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67" r:id="rId3"/>
    <p:sldId id="257" r:id="rId4"/>
    <p:sldId id="259" r:id="rId5"/>
    <p:sldId id="268" r:id="rId6"/>
    <p:sldId id="269" r:id="rId7"/>
    <p:sldId id="260" r:id="rId8"/>
    <p:sldId id="261" r:id="rId9"/>
    <p:sldId id="270" r:id="rId10"/>
    <p:sldId id="271" r:id="rId11"/>
    <p:sldId id="262" r:id="rId12"/>
    <p:sldId id="263" r:id="rId13"/>
    <p:sldId id="264" r:id="rId14"/>
    <p:sldId id="265" r:id="rId15"/>
    <p:sldId id="266"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982965-1D71-4E32-844D-F5D1011FEB99}"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231417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341927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4572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402316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9646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2985106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82965-1D71-4E32-844D-F5D1011FEB99}"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167966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82965-1D71-4E32-844D-F5D1011FEB99}"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254541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82965-1D71-4E32-844D-F5D1011FEB99}"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350192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154230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982965-1D71-4E32-844D-F5D1011FEB99}"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95576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982965-1D71-4E32-844D-F5D1011FEB99}" type="datetimeFigureOut">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201102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982965-1D71-4E32-844D-F5D1011FEB99}" type="datetimeFigureOut">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270319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82965-1D71-4E32-844D-F5D1011FEB99}" type="datetimeFigureOut">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395136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982965-1D71-4E32-844D-F5D1011FEB99}"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15100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982965-1D71-4E32-844D-F5D1011FEB99}"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391278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982965-1D71-4E32-844D-F5D1011FEB99}" type="datetimeFigureOut">
              <a:rPr lang="en-US" smtClean="0"/>
              <a:t>4/15/2022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38E413A-FF46-4798-83D5-23D8DA6B27A6}" type="slidenum">
              <a:rPr lang="en-US" smtClean="0"/>
              <a:t>‹#›</a:t>
            </a:fld>
            <a:endParaRPr lang="en-US"/>
          </a:p>
        </p:txBody>
      </p:sp>
    </p:spTree>
    <p:extLst>
      <p:ext uri="{BB962C8B-B14F-4D97-AF65-F5344CB8AC3E}">
        <p14:creationId xmlns:p14="http://schemas.microsoft.com/office/powerpoint/2010/main" val="393268665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1694" y="668271"/>
            <a:ext cx="8018734" cy="1754326"/>
          </a:xfrm>
          <a:prstGeom prst="rect">
            <a:avLst/>
          </a:prstGeom>
          <a:noFill/>
        </p:spPr>
        <p:txBody>
          <a:bodyPr wrap="none" lIns="91440" tIns="45720" rIns="91440" bIns="45720">
            <a:spAutoFit/>
          </a:bodyPr>
          <a:lstStyle/>
          <a:p>
            <a:pPr algn="ctr"/>
            <a:r>
              <a:rPr lang="en-US" sz="5400" b="1" dirty="0" err="1">
                <a:ln w="22225">
                  <a:solidFill>
                    <a:schemeClr val="accent3">
                      <a:lumMod val="50000"/>
                    </a:schemeClr>
                  </a:solidFill>
                  <a:prstDash val="solid"/>
                </a:ln>
                <a:solidFill>
                  <a:schemeClr val="accent3">
                    <a:lumMod val="50000"/>
                  </a:schemeClr>
                </a:solidFill>
              </a:rPr>
              <a:t>ScienceQTech</a:t>
            </a:r>
            <a:r>
              <a:rPr lang="en-US" sz="5400" b="1" dirty="0">
                <a:ln w="22225">
                  <a:solidFill>
                    <a:schemeClr val="accent3">
                      <a:lumMod val="50000"/>
                    </a:schemeClr>
                  </a:solidFill>
                  <a:prstDash val="solid"/>
                </a:ln>
                <a:solidFill>
                  <a:schemeClr val="accent3">
                    <a:lumMod val="50000"/>
                  </a:schemeClr>
                </a:solidFill>
              </a:rPr>
              <a:t> </a:t>
            </a:r>
            <a:r>
              <a:rPr lang="en-US" sz="5400" b="1" dirty="0" smtClean="0">
                <a:ln w="22225">
                  <a:solidFill>
                    <a:schemeClr val="accent3">
                      <a:lumMod val="50000"/>
                    </a:schemeClr>
                  </a:solidFill>
                  <a:prstDash val="solid"/>
                </a:ln>
                <a:solidFill>
                  <a:schemeClr val="accent3">
                    <a:lumMod val="50000"/>
                  </a:schemeClr>
                </a:solidFill>
              </a:rPr>
              <a:t>Employee</a:t>
            </a:r>
          </a:p>
          <a:p>
            <a:pPr algn="ctr"/>
            <a:r>
              <a:rPr lang="en-US" sz="5400" b="1" dirty="0" smtClean="0">
                <a:ln w="22225">
                  <a:solidFill>
                    <a:schemeClr val="accent3">
                      <a:lumMod val="50000"/>
                    </a:schemeClr>
                  </a:solidFill>
                  <a:prstDash val="solid"/>
                </a:ln>
                <a:solidFill>
                  <a:schemeClr val="accent3">
                    <a:lumMod val="50000"/>
                  </a:schemeClr>
                </a:solidFill>
              </a:rPr>
              <a:t>Performance Mapping</a:t>
            </a:r>
            <a:endParaRPr lang="en-US" sz="5400" b="1" dirty="0">
              <a:ln w="22225">
                <a:solidFill>
                  <a:schemeClr val="accent3">
                    <a:lumMod val="50000"/>
                  </a:schemeClr>
                </a:solidFill>
                <a:prstDash val="solid"/>
              </a:ln>
              <a:solidFill>
                <a:schemeClr val="accent3">
                  <a:lumMod val="50000"/>
                </a:schemeClr>
              </a:solidFill>
            </a:endParaRPr>
          </a:p>
        </p:txBody>
      </p:sp>
      <p:sp>
        <p:nvSpPr>
          <p:cNvPr id="5" name="TextBox 4"/>
          <p:cNvSpPr txBox="1"/>
          <p:nvPr/>
        </p:nvSpPr>
        <p:spPr>
          <a:xfrm>
            <a:off x="1149531" y="3122023"/>
            <a:ext cx="8595360" cy="2862322"/>
          </a:xfrm>
          <a:prstGeom prst="rect">
            <a:avLst/>
          </a:prstGeom>
          <a:noFill/>
        </p:spPr>
        <p:txBody>
          <a:bodyPr wrap="square" rtlCol="0">
            <a:spAutoFit/>
          </a:bodyPr>
          <a:lstStyle/>
          <a:p>
            <a:pPr algn="just"/>
            <a:r>
              <a:rPr lang="en-US" sz="2000" dirty="0" err="1">
                <a:ln>
                  <a:solidFill>
                    <a:schemeClr val="accent3">
                      <a:lumMod val="75000"/>
                    </a:schemeClr>
                  </a:solidFill>
                </a:ln>
                <a:solidFill>
                  <a:schemeClr val="accent3">
                    <a:lumMod val="75000"/>
                  </a:schemeClr>
                </a:solidFill>
                <a:latin typeface="Century Gothic" panose="020B0502020202020204" pitchFamily="34" charset="0"/>
              </a:rPr>
              <a:t>ScienceQtech</a:t>
            </a:r>
            <a:r>
              <a:rPr lang="en-US" sz="2000" dirty="0">
                <a:ln>
                  <a:solidFill>
                    <a:schemeClr val="accent3">
                      <a:lumMod val="75000"/>
                    </a:schemeClr>
                  </a:solidFill>
                </a:ln>
                <a:solidFill>
                  <a:schemeClr val="accent3">
                    <a:lumMod val="75000"/>
                  </a:schemeClr>
                </a:solidFill>
                <a:latin typeface="Century Gothic" panose="020B0502020202020204" pitchFamily="34" charset="0"/>
              </a:rPr>
              <a:t> is a startup that works in the Data Science field. </a:t>
            </a:r>
            <a:r>
              <a:rPr lang="en-US" sz="2000" dirty="0" err="1">
                <a:ln>
                  <a:solidFill>
                    <a:schemeClr val="accent3">
                      <a:lumMod val="75000"/>
                    </a:schemeClr>
                  </a:solidFill>
                </a:ln>
                <a:solidFill>
                  <a:schemeClr val="accent3">
                    <a:lumMod val="75000"/>
                  </a:schemeClr>
                </a:solidFill>
                <a:latin typeface="Century Gothic" panose="020B0502020202020204" pitchFamily="34" charset="0"/>
              </a:rPr>
              <a:t>ScienceQtech</a:t>
            </a:r>
            <a:r>
              <a:rPr lang="en-US" sz="2000" dirty="0">
                <a:ln>
                  <a:solidFill>
                    <a:schemeClr val="accent3">
                      <a:lumMod val="75000"/>
                    </a:schemeClr>
                  </a:solidFill>
                </a:ln>
                <a:solidFill>
                  <a:schemeClr val="accent3">
                    <a:lumMod val="75000"/>
                  </a:schemeClr>
                </a:solidFill>
                <a:latin typeface="Century Gothic" panose="020B0502020202020204" pitchFamily="34" charset="0"/>
              </a:rPr>
              <a:t> has worked on fraud detection, market basket, self-driving cars, supply chain, algorithmic early detection of lung cancer, customer sentiment, and the drug discovery field. </a:t>
            </a:r>
            <a:r>
              <a:rPr lang="en-US" sz="2000" dirty="0">
                <a:ln>
                  <a:solidFill>
                    <a:schemeClr val="accent3">
                      <a:lumMod val="75000"/>
                    </a:schemeClr>
                  </a:solidFill>
                </a:ln>
                <a:solidFill>
                  <a:schemeClr val="accent3">
                    <a:lumMod val="75000"/>
                  </a:schemeClr>
                </a:solidFill>
                <a:latin typeface="Century Gothic" panose="020B0502020202020204" pitchFamily="34" charset="0"/>
              </a:rPr>
              <a:t>With the annual appraisal cycle around the corner, the HR department has asked you (Junior Database Administrator) to generate reports on employee details, their performance, and on the project that the employees have undertaken, to analyze the employee database and extract specific data based on different requirements</a:t>
            </a:r>
            <a:r>
              <a:rPr lang="en-US" sz="2000" dirty="0" smtClean="0">
                <a:ln>
                  <a:solidFill>
                    <a:schemeClr val="accent3">
                      <a:lumMod val="75000"/>
                    </a:schemeClr>
                  </a:solidFill>
                </a:ln>
                <a:solidFill>
                  <a:schemeClr val="accent3">
                    <a:lumMod val="75000"/>
                  </a:schemeClr>
                </a:solidFill>
                <a:latin typeface="Century Gothic" panose="020B0502020202020204" pitchFamily="34" charset="0"/>
              </a:rPr>
              <a:t>.</a:t>
            </a:r>
            <a:endParaRPr lang="en-US" sz="2000" dirty="0">
              <a:ln>
                <a:solidFill>
                  <a:schemeClr val="accent3">
                    <a:lumMod val="75000"/>
                  </a:schemeClr>
                </a:solidFill>
              </a:ln>
              <a:solidFill>
                <a:schemeClr val="accent3">
                  <a:lumMod val="75000"/>
                </a:schemeClr>
              </a:solidFill>
              <a:latin typeface="Century Gothic" panose="020B0502020202020204" pitchFamily="34" charset="0"/>
            </a:endParaRPr>
          </a:p>
        </p:txBody>
      </p:sp>
    </p:spTree>
    <p:extLst>
      <p:ext uri="{BB962C8B-B14F-4D97-AF65-F5344CB8AC3E}">
        <p14:creationId xmlns:p14="http://schemas.microsoft.com/office/powerpoint/2010/main" val="42173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9134" y="0"/>
            <a:ext cx="4597734"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WHERE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Clause</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65" y="923330"/>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4: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fetch EMP_ID, FIRST_NAME, LAST_NAME, GENDER, DEPARTMENT, and EMP_RATING if the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EMP_RATING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is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between two and four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613" y="2985434"/>
            <a:ext cx="5943600" cy="3545996"/>
          </a:xfrm>
          <a:prstGeom prst="rect">
            <a:avLst/>
          </a:prstGeom>
        </p:spPr>
      </p:pic>
    </p:spTree>
    <p:extLst>
      <p:ext uri="{BB962C8B-B14F-4D97-AF65-F5344CB8AC3E}">
        <p14:creationId xmlns:p14="http://schemas.microsoft.com/office/powerpoint/2010/main" val="577773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839" y="0"/>
            <a:ext cx="3174332" cy="923330"/>
          </a:xfrm>
          <a:prstGeom prst="rect">
            <a:avLst/>
          </a:prstGeom>
          <a:noFill/>
          <a:ln>
            <a:noFill/>
          </a:ln>
        </p:spPr>
        <p:txBody>
          <a:bodyPr wrap="none" lIns="91440" tIns="45720" rIns="91440" bIns="45720">
            <a:spAutoFit/>
          </a:bodyPr>
          <a:lstStyle/>
          <a:p>
            <a:pPr algn="ct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CONCAT()</a:t>
            </a:r>
            <a:endParaRPr lang="en-US" sz="5400" b="0" cap="none" spc="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71" y="1116343"/>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5: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concatenate the FIRST_NAME and the LAST_NAME of employees in the Finance department from the employee table and then give the resultant column alias as NAME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382" y="3371459"/>
            <a:ext cx="5707245" cy="3029341"/>
          </a:xfrm>
          <a:prstGeom prst="rect">
            <a:avLst/>
          </a:prstGeom>
        </p:spPr>
      </p:pic>
    </p:spTree>
    <p:extLst>
      <p:ext uri="{BB962C8B-B14F-4D97-AF65-F5344CB8AC3E}">
        <p14:creationId xmlns:p14="http://schemas.microsoft.com/office/powerpoint/2010/main" val="1324103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070" y="0"/>
            <a:ext cx="10463890"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COUNT, SELF JOIN and GROUP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BY</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75743" y="1092742"/>
            <a:ext cx="9735671" cy="1569660"/>
          </a:xfrm>
          <a:prstGeom prst="rect">
            <a:avLst/>
          </a:prstGeom>
          <a:noFill/>
        </p:spPr>
        <p:txBody>
          <a:bodyPr wrap="square" lIns="91440" tIns="45720" rIns="91440" bIns="45720">
            <a:spAutoFit/>
          </a:bodyPr>
          <a:lstStyle/>
          <a:p>
            <a:pPr algn="ct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6: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list only those employees who have someone reporting to them. Also, show the number of reporters (including the President)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60" y="2831814"/>
            <a:ext cx="9186835" cy="3012077"/>
          </a:xfrm>
          <a:prstGeom prst="rect">
            <a:avLst/>
          </a:prstGeom>
        </p:spPr>
      </p:pic>
    </p:spTree>
    <p:extLst>
      <p:ext uri="{BB962C8B-B14F-4D97-AF65-F5344CB8AC3E}">
        <p14:creationId xmlns:p14="http://schemas.microsoft.com/office/powerpoint/2010/main" val="844954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9414" y="0"/>
            <a:ext cx="2177199" cy="923330"/>
          </a:xfrm>
          <a:prstGeom prst="rect">
            <a:avLst/>
          </a:prstGeom>
          <a:noFill/>
          <a:ln>
            <a:noFill/>
          </a:ln>
        </p:spPr>
        <p:txBody>
          <a:bodyPr wrap="none" lIns="91440" tIns="45720" rIns="91440" bIns="45720">
            <a:spAutoFit/>
          </a:bodyPr>
          <a:lstStyle/>
          <a:p>
            <a:pPr algn="ct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UNION</a:t>
            </a:r>
            <a:endParaRPr lang="en-US" sz="5400" b="0" cap="none" spc="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984324" y="923330"/>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7</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Write a query to list down all the employees from the healthcare and finance departments using union. Take data from the employee record 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62" y="2985433"/>
            <a:ext cx="8934994" cy="3611310"/>
          </a:xfrm>
          <a:prstGeom prst="rect">
            <a:avLst/>
          </a:prstGeom>
        </p:spPr>
      </p:pic>
    </p:spTree>
    <p:extLst>
      <p:ext uri="{BB962C8B-B14F-4D97-AF65-F5344CB8AC3E}">
        <p14:creationId xmlns:p14="http://schemas.microsoft.com/office/powerpoint/2010/main" val="3152857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0538" y="0"/>
            <a:ext cx="3374963" cy="923330"/>
          </a:xfrm>
          <a:prstGeom prst="rect">
            <a:avLst/>
          </a:prstGeom>
          <a:noFill/>
          <a:ln>
            <a:noFill/>
          </a:ln>
        </p:spPr>
        <p:txBody>
          <a:bodyPr wrap="none" lIns="91440" tIns="45720" rIns="91440" bIns="45720">
            <a:spAutoFit/>
          </a:bodyPr>
          <a:lstStyle/>
          <a:p>
            <a:pPr algn="ct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PARTITION</a:t>
            </a:r>
            <a:endParaRPr lang="en-US" sz="5400" b="0" cap="none" spc="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0" y="779639"/>
            <a:ext cx="12192000" cy="1569660"/>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8</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Write a query to list down employee details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grouped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by dept.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Also include the respective employee rating along with the max </a:t>
            </a:r>
            <a:r>
              <a:rPr lang="en-US" sz="3200" b="1" dirty="0" err="1">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emp</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rating for the department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44" y="2349299"/>
            <a:ext cx="6686550" cy="4400550"/>
          </a:xfrm>
          <a:prstGeom prst="rect">
            <a:avLst/>
          </a:prstGeom>
        </p:spPr>
      </p:pic>
    </p:spTree>
    <p:extLst>
      <p:ext uri="{BB962C8B-B14F-4D97-AF65-F5344CB8AC3E}">
        <p14:creationId xmlns:p14="http://schemas.microsoft.com/office/powerpoint/2010/main" val="965998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8427" y="0"/>
            <a:ext cx="4519186"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MIN() &amp; MAX</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84" y="923330"/>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9</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Write a query to calculate the minimum and the maximum salary of the employees in each role. Take data from the employee record 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694" y="2985433"/>
            <a:ext cx="5962650" cy="3702750"/>
          </a:xfrm>
          <a:prstGeom prst="rect">
            <a:avLst/>
          </a:prstGeom>
        </p:spPr>
      </p:pic>
    </p:spTree>
    <p:extLst>
      <p:ext uri="{BB962C8B-B14F-4D97-AF65-F5344CB8AC3E}">
        <p14:creationId xmlns:p14="http://schemas.microsoft.com/office/powerpoint/2010/main" val="1302669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4460" y="0"/>
            <a:ext cx="2347117"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RANK</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84" y="923330"/>
            <a:ext cx="9735671" cy="1569660"/>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10</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assign ranks to each employee based on their experience.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Take data from the employee record table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566" y="2492990"/>
            <a:ext cx="5590903" cy="4103753"/>
          </a:xfrm>
          <a:prstGeom prst="rect">
            <a:avLst/>
          </a:prstGeom>
        </p:spPr>
      </p:pic>
    </p:spTree>
    <p:extLst>
      <p:ext uri="{BB962C8B-B14F-4D97-AF65-F5344CB8AC3E}">
        <p14:creationId xmlns:p14="http://schemas.microsoft.com/office/powerpoint/2010/main" val="4093572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1442" y="0"/>
            <a:ext cx="4253151"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CREATE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VIEW</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81" y="923330"/>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11</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create a view that displays employees in various countries whose salary is more than six thousand.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Take data from the employee record 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917" y="2985433"/>
            <a:ext cx="4648200" cy="3781425"/>
          </a:xfrm>
          <a:prstGeom prst="rect">
            <a:avLst/>
          </a:prstGeom>
        </p:spPr>
      </p:pic>
    </p:spTree>
    <p:extLst>
      <p:ext uri="{BB962C8B-B14F-4D97-AF65-F5344CB8AC3E}">
        <p14:creationId xmlns:p14="http://schemas.microsoft.com/office/powerpoint/2010/main" val="666442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9193" y="0"/>
            <a:ext cx="4977645"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NESTED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SELECT</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78" y="1033467"/>
            <a:ext cx="9735671" cy="1569660"/>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12</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nested query to find employees with experience of more than ten years.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Take data from the employee record table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702" y="2713264"/>
            <a:ext cx="8048625" cy="3073582"/>
          </a:xfrm>
          <a:prstGeom prst="rect">
            <a:avLst/>
          </a:prstGeom>
        </p:spPr>
      </p:pic>
    </p:spTree>
    <p:extLst>
      <p:ext uri="{BB962C8B-B14F-4D97-AF65-F5344CB8AC3E}">
        <p14:creationId xmlns:p14="http://schemas.microsoft.com/office/powerpoint/2010/main" val="2474954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8094" y="0"/>
            <a:ext cx="6439840"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STORED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PROCEDURE</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78" y="923330"/>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13</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create a stored procedure to retrieve the details of the employees whose experience is more than three years.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Take data from the employee record 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838" y="2985433"/>
            <a:ext cx="8134350" cy="3655966"/>
          </a:xfrm>
          <a:prstGeom prst="rect">
            <a:avLst/>
          </a:prstGeom>
        </p:spPr>
      </p:pic>
    </p:spTree>
    <p:extLst>
      <p:ext uri="{BB962C8B-B14F-4D97-AF65-F5344CB8AC3E}">
        <p14:creationId xmlns:p14="http://schemas.microsoft.com/office/powerpoint/2010/main" val="711927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1694" y="668271"/>
            <a:ext cx="8018734" cy="1754326"/>
          </a:xfrm>
          <a:prstGeom prst="rect">
            <a:avLst/>
          </a:prstGeom>
          <a:noFill/>
        </p:spPr>
        <p:txBody>
          <a:bodyPr wrap="none" lIns="91440" tIns="45720" rIns="91440" bIns="45720">
            <a:spAutoFit/>
          </a:bodyPr>
          <a:lstStyle/>
          <a:p>
            <a:pPr algn="ctr"/>
            <a:r>
              <a:rPr lang="en-US" sz="5400" b="1" dirty="0" err="1">
                <a:ln w="22225">
                  <a:solidFill>
                    <a:schemeClr val="accent3">
                      <a:lumMod val="50000"/>
                    </a:schemeClr>
                  </a:solidFill>
                  <a:prstDash val="solid"/>
                </a:ln>
                <a:solidFill>
                  <a:schemeClr val="accent3">
                    <a:lumMod val="50000"/>
                  </a:schemeClr>
                </a:solidFill>
              </a:rPr>
              <a:t>ScienceQTech</a:t>
            </a:r>
            <a:r>
              <a:rPr lang="en-US" sz="5400" b="1" dirty="0">
                <a:ln w="22225">
                  <a:solidFill>
                    <a:schemeClr val="accent3">
                      <a:lumMod val="50000"/>
                    </a:schemeClr>
                  </a:solidFill>
                  <a:prstDash val="solid"/>
                </a:ln>
                <a:solidFill>
                  <a:schemeClr val="accent3">
                    <a:lumMod val="50000"/>
                  </a:schemeClr>
                </a:solidFill>
              </a:rPr>
              <a:t> </a:t>
            </a:r>
            <a:r>
              <a:rPr lang="en-US" sz="5400" b="1" dirty="0" smtClean="0">
                <a:ln w="22225">
                  <a:solidFill>
                    <a:schemeClr val="accent3">
                      <a:lumMod val="50000"/>
                    </a:schemeClr>
                  </a:solidFill>
                  <a:prstDash val="solid"/>
                </a:ln>
                <a:solidFill>
                  <a:schemeClr val="accent3">
                    <a:lumMod val="50000"/>
                  </a:schemeClr>
                </a:solidFill>
              </a:rPr>
              <a:t>Employee</a:t>
            </a:r>
          </a:p>
          <a:p>
            <a:pPr algn="ctr"/>
            <a:r>
              <a:rPr lang="en-US" sz="5400" b="1" dirty="0" smtClean="0">
                <a:ln w="22225">
                  <a:solidFill>
                    <a:schemeClr val="accent3">
                      <a:lumMod val="50000"/>
                    </a:schemeClr>
                  </a:solidFill>
                  <a:prstDash val="solid"/>
                </a:ln>
                <a:solidFill>
                  <a:schemeClr val="accent3">
                    <a:lumMod val="50000"/>
                  </a:schemeClr>
                </a:solidFill>
              </a:rPr>
              <a:t>Performance Mapping</a:t>
            </a:r>
            <a:endParaRPr lang="en-US" sz="5400" b="1" dirty="0">
              <a:ln w="22225">
                <a:solidFill>
                  <a:schemeClr val="accent3">
                    <a:lumMod val="50000"/>
                  </a:schemeClr>
                </a:solidFill>
                <a:prstDash val="solid"/>
              </a:ln>
              <a:solidFill>
                <a:schemeClr val="accent3">
                  <a:lumMod val="50000"/>
                </a:schemeClr>
              </a:solidFill>
            </a:endParaRPr>
          </a:p>
        </p:txBody>
      </p:sp>
      <p:sp>
        <p:nvSpPr>
          <p:cNvPr id="5" name="TextBox 4"/>
          <p:cNvSpPr txBox="1"/>
          <p:nvPr/>
        </p:nvSpPr>
        <p:spPr>
          <a:xfrm>
            <a:off x="1149531" y="3122023"/>
            <a:ext cx="8595360" cy="3293209"/>
          </a:xfrm>
          <a:prstGeom prst="rect">
            <a:avLst/>
          </a:prstGeom>
          <a:noFill/>
        </p:spPr>
        <p:txBody>
          <a:bodyPr wrap="square" rtlCol="0">
            <a:spAutoFit/>
          </a:bodyPr>
          <a:lstStyle/>
          <a:p>
            <a:r>
              <a:rPr lang="en-US" sz="2800" b="1" u="sng" dirty="0">
                <a:ln>
                  <a:solidFill>
                    <a:schemeClr val="accent3">
                      <a:lumMod val="75000"/>
                    </a:schemeClr>
                  </a:solidFill>
                </a:ln>
                <a:solidFill>
                  <a:schemeClr val="accent3">
                    <a:lumMod val="75000"/>
                  </a:schemeClr>
                </a:solidFill>
                <a:latin typeface="Century Gothic" panose="020B0502020202020204" pitchFamily="34" charset="0"/>
              </a:rPr>
              <a:t>Objective:</a:t>
            </a:r>
            <a:r>
              <a:rPr lang="en-US" sz="2000" dirty="0">
                <a:ln>
                  <a:solidFill>
                    <a:schemeClr val="accent3">
                      <a:lumMod val="75000"/>
                    </a:schemeClr>
                  </a:solidFill>
                </a:ln>
                <a:solidFill>
                  <a:schemeClr val="accent3">
                    <a:lumMod val="75000"/>
                  </a:schemeClr>
                </a:solidFill>
                <a:latin typeface="Century Gothic" panose="020B0502020202020204" pitchFamily="34" charset="0"/>
              </a:rPr>
              <a:t> </a:t>
            </a:r>
          </a:p>
          <a:p>
            <a:r>
              <a:rPr lang="en-US" sz="2000" dirty="0">
                <a:ln>
                  <a:solidFill>
                    <a:schemeClr val="accent3">
                      <a:lumMod val="75000"/>
                    </a:schemeClr>
                  </a:solidFill>
                </a:ln>
                <a:solidFill>
                  <a:schemeClr val="accent3">
                    <a:lumMod val="75000"/>
                  </a:schemeClr>
                </a:solidFill>
                <a:latin typeface="Century Gothic" panose="020B0502020202020204" pitchFamily="34" charset="0"/>
              </a:rPr>
              <a:t> </a:t>
            </a:r>
          </a:p>
          <a:p>
            <a:r>
              <a:rPr lang="en-US" sz="2000" dirty="0">
                <a:ln>
                  <a:solidFill>
                    <a:schemeClr val="accent3">
                      <a:lumMod val="75000"/>
                    </a:schemeClr>
                  </a:solidFill>
                </a:ln>
                <a:solidFill>
                  <a:schemeClr val="accent3">
                    <a:lumMod val="75000"/>
                  </a:schemeClr>
                </a:solidFill>
                <a:latin typeface="Century Gothic" panose="020B0502020202020204" pitchFamily="34" charset="0"/>
              </a:rPr>
              <a:t>To facilitate a better understanding, managers have provided ratings for each employee which will help the HR department to finalize the employee performance mapping. As a DBA, you should find the maximum salary of the employees and ensure that all jobs are meeting the organization's profile standard. You also need to calculate bonuses to find extra cost for expenses. </a:t>
            </a:r>
            <a:r>
              <a:rPr lang="en-US" sz="2000" dirty="0">
                <a:ln>
                  <a:solidFill>
                    <a:schemeClr val="accent3">
                      <a:lumMod val="75000"/>
                    </a:schemeClr>
                  </a:solidFill>
                </a:ln>
                <a:solidFill>
                  <a:schemeClr val="accent3">
                    <a:lumMod val="75000"/>
                  </a:schemeClr>
                </a:solidFill>
                <a:latin typeface="Century Gothic" panose="020B0502020202020204" pitchFamily="34" charset="0"/>
              </a:rPr>
              <a:t>This will raise the overall performance of the organization by ensuring that all required employees receive training</a:t>
            </a:r>
            <a:r>
              <a:rPr lang="en-US" sz="2000" dirty="0" smtClean="0">
                <a:ln>
                  <a:solidFill>
                    <a:schemeClr val="accent3">
                      <a:lumMod val="75000"/>
                    </a:schemeClr>
                  </a:solidFill>
                </a:ln>
                <a:solidFill>
                  <a:schemeClr val="accent3">
                    <a:lumMod val="75000"/>
                  </a:schemeClr>
                </a:solidFill>
                <a:latin typeface="Century Gothic" panose="020B0502020202020204" pitchFamily="34" charset="0"/>
              </a:rPr>
              <a:t>.</a:t>
            </a:r>
            <a:endParaRPr lang="en-US" sz="2000" dirty="0">
              <a:ln>
                <a:solidFill>
                  <a:schemeClr val="accent3">
                    <a:lumMod val="75000"/>
                  </a:schemeClr>
                </a:solidFill>
              </a:ln>
              <a:solidFill>
                <a:schemeClr val="accent3">
                  <a:lumMod val="75000"/>
                </a:schemeClr>
              </a:solidFill>
              <a:latin typeface="Century Gothic" panose="020B0502020202020204" pitchFamily="34" charset="0"/>
            </a:endParaRPr>
          </a:p>
        </p:txBody>
      </p:sp>
    </p:spTree>
    <p:extLst>
      <p:ext uri="{BB962C8B-B14F-4D97-AF65-F5344CB8AC3E}">
        <p14:creationId xmlns:p14="http://schemas.microsoft.com/office/powerpoint/2010/main" val="1976194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573" y="0"/>
            <a:ext cx="5926879"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STORED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FUNCTION</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78" y="923330"/>
            <a:ext cx="9735671" cy="2554545"/>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14</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using stored functions in the project table to check whether the job profile assigned to each employee in the data science team matches the organization’s set standard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249" y="3477875"/>
            <a:ext cx="6867525" cy="3275622"/>
          </a:xfrm>
          <a:prstGeom prst="rect">
            <a:avLst/>
          </a:prstGeom>
        </p:spPr>
      </p:pic>
    </p:spTree>
    <p:extLst>
      <p:ext uri="{BB962C8B-B14F-4D97-AF65-F5344CB8AC3E}">
        <p14:creationId xmlns:p14="http://schemas.microsoft.com/office/powerpoint/2010/main" val="4224720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573" y="0"/>
            <a:ext cx="5926879"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STORED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FUNCTION</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78" y="923330"/>
            <a:ext cx="9735671" cy="2554545"/>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14</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using stored functions in the project table to check whether the job profile assigned to each employee in the data science team matches the organization’s set standard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187" y="3477875"/>
            <a:ext cx="7105650" cy="2952750"/>
          </a:xfrm>
          <a:prstGeom prst="rect">
            <a:avLst/>
          </a:prstGeom>
        </p:spPr>
      </p:pic>
    </p:spTree>
    <p:extLst>
      <p:ext uri="{BB962C8B-B14F-4D97-AF65-F5344CB8AC3E}">
        <p14:creationId xmlns:p14="http://schemas.microsoft.com/office/powerpoint/2010/main" val="1724937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8377" y="0"/>
            <a:ext cx="1999265" cy="923330"/>
          </a:xfrm>
          <a:prstGeom prst="rect">
            <a:avLst/>
          </a:prstGeom>
          <a:noFill/>
          <a:ln>
            <a:noFill/>
          </a:ln>
        </p:spPr>
        <p:txBody>
          <a:bodyPr wrap="none" lIns="91440" tIns="45720" rIns="91440" bIns="45720">
            <a:spAutoFit/>
          </a:bodyPr>
          <a:lstStyle/>
          <a:p>
            <a:pPr algn="ct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INDEX</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73" y="1053958"/>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15</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Create an index to improve the cost and performance of the query to find the employee whose FIRST_NAME is ‘Eric’ in the employee table after checking the execution plan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920" y="3246689"/>
            <a:ext cx="9020175" cy="1571625"/>
          </a:xfrm>
          <a:prstGeom prst="rect">
            <a:avLst/>
          </a:prstGeom>
        </p:spPr>
      </p:pic>
    </p:spTree>
    <p:extLst>
      <p:ext uri="{BB962C8B-B14F-4D97-AF65-F5344CB8AC3E}">
        <p14:creationId xmlns:p14="http://schemas.microsoft.com/office/powerpoint/2010/main" val="513858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4335" y="0"/>
            <a:ext cx="6707349"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BONUS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CALCULATION</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73" y="1053958"/>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16</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calculate the bonus for all the employees, based on their ratings and salaries (Use the formula: 5% of salary * employee rating)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120" y="3246689"/>
            <a:ext cx="8867775" cy="3019425"/>
          </a:xfrm>
          <a:prstGeom prst="rect">
            <a:avLst/>
          </a:prstGeom>
        </p:spPr>
      </p:pic>
    </p:spTree>
    <p:extLst>
      <p:ext uri="{BB962C8B-B14F-4D97-AF65-F5344CB8AC3E}">
        <p14:creationId xmlns:p14="http://schemas.microsoft.com/office/powerpoint/2010/main" val="3719737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9221" y="0"/>
            <a:ext cx="1917576"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AVG</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73" y="1053958"/>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17: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calculate the average salary distribution based on the continent and country.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Take data from the employee record table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74" y="3246689"/>
            <a:ext cx="4819917" cy="26707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349" y="3246689"/>
            <a:ext cx="4654495" cy="2670785"/>
          </a:xfrm>
          <a:prstGeom prst="rect">
            <a:avLst/>
          </a:prstGeom>
        </p:spPr>
      </p:pic>
    </p:spTree>
    <p:extLst>
      <p:ext uri="{BB962C8B-B14F-4D97-AF65-F5344CB8AC3E}">
        <p14:creationId xmlns:p14="http://schemas.microsoft.com/office/powerpoint/2010/main" val="3264556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7795" y="0"/>
            <a:ext cx="3020379" cy="923330"/>
          </a:xfrm>
          <a:prstGeom prst="rect">
            <a:avLst/>
          </a:prstGeom>
          <a:noFill/>
          <a:ln>
            <a:noFill/>
          </a:ln>
        </p:spPr>
        <p:txBody>
          <a:bodyPr wrap="none" lIns="91440" tIns="45720" rIns="91440" bIns="45720">
            <a:spAutoFit/>
          </a:bodyPr>
          <a:lstStyle/>
          <a:p>
            <a:pPr algn="ctr"/>
            <a:r>
              <a:rPr lang="en-US" sz="5400" b="0" cap="none" spc="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Database</a:t>
            </a:r>
            <a:endParaRPr lang="en-US" sz="5400" b="0" cap="none" spc="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48" y="923330"/>
            <a:ext cx="9735671" cy="2062103"/>
          </a:xfrm>
          <a:prstGeom prst="rect">
            <a:avLst/>
          </a:prstGeom>
          <a:noFill/>
        </p:spPr>
        <p:txBody>
          <a:bodyPr wrap="square" lIns="91440" tIns="45720" rIns="91440" bIns="45720">
            <a:spAutoFit/>
          </a:bodyPr>
          <a:lstStyle/>
          <a:p>
            <a:pPr algn="just"/>
            <a:r>
              <a:rPr lang="en-US" sz="3200" b="1" cap="none" spc="0"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1.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Create a database named employee, then import data_science_team.csv proj_table.csv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and emp_record_table.csv</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into the</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employee database from the given resources</a:t>
            </a:r>
          </a:p>
        </p:txBody>
      </p:sp>
      <p:pic>
        <p:nvPicPr>
          <p:cNvPr id="3" name="Picture 2"/>
          <p:cNvPicPr>
            <a:picLocks noChangeAspect="1"/>
          </p:cNvPicPr>
          <p:nvPr/>
        </p:nvPicPr>
        <p:blipFill>
          <a:blip r:embed="rId2"/>
          <a:stretch>
            <a:fillRect/>
          </a:stretch>
        </p:blipFill>
        <p:spPr>
          <a:xfrm>
            <a:off x="2103121" y="2985433"/>
            <a:ext cx="6165668" cy="3221562"/>
          </a:xfrm>
          <a:prstGeom prst="rect">
            <a:avLst/>
          </a:prstGeom>
        </p:spPr>
      </p:pic>
    </p:spTree>
    <p:extLst>
      <p:ext uri="{BB962C8B-B14F-4D97-AF65-F5344CB8AC3E}">
        <p14:creationId xmlns:p14="http://schemas.microsoft.com/office/powerpoint/2010/main" val="2697672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3957" y="0"/>
            <a:ext cx="3708066"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ER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Diagram</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54" y="1035803"/>
            <a:ext cx="9735671" cy="1077218"/>
          </a:xfrm>
          <a:prstGeom prst="rect">
            <a:avLst/>
          </a:prstGeom>
          <a:noFill/>
        </p:spPr>
        <p:txBody>
          <a:bodyPr wrap="square" lIns="91440" tIns="45720" rIns="91440" bIns="45720">
            <a:spAutoFit/>
          </a:bodyPr>
          <a:lstStyle/>
          <a:p>
            <a:pPr algn="ct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2.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Create an ER diagram for the given employee database</a:t>
            </a:r>
          </a:p>
        </p:txBody>
      </p:sp>
      <p:pic>
        <p:nvPicPr>
          <p:cNvPr id="3" name="Picture 2"/>
          <p:cNvPicPr>
            <a:picLocks noChangeAspect="1"/>
          </p:cNvPicPr>
          <p:nvPr/>
        </p:nvPicPr>
        <p:blipFill>
          <a:blip r:embed="rId2"/>
          <a:stretch>
            <a:fillRect/>
          </a:stretch>
        </p:blipFill>
        <p:spPr>
          <a:xfrm>
            <a:off x="2723741" y="2225494"/>
            <a:ext cx="5229225" cy="3952875"/>
          </a:xfrm>
          <a:prstGeom prst="rect">
            <a:avLst/>
          </a:prstGeom>
        </p:spPr>
      </p:pic>
    </p:spTree>
    <p:extLst>
      <p:ext uri="{BB962C8B-B14F-4D97-AF65-F5344CB8AC3E}">
        <p14:creationId xmlns:p14="http://schemas.microsoft.com/office/powerpoint/2010/main" val="3044168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3957" y="0"/>
            <a:ext cx="3708066"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ER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Diagram</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54" y="1035803"/>
            <a:ext cx="9735671" cy="1077218"/>
          </a:xfrm>
          <a:prstGeom prst="rect">
            <a:avLst/>
          </a:prstGeom>
          <a:noFill/>
        </p:spPr>
        <p:txBody>
          <a:bodyPr wrap="square" lIns="91440" tIns="45720" rIns="91440" bIns="45720">
            <a:spAutoFit/>
          </a:bodyPr>
          <a:lstStyle/>
          <a:p>
            <a:pPr algn="ct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2.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Create an ER diagram for the given employee 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276" y="2554196"/>
            <a:ext cx="4543425" cy="3343275"/>
          </a:xfrm>
          <a:prstGeom prst="rect">
            <a:avLst/>
          </a:prstGeom>
        </p:spPr>
      </p:pic>
    </p:spTree>
    <p:extLst>
      <p:ext uri="{BB962C8B-B14F-4D97-AF65-F5344CB8AC3E}">
        <p14:creationId xmlns:p14="http://schemas.microsoft.com/office/powerpoint/2010/main" val="3300122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3957" y="0"/>
            <a:ext cx="3708066"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ER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Diagram</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54" y="1035803"/>
            <a:ext cx="9735671" cy="1077218"/>
          </a:xfrm>
          <a:prstGeom prst="rect">
            <a:avLst/>
          </a:prstGeom>
          <a:noFill/>
        </p:spPr>
        <p:txBody>
          <a:bodyPr wrap="square" lIns="91440" tIns="45720" rIns="91440" bIns="45720">
            <a:spAutoFit/>
          </a:bodyPr>
          <a:lstStyle/>
          <a:p>
            <a:pPr algn="ct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2.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Create an ER diagram for the given employee 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551" y="2539909"/>
            <a:ext cx="4714875" cy="3371850"/>
          </a:xfrm>
          <a:prstGeom prst="rect">
            <a:avLst/>
          </a:prstGeom>
        </p:spPr>
      </p:pic>
    </p:spTree>
    <p:extLst>
      <p:ext uri="{BB962C8B-B14F-4D97-AF65-F5344CB8AC3E}">
        <p14:creationId xmlns:p14="http://schemas.microsoft.com/office/powerpoint/2010/main" val="3655515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2194" y="0"/>
            <a:ext cx="5851602"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SELECT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Statement</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57" y="1061497"/>
            <a:ext cx="9735671" cy="1569660"/>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3</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fetch EMP_ID, FIRST_NAME, LAST_NAME, GENDER, and DEPARTMENT from the employee record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table</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a:t>
            </a:r>
            <a:endPar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endParaRPr>
          </a:p>
        </p:txBody>
      </p:sp>
      <p:pic>
        <p:nvPicPr>
          <p:cNvPr id="4" name="Picture 3"/>
          <p:cNvPicPr>
            <a:picLocks noChangeAspect="1"/>
          </p:cNvPicPr>
          <p:nvPr/>
        </p:nvPicPr>
        <p:blipFill>
          <a:blip r:embed="rId2"/>
          <a:stretch>
            <a:fillRect/>
          </a:stretch>
        </p:blipFill>
        <p:spPr>
          <a:xfrm>
            <a:off x="3049093" y="2769325"/>
            <a:ext cx="5257800" cy="3759781"/>
          </a:xfrm>
          <a:prstGeom prst="rect">
            <a:avLst/>
          </a:prstGeom>
        </p:spPr>
      </p:pic>
    </p:spTree>
    <p:extLst>
      <p:ext uri="{BB962C8B-B14F-4D97-AF65-F5344CB8AC3E}">
        <p14:creationId xmlns:p14="http://schemas.microsoft.com/office/powerpoint/2010/main" val="865655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9134" y="0"/>
            <a:ext cx="4597734"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WHERE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Clause</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06824" y="985715"/>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4: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fetch EMP_ID, FIRST_NAME, LAST_NAME, GENDER, DEPARTMENT, and EMP_RATING if the EMP_RATING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is less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than two</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184" y="2941183"/>
            <a:ext cx="5314950" cy="3457575"/>
          </a:xfrm>
          <a:prstGeom prst="rect">
            <a:avLst/>
          </a:prstGeom>
        </p:spPr>
      </p:pic>
    </p:spTree>
    <p:extLst>
      <p:ext uri="{BB962C8B-B14F-4D97-AF65-F5344CB8AC3E}">
        <p14:creationId xmlns:p14="http://schemas.microsoft.com/office/powerpoint/2010/main" val="389008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9134" y="0"/>
            <a:ext cx="4597734"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WHERE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Clause</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06824" y="985715"/>
            <a:ext cx="9735671" cy="2062103"/>
          </a:xfrm>
          <a:prstGeom prst="rect">
            <a:avLst/>
          </a:prstGeom>
          <a:noFill/>
        </p:spPr>
        <p:txBody>
          <a:bodyPr wrap="square" lIns="91440" tIns="45720" rIns="91440" bIns="45720">
            <a:spAutoFit/>
          </a:bodyPr>
          <a:lstStyle/>
          <a:p>
            <a:pPr algn="just"/>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4: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Write a query to fetch EMP_ID, FIRST_NAME, LAST_NAME, GENDER, DEPARTMENT, and EMP_RATING if the EMP_RATING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is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greater than four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396" y="3110203"/>
            <a:ext cx="5724525" cy="3571875"/>
          </a:xfrm>
          <a:prstGeom prst="rect">
            <a:avLst/>
          </a:prstGeom>
        </p:spPr>
      </p:pic>
    </p:spTree>
    <p:extLst>
      <p:ext uri="{BB962C8B-B14F-4D97-AF65-F5344CB8AC3E}">
        <p14:creationId xmlns:p14="http://schemas.microsoft.com/office/powerpoint/2010/main" val="2582690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78</TotalTime>
  <Words>724</Words>
  <Application>Microsoft Office PowerPoint</Application>
  <PresentationFormat>Widescreen</PresentationFormat>
  <Paragraphs>52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dc:creator>
  <cp:lastModifiedBy>SAK</cp:lastModifiedBy>
  <cp:revision>17</cp:revision>
  <dcterms:created xsi:type="dcterms:W3CDTF">2022-04-09T09:43:38Z</dcterms:created>
  <dcterms:modified xsi:type="dcterms:W3CDTF">2022-04-15T11:46:02Z</dcterms:modified>
</cp:coreProperties>
</file>