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CF7A7C-F9D9-4E8B-B9D0-D219D6CDD529}">
  <a:tblStyle styleId="{11CF7A7C-F9D9-4E8B-B9D0-D219D6CDD5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a44ea043c04ccb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a44ea043c04ccb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4a44ea043c04ccb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a44ea043c04ccb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ccc2a443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ccc2a443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6622000a73ee2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6622000a73ee2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c9a6808ab1c725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c9a6808ab1c725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ccc2a443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ccc2a443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ccc2a443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ccc2a443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ccc2a443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ccc2a443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ccc2a4439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ccc2a4439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ccc2a4439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ccc2a4439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ccc2a44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ccc2a44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ccc2a44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ccc2a44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ccc2a443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ccc2a443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ccc2a443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ccc2a443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ccc2a443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ccc2a443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ccc2a443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ccc2a443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4a44ea043c04cc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a44ea043c04cc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4a44ea043c04ccb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a44ea043c04cc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 COMMERCE WEBSITE FOR VISUALLY </a:t>
            </a:r>
            <a:r>
              <a:rPr lang="en-GB"/>
              <a:t>IMPAIRED</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HIBA (MES22MCA-2026)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DATA FLOW DIAGRAM</a:t>
            </a:r>
            <a:endParaRPr/>
          </a:p>
        </p:txBody>
      </p:sp>
      <p:pic>
        <p:nvPicPr>
          <p:cNvPr id="191" name="Google Shape;191;p22"/>
          <p:cNvPicPr preferRelativeResize="0"/>
          <p:nvPr/>
        </p:nvPicPr>
        <p:blipFill>
          <a:blip r:embed="rId3">
            <a:alphaModFix/>
          </a:blip>
          <a:stretch>
            <a:fillRect/>
          </a:stretch>
        </p:blipFill>
        <p:spPr>
          <a:xfrm>
            <a:off x="2195713" y="1405950"/>
            <a:ext cx="4752585" cy="3737551"/>
          </a:xfrm>
          <a:prstGeom prst="rect">
            <a:avLst/>
          </a:prstGeom>
          <a:noFill/>
          <a:ln>
            <a:noFill/>
          </a:ln>
        </p:spPr>
      </p:pic>
      <p:sp>
        <p:nvSpPr>
          <p:cNvPr id="192" name="Google Shape;192;p22"/>
          <p:cNvSpPr txBox="1"/>
          <p:nvPr/>
        </p:nvSpPr>
        <p:spPr>
          <a:xfrm>
            <a:off x="1039850" y="9748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Montserrat"/>
                <a:ea typeface="Montserrat"/>
                <a:cs typeface="Montserrat"/>
                <a:sym typeface="Montserrat"/>
              </a:rPr>
              <a:t>Level 1 - user</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E R DIAGRAM</a:t>
            </a:r>
            <a:endParaRPr/>
          </a:p>
        </p:txBody>
      </p:sp>
      <p:pic>
        <p:nvPicPr>
          <p:cNvPr id="198" name="Google Shape;198;p23"/>
          <p:cNvPicPr preferRelativeResize="0"/>
          <p:nvPr/>
        </p:nvPicPr>
        <p:blipFill>
          <a:blip r:embed="rId3">
            <a:alphaModFix/>
          </a:blip>
          <a:stretch>
            <a:fillRect/>
          </a:stretch>
        </p:blipFill>
        <p:spPr>
          <a:xfrm>
            <a:off x="1297500" y="1023325"/>
            <a:ext cx="6989100" cy="394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sp>
        <p:nvSpPr>
          <p:cNvPr id="203" name="Google Shape;203;p24"/>
          <p:cNvSpPr txBox="1"/>
          <p:nvPr/>
        </p:nvSpPr>
        <p:spPr>
          <a:xfrm>
            <a:off x="1079575" y="431850"/>
            <a:ext cx="456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PRODUCT BACKLOG</a:t>
            </a:r>
            <a:endParaRPr/>
          </a:p>
        </p:txBody>
      </p:sp>
      <p:pic>
        <p:nvPicPr>
          <p:cNvPr id="204" name="Google Shape;204;p24"/>
          <p:cNvPicPr preferRelativeResize="0"/>
          <p:nvPr/>
        </p:nvPicPr>
        <p:blipFill>
          <a:blip r:embed="rId3">
            <a:alphaModFix/>
          </a:blip>
          <a:stretch>
            <a:fillRect/>
          </a:stretch>
        </p:blipFill>
        <p:spPr>
          <a:xfrm>
            <a:off x="481400" y="1784650"/>
            <a:ext cx="8181200" cy="209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402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STORY</a:t>
            </a:r>
            <a:endParaRPr/>
          </a:p>
        </p:txBody>
      </p:sp>
      <p:graphicFrame>
        <p:nvGraphicFramePr>
          <p:cNvPr id="210" name="Google Shape;210;p25"/>
          <p:cNvGraphicFramePr/>
          <p:nvPr/>
        </p:nvGraphicFramePr>
        <p:xfrm>
          <a:off x="598148" y="1096354"/>
          <a:ext cx="3000000" cy="3000000"/>
        </p:xfrm>
        <a:graphic>
          <a:graphicData uri="http://schemas.openxmlformats.org/drawingml/2006/table">
            <a:tbl>
              <a:tblPr>
                <a:noFill/>
                <a:tableStyleId>{11CF7A7C-F9D9-4E8B-B9D0-D219D6CDD529}</a:tableStyleId>
              </a:tblPr>
              <a:tblGrid>
                <a:gridCol w="1775800"/>
                <a:gridCol w="1866350"/>
                <a:gridCol w="1730525"/>
                <a:gridCol w="2744725"/>
              </a:tblGrid>
              <a:tr h="381000">
                <a:tc>
                  <a:txBody>
                    <a:bodyPr/>
                    <a:lstStyle/>
                    <a:p>
                      <a:pPr indent="0" lvl="0" marL="0" rtl="0" algn="l">
                        <a:spcBef>
                          <a:spcPts val="0"/>
                        </a:spcBef>
                        <a:spcAft>
                          <a:spcPts val="0"/>
                        </a:spcAft>
                        <a:buNone/>
                      </a:pPr>
                      <a:r>
                        <a:rPr lang="en-GB">
                          <a:solidFill>
                            <a:srgbClr val="FFFFFF"/>
                          </a:solidFill>
                        </a:rPr>
                        <a:t>USER STORY ID</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As a &lt;type of user&gt;</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I want to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So that I can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1</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Admin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Login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Login successfully with correct username and password</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2</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Admin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View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View the list of all products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3</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Admin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Add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Add new products for the user</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4</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Admin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Edit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Edit the details of the already existing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5</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Admin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Delete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Delete the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6</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Admin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Customer list</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View the list of the customers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7</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Admin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View Orders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View the orders made by the customer</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26"/>
          <p:cNvGraphicFramePr/>
          <p:nvPr/>
        </p:nvGraphicFramePr>
        <p:xfrm>
          <a:off x="551298" y="1394704"/>
          <a:ext cx="3000000" cy="3000000"/>
        </p:xfrm>
        <a:graphic>
          <a:graphicData uri="http://schemas.openxmlformats.org/drawingml/2006/table">
            <a:tbl>
              <a:tblPr>
                <a:noFill/>
                <a:tableStyleId>{11CF7A7C-F9D9-4E8B-B9D0-D219D6CDD529}</a:tableStyleId>
              </a:tblPr>
              <a:tblGrid>
                <a:gridCol w="1711525"/>
                <a:gridCol w="1774900"/>
                <a:gridCol w="1874525"/>
                <a:gridCol w="2680450"/>
              </a:tblGrid>
              <a:tr h="381000">
                <a:tc>
                  <a:txBody>
                    <a:bodyPr/>
                    <a:lstStyle/>
                    <a:p>
                      <a:pPr indent="0" lvl="0" marL="0" rtl="0" algn="l">
                        <a:spcBef>
                          <a:spcPts val="0"/>
                        </a:spcBef>
                        <a:spcAft>
                          <a:spcPts val="0"/>
                        </a:spcAft>
                        <a:buNone/>
                      </a:pPr>
                      <a:r>
                        <a:rPr lang="en-GB">
                          <a:solidFill>
                            <a:srgbClr val="FFFFFF"/>
                          </a:solidFill>
                        </a:rPr>
                        <a:t>USER STORY ID</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As a &lt;type of user&gt;</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I want to</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So that I can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8</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User</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Login</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Login successfully with correct username and password</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9</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User</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Register</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Register if the user hasn’t already registered</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10</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User</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View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View the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11</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User</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Add to cart</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Add the products to the cart</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12</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User</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Order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Order the products from </a:t>
                      </a:r>
                      <a:r>
                        <a:rPr lang="en-GB">
                          <a:solidFill>
                            <a:srgbClr val="FFFFFF"/>
                          </a:solidFill>
                        </a:rPr>
                        <a:t>the</a:t>
                      </a:r>
                      <a:r>
                        <a:rPr lang="en-GB">
                          <a:solidFill>
                            <a:srgbClr val="FFFFFF"/>
                          </a:solidFill>
                        </a:rPr>
                        <a:t> cart</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FFFFFF"/>
                          </a:solidFill>
                        </a:rPr>
                        <a:t>13</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User</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View ordered products</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FFFFFF"/>
                          </a:solidFill>
                        </a:rPr>
                        <a:t>Know the products the has ordered</a:t>
                      </a:r>
                      <a:endParaRPr>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16" name="Google Shape;216;p26"/>
          <p:cNvSpPr txBox="1"/>
          <p:nvPr/>
        </p:nvSpPr>
        <p:spPr>
          <a:xfrm>
            <a:off x="1293700" y="4145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USER STORY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aphicFrame>
        <p:nvGraphicFramePr>
          <p:cNvPr id="221" name="Google Shape;221;p27"/>
          <p:cNvGraphicFramePr/>
          <p:nvPr/>
        </p:nvGraphicFramePr>
        <p:xfrm>
          <a:off x="432000" y="1825175"/>
          <a:ext cx="3000000" cy="3000000"/>
        </p:xfrm>
        <a:graphic>
          <a:graphicData uri="http://schemas.openxmlformats.org/drawingml/2006/table">
            <a:tbl>
              <a:tblPr>
                <a:noFill/>
                <a:tableStyleId>{11CF7A7C-F9D9-4E8B-B9D0-D219D6CDD529}</a:tableStyleId>
              </a:tblPr>
              <a:tblGrid>
                <a:gridCol w="788975"/>
                <a:gridCol w="1345300"/>
                <a:gridCol w="1447425"/>
                <a:gridCol w="1237350"/>
                <a:gridCol w="1881025"/>
                <a:gridCol w="1820525"/>
              </a:tblGrid>
              <a:tr h="381000">
                <a:tc>
                  <a:txBody>
                    <a:bodyPr/>
                    <a:lstStyle/>
                    <a:p>
                      <a:pPr indent="0" lvl="0" marL="0" rtl="0" algn="ctr">
                        <a:spcBef>
                          <a:spcPts val="0"/>
                        </a:spcBef>
                        <a:spcAft>
                          <a:spcPts val="0"/>
                        </a:spcAft>
                        <a:buNone/>
                      </a:pPr>
                      <a:r>
                        <a:rPr b="1" lang="en-GB" sz="1500">
                          <a:solidFill>
                            <a:schemeClr val="lt1"/>
                          </a:solidFill>
                        </a:rPr>
                        <a:t>ID</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chemeClr val="lt1"/>
                          </a:solidFill>
                        </a:rPr>
                        <a:t>TASK NAME</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chemeClr val="lt1"/>
                          </a:solidFill>
                        </a:rPr>
                        <a:t>START DATE</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chemeClr val="lt1"/>
                          </a:solidFill>
                        </a:rPr>
                        <a:t>END DATE</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chemeClr val="lt1"/>
                          </a:solidFill>
                        </a:rPr>
                        <a:t>PROJECT HOURS</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GB" sz="1500">
                          <a:solidFill>
                            <a:schemeClr val="lt1"/>
                          </a:solidFill>
                        </a:rPr>
                        <a:t>STATUS</a:t>
                      </a:r>
                      <a:endParaRPr b="1" sz="15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lt1"/>
                          </a:solidFill>
                        </a:rPr>
                        <a:t>1</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Sprint 1</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15/09/2023</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12/10/2023</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10</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Completed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lt1"/>
                          </a:solidFill>
                        </a:rPr>
                        <a:t>2</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Sprint 2</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13/10/2023</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03/11/2023</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25</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Completed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chemeClr val="lt1"/>
                          </a:solidFill>
                        </a:rPr>
                        <a:t>3</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Sprint 3</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08/11/2023</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30/11/2023</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15</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Completed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22" name="Google Shape;222;p27"/>
          <p:cNvSpPr txBox="1"/>
          <p:nvPr/>
        </p:nvSpPr>
        <p:spPr>
          <a:xfrm>
            <a:off x="1401650" y="5225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PROJECT PLAN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nvSpPr>
        <p:spPr>
          <a:xfrm>
            <a:off x="1238650" y="5609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SPRINT PLAN</a:t>
            </a:r>
            <a:endParaRPr/>
          </a:p>
        </p:txBody>
      </p:sp>
      <p:pic>
        <p:nvPicPr>
          <p:cNvPr id="228" name="Google Shape;228;p28"/>
          <p:cNvPicPr preferRelativeResize="0"/>
          <p:nvPr/>
        </p:nvPicPr>
        <p:blipFill>
          <a:blip r:embed="rId3">
            <a:alphaModFix/>
          </a:blip>
          <a:stretch>
            <a:fillRect/>
          </a:stretch>
        </p:blipFill>
        <p:spPr>
          <a:xfrm>
            <a:off x="950825" y="1610925"/>
            <a:ext cx="7673026" cy="268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9"/>
          <p:cNvPicPr preferRelativeResize="0"/>
          <p:nvPr/>
        </p:nvPicPr>
        <p:blipFill>
          <a:blip r:embed="rId3">
            <a:alphaModFix/>
          </a:blip>
          <a:stretch>
            <a:fillRect/>
          </a:stretch>
        </p:blipFill>
        <p:spPr>
          <a:xfrm>
            <a:off x="839450" y="1702900"/>
            <a:ext cx="7643850" cy="2467800"/>
          </a:xfrm>
          <a:prstGeom prst="rect">
            <a:avLst/>
          </a:prstGeom>
          <a:noFill/>
          <a:ln>
            <a:noFill/>
          </a:ln>
        </p:spPr>
      </p:pic>
      <p:sp>
        <p:nvSpPr>
          <p:cNvPr id="234" name="Google Shape;234;p29"/>
          <p:cNvSpPr txBox="1"/>
          <p:nvPr/>
        </p:nvSpPr>
        <p:spPr>
          <a:xfrm>
            <a:off x="1188400" y="5663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SPRINT PLAN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0"/>
          <p:cNvPicPr preferRelativeResize="0"/>
          <p:nvPr/>
        </p:nvPicPr>
        <p:blipFill>
          <a:blip r:embed="rId3">
            <a:alphaModFix/>
          </a:blip>
          <a:stretch>
            <a:fillRect/>
          </a:stretch>
        </p:blipFill>
        <p:spPr>
          <a:xfrm>
            <a:off x="570200" y="1767875"/>
            <a:ext cx="8317750" cy="2217150"/>
          </a:xfrm>
          <a:prstGeom prst="rect">
            <a:avLst/>
          </a:prstGeom>
          <a:noFill/>
          <a:ln>
            <a:noFill/>
          </a:ln>
        </p:spPr>
      </p:pic>
      <p:sp>
        <p:nvSpPr>
          <p:cNvPr id="240" name="Google Shape;240;p30"/>
          <p:cNvSpPr txBox="1"/>
          <p:nvPr/>
        </p:nvSpPr>
        <p:spPr>
          <a:xfrm>
            <a:off x="1076975" y="5756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SPRINT PLAN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idx="1" type="body"/>
          </p:nvPr>
        </p:nvSpPr>
        <p:spPr>
          <a:xfrm>
            <a:off x="1607200" y="2269200"/>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5600"/>
              <a:t>THANK YOU</a:t>
            </a:r>
            <a:endParaRPr b="1"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20"/>
              <a:t>GUIDED BY:</a:t>
            </a:r>
            <a:endParaRPr sz="222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200"/>
              <a:t>VASUDEVAN T</a:t>
            </a:r>
            <a:endParaRPr b="1" sz="2200"/>
          </a:p>
          <a:p>
            <a:pPr indent="0" lvl="0" marL="0" rtl="0" algn="ctr">
              <a:spcBef>
                <a:spcPts val="1200"/>
              </a:spcBef>
              <a:spcAft>
                <a:spcPts val="0"/>
              </a:spcAft>
              <a:buNone/>
            </a:pPr>
            <a:r>
              <a:rPr lang="en-GB"/>
              <a:t>ASSISTANT PROFESSOR</a:t>
            </a:r>
            <a:endParaRPr/>
          </a:p>
          <a:p>
            <a:pPr indent="0" lvl="0" marL="0" rtl="0" algn="ctr">
              <a:spcBef>
                <a:spcPts val="1200"/>
              </a:spcBef>
              <a:spcAft>
                <a:spcPts val="0"/>
              </a:spcAft>
              <a:buNone/>
            </a:pPr>
            <a:r>
              <a:rPr lang="en-GB"/>
              <a:t>MASTER OF COMPUTER APPLICATIONS</a:t>
            </a:r>
            <a:endParaRPr/>
          </a:p>
          <a:p>
            <a:pPr indent="0" lvl="0" marL="0" rtl="0" algn="ctr">
              <a:spcBef>
                <a:spcPts val="1200"/>
              </a:spcBef>
              <a:spcAft>
                <a:spcPts val="1200"/>
              </a:spcAft>
              <a:buNone/>
            </a:pPr>
            <a:r>
              <a:rPr lang="en-GB"/>
              <a:t>MES COLLEGE OF ENGINEERING, KUTTIPPURAM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147" name="Google Shape;147;p15"/>
          <p:cNvSpPr txBox="1"/>
          <p:nvPr>
            <p:ph idx="1" type="body"/>
          </p:nvPr>
        </p:nvSpPr>
        <p:spPr>
          <a:xfrm>
            <a:off x="978450" y="1098175"/>
            <a:ext cx="7187100" cy="3440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INTRODUCTION</a:t>
            </a:r>
            <a:endParaRPr/>
          </a:p>
          <a:p>
            <a:pPr indent="-311150" lvl="0" marL="457200" rtl="0" algn="l">
              <a:spcBef>
                <a:spcPts val="0"/>
              </a:spcBef>
              <a:spcAft>
                <a:spcPts val="0"/>
              </a:spcAft>
              <a:buSzPts val="1300"/>
              <a:buChar char="●"/>
            </a:pPr>
            <a:r>
              <a:rPr lang="en-GB"/>
              <a:t>PROBLEM STATEMENT</a:t>
            </a:r>
            <a:endParaRPr/>
          </a:p>
          <a:p>
            <a:pPr indent="-311150" lvl="0" marL="457200" rtl="0" algn="l">
              <a:spcBef>
                <a:spcPts val="0"/>
              </a:spcBef>
              <a:spcAft>
                <a:spcPts val="0"/>
              </a:spcAft>
              <a:buSzPts val="1300"/>
              <a:buChar char="●"/>
            </a:pPr>
            <a:r>
              <a:rPr lang="en-GB"/>
              <a:t>TECHNOLOGY STACK</a:t>
            </a:r>
            <a:endParaRPr/>
          </a:p>
          <a:p>
            <a:pPr indent="-311150" lvl="0" marL="457200" rtl="0" algn="l">
              <a:spcBef>
                <a:spcPts val="0"/>
              </a:spcBef>
              <a:spcAft>
                <a:spcPts val="0"/>
              </a:spcAft>
              <a:buSzPts val="1300"/>
              <a:buChar char="●"/>
            </a:pPr>
            <a:r>
              <a:rPr lang="en-GB"/>
              <a:t>MODULES</a:t>
            </a:r>
            <a:endParaRPr/>
          </a:p>
          <a:p>
            <a:pPr indent="-311150" lvl="0" marL="457200" rtl="0" algn="l">
              <a:spcBef>
                <a:spcPts val="0"/>
              </a:spcBef>
              <a:spcAft>
                <a:spcPts val="0"/>
              </a:spcAft>
              <a:buSzPts val="1300"/>
              <a:buChar char="●"/>
            </a:pPr>
            <a:r>
              <a:rPr lang="en-GB"/>
              <a:t>FLOW CHART</a:t>
            </a:r>
            <a:endParaRPr/>
          </a:p>
          <a:p>
            <a:pPr indent="-311150" lvl="0" marL="457200" rtl="0" algn="l">
              <a:spcBef>
                <a:spcPts val="0"/>
              </a:spcBef>
              <a:spcAft>
                <a:spcPts val="0"/>
              </a:spcAft>
              <a:buSzPts val="1300"/>
              <a:buChar char="●"/>
            </a:pPr>
            <a:r>
              <a:rPr lang="en-GB"/>
              <a:t>DATA FLOW DIAGRAM</a:t>
            </a:r>
            <a:endParaRPr/>
          </a:p>
          <a:p>
            <a:pPr indent="-311150" lvl="0" marL="457200" rtl="0" algn="l">
              <a:spcBef>
                <a:spcPts val="0"/>
              </a:spcBef>
              <a:spcAft>
                <a:spcPts val="0"/>
              </a:spcAft>
              <a:buSzPts val="1300"/>
              <a:buChar char="●"/>
            </a:pPr>
            <a:r>
              <a:rPr lang="en-GB"/>
              <a:t>PRODUCT BACKLOG </a:t>
            </a:r>
            <a:endParaRPr/>
          </a:p>
          <a:p>
            <a:pPr indent="-311150" lvl="0" marL="457200" rtl="0" algn="l">
              <a:spcBef>
                <a:spcPts val="0"/>
              </a:spcBef>
              <a:spcAft>
                <a:spcPts val="0"/>
              </a:spcAft>
              <a:buSzPts val="1300"/>
              <a:buChar char="●"/>
            </a:pPr>
            <a:r>
              <a:rPr lang="en-GB"/>
              <a:t>USER STORY</a:t>
            </a:r>
            <a:endParaRPr/>
          </a:p>
          <a:p>
            <a:pPr indent="-311150" lvl="0" marL="457200" rtl="0" algn="l">
              <a:spcBef>
                <a:spcPts val="0"/>
              </a:spcBef>
              <a:spcAft>
                <a:spcPts val="0"/>
              </a:spcAft>
              <a:buSzPts val="1300"/>
              <a:buChar char="●"/>
            </a:pPr>
            <a:r>
              <a:rPr lang="en-GB"/>
              <a:t>PROJECT PLAN</a:t>
            </a:r>
            <a:endParaRPr/>
          </a:p>
          <a:p>
            <a:pPr indent="-311150" lvl="0" marL="457200" rtl="0" algn="l">
              <a:spcBef>
                <a:spcPts val="0"/>
              </a:spcBef>
              <a:spcAft>
                <a:spcPts val="0"/>
              </a:spcAft>
              <a:buSzPts val="1300"/>
              <a:buChar char="●"/>
            </a:pPr>
            <a:r>
              <a:rPr lang="en-GB"/>
              <a:t>SPRINT PLAN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794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53" name="Google Shape;153;p16"/>
          <p:cNvSpPr txBox="1"/>
          <p:nvPr>
            <p:ph idx="1" type="body"/>
          </p:nvPr>
        </p:nvSpPr>
        <p:spPr>
          <a:xfrm>
            <a:off x="1279400" y="1307849"/>
            <a:ext cx="7038900" cy="2716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E-commerce is a critical part of the modern economy, but it can be difficult for people with visual impairments to use e-commerce websites. An e-commerce website for visually impaired users should be designed. The website would have text-to-speech capabilities so that visually impaired users could hear the text on the page. This would allow them to navigate the website and read the product descriptions without having to see them. The development of an e-commerce website for visually impaired users would be an important step towards making e-commerce more accessible to everyone. By making e-commerce more accessible, we can help to ensure that people with visual impairments have the same opportunities to participate in the digital economy.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An ecommerce website is developed to assist blind people that automatically recognize by speech. This system processes the voice output, and asks for the input by pressing the button of their desire choices. Which will help them to buy their desired products online. All kind of instructions will be provided to them in the form of audio, they need to hear and follow the instructions.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TECHNOLOGY STACK</a:t>
            </a:r>
            <a:endParaRPr/>
          </a:p>
        </p:txBody>
      </p:sp>
      <p:sp>
        <p:nvSpPr>
          <p:cNvPr id="165" name="Google Shape;165;p18"/>
          <p:cNvSpPr txBox="1"/>
          <p:nvPr>
            <p:ph idx="1" type="body"/>
          </p:nvPr>
        </p:nvSpPr>
        <p:spPr>
          <a:xfrm>
            <a:off x="1297500" y="1133950"/>
            <a:ext cx="7038900" cy="3821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GB" u="sng"/>
              <a:t>Frontend</a:t>
            </a:r>
            <a:endParaRPr b="1" u="sng"/>
          </a:p>
          <a:p>
            <a:pPr indent="-311150" lvl="0" marL="457200" rtl="0" algn="l">
              <a:spcBef>
                <a:spcPts val="1200"/>
              </a:spcBef>
              <a:spcAft>
                <a:spcPts val="0"/>
              </a:spcAft>
              <a:buSzPts val="1300"/>
              <a:buChar char="●"/>
            </a:pPr>
            <a:r>
              <a:rPr lang="en-GB"/>
              <a:t>Javascript</a:t>
            </a:r>
            <a:endParaRPr/>
          </a:p>
          <a:p>
            <a:pPr indent="-311150" lvl="0" marL="457200" rtl="0" algn="l">
              <a:spcBef>
                <a:spcPts val="0"/>
              </a:spcBef>
              <a:spcAft>
                <a:spcPts val="0"/>
              </a:spcAft>
              <a:buSzPts val="1300"/>
              <a:buChar char="●"/>
            </a:pPr>
            <a:r>
              <a:rPr lang="en-GB"/>
              <a:t>HTML/CSS</a:t>
            </a:r>
            <a:endParaRPr/>
          </a:p>
          <a:p>
            <a:pPr indent="0" lvl="0" marL="457200" rtl="0" algn="l">
              <a:spcBef>
                <a:spcPts val="1200"/>
              </a:spcBef>
              <a:spcAft>
                <a:spcPts val="0"/>
              </a:spcAft>
              <a:buNone/>
            </a:pPr>
            <a:r>
              <a:rPr b="1" lang="en-GB" u="sng"/>
              <a:t>Backend</a:t>
            </a:r>
            <a:endParaRPr b="1" u="sng"/>
          </a:p>
          <a:p>
            <a:pPr indent="-311150" lvl="0" marL="457200" rtl="0" algn="l">
              <a:spcBef>
                <a:spcPts val="1200"/>
              </a:spcBef>
              <a:spcAft>
                <a:spcPts val="0"/>
              </a:spcAft>
              <a:buSzPts val="1300"/>
              <a:buChar char="●"/>
            </a:pPr>
            <a:r>
              <a:rPr lang="en-GB"/>
              <a:t>FLASK (Python)</a:t>
            </a:r>
            <a:endParaRPr/>
          </a:p>
          <a:p>
            <a:pPr indent="-311150" lvl="0" marL="457200" rtl="0" algn="l">
              <a:spcBef>
                <a:spcPts val="0"/>
              </a:spcBef>
              <a:spcAft>
                <a:spcPts val="0"/>
              </a:spcAft>
              <a:buSzPts val="1300"/>
              <a:buChar char="●"/>
            </a:pPr>
            <a:r>
              <a:rPr lang="en-GB"/>
              <a:t>MySQL DataBase</a:t>
            </a:r>
            <a:endParaRPr/>
          </a:p>
          <a:p>
            <a:pPr indent="0" lvl="0" marL="457200" rtl="0" algn="l">
              <a:spcBef>
                <a:spcPts val="1200"/>
              </a:spcBef>
              <a:spcAft>
                <a:spcPts val="0"/>
              </a:spcAft>
              <a:buNone/>
            </a:pPr>
            <a:r>
              <a:rPr b="1" lang="en-GB" u="sng"/>
              <a:t>Speech Recognition &amp; Text-to-Speech</a:t>
            </a:r>
            <a:endParaRPr b="1" u="sng"/>
          </a:p>
          <a:p>
            <a:pPr indent="-311150" lvl="0" marL="457200" rtl="0" algn="l">
              <a:spcBef>
                <a:spcPts val="1200"/>
              </a:spcBef>
              <a:spcAft>
                <a:spcPts val="0"/>
              </a:spcAft>
              <a:buSzPts val="1300"/>
              <a:buChar char="●"/>
            </a:pPr>
            <a:r>
              <a:rPr lang="en-GB"/>
              <a:t>Web Speech AP</a:t>
            </a:r>
            <a:r>
              <a:rPr lang="en-GB"/>
              <a:t>I</a:t>
            </a:r>
            <a:r>
              <a:rPr b="1" lang="en-GB"/>
              <a:t>  </a:t>
            </a:r>
            <a:r>
              <a:rPr b="1" lang="en-GB"/>
              <a:t>(</a:t>
            </a:r>
            <a:r>
              <a:rPr lang="en-GB"/>
              <a:t>SpeechSynthesis and SpeechRecognition())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MODULES</a:t>
            </a:r>
            <a:endParaRPr/>
          </a:p>
        </p:txBody>
      </p:sp>
      <p:sp>
        <p:nvSpPr>
          <p:cNvPr id="171" name="Google Shape;171;p19"/>
          <p:cNvSpPr txBox="1"/>
          <p:nvPr>
            <p:ph idx="1" type="body"/>
          </p:nvPr>
        </p:nvSpPr>
        <p:spPr>
          <a:xfrm>
            <a:off x="1297500" y="11600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ADMIN</a:t>
            </a:r>
            <a:endParaRPr sz="1600"/>
          </a:p>
          <a:p>
            <a:pPr indent="-311150" lvl="0" marL="457200" rtl="0" algn="l">
              <a:spcBef>
                <a:spcPts val="1200"/>
              </a:spcBef>
              <a:spcAft>
                <a:spcPts val="0"/>
              </a:spcAft>
              <a:buSzPts val="1300"/>
              <a:buChar char="●"/>
            </a:pPr>
            <a:r>
              <a:rPr lang="en-GB"/>
              <a:t>LOGIN</a:t>
            </a:r>
            <a:endParaRPr/>
          </a:p>
          <a:p>
            <a:pPr indent="-311150" lvl="0" marL="457200" rtl="0" algn="l">
              <a:spcBef>
                <a:spcPts val="0"/>
              </a:spcBef>
              <a:spcAft>
                <a:spcPts val="0"/>
              </a:spcAft>
              <a:buSzPts val="1300"/>
              <a:buChar char="●"/>
            </a:pPr>
            <a:r>
              <a:rPr lang="en-GB"/>
              <a:t>VIEW PRODUCTS</a:t>
            </a:r>
            <a:endParaRPr/>
          </a:p>
          <a:p>
            <a:pPr indent="-311150" lvl="0" marL="457200" rtl="0" algn="l">
              <a:spcBef>
                <a:spcPts val="0"/>
              </a:spcBef>
              <a:spcAft>
                <a:spcPts val="0"/>
              </a:spcAft>
              <a:buSzPts val="1300"/>
              <a:buChar char="●"/>
            </a:pPr>
            <a:r>
              <a:rPr lang="en-GB"/>
              <a:t>ADD PRODUCT</a:t>
            </a:r>
            <a:endParaRPr/>
          </a:p>
          <a:p>
            <a:pPr indent="-311150" lvl="0" marL="457200" rtl="0" algn="l">
              <a:spcBef>
                <a:spcPts val="0"/>
              </a:spcBef>
              <a:spcAft>
                <a:spcPts val="0"/>
              </a:spcAft>
              <a:buSzPts val="1300"/>
              <a:buChar char="●"/>
            </a:pPr>
            <a:r>
              <a:rPr lang="en-GB"/>
              <a:t>EDIT PRODUCT</a:t>
            </a:r>
            <a:endParaRPr/>
          </a:p>
          <a:p>
            <a:pPr indent="-311150" lvl="0" marL="457200" rtl="0" algn="l">
              <a:spcBef>
                <a:spcPts val="0"/>
              </a:spcBef>
              <a:spcAft>
                <a:spcPts val="0"/>
              </a:spcAft>
              <a:buSzPts val="1300"/>
              <a:buChar char="●"/>
            </a:pPr>
            <a:r>
              <a:rPr lang="en-GB"/>
              <a:t>DELETE PRODUCT</a:t>
            </a:r>
            <a:endParaRPr/>
          </a:p>
          <a:p>
            <a:pPr indent="-311150" lvl="0" marL="457200" rtl="0" algn="l">
              <a:spcBef>
                <a:spcPts val="0"/>
              </a:spcBef>
              <a:spcAft>
                <a:spcPts val="0"/>
              </a:spcAft>
              <a:buSzPts val="1300"/>
              <a:buChar char="●"/>
            </a:pPr>
            <a:r>
              <a:rPr lang="en-GB"/>
              <a:t>VIEW CUSTOMER LIST</a:t>
            </a:r>
            <a:endParaRPr/>
          </a:p>
          <a:p>
            <a:pPr indent="-311150" lvl="0" marL="457200" rtl="0" algn="l">
              <a:spcBef>
                <a:spcPts val="0"/>
              </a:spcBef>
              <a:spcAft>
                <a:spcPts val="0"/>
              </a:spcAft>
              <a:buSzPts val="1300"/>
              <a:buChar char="●"/>
            </a:pPr>
            <a:r>
              <a:rPr lang="en-GB"/>
              <a:t>VIEW ORDERS</a:t>
            </a:r>
            <a:endParaRPr/>
          </a:p>
        </p:txBody>
      </p:sp>
      <p:sp>
        <p:nvSpPr>
          <p:cNvPr id="172" name="Google Shape;172;p19"/>
          <p:cNvSpPr txBox="1"/>
          <p:nvPr>
            <p:ph idx="2" type="body"/>
          </p:nvPr>
        </p:nvSpPr>
        <p:spPr>
          <a:xfrm>
            <a:off x="4933196" y="11600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USER</a:t>
            </a:r>
            <a:endParaRPr/>
          </a:p>
          <a:p>
            <a:pPr indent="-311150" lvl="0" marL="457200" rtl="0" algn="l">
              <a:spcBef>
                <a:spcPts val="1200"/>
              </a:spcBef>
              <a:spcAft>
                <a:spcPts val="0"/>
              </a:spcAft>
              <a:buSzPts val="1300"/>
              <a:buChar char="●"/>
            </a:pPr>
            <a:r>
              <a:rPr lang="en-GB"/>
              <a:t>LOGIN</a:t>
            </a:r>
            <a:endParaRPr/>
          </a:p>
          <a:p>
            <a:pPr indent="-311150" lvl="0" marL="457200" rtl="0" algn="l">
              <a:spcBef>
                <a:spcPts val="0"/>
              </a:spcBef>
              <a:spcAft>
                <a:spcPts val="0"/>
              </a:spcAft>
              <a:buSzPts val="1300"/>
              <a:buChar char="●"/>
            </a:pPr>
            <a:r>
              <a:rPr lang="en-GB"/>
              <a:t>REGISTER</a:t>
            </a:r>
            <a:endParaRPr/>
          </a:p>
          <a:p>
            <a:pPr indent="-311150" lvl="0" marL="457200" rtl="0" algn="l">
              <a:spcBef>
                <a:spcPts val="0"/>
              </a:spcBef>
              <a:spcAft>
                <a:spcPts val="0"/>
              </a:spcAft>
              <a:buSzPts val="1300"/>
              <a:buChar char="●"/>
            </a:pPr>
            <a:r>
              <a:rPr lang="en-GB"/>
              <a:t>VIEW PRODUCTS</a:t>
            </a:r>
            <a:endParaRPr/>
          </a:p>
          <a:p>
            <a:pPr indent="-311150" lvl="0" marL="457200" rtl="0" algn="l">
              <a:spcBef>
                <a:spcPts val="0"/>
              </a:spcBef>
              <a:spcAft>
                <a:spcPts val="0"/>
              </a:spcAft>
              <a:buSzPts val="1300"/>
              <a:buChar char="●"/>
            </a:pPr>
            <a:r>
              <a:rPr lang="en-GB"/>
              <a:t>ADD PRODUCT TO CART</a:t>
            </a:r>
            <a:endParaRPr/>
          </a:p>
          <a:p>
            <a:pPr indent="-311150" lvl="0" marL="457200" rtl="0" algn="l">
              <a:spcBef>
                <a:spcPts val="0"/>
              </a:spcBef>
              <a:spcAft>
                <a:spcPts val="0"/>
              </a:spcAft>
              <a:buSzPts val="1300"/>
              <a:buChar char="●"/>
            </a:pPr>
            <a:r>
              <a:rPr lang="en-GB"/>
              <a:t>VIEW CART</a:t>
            </a:r>
            <a:endParaRPr/>
          </a:p>
          <a:p>
            <a:pPr indent="-311150" lvl="0" marL="457200" rtl="0" algn="l">
              <a:spcBef>
                <a:spcPts val="0"/>
              </a:spcBef>
              <a:spcAft>
                <a:spcPts val="0"/>
              </a:spcAft>
              <a:buSzPts val="1300"/>
              <a:buChar char="●"/>
            </a:pPr>
            <a:r>
              <a:rPr lang="en-GB"/>
              <a:t>ORDER PRODUCTS</a:t>
            </a:r>
            <a:endParaRPr/>
          </a:p>
          <a:p>
            <a:pPr indent="-311150" lvl="0" marL="457200" rtl="0" algn="l">
              <a:spcBef>
                <a:spcPts val="0"/>
              </a:spcBef>
              <a:spcAft>
                <a:spcPts val="0"/>
              </a:spcAft>
              <a:buSzPts val="1300"/>
              <a:buChar char="●"/>
            </a:pPr>
            <a:r>
              <a:rPr lang="en-GB"/>
              <a:t>VIEW ORDERS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DATA FLOW DIAGRAM</a:t>
            </a:r>
            <a:endParaRPr/>
          </a:p>
        </p:txBody>
      </p:sp>
      <p:pic>
        <p:nvPicPr>
          <p:cNvPr id="178" name="Google Shape;178;p20"/>
          <p:cNvPicPr preferRelativeResize="0"/>
          <p:nvPr/>
        </p:nvPicPr>
        <p:blipFill>
          <a:blip r:embed="rId3">
            <a:alphaModFix/>
          </a:blip>
          <a:stretch>
            <a:fillRect/>
          </a:stretch>
        </p:blipFill>
        <p:spPr>
          <a:xfrm>
            <a:off x="1240500" y="1223441"/>
            <a:ext cx="5753100" cy="31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DATA FLOW DIAGRAM</a:t>
            </a:r>
            <a:endParaRPr>
              <a:solidFill>
                <a:schemeClr val="dk1"/>
              </a:solidFill>
            </a:endParaRPr>
          </a:p>
        </p:txBody>
      </p:sp>
      <p:pic>
        <p:nvPicPr>
          <p:cNvPr id="184" name="Google Shape;184;p21"/>
          <p:cNvPicPr preferRelativeResize="0"/>
          <p:nvPr/>
        </p:nvPicPr>
        <p:blipFill>
          <a:blip r:embed="rId3">
            <a:alphaModFix/>
          </a:blip>
          <a:stretch>
            <a:fillRect/>
          </a:stretch>
        </p:blipFill>
        <p:spPr>
          <a:xfrm>
            <a:off x="1276063" y="1416698"/>
            <a:ext cx="7081775" cy="3271225"/>
          </a:xfrm>
          <a:prstGeom prst="rect">
            <a:avLst/>
          </a:prstGeom>
          <a:noFill/>
          <a:ln>
            <a:noFill/>
          </a:ln>
        </p:spPr>
      </p:pic>
      <p:sp>
        <p:nvSpPr>
          <p:cNvPr id="185" name="Google Shape;185;p21"/>
          <p:cNvSpPr txBox="1"/>
          <p:nvPr/>
        </p:nvSpPr>
        <p:spPr>
          <a:xfrm>
            <a:off x="1028250" y="9856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Montserrat"/>
                <a:ea typeface="Montserrat"/>
                <a:cs typeface="Montserrat"/>
                <a:sym typeface="Montserrat"/>
              </a:rPr>
              <a:t>Level 1 - admin</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