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81" r:id="rId2"/>
    <p:sldId id="282" r:id="rId3"/>
    <p:sldId id="259" r:id="rId4"/>
    <p:sldId id="256" r:id="rId5"/>
    <p:sldId id="257" r:id="rId6"/>
    <p:sldId id="279" r:id="rId7"/>
    <p:sldId id="258" r:id="rId8"/>
    <p:sldId id="284" r:id="rId9"/>
    <p:sldId id="285" r:id="rId10"/>
    <p:sldId id="261" r:id="rId11"/>
    <p:sldId id="286" r:id="rId12"/>
    <p:sldId id="287" r:id="rId13"/>
    <p:sldId id="288" r:id="rId14"/>
    <p:sldId id="28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7B0A3-0332-41A1-820E-4444B3A022E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F09CE-6022-4C9E-A6E7-14F00E12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8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723B6-84ED-D59C-0AF2-643452C1E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EDD95-65E3-2E31-71CC-D8B697407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BC6B7-8AAB-19EC-41F7-39F101E0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556E9-E62B-D318-B021-1914F9B7C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e23ef13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e23ef13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4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73E77-F5AF-4A65-8D5C-6297F83D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57EF2-B957-4773-A6A0-1770C97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6B71-6836-4F4D-89AF-BE9B161F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1C2FDD7C-036D-482B-A63E-7A32CFF4D5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6000" y="1928739"/>
            <a:ext cx="4049394" cy="4049394"/>
          </a:xfrm>
          <a:prstGeom prst="ellipse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5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6638" y="2939786"/>
            <a:ext cx="4073445" cy="3918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sz="1588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467" y="2937422"/>
            <a:ext cx="4073445" cy="3920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sz="1588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092" y="3429000"/>
            <a:ext cx="3399366" cy="419396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118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82"/>
              </a:spcBef>
              <a:buFont typeface="Arial" panose="020B0604020202020204" pitchFamily="34" charset="0"/>
            </a:pPr>
            <a:r>
              <a:rPr lang="en-US" dirty="0"/>
              <a:t>Click to add text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82"/>
            <a:ext cx="4051978" cy="293742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765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092" y="3891520"/>
            <a:ext cx="3399366" cy="2748387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059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03433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806867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210300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613733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0921" y="0"/>
            <a:ext cx="3509818" cy="576303"/>
          </a:xfrm>
        </p:spPr>
        <p:txBody>
          <a:bodyPr lIns="0" anchor="b">
            <a:noAutofit/>
          </a:bodyPr>
          <a:lstStyle>
            <a:lvl1pPr marL="0" indent="0">
              <a:buNone/>
              <a:defRPr sz="2118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0536" y="576303"/>
            <a:ext cx="3509818" cy="306502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059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03433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806867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10300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613733" indent="0">
              <a:lnSpc>
                <a:spcPct val="150000"/>
              </a:lnSpc>
              <a:spcBef>
                <a:spcPts val="1059"/>
              </a:spcBef>
              <a:buNone/>
              <a:defRPr sz="1059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7848" y="3945688"/>
            <a:ext cx="4058182" cy="291231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765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6031" y="0"/>
            <a:ext cx="4065970" cy="293742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765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7413" y="3838862"/>
            <a:ext cx="3499519" cy="2748387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118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03433" indent="0">
              <a:lnSpc>
                <a:spcPct val="100000"/>
              </a:lnSpc>
              <a:buNone/>
              <a:defRPr sz="12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06867" indent="0">
              <a:lnSpc>
                <a:spcPct val="100000"/>
              </a:lnSpc>
              <a:buNone/>
              <a:defRPr sz="12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210300" indent="0">
              <a:lnSpc>
                <a:spcPct val="100000"/>
              </a:lnSpc>
              <a:buNone/>
              <a:defRPr sz="12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613733" indent="0">
              <a:lnSpc>
                <a:spcPct val="100000"/>
              </a:lnSpc>
              <a:buNone/>
              <a:defRPr sz="12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6790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1395389" y="3133344"/>
            <a:ext cx="2813200" cy="2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2"/>
          </p:nvPr>
        </p:nvSpPr>
        <p:spPr>
          <a:xfrm>
            <a:off x="4689400" y="3133344"/>
            <a:ext cx="2813200" cy="2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3"/>
          </p:nvPr>
        </p:nvSpPr>
        <p:spPr>
          <a:xfrm>
            <a:off x="7983411" y="3133344"/>
            <a:ext cx="2813200" cy="2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4"/>
          </p:nvPr>
        </p:nvSpPr>
        <p:spPr>
          <a:xfrm>
            <a:off x="1395400" y="2355133"/>
            <a:ext cx="28132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5"/>
          </p:nvPr>
        </p:nvSpPr>
        <p:spPr>
          <a:xfrm>
            <a:off x="4689401" y="2355133"/>
            <a:ext cx="28132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6"/>
          </p:nvPr>
        </p:nvSpPr>
        <p:spPr>
          <a:xfrm>
            <a:off x="7983401" y="2355133"/>
            <a:ext cx="28132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3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0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5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BB2CFE-F656-4200-BE29-523A3070EE9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3D013A-0619-4E70-B04E-E01221E30D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3.jpg"/><Relationship Id="rId5" Type="http://schemas.openxmlformats.org/officeDocument/2006/relationships/image" Target="../media/image1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AEB0-1357-AB95-785F-0D895D1C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54CB1F-AB32-EB19-9495-CCD44D8A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88" y="6356686"/>
            <a:ext cx="3121423" cy="557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0C0B35-7FA1-F389-33BF-B6A3F6C60B79}"/>
              </a:ext>
            </a:extLst>
          </p:cNvPr>
          <p:cNvSpPr/>
          <p:nvPr/>
        </p:nvSpPr>
        <p:spPr>
          <a:xfrm>
            <a:off x="541867" y="6348913"/>
            <a:ext cx="3101788" cy="55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8343-B07F-4E34-412A-900CA4AF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" y="765121"/>
            <a:ext cx="11984069" cy="614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Agency FB" panose="020B0503020202020204" pitchFamily="34" charset="0"/>
              </a:rPr>
              <a:t>                                                  </a:t>
            </a:r>
          </a:p>
          <a:p>
            <a:pPr marL="0" indent="0">
              <a:buNone/>
            </a:pPr>
            <a:endParaRPr lang="en-US" sz="2400" i="1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sz="2400" i="1" dirty="0">
                <a:latin typeface="CommercialScript BT" panose="03030803040807090C04" pitchFamily="66" charset="0"/>
              </a:rPr>
              <a:t> </a:t>
            </a:r>
            <a:r>
              <a:rPr lang="en-US" i="1" dirty="0">
                <a:latin typeface="CommercialScript BT" panose="03030803040807090C04" pitchFamily="66" charset="0"/>
              </a:rPr>
              <a:t>Submitted in the partial fulfillment for the award of the degree of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mmercialScript BT" panose="03030803040807090C04" pitchFamily="66" charset="0"/>
              </a:rPr>
              <a:t>                                                                    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400" dirty="0">
                <a:latin typeface="Bell MT" panose="02020503060305020303" pitchFamily="18" charset="0"/>
              </a:rPr>
              <a:t>        Bachelor of Engineering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Bell MT" panose="02020503060305020303" pitchFamily="18" charset="0"/>
              </a:rPr>
              <a:t>                                                                               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Bell MT" panose="02020503060305020303" pitchFamily="18" charset="0"/>
              </a:rPr>
              <a:t>                                                      </a:t>
            </a:r>
            <a:r>
              <a:rPr lang="en-US" sz="1800" i="1" dirty="0">
                <a:latin typeface="Bell MT" panose="02020503060305020303" pitchFamily="18" charset="0"/>
              </a:rPr>
              <a:t>Computer Science </a:t>
            </a:r>
            <a:r>
              <a:rPr lang="en-US" i="1" dirty="0">
                <a:latin typeface="Bell MT" panose="02020503060305020303" pitchFamily="18" charset="0"/>
              </a:rPr>
              <a:t>with Specialization in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i="1" dirty="0">
                <a:latin typeface="Bell MT" panose="02020503060305020303" pitchFamily="18" charset="0"/>
              </a:rPr>
              <a:t>                                                                Artificial Intelligence and  Machine Learning</a:t>
            </a:r>
            <a:endParaRPr lang="en-US" sz="1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2267" dirty="0"/>
          </a:p>
        </p:txBody>
      </p:sp>
      <p:pic>
        <p:nvPicPr>
          <p:cNvPr id="6" name="Google Shape;252;p28">
            <a:extLst>
              <a:ext uri="{FF2B5EF4-FFF2-40B4-BE49-F238E27FC236}">
                <a16:creationId xmlns:a16="http://schemas.microsoft.com/office/drawing/2014/main" id="{071045E8-46A3-0A39-8012-17FC4F91C2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BB613-D88C-E323-2FD5-98842D6542C2}"/>
              </a:ext>
            </a:extLst>
          </p:cNvPr>
          <p:cNvSpPr txBox="1"/>
          <p:nvPr/>
        </p:nvSpPr>
        <p:spPr>
          <a:xfrm>
            <a:off x="1093695" y="517238"/>
            <a:ext cx="1047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Image Processing Using Python 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4B2F4-879A-1029-ED74-65A01A63DCF0}"/>
              </a:ext>
            </a:extLst>
          </p:cNvPr>
          <p:cNvSpPr txBox="1"/>
          <p:nvPr/>
        </p:nvSpPr>
        <p:spPr>
          <a:xfrm>
            <a:off x="1030941" y="4338553"/>
            <a:ext cx="3101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endParaRPr lang="en-IN" dirty="0"/>
          </a:p>
          <a:p>
            <a:r>
              <a:rPr lang="en-IN" dirty="0"/>
              <a:t>Meenakshy  - 22BAI71194</a:t>
            </a:r>
          </a:p>
          <a:p>
            <a:r>
              <a:rPr lang="en-IN" dirty="0"/>
              <a:t>Gouri B J       - 22BAI70485</a:t>
            </a:r>
          </a:p>
          <a:p>
            <a:r>
              <a:rPr lang="en-IN" dirty="0"/>
              <a:t>Hiba Saudha - 22BAI70005</a:t>
            </a:r>
          </a:p>
          <a:p>
            <a:r>
              <a:rPr lang="en-IN" dirty="0"/>
              <a:t>Saeed Fahim - 22BAI70391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1047D-7D81-079F-3008-24333EC6E233}"/>
              </a:ext>
            </a:extLst>
          </p:cNvPr>
          <p:cNvSpPr txBox="1"/>
          <p:nvPr/>
        </p:nvSpPr>
        <p:spPr>
          <a:xfrm>
            <a:off x="8310282" y="4177553"/>
            <a:ext cx="258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supervision of:</a:t>
            </a:r>
          </a:p>
          <a:p>
            <a:endParaRPr lang="en-IN" dirty="0"/>
          </a:p>
          <a:p>
            <a:r>
              <a:rPr lang="en-IN" dirty="0"/>
              <a:t>NIKITA MA’AM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47CFD-FB7F-EE3C-A934-45BD60D3E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10" y="6437340"/>
            <a:ext cx="2591025" cy="420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48CBD9-8334-328E-E0D3-6581E43DA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27" y="6437340"/>
            <a:ext cx="60965" cy="420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20738-5542-35C8-1A89-E7E7FC00D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317" y="6361315"/>
            <a:ext cx="60965" cy="420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C6501-98DE-A7B1-E714-FE4EC11C6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247" y="6312142"/>
            <a:ext cx="2895851" cy="830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9D6BD-5459-0B1A-B8FB-3C985E873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6911" y="4716801"/>
            <a:ext cx="195089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507119" y="395102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4267" dirty="0">
                <a:latin typeface="Algerian" panose="04020705040A02060702" pitchFamily="82" charset="0"/>
              </a:rPr>
              <a:t>                          Future Scope</a:t>
            </a:r>
            <a:endParaRPr lang="en-IN" sz="4533" dirty="0">
              <a:latin typeface="Algerian" panose="04020705040A02060702" pitchFamily="82" charset="0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2255600" y="1420400"/>
            <a:ext cx="7680800" cy="4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0" name="Google Shape;270;p30"/>
          <p:cNvCxnSpPr>
            <a:stCxn id="269" idx="0"/>
          </p:cNvCxnSpPr>
          <p:nvPr/>
        </p:nvCxnSpPr>
        <p:spPr>
          <a:xfrm>
            <a:off x="6096000" y="1420400"/>
            <a:ext cx="0" cy="46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0"/>
          <p:cNvCxnSpPr>
            <a:cxnSpLocks/>
          </p:cNvCxnSpPr>
          <p:nvPr/>
        </p:nvCxnSpPr>
        <p:spPr>
          <a:xfrm>
            <a:off x="2359201" y="3920057"/>
            <a:ext cx="75772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0"/>
          <p:cNvSpPr txBox="1"/>
          <p:nvPr/>
        </p:nvSpPr>
        <p:spPr>
          <a:xfrm>
            <a:off x="2609066" y="1677137"/>
            <a:ext cx="3356701" cy="219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Aptos Narrow" panose="020B0004020202020204" pitchFamily="34" charset="0"/>
              </a:rPr>
              <a:t>Integration of Deep Learning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Aptos Narrow" panose="020B0004020202020204" pitchFamily="34" charset="0"/>
              </a:rPr>
              <a:t>Applications of Augmented Reality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Aptos Narrow" panose="020B0004020202020204" pitchFamily="34" charset="0"/>
              </a:rPr>
              <a:t>Advanced Recognition of Objects</a:t>
            </a:r>
            <a:endParaRPr dirty="0">
              <a:latin typeface="Aptos Narrow" panose="020B0004020202020204" pitchFamily="34" charset="0"/>
            </a:endParaRPr>
          </a:p>
          <a:p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6226232" y="1680172"/>
            <a:ext cx="4729300" cy="211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Processing in the Cloud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Semantic Division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Processing 3D Images</a:t>
            </a:r>
            <a:endParaRPr dirty="0">
              <a:solidFill>
                <a:schemeClr val="dk1"/>
              </a:solidFill>
              <a:latin typeface="Aptos Narrow" panose="020B00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2359201" y="3892332"/>
            <a:ext cx="3476334" cy="219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Combining   IOT   Device 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Multimodal Image Interpretation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Automated Extraction of Features</a:t>
            </a:r>
            <a:endParaRPr dirty="0">
              <a:solidFill>
                <a:schemeClr val="dk1"/>
              </a:solidFill>
              <a:latin typeface="Aptos Narrow" panose="020B00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6239833" y="3942968"/>
            <a:ext cx="4729300" cy="166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Interpretability and Explainability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Interaction between humans and computers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dk1"/>
                </a:solidFill>
                <a:latin typeface="Aptos Narrow" panose="020B0004020202020204" pitchFamily="34" charset="0"/>
                <a:ea typeface="Poppins"/>
                <a:cs typeface="Poppins"/>
                <a:sym typeface="Poppins"/>
              </a:rPr>
              <a:t>Processing videos in Real Time</a:t>
            </a:r>
            <a:endParaRPr dirty="0">
              <a:solidFill>
                <a:schemeClr val="dk1"/>
              </a:solidFill>
              <a:latin typeface="Aptos Narrow" panose="020B0004020202020204" pitchFamily="34" charset="0"/>
              <a:ea typeface="Poppins"/>
              <a:cs typeface="Poppins"/>
              <a:sym typeface="Poppins"/>
            </a:endParaRPr>
          </a:p>
        </p:txBody>
      </p:sp>
      <p:pic>
        <p:nvPicPr>
          <p:cNvPr id="2" name="Google Shape;252;p28">
            <a:extLst>
              <a:ext uri="{FF2B5EF4-FFF2-40B4-BE49-F238E27FC236}">
                <a16:creationId xmlns:a16="http://schemas.microsoft.com/office/drawing/2014/main" id="{A93B888B-E40D-1CE6-54E9-01535CBDD0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5" grpId="0"/>
      <p:bldP spid="277" grpId="0"/>
      <p:bldP spid="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53B5A-93FA-4C57-A142-E7F8FB27895C}"/>
              </a:ext>
            </a:extLst>
          </p:cNvPr>
          <p:cNvSpPr txBox="1"/>
          <p:nvPr/>
        </p:nvSpPr>
        <p:spPr>
          <a:xfrm>
            <a:off x="-1" y="2410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  <a:ea typeface="Roboto Black" panose="02000000000000000000" pitchFamily="2" charset="0"/>
                <a:cs typeface="Open Sans Extrabold" panose="020B0906030804020204" pitchFamily="34" charset="0"/>
              </a:rPr>
              <a:t>Feature Identification</a:t>
            </a:r>
            <a:endParaRPr lang="en-IN" sz="4000" dirty="0">
              <a:latin typeface="Algerian" panose="04020705040A02060702" pitchFamily="82" charset="0"/>
              <a:ea typeface="Roboto Black" panose="02000000000000000000" pitchFamily="2" charset="0"/>
              <a:cs typeface="Open Sans Extrabold" panose="020B0906030804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A3DA49-CC28-4393-99B5-786CD2E10DB3}"/>
              </a:ext>
            </a:extLst>
          </p:cNvPr>
          <p:cNvSpPr txBox="1"/>
          <p:nvPr/>
        </p:nvSpPr>
        <p:spPr>
          <a:xfrm>
            <a:off x="4500690" y="4861652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Crop is a technique used to crop the images</a:t>
            </a:r>
            <a:endParaRPr lang="en-IN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473C3A-1E86-4FEA-AC61-B3CDA367C673}"/>
              </a:ext>
            </a:extLst>
          </p:cNvPr>
          <p:cNvSpPr txBox="1"/>
          <p:nvPr/>
        </p:nvSpPr>
        <p:spPr>
          <a:xfrm>
            <a:off x="7907686" y="4861652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>
                <a:latin typeface="Roboto Light" panose="02000000000000000000" pitchFamily="2" charset="0"/>
                <a:ea typeface="Roboto Light" panose="02000000000000000000" pitchFamily="2" charset="0"/>
              </a:rPr>
              <a:t>Rotate is a technique used to rotate the images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21AAB9-5F0B-421D-B44B-F896E65556A0}"/>
              </a:ext>
            </a:extLst>
          </p:cNvPr>
          <p:cNvSpPr txBox="1"/>
          <p:nvPr/>
        </p:nvSpPr>
        <p:spPr>
          <a:xfrm>
            <a:off x="949444" y="4476797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Edge Detection</a:t>
            </a:r>
            <a:endParaRPr lang="en-IN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AFEE6E-3231-48B7-A74A-F49D4B68EA73}"/>
              </a:ext>
            </a:extLst>
          </p:cNvPr>
          <p:cNvSpPr txBox="1"/>
          <p:nvPr/>
        </p:nvSpPr>
        <p:spPr>
          <a:xfrm>
            <a:off x="4428565" y="4476797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Crop</a:t>
            </a:r>
            <a:endParaRPr lang="en-IN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ED98AF-685E-4516-B725-F620DD182119}"/>
              </a:ext>
            </a:extLst>
          </p:cNvPr>
          <p:cNvSpPr txBox="1"/>
          <p:nvPr/>
        </p:nvSpPr>
        <p:spPr>
          <a:xfrm>
            <a:off x="7907686" y="4476797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Rotate</a:t>
            </a:r>
            <a:endParaRPr lang="en-IN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9A2566B-DE5D-4187-B05D-3A56F254B531}"/>
              </a:ext>
            </a:extLst>
          </p:cNvPr>
          <p:cNvSpPr txBox="1"/>
          <p:nvPr/>
        </p:nvSpPr>
        <p:spPr>
          <a:xfrm>
            <a:off x="2393424" y="3846890"/>
            <a:ext cx="4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  <a:endParaRPr lang="en-IN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D3F4D6-CAF5-49C4-9A0B-E3F4E19715DE}"/>
              </a:ext>
            </a:extLst>
          </p:cNvPr>
          <p:cNvSpPr txBox="1"/>
          <p:nvPr/>
        </p:nvSpPr>
        <p:spPr>
          <a:xfrm>
            <a:off x="5872545" y="3846890"/>
            <a:ext cx="4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02</a:t>
            </a:r>
            <a:endParaRPr lang="en-IN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361CA5-36FA-4015-B5D9-07CD4D593E6B}"/>
              </a:ext>
            </a:extLst>
          </p:cNvPr>
          <p:cNvSpPr txBox="1"/>
          <p:nvPr/>
        </p:nvSpPr>
        <p:spPr>
          <a:xfrm>
            <a:off x="9351666" y="3846890"/>
            <a:ext cx="4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  <a:endParaRPr lang="en-IN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136CD-D6FF-8E47-A229-898DE75C2982}"/>
              </a:ext>
            </a:extLst>
          </p:cNvPr>
          <p:cNvSpPr txBox="1"/>
          <p:nvPr/>
        </p:nvSpPr>
        <p:spPr>
          <a:xfrm>
            <a:off x="1507193" y="1014075"/>
            <a:ext cx="895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identification is the process of detecting and extracting the most important features of an image . Here are some techniques we used for feature identification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729ECC-B257-9DCC-2DDC-31C8E30D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93" y="1882588"/>
            <a:ext cx="2302296" cy="24392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3D3BF8-2A13-F380-FA01-C56C74C7D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14" y="1882588"/>
            <a:ext cx="2219371" cy="2439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36179C-601A-F453-0AD4-DCD8B8C62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09" y="1882588"/>
            <a:ext cx="2219371" cy="24639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9058D5-238E-A276-574B-32EF9CF61DC3}"/>
              </a:ext>
            </a:extLst>
          </p:cNvPr>
          <p:cNvSpPr txBox="1"/>
          <p:nvPr/>
        </p:nvSpPr>
        <p:spPr>
          <a:xfrm>
            <a:off x="1507193" y="4846129"/>
            <a:ext cx="230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Edge detection is a technique used to identify the boundaries of objects in an image</a:t>
            </a:r>
          </a:p>
        </p:txBody>
      </p:sp>
      <p:pic>
        <p:nvPicPr>
          <p:cNvPr id="2" name="Google Shape;252;p28">
            <a:extLst>
              <a:ext uri="{FF2B5EF4-FFF2-40B4-BE49-F238E27FC236}">
                <a16:creationId xmlns:a16="http://schemas.microsoft.com/office/drawing/2014/main" id="{9969FD56-FE37-9EE4-71F2-7297271433D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7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1811AB1-8900-4C03-A91C-9FDD7F64C1D1}"/>
              </a:ext>
            </a:extLst>
          </p:cNvPr>
          <p:cNvSpPr/>
          <p:nvPr/>
        </p:nvSpPr>
        <p:spPr>
          <a:xfrm>
            <a:off x="1139687" y="3220278"/>
            <a:ext cx="4691270" cy="276970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6FA65-10BB-4BD9-AB1D-92E4EDCBEADE}"/>
              </a:ext>
            </a:extLst>
          </p:cNvPr>
          <p:cNvSpPr/>
          <p:nvPr/>
        </p:nvSpPr>
        <p:spPr>
          <a:xfrm>
            <a:off x="6549887" y="354103"/>
            <a:ext cx="4691270" cy="276970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71FD16-23CD-4E34-9AB4-4B3A02FCC675}"/>
              </a:ext>
            </a:extLst>
          </p:cNvPr>
          <p:cNvSpPr/>
          <p:nvPr/>
        </p:nvSpPr>
        <p:spPr>
          <a:xfrm>
            <a:off x="6785942" y="3734193"/>
            <a:ext cx="3809487" cy="1565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Arial Rounded MT Bold" panose="020F0704030504030204" pitchFamily="34" charset="0"/>
              </a:rPr>
              <a:t>Noise Reduction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reduction is the process of removing unwanted noise from an image .Here’s an example of noise production.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11CA2-D580-4B85-B3BD-CA2A3D81F1E6}"/>
              </a:ext>
            </a:extLst>
          </p:cNvPr>
          <p:cNvSpPr txBox="1"/>
          <p:nvPr/>
        </p:nvSpPr>
        <p:spPr>
          <a:xfrm>
            <a:off x="1586502" y="31039"/>
            <a:ext cx="5549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Arial" panose="020B0604020202020204" pitchFamily="34" charset="0"/>
              </a:rPr>
              <a:t>Constraint Identification</a:t>
            </a:r>
            <a:endParaRPr lang="en-IN" sz="4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807F4-4F85-D69C-19F2-1AF64C024B80}"/>
              </a:ext>
            </a:extLst>
          </p:cNvPr>
          <p:cNvSpPr txBox="1"/>
          <p:nvPr/>
        </p:nvSpPr>
        <p:spPr>
          <a:xfrm>
            <a:off x="828219" y="1418843"/>
            <a:ext cx="509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Constraint identification is the process of identifying the limitations and constraints of an image processing task. Here we are providing our constraints in image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4067E-E9F3-DA0B-672D-A34F8AB6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29" y="2683538"/>
            <a:ext cx="4956313" cy="3438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BE306-7C3E-0461-6227-1B52B536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16" y="234266"/>
            <a:ext cx="5191125" cy="3438525"/>
          </a:xfrm>
          <a:prstGeom prst="rect">
            <a:avLst/>
          </a:prstGeom>
        </p:spPr>
      </p:pic>
      <p:pic>
        <p:nvPicPr>
          <p:cNvPr id="3" name="Google Shape;252;p28">
            <a:extLst>
              <a:ext uri="{FF2B5EF4-FFF2-40B4-BE49-F238E27FC236}">
                <a16:creationId xmlns:a16="http://schemas.microsoft.com/office/drawing/2014/main" id="{33EDC9EA-01B9-B555-B509-E9AFF6D55B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31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1811AB1-8900-4C03-A91C-9FDD7F64C1D1}"/>
              </a:ext>
            </a:extLst>
          </p:cNvPr>
          <p:cNvSpPr/>
          <p:nvPr/>
        </p:nvSpPr>
        <p:spPr>
          <a:xfrm>
            <a:off x="1139687" y="3220278"/>
            <a:ext cx="4691270" cy="276970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6FA65-10BB-4BD9-AB1D-92E4EDCBEADE}"/>
              </a:ext>
            </a:extLst>
          </p:cNvPr>
          <p:cNvSpPr/>
          <p:nvPr/>
        </p:nvSpPr>
        <p:spPr>
          <a:xfrm>
            <a:off x="6549887" y="354103"/>
            <a:ext cx="4691270" cy="276970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C137E-F222-42BE-AA84-58A811896FF7}"/>
              </a:ext>
            </a:extLst>
          </p:cNvPr>
          <p:cNvSpPr/>
          <p:nvPr/>
        </p:nvSpPr>
        <p:spPr>
          <a:xfrm>
            <a:off x="1407857" y="1128630"/>
            <a:ext cx="380948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Arial Rounded MT Bold" panose="020F0704030504030204" pitchFamily="34" charset="0"/>
              </a:rPr>
              <a:t>Image Resizing</a:t>
            </a:r>
          </a:p>
          <a:p>
            <a:pPr algn="l"/>
            <a:r>
              <a:rPr lang="en-US" i="0" dirty="0">
                <a:effectLst/>
                <a:latin typeface="Aptos Display" panose="020B0004020202020204" pitchFamily="34" charset="0"/>
              </a:rPr>
              <a:t>Image resizing is the process of changing the size of an image. Here’s an example of image resizing</a:t>
            </a:r>
            <a:r>
              <a:rPr lang="en-US" b="1" i="0" dirty="0">
                <a:effectLst/>
                <a:latin typeface="__Inter_aaf875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3760A-2B53-E92D-4847-70E2A370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3" y="2793935"/>
            <a:ext cx="5343525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62A8-E1F4-8CF6-4566-C9567CFD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68" y="288063"/>
            <a:ext cx="5162550" cy="3314700"/>
          </a:xfrm>
          <a:prstGeom prst="rect">
            <a:avLst/>
          </a:prstGeom>
        </p:spPr>
      </p:pic>
      <p:pic>
        <p:nvPicPr>
          <p:cNvPr id="2" name="Google Shape;252;p28">
            <a:extLst>
              <a:ext uri="{FF2B5EF4-FFF2-40B4-BE49-F238E27FC236}">
                <a16:creationId xmlns:a16="http://schemas.microsoft.com/office/drawing/2014/main" id="{505A733A-D1EC-0E1D-E4CF-4CC109374C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37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0B0E-1AD6-BF29-F069-E4FF6C5D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50" y="614679"/>
            <a:ext cx="10058400" cy="74845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Design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5774-FAE3-19E1-F2CC-C0C3BD91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methodologies we used to determine the most suitable approach for solving  the problem.</a:t>
            </a:r>
          </a:p>
          <a:p>
            <a:r>
              <a:rPr lang="en-IN" dirty="0">
                <a:latin typeface="Arial Black" panose="020B0A04020102020204" pitchFamily="34" charset="0"/>
              </a:rPr>
              <a:t>Accuracy</a:t>
            </a:r>
          </a:p>
          <a:p>
            <a:r>
              <a:rPr lang="en-IN" dirty="0">
                <a:latin typeface="Aptos Display" panose="020B0004020202020204" pitchFamily="34" charset="0"/>
              </a:rPr>
              <a:t>We use </a:t>
            </a:r>
            <a:r>
              <a:rPr lang="en-IN" dirty="0" err="1">
                <a:latin typeface="Aptos Display" panose="020B0004020202020204" pitchFamily="34" charset="0"/>
              </a:rPr>
              <a:t>skiicit</a:t>
            </a:r>
            <a:r>
              <a:rPr lang="en-IN" dirty="0">
                <a:latin typeface="Aptos Display" panose="020B0004020202020204" pitchFamily="34" charset="0"/>
              </a:rPr>
              <a:t> library, tensor flow ,csv for better accuracy.</a:t>
            </a:r>
          </a:p>
          <a:p>
            <a:r>
              <a:rPr lang="en-IN" dirty="0">
                <a:latin typeface="Arial Black" panose="020B0A04020102020204" pitchFamily="34" charset="0"/>
              </a:rPr>
              <a:t>Efficiency</a:t>
            </a:r>
          </a:p>
          <a:p>
            <a:r>
              <a:rPr lang="en-IN" dirty="0">
                <a:latin typeface="Aptos Display" panose="020B0004020202020204" pitchFamily="34" charset="0"/>
              </a:rPr>
              <a:t>We uses so many techniques for efficient processing like edge detection, crop and rotate.</a:t>
            </a:r>
          </a:p>
          <a:p>
            <a:r>
              <a:rPr lang="en-IN" dirty="0">
                <a:latin typeface="Arial Black" panose="020B0A04020102020204" pitchFamily="34" charset="0"/>
              </a:rPr>
              <a:t>Robustness</a:t>
            </a:r>
          </a:p>
          <a:p>
            <a:r>
              <a:rPr lang="en-IN" dirty="0">
                <a:latin typeface="Aptos Display" panose="020B0004020202020204" pitchFamily="34" charset="0"/>
              </a:rPr>
              <a:t>We used methods for enhancing or denoising images using filters like Gaussian.</a:t>
            </a:r>
          </a:p>
        </p:txBody>
      </p:sp>
      <p:pic>
        <p:nvPicPr>
          <p:cNvPr id="4" name="Google Shape;252;p28">
            <a:extLst>
              <a:ext uri="{FF2B5EF4-FFF2-40B4-BE49-F238E27FC236}">
                <a16:creationId xmlns:a16="http://schemas.microsoft.com/office/drawing/2014/main" id="{D2E1D59F-DF35-62BC-1463-1DB8EF2532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14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505C-FFF2-84A0-E1FF-28328607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1CEA-CFEF-B49D-360F-A1EEB901ED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3639205"/>
            <a:ext cx="4174284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Meenakshy  - 22BAI71194</a:t>
            </a:r>
          </a:p>
          <a:p>
            <a:r>
              <a:rPr lang="en-IN" dirty="0"/>
              <a:t>Gouri B J       - 22BAI70485</a:t>
            </a:r>
          </a:p>
          <a:p>
            <a:r>
              <a:rPr lang="en-IN" dirty="0"/>
              <a:t>Hiba Saudha - 22BAI70005</a:t>
            </a:r>
          </a:p>
          <a:p>
            <a:r>
              <a:rPr lang="en-IN" dirty="0"/>
              <a:t>Fahim Saeed - 22BAI70391</a:t>
            </a:r>
          </a:p>
        </p:txBody>
      </p:sp>
      <p:pic>
        <p:nvPicPr>
          <p:cNvPr id="3" name="Google Shape;252;p28">
            <a:extLst>
              <a:ext uri="{FF2B5EF4-FFF2-40B4-BE49-F238E27FC236}">
                <a16:creationId xmlns:a16="http://schemas.microsoft.com/office/drawing/2014/main" id="{FD4741A2-7C48-7885-E620-B09EA39E4B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0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5298-32F5-4BFE-FDC1-98E17606D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348C-0908-B85B-C095-3BC2C183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228" y="1219200"/>
            <a:ext cx="5221405" cy="50775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372E-1EB0-6409-2358-F24B9D1E9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471" y="2237233"/>
            <a:ext cx="5386917" cy="2448312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Objectives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Problem Formulation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Methodology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Timeline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Future Scope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Sitka Display Semibold" pitchFamily="2" charset="0"/>
              </a:rPr>
              <a:t>References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D70AD-5FCF-D90D-0F64-361F20E8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71" y="371162"/>
            <a:ext cx="5722600" cy="101803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585686-107C-4395-80E6-8100C1CEB0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71" y="2279805"/>
            <a:ext cx="5221405" cy="4016963"/>
          </a:xfrm>
        </p:spPr>
      </p:pic>
      <p:pic>
        <p:nvPicPr>
          <p:cNvPr id="8" name="Google Shape;252;p28">
            <a:extLst>
              <a:ext uri="{FF2B5EF4-FFF2-40B4-BE49-F238E27FC236}">
                <a16:creationId xmlns:a16="http://schemas.microsoft.com/office/drawing/2014/main" id="{530CADA3-680B-9846-BB95-818C067F8A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DE3C8E-A812-0D03-B0AF-BBB93B6E6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6911" y="3757984"/>
            <a:ext cx="195089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ECFB-B177-152D-224D-907FD709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81C60-A844-2C53-E3E5-B0EDFEA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651" y="383455"/>
            <a:ext cx="8378376" cy="96713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95169-6A74-6C01-D2CE-999995FB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738558"/>
            <a:ext cx="11276468" cy="4883193"/>
          </a:xfrm>
        </p:spPr>
        <p:txBody>
          <a:bodyPr>
            <a:norm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dirty="0"/>
              <a:t>Image processing using Python is to leverage the language's versatile libraries and tools to:</a:t>
            </a: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Analyze</a:t>
            </a: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Manipulate</a:t>
            </a: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Enhance Digital Images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2400" dirty="0"/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dirty="0"/>
              <a:t>Image processing is a powerful technique for improving the visual quality.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dirty="0"/>
              <a:t>By employing libraries such as OpenCV, NumPy, and Pillow, to develop efficient algorithms for tasks like image filtering, segmentation, object recognition, and feature extraction.</a:t>
            </a:r>
          </a:p>
          <a:p>
            <a:pPr marL="0" indent="0" algn="just">
              <a:buNone/>
            </a:pPr>
            <a:endParaRPr lang="en-US" sz="2400" dirty="0">
              <a:latin typeface="Sitka Display Semibold" pitchFamily="2" charset="0"/>
            </a:endParaRPr>
          </a:p>
        </p:txBody>
      </p:sp>
      <p:pic>
        <p:nvPicPr>
          <p:cNvPr id="6" name="Google Shape;252;p28">
            <a:extLst>
              <a:ext uri="{FF2B5EF4-FFF2-40B4-BE49-F238E27FC236}">
                <a16:creationId xmlns:a16="http://schemas.microsoft.com/office/drawing/2014/main" id="{6F87398E-8C0F-654F-8E04-B5F12122C1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4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2119D708-4A79-47BE-9FBC-BDC9B16B9F07}"/>
              </a:ext>
            </a:extLst>
          </p:cNvPr>
          <p:cNvSpPr/>
          <p:nvPr/>
        </p:nvSpPr>
        <p:spPr>
          <a:xfrm>
            <a:off x="6581829" y="1754569"/>
            <a:ext cx="4397738" cy="4397737"/>
          </a:xfrm>
          <a:prstGeom prst="donut">
            <a:avLst>
              <a:gd name="adj" fmla="val 18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61">
            <a:extLst>
              <a:ext uri="{FF2B5EF4-FFF2-40B4-BE49-F238E27FC236}">
                <a16:creationId xmlns:a16="http://schemas.microsoft.com/office/drawing/2014/main" id="{5DF91F26-C589-4137-A949-945F8118D1A7}"/>
              </a:ext>
            </a:extLst>
          </p:cNvPr>
          <p:cNvSpPr/>
          <p:nvPr/>
        </p:nvSpPr>
        <p:spPr>
          <a:xfrm>
            <a:off x="1212435" y="2490230"/>
            <a:ext cx="803182" cy="803182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FD67C8-EDD3-442D-8F87-EFBF080690B0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015617" y="2891822"/>
            <a:ext cx="3600541" cy="4663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5">
            <a:extLst>
              <a:ext uri="{FF2B5EF4-FFF2-40B4-BE49-F238E27FC236}">
                <a16:creationId xmlns:a16="http://schemas.microsoft.com/office/drawing/2014/main" id="{D06A4C46-3111-4D10-8C48-4CC774CDD2DF}"/>
              </a:ext>
            </a:extLst>
          </p:cNvPr>
          <p:cNvGrpSpPr/>
          <p:nvPr/>
        </p:nvGrpSpPr>
        <p:grpSpPr>
          <a:xfrm>
            <a:off x="2097084" y="2545685"/>
            <a:ext cx="3432786" cy="935573"/>
            <a:chOff x="8697852" y="2990115"/>
            <a:chExt cx="2493362" cy="8165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192B63-B0D9-460F-9D64-7F398E175FD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510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Detecting Objects in the reference Image(3D Image)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902080-A938-4848-AD46-878A3B460250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22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IN" sz="1800" b="0" i="1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Object Detection </a:t>
              </a:r>
              <a:endParaRPr lang="en-US" sz="1400" b="1" i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Donut 59">
            <a:extLst>
              <a:ext uri="{FF2B5EF4-FFF2-40B4-BE49-F238E27FC236}">
                <a16:creationId xmlns:a16="http://schemas.microsoft.com/office/drawing/2014/main" id="{B6981336-B0D0-45B2-A4A9-278A57013A80}"/>
              </a:ext>
            </a:extLst>
          </p:cNvPr>
          <p:cNvSpPr/>
          <p:nvPr/>
        </p:nvSpPr>
        <p:spPr>
          <a:xfrm>
            <a:off x="1212435" y="1267097"/>
            <a:ext cx="803182" cy="803182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792A14-8DB5-4B91-BC7D-A5D20DA8595E}"/>
              </a:ext>
            </a:extLst>
          </p:cNvPr>
          <p:cNvCxnSpPr>
            <a:cxnSpLocks/>
          </p:cNvCxnSpPr>
          <p:nvPr/>
        </p:nvCxnSpPr>
        <p:spPr>
          <a:xfrm>
            <a:off x="1992182" y="1734416"/>
            <a:ext cx="4748561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6">
            <a:extLst>
              <a:ext uri="{FF2B5EF4-FFF2-40B4-BE49-F238E27FC236}">
                <a16:creationId xmlns:a16="http://schemas.microsoft.com/office/drawing/2014/main" id="{6DE0A717-85E8-44C0-B532-A516B9DE2A75}"/>
              </a:ext>
            </a:extLst>
          </p:cNvPr>
          <p:cNvGrpSpPr/>
          <p:nvPr/>
        </p:nvGrpSpPr>
        <p:grpSpPr>
          <a:xfrm>
            <a:off x="2050355" y="1322307"/>
            <a:ext cx="4655448" cy="678206"/>
            <a:chOff x="8306211" y="1865918"/>
            <a:chExt cx="2909365" cy="5919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41BCA5-D6BD-4D1B-A32B-745EF4813538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295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Creating 3D,Animated and High Quality Images. </a:t>
              </a:r>
              <a:endParaRPr lang="en-US" sz="1600" dirty="0">
                <a:latin typeface="Georgia Pro Light" panose="020403020504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EE5FB3-4DB1-4EED-A79B-8C09597A92C5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22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IN" sz="1800" b="0" i="1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Image Generation </a:t>
              </a:r>
              <a:endParaRPr lang="en-US" sz="1400" b="1" i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3" name="Donut 60">
            <a:extLst>
              <a:ext uri="{FF2B5EF4-FFF2-40B4-BE49-F238E27FC236}">
                <a16:creationId xmlns:a16="http://schemas.microsoft.com/office/drawing/2014/main" id="{BACDA6C6-E692-456C-98A4-39ADCBA3F733}"/>
              </a:ext>
            </a:extLst>
          </p:cNvPr>
          <p:cNvSpPr/>
          <p:nvPr/>
        </p:nvSpPr>
        <p:spPr>
          <a:xfrm>
            <a:off x="1212435" y="5296334"/>
            <a:ext cx="803182" cy="803182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5A58C6-7698-48BB-AD08-4528F3F53FF8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2015617" y="5697925"/>
            <a:ext cx="4748561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7">
            <a:extLst>
              <a:ext uri="{FF2B5EF4-FFF2-40B4-BE49-F238E27FC236}">
                <a16:creationId xmlns:a16="http://schemas.microsoft.com/office/drawing/2014/main" id="{D27A5F14-3CFD-4D5C-BEE8-876BEE2ACD47}"/>
              </a:ext>
            </a:extLst>
          </p:cNvPr>
          <p:cNvGrpSpPr/>
          <p:nvPr/>
        </p:nvGrpSpPr>
        <p:grpSpPr>
          <a:xfrm>
            <a:off x="2050355" y="5342461"/>
            <a:ext cx="4655448" cy="935572"/>
            <a:chOff x="8306211" y="5374777"/>
            <a:chExt cx="2909365" cy="8165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2AA5E1-2F21-4F30-8DF6-D05A99007E5C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510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Implement algorithms for sharpening, blurring, and color correction. </a:t>
              </a:r>
              <a:endParaRPr lang="en-US" sz="1600" dirty="0">
                <a:latin typeface="Georgia Pro Light" panose="02040302050405020303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5EBD7E-78EB-47D3-B1C6-F4E0D71FBDE4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22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IN" sz="1800" b="0" i="1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Image Enhancement </a:t>
              </a:r>
              <a:endParaRPr lang="en-US" sz="1400" b="1" i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40" name="Donut 66">
            <a:extLst>
              <a:ext uri="{FF2B5EF4-FFF2-40B4-BE49-F238E27FC236}">
                <a16:creationId xmlns:a16="http://schemas.microsoft.com/office/drawing/2014/main" id="{D7894118-249D-4A24-A77E-E9E35629496D}"/>
              </a:ext>
            </a:extLst>
          </p:cNvPr>
          <p:cNvSpPr/>
          <p:nvPr/>
        </p:nvSpPr>
        <p:spPr>
          <a:xfrm>
            <a:off x="1212435" y="3901070"/>
            <a:ext cx="803182" cy="803181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B43E89-A5EC-4106-88E5-A81DB4D4DB1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2015617" y="4302660"/>
            <a:ext cx="3600541" cy="4663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2">
            <a:extLst>
              <a:ext uri="{FF2B5EF4-FFF2-40B4-BE49-F238E27FC236}">
                <a16:creationId xmlns:a16="http://schemas.microsoft.com/office/drawing/2014/main" id="{C99220C1-0FBD-4650-BE11-B744C99290A9}"/>
              </a:ext>
            </a:extLst>
          </p:cNvPr>
          <p:cNvGrpSpPr/>
          <p:nvPr/>
        </p:nvGrpSpPr>
        <p:grpSpPr>
          <a:xfrm>
            <a:off x="2108860" y="3952092"/>
            <a:ext cx="3441389" cy="665069"/>
            <a:chOff x="8728676" y="4094174"/>
            <a:chExt cx="2499611" cy="58048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A2C661-72C4-4916-81CB-FF54A91D1401}"/>
                </a:ext>
              </a:extLst>
            </p:cNvPr>
            <p:cNvSpPr txBox="1"/>
            <p:nvPr/>
          </p:nvSpPr>
          <p:spPr>
            <a:xfrm>
              <a:off x="8728676" y="4432888"/>
              <a:ext cx="2484808" cy="24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latin typeface="Georgia Pro Light" panose="020403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6BC79C-345D-4CA1-935A-6411F0EDEB78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22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IN" sz="1800" b="0" i="1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Enhancing Quality </a:t>
              </a:r>
              <a:endParaRPr lang="en-US" sz="1400" b="1" i="1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1026" name="Picture 2" descr="Artificial Intelligence Icon">
            <a:extLst>
              <a:ext uri="{FF2B5EF4-FFF2-40B4-BE49-F238E27FC236}">
                <a16:creationId xmlns:a16="http://schemas.microsoft.com/office/drawing/2014/main" id="{AE1D6B11-5A3C-4996-9986-8246C93F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76" y="1464885"/>
            <a:ext cx="387515" cy="38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intelligence - Free technology icons">
            <a:extLst>
              <a:ext uri="{FF2B5EF4-FFF2-40B4-BE49-F238E27FC236}">
                <a16:creationId xmlns:a16="http://schemas.microsoft.com/office/drawing/2014/main" id="{C035B54E-BECC-4310-A33A-090886B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90" y="2704063"/>
            <a:ext cx="354901" cy="35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con - Free vector icons - Free SVG, PSD, PNG, EPS, Ai &amp;amp; Icon Font">
            <a:extLst>
              <a:ext uri="{FF2B5EF4-FFF2-40B4-BE49-F238E27FC236}">
                <a16:creationId xmlns:a16="http://schemas.microsoft.com/office/drawing/2014/main" id="{6B323C55-F818-411B-BB65-E1D8581C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41" y="4088675"/>
            <a:ext cx="427972" cy="4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I - Free computer icons">
            <a:extLst>
              <a:ext uri="{FF2B5EF4-FFF2-40B4-BE49-F238E27FC236}">
                <a16:creationId xmlns:a16="http://schemas.microsoft.com/office/drawing/2014/main" id="{6EB93170-90DD-425E-80C1-B916C58EA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85" y="5449809"/>
            <a:ext cx="474285" cy="47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E457A23-E18F-4B43-B550-E28A4FFF7DCD}"/>
              </a:ext>
            </a:extLst>
          </p:cNvPr>
          <p:cNvSpPr txBox="1"/>
          <p:nvPr/>
        </p:nvSpPr>
        <p:spPr>
          <a:xfrm>
            <a:off x="0" y="2353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  <a:ea typeface="Cambria" panose="02040503050406030204" pitchFamily="18" charset="0"/>
                <a:cs typeface="+mj-cs"/>
              </a:rPr>
              <a:t>Objectives </a:t>
            </a:r>
          </a:p>
        </p:txBody>
      </p:sp>
      <p:pic>
        <p:nvPicPr>
          <p:cNvPr id="2" name="Google Shape;252;p28">
            <a:extLst>
              <a:ext uri="{FF2B5EF4-FFF2-40B4-BE49-F238E27FC236}">
                <a16:creationId xmlns:a16="http://schemas.microsoft.com/office/drawing/2014/main" id="{E15D1E9C-5B40-5E9F-89E9-EF41916D284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9A797-3F34-62F9-CB9F-6EB01AEE728B}"/>
              </a:ext>
            </a:extLst>
          </p:cNvPr>
          <p:cNvSpPr txBox="1"/>
          <p:nvPr/>
        </p:nvSpPr>
        <p:spPr>
          <a:xfrm>
            <a:off x="2002184" y="4348399"/>
            <a:ext cx="4579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Quality enhancement of images using Stable Diffusion. </a:t>
            </a:r>
            <a:endParaRPr lang="en-IN" sz="16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8571CB-2FDF-23DA-7644-9242EDF5FB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388" y="2056887"/>
            <a:ext cx="3783054" cy="3783054"/>
          </a:xfrm>
        </p:spPr>
      </p:pic>
    </p:spTree>
    <p:extLst>
      <p:ext uri="{BB962C8B-B14F-4D97-AF65-F5344CB8AC3E}">
        <p14:creationId xmlns:p14="http://schemas.microsoft.com/office/powerpoint/2010/main" val="16549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359AC67-5569-4803-902F-2E54C7D76873}"/>
              </a:ext>
            </a:extLst>
          </p:cNvPr>
          <p:cNvGrpSpPr/>
          <p:nvPr/>
        </p:nvGrpSpPr>
        <p:grpSpPr>
          <a:xfrm>
            <a:off x="572307" y="1668243"/>
            <a:ext cx="10990812" cy="4026342"/>
            <a:chOff x="635756" y="1759683"/>
            <a:chExt cx="10990812" cy="40263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8A9DA4-8890-452B-A57E-C91679976744}"/>
                </a:ext>
              </a:extLst>
            </p:cNvPr>
            <p:cNvSpPr/>
            <p:nvPr/>
          </p:nvSpPr>
          <p:spPr>
            <a:xfrm>
              <a:off x="4082829" y="1759683"/>
              <a:ext cx="4026342" cy="402634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C315A6-80A0-4C91-8580-CCDEAA28BF2A}"/>
                </a:ext>
              </a:extLst>
            </p:cNvPr>
            <p:cNvSpPr/>
            <p:nvPr/>
          </p:nvSpPr>
          <p:spPr>
            <a:xfrm>
              <a:off x="4011047" y="1979040"/>
              <a:ext cx="921786" cy="9217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A36D2F-00EE-4B37-8414-26199EA93C92}"/>
                </a:ext>
              </a:extLst>
            </p:cNvPr>
            <p:cNvSpPr/>
            <p:nvPr/>
          </p:nvSpPr>
          <p:spPr>
            <a:xfrm>
              <a:off x="7376225" y="1979040"/>
              <a:ext cx="921786" cy="9217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C5B627-45B9-45AD-ADBB-9EAB4DF836EB}"/>
                </a:ext>
              </a:extLst>
            </p:cNvPr>
            <p:cNvSpPr/>
            <p:nvPr/>
          </p:nvSpPr>
          <p:spPr>
            <a:xfrm>
              <a:off x="4011047" y="4654666"/>
              <a:ext cx="921786" cy="9217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3A739D-1B1D-4C19-8AEF-CE16D3CD4530}"/>
                </a:ext>
              </a:extLst>
            </p:cNvPr>
            <p:cNvSpPr/>
            <p:nvPr/>
          </p:nvSpPr>
          <p:spPr>
            <a:xfrm>
              <a:off x="4845980" y="2522834"/>
              <a:ext cx="2500041" cy="2500041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7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CF169B-EBE2-42FC-9819-0FBFF4B43CB1}"/>
                </a:ext>
              </a:extLst>
            </p:cNvPr>
            <p:cNvSpPr/>
            <p:nvPr/>
          </p:nvSpPr>
          <p:spPr>
            <a:xfrm>
              <a:off x="7376225" y="4654666"/>
              <a:ext cx="921786" cy="9217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7D85B5-6DA5-4F11-833A-2342C770724B}"/>
                </a:ext>
              </a:extLst>
            </p:cNvPr>
            <p:cNvSpPr/>
            <p:nvPr/>
          </p:nvSpPr>
          <p:spPr>
            <a:xfrm>
              <a:off x="4159666" y="2127659"/>
              <a:ext cx="624548" cy="624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8B39C4-2241-4174-B622-B1669D589019}"/>
                </a:ext>
              </a:extLst>
            </p:cNvPr>
            <p:cNvSpPr/>
            <p:nvPr/>
          </p:nvSpPr>
          <p:spPr>
            <a:xfrm>
              <a:off x="7524844" y="2127659"/>
              <a:ext cx="624548" cy="624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8B1FCA-DDAC-409B-AA7C-EF74F6BD0B21}"/>
                </a:ext>
              </a:extLst>
            </p:cNvPr>
            <p:cNvSpPr/>
            <p:nvPr/>
          </p:nvSpPr>
          <p:spPr>
            <a:xfrm>
              <a:off x="4159666" y="4803285"/>
              <a:ext cx="624548" cy="624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6BAE92-7C2D-4071-B102-12DFBD341A9B}"/>
                </a:ext>
              </a:extLst>
            </p:cNvPr>
            <p:cNvSpPr/>
            <p:nvPr/>
          </p:nvSpPr>
          <p:spPr>
            <a:xfrm>
              <a:off x="7524844" y="4803285"/>
              <a:ext cx="624548" cy="624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D1D195-6612-4FCD-94DC-F27E377BB8E6}"/>
                </a:ext>
              </a:extLst>
            </p:cNvPr>
            <p:cNvCxnSpPr/>
            <p:nvPr/>
          </p:nvCxnSpPr>
          <p:spPr>
            <a:xfrm>
              <a:off x="692331" y="3856104"/>
              <a:ext cx="283464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22FF334-59F4-434A-BCE5-1232397358C2}"/>
                </a:ext>
              </a:extLst>
            </p:cNvPr>
            <p:cNvCxnSpPr/>
            <p:nvPr/>
          </p:nvCxnSpPr>
          <p:spPr>
            <a:xfrm>
              <a:off x="8791928" y="3856104"/>
              <a:ext cx="283464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5B27A5-6304-4519-B478-465D2FE2B972}"/>
                </a:ext>
              </a:extLst>
            </p:cNvPr>
            <p:cNvSpPr txBox="1"/>
            <p:nvPr/>
          </p:nvSpPr>
          <p:spPr>
            <a:xfrm>
              <a:off x="700984" y="2078295"/>
              <a:ext cx="2834640" cy="1631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b="1" i="1" dirty="0">
                  <a:latin typeface="Arial Black" panose="020B0A04020102020204" pitchFamily="34" charset="0"/>
                </a:rPr>
                <a:t>Create Algorithms</a:t>
              </a:r>
            </a:p>
            <a:p>
              <a:pPr algn="just">
                <a:spcBef>
                  <a:spcPts val="600"/>
                </a:spcBef>
              </a:pPr>
              <a:r>
                <a:rPr lang="en-US" sz="1600" dirty="0">
                  <a:latin typeface="Segoe UI Variable Text Semiligh" pitchFamily="2" charset="0"/>
                </a:rPr>
                <a:t>To enhance the quality of digital images by tackling problems such as color correction and noise reduction.</a:t>
              </a:r>
            </a:p>
            <a:p>
              <a:pPr algn="r"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.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99BC5B-6180-469E-BBE2-CC84C58A47FF}"/>
                </a:ext>
              </a:extLst>
            </p:cNvPr>
            <p:cNvSpPr txBox="1"/>
            <p:nvPr/>
          </p:nvSpPr>
          <p:spPr>
            <a:xfrm>
              <a:off x="635756" y="4370658"/>
              <a:ext cx="2965095" cy="10618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b="0" i="1" dirty="0">
                  <a:solidFill>
                    <a:srgbClr val="374151"/>
                  </a:solidFill>
                  <a:effectLst/>
                  <a:latin typeface="Arial Black" panose="020B0A04020102020204" pitchFamily="34" charset="0"/>
                </a:rPr>
                <a:t>Explore seamless integration</a:t>
              </a:r>
              <a:endParaRPr lang="en-US" sz="1600" b="1" i="1" dirty="0">
                <a:latin typeface="Arial Black" panose="020B0A04020102020204" pitchFamily="34" charset="0"/>
              </a:endParaRPr>
            </a:p>
            <a:p>
              <a:pPr algn="just">
                <a:spcBef>
                  <a:spcPts val="600"/>
                </a:spcBef>
              </a:pPr>
              <a:r>
                <a:rPr lang="en-US" sz="1600" dirty="0">
                  <a:solidFill>
                    <a:srgbClr val="374151"/>
                  </a:solidFill>
                  <a:latin typeface="Segoe UI Variable Text Semiligh" pitchFamily="2" charset="0"/>
                </a:rPr>
                <a:t>By using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Segoe UI Variable Text Semiligh" pitchFamily="2" charset="0"/>
                </a:rPr>
                <a:t> external tools and libraries to enhance functionality.</a:t>
              </a:r>
              <a:endParaRPr lang="en-US" sz="1600" dirty="0">
                <a:latin typeface="Segoe UI Variable Text Semiligh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1F01A6-E55E-404F-BE77-275F561F24C9}"/>
                </a:ext>
              </a:extLst>
            </p:cNvPr>
            <p:cNvSpPr txBox="1"/>
            <p:nvPr/>
          </p:nvSpPr>
          <p:spPr>
            <a:xfrm>
              <a:off x="8665029" y="2078295"/>
              <a:ext cx="2834640" cy="1600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i="1" dirty="0">
                  <a:solidFill>
                    <a:srgbClr val="374151"/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1600" b="0" i="1" dirty="0">
                  <a:solidFill>
                    <a:srgbClr val="374151"/>
                  </a:solidFill>
                  <a:effectLst/>
                  <a:latin typeface="Arial Black" panose="020B0A04020102020204" pitchFamily="34" charset="0"/>
                </a:rPr>
                <a:t>reate an Intuitive </a:t>
              </a:r>
              <a:r>
                <a:rPr lang="en-US" sz="1600" i="1" dirty="0">
                  <a:solidFill>
                    <a:srgbClr val="374151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b="0" i="1" dirty="0">
                  <a:solidFill>
                    <a:srgbClr val="374151"/>
                  </a:solidFill>
                  <a:effectLst/>
                  <a:latin typeface="Arial Black" panose="020B0A04020102020204" pitchFamily="34" charset="0"/>
                </a:rPr>
                <a:t>nterface</a:t>
              </a:r>
            </a:p>
            <a:p>
              <a:pPr algn="just">
                <a:spcBef>
                  <a:spcPts val="600"/>
                </a:spcBef>
              </a:pPr>
              <a:r>
                <a:rPr lang="en-US" sz="1600" dirty="0">
                  <a:solidFill>
                    <a:srgbClr val="374151"/>
                  </a:solidFill>
                  <a:latin typeface="Segoe UI Variable Text Semiligh" pitchFamily="2" charset="0"/>
                </a:rPr>
                <a:t>F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Segoe UI Variable Text Semiligh" pitchFamily="2" charset="0"/>
                </a:rPr>
                <a:t>or users to leverage Python's power without extensive programming knowledge.</a:t>
              </a:r>
            </a:p>
            <a:p>
              <a:pPr>
                <a:spcBef>
                  <a:spcPts val="600"/>
                </a:spcBef>
              </a:pPr>
              <a:endParaRPr lang="en-US" sz="1400" b="1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120E5D9-4FEA-4ACD-A7BE-5D97DEA3DEDB}"/>
                </a:ext>
              </a:extLst>
            </p:cNvPr>
            <p:cNvSpPr txBox="1"/>
            <p:nvPr/>
          </p:nvSpPr>
          <p:spPr>
            <a:xfrm>
              <a:off x="8656376" y="4370658"/>
              <a:ext cx="2834640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0" i="1" dirty="0">
                  <a:solidFill>
                    <a:srgbClr val="374151"/>
                  </a:solidFill>
                  <a:effectLst/>
                  <a:latin typeface="Arial Black" panose="020B0A04020102020204" pitchFamily="34" charset="0"/>
                </a:rPr>
                <a:t>Ensure efficient handling</a:t>
              </a:r>
            </a:p>
            <a:p>
              <a:pPr algn="just">
                <a:spcBef>
                  <a:spcPts val="600"/>
                </a:spcBef>
              </a:pPr>
              <a:r>
                <a:rPr lang="en-US" sz="1600" dirty="0">
                  <a:solidFill>
                    <a:srgbClr val="374151"/>
                  </a:solidFill>
                  <a:latin typeface="Segoe UI Variable Text Semiligh" pitchFamily="2" charset="0"/>
                </a:rPr>
                <a:t>H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Segoe UI Variable Text Semiligh" pitchFamily="2" charset="0"/>
                </a:rPr>
                <a:t>andling of large datasets and high-resolution images without compromising speed.</a:t>
              </a:r>
            </a:p>
            <a:p>
              <a:pPr>
                <a:spcBef>
                  <a:spcPts val="600"/>
                </a:spcBef>
              </a:pPr>
              <a:endParaRPr lang="en-US" sz="1400" b="1" dirty="0">
                <a:latin typeface="Georgia" panose="02040502050405020303" pitchFamily="18" charset="0"/>
              </a:endParaRPr>
            </a:p>
          </p:txBody>
        </p:sp>
        <p:pic>
          <p:nvPicPr>
            <p:cNvPr id="68" name="Picture 2" descr="Artificial Intelligence Icon">
              <a:extLst>
                <a:ext uri="{FF2B5EF4-FFF2-40B4-BE49-F238E27FC236}">
                  <a16:creationId xmlns:a16="http://schemas.microsoft.com/office/drawing/2014/main" id="{DE35DB4F-F551-4014-81B7-F0FE771E7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251" y="2256214"/>
              <a:ext cx="387515" cy="3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Artificial intelligence - Free technology icons">
              <a:extLst>
                <a:ext uri="{FF2B5EF4-FFF2-40B4-BE49-F238E27FC236}">
                  <a16:creationId xmlns:a16="http://schemas.microsoft.com/office/drawing/2014/main" id="{992C3ECD-B171-4497-83B8-DC05FED50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240" y="2240391"/>
              <a:ext cx="354901" cy="35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" descr="Free icon - Free vector icons - Free SVG, PSD, PNG, EPS, Ai &amp;amp; Icon Font">
              <a:extLst>
                <a:ext uri="{FF2B5EF4-FFF2-40B4-BE49-F238E27FC236}">
                  <a16:creationId xmlns:a16="http://schemas.microsoft.com/office/drawing/2014/main" id="{B5A97249-8FB5-42C9-B848-BA0E36B1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7022" y="4901573"/>
              <a:ext cx="427972" cy="427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AI - Free computer icons">
              <a:extLst>
                <a:ext uri="{FF2B5EF4-FFF2-40B4-BE49-F238E27FC236}">
                  <a16:creationId xmlns:a16="http://schemas.microsoft.com/office/drawing/2014/main" id="{241FE5AC-5714-4094-81C1-6A0D5FADF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1547" y="4878415"/>
              <a:ext cx="474285" cy="47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53D39AB-74F3-432C-83BD-89AC77F9D73A}"/>
              </a:ext>
            </a:extLst>
          </p:cNvPr>
          <p:cNvSpPr txBox="1"/>
          <p:nvPr/>
        </p:nvSpPr>
        <p:spPr>
          <a:xfrm>
            <a:off x="0" y="3521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4000" dirty="0">
                <a:latin typeface="Algerian" panose="04020705040A02060702" pitchFamily="82" charset="0"/>
                <a:ea typeface="Cambria" panose="02040503050406030204" pitchFamily="18" charset="0"/>
                <a:cs typeface="+mj-cs"/>
              </a:rPr>
              <a:t>Problem Formulation</a:t>
            </a:r>
          </a:p>
        </p:txBody>
      </p:sp>
      <p:pic>
        <p:nvPicPr>
          <p:cNvPr id="2" name="Google Shape;252;p28">
            <a:extLst>
              <a:ext uri="{FF2B5EF4-FFF2-40B4-BE49-F238E27FC236}">
                <a16:creationId xmlns:a16="http://schemas.microsoft.com/office/drawing/2014/main" id="{3D50A2D6-840A-48D8-4FC4-22113C289EB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1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0329-A366-5833-DFC7-325D6E6C3F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092" y="3069772"/>
            <a:ext cx="3399366" cy="3570136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   Define Problem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   Literature Review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   Data Collection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   Algorithm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6FCCE-240F-74E5-1B06-11C730322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6017" y="1231641"/>
            <a:ext cx="3069614" cy="1074021"/>
          </a:xfrm>
        </p:spPr>
        <p:txBody>
          <a:bodyPr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Methodology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2DFCA4-5B5A-4164-60C8-7BE20C464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1673" y="2101584"/>
            <a:ext cx="2554941" cy="4772687"/>
          </a:xfrm>
        </p:spPr>
        <p:txBody>
          <a:bodyPr>
            <a:normAutofit/>
          </a:bodyPr>
          <a:lstStyle/>
          <a:p>
            <a:endParaRPr lang="en-IN" sz="1235" dirty="0">
              <a:solidFill>
                <a:schemeClr val="tx2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1235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  <a:latin typeface="Segoe UI Variable Text Semibold" pitchFamily="2" charset="0"/>
              </a:rPr>
              <a:t>Integration with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  <a:latin typeface="Segoe UI Variable Text Semibold" pitchFamily="2" charset="0"/>
              </a:rPr>
              <a:t>User Interface Design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  <a:latin typeface="Segoe UI Variable Text Semibold" pitchFamily="2" charset="0"/>
              </a:rPr>
              <a:t>Documentation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A7935-703C-0B60-91A6-72D381DE4A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7742" y="3122431"/>
            <a:ext cx="3499519" cy="351747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Testing and Validation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Performance Optimization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Reporting and Visualization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Segoe UI Variable Text Semibold" pitchFamily="2" charset="0"/>
              </a:rPr>
              <a:t>Continuous Improvement</a:t>
            </a:r>
          </a:p>
        </p:txBody>
      </p:sp>
      <p:pic>
        <p:nvPicPr>
          <p:cNvPr id="10" name="Google Shape;252;p28">
            <a:extLst>
              <a:ext uri="{FF2B5EF4-FFF2-40B4-BE49-F238E27FC236}">
                <a16:creationId xmlns:a16="http://schemas.microsoft.com/office/drawing/2014/main" id="{A9FBCB5F-BB50-A13D-E15D-07D075E45D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4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Placeholder 105">
            <a:extLst>
              <a:ext uri="{FF2B5EF4-FFF2-40B4-BE49-F238E27FC236}">
                <a16:creationId xmlns:a16="http://schemas.microsoft.com/office/drawing/2014/main" id="{AA69F095-3881-4A6F-8332-5DA6B73B95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5" r="24855"/>
          <a:stretch/>
        </p:blipFill>
        <p:spPr>
          <a:xfrm>
            <a:off x="-1" y="128336"/>
            <a:ext cx="3898227" cy="6593305"/>
          </a:xfr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624ABB-2AA5-4355-B045-68FC7D9045C4}"/>
              </a:ext>
            </a:extLst>
          </p:cNvPr>
          <p:cNvGrpSpPr/>
          <p:nvPr/>
        </p:nvGrpSpPr>
        <p:grpSpPr>
          <a:xfrm>
            <a:off x="3969888" y="572846"/>
            <a:ext cx="8647776" cy="5704283"/>
            <a:chOff x="4912548" y="230850"/>
            <a:chExt cx="7807873" cy="592957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F7C22C-60E5-40A1-B5A2-8325140D3E5B}"/>
                </a:ext>
              </a:extLst>
            </p:cNvPr>
            <p:cNvSpPr txBox="1"/>
            <p:nvPr/>
          </p:nvSpPr>
          <p:spPr>
            <a:xfrm>
              <a:off x="5705957" y="230850"/>
              <a:ext cx="7014464" cy="735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  <a:cs typeface="Arial" panose="020B0604020202020204" pitchFamily="34" charset="0"/>
                </a:rPr>
                <a:t>TIMELINE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64B6488-FF62-4B55-B6F7-49A178986826}"/>
                </a:ext>
              </a:extLst>
            </p:cNvPr>
            <p:cNvGrpSpPr/>
            <p:nvPr/>
          </p:nvGrpSpPr>
          <p:grpSpPr>
            <a:xfrm>
              <a:off x="4912548" y="1445723"/>
              <a:ext cx="7153014" cy="4714704"/>
              <a:chOff x="4926403" y="1373073"/>
              <a:chExt cx="7153014" cy="4714704"/>
            </a:xfrm>
          </p:grpSpPr>
          <p:sp>
            <p:nvSpPr>
              <p:cNvPr id="93" name="Google Shape;237;p16">
                <a:extLst>
                  <a:ext uri="{FF2B5EF4-FFF2-40B4-BE49-F238E27FC236}">
                    <a16:creationId xmlns:a16="http://schemas.microsoft.com/office/drawing/2014/main" id="{732B89A4-8451-44B5-BD6D-55E8492E8ACF}"/>
                  </a:ext>
                </a:extLst>
              </p:cNvPr>
              <p:cNvSpPr/>
              <p:nvPr/>
            </p:nvSpPr>
            <p:spPr>
              <a:xfrm>
                <a:off x="4926404" y="1373073"/>
                <a:ext cx="793409" cy="7934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33" name="Google Shape;303;p16">
                <a:extLst>
                  <a:ext uri="{FF2B5EF4-FFF2-40B4-BE49-F238E27FC236}">
                    <a16:creationId xmlns:a16="http://schemas.microsoft.com/office/drawing/2014/main" id="{B101CAD7-0B42-467F-A9E8-9DF128D33708}"/>
                  </a:ext>
                </a:extLst>
              </p:cNvPr>
              <p:cNvSpPr/>
              <p:nvPr/>
            </p:nvSpPr>
            <p:spPr>
              <a:xfrm>
                <a:off x="8568155" y="1373074"/>
                <a:ext cx="793409" cy="79341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240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9" name="Google Shape;308;p16">
                <a:extLst>
                  <a:ext uri="{FF2B5EF4-FFF2-40B4-BE49-F238E27FC236}">
                    <a16:creationId xmlns:a16="http://schemas.microsoft.com/office/drawing/2014/main" id="{EFBFBD99-3B99-415A-98D1-311CDA80F97A}"/>
                  </a:ext>
                </a:extLst>
              </p:cNvPr>
              <p:cNvSpPr/>
              <p:nvPr/>
            </p:nvSpPr>
            <p:spPr>
              <a:xfrm>
                <a:off x="4926403" y="3342586"/>
                <a:ext cx="793409" cy="79341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5" name="Google Shape;313;p16">
                <a:extLst>
                  <a:ext uri="{FF2B5EF4-FFF2-40B4-BE49-F238E27FC236}">
                    <a16:creationId xmlns:a16="http://schemas.microsoft.com/office/drawing/2014/main" id="{79CC3117-D3EB-4323-870C-C97C06CE0137}"/>
                  </a:ext>
                </a:extLst>
              </p:cNvPr>
              <p:cNvSpPr/>
              <p:nvPr/>
            </p:nvSpPr>
            <p:spPr>
              <a:xfrm>
                <a:off x="4926403" y="5293067"/>
                <a:ext cx="793409" cy="79341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1" name="Google Shape;318;p16">
                <a:extLst>
                  <a:ext uri="{FF2B5EF4-FFF2-40B4-BE49-F238E27FC236}">
                    <a16:creationId xmlns:a16="http://schemas.microsoft.com/office/drawing/2014/main" id="{EFFDBF0C-7B0E-4BBC-BFA0-6B3EF2109904}"/>
                  </a:ext>
                </a:extLst>
              </p:cNvPr>
              <p:cNvSpPr/>
              <p:nvPr/>
            </p:nvSpPr>
            <p:spPr>
              <a:xfrm>
                <a:off x="8568155" y="3378992"/>
                <a:ext cx="793409" cy="7934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sz="240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17" name="Google Shape;323;p16">
                <a:extLst>
                  <a:ext uri="{FF2B5EF4-FFF2-40B4-BE49-F238E27FC236}">
                    <a16:creationId xmlns:a16="http://schemas.microsoft.com/office/drawing/2014/main" id="{EF6E4A45-F51C-4594-8CAD-931657E4401E}"/>
                  </a:ext>
                </a:extLst>
              </p:cNvPr>
              <p:cNvSpPr/>
              <p:nvPr/>
            </p:nvSpPr>
            <p:spPr>
              <a:xfrm>
                <a:off x="8568155" y="5294368"/>
                <a:ext cx="793409" cy="7934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06</a:t>
                </a:r>
                <a:endParaRPr sz="240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cxnSp>
            <p:nvCxnSpPr>
              <p:cNvPr id="12" name="Google Shape;324;p16">
                <a:extLst>
                  <a:ext uri="{FF2B5EF4-FFF2-40B4-BE49-F238E27FC236}">
                    <a16:creationId xmlns:a16="http://schemas.microsoft.com/office/drawing/2014/main" id="{46A65866-BFC5-4305-B8E1-012965E97B4E}"/>
                  </a:ext>
                </a:extLst>
              </p:cNvPr>
              <p:cNvCxnSpPr>
                <a:stCxn id="93" idx="4"/>
                <a:endCxn id="29" idx="0"/>
              </p:cNvCxnSpPr>
              <p:nvPr/>
            </p:nvCxnSpPr>
            <p:spPr>
              <a:xfrm flipH="1">
                <a:off x="5323108" y="2166482"/>
                <a:ext cx="1" cy="11761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" name="Google Shape;325;p16">
                <a:extLst>
                  <a:ext uri="{FF2B5EF4-FFF2-40B4-BE49-F238E27FC236}">
                    <a16:creationId xmlns:a16="http://schemas.microsoft.com/office/drawing/2014/main" id="{4496519B-5AE4-47F5-9014-5A273A972ED8}"/>
                  </a:ext>
                </a:extLst>
              </p:cNvPr>
              <p:cNvCxnSpPr>
                <a:stCxn id="29" idx="4"/>
                <a:endCxn id="25" idx="0"/>
              </p:cNvCxnSpPr>
              <p:nvPr/>
            </p:nvCxnSpPr>
            <p:spPr>
              <a:xfrm>
                <a:off x="5323108" y="4135996"/>
                <a:ext cx="0" cy="11570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" name="Google Shape;326;p16">
                <a:extLst>
                  <a:ext uri="{FF2B5EF4-FFF2-40B4-BE49-F238E27FC236}">
                    <a16:creationId xmlns:a16="http://schemas.microsoft.com/office/drawing/2014/main" id="{3B95C9B3-0E62-46DE-87D8-E4F9F8D5B376}"/>
                  </a:ext>
                </a:extLst>
              </p:cNvPr>
              <p:cNvCxnSpPr>
                <a:stCxn id="33" idx="4"/>
                <a:endCxn id="21" idx="0"/>
              </p:cNvCxnSpPr>
              <p:nvPr/>
            </p:nvCxnSpPr>
            <p:spPr>
              <a:xfrm>
                <a:off x="8964860" y="2166484"/>
                <a:ext cx="0" cy="12125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" name="Google Shape;327;p16">
                <a:extLst>
                  <a:ext uri="{FF2B5EF4-FFF2-40B4-BE49-F238E27FC236}">
                    <a16:creationId xmlns:a16="http://schemas.microsoft.com/office/drawing/2014/main" id="{34009280-1523-4E00-834A-19F1C52DF365}"/>
                  </a:ext>
                </a:extLst>
              </p:cNvPr>
              <p:cNvCxnSpPr>
                <a:stCxn id="21" idx="4"/>
                <a:endCxn id="17" idx="0"/>
              </p:cNvCxnSpPr>
              <p:nvPr/>
            </p:nvCxnSpPr>
            <p:spPr>
              <a:xfrm>
                <a:off x="8964860" y="4172401"/>
                <a:ext cx="0" cy="11219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7F09ACC-7BA1-4BAE-B7C4-BBF194D0EDA6}"/>
                  </a:ext>
                </a:extLst>
              </p:cNvPr>
              <p:cNvSpPr txBox="1"/>
              <p:nvPr/>
            </p:nvSpPr>
            <p:spPr>
              <a:xfrm>
                <a:off x="5719812" y="1590604"/>
                <a:ext cx="2579305" cy="73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 defTabSz="1219170">
                  <a:spcBef>
                    <a:spcPct val="2000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DEFINING THE PROBLEM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BABCD9-A771-470D-B8C1-C1AB97AAF68E}"/>
                  </a:ext>
                </a:extLst>
              </p:cNvPr>
              <p:cNvSpPr txBox="1"/>
              <p:nvPr/>
            </p:nvSpPr>
            <p:spPr>
              <a:xfrm>
                <a:off x="5719812" y="3368877"/>
                <a:ext cx="2579305" cy="73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 defTabSz="1219170">
                  <a:spcBef>
                    <a:spcPct val="2000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ANALYSING PREVIOS SOLUTION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897DE3-D19F-423D-8A92-FFC4F35B10EB}"/>
                  </a:ext>
                </a:extLst>
              </p:cNvPr>
              <p:cNvSpPr txBox="1"/>
              <p:nvPr/>
            </p:nvSpPr>
            <p:spPr>
              <a:xfrm>
                <a:off x="5760233" y="5266076"/>
                <a:ext cx="2579305" cy="73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DETECTING DRAWBACKS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E056A7-93E6-413C-9C7C-31BF1C9E766D}"/>
                  </a:ext>
                </a:extLst>
              </p:cNvPr>
              <p:cNvSpPr txBox="1"/>
              <p:nvPr/>
            </p:nvSpPr>
            <p:spPr>
              <a:xfrm>
                <a:off x="9500112" y="1555462"/>
                <a:ext cx="2579305" cy="41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DATA COLLECTION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41111C9-41BB-47FD-92AB-6F34521A5C51}"/>
                  </a:ext>
                </a:extLst>
              </p:cNvPr>
              <p:cNvSpPr txBox="1"/>
              <p:nvPr/>
            </p:nvSpPr>
            <p:spPr>
              <a:xfrm>
                <a:off x="9500112" y="3452531"/>
                <a:ext cx="2579305" cy="73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DRAFTING THE PROPOSED SYSTEM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EFE3C65-C6B2-489A-A1EE-CA929682B144}"/>
                  </a:ext>
                </a:extLst>
              </p:cNvPr>
              <p:cNvSpPr txBox="1"/>
              <p:nvPr/>
            </p:nvSpPr>
            <p:spPr>
              <a:xfrm>
                <a:off x="9500112" y="5321850"/>
                <a:ext cx="2579305" cy="73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 defTabSz="1219170">
                  <a:spcBef>
                    <a:spcPct val="2000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IMPLEMENTATION OF SYSTEM</a:t>
                </a:r>
              </a:p>
            </p:txBody>
          </p:sp>
        </p:grpSp>
      </p:grpSp>
      <p:pic>
        <p:nvPicPr>
          <p:cNvPr id="2" name="Google Shape;252;p28">
            <a:extLst>
              <a:ext uri="{FF2B5EF4-FFF2-40B4-BE49-F238E27FC236}">
                <a16:creationId xmlns:a16="http://schemas.microsoft.com/office/drawing/2014/main" id="{A93B888B-E40D-1CE6-54E9-01535CBDD0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01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9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5889-3E1E-6F12-B290-40B1FBA0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120" y="507037"/>
            <a:ext cx="10272000" cy="763600"/>
          </a:xfrm>
        </p:spPr>
        <p:txBody>
          <a:bodyPr/>
          <a:lstStyle/>
          <a:p>
            <a:r>
              <a:rPr lang="en-IN" sz="4000" dirty="0">
                <a:latin typeface="Algerian" panose="04020705040A02060702" pitchFamily="82" charset="0"/>
              </a:rPr>
              <a:t>PRELIMINARY DESIGN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320774-2322-4E1F-4BFA-2F3E959FD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0" y="1905808"/>
            <a:ext cx="8265459" cy="4358825"/>
          </a:xfrm>
          <a:prstGeom prst="rect">
            <a:avLst/>
          </a:prstGeom>
        </p:spPr>
      </p:pic>
      <p:pic>
        <p:nvPicPr>
          <p:cNvPr id="3" name="Google Shape;252;p28">
            <a:extLst>
              <a:ext uri="{FF2B5EF4-FFF2-40B4-BE49-F238E27FC236}">
                <a16:creationId xmlns:a16="http://schemas.microsoft.com/office/drawing/2014/main" id="{9B29EA68-6004-1A46-2774-2C988B76C5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9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B58C-83D9-4A32-D923-48F1074C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732" y="507037"/>
            <a:ext cx="10272000" cy="763600"/>
          </a:xfrm>
        </p:spPr>
        <p:txBody>
          <a:bodyPr/>
          <a:lstStyle/>
          <a:p>
            <a:r>
              <a:rPr lang="en-IN" sz="4000" dirty="0">
                <a:latin typeface="Algerian" panose="04020705040A02060702" pitchFamily="82" charset="0"/>
              </a:rPr>
              <a:t>ANALYSIS OF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5B7A9-8D22-FA3F-46A9-6C8F928F0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389" y="3133344"/>
            <a:ext cx="4107944" cy="19805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Extracting key points and descriptors for image matching.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Histogram-based features for color distribution analysis.</a:t>
            </a:r>
          </a:p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0F5C4-7E60-CC8B-DBF3-9F521A352E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95999" y="3133344"/>
            <a:ext cx="4453467" cy="2602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machine learning models for image classification or regression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libraries like scikit-learn or TensorFlow for model implementation.</a:t>
            </a:r>
          </a:p>
          <a:p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AF7B60-D10F-2177-3B10-7190D03EF81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IN" dirty="0"/>
              <a:t>FEATURE</a:t>
            </a:r>
          </a:p>
          <a:p>
            <a:r>
              <a:rPr lang="en-IN" dirty="0"/>
              <a:t>EXTRACTION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A8B372-2E99-A8E8-2A6E-F31BF0EF9D6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96000" y="2277744"/>
            <a:ext cx="3556000" cy="855600"/>
          </a:xfrm>
        </p:spPr>
        <p:txBody>
          <a:bodyPr/>
          <a:lstStyle/>
          <a:p>
            <a:r>
              <a:rPr lang="en-IN" dirty="0"/>
              <a:t>MACHINE LEARNING</a:t>
            </a:r>
          </a:p>
          <a:p>
            <a:r>
              <a:rPr lang="en-IN" dirty="0"/>
              <a:t>INTEGRATION</a:t>
            </a:r>
          </a:p>
        </p:txBody>
      </p:sp>
      <p:pic>
        <p:nvPicPr>
          <p:cNvPr id="4" name="Google Shape;252;p28">
            <a:extLst>
              <a:ext uri="{FF2B5EF4-FFF2-40B4-BE49-F238E27FC236}">
                <a16:creationId xmlns:a16="http://schemas.microsoft.com/office/drawing/2014/main" id="{D811FFE3-A59D-50E6-1C22-DB98F7539E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65110" cy="10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622</Words>
  <Application>Microsoft Office PowerPoint</Application>
  <PresentationFormat>Widescreen</PresentationFormat>
  <Paragraphs>136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41" baseType="lpstr">
      <vt:lpstr>__Inter_aaf875</vt:lpstr>
      <vt:lpstr>Agency FB</vt:lpstr>
      <vt:lpstr>Algerian</vt:lpstr>
      <vt:lpstr>Aptos Display</vt:lpstr>
      <vt:lpstr>Aptos Narrow</vt:lpstr>
      <vt:lpstr>Arial</vt:lpstr>
      <vt:lpstr>Arial Black</vt:lpstr>
      <vt:lpstr>Arial Rounded MT Bold</vt:lpstr>
      <vt:lpstr>Bell MT</vt:lpstr>
      <vt:lpstr>Calibri</vt:lpstr>
      <vt:lpstr>Calibri Light</vt:lpstr>
      <vt:lpstr>Cambria Math</vt:lpstr>
      <vt:lpstr>CommercialScript BT</vt:lpstr>
      <vt:lpstr>Georgia</vt:lpstr>
      <vt:lpstr>Georgia Pro Cond</vt:lpstr>
      <vt:lpstr>Georgia Pro Light</vt:lpstr>
      <vt:lpstr>Poppins</vt:lpstr>
      <vt:lpstr>Roboto Black</vt:lpstr>
      <vt:lpstr>Roboto Light</vt:lpstr>
      <vt:lpstr>Segoe UI</vt:lpstr>
      <vt:lpstr>Segoe UI Variable Text Semibold</vt:lpstr>
      <vt:lpstr>Segoe UI Variable Text Semiligh</vt:lpstr>
      <vt:lpstr>Sitka Display Semibold</vt:lpstr>
      <vt:lpstr>Times New Roman</vt:lpstr>
      <vt:lpstr>Wingdings</vt:lpstr>
      <vt:lpstr>Retrospect</vt:lpstr>
      <vt:lpstr>PowerPoint Presentation</vt:lpstr>
      <vt:lpstr>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PRELIMINARY DESIGN</vt:lpstr>
      <vt:lpstr>ANALYSIS OF FEATURE</vt:lpstr>
      <vt:lpstr>                          Future Scope</vt:lpstr>
      <vt:lpstr>PowerPoint Presentation</vt:lpstr>
      <vt:lpstr>PowerPoint Presentation</vt:lpstr>
      <vt:lpstr>PowerPoint Presentation</vt:lpstr>
      <vt:lpstr>Design Selection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Meenakshy A.S</cp:lastModifiedBy>
  <cp:revision>15</cp:revision>
  <dcterms:created xsi:type="dcterms:W3CDTF">2021-06-15T06:54:59Z</dcterms:created>
  <dcterms:modified xsi:type="dcterms:W3CDTF">2024-03-28T19:16:33Z</dcterms:modified>
</cp:coreProperties>
</file>