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70" r:id="rId12"/>
    <p:sldId id="271" r:id="rId13"/>
    <p:sldId id="272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>
        <p:scale>
          <a:sx n="80" d="100"/>
          <a:sy n="80" d="100"/>
        </p:scale>
        <p:origin x="-1080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93A1D-BBE8-47E0-B8CE-23D5F011649F}" type="datetimeFigureOut">
              <a:rPr lang="en-US" smtClean="0"/>
              <a:t>27/02/2020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D3EA6-D79C-4B25-A2B2-9DE4A7A9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6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D3EA6-D79C-4B25-A2B2-9DE4A7A9B8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9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4FD-092A-4AB6-82E7-EA1D5F8CD1D9}" type="datetimeFigureOut">
              <a:rPr lang="en-US" smtClean="0"/>
              <a:t>27/02/2020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4FD-092A-4AB6-82E7-EA1D5F8CD1D9}" type="datetimeFigureOut">
              <a:rPr lang="en-US" smtClean="0"/>
              <a:t>27/02/2020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4FD-092A-4AB6-82E7-EA1D5F8CD1D9}" type="datetimeFigureOut">
              <a:rPr lang="en-US" smtClean="0"/>
              <a:t>27/02/2020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B8574FD-092A-4AB6-82E7-EA1D5F8CD1D9}" type="datetimeFigureOut">
              <a:rPr lang="en-US" smtClean="0"/>
              <a:t>27/02/2020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4FD-092A-4AB6-82E7-EA1D5F8CD1D9}" type="datetimeFigureOut">
              <a:rPr lang="en-US" smtClean="0"/>
              <a:t>27/02/2020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4FD-092A-4AB6-82E7-EA1D5F8CD1D9}" type="datetimeFigureOut">
              <a:rPr lang="en-US" smtClean="0"/>
              <a:t>27/02/2020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4FD-092A-4AB6-82E7-EA1D5F8CD1D9}" type="datetimeFigureOut">
              <a:rPr lang="en-US" smtClean="0"/>
              <a:t>27/02/2020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AB8574FD-092A-4AB6-82E7-EA1D5F8CD1D9}" type="datetimeFigureOut">
              <a:rPr lang="en-US" smtClean="0"/>
              <a:t>27/02/2020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4FD-092A-4AB6-82E7-EA1D5F8CD1D9}" type="datetimeFigureOut">
              <a:rPr lang="en-US" smtClean="0"/>
              <a:t>27/02/2020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4FD-092A-4AB6-82E7-EA1D5F8CD1D9}" type="datetimeFigureOut">
              <a:rPr lang="en-US" smtClean="0"/>
              <a:t>27/02/2020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4FD-092A-4AB6-82E7-EA1D5F8CD1D9}" type="datetimeFigureOut">
              <a:rPr lang="en-US" smtClean="0"/>
              <a:t>27/02/2020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574FD-092A-4AB6-82E7-EA1D5F8CD1D9}" type="datetimeFigureOut">
              <a:rPr lang="en-US" smtClean="0"/>
              <a:t>27/02/2020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1017821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Online Loan Application Decision Making</a:t>
            </a:r>
            <a:endParaRPr lang="en-US" sz="4000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3768" y="2641507"/>
            <a:ext cx="39579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Forte" pitchFamily="66" charset="0"/>
              </a:rPr>
              <a:t>By </a:t>
            </a:r>
          </a:p>
          <a:p>
            <a:r>
              <a:rPr lang="en-US" sz="2800" dirty="0" smtClean="0">
                <a:solidFill>
                  <a:srgbClr val="C00000"/>
                </a:solidFill>
                <a:latin typeface="Forte" pitchFamily="66" charset="0"/>
              </a:rPr>
              <a:t>Lyal Mahmoud Abd Ali</a:t>
            </a:r>
          </a:p>
          <a:p>
            <a:r>
              <a:rPr lang="en-US" sz="2800" dirty="0" smtClean="0">
                <a:solidFill>
                  <a:srgbClr val="C00000"/>
                </a:solidFill>
                <a:latin typeface="Forte" pitchFamily="66" charset="0"/>
              </a:rPr>
              <a:t>Teeba </a:t>
            </a:r>
            <a:r>
              <a:rPr lang="en-US" sz="2800" dirty="0">
                <a:solidFill>
                  <a:srgbClr val="C00000"/>
                </a:solidFill>
                <a:latin typeface="Forte" pitchFamily="66" charset="0"/>
              </a:rPr>
              <a:t>Saeed Mohammed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90887" y="5108991"/>
            <a:ext cx="2229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Forte" pitchFamily="66" charset="0"/>
                <a:cs typeface="Andalus" pitchFamily="18" charset="-78"/>
              </a:rPr>
              <a:t>Supervisor</a:t>
            </a:r>
            <a:endParaRPr lang="en-US" sz="2400" dirty="0">
              <a:solidFill>
                <a:srgbClr val="C00000"/>
              </a:solidFill>
              <a:latin typeface="Forte" pitchFamily="66" charset="0"/>
              <a:cs typeface="Andalus" pitchFamily="18" charset="-78"/>
            </a:endParaRPr>
          </a:p>
          <a:p>
            <a:pPr algn="ctr"/>
            <a:r>
              <a:rPr lang="en-US" sz="2400" dirty="0" smtClean="0">
                <a:solidFill>
                  <a:srgbClr val="C00000"/>
                </a:solidFill>
                <a:latin typeface="Forte" pitchFamily="66" charset="0"/>
                <a:cs typeface="Andalus" pitchFamily="18" charset="-78"/>
              </a:rPr>
              <a:t>Lecturer</a:t>
            </a:r>
            <a:endParaRPr lang="en-US" sz="2400" dirty="0">
              <a:solidFill>
                <a:srgbClr val="C00000"/>
              </a:solidFill>
              <a:latin typeface="Forte" pitchFamily="66" charset="0"/>
              <a:cs typeface="Andalus" pitchFamily="18" charset="-78"/>
            </a:endParaRP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Forte" pitchFamily="66" charset="0"/>
                <a:cs typeface="Andalus" pitchFamily="18" charset="-78"/>
              </a:rPr>
              <a:t>Hasan F. Hasan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99736"/>
            <a:ext cx="2099480" cy="201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6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1412776"/>
            <a:ext cx="6480720" cy="3944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54868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cap="all" dirty="0" smtClean="0">
                <a:solidFill>
                  <a:srgbClr val="FF0000"/>
                </a:solidFill>
                <a:latin typeface="Andalus" pitchFamily="18" charset="-78"/>
                <a:ea typeface="+mj-ea"/>
                <a:cs typeface="Andalus" pitchFamily="18" charset="-78"/>
              </a:rPr>
              <a:t>Non Functional Requirements</a:t>
            </a:r>
            <a:endParaRPr lang="en-US" sz="3600" cap="all" dirty="0">
              <a:solidFill>
                <a:srgbClr val="FF0000"/>
              </a:solidFill>
              <a:latin typeface="Andalus" pitchFamily="18" charset="-78"/>
              <a:ea typeface="+mj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82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88" y="1052736"/>
            <a:ext cx="3227460" cy="1800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140968"/>
            <a:ext cx="6120680" cy="26642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19672" y="287799"/>
            <a:ext cx="5044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cap="all" dirty="0">
                <a:solidFill>
                  <a:srgbClr val="FF0000"/>
                </a:solidFill>
                <a:latin typeface="Andalus" pitchFamily="18" charset="-78"/>
                <a:ea typeface="+mj-ea"/>
                <a:cs typeface="Andalus" pitchFamily="18" charset="-78"/>
              </a:rPr>
              <a:t>GUI Sequence Samples</a:t>
            </a:r>
          </a:p>
        </p:txBody>
      </p:sp>
    </p:spTree>
    <p:extLst>
      <p:ext uri="{BB962C8B-B14F-4D97-AF65-F5344CB8AC3E}">
        <p14:creationId xmlns:p14="http://schemas.microsoft.com/office/powerpoint/2010/main" val="54961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8640"/>
            <a:ext cx="6123027" cy="2952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3284984"/>
            <a:ext cx="612302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6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01935"/>
            <a:ext cx="6336704" cy="2781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72" y="3230350"/>
            <a:ext cx="3716671" cy="9907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365104"/>
            <a:ext cx="6336704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5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483768" y="174432"/>
            <a:ext cx="4392488" cy="806296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Project Outcomes</a:t>
            </a:r>
            <a:endParaRPr lang="en-US" sz="40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124" y="980728"/>
            <a:ext cx="77519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Easy and fast registration process</a:t>
            </a:r>
          </a:p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Easy and fast update students information .</a:t>
            </a:r>
          </a:p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Help </a:t>
            </a:r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management unit Access to student </a:t>
            </a: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information fast .</a:t>
            </a:r>
          </a:p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Reduce </a:t>
            </a:r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burden at management unit staff</a:t>
            </a:r>
            <a:endParaRPr lang="en-US" sz="22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5</a:t>
            </a: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.  Reduce burden at </a:t>
            </a:r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Parents of students.</a:t>
            </a:r>
            <a:endParaRPr lang="en-US" sz="22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6</a:t>
            </a: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. Cost reduction for students.</a:t>
            </a:r>
          </a:p>
          <a:p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7</a:t>
            </a: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. Depending on students dorm card for all year.</a:t>
            </a:r>
          </a:p>
          <a:p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8. Use the web site to view the news of the internal dorms, the conditions for applying for housing, and registration dates</a:t>
            </a:r>
            <a:endParaRPr lang="en-US" sz="22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749" y="3735366"/>
            <a:ext cx="1977607" cy="312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41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9672" y="908720"/>
            <a:ext cx="550420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orte" pitchFamily="66" charset="0"/>
              </a:rPr>
              <a:t>Thank You</a:t>
            </a:r>
            <a:endParaRPr lang="en-US" sz="9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Forte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55776" y="2636912"/>
            <a:ext cx="316625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orte" pitchFamily="66" charset="0"/>
              </a:rPr>
              <a:t>Q &amp; A</a:t>
            </a:r>
            <a:endParaRPr lang="en-US" sz="9600" b="1" cap="none" spc="0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9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88640"/>
            <a:ext cx="2832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Introduction</a:t>
            </a:r>
            <a:endParaRPr lang="en-US" sz="4000" b="1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26" y="980728"/>
            <a:ext cx="799288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Online loan application decision making system mainly aims to assist customer, brokers, banker and financial authorities to assess any loan application. </a:t>
            </a:r>
          </a:p>
          <a:p>
            <a:pPr marL="342900" indent="-342900" algn="just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It has been modeled to play an essential role among  these parties in order to check on client’s application during entire process.</a:t>
            </a:r>
          </a:p>
          <a:p>
            <a:pPr marL="342900" indent="-342900" algn="just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It gathers four different type of data in which they are, personnel, employment ,addresses and banking details to perform financial check in order to state customer situation.</a:t>
            </a:r>
          </a:p>
          <a:p>
            <a:pPr marL="342900" indent="-342900" algn="just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Linking all parties serially. </a:t>
            </a:r>
          </a:p>
          <a:p>
            <a:pPr marL="342900" indent="-342900" algn="just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Less time consumption and secure mode via creating each client account based on protecting acts regulations.</a:t>
            </a:r>
          </a:p>
          <a:p>
            <a:pPr marL="342900" indent="-342900" algn="just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Highly dedicated DB, fast performance </a:t>
            </a:r>
          </a:p>
          <a:p>
            <a:pPr marL="342900" indent="-342900" algn="just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Less cost requirement. </a:t>
            </a:r>
          </a:p>
          <a:p>
            <a:pPr marL="342900" indent="-342900" algn="just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Applying anywhere, anytime with no restrictions.</a:t>
            </a:r>
          </a:p>
          <a:p>
            <a:pPr marL="342900" indent="-342900" algn="just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Open to public.</a:t>
            </a: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just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40458" y="332656"/>
            <a:ext cx="4108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Problem Statement</a:t>
            </a:r>
            <a:endParaRPr lang="en-US" sz="4000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380545"/>
            <a:ext cx="6660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Slow processing to acquire a decision.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2. Client fraud detection not always spotted.</a:t>
            </a:r>
          </a:p>
          <a:p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. Ignoring alerts regarding such client history.</a:t>
            </a:r>
          </a:p>
          <a:p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4</a:t>
            </a: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. Client’s payback with risks.</a:t>
            </a:r>
            <a:endParaRPr lang="en-US" sz="22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413" y="3284984"/>
            <a:ext cx="5467474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85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281533"/>
            <a:ext cx="3528392" cy="887443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Project Scope</a:t>
            </a:r>
            <a:endParaRPr lang="en-US" sz="4000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124744"/>
            <a:ext cx="595227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Customer Information management through</a:t>
            </a:r>
          </a:p>
          <a:p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   creating accounts record .</a:t>
            </a:r>
          </a:p>
          <a:p>
            <a:pPr marL="342900" indent="-342900">
              <a:buAutoNum type="arabicPeriod" startAt="2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Linked parties will be benefited from updating </a:t>
            </a:r>
          </a:p>
          <a:p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    each client data.</a:t>
            </a:r>
          </a:p>
          <a:p>
            <a:pPr marL="342900" indent="-342900">
              <a:buAutoNum type="arabicPeriod" startAt="3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Using addresses database as an addition factor </a:t>
            </a:r>
          </a:p>
          <a:p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    in order to support taken decision.</a:t>
            </a:r>
          </a:p>
          <a:p>
            <a:pPr marL="342900" indent="-342900">
              <a:buAutoNum type="arabicPeriod" startAt="4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Anytime anywhere concepts applied.</a:t>
            </a:r>
          </a:p>
          <a:p>
            <a:pPr marL="342900" indent="-342900">
              <a:buAutoNum type="arabicPeriod" startAt="4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Reduce cost and human work forces required.</a:t>
            </a:r>
          </a:p>
          <a:p>
            <a:pPr marL="342900" indent="-342900">
              <a:buAutoNum type="arabicPeriod" startAt="4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Spreading other financial services  instantly.</a:t>
            </a:r>
          </a:p>
          <a:p>
            <a:pPr marL="342900" indent="-342900">
              <a:buAutoNum type="arabicPeriod" startAt="4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Other offers might attract the clients.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46061"/>
            <a:ext cx="280839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47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0951" y="252528"/>
            <a:ext cx="3478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Project Features</a:t>
            </a:r>
            <a:endParaRPr lang="en-US" sz="4000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96" y="984826"/>
            <a:ext cx="873668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1.  The project is characterized by giving each customer private account.</a:t>
            </a:r>
          </a:p>
          <a:p>
            <a:pPr marL="457200" indent="-457200">
              <a:buAutoNum type="arabicPeriod" startAt="2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Storing and updating  customer information into Financial Authorities</a:t>
            </a:r>
          </a:p>
          <a:p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     DB.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3.  Highly available to all customer types.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4.  Time, cost and quality are high.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5. Client fraud history spotted.</a:t>
            </a:r>
          </a:p>
          <a:p>
            <a:pPr marL="342900" indent="-342900">
              <a:buAutoNum type="arabicPeriod" startAt="6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Stop ignoring alerts regarding such client.</a:t>
            </a:r>
          </a:p>
          <a:p>
            <a:pPr marL="342900" indent="-342900">
              <a:buAutoNum type="arabicPeriod" startAt="6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Unified DB platforms are used. </a:t>
            </a:r>
          </a:p>
          <a:p>
            <a:pPr marL="342900" indent="-342900">
              <a:buAutoNum type="arabicPeriod" startAt="6"/>
            </a:pPr>
            <a:endParaRPr lang="en-US" sz="2200" dirty="0" smtClean="0">
              <a:solidFill>
                <a:srgbClr val="FFFF00"/>
              </a:solidFill>
              <a:latin typeface="Andalus" pitchFamily="18" charset="-78"/>
              <a:cs typeface="Andalus" pitchFamily="18" charset="-78"/>
            </a:endParaRPr>
          </a:p>
          <a:p>
            <a:pPr marL="342900" indent="-342900">
              <a:buAutoNum type="arabicPeriod" startAt="6"/>
            </a:pPr>
            <a:endParaRPr lang="en-US" sz="2200" dirty="0" smtClean="0">
              <a:solidFill>
                <a:srgbClr val="FFFF00"/>
              </a:solidFill>
              <a:latin typeface="Andalus" pitchFamily="18" charset="-78"/>
              <a:cs typeface="Andalus" pitchFamily="18" charset="-78"/>
            </a:endParaRPr>
          </a:p>
          <a:p>
            <a:pPr marL="342900" indent="-342900">
              <a:buAutoNum type="arabicPeriod" startAt="6"/>
            </a:pPr>
            <a:endParaRPr lang="en-US" sz="2200" dirty="0" smtClean="0">
              <a:solidFill>
                <a:srgbClr val="FFFF00"/>
              </a:solidFill>
              <a:latin typeface="Andalus" pitchFamily="18" charset="-78"/>
              <a:cs typeface="Andalus" pitchFamily="18" charset="-78"/>
            </a:endParaRPr>
          </a:p>
          <a:p>
            <a:pPr marL="342900" indent="-342900">
              <a:buAutoNum type="arabicPeriod" startAt="6"/>
            </a:pPr>
            <a:endParaRPr lang="en-US" sz="2200" dirty="0">
              <a:solidFill>
                <a:srgbClr val="FFFF00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933056"/>
            <a:ext cx="2880320" cy="1699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36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256867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Aims &amp; Objectives</a:t>
            </a:r>
            <a:endParaRPr lang="en-US" sz="4000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653136"/>
            <a:ext cx="2808312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992336"/>
            <a:ext cx="763284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Efficient Dorms website.</a:t>
            </a:r>
            <a:endParaRPr lang="en-US" sz="22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Less effort and time spent.</a:t>
            </a:r>
          </a:p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Maintain an integrated database containing all student data.</a:t>
            </a:r>
            <a:endParaRPr lang="en-US" sz="22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Make registration </a:t>
            </a:r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process quick and </a:t>
            </a: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easy.</a:t>
            </a:r>
            <a:endParaRPr lang="en-US" sz="22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Time saving.</a:t>
            </a:r>
          </a:p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Cost reduction.</a:t>
            </a:r>
          </a:p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Highly availability.</a:t>
            </a:r>
          </a:p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Less human interaction.</a:t>
            </a:r>
          </a:p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Ensuring clients payback.</a:t>
            </a:r>
          </a:p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Allow only for student register</a:t>
            </a: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.</a:t>
            </a:r>
            <a:endParaRPr lang="en-US" sz="22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4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210013"/>
            <a:ext cx="4586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The Method of Work</a:t>
            </a:r>
            <a:endParaRPr lang="en-US" sz="4000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92504"/>
            <a:ext cx="3670156" cy="273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0346" y="894779"/>
            <a:ext cx="811311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The website will be designed based on careful designed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     Requirements.</a:t>
            </a:r>
          </a:p>
          <a:p>
            <a:pPr marL="342900" indent="-342900">
              <a:buAutoNum type="arabicPeriod" startAt="2"/>
            </a:pPr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Only students are allowed to register after some verification steps.</a:t>
            </a:r>
            <a:endParaRPr lang="en-US" sz="22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marL="342900" indent="-342900">
              <a:buAutoNum type="arabicPeriod" startAt="2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Using professional and powerful tools.</a:t>
            </a:r>
          </a:p>
          <a:p>
            <a:pPr marL="342900" indent="-342900">
              <a:buAutoNum type="arabicPeriod" startAt="2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Enhanced system architecture has been employed in the design.</a:t>
            </a:r>
          </a:p>
          <a:p>
            <a:pPr marL="342900" indent="-342900">
              <a:buAutoNum type="arabicPeriod" startAt="2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Latest Programming and DB tools have been used.</a:t>
            </a:r>
          </a:p>
          <a:p>
            <a:pPr marL="342900" indent="-342900">
              <a:buAutoNum type="arabicPeriod" startAt="2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Careful consideration to all details. </a:t>
            </a:r>
            <a:endParaRPr lang="en-US" sz="22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199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188640"/>
            <a:ext cx="2946630" cy="7586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System ERD  </a:t>
            </a:r>
            <a:endParaRPr lang="en-US" sz="4000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64704"/>
            <a:ext cx="7931957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1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54868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cap="all" dirty="0">
                <a:solidFill>
                  <a:srgbClr val="FF0000"/>
                </a:solidFill>
                <a:latin typeface="Andalus" pitchFamily="18" charset="-78"/>
                <a:ea typeface="+mj-ea"/>
                <a:cs typeface="Andalus" pitchFamily="18" charset="-78"/>
              </a:rPr>
              <a:t>Functional </a:t>
            </a:r>
            <a:r>
              <a:rPr lang="en-US" sz="3600" cap="all" dirty="0" smtClean="0">
                <a:solidFill>
                  <a:srgbClr val="FF0000"/>
                </a:solidFill>
                <a:latin typeface="Andalus" pitchFamily="18" charset="-78"/>
                <a:ea typeface="+mj-ea"/>
                <a:cs typeface="Andalus" pitchFamily="18" charset="-78"/>
              </a:rPr>
              <a:t>Requirements</a:t>
            </a:r>
            <a:endParaRPr lang="en-US" sz="3600" cap="all" dirty="0">
              <a:solidFill>
                <a:srgbClr val="FF0000"/>
              </a:solidFill>
              <a:latin typeface="Andalus" pitchFamily="18" charset="-78"/>
              <a:ea typeface="+mj-ea"/>
              <a:cs typeface="Andalus" pitchFamily="18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6192688" cy="2667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298" y="4365104"/>
            <a:ext cx="43815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2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3351</TotalTime>
  <Words>514</Words>
  <Application>Microsoft Office PowerPoint</Application>
  <PresentationFormat>On-screen Show (4:3)</PresentationFormat>
  <Paragraphs>81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Tradeshow</vt:lpstr>
      <vt:lpstr>PowerPoint Presentation</vt:lpstr>
      <vt:lpstr>PowerPoint Presentation</vt:lpstr>
      <vt:lpstr>PowerPoint Presentation</vt:lpstr>
      <vt:lpstr>Project Scope</vt:lpstr>
      <vt:lpstr>PowerPoint Presentation</vt:lpstr>
      <vt:lpstr>PowerPoint Presentation</vt:lpstr>
      <vt:lpstr>PowerPoint Presentation</vt:lpstr>
      <vt:lpstr>System ERD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Outcomes</vt:lpstr>
      <vt:lpstr>PowerPoint Presentation</vt:lpstr>
    </vt:vector>
  </TitlesOfParts>
  <Company>Enjoy My Fine Releases.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H. F. Hasan</dc:creator>
  <cp:lastModifiedBy>prog7</cp:lastModifiedBy>
  <cp:revision>57</cp:revision>
  <dcterms:created xsi:type="dcterms:W3CDTF">2018-12-16T22:23:16Z</dcterms:created>
  <dcterms:modified xsi:type="dcterms:W3CDTF">2020-02-27T08:58:27Z</dcterms:modified>
</cp:coreProperties>
</file>