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00" r:id="rId4"/>
  </p:sldMasterIdLst>
  <p:notesMasterIdLst>
    <p:notesMasterId r:id="rId43"/>
  </p:notesMasterIdLst>
  <p:sldIdLst>
    <p:sldId id="256" r:id="rId5"/>
    <p:sldId id="258" r:id="rId6"/>
    <p:sldId id="270" r:id="rId7"/>
    <p:sldId id="271" r:id="rId8"/>
    <p:sldId id="272" r:id="rId9"/>
    <p:sldId id="275" r:id="rId10"/>
    <p:sldId id="261" r:id="rId11"/>
    <p:sldId id="307" r:id="rId12"/>
    <p:sldId id="288" r:id="rId13"/>
    <p:sldId id="280" r:id="rId14"/>
    <p:sldId id="281" r:id="rId15"/>
    <p:sldId id="278" r:id="rId16"/>
    <p:sldId id="276" r:id="rId17"/>
    <p:sldId id="282" r:id="rId18"/>
    <p:sldId id="283" r:id="rId19"/>
    <p:sldId id="284" r:id="rId20"/>
    <p:sldId id="274" r:id="rId21"/>
    <p:sldId id="285" r:id="rId22"/>
    <p:sldId id="277" r:id="rId23"/>
    <p:sldId id="286" r:id="rId24"/>
    <p:sldId id="287" r:id="rId25"/>
    <p:sldId id="304" r:id="rId26"/>
    <p:sldId id="289" r:id="rId27"/>
    <p:sldId id="290" r:id="rId28"/>
    <p:sldId id="291" r:id="rId29"/>
    <p:sldId id="305" r:id="rId30"/>
    <p:sldId id="295" r:id="rId31"/>
    <p:sldId id="297" r:id="rId32"/>
    <p:sldId id="292" r:id="rId33"/>
    <p:sldId id="293" r:id="rId34"/>
    <p:sldId id="299" r:id="rId35"/>
    <p:sldId id="308" r:id="rId36"/>
    <p:sldId id="298" r:id="rId37"/>
    <p:sldId id="306" r:id="rId38"/>
    <p:sldId id="268" r:id="rId39"/>
    <p:sldId id="302" r:id="rId40"/>
    <p:sldId id="301" r:id="rId41"/>
    <p:sldId id="269" r:id="rId42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libri Light" panose="020F0302020204030204" pitchFamily="34" charset="0"/>
      <p:regular r:id="rId49"/>
      <p:italic r:id="rId50"/>
    </p:embeddedFont>
    <p:embeddedFont>
      <p:font typeface="Open Sans" panose="020B0606030504020204" pitchFamily="34" charset="0"/>
      <p:regular r:id="rId51"/>
      <p:bold r:id="rId52"/>
      <p:italic r:id="rId53"/>
      <p:boldItalic r:id="rId54"/>
    </p:embeddedFont>
    <p:embeddedFont>
      <p:font typeface="Roboto" panose="02000000000000000000" pitchFamily="2" charset="0"/>
      <p:regular r:id="rId55"/>
      <p:bold r:id="rId56"/>
      <p:italic r:id="rId57"/>
      <p:boldItalic r:id="rId5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9" autoAdjust="0"/>
    <p:restoredTop sz="94660"/>
  </p:normalViewPr>
  <p:slideViewPr>
    <p:cSldViewPr snapToGrid="0">
      <p:cViewPr>
        <p:scale>
          <a:sx n="84" d="100"/>
          <a:sy n="84" d="100"/>
        </p:scale>
        <p:origin x="300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font" Target="fonts/font11.fntdata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61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4.xml"/><Relationship Id="rId51" Type="http://schemas.openxmlformats.org/officeDocument/2006/relationships/font" Target="fonts/font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3.fntdata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2FD5B4-6A14-4080-A3BC-A078D8924A29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AA46495-5479-4F7A-8A45-7325450C6404}">
      <dgm:prSet phldrT="[Text]"/>
      <dgm:spPr/>
      <dgm:t>
        <a:bodyPr/>
        <a:lstStyle/>
        <a:p>
          <a:r>
            <a:rPr lang="en-US" dirty="0"/>
            <a:t>Get Data</a:t>
          </a:r>
          <a:endParaRPr lang="en-GB" dirty="0"/>
        </a:p>
      </dgm:t>
    </dgm:pt>
    <dgm:pt modelId="{E14032BC-1EC5-42B6-825C-304421433665}" type="parTrans" cxnId="{23218159-B384-4A3D-9C8B-33227CFD0F61}">
      <dgm:prSet/>
      <dgm:spPr/>
      <dgm:t>
        <a:bodyPr/>
        <a:lstStyle/>
        <a:p>
          <a:endParaRPr lang="en-GB"/>
        </a:p>
      </dgm:t>
    </dgm:pt>
    <dgm:pt modelId="{5B01CEE5-E97F-4FAD-952A-6C8A759ECEA7}" type="sibTrans" cxnId="{23218159-B384-4A3D-9C8B-33227CFD0F61}">
      <dgm:prSet/>
      <dgm:spPr/>
      <dgm:t>
        <a:bodyPr/>
        <a:lstStyle/>
        <a:p>
          <a:endParaRPr lang="en-GB"/>
        </a:p>
      </dgm:t>
    </dgm:pt>
    <dgm:pt modelId="{693D1614-62E9-4918-9C94-F0428AEC4828}">
      <dgm:prSet phldrT="[Text]"/>
      <dgm:spPr/>
      <dgm:t>
        <a:bodyPr/>
        <a:lstStyle/>
        <a:p>
          <a:r>
            <a:rPr lang="en-US" dirty="0"/>
            <a:t>EDA and Feature Engineering</a:t>
          </a:r>
          <a:endParaRPr lang="en-GB" dirty="0"/>
        </a:p>
      </dgm:t>
    </dgm:pt>
    <dgm:pt modelId="{0701299C-EC13-4C57-B1B3-80E0E08EA008}" type="parTrans" cxnId="{869877D0-C0C6-4CA0-B1D6-C2CA6B75A1D3}">
      <dgm:prSet/>
      <dgm:spPr/>
      <dgm:t>
        <a:bodyPr/>
        <a:lstStyle/>
        <a:p>
          <a:endParaRPr lang="en-GB"/>
        </a:p>
      </dgm:t>
    </dgm:pt>
    <dgm:pt modelId="{52F4DDE6-CB78-46C0-BD5D-FC0E18A0F33E}" type="sibTrans" cxnId="{869877D0-C0C6-4CA0-B1D6-C2CA6B75A1D3}">
      <dgm:prSet/>
      <dgm:spPr/>
      <dgm:t>
        <a:bodyPr/>
        <a:lstStyle/>
        <a:p>
          <a:endParaRPr lang="en-GB"/>
        </a:p>
      </dgm:t>
    </dgm:pt>
    <dgm:pt modelId="{46F2CECC-8B52-47D5-8DE9-DA11BB1F776D}">
      <dgm:prSet phldrT="[Text]"/>
      <dgm:spPr/>
      <dgm:t>
        <a:bodyPr/>
        <a:lstStyle/>
        <a:p>
          <a:r>
            <a:rPr lang="en-US" dirty="0"/>
            <a:t>Choosing a Machine Learning Model</a:t>
          </a:r>
          <a:endParaRPr lang="en-GB" dirty="0"/>
        </a:p>
      </dgm:t>
    </dgm:pt>
    <dgm:pt modelId="{3CC66E73-550C-4A25-8A18-130E267B8B00}" type="parTrans" cxnId="{CDC43CA6-9841-48E7-9CA7-B99F2B6FC81D}">
      <dgm:prSet/>
      <dgm:spPr/>
      <dgm:t>
        <a:bodyPr/>
        <a:lstStyle/>
        <a:p>
          <a:endParaRPr lang="en-GB"/>
        </a:p>
      </dgm:t>
    </dgm:pt>
    <dgm:pt modelId="{A81C4032-0FD7-4DE9-ADF8-A22A0FC667AF}" type="sibTrans" cxnId="{CDC43CA6-9841-48E7-9CA7-B99F2B6FC81D}">
      <dgm:prSet/>
      <dgm:spPr/>
      <dgm:t>
        <a:bodyPr/>
        <a:lstStyle/>
        <a:p>
          <a:endParaRPr lang="en-GB"/>
        </a:p>
      </dgm:t>
    </dgm:pt>
    <dgm:pt modelId="{CC489A54-6EDC-42AF-82C1-CC5E61AB7901}">
      <dgm:prSet phldrT="[Text]"/>
      <dgm:spPr/>
      <dgm:t>
        <a:bodyPr/>
        <a:lstStyle/>
        <a:p>
          <a:r>
            <a:rPr lang="en-US" dirty="0"/>
            <a:t>Data Cleaning</a:t>
          </a:r>
          <a:endParaRPr lang="en-GB" dirty="0"/>
        </a:p>
      </dgm:t>
    </dgm:pt>
    <dgm:pt modelId="{7ABB2306-99D2-4A0B-85B8-6F74E6A56DE0}" type="parTrans" cxnId="{F6B6D206-508D-47E5-896C-3A688F0A3574}">
      <dgm:prSet/>
      <dgm:spPr/>
      <dgm:t>
        <a:bodyPr/>
        <a:lstStyle/>
        <a:p>
          <a:endParaRPr lang="en-GB"/>
        </a:p>
      </dgm:t>
    </dgm:pt>
    <dgm:pt modelId="{7D57C898-C582-4E76-A306-4C0B390B7B19}" type="sibTrans" cxnId="{F6B6D206-508D-47E5-896C-3A688F0A3574}">
      <dgm:prSet/>
      <dgm:spPr/>
      <dgm:t>
        <a:bodyPr/>
        <a:lstStyle/>
        <a:p>
          <a:endParaRPr lang="en-GB"/>
        </a:p>
      </dgm:t>
    </dgm:pt>
    <dgm:pt modelId="{46114F2D-FB27-47A0-9CB8-02CFC1C5DA6C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89B81ABB-281E-4D09-B879-B93056B62F60}" type="parTrans" cxnId="{34834056-38CE-40CC-A0FC-D471E63689E2}">
      <dgm:prSet/>
      <dgm:spPr/>
      <dgm:t>
        <a:bodyPr/>
        <a:lstStyle/>
        <a:p>
          <a:endParaRPr lang="en-GB"/>
        </a:p>
      </dgm:t>
    </dgm:pt>
    <dgm:pt modelId="{1A305061-FE3F-4FC0-B808-C3A71DB33271}" type="sibTrans" cxnId="{34834056-38CE-40CC-A0FC-D471E63689E2}">
      <dgm:prSet/>
      <dgm:spPr/>
      <dgm:t>
        <a:bodyPr/>
        <a:lstStyle/>
        <a:p>
          <a:endParaRPr lang="en-GB"/>
        </a:p>
      </dgm:t>
    </dgm:pt>
    <dgm:pt modelId="{39F04957-0CC2-4B05-B985-75E28235D2FB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1FBDC7A6-D11E-41EC-9C9C-AA419E179CC3}" type="parTrans" cxnId="{15FA2B1F-FD0C-4E69-A2A8-7D9A986E7335}">
      <dgm:prSet/>
      <dgm:spPr/>
      <dgm:t>
        <a:bodyPr/>
        <a:lstStyle/>
        <a:p>
          <a:endParaRPr lang="en-GB"/>
        </a:p>
      </dgm:t>
    </dgm:pt>
    <dgm:pt modelId="{97D9B870-D32C-49CC-A074-8271F5047696}" type="sibTrans" cxnId="{15FA2B1F-FD0C-4E69-A2A8-7D9A986E7335}">
      <dgm:prSet/>
      <dgm:spPr/>
      <dgm:t>
        <a:bodyPr/>
        <a:lstStyle/>
        <a:p>
          <a:endParaRPr lang="en-GB"/>
        </a:p>
      </dgm:t>
    </dgm:pt>
    <dgm:pt modelId="{63E59E40-7500-48C7-87B2-CFFCD232F30A}" type="pres">
      <dgm:prSet presAssocID="{1D2FD5B4-6A14-4080-A3BC-A078D8924A2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59E0B6B-CEDC-4436-A89D-B3BF46505959}" type="pres">
      <dgm:prSet presAssocID="{39F04957-0CC2-4B05-B985-75E28235D2FB}" presName="Accent6" presStyleCnt="0"/>
      <dgm:spPr/>
    </dgm:pt>
    <dgm:pt modelId="{ED1E9CB2-9E11-4F21-B8CE-2554F2DCDEB1}" type="pres">
      <dgm:prSet presAssocID="{39F04957-0CC2-4B05-B985-75E28235D2FB}" presName="Accent" presStyleLbl="node1" presStyleIdx="0" presStyleCnt="6"/>
      <dgm:spPr/>
    </dgm:pt>
    <dgm:pt modelId="{2B4A2919-5B52-48CE-8B5E-F572A7CE8EAB}" type="pres">
      <dgm:prSet presAssocID="{39F04957-0CC2-4B05-B985-75E28235D2FB}" presName="ParentBackground6" presStyleCnt="0"/>
      <dgm:spPr/>
    </dgm:pt>
    <dgm:pt modelId="{F7ED41BB-BD60-416F-9A7C-4EA329028152}" type="pres">
      <dgm:prSet presAssocID="{39F04957-0CC2-4B05-B985-75E28235D2FB}" presName="ParentBackground" presStyleLbl="fgAcc1" presStyleIdx="0" presStyleCnt="6"/>
      <dgm:spPr/>
    </dgm:pt>
    <dgm:pt modelId="{1679583D-D638-48C4-A445-3457AE133CAD}" type="pres">
      <dgm:prSet presAssocID="{39F04957-0CC2-4B05-B985-75E28235D2FB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52CA1A4-B1C4-4869-875A-14B5B31E39C0}" type="pres">
      <dgm:prSet presAssocID="{46114F2D-FB27-47A0-9CB8-02CFC1C5DA6C}" presName="Accent5" presStyleCnt="0"/>
      <dgm:spPr/>
    </dgm:pt>
    <dgm:pt modelId="{D3A4ECB5-B34F-46B4-9E70-29C123795879}" type="pres">
      <dgm:prSet presAssocID="{46114F2D-FB27-47A0-9CB8-02CFC1C5DA6C}" presName="Accent" presStyleLbl="node1" presStyleIdx="1" presStyleCnt="6"/>
      <dgm:spPr/>
    </dgm:pt>
    <dgm:pt modelId="{0C7C4168-38D4-4031-A00B-0C9B19FEB614}" type="pres">
      <dgm:prSet presAssocID="{46114F2D-FB27-47A0-9CB8-02CFC1C5DA6C}" presName="ParentBackground5" presStyleCnt="0"/>
      <dgm:spPr/>
    </dgm:pt>
    <dgm:pt modelId="{140D3180-6C12-4439-841D-81B00D3CD69D}" type="pres">
      <dgm:prSet presAssocID="{46114F2D-FB27-47A0-9CB8-02CFC1C5DA6C}" presName="ParentBackground" presStyleLbl="fgAcc1" presStyleIdx="1" presStyleCnt="6"/>
      <dgm:spPr/>
    </dgm:pt>
    <dgm:pt modelId="{88545612-86EE-4E5A-AD4A-10895249DD97}" type="pres">
      <dgm:prSet presAssocID="{46114F2D-FB27-47A0-9CB8-02CFC1C5DA6C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1FFFA1A-B087-4668-B2CB-D39B612AA835}" type="pres">
      <dgm:prSet presAssocID="{46F2CECC-8B52-47D5-8DE9-DA11BB1F776D}" presName="Accent4" presStyleCnt="0"/>
      <dgm:spPr/>
    </dgm:pt>
    <dgm:pt modelId="{72AF63A2-0A45-48B6-8D92-F1DD465699B2}" type="pres">
      <dgm:prSet presAssocID="{46F2CECC-8B52-47D5-8DE9-DA11BB1F776D}" presName="Accent" presStyleLbl="node1" presStyleIdx="2" presStyleCnt="6"/>
      <dgm:spPr/>
    </dgm:pt>
    <dgm:pt modelId="{EE73949D-CB87-41A7-B44D-5977F0D5E8A3}" type="pres">
      <dgm:prSet presAssocID="{46F2CECC-8B52-47D5-8DE9-DA11BB1F776D}" presName="ParentBackground4" presStyleCnt="0"/>
      <dgm:spPr/>
    </dgm:pt>
    <dgm:pt modelId="{F71C106D-7F97-40BC-B8EC-C31D5E17BAC7}" type="pres">
      <dgm:prSet presAssocID="{46F2CECC-8B52-47D5-8DE9-DA11BB1F776D}" presName="ParentBackground" presStyleLbl="fgAcc1" presStyleIdx="2" presStyleCnt="6"/>
      <dgm:spPr/>
    </dgm:pt>
    <dgm:pt modelId="{A1EA21B5-3D0F-4AC0-BFFE-F531BED61796}" type="pres">
      <dgm:prSet presAssocID="{46F2CECC-8B52-47D5-8DE9-DA11BB1F776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E077CE3-2A7C-4787-B4CC-D631AFA2C4D3}" type="pres">
      <dgm:prSet presAssocID="{693D1614-62E9-4918-9C94-F0428AEC4828}" presName="Accent3" presStyleCnt="0"/>
      <dgm:spPr/>
    </dgm:pt>
    <dgm:pt modelId="{78D604F9-9C0E-4B12-BE82-1C1DD04AD131}" type="pres">
      <dgm:prSet presAssocID="{693D1614-62E9-4918-9C94-F0428AEC4828}" presName="Accent" presStyleLbl="node1" presStyleIdx="3" presStyleCnt="6"/>
      <dgm:spPr/>
    </dgm:pt>
    <dgm:pt modelId="{9E7D59DF-9685-44E6-BD0E-F92E0C988097}" type="pres">
      <dgm:prSet presAssocID="{693D1614-62E9-4918-9C94-F0428AEC4828}" presName="ParentBackground3" presStyleCnt="0"/>
      <dgm:spPr/>
    </dgm:pt>
    <dgm:pt modelId="{CC7A96EA-2D58-464F-84D4-B3B1A376861C}" type="pres">
      <dgm:prSet presAssocID="{693D1614-62E9-4918-9C94-F0428AEC4828}" presName="ParentBackground" presStyleLbl="fgAcc1" presStyleIdx="3" presStyleCnt="6"/>
      <dgm:spPr/>
    </dgm:pt>
    <dgm:pt modelId="{DCE74C5F-7713-4D40-98B9-1BD710197B4B}" type="pres">
      <dgm:prSet presAssocID="{693D1614-62E9-4918-9C94-F0428AEC4828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E0EF314-A276-4346-914F-D5B420AFA577}" type="pres">
      <dgm:prSet presAssocID="{CC489A54-6EDC-42AF-82C1-CC5E61AB7901}" presName="Accent2" presStyleCnt="0"/>
      <dgm:spPr/>
    </dgm:pt>
    <dgm:pt modelId="{6715D24C-39BB-4D35-84A2-4789E3BB0ED1}" type="pres">
      <dgm:prSet presAssocID="{CC489A54-6EDC-42AF-82C1-CC5E61AB7901}" presName="Accent" presStyleLbl="node1" presStyleIdx="4" presStyleCnt="6"/>
      <dgm:spPr/>
    </dgm:pt>
    <dgm:pt modelId="{3930B8F3-294A-4DEF-8585-72E0A4032A60}" type="pres">
      <dgm:prSet presAssocID="{CC489A54-6EDC-42AF-82C1-CC5E61AB7901}" presName="ParentBackground2" presStyleCnt="0"/>
      <dgm:spPr/>
    </dgm:pt>
    <dgm:pt modelId="{42CB26FF-2D06-4EEB-9AB3-4DF5DB8F7490}" type="pres">
      <dgm:prSet presAssocID="{CC489A54-6EDC-42AF-82C1-CC5E61AB7901}" presName="ParentBackground" presStyleLbl="fgAcc1" presStyleIdx="4" presStyleCnt="6"/>
      <dgm:spPr/>
    </dgm:pt>
    <dgm:pt modelId="{4E9D25F1-9E88-40C6-96F9-930310F4A439}" type="pres">
      <dgm:prSet presAssocID="{CC489A54-6EDC-42AF-82C1-CC5E61AB7901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C613C9C-690B-4F82-81FB-565EEAE2F03B}" type="pres">
      <dgm:prSet presAssocID="{8AA46495-5479-4F7A-8A45-7325450C6404}" presName="Accent1" presStyleCnt="0"/>
      <dgm:spPr/>
    </dgm:pt>
    <dgm:pt modelId="{E4A452D5-0603-44A9-BAAA-47E22490EA2E}" type="pres">
      <dgm:prSet presAssocID="{8AA46495-5479-4F7A-8A45-7325450C6404}" presName="Accent" presStyleLbl="node1" presStyleIdx="5" presStyleCnt="6"/>
      <dgm:spPr/>
    </dgm:pt>
    <dgm:pt modelId="{4810730F-9424-4708-959A-C060B8FA25E6}" type="pres">
      <dgm:prSet presAssocID="{8AA46495-5479-4F7A-8A45-7325450C6404}" presName="ParentBackground1" presStyleCnt="0"/>
      <dgm:spPr/>
    </dgm:pt>
    <dgm:pt modelId="{0BE7BFE1-A449-4001-B640-2C514DCDFA91}" type="pres">
      <dgm:prSet presAssocID="{8AA46495-5479-4F7A-8A45-7325450C6404}" presName="ParentBackground" presStyleLbl="fgAcc1" presStyleIdx="5" presStyleCnt="6"/>
      <dgm:spPr/>
    </dgm:pt>
    <dgm:pt modelId="{BA215ECC-1B72-424B-9CE1-44CD66EC1BE4}" type="pres">
      <dgm:prSet presAssocID="{8AA46495-5479-4F7A-8A45-7325450C640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F6B6D206-508D-47E5-896C-3A688F0A3574}" srcId="{1D2FD5B4-6A14-4080-A3BC-A078D8924A29}" destId="{CC489A54-6EDC-42AF-82C1-CC5E61AB7901}" srcOrd="1" destOrd="0" parTransId="{7ABB2306-99D2-4A0B-85B8-6F74E6A56DE0}" sibTransId="{7D57C898-C582-4E76-A306-4C0B390B7B19}"/>
    <dgm:cxn modelId="{15FA2B1F-FD0C-4E69-A2A8-7D9A986E7335}" srcId="{1D2FD5B4-6A14-4080-A3BC-A078D8924A29}" destId="{39F04957-0CC2-4B05-B985-75E28235D2FB}" srcOrd="5" destOrd="0" parTransId="{1FBDC7A6-D11E-41EC-9C9C-AA419E179CC3}" sibTransId="{97D9B870-D32C-49CC-A074-8271F5047696}"/>
    <dgm:cxn modelId="{8A6AED3A-053E-423F-A283-1F5A1AB0716D}" type="presOf" srcId="{39F04957-0CC2-4B05-B985-75E28235D2FB}" destId="{F7ED41BB-BD60-416F-9A7C-4EA329028152}" srcOrd="0" destOrd="0" presId="urn:microsoft.com/office/officeart/2011/layout/CircleProcess"/>
    <dgm:cxn modelId="{6F52854B-89C6-473C-B695-4AA214192155}" type="presOf" srcId="{46114F2D-FB27-47A0-9CB8-02CFC1C5DA6C}" destId="{88545612-86EE-4E5A-AD4A-10895249DD97}" srcOrd="1" destOrd="0" presId="urn:microsoft.com/office/officeart/2011/layout/CircleProcess"/>
    <dgm:cxn modelId="{1F1EF870-CF56-493F-BA77-DB500BB8D7CB}" type="presOf" srcId="{46F2CECC-8B52-47D5-8DE9-DA11BB1F776D}" destId="{A1EA21B5-3D0F-4AC0-BFFE-F531BED61796}" srcOrd="1" destOrd="0" presId="urn:microsoft.com/office/officeart/2011/layout/CircleProcess"/>
    <dgm:cxn modelId="{D7619371-4743-4782-9159-C59A28CCB203}" type="presOf" srcId="{46114F2D-FB27-47A0-9CB8-02CFC1C5DA6C}" destId="{140D3180-6C12-4439-841D-81B00D3CD69D}" srcOrd="0" destOrd="0" presId="urn:microsoft.com/office/officeart/2011/layout/CircleProcess"/>
    <dgm:cxn modelId="{F6642B52-422B-420D-B5F4-E2774DB9651C}" type="presOf" srcId="{46F2CECC-8B52-47D5-8DE9-DA11BB1F776D}" destId="{F71C106D-7F97-40BC-B8EC-C31D5E17BAC7}" srcOrd="0" destOrd="0" presId="urn:microsoft.com/office/officeart/2011/layout/CircleProcess"/>
    <dgm:cxn modelId="{89396C73-AF34-4E7E-8287-E78894D43660}" type="presOf" srcId="{39F04957-0CC2-4B05-B985-75E28235D2FB}" destId="{1679583D-D638-48C4-A445-3457AE133CAD}" srcOrd="1" destOrd="0" presId="urn:microsoft.com/office/officeart/2011/layout/CircleProcess"/>
    <dgm:cxn modelId="{34834056-38CE-40CC-A0FC-D471E63689E2}" srcId="{1D2FD5B4-6A14-4080-A3BC-A078D8924A29}" destId="{46114F2D-FB27-47A0-9CB8-02CFC1C5DA6C}" srcOrd="4" destOrd="0" parTransId="{89B81ABB-281E-4D09-B879-B93056B62F60}" sibTransId="{1A305061-FE3F-4FC0-B808-C3A71DB33271}"/>
    <dgm:cxn modelId="{25668677-9DED-468F-9F98-732AEFF839D2}" type="presOf" srcId="{CC489A54-6EDC-42AF-82C1-CC5E61AB7901}" destId="{42CB26FF-2D06-4EEB-9AB3-4DF5DB8F7490}" srcOrd="0" destOrd="0" presId="urn:microsoft.com/office/officeart/2011/layout/CircleProcess"/>
    <dgm:cxn modelId="{23218159-B384-4A3D-9C8B-33227CFD0F61}" srcId="{1D2FD5B4-6A14-4080-A3BC-A078D8924A29}" destId="{8AA46495-5479-4F7A-8A45-7325450C6404}" srcOrd="0" destOrd="0" parTransId="{E14032BC-1EC5-42B6-825C-304421433665}" sibTransId="{5B01CEE5-E97F-4FAD-952A-6C8A759ECEA7}"/>
    <dgm:cxn modelId="{5743A689-13D8-48D7-A109-DFDCA5B75E62}" type="presOf" srcId="{693D1614-62E9-4918-9C94-F0428AEC4828}" destId="{CC7A96EA-2D58-464F-84D4-B3B1A376861C}" srcOrd="0" destOrd="0" presId="urn:microsoft.com/office/officeart/2011/layout/CircleProcess"/>
    <dgm:cxn modelId="{CDC43CA6-9841-48E7-9CA7-B99F2B6FC81D}" srcId="{1D2FD5B4-6A14-4080-A3BC-A078D8924A29}" destId="{46F2CECC-8B52-47D5-8DE9-DA11BB1F776D}" srcOrd="3" destOrd="0" parTransId="{3CC66E73-550C-4A25-8A18-130E267B8B00}" sibTransId="{A81C4032-0FD7-4DE9-ADF8-A22A0FC667AF}"/>
    <dgm:cxn modelId="{2453F0BB-6984-4394-8EDF-4CBCBBD03C96}" type="presOf" srcId="{8AA46495-5479-4F7A-8A45-7325450C6404}" destId="{0BE7BFE1-A449-4001-B640-2C514DCDFA91}" srcOrd="0" destOrd="0" presId="urn:microsoft.com/office/officeart/2011/layout/CircleProcess"/>
    <dgm:cxn modelId="{7194A2C6-C3E7-4CC6-A558-9D2584EC02CA}" type="presOf" srcId="{693D1614-62E9-4918-9C94-F0428AEC4828}" destId="{DCE74C5F-7713-4D40-98B9-1BD710197B4B}" srcOrd="1" destOrd="0" presId="urn:microsoft.com/office/officeart/2011/layout/CircleProcess"/>
    <dgm:cxn modelId="{869877D0-C0C6-4CA0-B1D6-C2CA6B75A1D3}" srcId="{1D2FD5B4-6A14-4080-A3BC-A078D8924A29}" destId="{693D1614-62E9-4918-9C94-F0428AEC4828}" srcOrd="2" destOrd="0" parTransId="{0701299C-EC13-4C57-B1B3-80E0E08EA008}" sibTransId="{52F4DDE6-CB78-46C0-BD5D-FC0E18A0F33E}"/>
    <dgm:cxn modelId="{922B7DD5-B242-4470-9E86-3C8D99113C6E}" type="presOf" srcId="{CC489A54-6EDC-42AF-82C1-CC5E61AB7901}" destId="{4E9D25F1-9E88-40C6-96F9-930310F4A439}" srcOrd="1" destOrd="0" presId="urn:microsoft.com/office/officeart/2011/layout/CircleProcess"/>
    <dgm:cxn modelId="{D826A2EF-1713-4F89-8788-E046E1E48484}" type="presOf" srcId="{8AA46495-5479-4F7A-8A45-7325450C6404}" destId="{BA215ECC-1B72-424B-9CE1-44CD66EC1BE4}" srcOrd="1" destOrd="0" presId="urn:microsoft.com/office/officeart/2011/layout/CircleProcess"/>
    <dgm:cxn modelId="{E9096FFB-A7DA-4428-A9EA-3B76F24D8203}" type="presOf" srcId="{1D2FD5B4-6A14-4080-A3BC-A078D8924A29}" destId="{63E59E40-7500-48C7-87B2-CFFCD232F30A}" srcOrd="0" destOrd="0" presId="urn:microsoft.com/office/officeart/2011/layout/CircleProcess"/>
    <dgm:cxn modelId="{570CAA16-E03C-4A5F-BB0B-3286D73C228C}" type="presParOf" srcId="{63E59E40-7500-48C7-87B2-CFFCD232F30A}" destId="{D59E0B6B-CEDC-4436-A89D-B3BF46505959}" srcOrd="0" destOrd="0" presId="urn:microsoft.com/office/officeart/2011/layout/CircleProcess"/>
    <dgm:cxn modelId="{DCB3BBF2-2C17-4864-843C-EBA597555B16}" type="presParOf" srcId="{D59E0B6B-CEDC-4436-A89D-B3BF46505959}" destId="{ED1E9CB2-9E11-4F21-B8CE-2554F2DCDEB1}" srcOrd="0" destOrd="0" presId="urn:microsoft.com/office/officeart/2011/layout/CircleProcess"/>
    <dgm:cxn modelId="{2B1EA549-4BBE-4830-856A-3120DAEAE78E}" type="presParOf" srcId="{63E59E40-7500-48C7-87B2-CFFCD232F30A}" destId="{2B4A2919-5B52-48CE-8B5E-F572A7CE8EAB}" srcOrd="1" destOrd="0" presId="urn:microsoft.com/office/officeart/2011/layout/CircleProcess"/>
    <dgm:cxn modelId="{14859440-1471-44BD-A58C-636CC96A48AD}" type="presParOf" srcId="{2B4A2919-5B52-48CE-8B5E-F572A7CE8EAB}" destId="{F7ED41BB-BD60-416F-9A7C-4EA329028152}" srcOrd="0" destOrd="0" presId="urn:microsoft.com/office/officeart/2011/layout/CircleProcess"/>
    <dgm:cxn modelId="{F7D63FB5-50A3-48D8-A891-DD0B38A6D53A}" type="presParOf" srcId="{63E59E40-7500-48C7-87B2-CFFCD232F30A}" destId="{1679583D-D638-48C4-A445-3457AE133CAD}" srcOrd="2" destOrd="0" presId="urn:microsoft.com/office/officeart/2011/layout/CircleProcess"/>
    <dgm:cxn modelId="{2EA541FE-2CA6-4915-9891-B933B1662944}" type="presParOf" srcId="{63E59E40-7500-48C7-87B2-CFFCD232F30A}" destId="{852CA1A4-B1C4-4869-875A-14B5B31E39C0}" srcOrd="3" destOrd="0" presId="urn:microsoft.com/office/officeart/2011/layout/CircleProcess"/>
    <dgm:cxn modelId="{2E46AC26-A60D-41B5-9783-5AFE5EAD12A4}" type="presParOf" srcId="{852CA1A4-B1C4-4869-875A-14B5B31E39C0}" destId="{D3A4ECB5-B34F-46B4-9E70-29C123795879}" srcOrd="0" destOrd="0" presId="urn:microsoft.com/office/officeart/2011/layout/CircleProcess"/>
    <dgm:cxn modelId="{516D0D3A-BEAC-4A87-AE6F-FB990D9959AD}" type="presParOf" srcId="{63E59E40-7500-48C7-87B2-CFFCD232F30A}" destId="{0C7C4168-38D4-4031-A00B-0C9B19FEB614}" srcOrd="4" destOrd="0" presId="urn:microsoft.com/office/officeart/2011/layout/CircleProcess"/>
    <dgm:cxn modelId="{530A9DB3-7FF9-431C-BD2B-965D71B7B877}" type="presParOf" srcId="{0C7C4168-38D4-4031-A00B-0C9B19FEB614}" destId="{140D3180-6C12-4439-841D-81B00D3CD69D}" srcOrd="0" destOrd="0" presId="urn:microsoft.com/office/officeart/2011/layout/CircleProcess"/>
    <dgm:cxn modelId="{3845822E-745A-4A7F-86BC-E739074693F3}" type="presParOf" srcId="{63E59E40-7500-48C7-87B2-CFFCD232F30A}" destId="{88545612-86EE-4E5A-AD4A-10895249DD97}" srcOrd="5" destOrd="0" presId="urn:microsoft.com/office/officeart/2011/layout/CircleProcess"/>
    <dgm:cxn modelId="{F3FDFE5D-C369-416C-BC6B-709EE39C3428}" type="presParOf" srcId="{63E59E40-7500-48C7-87B2-CFFCD232F30A}" destId="{D1FFFA1A-B087-4668-B2CB-D39B612AA835}" srcOrd="6" destOrd="0" presId="urn:microsoft.com/office/officeart/2011/layout/CircleProcess"/>
    <dgm:cxn modelId="{D27E317B-81E2-4814-A691-3C0AC383677F}" type="presParOf" srcId="{D1FFFA1A-B087-4668-B2CB-D39B612AA835}" destId="{72AF63A2-0A45-48B6-8D92-F1DD465699B2}" srcOrd="0" destOrd="0" presId="urn:microsoft.com/office/officeart/2011/layout/CircleProcess"/>
    <dgm:cxn modelId="{B6D86982-715A-438E-9FC4-CE8ABC0890D9}" type="presParOf" srcId="{63E59E40-7500-48C7-87B2-CFFCD232F30A}" destId="{EE73949D-CB87-41A7-B44D-5977F0D5E8A3}" srcOrd="7" destOrd="0" presId="urn:microsoft.com/office/officeart/2011/layout/CircleProcess"/>
    <dgm:cxn modelId="{BA7F56C2-E663-4247-AD12-FF29C47DD6E8}" type="presParOf" srcId="{EE73949D-CB87-41A7-B44D-5977F0D5E8A3}" destId="{F71C106D-7F97-40BC-B8EC-C31D5E17BAC7}" srcOrd="0" destOrd="0" presId="urn:microsoft.com/office/officeart/2011/layout/CircleProcess"/>
    <dgm:cxn modelId="{47E98F70-94B3-4E5F-94D8-F872F04EF392}" type="presParOf" srcId="{63E59E40-7500-48C7-87B2-CFFCD232F30A}" destId="{A1EA21B5-3D0F-4AC0-BFFE-F531BED61796}" srcOrd="8" destOrd="0" presId="urn:microsoft.com/office/officeart/2011/layout/CircleProcess"/>
    <dgm:cxn modelId="{A308A0B8-E4B4-4389-853F-18B30EEF21D4}" type="presParOf" srcId="{63E59E40-7500-48C7-87B2-CFFCD232F30A}" destId="{EE077CE3-2A7C-4787-B4CC-D631AFA2C4D3}" srcOrd="9" destOrd="0" presId="urn:microsoft.com/office/officeart/2011/layout/CircleProcess"/>
    <dgm:cxn modelId="{2C85B53C-B874-41AA-ACFA-EAB05665907C}" type="presParOf" srcId="{EE077CE3-2A7C-4787-B4CC-D631AFA2C4D3}" destId="{78D604F9-9C0E-4B12-BE82-1C1DD04AD131}" srcOrd="0" destOrd="0" presId="urn:microsoft.com/office/officeart/2011/layout/CircleProcess"/>
    <dgm:cxn modelId="{32AB23CA-D48A-48F5-9D95-12FA4197AC25}" type="presParOf" srcId="{63E59E40-7500-48C7-87B2-CFFCD232F30A}" destId="{9E7D59DF-9685-44E6-BD0E-F92E0C988097}" srcOrd="10" destOrd="0" presId="urn:microsoft.com/office/officeart/2011/layout/CircleProcess"/>
    <dgm:cxn modelId="{81787FFE-EABF-4FDD-8265-7B15504EF8FE}" type="presParOf" srcId="{9E7D59DF-9685-44E6-BD0E-F92E0C988097}" destId="{CC7A96EA-2D58-464F-84D4-B3B1A376861C}" srcOrd="0" destOrd="0" presId="urn:microsoft.com/office/officeart/2011/layout/CircleProcess"/>
    <dgm:cxn modelId="{F0D8EC45-94B3-4277-930B-5EF5BCB7C443}" type="presParOf" srcId="{63E59E40-7500-48C7-87B2-CFFCD232F30A}" destId="{DCE74C5F-7713-4D40-98B9-1BD710197B4B}" srcOrd="11" destOrd="0" presId="urn:microsoft.com/office/officeart/2011/layout/CircleProcess"/>
    <dgm:cxn modelId="{F7274D2D-75AD-4649-9597-402C643DFCAB}" type="presParOf" srcId="{63E59E40-7500-48C7-87B2-CFFCD232F30A}" destId="{AE0EF314-A276-4346-914F-D5B420AFA577}" srcOrd="12" destOrd="0" presId="urn:microsoft.com/office/officeart/2011/layout/CircleProcess"/>
    <dgm:cxn modelId="{923D28B9-C8A3-4C72-AD28-37818AC66D5B}" type="presParOf" srcId="{AE0EF314-A276-4346-914F-D5B420AFA577}" destId="{6715D24C-39BB-4D35-84A2-4789E3BB0ED1}" srcOrd="0" destOrd="0" presId="urn:microsoft.com/office/officeart/2011/layout/CircleProcess"/>
    <dgm:cxn modelId="{A6B5C945-149D-4DA2-8B6E-B633E938F58D}" type="presParOf" srcId="{63E59E40-7500-48C7-87B2-CFFCD232F30A}" destId="{3930B8F3-294A-4DEF-8585-72E0A4032A60}" srcOrd="13" destOrd="0" presId="urn:microsoft.com/office/officeart/2011/layout/CircleProcess"/>
    <dgm:cxn modelId="{8A78C12B-B855-4474-BD41-EF832C390E18}" type="presParOf" srcId="{3930B8F3-294A-4DEF-8585-72E0A4032A60}" destId="{42CB26FF-2D06-4EEB-9AB3-4DF5DB8F7490}" srcOrd="0" destOrd="0" presId="urn:microsoft.com/office/officeart/2011/layout/CircleProcess"/>
    <dgm:cxn modelId="{57406889-40F1-487C-B27B-A5CA42C818D3}" type="presParOf" srcId="{63E59E40-7500-48C7-87B2-CFFCD232F30A}" destId="{4E9D25F1-9E88-40C6-96F9-930310F4A439}" srcOrd="14" destOrd="0" presId="urn:microsoft.com/office/officeart/2011/layout/CircleProcess"/>
    <dgm:cxn modelId="{650435EE-3677-4285-A820-4472300711E3}" type="presParOf" srcId="{63E59E40-7500-48C7-87B2-CFFCD232F30A}" destId="{6C613C9C-690B-4F82-81FB-565EEAE2F03B}" srcOrd="15" destOrd="0" presId="urn:microsoft.com/office/officeart/2011/layout/CircleProcess"/>
    <dgm:cxn modelId="{60777AA2-87B4-4057-809F-2D8B6A62E243}" type="presParOf" srcId="{6C613C9C-690B-4F82-81FB-565EEAE2F03B}" destId="{E4A452D5-0603-44A9-BAAA-47E22490EA2E}" srcOrd="0" destOrd="0" presId="urn:microsoft.com/office/officeart/2011/layout/CircleProcess"/>
    <dgm:cxn modelId="{FF7EDB57-2C77-4B6A-B6C5-E50A125F4D42}" type="presParOf" srcId="{63E59E40-7500-48C7-87B2-CFFCD232F30A}" destId="{4810730F-9424-4708-959A-C060B8FA25E6}" srcOrd="16" destOrd="0" presId="urn:microsoft.com/office/officeart/2011/layout/CircleProcess"/>
    <dgm:cxn modelId="{4EB5B06D-56C2-4004-8E58-1D15930A4624}" type="presParOf" srcId="{4810730F-9424-4708-959A-C060B8FA25E6}" destId="{0BE7BFE1-A449-4001-B640-2C514DCDFA91}" srcOrd="0" destOrd="0" presId="urn:microsoft.com/office/officeart/2011/layout/CircleProcess"/>
    <dgm:cxn modelId="{85EA418E-14C9-4CE2-8CB6-6B79036B930A}" type="presParOf" srcId="{63E59E40-7500-48C7-87B2-CFFCD232F30A}" destId="{BA215ECC-1B72-424B-9CE1-44CD66EC1BE4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E9CB2-9E11-4F21-B8CE-2554F2DCDEB1}">
      <dsp:nvSpPr>
        <dsp:cNvPr id="0" name=""/>
        <dsp:cNvSpPr/>
      </dsp:nvSpPr>
      <dsp:spPr>
        <a:xfrm>
          <a:off x="7580441" y="1312532"/>
          <a:ext cx="1397377" cy="1397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D41BB-BD60-416F-9A7C-4EA329028152}">
      <dsp:nvSpPr>
        <dsp:cNvPr id="0" name=""/>
        <dsp:cNvSpPr/>
      </dsp:nvSpPr>
      <dsp:spPr>
        <a:xfrm>
          <a:off x="7627494" y="1359111"/>
          <a:ext cx="1304159" cy="13039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Evaluation</a:t>
          </a:r>
        </a:p>
      </dsp:txBody>
      <dsp:txXfrm>
        <a:off x="7813929" y="1545425"/>
        <a:ext cx="931288" cy="931326"/>
      </dsp:txXfrm>
    </dsp:sp>
    <dsp:sp modelId="{D3A4ECB5-B34F-46B4-9E70-29C123795879}">
      <dsp:nvSpPr>
        <dsp:cNvPr id="0" name=""/>
        <dsp:cNvSpPr/>
      </dsp:nvSpPr>
      <dsp:spPr>
        <a:xfrm rot="2700000">
          <a:off x="6136998" y="1312375"/>
          <a:ext cx="1397180" cy="1397180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D3180-6C12-4439-841D-81B00D3CD69D}">
      <dsp:nvSpPr>
        <dsp:cNvPr id="0" name=""/>
        <dsp:cNvSpPr/>
      </dsp:nvSpPr>
      <dsp:spPr>
        <a:xfrm>
          <a:off x="6183952" y="1359111"/>
          <a:ext cx="1304159" cy="13039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Training</a:t>
          </a:r>
        </a:p>
      </dsp:txBody>
      <dsp:txXfrm>
        <a:off x="6370387" y="1545425"/>
        <a:ext cx="931288" cy="931326"/>
      </dsp:txXfrm>
    </dsp:sp>
    <dsp:sp modelId="{72AF63A2-0A45-48B6-8D92-F1DD465699B2}">
      <dsp:nvSpPr>
        <dsp:cNvPr id="0" name=""/>
        <dsp:cNvSpPr/>
      </dsp:nvSpPr>
      <dsp:spPr>
        <a:xfrm rot="2700000">
          <a:off x="4693455" y="1312375"/>
          <a:ext cx="1397180" cy="1397180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C106D-7F97-40BC-B8EC-C31D5E17BAC7}">
      <dsp:nvSpPr>
        <dsp:cNvPr id="0" name=""/>
        <dsp:cNvSpPr/>
      </dsp:nvSpPr>
      <dsp:spPr>
        <a:xfrm>
          <a:off x="4740410" y="1359111"/>
          <a:ext cx="1304159" cy="13039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Choosing a Machine Learning Model</a:t>
          </a:r>
          <a:endParaRPr lang="en-GB" sz="1400" kern="1200" dirty="0"/>
        </a:p>
      </dsp:txBody>
      <dsp:txXfrm>
        <a:off x="4926845" y="1545425"/>
        <a:ext cx="931288" cy="931326"/>
      </dsp:txXfrm>
    </dsp:sp>
    <dsp:sp modelId="{78D604F9-9C0E-4B12-BE82-1C1DD04AD131}">
      <dsp:nvSpPr>
        <dsp:cNvPr id="0" name=""/>
        <dsp:cNvSpPr/>
      </dsp:nvSpPr>
      <dsp:spPr>
        <a:xfrm rot="2700000">
          <a:off x="3249913" y="1312375"/>
          <a:ext cx="1397180" cy="1397180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A96EA-2D58-464F-84D4-B3B1A376861C}">
      <dsp:nvSpPr>
        <dsp:cNvPr id="0" name=""/>
        <dsp:cNvSpPr/>
      </dsp:nvSpPr>
      <dsp:spPr>
        <a:xfrm>
          <a:off x="3296867" y="1359111"/>
          <a:ext cx="1304159" cy="13039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EDA and Feature Engineering</a:t>
          </a:r>
          <a:endParaRPr lang="en-GB" sz="1400" kern="1200" dirty="0"/>
        </a:p>
      </dsp:txBody>
      <dsp:txXfrm>
        <a:off x="3482415" y="1545425"/>
        <a:ext cx="931288" cy="931326"/>
      </dsp:txXfrm>
    </dsp:sp>
    <dsp:sp modelId="{6715D24C-39BB-4D35-84A2-4789E3BB0ED1}">
      <dsp:nvSpPr>
        <dsp:cNvPr id="0" name=""/>
        <dsp:cNvSpPr/>
      </dsp:nvSpPr>
      <dsp:spPr>
        <a:xfrm rot="2700000">
          <a:off x="1806371" y="1312375"/>
          <a:ext cx="1397180" cy="1397180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B26FF-2D06-4EEB-9AB3-4DF5DB8F7490}">
      <dsp:nvSpPr>
        <dsp:cNvPr id="0" name=""/>
        <dsp:cNvSpPr/>
      </dsp:nvSpPr>
      <dsp:spPr>
        <a:xfrm>
          <a:off x="1853325" y="1359111"/>
          <a:ext cx="1304159" cy="13039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Cleaning</a:t>
          </a:r>
          <a:endParaRPr lang="en-GB" sz="1400" kern="1200" dirty="0"/>
        </a:p>
      </dsp:txBody>
      <dsp:txXfrm>
        <a:off x="2038873" y="1545425"/>
        <a:ext cx="931288" cy="931326"/>
      </dsp:txXfrm>
    </dsp:sp>
    <dsp:sp modelId="{E4A452D5-0603-44A9-BAAA-47E22490EA2E}">
      <dsp:nvSpPr>
        <dsp:cNvPr id="0" name=""/>
        <dsp:cNvSpPr/>
      </dsp:nvSpPr>
      <dsp:spPr>
        <a:xfrm rot="2700000">
          <a:off x="362828" y="1312375"/>
          <a:ext cx="1397180" cy="1397180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7BFE1-A449-4001-B640-2C514DCDFA91}">
      <dsp:nvSpPr>
        <dsp:cNvPr id="0" name=""/>
        <dsp:cNvSpPr/>
      </dsp:nvSpPr>
      <dsp:spPr>
        <a:xfrm>
          <a:off x="408895" y="1359111"/>
          <a:ext cx="1304159" cy="130395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Get Data</a:t>
          </a:r>
          <a:endParaRPr lang="en-GB" sz="1400" kern="1200" dirty="0"/>
        </a:p>
      </dsp:txBody>
      <dsp:txXfrm>
        <a:off x="595330" y="1545425"/>
        <a:ext cx="931288" cy="931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72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0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34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125a04487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125a04487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522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125a04487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125a04487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148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25a04487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25a04487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25a04487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25a04487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075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25a04487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25a04487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003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25a04487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25a04487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125a0448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125a0448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125a0448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125a0448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22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125a04487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125a04487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125a04487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125a04487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02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25a04487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125a04487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38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25a04487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125a04487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80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25a04487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125a04487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537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125a04487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125a04487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45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57F-CDD2-4D5F-8791-416578D725EB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742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57F-CDD2-4D5F-8791-416578D725EB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39239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57F-CDD2-4D5F-8791-416578D725EB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54150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4612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19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57F-CDD2-4D5F-8791-416578D725EB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61662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57F-CDD2-4D5F-8791-416578D725EB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195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57F-CDD2-4D5F-8791-416578D725EB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10586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57F-CDD2-4D5F-8791-416578D725EB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67022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57F-CDD2-4D5F-8791-416578D725EB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97916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57F-CDD2-4D5F-8791-416578D725EB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425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92DBC57F-CDD2-4D5F-8791-416578D725EB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87713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57F-CDD2-4D5F-8791-416578D725EB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73419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2DBC57F-CDD2-4D5F-8791-416578D725EB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2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51510" y="233172"/>
            <a:ext cx="7543800" cy="16664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Fraud Detection for Banking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6B6C7-F044-4A4D-B4C1-2AAB95C555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7000"/>
                    </a14:imgEffect>
                    <a14:imgEffect>
                      <a14:colorTemperature colorTemp="11300"/>
                    </a14:imgEffect>
                    <a14:imgEffect>
                      <a14:saturation sat="239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4660" y="2112264"/>
            <a:ext cx="2857500" cy="2276856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chemeClr val="bg1">
                <a:alpha val="1000"/>
              </a:schemeClr>
            </a:outerShdw>
            <a:reflection stA="90000" endPos="0" dist="50800" dir="5400000" sy="-100000" algn="bl" rotWithShape="0"/>
            <a:softEdge rad="5334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F3BF-6050-4E99-9D53-3775836F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Fraud analysis by Amount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2D21A7-AFF2-4719-B309-236281E04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3365"/>
              </p:ext>
            </p:extLst>
          </p:nvPr>
        </p:nvGraphicFramePr>
        <p:xfrm>
          <a:off x="4909279" y="1374918"/>
          <a:ext cx="3033275" cy="2804160"/>
        </p:xfrm>
        <a:graphic>
          <a:graphicData uri="http://schemas.openxmlformats.org/drawingml/2006/table">
            <a:tbl>
              <a:tblPr/>
              <a:tblGrid>
                <a:gridCol w="1438776">
                  <a:extLst>
                    <a:ext uri="{9D8B030D-6E8A-4147-A177-3AD203B41FA5}">
                      <a16:colId xmlns:a16="http://schemas.microsoft.com/office/drawing/2014/main" val="873550149"/>
                    </a:ext>
                  </a:extLst>
                </a:gridCol>
                <a:gridCol w="1594499">
                  <a:extLst>
                    <a:ext uri="{9D8B030D-6E8A-4147-A177-3AD203B41FA5}">
                      <a16:colId xmlns:a16="http://schemas.microsoft.com/office/drawing/2014/main" val="1286109860"/>
                    </a:ext>
                  </a:extLst>
                </a:gridCol>
              </a:tblGrid>
              <a:tr h="29726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 Table for the Amount variable</a:t>
                      </a:r>
                    </a:p>
                  </a:txBody>
                  <a:tcPr marL="7620" marR="7620" marT="30480" marB="3048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72880"/>
                  </a:ext>
                </a:extLst>
              </a:tr>
              <a:tr h="22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Frequency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45669"/>
                  </a:ext>
                </a:extLst>
              </a:tr>
              <a:tr h="227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       :      833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592,070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590944"/>
                  </a:ext>
                </a:extLst>
              </a:tr>
              <a:tr h="227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       :      1666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482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285972"/>
                  </a:ext>
                </a:extLst>
              </a:tr>
              <a:tr h="227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1666       :      2499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118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170515"/>
                  </a:ext>
                </a:extLst>
              </a:tr>
              <a:tr h="227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2499       :      3332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87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73251"/>
                  </a:ext>
                </a:extLst>
              </a:tr>
              <a:tr h="227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3332       :      4165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72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54743"/>
                  </a:ext>
                </a:extLst>
              </a:tr>
              <a:tr h="227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4165       :      4998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62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410283"/>
                  </a:ext>
                </a:extLst>
              </a:tr>
              <a:tr h="227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4998       :      5831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34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450540"/>
                  </a:ext>
                </a:extLst>
              </a:tr>
              <a:tr h="227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5831       :      6664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16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08209"/>
                  </a:ext>
                </a:extLst>
              </a:tr>
              <a:tr h="227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6664       :      7497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34569"/>
                  </a:ext>
                </a:extLst>
              </a:tr>
              <a:tr h="227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7497       :      8330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3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0918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FDEEF6-5672-4B1F-9501-62D84C5C1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717227"/>
              </p:ext>
            </p:extLst>
          </p:nvPr>
        </p:nvGraphicFramePr>
        <p:xfrm>
          <a:off x="951876" y="1374918"/>
          <a:ext cx="2870616" cy="2804160"/>
        </p:xfrm>
        <a:graphic>
          <a:graphicData uri="http://schemas.openxmlformats.org/drawingml/2006/table">
            <a:tbl>
              <a:tblPr/>
              <a:tblGrid>
                <a:gridCol w="1580656">
                  <a:extLst>
                    <a:ext uri="{9D8B030D-6E8A-4147-A177-3AD203B41FA5}">
                      <a16:colId xmlns:a16="http://schemas.microsoft.com/office/drawing/2014/main" val="2274885395"/>
                    </a:ext>
                  </a:extLst>
                </a:gridCol>
                <a:gridCol w="1289960">
                  <a:extLst>
                    <a:ext uri="{9D8B030D-6E8A-4147-A177-3AD203B41FA5}">
                      <a16:colId xmlns:a16="http://schemas.microsoft.com/office/drawing/2014/main" val="1431718295"/>
                    </a:ext>
                  </a:extLst>
                </a:gridCol>
              </a:tblGrid>
              <a:tr h="12647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Descriptive Statistics</a:t>
                      </a:r>
                    </a:p>
                  </a:txBody>
                  <a:tcPr marL="7620" marR="7620" marT="30480" marB="3048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09137"/>
                  </a:ext>
                </a:extLst>
              </a:tr>
              <a:tr h="189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592,950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270349"/>
                  </a:ext>
                </a:extLst>
              </a:tr>
              <a:tr h="189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38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942640"/>
                  </a:ext>
                </a:extLst>
              </a:tr>
              <a:tr h="189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112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854696"/>
                  </a:ext>
                </a:extLst>
              </a:tr>
              <a:tr h="101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734781"/>
                  </a:ext>
                </a:extLst>
              </a:tr>
              <a:tr h="189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14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350672"/>
                  </a:ext>
                </a:extLst>
              </a:tr>
              <a:tr h="189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27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7676"/>
                  </a:ext>
                </a:extLst>
              </a:tr>
              <a:tr h="189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43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161210"/>
                  </a:ext>
                </a:extLst>
              </a:tr>
              <a:tr h="189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8,330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90451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981C3995-947D-4719-9DD1-7986C20A0490}"/>
              </a:ext>
            </a:extLst>
          </p:cNvPr>
          <p:cNvSpPr/>
          <p:nvPr/>
        </p:nvSpPr>
        <p:spPr>
          <a:xfrm>
            <a:off x="7942554" y="2136098"/>
            <a:ext cx="427219" cy="2042980"/>
          </a:xfrm>
          <a:prstGeom prst="rightBrace">
            <a:avLst>
              <a:gd name="adj1" fmla="val 8333"/>
              <a:gd name="adj2" fmla="val 4926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2123E-AD17-46DC-89D5-87B954A1F1F8}"/>
              </a:ext>
            </a:extLst>
          </p:cNvPr>
          <p:cNvSpPr txBox="1"/>
          <p:nvPr/>
        </p:nvSpPr>
        <p:spPr>
          <a:xfrm>
            <a:off x="8369773" y="2972922"/>
            <a:ext cx="65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880</a:t>
            </a:r>
          </a:p>
        </p:txBody>
      </p:sp>
    </p:spTree>
    <p:extLst>
      <p:ext uri="{BB962C8B-B14F-4D97-AF65-F5344CB8AC3E}">
        <p14:creationId xmlns:p14="http://schemas.microsoft.com/office/powerpoint/2010/main" val="62691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4241-4CDD-4249-9F5A-ECAEFF5C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Fraud Analysis by Amount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B2B5F-4D87-4460-8180-FAC47294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74" y="1374560"/>
            <a:ext cx="5696261" cy="3264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21EDA3-A218-402E-BCE8-C7E7973053EE}"/>
              </a:ext>
            </a:extLst>
          </p:cNvPr>
          <p:cNvSpPr txBox="1"/>
          <p:nvPr/>
        </p:nvSpPr>
        <p:spPr>
          <a:xfrm>
            <a:off x="7067864" y="1819232"/>
            <a:ext cx="104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Outliers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CB5F3D4-B946-4C46-9A51-E70904E2E2CD}"/>
              </a:ext>
            </a:extLst>
          </p:cNvPr>
          <p:cNvSpPr/>
          <p:nvPr/>
        </p:nvSpPr>
        <p:spPr>
          <a:xfrm>
            <a:off x="6303363" y="1701384"/>
            <a:ext cx="704537" cy="62958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1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D5F1-889D-4486-AB3F-ED3D89A6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Fraud analysis by Gender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BCE38-38F1-423B-9182-21A39CC0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5053"/>
            <a:ext cx="8520600" cy="3163821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BE1EF9-6A2D-49C0-A77F-F4B458E00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65366"/>
              </p:ext>
            </p:extLst>
          </p:nvPr>
        </p:nvGraphicFramePr>
        <p:xfrm>
          <a:off x="311700" y="1548177"/>
          <a:ext cx="4203700" cy="94768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35519731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6811244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9288064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097065845"/>
                    </a:ext>
                  </a:extLst>
                </a:gridCol>
              </a:tblGrid>
              <a:tr h="414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fraudulent transactions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of fraudulent transactions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0543"/>
                  </a:ext>
                </a:extLst>
              </a:tr>
              <a:tr h="25261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2,435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268,385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978724"/>
                  </a:ext>
                </a:extLst>
              </a:tr>
              <a:tr h="280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4,758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324,565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53579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980838B-5024-49D2-AFFA-149F76EC9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827" y="1548178"/>
            <a:ext cx="4181475" cy="28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7DA2-CCB4-4220-BD8B-79F6629C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Fraud analysis by Category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1C1A28-2A37-495F-A7F9-2FA051D0C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1" y="1341433"/>
            <a:ext cx="7698947" cy="32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1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F727-CCAC-4DDD-B04C-618DDFEC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20125"/>
            <a:ext cx="7585234" cy="131163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               </a:t>
            </a:r>
            <a:r>
              <a:rPr lang="en-US" sz="4800" dirty="0"/>
              <a:t>Feature Engineering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373FD47-2671-4C18-912E-345F68A5FF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177" b="14177"/>
          <a:stretch>
            <a:fillRect/>
          </a:stretch>
        </p:blipFill>
        <p:spPr>
          <a:xfrm>
            <a:off x="12" y="0"/>
            <a:ext cx="9143989" cy="3740046"/>
          </a:xfrm>
        </p:spPr>
      </p:pic>
    </p:spTree>
    <p:extLst>
      <p:ext uri="{BB962C8B-B14F-4D97-AF65-F5344CB8AC3E}">
        <p14:creationId xmlns:p14="http://schemas.microsoft.com/office/powerpoint/2010/main" val="316937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B67D1F-8028-4AB5-BFC3-16C0240E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Feature Engineering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AE9A76-AFB9-485E-86D2-4A6B66F6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Drop irrelevant columns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One-Hot Encoding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Under sampling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Normalization of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Train-Test split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0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73BE73-3310-4C99-949A-14F797EB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One Hot encoding </a:t>
            </a:r>
            <a:r>
              <a:rPr lang="en-US" sz="2400" dirty="0"/>
              <a:t>– converting categorical data into binary value, to ensure that machine learning does not assume that higher numbers are more important.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E1080E2-B420-4AC2-A74F-3AE8C46DBA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65318357"/>
              </p:ext>
            </p:extLst>
          </p:nvPr>
        </p:nvGraphicFramePr>
        <p:xfrm>
          <a:off x="1311639" y="1407319"/>
          <a:ext cx="2175305" cy="2971800"/>
        </p:xfrm>
        <a:graphic>
          <a:graphicData uri="http://schemas.openxmlformats.org/drawingml/2006/table">
            <a:tbl>
              <a:tblPr/>
              <a:tblGrid>
                <a:gridCol w="2175305">
                  <a:extLst>
                    <a:ext uri="{9D8B030D-6E8A-4147-A177-3AD203B41FA5}">
                      <a16:colId xmlns:a16="http://schemas.microsoft.com/office/drawing/2014/main" val="136129537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7620" marR="7620" marT="30480" marB="3048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1179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es_transportation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8293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es_food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499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es_health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6942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es_wellnessandbeauty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1043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es_fashion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3094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es_barsandrestaurants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1853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es_hyper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12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es_sportsandtoys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6101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es_tech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303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es_home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372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es_hotelservices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329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es_otherservices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722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es_contents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2047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es_travel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2020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es_leisure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4270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E8273AD0-6A61-4795-BA77-E0291DA750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0327075"/>
              </p:ext>
            </p:extLst>
          </p:nvPr>
        </p:nvGraphicFramePr>
        <p:xfrm>
          <a:off x="4664075" y="1422308"/>
          <a:ext cx="3702050" cy="2971798"/>
        </p:xfrm>
        <a:graphic>
          <a:graphicData uri="http://schemas.openxmlformats.org/drawingml/2006/table">
            <a:tbl>
              <a:tblPr/>
              <a:tblGrid>
                <a:gridCol w="1200115">
                  <a:extLst>
                    <a:ext uri="{9D8B030D-6E8A-4147-A177-3AD203B41FA5}">
                      <a16:colId xmlns:a16="http://schemas.microsoft.com/office/drawing/2014/main" val="32658373"/>
                    </a:ext>
                  </a:extLst>
                </a:gridCol>
                <a:gridCol w="732274">
                  <a:extLst>
                    <a:ext uri="{9D8B030D-6E8A-4147-A177-3AD203B41FA5}">
                      <a16:colId xmlns:a16="http://schemas.microsoft.com/office/drawing/2014/main" val="127219549"/>
                    </a:ext>
                  </a:extLst>
                </a:gridCol>
                <a:gridCol w="722103">
                  <a:extLst>
                    <a:ext uri="{9D8B030D-6E8A-4147-A177-3AD203B41FA5}">
                      <a16:colId xmlns:a16="http://schemas.microsoft.com/office/drawing/2014/main" val="3759420606"/>
                    </a:ext>
                  </a:extLst>
                </a:gridCol>
                <a:gridCol w="396648">
                  <a:extLst>
                    <a:ext uri="{9D8B030D-6E8A-4147-A177-3AD203B41FA5}">
                      <a16:colId xmlns:a16="http://schemas.microsoft.com/office/drawing/2014/main" val="4040882595"/>
                    </a:ext>
                  </a:extLst>
                </a:gridCol>
                <a:gridCol w="650910">
                  <a:extLst>
                    <a:ext uri="{9D8B030D-6E8A-4147-A177-3AD203B41FA5}">
                      <a16:colId xmlns:a16="http://schemas.microsoft.com/office/drawing/2014/main" val="2165775821"/>
                    </a:ext>
                  </a:extLst>
                </a:gridCol>
              </a:tblGrid>
              <a:tr h="2701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es_transportation</a:t>
                      </a:r>
                    </a:p>
                  </a:txBody>
                  <a:tcPr marL="6102" marR="6102" marT="24409" marB="24409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es_food</a:t>
                      </a:r>
                    </a:p>
                  </a:txBody>
                  <a:tcPr marL="6102" marR="6102" marT="610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es_health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. </a:t>
                      </a:r>
                    </a:p>
                  </a:txBody>
                  <a:tcPr marL="6102" marR="6102" marT="610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es_leisure</a:t>
                      </a:r>
                    </a:p>
                  </a:txBody>
                  <a:tcPr marL="6102" marR="6102" marT="6102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477474"/>
                  </a:ext>
                </a:extLst>
              </a:tr>
              <a:tr h="180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. 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953840"/>
                  </a:ext>
                </a:extLst>
              </a:tr>
              <a:tr h="180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. 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996332"/>
                  </a:ext>
                </a:extLst>
              </a:tr>
              <a:tr h="180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. 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78070"/>
                  </a:ext>
                </a:extLst>
              </a:tr>
              <a:tr h="180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. 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44625"/>
                  </a:ext>
                </a:extLst>
              </a:tr>
              <a:tr h="180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. 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093455"/>
                  </a:ext>
                </a:extLst>
              </a:tr>
              <a:tr h="180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. 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74233"/>
                  </a:ext>
                </a:extLst>
              </a:tr>
              <a:tr h="180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. 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29561"/>
                  </a:ext>
                </a:extLst>
              </a:tr>
              <a:tr h="180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. 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225944"/>
                  </a:ext>
                </a:extLst>
              </a:tr>
              <a:tr h="180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. 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279175"/>
                  </a:ext>
                </a:extLst>
              </a:tr>
              <a:tr h="180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. 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562071"/>
                  </a:ext>
                </a:extLst>
              </a:tr>
              <a:tr h="180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. 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094684"/>
                  </a:ext>
                </a:extLst>
              </a:tr>
              <a:tr h="180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. 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391732"/>
                  </a:ext>
                </a:extLst>
              </a:tr>
              <a:tr h="180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. 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984746"/>
                  </a:ext>
                </a:extLst>
              </a:tr>
              <a:tr h="180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. 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717218"/>
                  </a:ext>
                </a:extLst>
              </a:tr>
              <a:tr h="1801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. 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02" marR="6102" marT="6102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83371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AC5917-2465-48A3-A194-876EAF666BC7}"/>
              </a:ext>
            </a:extLst>
          </p:cNvPr>
          <p:cNvCxnSpPr>
            <a:cxnSpLocks/>
          </p:cNvCxnSpPr>
          <p:nvPr/>
        </p:nvCxnSpPr>
        <p:spPr>
          <a:xfrm>
            <a:off x="3486944" y="2630774"/>
            <a:ext cx="10325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771D58-0FD3-4672-B140-CFEF49DFCDF8}"/>
              </a:ext>
            </a:extLst>
          </p:cNvPr>
          <p:cNvCxnSpPr/>
          <p:nvPr/>
        </p:nvCxnSpPr>
        <p:spPr>
          <a:xfrm flipV="1">
            <a:off x="3575154" y="1588957"/>
            <a:ext cx="1088921" cy="1499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B82CD3-F048-4DAA-AFB5-BADF11A6957D}"/>
              </a:ext>
            </a:extLst>
          </p:cNvPr>
          <p:cNvCxnSpPr/>
          <p:nvPr/>
        </p:nvCxnSpPr>
        <p:spPr>
          <a:xfrm flipV="1">
            <a:off x="3575154" y="1663908"/>
            <a:ext cx="2405921" cy="277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CE8DFA-49FC-4009-95C2-B935BCA6DD0C}"/>
              </a:ext>
            </a:extLst>
          </p:cNvPr>
          <p:cNvCxnSpPr/>
          <p:nvPr/>
        </p:nvCxnSpPr>
        <p:spPr>
          <a:xfrm flipV="1">
            <a:off x="3575154" y="1663908"/>
            <a:ext cx="3425253" cy="434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939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6788-D77D-4016-B9B6-CF36C7EF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Undersampling the labels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3BF0D-FD14-42B6-9507-6736956FE9E3}"/>
              </a:ext>
            </a:extLst>
          </p:cNvPr>
          <p:cNvSpPr txBox="1"/>
          <p:nvPr/>
        </p:nvSpPr>
        <p:spPr>
          <a:xfrm>
            <a:off x="1557338" y="4136231"/>
            <a:ext cx="730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number of non-fraud data was decreased to keep the balance between fraud and non-fraud data. The ratio of two became 1:9</a:t>
            </a:r>
            <a:endParaRPr lang="en-GB" sz="14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7252093-DF1C-4FFC-9995-E53FCC7B7BA4}"/>
              </a:ext>
            </a:extLst>
          </p:cNvPr>
          <p:cNvSpPr/>
          <p:nvPr/>
        </p:nvSpPr>
        <p:spPr>
          <a:xfrm rot="16200000">
            <a:off x="4670194" y="1965789"/>
            <a:ext cx="130730" cy="12462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80CDA-9D50-4847-907D-1D49437BBB4F}"/>
              </a:ext>
            </a:extLst>
          </p:cNvPr>
          <p:cNvSpPr txBox="1"/>
          <p:nvPr/>
        </p:nvSpPr>
        <p:spPr>
          <a:xfrm>
            <a:off x="4184696" y="2294751"/>
            <a:ext cx="1246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Undersampling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7CEB3A-DFB4-45E4-9803-FB625507C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5" y="1338734"/>
            <a:ext cx="3958857" cy="27617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96FA34-064F-4F89-A026-0C2A487F6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666" y="1338734"/>
            <a:ext cx="3785334" cy="276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03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1ADB87-92F8-4C0E-9B83-2DAA4B02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Normalization of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FC1ADB-1BFD-4020-BF28-A0317BCDDEE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966868" y="1564109"/>
            <a:ext cx="3794125" cy="26543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6BF79-9830-40BC-8337-3FEB56FA16AA}"/>
              </a:ext>
            </a:extLst>
          </p:cNvPr>
          <p:cNvSpPr txBox="1"/>
          <p:nvPr/>
        </p:nvSpPr>
        <p:spPr>
          <a:xfrm>
            <a:off x="4864307" y="1504690"/>
            <a:ext cx="3822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normalization is to change the values of numeric columns in the dataset to a common scale, without distorting differences in the ranges of values. For machine learning, every dataset does not require normalization. It is required only when features have different ranges.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Normalize</a:t>
            </a: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columns in our dataset: </a:t>
            </a:r>
            <a:r>
              <a:rPr lang="en-US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Step, age, amount</a:t>
            </a:r>
            <a:endParaRPr lang="en-US" b="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18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EA2E-6E11-4D7C-86D3-2C8D392B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Before Feature Engineering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Before Feature Engineering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9C6A6F8-0987-4669-8620-5419ECDA7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62137"/>
              </p:ext>
            </p:extLst>
          </p:nvPr>
        </p:nvGraphicFramePr>
        <p:xfrm>
          <a:off x="717392" y="1454047"/>
          <a:ext cx="7864476" cy="2975548"/>
        </p:xfrm>
        <a:graphic>
          <a:graphicData uri="http://schemas.openxmlformats.org/drawingml/2006/table">
            <a:tbl>
              <a:tblPr/>
              <a:tblGrid>
                <a:gridCol w="831820">
                  <a:extLst>
                    <a:ext uri="{9D8B030D-6E8A-4147-A177-3AD203B41FA5}">
                      <a16:colId xmlns:a16="http://schemas.microsoft.com/office/drawing/2014/main" val="2151157418"/>
                    </a:ext>
                  </a:extLst>
                </a:gridCol>
                <a:gridCol w="819234">
                  <a:extLst>
                    <a:ext uri="{9D8B030D-6E8A-4147-A177-3AD203B41FA5}">
                      <a16:colId xmlns:a16="http://schemas.microsoft.com/office/drawing/2014/main" val="2658662889"/>
                    </a:ext>
                  </a:extLst>
                </a:gridCol>
                <a:gridCol w="359764">
                  <a:extLst>
                    <a:ext uri="{9D8B030D-6E8A-4147-A177-3AD203B41FA5}">
                      <a16:colId xmlns:a16="http://schemas.microsoft.com/office/drawing/2014/main" val="1670594770"/>
                    </a:ext>
                  </a:extLst>
                </a:gridCol>
                <a:gridCol w="532151">
                  <a:extLst>
                    <a:ext uri="{9D8B030D-6E8A-4147-A177-3AD203B41FA5}">
                      <a16:colId xmlns:a16="http://schemas.microsoft.com/office/drawing/2014/main" val="3844477594"/>
                    </a:ext>
                  </a:extLst>
                </a:gridCol>
                <a:gridCol w="960756">
                  <a:extLst>
                    <a:ext uri="{9D8B030D-6E8A-4147-A177-3AD203B41FA5}">
                      <a16:colId xmlns:a16="http://schemas.microsoft.com/office/drawing/2014/main" val="3025425272"/>
                    </a:ext>
                  </a:extLst>
                </a:gridCol>
                <a:gridCol w="1008266">
                  <a:extLst>
                    <a:ext uri="{9D8B030D-6E8A-4147-A177-3AD203B41FA5}">
                      <a16:colId xmlns:a16="http://schemas.microsoft.com/office/drawing/2014/main" val="1427051010"/>
                    </a:ext>
                  </a:extLst>
                </a:gridCol>
                <a:gridCol w="1041875">
                  <a:extLst>
                    <a:ext uri="{9D8B030D-6E8A-4147-A177-3AD203B41FA5}">
                      <a16:colId xmlns:a16="http://schemas.microsoft.com/office/drawing/2014/main" val="494820014"/>
                    </a:ext>
                  </a:extLst>
                </a:gridCol>
                <a:gridCol w="907439">
                  <a:extLst>
                    <a:ext uri="{9D8B030D-6E8A-4147-A177-3AD203B41FA5}">
                      <a16:colId xmlns:a16="http://schemas.microsoft.com/office/drawing/2014/main" val="3243521255"/>
                    </a:ext>
                  </a:extLst>
                </a:gridCol>
                <a:gridCol w="999864">
                  <a:extLst>
                    <a:ext uri="{9D8B030D-6E8A-4147-A177-3AD203B41FA5}">
                      <a16:colId xmlns:a16="http://schemas.microsoft.com/office/drawing/2014/main" val="1607468167"/>
                    </a:ext>
                  </a:extLst>
                </a:gridCol>
                <a:gridCol w="403307">
                  <a:extLst>
                    <a:ext uri="{9D8B030D-6E8A-4147-A177-3AD203B41FA5}">
                      <a16:colId xmlns:a16="http://schemas.microsoft.com/office/drawing/2014/main" val="3487462218"/>
                    </a:ext>
                  </a:extLst>
                </a:gridCol>
              </a:tblGrid>
              <a:tr h="454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</a:t>
                      </a:r>
                    </a:p>
                  </a:txBody>
                  <a:tcPr marL="4836" marR="4836" marT="483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marL="4836" marR="4836" marT="483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4836" marR="4836" marT="483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4836" marR="4836" marT="483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zipcodeOri</a:t>
                      </a:r>
                    </a:p>
                  </a:txBody>
                  <a:tcPr marL="4836" marR="4836" marT="483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merchant</a:t>
                      </a:r>
                    </a:p>
                  </a:txBody>
                  <a:tcPr marL="4836" marR="4836" marT="483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zipMerchant</a:t>
                      </a:r>
                    </a:p>
                  </a:txBody>
                  <a:tcPr marL="4836" marR="4836" marT="483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4836" marR="4836" marT="483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 marL="4836" marR="4836" marT="483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4836" marR="4836" marT="4836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887984"/>
                  </a:ext>
                </a:extLst>
              </a:tr>
              <a:tr h="504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36" marR="4836" marT="48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'C1093826151'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‘4’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'28007'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'M348934600'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'28007'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es_transportation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048426"/>
                  </a:ext>
                </a:extLst>
              </a:tr>
              <a:tr h="504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4836" marR="4836" marT="48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'C352968107'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‘2’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'28007'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'M348934600'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'28007'</a:t>
                      </a:r>
                    </a:p>
                  </a:txBody>
                  <a:tcPr marL="4836" marR="4836" marT="48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es_transportation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39.68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034393"/>
                  </a:ext>
                </a:extLst>
              </a:tr>
              <a:tr h="504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4836" marR="4836" marT="48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'C2054744914'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‘2’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'28007'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'M1823072687'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'28007'</a:t>
                      </a:r>
                    </a:p>
                  </a:txBody>
                  <a:tcPr marL="4836" marR="4836" marT="48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es_transportation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26.89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11054"/>
                  </a:ext>
                </a:extLst>
              </a:tr>
              <a:tr h="504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4836" marR="4836" marT="48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'C1760612790'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‘3’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'28007'</a:t>
                      </a:r>
                    </a:p>
                  </a:txBody>
                  <a:tcPr marL="4836" marR="4836" marT="48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'M348934600'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'28007'</a:t>
                      </a:r>
                    </a:p>
                  </a:txBody>
                  <a:tcPr marL="4836" marR="4836" marT="48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es_transportation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17.25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050917"/>
                  </a:ext>
                </a:extLst>
              </a:tr>
              <a:tr h="504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4836" marR="4836" marT="48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'C757503768'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‘5’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'28007'</a:t>
                      </a:r>
                    </a:p>
                  </a:txBody>
                  <a:tcPr marL="4836" marR="4836" marT="48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'M348934600'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'28007'</a:t>
                      </a:r>
                    </a:p>
                  </a:txBody>
                  <a:tcPr marL="4836" marR="4836" marT="483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es_transportation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35.72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836" marR="4836" marT="19343" marB="19343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266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51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397" y="1877212"/>
            <a:ext cx="1389075" cy="13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195384" y="3338680"/>
            <a:ext cx="1829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Anjum Sultana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Computer Science Graduate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475" y="1829025"/>
            <a:ext cx="1389075" cy="13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570462" y="3338680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Zarnigor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Kholikova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Financial Auditor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553" y="1773325"/>
            <a:ext cx="1389075" cy="13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945540" y="3327299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Hiba Bashir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Systems Engineer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604-BC36-4395-9483-9CB71F9F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After Feature Engineering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D1F59D-7E26-4699-9F4E-D93C2801B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00613"/>
              </p:ext>
            </p:extLst>
          </p:nvPr>
        </p:nvGraphicFramePr>
        <p:xfrm>
          <a:off x="822325" y="1424066"/>
          <a:ext cx="7543801" cy="3117955"/>
        </p:xfrm>
        <a:graphic>
          <a:graphicData uri="http://schemas.openxmlformats.org/drawingml/2006/table">
            <a:tbl>
              <a:tblPr/>
              <a:tblGrid>
                <a:gridCol w="741645">
                  <a:extLst>
                    <a:ext uri="{9D8B030D-6E8A-4147-A177-3AD203B41FA5}">
                      <a16:colId xmlns:a16="http://schemas.microsoft.com/office/drawing/2014/main" val="3754901771"/>
                    </a:ext>
                  </a:extLst>
                </a:gridCol>
                <a:gridCol w="449481">
                  <a:extLst>
                    <a:ext uri="{9D8B030D-6E8A-4147-A177-3AD203B41FA5}">
                      <a16:colId xmlns:a16="http://schemas.microsoft.com/office/drawing/2014/main" val="3778662754"/>
                    </a:ext>
                  </a:extLst>
                </a:gridCol>
                <a:gridCol w="546870">
                  <a:extLst>
                    <a:ext uri="{9D8B030D-6E8A-4147-A177-3AD203B41FA5}">
                      <a16:colId xmlns:a16="http://schemas.microsoft.com/office/drawing/2014/main" val="623586333"/>
                    </a:ext>
                  </a:extLst>
                </a:gridCol>
                <a:gridCol w="385493">
                  <a:extLst>
                    <a:ext uri="{9D8B030D-6E8A-4147-A177-3AD203B41FA5}">
                      <a16:colId xmlns:a16="http://schemas.microsoft.com/office/drawing/2014/main" val="1748070298"/>
                    </a:ext>
                  </a:extLst>
                </a:gridCol>
                <a:gridCol w="1000409">
                  <a:extLst>
                    <a:ext uri="{9D8B030D-6E8A-4147-A177-3AD203B41FA5}">
                      <a16:colId xmlns:a16="http://schemas.microsoft.com/office/drawing/2014/main" val="574676009"/>
                    </a:ext>
                  </a:extLst>
                </a:gridCol>
                <a:gridCol w="898963">
                  <a:extLst>
                    <a:ext uri="{9D8B030D-6E8A-4147-A177-3AD203B41FA5}">
                      <a16:colId xmlns:a16="http://schemas.microsoft.com/office/drawing/2014/main" val="1070444220"/>
                    </a:ext>
                  </a:extLst>
                </a:gridCol>
                <a:gridCol w="928929">
                  <a:extLst>
                    <a:ext uri="{9D8B030D-6E8A-4147-A177-3AD203B41FA5}">
                      <a16:colId xmlns:a16="http://schemas.microsoft.com/office/drawing/2014/main" val="103835273"/>
                    </a:ext>
                  </a:extLst>
                </a:gridCol>
                <a:gridCol w="809067">
                  <a:extLst>
                    <a:ext uri="{9D8B030D-6E8A-4147-A177-3AD203B41FA5}">
                      <a16:colId xmlns:a16="http://schemas.microsoft.com/office/drawing/2014/main" val="3948639541"/>
                    </a:ext>
                  </a:extLst>
                </a:gridCol>
                <a:gridCol w="891472">
                  <a:extLst>
                    <a:ext uri="{9D8B030D-6E8A-4147-A177-3AD203B41FA5}">
                      <a16:colId xmlns:a16="http://schemas.microsoft.com/office/drawing/2014/main" val="1352568994"/>
                    </a:ext>
                  </a:extLst>
                </a:gridCol>
                <a:gridCol w="891472">
                  <a:extLst>
                    <a:ext uri="{9D8B030D-6E8A-4147-A177-3AD203B41FA5}">
                      <a16:colId xmlns:a16="http://schemas.microsoft.com/office/drawing/2014/main" val="4162377081"/>
                    </a:ext>
                  </a:extLst>
                </a:gridCol>
              </a:tblGrid>
              <a:tr h="1039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</a:t>
                      </a:r>
                    </a:p>
                  </a:txBody>
                  <a:tcPr marL="5097" marR="5097" marT="509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5097" marR="5097" marT="509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5097" marR="5097" marT="509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 marL="5097" marR="5097" marT="509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category_es_barsandrestaurants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category_es_contents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category_es_fashion</a:t>
                      </a:r>
                    </a:p>
                  </a:txBody>
                  <a:tcPr marL="5097" marR="5097" marT="509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category_es_food</a:t>
                      </a:r>
                    </a:p>
                  </a:txBody>
                  <a:tcPr marL="5097" marR="5097" marT="509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category_es_health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</a:t>
                      </a:r>
                    </a:p>
                  </a:txBody>
                  <a:tcPr marL="5097" marR="5097" marT="5097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045495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93247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702094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423912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9557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</a:t>
                      </a:r>
                    </a:p>
                  </a:txBody>
                  <a:tcPr marL="5097" marR="5097" marT="5097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716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541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0CDD-0802-477B-BF84-CCBC4D90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The problems with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6CD49-5885-4D72-9481-D02FFABE3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Highly Uneven amount of Fraud and Non-fraud data</a:t>
            </a:r>
          </a:p>
          <a:p>
            <a:r>
              <a:rPr lang="en-US" dirty="0"/>
              <a:t>Huge variation in variable values (Amount, Step)</a:t>
            </a:r>
          </a:p>
          <a:p>
            <a:r>
              <a:rPr lang="en-US" dirty="0"/>
              <a:t>Insufficient number of features to evaluate Fraudulent transactions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90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98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1" name="Straight Connector 97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9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101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285441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" sz="4000" dirty="0"/>
              <a:t>3. The Machine Learning Model</a:t>
            </a:r>
            <a:endParaRPr lang="en-US" sz="41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7" name="Straight Connector 103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1543049"/>
            <a:ext cx="0" cy="2057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77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Machine Learning Model</a:t>
            </a:r>
            <a:endParaRPr/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5FA2921D-96E3-4CB3-8ADD-213CDCEE6B0E}"/>
              </a:ext>
            </a:extLst>
          </p:cNvPr>
          <p:cNvSpPr/>
          <p:nvPr/>
        </p:nvSpPr>
        <p:spPr>
          <a:xfrm>
            <a:off x="3375838" y="2120478"/>
            <a:ext cx="1552353" cy="1268463"/>
          </a:xfrm>
          <a:prstGeom prst="notch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DE587C-FEE2-4883-AC25-F126BE6A40B5}"/>
              </a:ext>
            </a:extLst>
          </p:cNvPr>
          <p:cNvSpPr/>
          <p:nvPr/>
        </p:nvSpPr>
        <p:spPr>
          <a:xfrm>
            <a:off x="690136" y="2068830"/>
            <a:ext cx="2381693" cy="12684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Learning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2550AC-C920-4337-A8D8-D8073078C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2200" y="2068831"/>
            <a:ext cx="2608330" cy="126846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114300" indent="0" algn="ctr">
              <a:buNone/>
            </a:pPr>
            <a:r>
              <a:rPr lang="en-US" sz="1800" b="1" dirty="0"/>
              <a:t>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414731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Machine Learning Model</a:t>
            </a:r>
            <a:endParaRPr/>
          </a:p>
        </p:txBody>
      </p:sp>
      <p:sp>
        <p:nvSpPr>
          <p:cNvPr id="4" name="Google Shape;106;p21">
            <a:extLst>
              <a:ext uri="{FF2B5EF4-FFF2-40B4-BE49-F238E27FC236}">
                <a16:creationId xmlns:a16="http://schemas.microsoft.com/office/drawing/2014/main" id="{8E856A30-8FEC-4A76-93B4-CDABA8AE5C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401763"/>
            <a:ext cx="8521700" cy="2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</a:rPr>
              <a:t>Neural Network MLP Classifier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2"/>
              </a:solidFill>
              <a:effectLst>
                <a:outerShdw blurRad="50800" dist="50800" dir="5400000" algn="ctr" rotWithShape="0">
                  <a:schemeClr val="accent1">
                    <a:lumMod val="40000"/>
                    <a:lumOff val="60000"/>
                  </a:scheme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en-US" sz="2000" dirty="0">
                <a:solidFill>
                  <a:srgbClr val="212529"/>
                </a:solidFill>
              </a:rPr>
              <a:t>                                                              Advantages of Multi-layer Perceptron:</a:t>
            </a:r>
            <a:endParaRPr lang="en-US" sz="2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7E196-8F26-45C3-AEB4-29FD86A1413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6889" y="2237149"/>
            <a:ext cx="2416621" cy="193081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B55CCDF-0337-4F09-BE96-FAEECF996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480" y="2784863"/>
            <a:ext cx="3940053" cy="87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Capability to learn non-linear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Capability to learn models in real-time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88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Machine Learning Model</a:t>
            </a:r>
            <a:endParaRPr/>
          </a:p>
        </p:txBody>
      </p:sp>
      <p:sp>
        <p:nvSpPr>
          <p:cNvPr id="4" name="Google Shape;106;p21">
            <a:extLst>
              <a:ext uri="{FF2B5EF4-FFF2-40B4-BE49-F238E27FC236}">
                <a16:creationId xmlns:a16="http://schemas.microsoft.com/office/drawing/2014/main" id="{8E856A30-8FEC-4A76-93B4-CDABA8AE5C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387736"/>
            <a:ext cx="8521700" cy="3310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 Features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aphicFrame>
        <p:nvGraphicFramePr>
          <p:cNvPr id="1124" name="Table 1123">
            <a:extLst>
              <a:ext uri="{FF2B5EF4-FFF2-40B4-BE49-F238E27FC236}">
                <a16:creationId xmlns:a16="http://schemas.microsoft.com/office/drawing/2014/main" id="{4ED4B2E5-B367-440E-BC4D-EB08921D2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834883"/>
              </p:ext>
            </p:extLst>
          </p:nvPr>
        </p:nvGraphicFramePr>
        <p:xfrm>
          <a:off x="2495775" y="1330088"/>
          <a:ext cx="1850315" cy="3426034"/>
        </p:xfrm>
        <a:graphic>
          <a:graphicData uri="http://schemas.openxmlformats.org/drawingml/2006/table">
            <a:tbl>
              <a:tblPr firstCol="1" lastCol="1">
                <a:tableStyleId>{3C2FFA5D-87B4-456A-9821-1D502468CF0F}</a:tableStyleId>
              </a:tblPr>
              <a:tblGrid>
                <a:gridCol w="1850315">
                  <a:extLst>
                    <a:ext uri="{9D8B030D-6E8A-4147-A177-3AD203B41FA5}">
                      <a16:colId xmlns:a16="http://schemas.microsoft.com/office/drawing/2014/main" val="2937366827"/>
                    </a:ext>
                  </a:extLst>
                </a:gridCol>
              </a:tblGrid>
              <a:tr h="1586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step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2" marR="7942" marT="7942" marB="0" anchor="b"/>
                </a:tc>
                <a:extLst>
                  <a:ext uri="{0D108BD9-81ED-4DB2-BD59-A6C34878D82A}">
                    <a16:rowId xmlns:a16="http://schemas.microsoft.com/office/drawing/2014/main" val="413774294"/>
                  </a:ext>
                </a:extLst>
              </a:tr>
              <a:tr h="180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2" marR="7942" marT="7942" marB="0" anchor="b"/>
                </a:tc>
                <a:extLst>
                  <a:ext uri="{0D108BD9-81ED-4DB2-BD59-A6C34878D82A}">
                    <a16:rowId xmlns:a16="http://schemas.microsoft.com/office/drawing/2014/main" val="864280319"/>
                  </a:ext>
                </a:extLst>
              </a:tr>
              <a:tr h="180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gender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2" marR="7942" marT="7942" marB="0" anchor="b"/>
                </a:tc>
                <a:extLst>
                  <a:ext uri="{0D108BD9-81ED-4DB2-BD59-A6C34878D82A}">
                    <a16:rowId xmlns:a16="http://schemas.microsoft.com/office/drawing/2014/main" val="599070560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amount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2" marR="7942" marT="7942" marB="0" anchor="b"/>
                </a:tc>
                <a:extLst>
                  <a:ext uri="{0D108BD9-81ED-4DB2-BD59-A6C34878D82A}">
                    <a16:rowId xmlns:a16="http://schemas.microsoft.com/office/drawing/2014/main" val="1734793920"/>
                  </a:ext>
                </a:extLst>
              </a:tr>
              <a:tr h="180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category_es_barsandrestaurants </a:t>
                      </a:r>
                      <a:endParaRPr lang="en-US" sz="105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2" marR="7942" marT="7942" marB="0" anchor="b"/>
                </a:tc>
                <a:extLst>
                  <a:ext uri="{0D108BD9-81ED-4DB2-BD59-A6C34878D82A}">
                    <a16:rowId xmlns:a16="http://schemas.microsoft.com/office/drawing/2014/main" val="235961965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category_es_contents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2" marR="7942" marT="7942" marB="0" anchor="b"/>
                </a:tc>
                <a:extLst>
                  <a:ext uri="{0D108BD9-81ED-4DB2-BD59-A6C34878D82A}">
                    <a16:rowId xmlns:a16="http://schemas.microsoft.com/office/drawing/2014/main" val="3162559504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category_es_fashion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2" marR="7942" marT="7942" marB="0" anchor="b"/>
                </a:tc>
                <a:extLst>
                  <a:ext uri="{0D108BD9-81ED-4DB2-BD59-A6C34878D82A}">
                    <a16:rowId xmlns:a16="http://schemas.microsoft.com/office/drawing/2014/main" val="3507548563"/>
                  </a:ext>
                </a:extLst>
              </a:tr>
              <a:tr h="180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category_es_food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2" marR="7942" marT="7942" marB="0" anchor="b"/>
                </a:tc>
                <a:extLst>
                  <a:ext uri="{0D108BD9-81ED-4DB2-BD59-A6C34878D82A}">
                    <a16:rowId xmlns:a16="http://schemas.microsoft.com/office/drawing/2014/main" val="2290338291"/>
                  </a:ext>
                </a:extLst>
              </a:tr>
              <a:tr h="180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category_es_health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2" marR="7942" marT="7942" marB="0" anchor="b"/>
                </a:tc>
                <a:extLst>
                  <a:ext uri="{0D108BD9-81ED-4DB2-BD59-A6C34878D82A}">
                    <a16:rowId xmlns:a16="http://schemas.microsoft.com/office/drawing/2014/main" val="1054248820"/>
                  </a:ext>
                </a:extLst>
              </a:tr>
              <a:tr h="180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category_es_home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2" marR="7942" marT="7942" marB="0" anchor="b"/>
                </a:tc>
                <a:extLst>
                  <a:ext uri="{0D108BD9-81ED-4DB2-BD59-A6C34878D82A}">
                    <a16:rowId xmlns:a16="http://schemas.microsoft.com/office/drawing/2014/main" val="3787933971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category_es_hotelservices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2" marR="7942" marT="7942" marB="0" anchor="b"/>
                </a:tc>
                <a:extLst>
                  <a:ext uri="{0D108BD9-81ED-4DB2-BD59-A6C34878D82A}">
                    <a16:rowId xmlns:a16="http://schemas.microsoft.com/office/drawing/2014/main" val="2539670478"/>
                  </a:ext>
                </a:extLst>
              </a:tr>
              <a:tr h="180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category_es_hyper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2" marR="7942" marT="7942" marB="0" anchor="b"/>
                </a:tc>
                <a:extLst>
                  <a:ext uri="{0D108BD9-81ED-4DB2-BD59-A6C34878D82A}">
                    <a16:rowId xmlns:a16="http://schemas.microsoft.com/office/drawing/2014/main" val="2170457389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category_es_leisure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2" marR="7942" marT="7942" marB="0" anchor="b"/>
                </a:tc>
                <a:extLst>
                  <a:ext uri="{0D108BD9-81ED-4DB2-BD59-A6C34878D82A}">
                    <a16:rowId xmlns:a16="http://schemas.microsoft.com/office/drawing/2014/main" val="1914576375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category_es_otherservices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2" marR="7942" marT="7942" marB="0" anchor="b"/>
                </a:tc>
                <a:extLst>
                  <a:ext uri="{0D108BD9-81ED-4DB2-BD59-A6C34878D82A}">
                    <a16:rowId xmlns:a16="http://schemas.microsoft.com/office/drawing/2014/main" val="222409279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category_es_sportsandtoys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2" marR="7942" marT="7942" marB="0" anchor="b"/>
                </a:tc>
                <a:extLst>
                  <a:ext uri="{0D108BD9-81ED-4DB2-BD59-A6C34878D82A}">
                    <a16:rowId xmlns:a16="http://schemas.microsoft.com/office/drawing/2014/main" val="118975665"/>
                  </a:ext>
                </a:extLst>
              </a:tr>
              <a:tr h="180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category_es_tech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2" marR="7942" marT="7942" marB="0" anchor="b"/>
                </a:tc>
                <a:extLst>
                  <a:ext uri="{0D108BD9-81ED-4DB2-BD59-A6C34878D82A}">
                    <a16:rowId xmlns:a16="http://schemas.microsoft.com/office/drawing/2014/main" val="113198056"/>
                  </a:ext>
                </a:extLst>
              </a:tr>
              <a:tr h="1820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category_es_transportation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2" marR="7942" marT="7942" marB="0" anchor="b"/>
                </a:tc>
                <a:extLst>
                  <a:ext uri="{0D108BD9-81ED-4DB2-BD59-A6C34878D82A}">
                    <a16:rowId xmlns:a16="http://schemas.microsoft.com/office/drawing/2014/main" val="2378155193"/>
                  </a:ext>
                </a:extLst>
              </a:tr>
              <a:tr h="180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category_es_travel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2" marR="7942" marT="7942" marB="0" anchor="b"/>
                </a:tc>
                <a:extLst>
                  <a:ext uri="{0D108BD9-81ED-4DB2-BD59-A6C34878D82A}">
                    <a16:rowId xmlns:a16="http://schemas.microsoft.com/office/drawing/2014/main" val="2062780633"/>
                  </a:ext>
                </a:extLst>
              </a:tr>
              <a:tr h="180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category_es_wellnessandbeauty</a:t>
                      </a:r>
                      <a:r>
                        <a:rPr lang="en-US" sz="1050" u="none" strike="noStrike" dirty="0">
                          <a:effectLst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21212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42" marR="7942" marT="7942" marB="0" anchor="b"/>
                </a:tc>
                <a:extLst>
                  <a:ext uri="{0D108BD9-81ED-4DB2-BD59-A6C34878D82A}">
                    <a16:rowId xmlns:a16="http://schemas.microsoft.com/office/drawing/2014/main" val="34072277"/>
                  </a:ext>
                </a:extLst>
              </a:tr>
            </a:tbl>
          </a:graphicData>
        </a:graphic>
      </p:graphicFrame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86C95A1A-EFF4-411D-973C-9C175CEDD5FE}"/>
              </a:ext>
            </a:extLst>
          </p:cNvPr>
          <p:cNvSpPr/>
          <p:nvPr/>
        </p:nvSpPr>
        <p:spPr>
          <a:xfrm>
            <a:off x="5109882" y="2753958"/>
            <a:ext cx="1506071" cy="4733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Fraud</a:t>
            </a:r>
          </a:p>
        </p:txBody>
      </p: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8EF84836-0D20-41C7-BCEE-536A3E17BB52}"/>
              </a:ext>
            </a:extLst>
          </p:cNvPr>
          <p:cNvCxnSpPr>
            <a:cxnSpLocks/>
          </p:cNvCxnSpPr>
          <p:nvPr/>
        </p:nvCxnSpPr>
        <p:spPr>
          <a:xfrm flipH="1">
            <a:off x="6788075" y="2990626"/>
            <a:ext cx="64008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4" name="TextBox 1133">
            <a:extLst>
              <a:ext uri="{FF2B5EF4-FFF2-40B4-BE49-F238E27FC236}">
                <a16:creationId xmlns:a16="http://schemas.microsoft.com/office/drawing/2014/main" id="{AFDCE60F-F7CF-49C6-AF98-0E91055112A9}"/>
              </a:ext>
            </a:extLst>
          </p:cNvPr>
          <p:cNvSpPr txBox="1"/>
          <p:nvPr/>
        </p:nvSpPr>
        <p:spPr>
          <a:xfrm>
            <a:off x="7543220" y="2805960"/>
            <a:ext cx="131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90000"/>
              </a:lnSpc>
              <a:buClr>
                <a:schemeClr val="accent1"/>
              </a:buClr>
              <a:buSzPts val="1800"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Label</a:t>
            </a:r>
          </a:p>
        </p:txBody>
      </p:sp>
      <p:sp>
        <p:nvSpPr>
          <p:cNvPr id="194" name="Right Brace 193">
            <a:extLst>
              <a:ext uri="{FF2B5EF4-FFF2-40B4-BE49-F238E27FC236}">
                <a16:creationId xmlns:a16="http://schemas.microsoft.com/office/drawing/2014/main" id="{AAEF5985-527E-4457-894C-C590D0B7A7EA}"/>
              </a:ext>
            </a:extLst>
          </p:cNvPr>
          <p:cNvSpPr/>
          <p:nvPr/>
        </p:nvSpPr>
        <p:spPr>
          <a:xfrm>
            <a:off x="1641879" y="1409737"/>
            <a:ext cx="774958" cy="3269353"/>
          </a:xfrm>
          <a:custGeom>
            <a:avLst/>
            <a:gdLst>
              <a:gd name="connsiteX0" fmla="*/ 0 w 427219"/>
              <a:gd name="connsiteY0" fmla="*/ 0 h 2042980"/>
              <a:gd name="connsiteX1" fmla="*/ 213610 w 427219"/>
              <a:gd name="connsiteY1" fmla="*/ 35600 h 2042980"/>
              <a:gd name="connsiteX2" fmla="*/ 213610 w 427219"/>
              <a:gd name="connsiteY2" fmla="*/ 970894 h 2042980"/>
              <a:gd name="connsiteX3" fmla="*/ 427220 w 427219"/>
              <a:gd name="connsiteY3" fmla="*/ 1006494 h 2042980"/>
              <a:gd name="connsiteX4" fmla="*/ 213610 w 427219"/>
              <a:gd name="connsiteY4" fmla="*/ 1042094 h 2042980"/>
              <a:gd name="connsiteX5" fmla="*/ 213610 w 427219"/>
              <a:gd name="connsiteY5" fmla="*/ 2007380 h 2042980"/>
              <a:gd name="connsiteX6" fmla="*/ 0 w 427219"/>
              <a:gd name="connsiteY6" fmla="*/ 2042980 h 2042980"/>
              <a:gd name="connsiteX7" fmla="*/ 0 w 427219"/>
              <a:gd name="connsiteY7" fmla="*/ 0 h 2042980"/>
              <a:gd name="connsiteX0" fmla="*/ 0 w 427219"/>
              <a:gd name="connsiteY0" fmla="*/ 0 h 2042980"/>
              <a:gd name="connsiteX1" fmla="*/ 213610 w 427219"/>
              <a:gd name="connsiteY1" fmla="*/ 35600 h 2042980"/>
              <a:gd name="connsiteX2" fmla="*/ 213610 w 427219"/>
              <a:gd name="connsiteY2" fmla="*/ 970894 h 2042980"/>
              <a:gd name="connsiteX3" fmla="*/ 427220 w 427219"/>
              <a:gd name="connsiteY3" fmla="*/ 1006494 h 2042980"/>
              <a:gd name="connsiteX4" fmla="*/ 213610 w 427219"/>
              <a:gd name="connsiteY4" fmla="*/ 1042094 h 2042980"/>
              <a:gd name="connsiteX5" fmla="*/ 213610 w 427219"/>
              <a:gd name="connsiteY5" fmla="*/ 2007380 h 2042980"/>
              <a:gd name="connsiteX6" fmla="*/ 0 w 427219"/>
              <a:gd name="connsiteY6" fmla="*/ 2042980 h 2042980"/>
              <a:gd name="connsiteX0" fmla="*/ 224361 w 651581"/>
              <a:gd name="connsiteY0" fmla="*/ 0 h 2042980"/>
              <a:gd name="connsiteX1" fmla="*/ 437971 w 651581"/>
              <a:gd name="connsiteY1" fmla="*/ 35600 h 2042980"/>
              <a:gd name="connsiteX2" fmla="*/ 437971 w 651581"/>
              <a:gd name="connsiteY2" fmla="*/ 970894 h 2042980"/>
              <a:gd name="connsiteX3" fmla="*/ 651581 w 651581"/>
              <a:gd name="connsiteY3" fmla="*/ 1006494 h 2042980"/>
              <a:gd name="connsiteX4" fmla="*/ 437971 w 651581"/>
              <a:gd name="connsiteY4" fmla="*/ 1042094 h 2042980"/>
              <a:gd name="connsiteX5" fmla="*/ 437971 w 651581"/>
              <a:gd name="connsiteY5" fmla="*/ 2007380 h 2042980"/>
              <a:gd name="connsiteX6" fmla="*/ 224361 w 651581"/>
              <a:gd name="connsiteY6" fmla="*/ 2042980 h 2042980"/>
              <a:gd name="connsiteX7" fmla="*/ 224361 w 651581"/>
              <a:gd name="connsiteY7" fmla="*/ 0 h 2042980"/>
              <a:gd name="connsiteX0" fmla="*/ 224361 w 651581"/>
              <a:gd name="connsiteY0" fmla="*/ 0 h 2042980"/>
              <a:gd name="connsiteX1" fmla="*/ 437971 w 651581"/>
              <a:gd name="connsiteY1" fmla="*/ 35600 h 2042980"/>
              <a:gd name="connsiteX2" fmla="*/ 437971 w 651581"/>
              <a:gd name="connsiteY2" fmla="*/ 970894 h 2042980"/>
              <a:gd name="connsiteX3" fmla="*/ 16880 w 651581"/>
              <a:gd name="connsiteY3" fmla="*/ 1200132 h 2042980"/>
              <a:gd name="connsiteX4" fmla="*/ 437971 w 651581"/>
              <a:gd name="connsiteY4" fmla="*/ 1042094 h 2042980"/>
              <a:gd name="connsiteX5" fmla="*/ 437971 w 651581"/>
              <a:gd name="connsiteY5" fmla="*/ 2007380 h 2042980"/>
              <a:gd name="connsiteX6" fmla="*/ 224361 w 651581"/>
              <a:gd name="connsiteY6" fmla="*/ 2042980 h 2042980"/>
              <a:gd name="connsiteX0" fmla="*/ 224361 w 659719"/>
              <a:gd name="connsiteY0" fmla="*/ 570156 h 2613136"/>
              <a:gd name="connsiteX1" fmla="*/ 437971 w 659719"/>
              <a:gd name="connsiteY1" fmla="*/ 605756 h 2613136"/>
              <a:gd name="connsiteX2" fmla="*/ 437971 w 659719"/>
              <a:gd name="connsiteY2" fmla="*/ 1541050 h 2613136"/>
              <a:gd name="connsiteX3" fmla="*/ 651581 w 659719"/>
              <a:gd name="connsiteY3" fmla="*/ 1576650 h 2613136"/>
              <a:gd name="connsiteX4" fmla="*/ 437971 w 659719"/>
              <a:gd name="connsiteY4" fmla="*/ 1612250 h 2613136"/>
              <a:gd name="connsiteX5" fmla="*/ 437971 w 659719"/>
              <a:gd name="connsiteY5" fmla="*/ 2577536 h 2613136"/>
              <a:gd name="connsiteX6" fmla="*/ 224361 w 659719"/>
              <a:gd name="connsiteY6" fmla="*/ 2613136 h 2613136"/>
              <a:gd name="connsiteX7" fmla="*/ 224361 w 659719"/>
              <a:gd name="connsiteY7" fmla="*/ 570156 h 2613136"/>
              <a:gd name="connsiteX0" fmla="*/ 633152 w 659719"/>
              <a:gd name="connsiteY0" fmla="*/ 0 h 2613136"/>
              <a:gd name="connsiteX1" fmla="*/ 437971 w 659719"/>
              <a:gd name="connsiteY1" fmla="*/ 605756 h 2613136"/>
              <a:gd name="connsiteX2" fmla="*/ 437971 w 659719"/>
              <a:gd name="connsiteY2" fmla="*/ 1541050 h 2613136"/>
              <a:gd name="connsiteX3" fmla="*/ 16880 w 659719"/>
              <a:gd name="connsiteY3" fmla="*/ 1770288 h 2613136"/>
              <a:gd name="connsiteX4" fmla="*/ 437971 w 659719"/>
              <a:gd name="connsiteY4" fmla="*/ 1612250 h 2613136"/>
              <a:gd name="connsiteX5" fmla="*/ 437971 w 659719"/>
              <a:gd name="connsiteY5" fmla="*/ 2577536 h 2613136"/>
              <a:gd name="connsiteX6" fmla="*/ 224361 w 659719"/>
              <a:gd name="connsiteY6" fmla="*/ 2613136 h 2613136"/>
              <a:gd name="connsiteX0" fmla="*/ 224361 w 669770"/>
              <a:gd name="connsiteY0" fmla="*/ 570156 h 3258594"/>
              <a:gd name="connsiteX1" fmla="*/ 437971 w 669770"/>
              <a:gd name="connsiteY1" fmla="*/ 605756 h 3258594"/>
              <a:gd name="connsiteX2" fmla="*/ 437971 w 669770"/>
              <a:gd name="connsiteY2" fmla="*/ 1541050 h 3258594"/>
              <a:gd name="connsiteX3" fmla="*/ 651581 w 669770"/>
              <a:gd name="connsiteY3" fmla="*/ 1576650 h 3258594"/>
              <a:gd name="connsiteX4" fmla="*/ 437971 w 669770"/>
              <a:gd name="connsiteY4" fmla="*/ 1612250 h 3258594"/>
              <a:gd name="connsiteX5" fmla="*/ 437971 w 669770"/>
              <a:gd name="connsiteY5" fmla="*/ 2577536 h 3258594"/>
              <a:gd name="connsiteX6" fmla="*/ 224361 w 669770"/>
              <a:gd name="connsiteY6" fmla="*/ 2613136 h 3258594"/>
              <a:gd name="connsiteX7" fmla="*/ 224361 w 669770"/>
              <a:gd name="connsiteY7" fmla="*/ 570156 h 3258594"/>
              <a:gd name="connsiteX0" fmla="*/ 633152 w 669770"/>
              <a:gd name="connsiteY0" fmla="*/ 0 h 3258594"/>
              <a:gd name="connsiteX1" fmla="*/ 437971 w 669770"/>
              <a:gd name="connsiteY1" fmla="*/ 605756 h 3258594"/>
              <a:gd name="connsiteX2" fmla="*/ 437971 w 669770"/>
              <a:gd name="connsiteY2" fmla="*/ 1541050 h 3258594"/>
              <a:gd name="connsiteX3" fmla="*/ 16880 w 669770"/>
              <a:gd name="connsiteY3" fmla="*/ 1770288 h 3258594"/>
              <a:gd name="connsiteX4" fmla="*/ 437971 w 669770"/>
              <a:gd name="connsiteY4" fmla="*/ 1612250 h 3258594"/>
              <a:gd name="connsiteX5" fmla="*/ 437971 w 669770"/>
              <a:gd name="connsiteY5" fmla="*/ 2577536 h 3258594"/>
              <a:gd name="connsiteX6" fmla="*/ 643909 w 669770"/>
              <a:gd name="connsiteY6" fmla="*/ 3258594 h 3258594"/>
              <a:gd name="connsiteX0" fmla="*/ 116806 w 562215"/>
              <a:gd name="connsiteY0" fmla="*/ 570156 h 3258594"/>
              <a:gd name="connsiteX1" fmla="*/ 330416 w 562215"/>
              <a:gd name="connsiteY1" fmla="*/ 605756 h 3258594"/>
              <a:gd name="connsiteX2" fmla="*/ 330416 w 562215"/>
              <a:gd name="connsiteY2" fmla="*/ 1541050 h 3258594"/>
              <a:gd name="connsiteX3" fmla="*/ 544026 w 562215"/>
              <a:gd name="connsiteY3" fmla="*/ 1576650 h 3258594"/>
              <a:gd name="connsiteX4" fmla="*/ 330416 w 562215"/>
              <a:gd name="connsiteY4" fmla="*/ 1612250 h 3258594"/>
              <a:gd name="connsiteX5" fmla="*/ 330416 w 562215"/>
              <a:gd name="connsiteY5" fmla="*/ 2577536 h 3258594"/>
              <a:gd name="connsiteX6" fmla="*/ 116806 w 562215"/>
              <a:gd name="connsiteY6" fmla="*/ 2613136 h 3258594"/>
              <a:gd name="connsiteX7" fmla="*/ 116806 w 562215"/>
              <a:gd name="connsiteY7" fmla="*/ 570156 h 3258594"/>
              <a:gd name="connsiteX0" fmla="*/ 525597 w 562215"/>
              <a:gd name="connsiteY0" fmla="*/ 0 h 3258594"/>
              <a:gd name="connsiteX1" fmla="*/ 330416 w 562215"/>
              <a:gd name="connsiteY1" fmla="*/ 605756 h 3258594"/>
              <a:gd name="connsiteX2" fmla="*/ 330416 w 562215"/>
              <a:gd name="connsiteY2" fmla="*/ 1541050 h 3258594"/>
              <a:gd name="connsiteX3" fmla="*/ 20577 w 562215"/>
              <a:gd name="connsiteY3" fmla="*/ 1587408 h 3258594"/>
              <a:gd name="connsiteX4" fmla="*/ 330416 w 562215"/>
              <a:gd name="connsiteY4" fmla="*/ 1612250 h 3258594"/>
              <a:gd name="connsiteX5" fmla="*/ 330416 w 562215"/>
              <a:gd name="connsiteY5" fmla="*/ 2577536 h 3258594"/>
              <a:gd name="connsiteX6" fmla="*/ 536354 w 562215"/>
              <a:gd name="connsiteY6" fmla="*/ 3258594 h 3258594"/>
              <a:gd name="connsiteX0" fmla="*/ 116806 w 622122"/>
              <a:gd name="connsiteY0" fmla="*/ 559399 h 3247837"/>
              <a:gd name="connsiteX1" fmla="*/ 330416 w 622122"/>
              <a:gd name="connsiteY1" fmla="*/ 594999 h 3247837"/>
              <a:gd name="connsiteX2" fmla="*/ 330416 w 622122"/>
              <a:gd name="connsiteY2" fmla="*/ 1530293 h 3247837"/>
              <a:gd name="connsiteX3" fmla="*/ 544026 w 622122"/>
              <a:gd name="connsiteY3" fmla="*/ 1565893 h 3247837"/>
              <a:gd name="connsiteX4" fmla="*/ 330416 w 622122"/>
              <a:gd name="connsiteY4" fmla="*/ 1601493 h 3247837"/>
              <a:gd name="connsiteX5" fmla="*/ 330416 w 622122"/>
              <a:gd name="connsiteY5" fmla="*/ 2566779 h 3247837"/>
              <a:gd name="connsiteX6" fmla="*/ 116806 w 622122"/>
              <a:gd name="connsiteY6" fmla="*/ 2602379 h 3247837"/>
              <a:gd name="connsiteX7" fmla="*/ 116806 w 622122"/>
              <a:gd name="connsiteY7" fmla="*/ 559399 h 3247837"/>
              <a:gd name="connsiteX0" fmla="*/ 599765 w 622122"/>
              <a:gd name="connsiteY0" fmla="*/ 0 h 3247837"/>
              <a:gd name="connsiteX1" fmla="*/ 330416 w 622122"/>
              <a:gd name="connsiteY1" fmla="*/ 594999 h 3247837"/>
              <a:gd name="connsiteX2" fmla="*/ 330416 w 622122"/>
              <a:gd name="connsiteY2" fmla="*/ 1530293 h 3247837"/>
              <a:gd name="connsiteX3" fmla="*/ 20577 w 622122"/>
              <a:gd name="connsiteY3" fmla="*/ 1576651 h 3247837"/>
              <a:gd name="connsiteX4" fmla="*/ 330416 w 622122"/>
              <a:gd name="connsiteY4" fmla="*/ 1601493 h 3247837"/>
              <a:gd name="connsiteX5" fmla="*/ 330416 w 622122"/>
              <a:gd name="connsiteY5" fmla="*/ 2566779 h 3247837"/>
              <a:gd name="connsiteX6" fmla="*/ 536354 w 622122"/>
              <a:gd name="connsiteY6" fmla="*/ 3247837 h 3247837"/>
              <a:gd name="connsiteX0" fmla="*/ 116806 w 623539"/>
              <a:gd name="connsiteY0" fmla="*/ 559399 h 3269353"/>
              <a:gd name="connsiteX1" fmla="*/ 330416 w 623539"/>
              <a:gd name="connsiteY1" fmla="*/ 594999 h 3269353"/>
              <a:gd name="connsiteX2" fmla="*/ 330416 w 623539"/>
              <a:gd name="connsiteY2" fmla="*/ 1530293 h 3269353"/>
              <a:gd name="connsiteX3" fmla="*/ 544026 w 623539"/>
              <a:gd name="connsiteY3" fmla="*/ 1565893 h 3269353"/>
              <a:gd name="connsiteX4" fmla="*/ 330416 w 623539"/>
              <a:gd name="connsiteY4" fmla="*/ 1601493 h 3269353"/>
              <a:gd name="connsiteX5" fmla="*/ 330416 w 623539"/>
              <a:gd name="connsiteY5" fmla="*/ 2566779 h 3269353"/>
              <a:gd name="connsiteX6" fmla="*/ 116806 w 623539"/>
              <a:gd name="connsiteY6" fmla="*/ 2602379 h 3269353"/>
              <a:gd name="connsiteX7" fmla="*/ 116806 w 623539"/>
              <a:gd name="connsiteY7" fmla="*/ 559399 h 3269353"/>
              <a:gd name="connsiteX0" fmla="*/ 599765 w 623539"/>
              <a:gd name="connsiteY0" fmla="*/ 0 h 3269353"/>
              <a:gd name="connsiteX1" fmla="*/ 330416 w 623539"/>
              <a:gd name="connsiteY1" fmla="*/ 594999 h 3269353"/>
              <a:gd name="connsiteX2" fmla="*/ 330416 w 623539"/>
              <a:gd name="connsiteY2" fmla="*/ 1530293 h 3269353"/>
              <a:gd name="connsiteX3" fmla="*/ 20577 w 623539"/>
              <a:gd name="connsiteY3" fmla="*/ 1576651 h 3269353"/>
              <a:gd name="connsiteX4" fmla="*/ 330416 w 623539"/>
              <a:gd name="connsiteY4" fmla="*/ 1601493 h 3269353"/>
              <a:gd name="connsiteX5" fmla="*/ 330416 w 623539"/>
              <a:gd name="connsiteY5" fmla="*/ 2566779 h 3269353"/>
              <a:gd name="connsiteX6" fmla="*/ 601252 w 623539"/>
              <a:gd name="connsiteY6" fmla="*/ 3269353 h 3269353"/>
              <a:gd name="connsiteX0" fmla="*/ 96235 w 602968"/>
              <a:gd name="connsiteY0" fmla="*/ 559399 h 3269353"/>
              <a:gd name="connsiteX1" fmla="*/ 309845 w 602968"/>
              <a:gd name="connsiteY1" fmla="*/ 594999 h 3269353"/>
              <a:gd name="connsiteX2" fmla="*/ 309845 w 602968"/>
              <a:gd name="connsiteY2" fmla="*/ 1530293 h 3269353"/>
              <a:gd name="connsiteX3" fmla="*/ 523455 w 602968"/>
              <a:gd name="connsiteY3" fmla="*/ 1565893 h 3269353"/>
              <a:gd name="connsiteX4" fmla="*/ 309845 w 602968"/>
              <a:gd name="connsiteY4" fmla="*/ 1601493 h 3269353"/>
              <a:gd name="connsiteX5" fmla="*/ 309845 w 602968"/>
              <a:gd name="connsiteY5" fmla="*/ 2566779 h 3269353"/>
              <a:gd name="connsiteX6" fmla="*/ 96235 w 602968"/>
              <a:gd name="connsiteY6" fmla="*/ 2602379 h 3269353"/>
              <a:gd name="connsiteX7" fmla="*/ 96235 w 602968"/>
              <a:gd name="connsiteY7" fmla="*/ 559399 h 3269353"/>
              <a:gd name="connsiteX0" fmla="*/ 579194 w 602968"/>
              <a:gd name="connsiteY0" fmla="*/ 0 h 3269353"/>
              <a:gd name="connsiteX1" fmla="*/ 309845 w 602968"/>
              <a:gd name="connsiteY1" fmla="*/ 594999 h 3269353"/>
              <a:gd name="connsiteX2" fmla="*/ 309845 w 602968"/>
              <a:gd name="connsiteY2" fmla="*/ 1530293 h 3269353"/>
              <a:gd name="connsiteX3" fmla="*/ 6 w 602968"/>
              <a:gd name="connsiteY3" fmla="*/ 1576651 h 3269353"/>
              <a:gd name="connsiteX4" fmla="*/ 300574 w 602968"/>
              <a:gd name="connsiteY4" fmla="*/ 1784373 h 3269353"/>
              <a:gd name="connsiteX5" fmla="*/ 309845 w 602968"/>
              <a:gd name="connsiteY5" fmla="*/ 2566779 h 3269353"/>
              <a:gd name="connsiteX6" fmla="*/ 580681 w 602968"/>
              <a:gd name="connsiteY6" fmla="*/ 3269353 h 3269353"/>
              <a:gd name="connsiteX0" fmla="*/ 161130 w 667863"/>
              <a:gd name="connsiteY0" fmla="*/ 559399 h 3269353"/>
              <a:gd name="connsiteX1" fmla="*/ 374740 w 667863"/>
              <a:gd name="connsiteY1" fmla="*/ 594999 h 3269353"/>
              <a:gd name="connsiteX2" fmla="*/ 374740 w 667863"/>
              <a:gd name="connsiteY2" fmla="*/ 1530293 h 3269353"/>
              <a:gd name="connsiteX3" fmla="*/ 588350 w 667863"/>
              <a:gd name="connsiteY3" fmla="*/ 1565893 h 3269353"/>
              <a:gd name="connsiteX4" fmla="*/ 374740 w 667863"/>
              <a:gd name="connsiteY4" fmla="*/ 1601493 h 3269353"/>
              <a:gd name="connsiteX5" fmla="*/ 374740 w 667863"/>
              <a:gd name="connsiteY5" fmla="*/ 2566779 h 3269353"/>
              <a:gd name="connsiteX6" fmla="*/ 161130 w 667863"/>
              <a:gd name="connsiteY6" fmla="*/ 2602379 h 3269353"/>
              <a:gd name="connsiteX7" fmla="*/ 161130 w 667863"/>
              <a:gd name="connsiteY7" fmla="*/ 559399 h 3269353"/>
              <a:gd name="connsiteX0" fmla="*/ 644089 w 667863"/>
              <a:gd name="connsiteY0" fmla="*/ 0 h 3269353"/>
              <a:gd name="connsiteX1" fmla="*/ 374740 w 667863"/>
              <a:gd name="connsiteY1" fmla="*/ 594999 h 3269353"/>
              <a:gd name="connsiteX2" fmla="*/ 374740 w 667863"/>
              <a:gd name="connsiteY2" fmla="*/ 1530293 h 3269353"/>
              <a:gd name="connsiteX3" fmla="*/ 4 w 667863"/>
              <a:gd name="connsiteY3" fmla="*/ 1791804 h 3269353"/>
              <a:gd name="connsiteX4" fmla="*/ 365469 w 667863"/>
              <a:gd name="connsiteY4" fmla="*/ 1784373 h 3269353"/>
              <a:gd name="connsiteX5" fmla="*/ 374740 w 667863"/>
              <a:gd name="connsiteY5" fmla="*/ 2566779 h 3269353"/>
              <a:gd name="connsiteX6" fmla="*/ 645576 w 667863"/>
              <a:gd name="connsiteY6" fmla="*/ 3269353 h 3269353"/>
              <a:gd name="connsiteX0" fmla="*/ 161130 w 667863"/>
              <a:gd name="connsiteY0" fmla="*/ 559399 h 3269353"/>
              <a:gd name="connsiteX1" fmla="*/ 374740 w 667863"/>
              <a:gd name="connsiteY1" fmla="*/ 594999 h 3269353"/>
              <a:gd name="connsiteX2" fmla="*/ 374740 w 667863"/>
              <a:gd name="connsiteY2" fmla="*/ 1530293 h 3269353"/>
              <a:gd name="connsiteX3" fmla="*/ 588350 w 667863"/>
              <a:gd name="connsiteY3" fmla="*/ 1565893 h 3269353"/>
              <a:gd name="connsiteX4" fmla="*/ 374740 w 667863"/>
              <a:gd name="connsiteY4" fmla="*/ 1601493 h 3269353"/>
              <a:gd name="connsiteX5" fmla="*/ 374740 w 667863"/>
              <a:gd name="connsiteY5" fmla="*/ 2566779 h 3269353"/>
              <a:gd name="connsiteX6" fmla="*/ 161130 w 667863"/>
              <a:gd name="connsiteY6" fmla="*/ 2602379 h 3269353"/>
              <a:gd name="connsiteX7" fmla="*/ 161130 w 667863"/>
              <a:gd name="connsiteY7" fmla="*/ 559399 h 3269353"/>
              <a:gd name="connsiteX0" fmla="*/ 644089 w 667863"/>
              <a:gd name="connsiteY0" fmla="*/ 0 h 3269353"/>
              <a:gd name="connsiteX1" fmla="*/ 374740 w 667863"/>
              <a:gd name="connsiteY1" fmla="*/ 594999 h 3269353"/>
              <a:gd name="connsiteX2" fmla="*/ 374740 w 667863"/>
              <a:gd name="connsiteY2" fmla="*/ 1637870 h 3269353"/>
              <a:gd name="connsiteX3" fmla="*/ 4 w 667863"/>
              <a:gd name="connsiteY3" fmla="*/ 1791804 h 3269353"/>
              <a:gd name="connsiteX4" fmla="*/ 365469 w 667863"/>
              <a:gd name="connsiteY4" fmla="*/ 1784373 h 3269353"/>
              <a:gd name="connsiteX5" fmla="*/ 374740 w 667863"/>
              <a:gd name="connsiteY5" fmla="*/ 2566779 h 3269353"/>
              <a:gd name="connsiteX6" fmla="*/ 645576 w 667863"/>
              <a:gd name="connsiteY6" fmla="*/ 3269353 h 3269353"/>
              <a:gd name="connsiteX0" fmla="*/ 161130 w 667863"/>
              <a:gd name="connsiteY0" fmla="*/ 559399 h 3269353"/>
              <a:gd name="connsiteX1" fmla="*/ 374740 w 667863"/>
              <a:gd name="connsiteY1" fmla="*/ 594999 h 3269353"/>
              <a:gd name="connsiteX2" fmla="*/ 374740 w 667863"/>
              <a:gd name="connsiteY2" fmla="*/ 1530293 h 3269353"/>
              <a:gd name="connsiteX3" fmla="*/ 588350 w 667863"/>
              <a:gd name="connsiteY3" fmla="*/ 1565893 h 3269353"/>
              <a:gd name="connsiteX4" fmla="*/ 374740 w 667863"/>
              <a:gd name="connsiteY4" fmla="*/ 1601493 h 3269353"/>
              <a:gd name="connsiteX5" fmla="*/ 374740 w 667863"/>
              <a:gd name="connsiteY5" fmla="*/ 2566779 h 3269353"/>
              <a:gd name="connsiteX6" fmla="*/ 161130 w 667863"/>
              <a:gd name="connsiteY6" fmla="*/ 2602379 h 3269353"/>
              <a:gd name="connsiteX7" fmla="*/ 161130 w 667863"/>
              <a:gd name="connsiteY7" fmla="*/ 559399 h 3269353"/>
              <a:gd name="connsiteX0" fmla="*/ 644089 w 667863"/>
              <a:gd name="connsiteY0" fmla="*/ 0 h 3269353"/>
              <a:gd name="connsiteX1" fmla="*/ 374740 w 667863"/>
              <a:gd name="connsiteY1" fmla="*/ 594999 h 3269353"/>
              <a:gd name="connsiteX2" fmla="*/ 374740 w 667863"/>
              <a:gd name="connsiteY2" fmla="*/ 1637870 h 3269353"/>
              <a:gd name="connsiteX3" fmla="*/ 4 w 667863"/>
              <a:gd name="connsiteY3" fmla="*/ 1791804 h 3269353"/>
              <a:gd name="connsiteX4" fmla="*/ 365469 w 667863"/>
              <a:gd name="connsiteY4" fmla="*/ 1827403 h 3269353"/>
              <a:gd name="connsiteX5" fmla="*/ 374740 w 667863"/>
              <a:gd name="connsiteY5" fmla="*/ 2566779 h 3269353"/>
              <a:gd name="connsiteX6" fmla="*/ 645576 w 667863"/>
              <a:gd name="connsiteY6" fmla="*/ 3269353 h 326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7863" h="3269353" stroke="0" extrusionOk="0">
                <a:moveTo>
                  <a:pt x="161130" y="559399"/>
                </a:moveTo>
                <a:cubicBezTo>
                  <a:pt x="279104" y="559399"/>
                  <a:pt x="374740" y="575338"/>
                  <a:pt x="374740" y="594999"/>
                </a:cubicBezTo>
                <a:lnTo>
                  <a:pt x="374740" y="1530293"/>
                </a:lnTo>
                <a:cubicBezTo>
                  <a:pt x="374740" y="1549954"/>
                  <a:pt x="470376" y="1565893"/>
                  <a:pt x="588350" y="1565893"/>
                </a:cubicBezTo>
                <a:cubicBezTo>
                  <a:pt x="470376" y="1565893"/>
                  <a:pt x="374740" y="1581832"/>
                  <a:pt x="374740" y="1601493"/>
                </a:cubicBezTo>
                <a:lnTo>
                  <a:pt x="374740" y="2566779"/>
                </a:lnTo>
                <a:cubicBezTo>
                  <a:pt x="374740" y="2586440"/>
                  <a:pt x="279104" y="2602379"/>
                  <a:pt x="161130" y="2602379"/>
                </a:cubicBezTo>
                <a:lnTo>
                  <a:pt x="161130" y="559399"/>
                </a:lnTo>
                <a:close/>
              </a:path>
              <a:path w="667863" h="3269353" fill="none">
                <a:moveTo>
                  <a:pt x="644089" y="0"/>
                </a:moveTo>
                <a:cubicBezTo>
                  <a:pt x="762063" y="0"/>
                  <a:pt x="374740" y="575338"/>
                  <a:pt x="374740" y="594999"/>
                </a:cubicBezTo>
                <a:lnTo>
                  <a:pt x="374740" y="1637870"/>
                </a:lnTo>
                <a:cubicBezTo>
                  <a:pt x="374740" y="1657531"/>
                  <a:pt x="1549" y="1760215"/>
                  <a:pt x="4" y="1791804"/>
                </a:cubicBezTo>
                <a:cubicBezTo>
                  <a:pt x="-1541" y="1823393"/>
                  <a:pt x="365469" y="1807742"/>
                  <a:pt x="365469" y="1827403"/>
                </a:cubicBezTo>
                <a:lnTo>
                  <a:pt x="374740" y="2566779"/>
                </a:lnTo>
                <a:cubicBezTo>
                  <a:pt x="374740" y="2586440"/>
                  <a:pt x="763550" y="3269353"/>
                  <a:pt x="645576" y="3269353"/>
                </a:cubicBezTo>
              </a:path>
            </a:pathLst>
          </a:cu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47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98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1" name="Straight Connector 97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9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101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285441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" sz="4400" dirty="0"/>
              <a:t>4. Machine Learning Analysis</a:t>
            </a:r>
            <a:endParaRPr lang="en-US" sz="41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7" name="Straight Connector 103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1543049"/>
            <a:ext cx="0" cy="2057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6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FE29-CAC6-466C-B766-191E74AB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4. Machine Learning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0E7F4-9ACE-4705-9438-B0300093C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1430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Model Training :</a:t>
            </a:r>
          </a:p>
          <a:p>
            <a:endParaRPr lang="en-US" dirty="0"/>
          </a:p>
          <a:p>
            <a:r>
              <a:rPr lang="en-US" dirty="0"/>
              <a:t>Split data to train and test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Used predict function to predict the labels for training data and test data 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A3B34-7560-47A6-8F84-4E8C2B005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0275"/>
            <a:ext cx="7861300" cy="74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DBA9A-C8A5-422A-896A-05C108987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212" y="3486200"/>
            <a:ext cx="4067175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FBB4C5-80D0-48EB-91AA-1E067738F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211" y="4155550"/>
            <a:ext cx="40671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94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FE29-CAC6-466C-B766-191E74AB7D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543800" cy="550862"/>
          </a:xfrm>
        </p:spPr>
        <p:txBody>
          <a:bodyPr>
            <a:normAutofit fontScale="90000"/>
          </a:bodyPr>
          <a:lstStyle/>
          <a:p>
            <a:r>
              <a:rPr lang="en" dirty="0"/>
              <a:t>4. Machine Learning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0E7F4-9ACE-4705-9438-B0300093C42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746522"/>
            <a:ext cx="5387975" cy="55086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114300" indent="0">
              <a:buNone/>
            </a:pPr>
            <a:r>
              <a:rPr lang="en-US" sz="5600" dirty="0">
                <a:solidFill>
                  <a:schemeClr val="tx1"/>
                </a:solidFill>
                <a:latin typeface="arial" panose="020B0604020202020204" pitchFamily="34" charset="0"/>
              </a:rPr>
              <a:t>Tried 2 different activation functions in the output layer for testing:</a:t>
            </a:r>
          </a:p>
          <a:p>
            <a:pPr marL="114300" indent="0">
              <a:buNone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CFA8D-F8FE-421B-B2CF-FEEC4B3F5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" y="1493046"/>
            <a:ext cx="3963988" cy="3205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E1E62-8144-4AE1-975A-043545301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263" y="1493045"/>
            <a:ext cx="3981450" cy="32054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7533FD-98C0-41F9-BB2C-8B4669D15A39}"/>
              </a:ext>
            </a:extLst>
          </p:cNvPr>
          <p:cNvSpPr txBox="1"/>
          <p:nvPr/>
        </p:nvSpPr>
        <p:spPr>
          <a:xfrm>
            <a:off x="0" y="484787"/>
            <a:ext cx="4525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Used Hyperparameters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0EAE5-2031-498C-BCB3-CA94F14CB7F0}"/>
              </a:ext>
            </a:extLst>
          </p:cNvPr>
          <p:cNvSpPr txBox="1"/>
          <p:nvPr/>
        </p:nvSpPr>
        <p:spPr>
          <a:xfrm>
            <a:off x="812800" y="1210549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SoftMax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A0D75B-0D60-440B-81DF-F65627DA5737}"/>
              </a:ext>
            </a:extLst>
          </p:cNvPr>
          <p:cNvSpPr txBox="1"/>
          <p:nvPr/>
        </p:nvSpPr>
        <p:spPr>
          <a:xfrm>
            <a:off x="5473700" y="1214438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1588276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0DC2-9FCA-4A1E-BC2F-2397BB28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4. Machine Learning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30BF9-4B0E-4D26-B79D-FC81108D1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3800" dirty="0">
                <a:solidFill>
                  <a:schemeClr val="tx1"/>
                </a:solidFill>
              </a:rPr>
              <a:t>Calculated the metrics for each model</a:t>
            </a:r>
          </a:p>
          <a:p>
            <a:pPr marL="114300" indent="0">
              <a:buNone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3800" b="1" dirty="0">
                <a:solidFill>
                  <a:schemeClr val="accent1">
                    <a:lumMod val="75000"/>
                  </a:schemeClr>
                </a:solidFill>
              </a:rPr>
              <a:t>Metrics used:</a:t>
            </a:r>
          </a:p>
          <a:p>
            <a:pPr marL="114300" indent="0">
              <a:buNone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114300" indent="0">
              <a:lnSpc>
                <a:spcPct val="170000"/>
              </a:lnSpc>
              <a:buNone/>
            </a:pPr>
            <a:endParaRPr lang="en-US" sz="1800" dirty="0">
              <a:solidFill>
                <a:srgbClr val="2021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900" dirty="0">
                <a:solidFill>
                  <a:srgbClr val="202124"/>
                </a:solidFill>
                <a:cs typeface="Arial" panose="020B0604020202020204" pitchFamily="34" charset="0"/>
              </a:rPr>
              <a:t>Loss : </a:t>
            </a:r>
            <a:r>
              <a:rPr lang="en-US" sz="2900" dirty="0">
                <a:solidFill>
                  <a:srgbClr val="282828"/>
                </a:solidFill>
                <a:cs typeface="Arial" panose="020B0604020202020204" pitchFamily="34" charset="0"/>
              </a:rPr>
              <a:t>The </a:t>
            </a:r>
            <a:r>
              <a:rPr lang="en-US" sz="2900" b="0" i="0" dirty="0">
                <a:solidFill>
                  <a:srgbClr val="282828"/>
                </a:solidFill>
                <a:effectLst/>
                <a:cs typeface="Arial" panose="020B0604020202020204" pitchFamily="34" charset="0"/>
              </a:rPr>
              <a:t>difference between the predicted value by your model and the true value. 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sz="2900" dirty="0">
                <a:solidFill>
                  <a:srgbClr val="282828"/>
                </a:solidFill>
                <a:cs typeface="Arial" panose="020B0604020202020204" pitchFamily="34" charset="0"/>
              </a:rPr>
              <a:t>                  </a:t>
            </a:r>
            <a:r>
              <a:rPr lang="en-US" sz="2900" dirty="0">
                <a:solidFill>
                  <a:srgbClr val="202124"/>
                </a:solidFill>
                <a:cs typeface="Arial" panose="020B0604020202020204" pitchFamily="34" charset="0"/>
              </a:rPr>
              <a:t>Loss function used :Binary Cross Entropy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en-US" sz="2900" dirty="0">
                <a:solidFill>
                  <a:srgbClr val="202124"/>
                </a:solidFill>
                <a:cs typeface="Arial" panose="020B0604020202020204" pitchFamily="34" charset="0"/>
              </a:rPr>
              <a:t>                (Used when there is a classification between 2 categories only)</a:t>
            </a:r>
          </a:p>
          <a:p>
            <a:pPr marL="114300" indent="0">
              <a:buNone/>
            </a:pPr>
            <a:endParaRPr lang="en-US" sz="2900" dirty="0">
              <a:solidFill>
                <a:srgbClr val="202124"/>
              </a:solidFill>
              <a:cs typeface="Arial" panose="020B0604020202020204" pitchFamily="34" charset="0"/>
            </a:endParaRPr>
          </a:p>
          <a:p>
            <a:pPr marL="114300" indent="0">
              <a:buNone/>
            </a:pPr>
            <a:endParaRPr lang="en-US" sz="2900" dirty="0">
              <a:solidFill>
                <a:srgbClr val="202124"/>
              </a:solidFill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900" dirty="0">
                <a:solidFill>
                  <a:srgbClr val="282828"/>
                </a:solidFill>
                <a:cs typeface="Arial" panose="020B0604020202020204" pitchFamily="34" charset="0"/>
              </a:rPr>
              <a:t>Accuracy: Used to tell the percentage of accurate predictions. We calculate it by dividing the number of correct predictions by the total number of predictions.</a:t>
            </a:r>
          </a:p>
          <a:p>
            <a:endParaRPr lang="en-US" sz="2900" dirty="0">
              <a:solidFill>
                <a:srgbClr val="282828"/>
              </a:solidFill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212529"/>
              </a:solidFill>
            </a:endParaRPr>
          </a:p>
          <a:p>
            <a:pPr marL="114300" indent="0">
              <a:buNone/>
            </a:pPr>
            <a:endParaRPr lang="en-US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endParaRPr lang="en-US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DFB15-EE7C-4939-A960-2378CEE089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89897" y="3584050"/>
            <a:ext cx="40100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7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51435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69277" y="454422"/>
            <a:ext cx="2313633" cy="423465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88620" defTabSz="914400">
              <a:spcBef>
                <a:spcPct val="0"/>
              </a:spcBef>
              <a:spcAft>
                <a:spcPts val="0"/>
              </a:spcAft>
              <a:buSzPct val="100000"/>
            </a:pPr>
            <a:r>
              <a:rPr lang="en-US" sz="2700" spc="-50">
                <a:solidFill>
                  <a:srgbClr val="FFFFFF"/>
                </a:solidFill>
              </a:rPr>
              <a:t>Problem Definition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Google Shape;84;p17"/>
          <p:cNvSpPr txBox="1">
            <a:spLocks noGrp="1"/>
          </p:cNvSpPr>
          <p:nvPr>
            <p:ph idx="1"/>
          </p:nvPr>
        </p:nvSpPr>
        <p:spPr>
          <a:xfrm>
            <a:off x="3556512" y="454422"/>
            <a:ext cx="4810247" cy="4234656"/>
          </a:xfrm>
          <a:prstGeom prst="rect">
            <a:avLst/>
          </a:prstGeom>
        </p:spPr>
        <p:txBody>
          <a:bodyPr spcFirstLastPara="1" vert="horz" lIns="0" tIns="45720" rIns="0" bIns="45720" rtlCol="0" anchor="ctr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en-US" dirty="0"/>
              <a:t>In this project, our team identifies fraudulent transaction from Banksim dataset.</a:t>
            </a:r>
          </a:p>
          <a:p>
            <a:pPr marL="0" lvl="0" indent="0" defTabSz="914400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</a:pPr>
            <a:endParaRPr lang="en-US" dirty="0"/>
          </a:p>
          <a:p>
            <a:pPr marL="114300" lvl="0" indent="0" defTabSz="914400">
              <a:spcBef>
                <a:spcPts val="0"/>
              </a:spcBef>
              <a:spcAft>
                <a:spcPts val="600"/>
              </a:spcAft>
              <a:buSzPts val="1800"/>
              <a:buFont typeface="Calibri" panose="020F0502020204030204" pitchFamily="34" charset="0"/>
              <a:buNone/>
            </a:pPr>
            <a:r>
              <a:rPr lang="en-US" dirty="0"/>
              <a:t>The source of the data: </a:t>
            </a:r>
            <a:r>
              <a:rPr lang="en-US" dirty="0">
                <a:hlinkClick r:id="rId3"/>
              </a:rPr>
              <a:t>https://www.kaggle.com/code/vmeh23/general-data-analysis-for-banksim-data-set/data</a:t>
            </a:r>
            <a:endParaRPr lang="en-US" dirty="0"/>
          </a:p>
          <a:p>
            <a:pPr marL="457200" lvl="0" indent="-342900" defTabSz="914400">
              <a:spcBef>
                <a:spcPts val="0"/>
              </a:spcBef>
              <a:spcAft>
                <a:spcPts val="600"/>
              </a:spcAft>
              <a:buSzPts val="1800"/>
              <a:buFont typeface="Calibri" panose="020F0502020204030204" pitchFamily="34" charset="0"/>
              <a:buAutoNum type="arabicParenR"/>
            </a:pPr>
            <a:endParaRPr lang="en-US" dirty="0"/>
          </a:p>
          <a:p>
            <a:pPr marL="457200" lvl="0" indent="-342900" defTabSz="914400">
              <a:spcBef>
                <a:spcPts val="0"/>
              </a:spcBef>
              <a:spcAft>
                <a:spcPts val="600"/>
              </a:spcAft>
              <a:buSzPts val="1800"/>
              <a:buFont typeface="Calibri" panose="020F0502020204030204" pitchFamily="34" charset="0"/>
              <a:buAutoNum type="arabicParenR"/>
            </a:pPr>
            <a:endParaRPr lang="en-US" dirty="0"/>
          </a:p>
        </p:txBody>
      </p:sp>
      <p:sp>
        <p:nvSpPr>
          <p:cNvPr id="2" name="AutoShape 2" descr="blob:https://web.whatsapp.com/113a835d-ac2c-4ec6-8ef1-ea74ed8874d2">
            <a:extLst>
              <a:ext uri="{FF2B5EF4-FFF2-40B4-BE49-F238E27FC236}">
                <a16:creationId xmlns:a16="http://schemas.microsoft.com/office/drawing/2014/main" id="{056E3C64-228B-4E07-894D-E27AB8DE9F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5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0D19-1DB6-463A-ABBB-64D1E0D213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7543800" cy="512762"/>
          </a:xfrm>
        </p:spPr>
        <p:txBody>
          <a:bodyPr>
            <a:normAutofit fontScale="90000"/>
          </a:bodyPr>
          <a:lstStyle/>
          <a:p>
            <a:r>
              <a:rPr lang="en" dirty="0"/>
              <a:t>4. Machine Learning Analysis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50A8D-DAD4-4C2A-B642-EB92E1B4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52" y="944808"/>
            <a:ext cx="6724650" cy="12573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307FFE-045F-45BE-B54B-03CB61CA3C89}"/>
              </a:ext>
            </a:extLst>
          </p:cNvPr>
          <p:cNvCxnSpPr>
            <a:cxnSpLocks/>
          </p:cNvCxnSpPr>
          <p:nvPr/>
        </p:nvCxnSpPr>
        <p:spPr>
          <a:xfrm flipV="1">
            <a:off x="1524000" y="2101979"/>
            <a:ext cx="235351" cy="2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7B8EFF-0B39-4326-B150-6D48CEE483EE}"/>
              </a:ext>
            </a:extLst>
          </p:cNvPr>
          <p:cNvCxnSpPr>
            <a:cxnSpLocks/>
          </p:cNvCxnSpPr>
          <p:nvPr/>
        </p:nvCxnSpPr>
        <p:spPr>
          <a:xfrm flipH="1" flipV="1">
            <a:off x="3665538" y="2101979"/>
            <a:ext cx="217857" cy="30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C2530F-8341-47AC-BEF0-00957A300892}"/>
              </a:ext>
            </a:extLst>
          </p:cNvPr>
          <p:cNvSpPr/>
          <p:nvPr/>
        </p:nvSpPr>
        <p:spPr>
          <a:xfrm>
            <a:off x="2563402" y="1783304"/>
            <a:ext cx="1724628" cy="33972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EC27E1-0CFA-490C-93D9-A1441756628B}"/>
              </a:ext>
            </a:extLst>
          </p:cNvPr>
          <p:cNvSpPr/>
          <p:nvPr/>
        </p:nvSpPr>
        <p:spPr>
          <a:xfrm>
            <a:off x="983848" y="1782240"/>
            <a:ext cx="1551007" cy="33972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07613-C426-4E5B-8639-C5BF70857685}"/>
              </a:ext>
            </a:extLst>
          </p:cNvPr>
          <p:cNvSpPr txBox="1"/>
          <p:nvPr/>
        </p:nvSpPr>
        <p:spPr>
          <a:xfrm>
            <a:off x="1070657" y="2218784"/>
            <a:ext cx="137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94C1AA-D064-4487-84EE-F0DDB010360D}"/>
              </a:ext>
            </a:extLst>
          </p:cNvPr>
          <p:cNvSpPr txBox="1"/>
          <p:nvPr/>
        </p:nvSpPr>
        <p:spPr>
          <a:xfrm>
            <a:off x="3834082" y="2283933"/>
            <a:ext cx="137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Accuracy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547F37-030D-49A4-9D72-F7EC4A03944C}"/>
              </a:ext>
            </a:extLst>
          </p:cNvPr>
          <p:cNvSpPr txBox="1"/>
          <p:nvPr/>
        </p:nvSpPr>
        <p:spPr>
          <a:xfrm>
            <a:off x="201552" y="558800"/>
            <a:ext cx="841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Loss and Accuracy results for train and test data using Softmax Activation function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283F7F1-F3A4-4802-AB6F-6533BC5C9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8" y="2600048"/>
            <a:ext cx="6582378" cy="1295400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CBF7B8-3C7B-444D-8BBC-C0B2D15EC15A}"/>
              </a:ext>
            </a:extLst>
          </p:cNvPr>
          <p:cNvSpPr/>
          <p:nvPr/>
        </p:nvSpPr>
        <p:spPr>
          <a:xfrm>
            <a:off x="1076315" y="3458640"/>
            <a:ext cx="1743085" cy="33972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72AF946-7180-49F6-8828-811F5FF740CE}"/>
              </a:ext>
            </a:extLst>
          </p:cNvPr>
          <p:cNvSpPr/>
          <p:nvPr/>
        </p:nvSpPr>
        <p:spPr>
          <a:xfrm>
            <a:off x="2847523" y="3458640"/>
            <a:ext cx="1743085" cy="33972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FA4BC3-1509-4F80-830F-ECDBC499827B}"/>
              </a:ext>
            </a:extLst>
          </p:cNvPr>
          <p:cNvSpPr txBox="1"/>
          <p:nvPr/>
        </p:nvSpPr>
        <p:spPr>
          <a:xfrm>
            <a:off x="835306" y="4014026"/>
            <a:ext cx="137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F7A935-373B-4495-8A7A-5F0E595EC4C8}"/>
              </a:ext>
            </a:extLst>
          </p:cNvPr>
          <p:cNvCxnSpPr>
            <a:cxnSpLocks/>
          </p:cNvCxnSpPr>
          <p:nvPr/>
        </p:nvCxnSpPr>
        <p:spPr>
          <a:xfrm flipV="1">
            <a:off x="1168400" y="3747092"/>
            <a:ext cx="355600" cy="34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21EA31F-CF67-48A7-9C63-6A650E522FBA}"/>
              </a:ext>
            </a:extLst>
          </p:cNvPr>
          <p:cNvSpPr txBox="1"/>
          <p:nvPr/>
        </p:nvSpPr>
        <p:spPr>
          <a:xfrm>
            <a:off x="3770493" y="4014026"/>
            <a:ext cx="464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Accuracy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602AC8-2C82-4626-ABD9-37594F963978}"/>
              </a:ext>
            </a:extLst>
          </p:cNvPr>
          <p:cNvCxnSpPr>
            <a:cxnSpLocks/>
          </p:cNvCxnSpPr>
          <p:nvPr/>
        </p:nvCxnSpPr>
        <p:spPr>
          <a:xfrm flipH="1" flipV="1">
            <a:off x="4040087" y="3747092"/>
            <a:ext cx="247943" cy="34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612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384DB5-DFD7-49FB-BC5F-BB1BC5AB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7" y="2570284"/>
            <a:ext cx="6324600" cy="120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8ACD0-ED18-4073-93A3-033A364BD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77" y="890336"/>
            <a:ext cx="6324600" cy="121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5E0D19-1DB6-463A-ABBB-64D1E0D213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6038"/>
            <a:ext cx="7543800" cy="512762"/>
          </a:xfrm>
        </p:spPr>
        <p:txBody>
          <a:bodyPr>
            <a:normAutofit fontScale="90000"/>
          </a:bodyPr>
          <a:lstStyle/>
          <a:p>
            <a:r>
              <a:rPr lang="en" dirty="0"/>
              <a:t>4. Machine Learning Analysis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307FFE-045F-45BE-B54B-03CB61CA3C89}"/>
              </a:ext>
            </a:extLst>
          </p:cNvPr>
          <p:cNvCxnSpPr>
            <a:cxnSpLocks/>
          </p:cNvCxnSpPr>
          <p:nvPr/>
        </p:nvCxnSpPr>
        <p:spPr>
          <a:xfrm flipV="1">
            <a:off x="1524000" y="2101979"/>
            <a:ext cx="235351" cy="23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7B8EFF-0B39-4326-B150-6D48CEE483EE}"/>
              </a:ext>
            </a:extLst>
          </p:cNvPr>
          <p:cNvCxnSpPr>
            <a:cxnSpLocks/>
          </p:cNvCxnSpPr>
          <p:nvPr/>
        </p:nvCxnSpPr>
        <p:spPr>
          <a:xfrm flipH="1" flipV="1">
            <a:off x="3665538" y="2101979"/>
            <a:ext cx="217857" cy="30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EC27E1-0CFA-490C-93D9-A1441756628B}"/>
              </a:ext>
            </a:extLst>
          </p:cNvPr>
          <p:cNvSpPr/>
          <p:nvPr/>
        </p:nvSpPr>
        <p:spPr>
          <a:xfrm>
            <a:off x="1172353" y="1804212"/>
            <a:ext cx="1646372" cy="33972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07613-C426-4E5B-8639-C5BF70857685}"/>
              </a:ext>
            </a:extLst>
          </p:cNvPr>
          <p:cNvSpPr txBox="1"/>
          <p:nvPr/>
        </p:nvSpPr>
        <p:spPr>
          <a:xfrm>
            <a:off x="1070657" y="2218784"/>
            <a:ext cx="137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94C1AA-D064-4487-84EE-F0DDB010360D}"/>
              </a:ext>
            </a:extLst>
          </p:cNvPr>
          <p:cNvSpPr txBox="1"/>
          <p:nvPr/>
        </p:nvSpPr>
        <p:spPr>
          <a:xfrm>
            <a:off x="3834082" y="2283933"/>
            <a:ext cx="137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Accuracy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547F37-030D-49A4-9D72-F7EC4A03944C}"/>
              </a:ext>
            </a:extLst>
          </p:cNvPr>
          <p:cNvSpPr txBox="1"/>
          <p:nvPr/>
        </p:nvSpPr>
        <p:spPr>
          <a:xfrm>
            <a:off x="201552" y="558800"/>
            <a:ext cx="841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Loss and Accuracy results for train and test data using Sigmoid Activation function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CBF7B8-3C7B-444D-8BBC-C0B2D15EC15A}"/>
              </a:ext>
            </a:extLst>
          </p:cNvPr>
          <p:cNvSpPr/>
          <p:nvPr/>
        </p:nvSpPr>
        <p:spPr>
          <a:xfrm>
            <a:off x="1076315" y="3458640"/>
            <a:ext cx="1771208" cy="33972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72AF946-7180-49F6-8828-811F5FF740CE}"/>
              </a:ext>
            </a:extLst>
          </p:cNvPr>
          <p:cNvSpPr/>
          <p:nvPr/>
        </p:nvSpPr>
        <p:spPr>
          <a:xfrm>
            <a:off x="2939608" y="3458640"/>
            <a:ext cx="1651000" cy="33972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FA4BC3-1509-4F80-830F-ECDBC499827B}"/>
              </a:ext>
            </a:extLst>
          </p:cNvPr>
          <p:cNvSpPr txBox="1"/>
          <p:nvPr/>
        </p:nvSpPr>
        <p:spPr>
          <a:xfrm>
            <a:off x="835306" y="4014026"/>
            <a:ext cx="137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F7A935-373B-4495-8A7A-5F0E595EC4C8}"/>
              </a:ext>
            </a:extLst>
          </p:cNvPr>
          <p:cNvCxnSpPr>
            <a:cxnSpLocks/>
          </p:cNvCxnSpPr>
          <p:nvPr/>
        </p:nvCxnSpPr>
        <p:spPr>
          <a:xfrm flipV="1">
            <a:off x="1168400" y="3747092"/>
            <a:ext cx="355600" cy="34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21EA31F-CF67-48A7-9C63-6A650E522FBA}"/>
              </a:ext>
            </a:extLst>
          </p:cNvPr>
          <p:cNvSpPr txBox="1"/>
          <p:nvPr/>
        </p:nvSpPr>
        <p:spPr>
          <a:xfrm>
            <a:off x="4040087" y="3966853"/>
            <a:ext cx="464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Accuracy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602AC8-2C82-4626-ABD9-37594F963978}"/>
              </a:ext>
            </a:extLst>
          </p:cNvPr>
          <p:cNvCxnSpPr>
            <a:cxnSpLocks/>
          </p:cNvCxnSpPr>
          <p:nvPr/>
        </p:nvCxnSpPr>
        <p:spPr>
          <a:xfrm flipH="1" flipV="1">
            <a:off x="4040087" y="3747092"/>
            <a:ext cx="247943" cy="34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C2530F-8341-47AC-BEF0-00957A300892}"/>
              </a:ext>
            </a:extLst>
          </p:cNvPr>
          <p:cNvSpPr/>
          <p:nvPr/>
        </p:nvSpPr>
        <p:spPr>
          <a:xfrm>
            <a:off x="2818725" y="1804212"/>
            <a:ext cx="1724628" cy="339725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63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C6A2-4421-4775-822E-7EDA030F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66760" cy="526726"/>
          </a:xfrm>
        </p:spPr>
        <p:txBody>
          <a:bodyPr>
            <a:normAutofit fontScale="90000"/>
          </a:bodyPr>
          <a:lstStyle/>
          <a:p>
            <a:r>
              <a:rPr lang="en" dirty="0"/>
              <a:t>4. Machine Learning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490D-6037-45D8-916F-5DF168E64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28799"/>
            <a:ext cx="7909560" cy="2573021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After comparing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themetrics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for both activation functions we found that sigmoid was doing a better performance .</a:t>
            </a:r>
          </a:p>
          <a:p>
            <a:pPr algn="ctr"/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   Multi-classification                                                       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B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inary classification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FEF19F-6927-47C7-9F9D-C4FD02EE11CE}"/>
              </a:ext>
            </a:extLst>
          </p:cNvPr>
          <p:cNvSpPr/>
          <p:nvPr/>
        </p:nvSpPr>
        <p:spPr>
          <a:xfrm>
            <a:off x="5932170" y="2651760"/>
            <a:ext cx="1828800" cy="388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Sigmoid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C5672E-A2C3-4BE5-8D63-7CC5828750E7}"/>
              </a:ext>
            </a:extLst>
          </p:cNvPr>
          <p:cNvSpPr/>
          <p:nvPr/>
        </p:nvSpPr>
        <p:spPr>
          <a:xfrm>
            <a:off x="1474470" y="2674620"/>
            <a:ext cx="1828800" cy="388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SoftMax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8AFFDB-C25A-4476-8B25-900FDF46B330}"/>
              </a:ext>
            </a:extLst>
          </p:cNvPr>
          <p:cNvCxnSpPr>
            <a:cxnSpLocks/>
          </p:cNvCxnSpPr>
          <p:nvPr/>
        </p:nvCxnSpPr>
        <p:spPr>
          <a:xfrm flipV="1">
            <a:off x="2308860" y="3051810"/>
            <a:ext cx="0" cy="37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43B35A-67F9-4D49-8784-A637A5C154CE}"/>
              </a:ext>
            </a:extLst>
          </p:cNvPr>
          <p:cNvCxnSpPr>
            <a:cxnSpLocks/>
          </p:cNvCxnSpPr>
          <p:nvPr/>
        </p:nvCxnSpPr>
        <p:spPr>
          <a:xfrm flipV="1">
            <a:off x="6846570" y="3040380"/>
            <a:ext cx="0" cy="377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988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Machine Learning Analysis</a:t>
            </a:r>
            <a:endParaRPr dirty="0"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401925"/>
            <a:ext cx="8520600" cy="22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Suggested improvements: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Fine-tuning of the hyperparameters</a:t>
            </a:r>
          </a:p>
          <a:p>
            <a:pPr marL="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Try different machine learning models (Ex: Random Forest , Gradient Booster Tree)</a:t>
            </a:r>
          </a:p>
        </p:txBody>
      </p:sp>
    </p:spTree>
    <p:extLst>
      <p:ext uri="{BB962C8B-B14F-4D97-AF65-F5344CB8AC3E}">
        <p14:creationId xmlns:p14="http://schemas.microsoft.com/office/powerpoint/2010/main" val="1218586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98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1" name="Straight Connector 97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9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101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285441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" sz="4400" dirty="0"/>
              <a:t>5. Conclusion</a:t>
            </a:r>
            <a:endParaRPr lang="en-US" sz="4100" spc="-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7" name="Straight Connector 103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1543049"/>
            <a:ext cx="0" cy="2057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20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Conclusion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401925"/>
            <a:ext cx="8520600" cy="2381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14300" indent="0">
              <a:lnSpc>
                <a:spcPct val="200000"/>
              </a:lnSpc>
              <a:spcBef>
                <a:spcPts val="1200"/>
              </a:spcBef>
              <a:buNone/>
            </a:pPr>
            <a:r>
              <a:rPr lang="en" sz="2400" b="1" dirty="0">
                <a:solidFill>
                  <a:schemeClr val="accent1">
                    <a:lumMod val="75000"/>
                  </a:schemeClr>
                </a:solidFill>
              </a:rPr>
              <a:t>Challenges we faced :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1800" dirty="0"/>
              <a:t>Only 1.23 % of the initially provided data was classified as fraud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sz="1800" dirty="0"/>
              <a:t>Model was predicting wrong values for the label because of a non-suitable activation function for the output layer </a:t>
            </a:r>
          </a:p>
          <a:p>
            <a:pPr>
              <a:spcBef>
                <a:spcPts val="1200"/>
              </a:spcBef>
            </a:pP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5936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Conclusion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401925"/>
            <a:ext cx="8520600" cy="22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buNone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Lessons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learned: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Graphical representation of data can give good insights of our data and it helps with detecting patterns and outliers.</a:t>
            </a:r>
          </a:p>
          <a:p>
            <a:pPr marL="342900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There is always a room for improvement</a:t>
            </a:r>
          </a:p>
          <a:p>
            <a:pPr marL="342900"/>
            <a:endParaRPr lang="en-US" dirty="0">
              <a:solidFill>
                <a:schemeClr val="tx1"/>
              </a:solidFill>
            </a:endParaRPr>
          </a:p>
          <a:p>
            <a:pPr marL="342900"/>
            <a:endParaRPr lang="en-US" sz="18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>
              <a:buNone/>
            </a:pPr>
            <a:endParaRPr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6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Conclusion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401925"/>
            <a:ext cx="8520600" cy="22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>
                    <a:lumMod val="75000"/>
                  </a:schemeClr>
                </a:solidFill>
              </a:rPr>
              <a:t>Next steps for your data science career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</a:rPr>
              <a:t>This DataScience BootCamp is just the start !</a:t>
            </a:r>
            <a:endParaRPr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859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 idx="4294967295"/>
          </p:nvPr>
        </p:nvSpPr>
        <p:spPr>
          <a:xfrm>
            <a:off x="0" y="450850"/>
            <a:ext cx="6367463" cy="40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Questions</a:t>
            </a:r>
            <a:endParaRPr sz="4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18A39-0D3C-4ACF-93BA-F9803F9FD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177540" cy="2023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A853-E00C-4C76-BB8A-EC9D96CC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Process</a:t>
            </a: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06AB54E-4AF1-4632-AA31-AD3261C56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283872"/>
              </p:ext>
            </p:extLst>
          </p:nvPr>
        </p:nvGraphicFramePr>
        <p:xfrm>
          <a:off x="92869" y="957262"/>
          <a:ext cx="9051131" cy="4021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844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B95DCD-0180-44CC-8095-DC50D0840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38291"/>
              </p:ext>
            </p:extLst>
          </p:nvPr>
        </p:nvGraphicFramePr>
        <p:xfrm>
          <a:off x="2481263" y="232568"/>
          <a:ext cx="1847850" cy="4082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3169900942"/>
                    </a:ext>
                  </a:extLst>
                </a:gridCol>
              </a:tblGrid>
              <a:tr h="371114">
                <a:tc>
                  <a:txBody>
                    <a:bodyPr/>
                    <a:lstStyle/>
                    <a:p>
                      <a:r>
                        <a:rPr lang="en-US" dirty="0"/>
                        <a:t>Columns: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0085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10711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4488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70637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ZipcodeOri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591344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Gender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99084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Merchant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23767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ZipMerchant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00289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Category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390419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Amount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65637"/>
                  </a:ext>
                </a:extLst>
              </a:tr>
              <a:tr h="3711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Fraud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01255"/>
                  </a:ext>
                </a:extLst>
              </a:tr>
            </a:tbl>
          </a:graphicData>
        </a:graphic>
      </p:graphicFrame>
      <p:sp>
        <p:nvSpPr>
          <p:cNvPr id="4" name="Right Brace 3">
            <a:extLst>
              <a:ext uri="{FF2B5EF4-FFF2-40B4-BE49-F238E27FC236}">
                <a16:creationId xmlns:a16="http://schemas.microsoft.com/office/drawing/2014/main" id="{7EAA49E9-8F3D-47BA-8A1D-915F26D9894C}"/>
              </a:ext>
            </a:extLst>
          </p:cNvPr>
          <p:cNvSpPr/>
          <p:nvPr/>
        </p:nvSpPr>
        <p:spPr>
          <a:xfrm>
            <a:off x="4479131" y="700089"/>
            <a:ext cx="1185863" cy="300037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578624-B542-4AC8-A87B-9F46128615BA}"/>
              </a:ext>
            </a:extLst>
          </p:cNvPr>
          <p:cNvCxnSpPr/>
          <p:nvPr/>
        </p:nvCxnSpPr>
        <p:spPr>
          <a:xfrm>
            <a:off x="4386263" y="4100513"/>
            <a:ext cx="1278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77578AB-3206-40C7-AD91-0ADDFCBB6013}"/>
              </a:ext>
            </a:extLst>
          </p:cNvPr>
          <p:cNvSpPr/>
          <p:nvPr/>
        </p:nvSpPr>
        <p:spPr>
          <a:xfrm>
            <a:off x="5957888" y="1885950"/>
            <a:ext cx="2536031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349BA3-AA0B-42EC-AB2B-4062CBB8781F}"/>
              </a:ext>
            </a:extLst>
          </p:cNvPr>
          <p:cNvSpPr/>
          <p:nvPr/>
        </p:nvSpPr>
        <p:spPr>
          <a:xfrm>
            <a:off x="6022181" y="3786183"/>
            <a:ext cx="2393157" cy="500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57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005BCFD-5F3D-426D-B244-3A63ECE2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" y="571393"/>
            <a:ext cx="6045200" cy="1287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3AE73B-C7EA-4902-9997-9D1310858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910" y="3287267"/>
            <a:ext cx="3543639" cy="14562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909B2B-EBB3-4123-AC7D-1E08EF2BAE82}"/>
              </a:ext>
            </a:extLst>
          </p:cNvPr>
          <p:cNvSpPr/>
          <p:nvPr/>
        </p:nvSpPr>
        <p:spPr>
          <a:xfrm>
            <a:off x="2378868" y="571392"/>
            <a:ext cx="2260825" cy="1287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9526B0-03D5-4C56-B17F-AC6202EE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619" y="2677150"/>
            <a:ext cx="3825875" cy="660736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41E2A51F-09CA-4BC7-9D4B-1FB13DAA52D8}"/>
              </a:ext>
            </a:extLst>
          </p:cNvPr>
          <p:cNvSpPr/>
          <p:nvPr/>
        </p:nvSpPr>
        <p:spPr>
          <a:xfrm>
            <a:off x="2807493" y="1929242"/>
            <a:ext cx="112252" cy="6747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763DD52-F327-402D-B021-F3A768DB8619}"/>
              </a:ext>
            </a:extLst>
          </p:cNvPr>
          <p:cNvSpPr/>
          <p:nvPr/>
        </p:nvSpPr>
        <p:spPr>
          <a:xfrm rot="20308641">
            <a:off x="1262426" y="1926838"/>
            <a:ext cx="109264" cy="64387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83F316-2D2A-4405-B537-0A9CDC55C5DC}"/>
              </a:ext>
            </a:extLst>
          </p:cNvPr>
          <p:cNvSpPr txBox="1"/>
          <p:nvPr/>
        </p:nvSpPr>
        <p:spPr>
          <a:xfrm>
            <a:off x="1635918" y="2097869"/>
            <a:ext cx="105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Data cleaning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DFAB15A8-EC78-442E-9C79-4D2D3C1C2464}"/>
              </a:ext>
            </a:extLst>
          </p:cNvPr>
          <p:cNvSpPr/>
          <p:nvPr/>
        </p:nvSpPr>
        <p:spPr>
          <a:xfrm rot="10800000" flipH="1">
            <a:off x="4639694" y="3411080"/>
            <a:ext cx="603817" cy="644863"/>
          </a:xfrm>
          <a:prstGeom prst="bentArrow">
            <a:avLst>
              <a:gd name="adj1" fmla="val 7627"/>
              <a:gd name="adj2" fmla="val 17079"/>
              <a:gd name="adj3" fmla="val 25000"/>
              <a:gd name="adj4" fmla="val 946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23EC1-2588-4229-B028-15E759E63BF3}"/>
              </a:ext>
            </a:extLst>
          </p:cNvPr>
          <p:cNvSpPr txBox="1"/>
          <p:nvPr/>
        </p:nvSpPr>
        <p:spPr>
          <a:xfrm>
            <a:off x="4395937" y="4041655"/>
            <a:ext cx="102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Cleaned data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12E99D-EA66-43B2-BA88-CFC9B99D9A3D}"/>
              </a:ext>
            </a:extLst>
          </p:cNvPr>
          <p:cNvSpPr/>
          <p:nvPr/>
        </p:nvSpPr>
        <p:spPr>
          <a:xfrm>
            <a:off x="897731" y="596635"/>
            <a:ext cx="738187" cy="1287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D6AE13-8A25-45C2-8AB9-479B0AE09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619" y="3332805"/>
            <a:ext cx="3825875" cy="421373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AB00D232-05DC-40D8-98EE-3FCD04613C72}"/>
              </a:ext>
            </a:extLst>
          </p:cNvPr>
          <p:cNvSpPr txBox="1">
            <a:spLocks/>
          </p:cNvSpPr>
          <p:nvPr/>
        </p:nvSpPr>
        <p:spPr>
          <a:xfrm>
            <a:off x="142874" y="45799"/>
            <a:ext cx="7543800" cy="444144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406631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98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1" name="Straight Connector 97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9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101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285441" y="723899"/>
            <a:ext cx="5074558" cy="36957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1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1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Exploratory Data Analysis and Feature Engineering</a:t>
            </a:r>
          </a:p>
        </p:txBody>
      </p:sp>
      <p:cxnSp>
        <p:nvCxnSpPr>
          <p:cNvPr id="97" name="Straight Connector 103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1918" y="1543049"/>
            <a:ext cx="0" cy="2057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E5AF-F664-495B-B40B-25A0C45C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Correlation matrix between numerical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8F338-1A7E-4971-A5B7-5539D6EFD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355EAD-8B02-496A-A02B-6480E8FA2DA1}"/>
              </a:ext>
            </a:extLst>
          </p:cNvPr>
          <p:cNvGraphicFramePr>
            <a:graphicFrameLocks noGrp="1"/>
          </p:cNvGraphicFramePr>
          <p:nvPr/>
        </p:nvGraphicFramePr>
        <p:xfrm>
          <a:off x="107308" y="1734552"/>
          <a:ext cx="4732322" cy="1952785"/>
        </p:xfrm>
        <a:graphic>
          <a:graphicData uri="http://schemas.openxmlformats.org/drawingml/2006/table">
            <a:tbl>
              <a:tblPr/>
              <a:tblGrid>
                <a:gridCol w="883171">
                  <a:extLst>
                    <a:ext uri="{9D8B030D-6E8A-4147-A177-3AD203B41FA5}">
                      <a16:colId xmlns:a16="http://schemas.microsoft.com/office/drawing/2014/main" val="876631844"/>
                    </a:ext>
                  </a:extLst>
                </a:gridCol>
                <a:gridCol w="704506">
                  <a:extLst>
                    <a:ext uri="{9D8B030D-6E8A-4147-A177-3AD203B41FA5}">
                      <a16:colId xmlns:a16="http://schemas.microsoft.com/office/drawing/2014/main" val="214855589"/>
                    </a:ext>
                  </a:extLst>
                </a:gridCol>
                <a:gridCol w="810322">
                  <a:extLst>
                    <a:ext uri="{9D8B030D-6E8A-4147-A177-3AD203B41FA5}">
                      <a16:colId xmlns:a16="http://schemas.microsoft.com/office/drawing/2014/main" val="2940125869"/>
                    </a:ext>
                  </a:extLst>
                </a:gridCol>
                <a:gridCol w="780586">
                  <a:extLst>
                    <a:ext uri="{9D8B030D-6E8A-4147-A177-3AD203B41FA5}">
                      <a16:colId xmlns:a16="http://schemas.microsoft.com/office/drawing/2014/main" val="2911741909"/>
                    </a:ext>
                  </a:extLst>
                </a:gridCol>
                <a:gridCol w="817756">
                  <a:extLst>
                    <a:ext uri="{9D8B030D-6E8A-4147-A177-3AD203B41FA5}">
                      <a16:colId xmlns:a16="http://schemas.microsoft.com/office/drawing/2014/main" val="414888255"/>
                    </a:ext>
                  </a:extLst>
                </a:gridCol>
                <a:gridCol w="735981">
                  <a:extLst>
                    <a:ext uri="{9D8B030D-6E8A-4147-A177-3AD203B41FA5}">
                      <a16:colId xmlns:a16="http://schemas.microsoft.com/office/drawing/2014/main" val="4203930924"/>
                    </a:ext>
                  </a:extLst>
                </a:gridCol>
              </a:tblGrid>
              <a:tr h="25165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039" marR="7039" marT="7039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</a:t>
                      </a:r>
                    </a:p>
                  </a:txBody>
                  <a:tcPr marL="7039" marR="7039" marT="70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039" marR="7039" marT="70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7039" marR="7039" marT="70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 marL="7039" marR="7039" marT="70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7039" marR="7039" marT="70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306501"/>
                  </a:ext>
                </a:extLst>
              </a:tr>
              <a:tr h="4645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</a:t>
                      </a:r>
                    </a:p>
                  </a:txBody>
                  <a:tcPr marL="7039" marR="7039" marT="70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-0.012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25204"/>
                  </a:ext>
                </a:extLst>
              </a:tr>
              <a:tr h="355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039" marR="7039" marT="70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-0.025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73749"/>
                  </a:ext>
                </a:extLst>
              </a:tr>
              <a:tr h="2516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7039" marR="7039" marT="7039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-0.025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012656"/>
                  </a:ext>
                </a:extLst>
              </a:tr>
              <a:tr h="3145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 marL="7039" marR="7039" marT="28157" marB="2815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-0.008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24035"/>
                  </a:ext>
                </a:extLst>
              </a:tr>
              <a:tr h="3145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Fraud</a:t>
                      </a:r>
                    </a:p>
                  </a:txBody>
                  <a:tcPr marL="7039" marR="7039" marT="28157" marB="2815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-0.012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-0.004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039" marR="7039" marT="703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06090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FE45112-CAFD-4ED3-94CB-EEB590DC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717" y="1419922"/>
            <a:ext cx="4169975" cy="327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0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4BB0-4825-4C92-A423-6F26E35A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Fraud analysis by Age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04AC85-8518-44D7-87A2-3BCFD0C0E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707078"/>
              </p:ext>
            </p:extLst>
          </p:nvPr>
        </p:nvGraphicFramePr>
        <p:xfrm>
          <a:off x="609236" y="1613808"/>
          <a:ext cx="2603500" cy="2486003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125975529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157654780"/>
                    </a:ext>
                  </a:extLst>
                </a:gridCol>
              </a:tblGrid>
              <a:tr h="438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30480" marB="3048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frauds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7881"/>
                  </a:ext>
                </a:extLst>
              </a:tr>
              <a:tr h="292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822769"/>
                  </a:ext>
                </a:extLst>
              </a:tr>
              <a:tr h="292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849774"/>
                  </a:ext>
                </a:extLst>
              </a:tr>
              <a:tr h="292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17293"/>
                  </a:ext>
                </a:extLst>
              </a:tr>
              <a:tr h="292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821299"/>
                  </a:ext>
                </a:extLst>
              </a:tr>
              <a:tr h="292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004825"/>
                  </a:ext>
                </a:extLst>
              </a:tr>
              <a:tr h="292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057144"/>
                  </a:ext>
                </a:extLst>
              </a:tr>
              <a:tr h="292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63189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FF2B45E-F7FA-43FE-ADEE-FB4AF91FD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629" y="1383362"/>
            <a:ext cx="5104151" cy="310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991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455F51"/>
      </a:dk2>
      <a:lt2>
        <a:srgbClr val="FFFFF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C5980DB36C954FA2887B91B3894035" ma:contentTypeVersion="14" ma:contentTypeDescription="Create a new document." ma:contentTypeScope="" ma:versionID="4668b5344d4929b44b028f5b631a8bd7">
  <xsd:schema xmlns:xsd="http://www.w3.org/2001/XMLSchema" xmlns:xs="http://www.w3.org/2001/XMLSchema" xmlns:p="http://schemas.microsoft.com/office/2006/metadata/properties" xmlns:ns3="58ee11f6-ed8f-4f19-bc2a-777e4e1ecc53" xmlns:ns4="de6b3de9-be06-4ea7-85ab-c594cfaeefa8" targetNamespace="http://schemas.microsoft.com/office/2006/metadata/properties" ma:root="true" ma:fieldsID="6043eae7f91db1fbbf6ad05e673fe751" ns3:_="" ns4:_="">
    <xsd:import namespace="58ee11f6-ed8f-4f19-bc2a-777e4e1ecc53"/>
    <xsd:import namespace="de6b3de9-be06-4ea7-85ab-c594cfaeef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ee11f6-ed8f-4f19-bc2a-777e4e1ecc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6b3de9-be06-4ea7-85ab-c594cfaeefa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E31A72-AC8C-4691-B34D-964D0BDE3F21}">
  <ds:schemaRefs>
    <ds:schemaRef ds:uri="de6b3de9-be06-4ea7-85ab-c594cfaeefa8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58ee11f6-ed8f-4f19-bc2a-777e4e1ecc53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F7A6083-91E8-4C15-9ACF-6E4C72DB50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AE2ACD-4B85-4507-8A37-A90623A19C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ee11f6-ed8f-4f19-bc2a-777e4e1ecc53"/>
    <ds:schemaRef ds:uri="de6b3de9-be06-4ea7-85ab-c594cfaeef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2514</TotalTime>
  <Words>1336</Words>
  <Application>Microsoft Office PowerPoint</Application>
  <PresentationFormat>On-screen Show (16:9)</PresentationFormat>
  <Paragraphs>517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Wingdings</vt:lpstr>
      <vt:lpstr>Bahnschrift Light</vt:lpstr>
      <vt:lpstr>Times New Roman</vt:lpstr>
      <vt:lpstr>Open Sans</vt:lpstr>
      <vt:lpstr>Calibri Light</vt:lpstr>
      <vt:lpstr>Arial</vt:lpstr>
      <vt:lpstr>Calibri</vt:lpstr>
      <vt:lpstr>Arial</vt:lpstr>
      <vt:lpstr>Roboto</vt:lpstr>
      <vt:lpstr>Retrospect</vt:lpstr>
      <vt:lpstr>Fraud Detection for Banking</vt:lpstr>
      <vt:lpstr>The Team</vt:lpstr>
      <vt:lpstr>Problem Definition</vt:lpstr>
      <vt:lpstr>Machine Learning Process</vt:lpstr>
      <vt:lpstr>PowerPoint Presentation</vt:lpstr>
      <vt:lpstr>PowerPoint Presentation</vt:lpstr>
      <vt:lpstr>2. Exploratory Data Analysis and Feature Engineering</vt:lpstr>
      <vt:lpstr>   Correlation matrix between numerical columns</vt:lpstr>
      <vt:lpstr>                        Fraud analysis by Age</vt:lpstr>
      <vt:lpstr>                 Fraud analysis by Amount</vt:lpstr>
      <vt:lpstr>                     Fraud Analysis by Amount</vt:lpstr>
      <vt:lpstr>                    Fraud analysis by Gender</vt:lpstr>
      <vt:lpstr>                Fraud analysis by Category</vt:lpstr>
      <vt:lpstr>               Feature Engineering</vt:lpstr>
      <vt:lpstr>        Feature Engineering Steps</vt:lpstr>
      <vt:lpstr>One Hot encoding – converting categorical data into binary value, to ensure that machine learning does not assume that higher numbers are more important.</vt:lpstr>
      <vt:lpstr>Undersampling the labels</vt:lpstr>
      <vt:lpstr>                     Normalization of Dataset</vt:lpstr>
      <vt:lpstr>                  Before Feature Engineering                        Before Feature Engineering</vt:lpstr>
      <vt:lpstr>               After Feature Engineering</vt:lpstr>
      <vt:lpstr>                 The problems with Data</vt:lpstr>
      <vt:lpstr>3. The Machine Learning Model</vt:lpstr>
      <vt:lpstr>3. The Machine Learning Model</vt:lpstr>
      <vt:lpstr>3. The Machine Learning Model</vt:lpstr>
      <vt:lpstr>3. The Machine Learning Model</vt:lpstr>
      <vt:lpstr>4. Machine Learning Analysis</vt:lpstr>
      <vt:lpstr>4. Machine Learning Analysis</vt:lpstr>
      <vt:lpstr>4. Machine Learning Analysis</vt:lpstr>
      <vt:lpstr>4. Machine Learning Analysis</vt:lpstr>
      <vt:lpstr>4. Machine Learning Analysis</vt:lpstr>
      <vt:lpstr>4. Machine Learning Analysis</vt:lpstr>
      <vt:lpstr>4. Machine Learning Analysis</vt:lpstr>
      <vt:lpstr>4. Machine Learning Analysis</vt:lpstr>
      <vt:lpstr>5. Conclusion</vt:lpstr>
      <vt:lpstr>5. Conclusion</vt:lpstr>
      <vt:lpstr>5. Conclusion</vt:lpstr>
      <vt:lpstr>5. 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for Banking</dc:title>
  <dc:creator>Mohammed Khateeb</dc:creator>
  <cp:lastModifiedBy>Hiba Bashir</cp:lastModifiedBy>
  <cp:revision>32</cp:revision>
  <dcterms:created xsi:type="dcterms:W3CDTF">2022-04-11T13:59:18Z</dcterms:created>
  <dcterms:modified xsi:type="dcterms:W3CDTF">2022-04-18T11:53:40Z</dcterms:modified>
</cp:coreProperties>
</file>