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7" r:id="rId5"/>
    <p:sldId id="270" r:id="rId6"/>
    <p:sldId id="269" r:id="rId7"/>
    <p:sldId id="271" r:id="rId8"/>
    <p:sldId id="272" r:id="rId9"/>
    <p:sldId id="273" r:id="rId10"/>
    <p:sldId id="274" r:id="rId11"/>
    <p:sldId id="276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66" r:id="rId22"/>
    <p:sldId id="262" r:id="rId23"/>
    <p:sldId id="263" r:id="rId24"/>
    <p:sldId id="264" r:id="rId25"/>
    <p:sldId id="26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>
      <p:cViewPr varScale="1">
        <p:scale>
          <a:sx n="87" d="100"/>
          <a:sy n="87" d="100"/>
        </p:scale>
        <p:origin x="147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677-3124-4816-8E11-0AE0FC82546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3780-CF44-4051-9497-0B4ED5AE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7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677-3124-4816-8E11-0AE0FC82546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3780-CF44-4051-9497-0B4ED5AE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677-3124-4816-8E11-0AE0FC82546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3780-CF44-4051-9497-0B4ED5AE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4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677-3124-4816-8E11-0AE0FC82546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3780-CF44-4051-9497-0B4ED5AE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5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677-3124-4816-8E11-0AE0FC82546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3780-CF44-4051-9497-0B4ED5AE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3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677-3124-4816-8E11-0AE0FC82546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3780-CF44-4051-9497-0B4ED5AE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677-3124-4816-8E11-0AE0FC82546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3780-CF44-4051-9497-0B4ED5AE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6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677-3124-4816-8E11-0AE0FC82546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3780-CF44-4051-9497-0B4ED5AE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3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677-3124-4816-8E11-0AE0FC82546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3780-CF44-4051-9497-0B4ED5AE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8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677-3124-4816-8E11-0AE0FC82546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3780-CF44-4051-9497-0B4ED5AE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5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8677-3124-4816-8E11-0AE0FC82546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3780-CF44-4051-9497-0B4ED5AE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6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48677-3124-4816-8E11-0AE0FC82546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23780-CF44-4051-9497-0B4ED5AE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1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Pictures\Screenshots\Screenshot 2023-10-08 0924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741" y="304801"/>
            <a:ext cx="2165060" cy="216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19400" y="3048000"/>
            <a:ext cx="594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Elephant" pitchFamily="18" charset="0"/>
              </a:rPr>
              <a:t>Group leader:</a:t>
            </a:r>
            <a:br>
              <a:rPr lang="en-US" sz="2400" u="sng" dirty="0" smtClean="0">
                <a:latin typeface="Elephant" pitchFamily="18" charset="0"/>
              </a:rPr>
            </a:br>
            <a:r>
              <a:rPr lang="en-US" sz="2400" dirty="0" err="1">
                <a:latin typeface="Arial" pitchFamily="34" charset="0"/>
                <a:cs typeface="Arial" pitchFamily="34" charset="0"/>
              </a:rPr>
              <a:t>Hiba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Zehra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(BSE-23F-155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2400" u="sng" dirty="0" smtClean="0">
                <a:latin typeface="Elephant" pitchFamily="18" charset="0"/>
              </a:rPr>
              <a:t> </a:t>
            </a:r>
          </a:p>
          <a:p>
            <a:r>
              <a:rPr lang="en-US" sz="2400" u="sng" dirty="0" smtClean="0">
                <a:latin typeface="Elephant" pitchFamily="18" charset="0"/>
              </a:rPr>
              <a:t>Group members:</a:t>
            </a:r>
            <a:r>
              <a:rPr lang="en-US" sz="2400" dirty="0" smtClean="0">
                <a:latin typeface="Algerian" pitchFamily="82" charset="0"/>
              </a:rPr>
              <a:t> </a:t>
            </a: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Zainab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Anwer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(BSE-23F-106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Kumkum(BSE-23F-162)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9400" y="4876800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Elephant" panose="02020904090505020303" pitchFamily="18" charset="0"/>
                <a:cs typeface="Arial" pitchFamily="34" charset="0"/>
              </a:rPr>
              <a:t>Submitted To:</a:t>
            </a:r>
            <a:r>
              <a:rPr lang="en-US" sz="2400" u="sng" smtClean="0">
                <a:latin typeface="Elephant" panose="02020904090505020303" pitchFamily="18" charset="0"/>
                <a:cs typeface="Arial" pitchFamily="34" charset="0"/>
              </a:rPr>
              <a:t/>
            </a:r>
            <a:br>
              <a:rPr lang="en-US" sz="2400" u="sng" smtClean="0">
                <a:latin typeface="Elephant" panose="02020904090505020303" pitchFamily="18" charset="0"/>
                <a:cs typeface="Arial" pitchFamily="34" charset="0"/>
              </a:rPr>
            </a:b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Miss Aqsa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Umer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039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023" y="152400"/>
            <a:ext cx="4037156" cy="31893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868" y="3505200"/>
            <a:ext cx="4079466" cy="301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9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4788"/>
            <a:ext cx="5486400" cy="566738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Table 2:</a:t>
            </a:r>
            <a:endParaRPr lang="en-US" sz="18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74" y="685800"/>
            <a:ext cx="5211651" cy="2535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315838"/>
            <a:ext cx="3598430" cy="350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51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5486400" cy="566738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Table 3:</a:t>
            </a:r>
            <a:endParaRPr lang="en-US" sz="18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814" y="558475"/>
            <a:ext cx="3880371" cy="3238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814" y="3276600"/>
            <a:ext cx="3919745" cy="307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36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52400"/>
            <a:ext cx="5486400" cy="566738"/>
          </a:xfrm>
        </p:spPr>
        <p:txBody>
          <a:bodyPr>
            <a:normAutofit/>
          </a:bodyPr>
          <a:lstStyle/>
          <a:p>
            <a:r>
              <a:rPr lang="en-US" sz="2400" u="sng" dirty="0" err="1" smtClean="0">
                <a:latin typeface="+mn-lt"/>
              </a:rPr>
              <a:t>Kumkum</a:t>
            </a:r>
            <a:r>
              <a:rPr lang="en-US" sz="2400" u="sng" dirty="0" smtClean="0">
                <a:latin typeface="+mn-lt"/>
              </a:rPr>
              <a:t>:</a:t>
            </a:r>
            <a:endParaRPr lang="en-US" sz="2400" u="sng" dirty="0"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752600" y="754313"/>
            <a:ext cx="5486400" cy="804862"/>
          </a:xfrm>
        </p:spPr>
        <p:txBody>
          <a:bodyPr>
            <a:normAutofit/>
          </a:bodyPr>
          <a:lstStyle/>
          <a:p>
            <a:r>
              <a:rPr lang="en-US" sz="1800" b="1" u="sng" dirty="0" smtClean="0"/>
              <a:t>1. Queries:</a:t>
            </a:r>
            <a:r>
              <a:rPr lang="en-US" sz="1800" b="1" u="sng" dirty="0" smtClean="0">
                <a:latin typeface="+mj-lt"/>
              </a:rPr>
              <a:t/>
            </a:r>
            <a:br>
              <a:rPr lang="en-US" sz="1800" b="1" u="sng" dirty="0" smtClean="0">
                <a:latin typeface="+mj-lt"/>
              </a:rPr>
            </a:br>
            <a:r>
              <a:rPr lang="en-US" sz="1800" b="1" u="sng" dirty="0" smtClean="0">
                <a:latin typeface="+mj-lt"/>
              </a:rPr>
              <a:t>Table 4</a:t>
            </a:r>
            <a:r>
              <a:rPr lang="en-US" sz="1800" b="1" u="sng" dirty="0" smtClean="0"/>
              <a:t>:</a:t>
            </a:r>
            <a:endParaRPr lang="en-US" sz="1800" b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6106641" cy="2290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828" y="4191000"/>
            <a:ext cx="6023473" cy="230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6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655" y="935248"/>
            <a:ext cx="6426182" cy="24009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84" y="3657600"/>
            <a:ext cx="6331324" cy="239801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5486400" cy="566738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Table 5:</a:t>
            </a:r>
            <a:endParaRPr lang="en-US" sz="1800" u="sng" dirty="0"/>
          </a:p>
        </p:txBody>
      </p:sp>
    </p:spTree>
    <p:extLst>
      <p:ext uri="{BB962C8B-B14F-4D97-AF65-F5344CB8AC3E}">
        <p14:creationId xmlns:p14="http://schemas.microsoft.com/office/powerpoint/2010/main" val="245901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5486400" cy="566738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Table 6:</a:t>
            </a:r>
            <a:endParaRPr lang="en-US" sz="18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719138"/>
            <a:ext cx="4567410" cy="35251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495800"/>
            <a:ext cx="5594733" cy="19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51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1877" y="152400"/>
            <a:ext cx="5486400" cy="566738"/>
          </a:xfrm>
        </p:spPr>
        <p:txBody>
          <a:bodyPr>
            <a:normAutofit/>
          </a:bodyPr>
          <a:lstStyle/>
          <a:p>
            <a:r>
              <a:rPr lang="en-US" sz="2400" u="sng" dirty="0" err="1" smtClean="0"/>
              <a:t>Hiba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Zehra</a:t>
            </a:r>
            <a:r>
              <a:rPr lang="en-US" sz="2400" u="sng" dirty="0" smtClean="0"/>
              <a:t>:</a:t>
            </a:r>
            <a:endParaRPr lang="en-US" sz="24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1877" y="719138"/>
            <a:ext cx="5486400" cy="804862"/>
          </a:xfrm>
        </p:spPr>
        <p:txBody>
          <a:bodyPr>
            <a:normAutofit/>
          </a:bodyPr>
          <a:lstStyle/>
          <a:p>
            <a:r>
              <a:rPr lang="en-US" sz="1800" b="1" u="sng" dirty="0" smtClean="0"/>
              <a:t>1. ER Model:</a:t>
            </a:r>
            <a:endParaRPr lang="en-US" sz="18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066800"/>
            <a:ext cx="4370782" cy="563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92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76200"/>
            <a:ext cx="5486400" cy="566738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2. Queries:</a:t>
            </a:r>
            <a:endParaRPr lang="en-US" sz="18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6400" y="664972"/>
            <a:ext cx="5486400" cy="804862"/>
          </a:xfrm>
        </p:spPr>
        <p:txBody>
          <a:bodyPr>
            <a:normAutofit/>
          </a:bodyPr>
          <a:lstStyle/>
          <a:p>
            <a:r>
              <a:rPr lang="en-US" sz="1800" b="1" u="sng" dirty="0" smtClean="0"/>
              <a:t>Table 7:</a:t>
            </a:r>
            <a:endParaRPr lang="en-US" sz="18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60" y="990600"/>
            <a:ext cx="4288743" cy="2781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635" y="3872336"/>
            <a:ext cx="4167591" cy="298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60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5486400" cy="566738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Table 8:</a:t>
            </a:r>
            <a:endParaRPr lang="en-US" sz="18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614" y="566738"/>
            <a:ext cx="4023151" cy="3017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541" y="3733800"/>
            <a:ext cx="3940238" cy="295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57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5486400" cy="566738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Table 9:</a:t>
            </a:r>
            <a:endParaRPr lang="en-US" sz="18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631921"/>
            <a:ext cx="3642890" cy="2964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93" y="3733800"/>
            <a:ext cx="3636637" cy="285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7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2664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5486400" cy="566738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Table 10:</a:t>
            </a:r>
            <a:endParaRPr lang="en-US" sz="18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631" y="642938"/>
            <a:ext cx="3813672" cy="2903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469" y="3657600"/>
            <a:ext cx="3969995" cy="311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32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1850" y="533400"/>
            <a:ext cx="434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latin typeface="Arial Black" pitchFamily="34" charset="0"/>
              </a:rPr>
              <a:t>Purpose</a:t>
            </a:r>
            <a:endParaRPr lang="en-US" sz="4400" u="sng" dirty="0"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8400" y="1905000"/>
            <a:ext cx="52768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To make the existing system more efficient.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To provide a user friendly environment.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Make functionalities of library faster.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Provide a system where the library staff can catch defaulters and not let them escape.</a:t>
            </a:r>
            <a:endParaRPr lang="en-US" sz="2400" b="1" dirty="0"/>
          </a:p>
          <a:p>
            <a:pPr marL="285750" indent="-285750">
              <a:buFont typeface="Arial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1581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71800" y="533400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latin typeface="Arial Black" pitchFamily="34" charset="0"/>
              </a:rPr>
              <a:t>Advantages</a:t>
            </a:r>
            <a:endParaRPr lang="en-US" sz="4400" u="sng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2286000"/>
            <a:ext cx="594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It keeps the record.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Improves method of handling books.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Reduction of errors.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0941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3687" y="685800"/>
            <a:ext cx="441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latin typeface="Arial Black" pitchFamily="34" charset="0"/>
              </a:rPr>
              <a:t>Application</a:t>
            </a:r>
            <a:endParaRPr lang="en-US" sz="4400" u="sng" dirty="0"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7000" y="2743200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Highly </a:t>
            </a:r>
            <a:r>
              <a:rPr lang="en-US" sz="2400" b="1" dirty="0"/>
              <a:t>S</a:t>
            </a:r>
            <a:r>
              <a:rPr lang="en-US" sz="2400" b="1" dirty="0" smtClean="0"/>
              <a:t>ecure, Scalable and Reliable.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Can be used in any library.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875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86100" y="918119"/>
            <a:ext cx="495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latin typeface="Arial Black" pitchFamily="34" charset="0"/>
              </a:rPr>
              <a:t>Conclusion</a:t>
            </a:r>
            <a:endParaRPr lang="en-US" sz="4400" u="sng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4612" y="2667000"/>
            <a:ext cx="594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b="1" dirty="0"/>
              <a:t> </a:t>
            </a:r>
            <a:r>
              <a:rPr lang="en-US" sz="2400" b="1" dirty="0" smtClean="0"/>
              <a:t>Library Management System is valuable tool for educational institutions, enabling efficient management of library resources and operations.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5099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2590800"/>
            <a:ext cx="579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lgerian" pitchFamily="82" charset="0"/>
              </a:rPr>
              <a:t>Thank </a:t>
            </a:r>
            <a:r>
              <a:rPr lang="en-US" sz="4400" dirty="0">
                <a:latin typeface="Algerian" pitchFamily="82" charset="0"/>
              </a:rPr>
              <a:t>y</a:t>
            </a:r>
            <a:r>
              <a:rPr lang="en-US" sz="4400" dirty="0" smtClean="0">
                <a:latin typeface="Algerian" pitchFamily="82" charset="0"/>
              </a:rPr>
              <a:t>ou</a:t>
            </a:r>
            <a:endParaRPr lang="en-US" sz="4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75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869004"/>
            <a:ext cx="533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latin typeface="Arial Black" pitchFamily="34" charset="0"/>
              </a:rPr>
              <a:t>Introduction</a:t>
            </a:r>
            <a:endParaRPr lang="en-US" sz="4400" u="sng" dirty="0"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0300" y="2590800"/>
            <a:ext cx="632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library management system, also known as an automated library system is software that has been develop to handle basic housekeeping function of a library.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42910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04800"/>
            <a:ext cx="701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latin typeface="Arial Black" pitchFamily="34" charset="0"/>
              </a:rPr>
              <a:t>Entity-Relationship Diagram (ERD)</a:t>
            </a:r>
            <a:endParaRPr lang="en-US" sz="4400" u="sng" dirty="0"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9800" y="2209800"/>
            <a:ext cx="647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An Entity-Relationship Diagram (ERD) is data modeling technique.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An ERD is an conceptual representational model of data.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An Entity-Relationship Diagram (ERD) is a snapshot of data structures.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An ERD shows entities tables in a database and relationships between tables within that database.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1433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Arial Black" panose="020B0A04020102020204" pitchFamily="34" charset="0"/>
              </a:rPr>
              <a:t>ER Model</a:t>
            </a:r>
            <a:endParaRPr lang="en-US" u="sng" dirty="0">
              <a:latin typeface="Arial Black" panose="020B0A040201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17638"/>
            <a:ext cx="3869675" cy="4986333"/>
          </a:xfrm>
        </p:spPr>
      </p:pic>
    </p:spTree>
    <p:extLst>
      <p:ext uri="{BB962C8B-B14F-4D97-AF65-F5344CB8AC3E}">
        <p14:creationId xmlns:p14="http://schemas.microsoft.com/office/powerpoint/2010/main" val="407001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Arial Black" panose="020B0A04020102020204" pitchFamily="34" charset="0"/>
              </a:rPr>
              <a:t>Contributions</a:t>
            </a:r>
            <a:endParaRPr lang="en-US" u="sng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             </a:t>
            </a:r>
            <a:r>
              <a:rPr lang="en-US" sz="2400" b="1" u="sng" dirty="0" err="1" smtClean="0"/>
              <a:t>Zainab</a:t>
            </a:r>
            <a:r>
              <a:rPr lang="en-US" sz="2400" b="1" u="sng" dirty="0" smtClean="0"/>
              <a:t> Anwar:</a:t>
            </a:r>
            <a:br>
              <a:rPr lang="en-US" sz="2400" b="1" u="sng" dirty="0" smtClean="0"/>
            </a:br>
            <a:r>
              <a:rPr lang="en-US" sz="2400" b="1" dirty="0" smtClean="0"/>
              <a:t>           </a:t>
            </a:r>
            <a:r>
              <a:rPr lang="en-US" sz="1800" b="1" u="sng" dirty="0" smtClean="0"/>
              <a:t>1. SQL Main File:</a:t>
            </a:r>
            <a:br>
              <a:rPr lang="en-US" sz="1800" b="1" u="sng" dirty="0" smtClean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endParaRPr lang="en-US" sz="24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438400"/>
            <a:ext cx="5175382" cy="42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1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110648"/>
            <a:ext cx="3985351" cy="32508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274" y="3505200"/>
            <a:ext cx="3908234" cy="318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502" y="228600"/>
            <a:ext cx="3908265" cy="31799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017" y="3581400"/>
            <a:ext cx="3771234" cy="316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47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04800"/>
            <a:ext cx="5372850" cy="116221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0200" y="1467012"/>
            <a:ext cx="5486400" cy="566738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2. </a:t>
            </a:r>
            <a:r>
              <a:rPr lang="en-US" u="sng" dirty="0" smtClean="0">
                <a:latin typeface="+mn-lt"/>
              </a:rPr>
              <a:t>Queries</a:t>
            </a:r>
            <a:r>
              <a:rPr lang="en-US" u="sng" dirty="0" smtClean="0"/>
              <a:t>:</a:t>
            </a:r>
            <a:br>
              <a:rPr lang="en-US" u="sng" dirty="0" smtClean="0"/>
            </a:br>
            <a:r>
              <a:rPr lang="en-US" u="sng" dirty="0" smtClean="0"/>
              <a:t>Table 1:</a:t>
            </a:r>
            <a:endParaRPr lang="en-US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318" y="2209800"/>
            <a:ext cx="5912099" cy="393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234</Words>
  <Application>Microsoft Office PowerPoint</Application>
  <PresentationFormat>On-screen Show (4:3)</PresentationFormat>
  <Paragraphs>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Algerian</vt:lpstr>
      <vt:lpstr>Arial</vt:lpstr>
      <vt:lpstr>Arial Black</vt:lpstr>
      <vt:lpstr>Calibri</vt:lpstr>
      <vt:lpstr>Elephant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ER Model</vt:lpstr>
      <vt:lpstr>Contributions</vt:lpstr>
      <vt:lpstr>PowerPoint Presentation</vt:lpstr>
      <vt:lpstr>PowerPoint Presentation</vt:lpstr>
      <vt:lpstr>2. Queries: Table 1:</vt:lpstr>
      <vt:lpstr>PowerPoint Presentation</vt:lpstr>
      <vt:lpstr>Table 2:</vt:lpstr>
      <vt:lpstr>Table 3:</vt:lpstr>
      <vt:lpstr>Kumkum:</vt:lpstr>
      <vt:lpstr>Table 5:</vt:lpstr>
      <vt:lpstr>Table 6:</vt:lpstr>
      <vt:lpstr>Hiba Zehra:</vt:lpstr>
      <vt:lpstr>2. Queries:</vt:lpstr>
      <vt:lpstr>Table 8:</vt:lpstr>
      <vt:lpstr>Table 9:</vt:lpstr>
      <vt:lpstr>Table 10: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pc</cp:lastModifiedBy>
  <cp:revision>28</cp:revision>
  <dcterms:created xsi:type="dcterms:W3CDTF">2024-05-25T13:31:35Z</dcterms:created>
  <dcterms:modified xsi:type="dcterms:W3CDTF">2024-06-19T07:32:20Z</dcterms:modified>
</cp:coreProperties>
</file>