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71" r:id="rId5"/>
    <p:sldId id="272" r:id="rId6"/>
    <p:sldId id="281" r:id="rId7"/>
    <p:sldId id="274" r:id="rId8"/>
    <p:sldId id="275" r:id="rId9"/>
    <p:sldId id="276" r:id="rId10"/>
    <p:sldId id="277" r:id="rId11"/>
    <p:sldId id="278" r:id="rId12"/>
    <p:sldId id="282" r:id="rId13"/>
    <p:sldId id="291" r:id="rId14"/>
    <p:sldId id="286" r:id="rId15"/>
    <p:sldId id="285" r:id="rId16"/>
    <p:sldId id="293" r:id="rId17"/>
    <p:sldId id="289" r:id="rId18"/>
    <p:sldId id="287" r:id="rId19"/>
    <p:sldId id="284" r:id="rId20"/>
    <p:sldId id="288" r:id="rId21"/>
    <p:sldId id="292" r:id="rId22"/>
    <p:sldId id="294" r:id="rId23"/>
    <p:sldId id="295" r:id="rId24"/>
    <p:sldId id="297" r:id="rId25"/>
    <p:sldId id="298" r:id="rId26"/>
    <p:sldId id="296"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3" d="100"/>
          <a:sy n="113" d="100"/>
        </p:scale>
        <p:origin x="336"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625E4F-3693-4E3B-A1A1-E3509D19E2E2}" type="doc">
      <dgm:prSet loTypeId="urn:microsoft.com/office/officeart/2005/8/layout/chevron2" loCatId="process" qsTypeId="urn:microsoft.com/office/officeart/2005/8/quickstyle/simple1" qsCatId="simple" csTypeId="urn:microsoft.com/office/officeart/2005/8/colors/accent1_2" csCatId="accent1" phldr="1"/>
      <dgm:spPr/>
    </dgm:pt>
    <dgm:pt modelId="{8611C7C2-108D-4599-84ED-8CCED3D55C06}">
      <dgm:prSet phldrT="[Text]"/>
      <dgm:spPr/>
      <dgm:t>
        <a:bodyPr/>
        <a:lstStyle/>
        <a:p>
          <a:r>
            <a:rPr lang="en-US" dirty="0" smtClean="0"/>
            <a:t>Compiler</a:t>
          </a:r>
          <a:endParaRPr lang="en-US" dirty="0"/>
        </a:p>
      </dgm:t>
    </dgm:pt>
    <dgm:pt modelId="{C01DA0D9-AD00-41D0-B9BD-EED8A1963B68}" type="parTrans" cxnId="{0CA436EF-A6E5-4FD1-A7ED-66411D3380BD}">
      <dgm:prSet/>
      <dgm:spPr/>
      <dgm:t>
        <a:bodyPr/>
        <a:lstStyle/>
        <a:p>
          <a:endParaRPr lang="en-US"/>
        </a:p>
      </dgm:t>
    </dgm:pt>
    <dgm:pt modelId="{2A1B5CE5-3BC7-474C-AAF6-C978D1E742B8}" type="sibTrans" cxnId="{0CA436EF-A6E5-4FD1-A7ED-66411D3380BD}">
      <dgm:prSet/>
      <dgm:spPr/>
      <dgm:t>
        <a:bodyPr/>
        <a:lstStyle/>
        <a:p>
          <a:endParaRPr lang="en-US"/>
        </a:p>
      </dgm:t>
    </dgm:pt>
    <dgm:pt modelId="{7C9032DB-36A0-40B9-88A6-431F64AA6290}">
      <dgm:prSet phldrT="[Text]"/>
      <dgm:spPr/>
      <dgm:t>
        <a:bodyPr/>
        <a:lstStyle/>
        <a:p>
          <a:r>
            <a:rPr lang="en-US" dirty="0" smtClean="0"/>
            <a:t>Preprocessor</a:t>
          </a:r>
          <a:endParaRPr lang="en-US" dirty="0"/>
        </a:p>
      </dgm:t>
    </dgm:pt>
    <dgm:pt modelId="{F88340A0-8BB0-4C9E-995D-F3020AE55685}" type="parTrans" cxnId="{6007DCD6-9945-4A5E-9385-79A0049F84C9}">
      <dgm:prSet/>
      <dgm:spPr/>
      <dgm:t>
        <a:bodyPr/>
        <a:lstStyle/>
        <a:p>
          <a:endParaRPr lang="en-US"/>
        </a:p>
      </dgm:t>
    </dgm:pt>
    <dgm:pt modelId="{23E576A1-FE67-4EED-BAF8-866D9817BE31}" type="sibTrans" cxnId="{6007DCD6-9945-4A5E-9385-79A0049F84C9}">
      <dgm:prSet/>
      <dgm:spPr/>
      <dgm:t>
        <a:bodyPr/>
        <a:lstStyle/>
        <a:p>
          <a:endParaRPr lang="en-US"/>
        </a:p>
      </dgm:t>
    </dgm:pt>
    <dgm:pt modelId="{0689C41C-3ECC-4985-A573-BB745677D706}">
      <dgm:prSet phldrT="[Text]"/>
      <dgm:spPr/>
      <dgm:t>
        <a:bodyPr/>
        <a:lstStyle/>
        <a:p>
          <a:r>
            <a:rPr lang="en-US" dirty="0" smtClean="0"/>
            <a:t>Linker</a:t>
          </a:r>
          <a:endParaRPr lang="en-US" dirty="0"/>
        </a:p>
      </dgm:t>
    </dgm:pt>
    <dgm:pt modelId="{71894D23-A28E-4F55-8C66-5154E69A4728}" type="parTrans" cxnId="{5AC03DB4-D3DB-41A6-918B-07EFCB294F7D}">
      <dgm:prSet/>
      <dgm:spPr/>
      <dgm:t>
        <a:bodyPr/>
        <a:lstStyle/>
        <a:p>
          <a:endParaRPr lang="en-US"/>
        </a:p>
      </dgm:t>
    </dgm:pt>
    <dgm:pt modelId="{75B6B321-3884-42F5-9BB0-DA490768C526}" type="sibTrans" cxnId="{5AC03DB4-D3DB-41A6-918B-07EFCB294F7D}">
      <dgm:prSet/>
      <dgm:spPr/>
      <dgm:t>
        <a:bodyPr/>
        <a:lstStyle/>
        <a:p>
          <a:endParaRPr lang="en-US"/>
        </a:p>
      </dgm:t>
    </dgm:pt>
    <dgm:pt modelId="{528DCB90-4102-4D5C-B865-28B02EA57461}">
      <dgm:prSet phldrT="[Text]"/>
      <dgm:spPr/>
      <dgm:t>
        <a:bodyPr/>
        <a:lstStyle/>
        <a:p>
          <a:r>
            <a:rPr lang="en-US" dirty="0" smtClean="0"/>
            <a:t>Produces a preprocessed source file (but usually is just part of compiler).</a:t>
          </a:r>
          <a:endParaRPr lang="en-US" dirty="0"/>
        </a:p>
      </dgm:t>
    </dgm:pt>
    <dgm:pt modelId="{C33FA7AC-A047-48A4-9038-FB372A4B2BC6}" type="parTrans" cxnId="{54CABBBE-2550-402C-90B5-8F3E9CC39822}">
      <dgm:prSet/>
      <dgm:spPr/>
      <dgm:t>
        <a:bodyPr/>
        <a:lstStyle/>
        <a:p>
          <a:endParaRPr lang="en-US"/>
        </a:p>
      </dgm:t>
    </dgm:pt>
    <dgm:pt modelId="{14E856D3-93DF-4F09-8719-3B7C0EEBA01B}" type="sibTrans" cxnId="{54CABBBE-2550-402C-90B5-8F3E9CC39822}">
      <dgm:prSet/>
      <dgm:spPr/>
      <dgm:t>
        <a:bodyPr/>
        <a:lstStyle/>
        <a:p>
          <a:endParaRPr lang="en-US"/>
        </a:p>
      </dgm:t>
    </dgm:pt>
    <dgm:pt modelId="{BD5D3780-CC19-42C2-ADF0-210CA09C2923}">
      <dgm:prSet phldrT="[Text]"/>
      <dgm:spPr/>
      <dgm:t>
        <a:bodyPr/>
        <a:lstStyle/>
        <a:p>
          <a:r>
            <a:rPr lang="en-US" dirty="0" smtClean="0"/>
            <a:t>Takes preprocessed source code, compiles into object files.</a:t>
          </a:r>
          <a:endParaRPr lang="en-US" dirty="0"/>
        </a:p>
      </dgm:t>
    </dgm:pt>
    <dgm:pt modelId="{1AEB547A-02BF-4886-AA6A-FFB4AA7E286D}" type="parTrans" cxnId="{E7CE24AD-0B43-4AE4-88F3-23BA46F810CF}">
      <dgm:prSet/>
      <dgm:spPr/>
      <dgm:t>
        <a:bodyPr/>
        <a:lstStyle/>
        <a:p>
          <a:endParaRPr lang="en-US"/>
        </a:p>
      </dgm:t>
    </dgm:pt>
    <dgm:pt modelId="{D282EEE5-8E62-48E0-B377-0B56A1FAB72D}" type="sibTrans" cxnId="{E7CE24AD-0B43-4AE4-88F3-23BA46F810CF}">
      <dgm:prSet/>
      <dgm:spPr/>
      <dgm:t>
        <a:bodyPr/>
        <a:lstStyle/>
        <a:p>
          <a:endParaRPr lang="en-US"/>
        </a:p>
      </dgm:t>
    </dgm:pt>
    <dgm:pt modelId="{8C27BE71-7CCB-4C93-8119-E61D8DCD9233}">
      <dgm:prSet phldrT="[Text]"/>
      <dgm:spPr/>
      <dgm:t>
        <a:bodyPr/>
        <a:lstStyle/>
        <a:p>
          <a:r>
            <a:rPr lang="en-US" dirty="0" smtClean="0"/>
            <a:t>Takes object files, links them into an executable program.</a:t>
          </a:r>
          <a:endParaRPr lang="en-US" dirty="0"/>
        </a:p>
      </dgm:t>
    </dgm:pt>
    <dgm:pt modelId="{778D74C9-EBEA-4A91-AC8D-AAEE949EB8BA}" type="parTrans" cxnId="{3171B3EA-8693-48D6-89D2-E839479BBB64}">
      <dgm:prSet/>
      <dgm:spPr/>
      <dgm:t>
        <a:bodyPr/>
        <a:lstStyle/>
        <a:p>
          <a:endParaRPr lang="en-US"/>
        </a:p>
      </dgm:t>
    </dgm:pt>
    <dgm:pt modelId="{ED08D55C-6DA0-4951-96A7-0D5245833D13}" type="sibTrans" cxnId="{3171B3EA-8693-48D6-89D2-E839479BBB64}">
      <dgm:prSet/>
      <dgm:spPr/>
      <dgm:t>
        <a:bodyPr/>
        <a:lstStyle/>
        <a:p>
          <a:endParaRPr lang="en-US"/>
        </a:p>
      </dgm:t>
    </dgm:pt>
    <dgm:pt modelId="{8CF7D87F-6B54-4C6B-AE63-43AB7D233BCC}">
      <dgm:prSet phldrT="[Text]"/>
      <dgm:spPr/>
      <dgm:t>
        <a:bodyPr/>
        <a:lstStyle/>
        <a:p>
          <a:r>
            <a:rPr lang="en-US" dirty="0" smtClean="0"/>
            <a:t>Accepts promises from the code about things defined in other source files.</a:t>
          </a:r>
          <a:endParaRPr lang="en-US" dirty="0"/>
        </a:p>
      </dgm:t>
    </dgm:pt>
    <dgm:pt modelId="{8826157A-8261-4EA5-92F7-259F4846B963}" type="parTrans" cxnId="{13A8D0F5-E759-4726-9079-C750EDDDD753}">
      <dgm:prSet/>
      <dgm:spPr/>
      <dgm:t>
        <a:bodyPr/>
        <a:lstStyle/>
        <a:p>
          <a:endParaRPr lang="en-US"/>
        </a:p>
      </dgm:t>
    </dgm:pt>
    <dgm:pt modelId="{A410E4FF-1E39-419A-9C95-2B5214FD102D}" type="sibTrans" cxnId="{13A8D0F5-E759-4726-9079-C750EDDDD753}">
      <dgm:prSet/>
      <dgm:spPr/>
      <dgm:t>
        <a:bodyPr/>
        <a:lstStyle/>
        <a:p>
          <a:endParaRPr lang="en-US"/>
        </a:p>
      </dgm:t>
    </dgm:pt>
    <dgm:pt modelId="{2B038D58-31C1-40DB-9813-67A8E776BD24}">
      <dgm:prSet phldrT="[Text]"/>
      <dgm:spPr/>
      <dgm:t>
        <a:bodyPr/>
        <a:lstStyle/>
        <a:p>
          <a:r>
            <a:rPr lang="en-US" dirty="0" smtClean="0"/>
            <a:t>Ensures that all of the promises to the compiler are kept.</a:t>
          </a:r>
          <a:endParaRPr lang="en-US" dirty="0"/>
        </a:p>
      </dgm:t>
    </dgm:pt>
    <dgm:pt modelId="{ED6C092B-4894-4682-B068-D7CACF41AF63}" type="parTrans" cxnId="{B0E87126-81B7-4321-8B13-9E07A163FA7C}">
      <dgm:prSet/>
      <dgm:spPr/>
      <dgm:t>
        <a:bodyPr/>
        <a:lstStyle/>
        <a:p>
          <a:endParaRPr lang="en-US"/>
        </a:p>
      </dgm:t>
    </dgm:pt>
    <dgm:pt modelId="{68D213C0-0937-472A-A7BE-C41A88DF7DF1}" type="sibTrans" cxnId="{B0E87126-81B7-4321-8B13-9E07A163FA7C}">
      <dgm:prSet/>
      <dgm:spPr/>
      <dgm:t>
        <a:bodyPr/>
        <a:lstStyle/>
        <a:p>
          <a:endParaRPr lang="en-US"/>
        </a:p>
      </dgm:t>
    </dgm:pt>
    <dgm:pt modelId="{81625153-ABEF-495F-8CE2-8A7D214F9FAE}">
      <dgm:prSet phldrT="[Text]"/>
      <dgm:spPr/>
      <dgm:t>
        <a:bodyPr/>
        <a:lstStyle/>
        <a:p>
          <a:r>
            <a:rPr lang="en-US" dirty="0" smtClean="0"/>
            <a:t>Takes your C++ source code and evaluates preprocessor directives.</a:t>
          </a:r>
          <a:endParaRPr lang="en-US" dirty="0"/>
        </a:p>
      </dgm:t>
    </dgm:pt>
    <dgm:pt modelId="{3108E977-5953-42E1-8737-A32919EC68E6}" type="parTrans" cxnId="{87B4B867-5809-47B8-B446-069D5753DD13}">
      <dgm:prSet/>
      <dgm:spPr/>
      <dgm:t>
        <a:bodyPr/>
        <a:lstStyle/>
        <a:p>
          <a:endParaRPr lang="en-US"/>
        </a:p>
      </dgm:t>
    </dgm:pt>
    <dgm:pt modelId="{E7DE649C-997E-4C72-BE07-CB7FAC11FBC6}" type="sibTrans" cxnId="{87B4B867-5809-47B8-B446-069D5753DD13}">
      <dgm:prSet/>
      <dgm:spPr/>
      <dgm:t>
        <a:bodyPr/>
        <a:lstStyle/>
        <a:p>
          <a:endParaRPr lang="en-US"/>
        </a:p>
      </dgm:t>
    </dgm:pt>
    <dgm:pt modelId="{50D98F80-1984-410C-9162-DC05EF75154B}">
      <dgm:prSet phldrT="[Text]"/>
      <dgm:spPr/>
      <dgm:t>
        <a:bodyPr/>
        <a:lstStyle/>
        <a:p>
          <a:r>
            <a:rPr lang="en-US" dirty="0" smtClean="0"/>
            <a:t>Checks that your code conforms to all syntax and semantic rules (e.g., no type errors).</a:t>
          </a:r>
          <a:endParaRPr lang="en-US" dirty="0"/>
        </a:p>
      </dgm:t>
    </dgm:pt>
    <dgm:pt modelId="{8B5461F5-68D1-48BA-B124-17D934DE4017}" type="parTrans" cxnId="{1BC775F7-9EE6-4C67-A565-A889D9F4826B}">
      <dgm:prSet/>
      <dgm:spPr/>
      <dgm:t>
        <a:bodyPr/>
        <a:lstStyle/>
        <a:p>
          <a:endParaRPr lang="en-US"/>
        </a:p>
      </dgm:t>
    </dgm:pt>
    <dgm:pt modelId="{FDED3845-81DB-4CF5-8108-96E2A4BBBA32}" type="sibTrans" cxnId="{1BC775F7-9EE6-4C67-A565-A889D9F4826B}">
      <dgm:prSet/>
      <dgm:spPr/>
      <dgm:t>
        <a:bodyPr/>
        <a:lstStyle/>
        <a:p>
          <a:endParaRPr lang="en-US"/>
        </a:p>
      </dgm:t>
    </dgm:pt>
    <dgm:pt modelId="{630CBD0B-0C40-438E-BDCD-7B58623BDB4A}" type="pres">
      <dgm:prSet presAssocID="{43625E4F-3693-4E3B-A1A1-E3509D19E2E2}" presName="linearFlow" presStyleCnt="0">
        <dgm:presLayoutVars>
          <dgm:dir/>
          <dgm:animLvl val="lvl"/>
          <dgm:resizeHandles val="exact"/>
        </dgm:presLayoutVars>
      </dgm:prSet>
      <dgm:spPr/>
    </dgm:pt>
    <dgm:pt modelId="{2CB5AF36-362D-493B-A279-086821B1AFFF}" type="pres">
      <dgm:prSet presAssocID="{7C9032DB-36A0-40B9-88A6-431F64AA6290}" presName="composite" presStyleCnt="0"/>
      <dgm:spPr/>
    </dgm:pt>
    <dgm:pt modelId="{931C8AFD-7D18-4A98-B234-49FC278790B0}" type="pres">
      <dgm:prSet presAssocID="{7C9032DB-36A0-40B9-88A6-431F64AA6290}" presName="parentText" presStyleLbl="alignNode1" presStyleIdx="0" presStyleCnt="3">
        <dgm:presLayoutVars>
          <dgm:chMax val="1"/>
          <dgm:bulletEnabled val="1"/>
        </dgm:presLayoutVars>
      </dgm:prSet>
      <dgm:spPr/>
      <dgm:t>
        <a:bodyPr/>
        <a:lstStyle/>
        <a:p>
          <a:endParaRPr lang="en-US"/>
        </a:p>
      </dgm:t>
    </dgm:pt>
    <dgm:pt modelId="{56EB3C6E-DD24-4934-BA6E-EBC1FCEDEF37}" type="pres">
      <dgm:prSet presAssocID="{7C9032DB-36A0-40B9-88A6-431F64AA6290}" presName="descendantText" presStyleLbl="alignAcc1" presStyleIdx="0" presStyleCnt="3">
        <dgm:presLayoutVars>
          <dgm:bulletEnabled val="1"/>
        </dgm:presLayoutVars>
      </dgm:prSet>
      <dgm:spPr/>
      <dgm:t>
        <a:bodyPr/>
        <a:lstStyle/>
        <a:p>
          <a:endParaRPr lang="en-US"/>
        </a:p>
      </dgm:t>
    </dgm:pt>
    <dgm:pt modelId="{C03181EC-9327-44C3-9FAE-463FB08E6334}" type="pres">
      <dgm:prSet presAssocID="{23E576A1-FE67-4EED-BAF8-866D9817BE31}" presName="sp" presStyleCnt="0"/>
      <dgm:spPr/>
    </dgm:pt>
    <dgm:pt modelId="{D9BA5EAB-1F86-47DA-BFB4-60288073CBC7}" type="pres">
      <dgm:prSet presAssocID="{8611C7C2-108D-4599-84ED-8CCED3D55C06}" presName="composite" presStyleCnt="0"/>
      <dgm:spPr/>
    </dgm:pt>
    <dgm:pt modelId="{FFB58B4B-B527-4754-B8F3-85AA0D7825D0}" type="pres">
      <dgm:prSet presAssocID="{8611C7C2-108D-4599-84ED-8CCED3D55C06}" presName="parentText" presStyleLbl="alignNode1" presStyleIdx="1" presStyleCnt="3">
        <dgm:presLayoutVars>
          <dgm:chMax val="1"/>
          <dgm:bulletEnabled val="1"/>
        </dgm:presLayoutVars>
      </dgm:prSet>
      <dgm:spPr/>
      <dgm:t>
        <a:bodyPr/>
        <a:lstStyle/>
        <a:p>
          <a:endParaRPr lang="en-US"/>
        </a:p>
      </dgm:t>
    </dgm:pt>
    <dgm:pt modelId="{282B7987-31CF-4C68-8A4F-458E50BAEFC1}" type="pres">
      <dgm:prSet presAssocID="{8611C7C2-108D-4599-84ED-8CCED3D55C06}" presName="descendantText" presStyleLbl="alignAcc1" presStyleIdx="1" presStyleCnt="3">
        <dgm:presLayoutVars>
          <dgm:bulletEnabled val="1"/>
        </dgm:presLayoutVars>
      </dgm:prSet>
      <dgm:spPr/>
      <dgm:t>
        <a:bodyPr/>
        <a:lstStyle/>
        <a:p>
          <a:endParaRPr lang="en-US"/>
        </a:p>
      </dgm:t>
    </dgm:pt>
    <dgm:pt modelId="{75A25F46-4451-4493-A4DA-0CCEAB674724}" type="pres">
      <dgm:prSet presAssocID="{2A1B5CE5-3BC7-474C-AAF6-C978D1E742B8}" presName="sp" presStyleCnt="0"/>
      <dgm:spPr/>
    </dgm:pt>
    <dgm:pt modelId="{15677C75-9CFE-4766-904F-0C399DD71960}" type="pres">
      <dgm:prSet presAssocID="{0689C41C-3ECC-4985-A573-BB745677D706}" presName="composite" presStyleCnt="0"/>
      <dgm:spPr/>
    </dgm:pt>
    <dgm:pt modelId="{8D8731E7-DD5B-4E5D-AA9B-9A1D8F6C8DD2}" type="pres">
      <dgm:prSet presAssocID="{0689C41C-3ECC-4985-A573-BB745677D706}" presName="parentText" presStyleLbl="alignNode1" presStyleIdx="2" presStyleCnt="3">
        <dgm:presLayoutVars>
          <dgm:chMax val="1"/>
          <dgm:bulletEnabled val="1"/>
        </dgm:presLayoutVars>
      </dgm:prSet>
      <dgm:spPr/>
      <dgm:t>
        <a:bodyPr/>
        <a:lstStyle/>
        <a:p>
          <a:endParaRPr lang="en-US"/>
        </a:p>
      </dgm:t>
    </dgm:pt>
    <dgm:pt modelId="{93FBD6C9-DCF7-471E-9675-9DBC98788C88}" type="pres">
      <dgm:prSet presAssocID="{0689C41C-3ECC-4985-A573-BB745677D706}" presName="descendantText" presStyleLbl="alignAcc1" presStyleIdx="2" presStyleCnt="3">
        <dgm:presLayoutVars>
          <dgm:bulletEnabled val="1"/>
        </dgm:presLayoutVars>
      </dgm:prSet>
      <dgm:spPr/>
      <dgm:t>
        <a:bodyPr/>
        <a:lstStyle/>
        <a:p>
          <a:endParaRPr lang="en-US"/>
        </a:p>
      </dgm:t>
    </dgm:pt>
  </dgm:ptLst>
  <dgm:cxnLst>
    <dgm:cxn modelId="{8D3A3C72-4B6D-4B09-A552-076CA54BCCFB}" type="presOf" srcId="{BD5D3780-CC19-42C2-ADF0-210CA09C2923}" destId="{282B7987-31CF-4C68-8A4F-458E50BAEFC1}" srcOrd="0" destOrd="0" presId="urn:microsoft.com/office/officeart/2005/8/layout/chevron2"/>
    <dgm:cxn modelId="{FBA2D9F7-163C-4A27-920A-FB2DCB445A13}" type="presOf" srcId="{8CF7D87F-6B54-4C6B-AE63-43AB7D233BCC}" destId="{282B7987-31CF-4C68-8A4F-458E50BAEFC1}" srcOrd="0" destOrd="2" presId="urn:microsoft.com/office/officeart/2005/8/layout/chevron2"/>
    <dgm:cxn modelId="{0CA436EF-A6E5-4FD1-A7ED-66411D3380BD}" srcId="{43625E4F-3693-4E3B-A1A1-E3509D19E2E2}" destId="{8611C7C2-108D-4599-84ED-8CCED3D55C06}" srcOrd="1" destOrd="0" parTransId="{C01DA0D9-AD00-41D0-B9BD-EED8A1963B68}" sibTransId="{2A1B5CE5-3BC7-474C-AAF6-C978D1E742B8}"/>
    <dgm:cxn modelId="{13A8D0F5-E759-4726-9079-C750EDDDD753}" srcId="{8611C7C2-108D-4599-84ED-8CCED3D55C06}" destId="{8CF7D87F-6B54-4C6B-AE63-43AB7D233BCC}" srcOrd="2" destOrd="0" parTransId="{8826157A-8261-4EA5-92F7-259F4846B963}" sibTransId="{A410E4FF-1E39-419A-9C95-2B5214FD102D}"/>
    <dgm:cxn modelId="{04CCA219-D5A6-4CAD-9420-E19C3E2124C1}" type="presOf" srcId="{8C27BE71-7CCB-4C93-8119-E61D8DCD9233}" destId="{93FBD6C9-DCF7-471E-9675-9DBC98788C88}" srcOrd="0" destOrd="0" presId="urn:microsoft.com/office/officeart/2005/8/layout/chevron2"/>
    <dgm:cxn modelId="{447D881D-6041-4FDE-8D04-ED09C278FD9F}" type="presOf" srcId="{528DCB90-4102-4D5C-B865-28B02EA57461}" destId="{56EB3C6E-DD24-4934-BA6E-EBC1FCEDEF37}" srcOrd="0" destOrd="1" presId="urn:microsoft.com/office/officeart/2005/8/layout/chevron2"/>
    <dgm:cxn modelId="{79D8F8BC-DE20-4F3A-9349-352B6C2B7144}" type="presOf" srcId="{81625153-ABEF-495F-8CE2-8A7D214F9FAE}" destId="{56EB3C6E-DD24-4934-BA6E-EBC1FCEDEF37}" srcOrd="0" destOrd="0" presId="urn:microsoft.com/office/officeart/2005/8/layout/chevron2"/>
    <dgm:cxn modelId="{87B4B867-5809-47B8-B446-069D5753DD13}" srcId="{7C9032DB-36A0-40B9-88A6-431F64AA6290}" destId="{81625153-ABEF-495F-8CE2-8A7D214F9FAE}" srcOrd="0" destOrd="0" parTransId="{3108E977-5953-42E1-8737-A32919EC68E6}" sibTransId="{E7DE649C-997E-4C72-BE07-CB7FAC11FBC6}"/>
    <dgm:cxn modelId="{5AC03DB4-D3DB-41A6-918B-07EFCB294F7D}" srcId="{43625E4F-3693-4E3B-A1A1-E3509D19E2E2}" destId="{0689C41C-3ECC-4985-A573-BB745677D706}" srcOrd="2" destOrd="0" parTransId="{71894D23-A28E-4F55-8C66-5154E69A4728}" sibTransId="{75B6B321-3884-42F5-9BB0-DA490768C526}"/>
    <dgm:cxn modelId="{B0E87126-81B7-4321-8B13-9E07A163FA7C}" srcId="{0689C41C-3ECC-4985-A573-BB745677D706}" destId="{2B038D58-31C1-40DB-9813-67A8E776BD24}" srcOrd="1" destOrd="0" parTransId="{ED6C092B-4894-4682-B068-D7CACF41AF63}" sibTransId="{68D213C0-0937-472A-A7BE-C41A88DF7DF1}"/>
    <dgm:cxn modelId="{3171B3EA-8693-48D6-89D2-E839479BBB64}" srcId="{0689C41C-3ECC-4985-A573-BB745677D706}" destId="{8C27BE71-7CCB-4C93-8119-E61D8DCD9233}" srcOrd="0" destOrd="0" parTransId="{778D74C9-EBEA-4A91-AC8D-AAEE949EB8BA}" sibTransId="{ED08D55C-6DA0-4951-96A7-0D5245833D13}"/>
    <dgm:cxn modelId="{E7CE24AD-0B43-4AE4-88F3-23BA46F810CF}" srcId="{8611C7C2-108D-4599-84ED-8CCED3D55C06}" destId="{BD5D3780-CC19-42C2-ADF0-210CA09C2923}" srcOrd="0" destOrd="0" parTransId="{1AEB547A-02BF-4886-AA6A-FFB4AA7E286D}" sibTransId="{D282EEE5-8E62-48E0-B377-0B56A1FAB72D}"/>
    <dgm:cxn modelId="{6007DCD6-9945-4A5E-9385-79A0049F84C9}" srcId="{43625E4F-3693-4E3B-A1A1-E3509D19E2E2}" destId="{7C9032DB-36A0-40B9-88A6-431F64AA6290}" srcOrd="0" destOrd="0" parTransId="{F88340A0-8BB0-4C9E-995D-F3020AE55685}" sibTransId="{23E576A1-FE67-4EED-BAF8-866D9817BE31}"/>
    <dgm:cxn modelId="{D6F85B17-A051-4523-B4B6-132C9C1FAC31}" type="presOf" srcId="{7C9032DB-36A0-40B9-88A6-431F64AA6290}" destId="{931C8AFD-7D18-4A98-B234-49FC278790B0}" srcOrd="0" destOrd="0" presId="urn:microsoft.com/office/officeart/2005/8/layout/chevron2"/>
    <dgm:cxn modelId="{C0BEDEAA-78EA-4A1B-9F64-2C297B2ED27F}" type="presOf" srcId="{0689C41C-3ECC-4985-A573-BB745677D706}" destId="{8D8731E7-DD5B-4E5D-AA9B-9A1D8F6C8DD2}" srcOrd="0" destOrd="0" presId="urn:microsoft.com/office/officeart/2005/8/layout/chevron2"/>
    <dgm:cxn modelId="{1AE9027E-07FE-425D-A514-A2F17AEB2E58}" type="presOf" srcId="{2B038D58-31C1-40DB-9813-67A8E776BD24}" destId="{93FBD6C9-DCF7-471E-9675-9DBC98788C88}" srcOrd="0" destOrd="1" presId="urn:microsoft.com/office/officeart/2005/8/layout/chevron2"/>
    <dgm:cxn modelId="{BB2D0AF9-4A30-4368-96D9-6D1D27E8EC9A}" type="presOf" srcId="{43625E4F-3693-4E3B-A1A1-E3509D19E2E2}" destId="{630CBD0B-0C40-438E-BDCD-7B58623BDB4A}" srcOrd="0" destOrd="0" presId="urn:microsoft.com/office/officeart/2005/8/layout/chevron2"/>
    <dgm:cxn modelId="{1BC775F7-9EE6-4C67-A565-A889D9F4826B}" srcId="{8611C7C2-108D-4599-84ED-8CCED3D55C06}" destId="{50D98F80-1984-410C-9162-DC05EF75154B}" srcOrd="1" destOrd="0" parTransId="{8B5461F5-68D1-48BA-B124-17D934DE4017}" sibTransId="{FDED3845-81DB-4CF5-8108-96E2A4BBBA32}"/>
    <dgm:cxn modelId="{13523634-F504-414A-BA50-C5A16DA9FF79}" type="presOf" srcId="{8611C7C2-108D-4599-84ED-8CCED3D55C06}" destId="{FFB58B4B-B527-4754-B8F3-85AA0D7825D0}" srcOrd="0" destOrd="0" presId="urn:microsoft.com/office/officeart/2005/8/layout/chevron2"/>
    <dgm:cxn modelId="{49160F86-3419-4FA7-A4A3-ADF00EA57A10}" type="presOf" srcId="{50D98F80-1984-410C-9162-DC05EF75154B}" destId="{282B7987-31CF-4C68-8A4F-458E50BAEFC1}" srcOrd="0" destOrd="1" presId="urn:microsoft.com/office/officeart/2005/8/layout/chevron2"/>
    <dgm:cxn modelId="{54CABBBE-2550-402C-90B5-8F3E9CC39822}" srcId="{7C9032DB-36A0-40B9-88A6-431F64AA6290}" destId="{528DCB90-4102-4D5C-B865-28B02EA57461}" srcOrd="1" destOrd="0" parTransId="{C33FA7AC-A047-48A4-9038-FB372A4B2BC6}" sibTransId="{14E856D3-93DF-4F09-8719-3B7C0EEBA01B}"/>
    <dgm:cxn modelId="{A2EA9425-6651-4185-A9C1-54C49499F100}" type="presParOf" srcId="{630CBD0B-0C40-438E-BDCD-7B58623BDB4A}" destId="{2CB5AF36-362D-493B-A279-086821B1AFFF}" srcOrd="0" destOrd="0" presId="urn:microsoft.com/office/officeart/2005/8/layout/chevron2"/>
    <dgm:cxn modelId="{CC67144D-6EA2-49E9-8EBE-DE9D0AFA73CE}" type="presParOf" srcId="{2CB5AF36-362D-493B-A279-086821B1AFFF}" destId="{931C8AFD-7D18-4A98-B234-49FC278790B0}" srcOrd="0" destOrd="0" presId="urn:microsoft.com/office/officeart/2005/8/layout/chevron2"/>
    <dgm:cxn modelId="{29BBECA4-B1E9-49FC-AAD4-7AD3C12B7836}" type="presParOf" srcId="{2CB5AF36-362D-493B-A279-086821B1AFFF}" destId="{56EB3C6E-DD24-4934-BA6E-EBC1FCEDEF37}" srcOrd="1" destOrd="0" presId="urn:microsoft.com/office/officeart/2005/8/layout/chevron2"/>
    <dgm:cxn modelId="{AC2F1DAA-A2BC-41CB-906B-3749D4A62666}" type="presParOf" srcId="{630CBD0B-0C40-438E-BDCD-7B58623BDB4A}" destId="{C03181EC-9327-44C3-9FAE-463FB08E6334}" srcOrd="1" destOrd="0" presId="urn:microsoft.com/office/officeart/2005/8/layout/chevron2"/>
    <dgm:cxn modelId="{158653E1-24DA-4A78-A804-1F1D062881A7}" type="presParOf" srcId="{630CBD0B-0C40-438E-BDCD-7B58623BDB4A}" destId="{D9BA5EAB-1F86-47DA-BFB4-60288073CBC7}" srcOrd="2" destOrd="0" presId="urn:microsoft.com/office/officeart/2005/8/layout/chevron2"/>
    <dgm:cxn modelId="{DA9D6562-B4A9-4FBB-A803-D7BF03BBBE68}" type="presParOf" srcId="{D9BA5EAB-1F86-47DA-BFB4-60288073CBC7}" destId="{FFB58B4B-B527-4754-B8F3-85AA0D7825D0}" srcOrd="0" destOrd="0" presId="urn:microsoft.com/office/officeart/2005/8/layout/chevron2"/>
    <dgm:cxn modelId="{DF3F8A51-F8DE-4AB8-941C-6C68EF276A4D}" type="presParOf" srcId="{D9BA5EAB-1F86-47DA-BFB4-60288073CBC7}" destId="{282B7987-31CF-4C68-8A4F-458E50BAEFC1}" srcOrd="1" destOrd="0" presId="urn:microsoft.com/office/officeart/2005/8/layout/chevron2"/>
    <dgm:cxn modelId="{68EED9A6-F139-4258-A1B7-02FD137066F8}" type="presParOf" srcId="{630CBD0B-0C40-438E-BDCD-7B58623BDB4A}" destId="{75A25F46-4451-4493-A4DA-0CCEAB674724}" srcOrd="3" destOrd="0" presId="urn:microsoft.com/office/officeart/2005/8/layout/chevron2"/>
    <dgm:cxn modelId="{4DCD6290-E273-472C-89F6-33DCA7352CFA}" type="presParOf" srcId="{630CBD0B-0C40-438E-BDCD-7B58623BDB4A}" destId="{15677C75-9CFE-4766-904F-0C399DD71960}" srcOrd="4" destOrd="0" presId="urn:microsoft.com/office/officeart/2005/8/layout/chevron2"/>
    <dgm:cxn modelId="{3D47E518-9C4D-4581-9828-78E0D360DFC6}" type="presParOf" srcId="{15677C75-9CFE-4766-904F-0C399DD71960}" destId="{8D8731E7-DD5B-4E5D-AA9B-9A1D8F6C8DD2}" srcOrd="0" destOrd="0" presId="urn:microsoft.com/office/officeart/2005/8/layout/chevron2"/>
    <dgm:cxn modelId="{EC66130D-36C7-4288-B3E7-04BECE5C782D}" type="presParOf" srcId="{15677C75-9CFE-4766-904F-0C399DD71960}" destId="{93FBD6C9-DCF7-471E-9675-9DBC98788C8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11/18/2013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11/18/2013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626864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26747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23</a:t>
            </a:fld>
            <a:endParaRPr lang="en-US"/>
          </a:p>
        </p:txBody>
      </p:sp>
    </p:spTree>
    <p:extLst>
      <p:ext uri="{BB962C8B-B14F-4D97-AF65-F5344CB8AC3E}">
        <p14:creationId xmlns:p14="http://schemas.microsoft.com/office/powerpoint/2010/main" val="243732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52723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9677314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isocpp.org/get-started"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msdn.microsoft.com/en-us/library/cc953fe1.aspx"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aka.ms/CodeCPlusPlusJ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Kate Gregory </a:t>
            </a:r>
            <a:r>
              <a:rPr lang="en-US" dirty="0"/>
              <a:t>| </a:t>
            </a:r>
            <a:r>
              <a:rPr lang="en-US" dirty="0" smtClean="0"/>
              <a:t>Gregory Consulting</a:t>
            </a:r>
          </a:p>
          <a:p>
            <a:r>
              <a:rPr lang="en-US" dirty="0"/>
              <a:t>James McNellis</a:t>
            </a:r>
            <a:r>
              <a:rPr lang="en-US" dirty="0" smtClean="0"/>
              <a:t> </a:t>
            </a:r>
            <a:r>
              <a:rPr lang="en-US" dirty="0"/>
              <a:t>| Senior </a:t>
            </a:r>
            <a:r>
              <a:rPr lang="en-US" dirty="0" smtClean="0"/>
              <a:t>Engineer, Visual C++</a:t>
            </a:r>
            <a:endParaRPr lang="en-US" dirty="0"/>
          </a:p>
        </p:txBody>
      </p:sp>
      <p:sp>
        <p:nvSpPr>
          <p:cNvPr id="2" name="Title 1"/>
          <p:cNvSpPr>
            <a:spLocks noGrp="1"/>
          </p:cNvSpPr>
          <p:nvPr>
            <p:ph type="ctrTitle"/>
          </p:nvPr>
        </p:nvSpPr>
        <p:spPr/>
        <p:txBody>
          <a:bodyPr/>
          <a:lstStyle/>
          <a:p>
            <a:r>
              <a:rPr lang="en-US" sz="4000" dirty="0"/>
              <a:t>C++: A General Purpose Language and Library</a:t>
            </a:r>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3" name="Content Placeholder 2"/>
          <p:cNvSpPr>
            <a:spLocks noGrp="1"/>
          </p:cNvSpPr>
          <p:nvPr>
            <p:ph sz="quarter" idx="10"/>
          </p:nvPr>
        </p:nvSpPr>
        <p:spPr/>
        <p:txBody>
          <a:bodyPr/>
          <a:lstStyle/>
          <a:p>
            <a:r>
              <a:rPr lang="en-US" dirty="0" smtClean="0"/>
              <a:t>Visual Studio Express 2013 for Windows Desktop</a:t>
            </a:r>
          </a:p>
          <a:p>
            <a:pPr lvl="1"/>
            <a:r>
              <a:rPr lang="en-US" dirty="0" smtClean="0"/>
              <a:t>It’s free and it’s all you need to follow along</a:t>
            </a:r>
          </a:p>
          <a:p>
            <a:r>
              <a:rPr lang="en-US" dirty="0" smtClean="0"/>
              <a:t>Not using Windows?</a:t>
            </a:r>
          </a:p>
          <a:p>
            <a:pPr lvl="1"/>
            <a:r>
              <a:rPr lang="en-US" dirty="0" smtClean="0"/>
              <a:t>C++ works on other platforms too</a:t>
            </a:r>
          </a:p>
          <a:p>
            <a:pPr lvl="1"/>
            <a:r>
              <a:rPr lang="en-US" dirty="0">
                <a:hlinkClick r:id="rId2"/>
              </a:rPr>
              <a:t>http://</a:t>
            </a:r>
            <a:r>
              <a:rPr lang="en-US" dirty="0" smtClean="0">
                <a:hlinkClick r:id="rId2"/>
              </a:rPr>
              <a:t>isocpp.org/get-started</a:t>
            </a:r>
            <a:r>
              <a:rPr lang="en-US" dirty="0" smtClean="0"/>
              <a:t> has links to compilers</a:t>
            </a:r>
          </a:p>
          <a:p>
            <a:r>
              <a:rPr lang="en-US" dirty="0" smtClean="0"/>
              <a:t>Our sample code is available</a:t>
            </a:r>
          </a:p>
          <a:p>
            <a:pPr lvl="1"/>
            <a:r>
              <a:rPr lang="en-US" dirty="0" smtClean="0">
                <a:solidFill>
                  <a:srgbClr val="FF0000"/>
                </a:solidFill>
              </a:rPr>
              <a:t>LINK TBA</a:t>
            </a:r>
            <a:endParaRPr lang="en-US" dirty="0">
              <a:solidFill>
                <a:srgbClr val="FF0000"/>
              </a:solidFill>
            </a:endParaRPr>
          </a:p>
          <a:p>
            <a:endParaRPr lang="en-US" dirty="0"/>
          </a:p>
        </p:txBody>
      </p:sp>
    </p:spTree>
    <p:extLst>
      <p:ext uri="{BB962C8B-B14F-4D97-AF65-F5344CB8AC3E}">
        <p14:creationId xmlns:p14="http://schemas.microsoft.com/office/powerpoint/2010/main" val="320294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a:t>
            </a:r>
            <a:r>
              <a:rPr lang="en-US" smtClean="0"/>
              <a:t>, World!</a:t>
            </a:r>
            <a:endParaRPr lang="en-US" dirty="0"/>
          </a:p>
        </p:txBody>
      </p:sp>
    </p:spTree>
    <p:extLst>
      <p:ext uri="{BB962C8B-B14F-4D97-AF65-F5344CB8AC3E}">
        <p14:creationId xmlns:p14="http://schemas.microsoft.com/office/powerpoint/2010/main" val="1261085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How to Write, Build and Run Code</a:t>
            </a:r>
            <a:endParaRPr lang="en-US" i="1" dirty="0"/>
          </a:p>
        </p:txBody>
      </p:sp>
      <p:sp>
        <p:nvSpPr>
          <p:cNvPr id="3" name="Content Placeholder 2"/>
          <p:cNvSpPr>
            <a:spLocks noGrp="1"/>
          </p:cNvSpPr>
          <p:nvPr>
            <p:ph sz="quarter" idx="10"/>
          </p:nvPr>
        </p:nvSpPr>
        <p:spPr/>
        <p:txBody>
          <a:bodyPr/>
          <a:lstStyle/>
          <a:p>
            <a:r>
              <a:rPr lang="en-US" dirty="0"/>
              <a:t>How code is built</a:t>
            </a:r>
          </a:p>
          <a:p>
            <a:r>
              <a:rPr lang="en-US" dirty="0" smtClean="0"/>
              <a:t>Structure of a C++ program</a:t>
            </a:r>
          </a:p>
          <a:p>
            <a:r>
              <a:rPr lang="en-US" dirty="0" smtClean="0"/>
              <a:t>Debugging</a:t>
            </a:r>
          </a:p>
          <a:p>
            <a:pPr lvl="1"/>
            <a:endParaRPr lang="en-US" dirty="0" smtClean="0"/>
          </a:p>
        </p:txBody>
      </p:sp>
    </p:spTree>
    <p:extLst>
      <p:ext uri="{BB962C8B-B14F-4D97-AF65-F5344CB8AC3E}">
        <p14:creationId xmlns:p14="http://schemas.microsoft.com/office/powerpoint/2010/main" val="713721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Compilation Process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853002562"/>
              </p:ext>
            </p:extLst>
          </p:nvPr>
        </p:nvGraphicFramePr>
        <p:xfrm>
          <a:off x="379413" y="1387475"/>
          <a:ext cx="11525250" cy="5291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6215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C++ program</a:t>
            </a:r>
            <a:endParaRPr lang="en-US" dirty="0"/>
          </a:p>
        </p:txBody>
      </p:sp>
      <p:sp>
        <p:nvSpPr>
          <p:cNvPr id="3" name="Content Placeholder 2"/>
          <p:cNvSpPr>
            <a:spLocks noGrp="1"/>
          </p:cNvSpPr>
          <p:nvPr>
            <p:ph sz="quarter" idx="10"/>
          </p:nvPr>
        </p:nvSpPr>
        <p:spPr/>
        <p:txBody>
          <a:bodyPr/>
          <a:lstStyle/>
          <a:p>
            <a:pPr marL="0" indent="0">
              <a:buNone/>
            </a:pPr>
            <a:r>
              <a:rPr lang="en-US" dirty="0">
                <a:latin typeface="Consolas" panose="020B0609020204030204" pitchFamily="49" charset="0"/>
                <a:cs typeface="Consolas" panose="020B0609020204030204" pitchFamily="49" charset="0"/>
              </a:rPr>
              <a:t>#include &lt;</a:t>
            </a:r>
            <a:r>
              <a:rPr lang="en-US" dirty="0" err="1" smtClean="0">
                <a:latin typeface="Consolas" panose="020B0609020204030204" pitchFamily="49" charset="0"/>
                <a:cs typeface="Consolas" panose="020B0609020204030204" pitchFamily="49" charset="0"/>
              </a:rPr>
              <a:t>iostream</a:t>
            </a:r>
            <a:r>
              <a:rPr lang="en-US" dirty="0" smtClean="0">
                <a:latin typeface="Consolas" panose="020B0609020204030204" pitchFamily="49" charset="0"/>
                <a:cs typeface="Consolas" panose="020B0609020204030204" pitchFamily="49" charset="0"/>
              </a:rPr>
              <a:t>&gt;</a:t>
            </a: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main()</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std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cout</a:t>
            </a:r>
            <a:r>
              <a:rPr lang="en-US" dirty="0">
                <a:latin typeface="Consolas" panose="020B0609020204030204" pitchFamily="49" charset="0"/>
                <a:cs typeface="Consolas" panose="020B0609020204030204" pitchFamily="49" charset="0"/>
              </a:rPr>
              <a:t> &lt;&lt; "Hello, World!" &lt;&lt; </a:t>
            </a:r>
            <a:r>
              <a:rPr lang="en-US" dirty="0" err="1">
                <a:latin typeface="Consolas" panose="020B0609020204030204" pitchFamily="49" charset="0"/>
                <a:cs typeface="Consolas" panose="020B0609020204030204" pitchFamily="49" charset="0"/>
              </a:rPr>
              <a:t>std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endl</a:t>
            </a:r>
            <a:r>
              <a:rPr lang="en-US" dirty="0">
                <a:latin typeface="Consolas" panose="020B0609020204030204" pitchFamily="49" charset="0"/>
                <a:cs typeface="Consolas" panose="020B0609020204030204" pitchFamily="49" charset="0"/>
              </a:rPr>
              <a:t>;</a:t>
            </a:r>
          </a:p>
          <a:p>
            <a:pPr marL="0" indent="0">
              <a:buNone/>
            </a:pPr>
            <a:r>
              <a:rPr lang="en-US" dirty="0" smtClean="0">
                <a:latin typeface="Consolas" panose="020B0609020204030204" pitchFamily="49" charset="0"/>
                <a:cs typeface="Consolas" panose="020B0609020204030204" pitchFamily="49" charset="0"/>
              </a:rPr>
              <a:t>    return </a:t>
            </a:r>
            <a:r>
              <a:rPr lang="en-US" dirty="0">
                <a:latin typeface="Consolas" panose="020B0609020204030204" pitchFamily="49" charset="0"/>
                <a:cs typeface="Consolas" panose="020B0609020204030204" pitchFamily="49" charset="0"/>
              </a:rPr>
              <a:t>0;</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p>
          <a:p>
            <a:pPr marL="0" indent="0">
              <a:buNone/>
            </a:pPr>
            <a:endParaRPr lang="en-US" dirty="0"/>
          </a:p>
        </p:txBody>
      </p:sp>
      <p:sp>
        <p:nvSpPr>
          <p:cNvPr id="4" name="Rectangle 3"/>
          <p:cNvSpPr/>
          <p:nvPr/>
        </p:nvSpPr>
        <p:spPr>
          <a:xfrm>
            <a:off x="5550408" y="1563624"/>
            <a:ext cx="2130552" cy="448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 a library</a:t>
            </a:r>
            <a:endParaRPr lang="en-US" dirty="0"/>
          </a:p>
        </p:txBody>
      </p:sp>
      <p:sp>
        <p:nvSpPr>
          <p:cNvPr id="5" name="Rectangle 4"/>
          <p:cNvSpPr/>
          <p:nvPr/>
        </p:nvSpPr>
        <p:spPr>
          <a:xfrm>
            <a:off x="3108960" y="2715768"/>
            <a:ext cx="3054096" cy="10149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Special function name that the OS calls to run your program</a:t>
            </a:r>
            <a:endParaRPr lang="en-US" dirty="0"/>
          </a:p>
        </p:txBody>
      </p:sp>
      <p:sp>
        <p:nvSpPr>
          <p:cNvPr id="6" name="Rectangle 5"/>
          <p:cNvSpPr/>
          <p:nvPr/>
        </p:nvSpPr>
        <p:spPr>
          <a:xfrm>
            <a:off x="4526280" y="4809744"/>
            <a:ext cx="4425696" cy="1051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std</a:t>
            </a:r>
            <a:r>
              <a:rPr lang="en-US" dirty="0" smtClean="0"/>
              <a:t>::</a:t>
            </a:r>
            <a:r>
              <a:rPr lang="en-US" dirty="0" err="1" smtClean="0"/>
              <a:t>cout</a:t>
            </a:r>
            <a:r>
              <a:rPr lang="en-US" dirty="0" smtClean="0"/>
              <a:t> represents console output</a:t>
            </a:r>
            <a:br>
              <a:rPr lang="en-US" dirty="0" smtClean="0"/>
            </a:br>
            <a:r>
              <a:rPr lang="en-US" dirty="0" smtClean="0"/>
              <a:t>&lt;&lt; means send the next thing to it</a:t>
            </a:r>
            <a:endParaRPr lang="en-US" dirty="0"/>
          </a:p>
        </p:txBody>
      </p:sp>
    </p:spTree>
    <p:extLst>
      <p:ext uri="{BB962C8B-B14F-4D97-AF65-F5344CB8AC3E}">
        <p14:creationId xmlns:p14="http://schemas.microsoft.com/office/powerpoint/2010/main" val="1635164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a:t>
            </a:r>
            <a:endParaRPr lang="en-US" dirty="0"/>
          </a:p>
        </p:txBody>
      </p:sp>
    </p:spTree>
    <p:extLst>
      <p:ext uri="{BB962C8B-B14F-4D97-AF65-F5344CB8AC3E}">
        <p14:creationId xmlns:p14="http://schemas.microsoft.com/office/powerpoint/2010/main" val="692177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sz="quarter" idx="10"/>
          </p:nvPr>
        </p:nvSpPr>
        <p:spPr/>
        <p:txBody>
          <a:bodyPr/>
          <a:lstStyle/>
          <a:p>
            <a:r>
              <a:rPr lang="en-US" dirty="0" smtClean="0"/>
              <a:t>Normally a console application</a:t>
            </a:r>
          </a:p>
          <a:p>
            <a:pPr lvl="1"/>
            <a:r>
              <a:rPr lang="en-US" dirty="0" smtClean="0"/>
              <a:t>Starts</a:t>
            </a:r>
          </a:p>
          <a:p>
            <a:pPr lvl="1"/>
            <a:r>
              <a:rPr lang="en-US" dirty="0" smtClean="0"/>
              <a:t>Executes the code in main()</a:t>
            </a:r>
          </a:p>
          <a:p>
            <a:pPr lvl="1"/>
            <a:r>
              <a:rPr lang="en-US" dirty="0" smtClean="0"/>
              <a:t>Might print to the console (or read from the keyboard)</a:t>
            </a:r>
          </a:p>
          <a:p>
            <a:pPr lvl="1"/>
            <a:r>
              <a:rPr lang="en-US" dirty="0" smtClean="0"/>
              <a:t>Terminates (quits)</a:t>
            </a:r>
          </a:p>
          <a:p>
            <a:r>
              <a:rPr lang="en-US" dirty="0" smtClean="0"/>
              <a:t>Under a debugger, you can pause execution</a:t>
            </a:r>
          </a:p>
          <a:p>
            <a:pPr lvl="1"/>
            <a:r>
              <a:rPr lang="en-US" dirty="0" smtClean="0"/>
              <a:t>Inspect values</a:t>
            </a:r>
          </a:p>
          <a:p>
            <a:pPr lvl="1"/>
            <a:r>
              <a:rPr lang="en-US" dirty="0" smtClean="0"/>
              <a:t>Watch execution proceed</a:t>
            </a:r>
          </a:p>
          <a:p>
            <a:pPr lvl="1"/>
            <a:r>
              <a:rPr lang="en-US" dirty="0" smtClean="0"/>
              <a:t>Slower, but vital to understanding</a:t>
            </a:r>
            <a:endParaRPr lang="en-US" dirty="0"/>
          </a:p>
        </p:txBody>
      </p:sp>
    </p:spTree>
    <p:extLst>
      <p:ext uri="{BB962C8B-B14F-4D97-AF65-F5344CB8AC3E}">
        <p14:creationId xmlns:p14="http://schemas.microsoft.com/office/powerpoint/2010/main" val="11577613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Debugging</a:t>
            </a:r>
            <a:endParaRPr lang="en-US" dirty="0"/>
          </a:p>
        </p:txBody>
      </p:sp>
    </p:spTree>
    <p:extLst>
      <p:ext uri="{BB962C8B-B14F-4D97-AF65-F5344CB8AC3E}">
        <p14:creationId xmlns:p14="http://schemas.microsoft.com/office/powerpoint/2010/main" val="365682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3: </a:t>
            </a:r>
            <a:r>
              <a:rPr lang="en-GB" dirty="0"/>
              <a:t>Quick History of C</a:t>
            </a:r>
            <a:r>
              <a:rPr lang="en-GB" dirty="0" smtClean="0"/>
              <a:t>++</a:t>
            </a:r>
            <a:endParaRPr lang="en-US" i="1" dirty="0"/>
          </a:p>
        </p:txBody>
      </p:sp>
      <p:sp>
        <p:nvSpPr>
          <p:cNvPr id="3" name="Content Placeholder 2"/>
          <p:cNvSpPr>
            <a:spLocks noGrp="1"/>
          </p:cNvSpPr>
          <p:nvPr>
            <p:ph sz="quarter" idx="10"/>
          </p:nvPr>
        </p:nvSpPr>
        <p:spPr/>
        <p:txBody>
          <a:bodyPr/>
          <a:lstStyle/>
          <a:p>
            <a:r>
              <a:rPr lang="en-US" i="1" dirty="0" smtClean="0"/>
              <a:t>Born in 1979 as C with Classes</a:t>
            </a:r>
          </a:p>
          <a:p>
            <a:pPr lvl="1"/>
            <a:r>
              <a:rPr lang="en-US" i="1" dirty="0" smtClean="0"/>
              <a:t>Retains backward compatibility with C</a:t>
            </a:r>
          </a:p>
          <a:p>
            <a:r>
              <a:rPr lang="en-US" i="1" dirty="0" smtClean="0"/>
              <a:t>Named C++ in 1983</a:t>
            </a:r>
          </a:p>
          <a:p>
            <a:r>
              <a:rPr lang="en-US" i="1" dirty="0" smtClean="0"/>
              <a:t>Ratified as ISO standard in 1998</a:t>
            </a:r>
          </a:p>
          <a:p>
            <a:r>
              <a:rPr lang="en-US" i="1" dirty="0" smtClean="0"/>
              <a:t>Continues to change under stewardship of a standards committee</a:t>
            </a:r>
          </a:p>
        </p:txBody>
      </p:sp>
    </p:spTree>
    <p:extLst>
      <p:ext uri="{BB962C8B-B14F-4D97-AF65-F5344CB8AC3E}">
        <p14:creationId xmlns:p14="http://schemas.microsoft.com/office/powerpoint/2010/main" val="16371955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1: </a:t>
            </a:r>
            <a:r>
              <a:rPr lang="en-GB" dirty="0" smtClean="0"/>
              <a:t>Types</a:t>
            </a:r>
            <a:endParaRPr lang="en-US" i="1" dirty="0"/>
          </a:p>
        </p:txBody>
      </p:sp>
      <p:sp>
        <p:nvSpPr>
          <p:cNvPr id="3" name="Content Placeholder 2"/>
          <p:cNvSpPr>
            <a:spLocks noGrp="1"/>
          </p:cNvSpPr>
          <p:nvPr>
            <p:ph sz="quarter" idx="10"/>
          </p:nvPr>
        </p:nvSpPr>
        <p:spPr/>
        <p:txBody>
          <a:bodyPr/>
          <a:lstStyle/>
          <a:p>
            <a:r>
              <a:rPr lang="en-US" i="1" dirty="0" smtClean="0"/>
              <a:t>C++ is strongly typed</a:t>
            </a:r>
          </a:p>
          <a:p>
            <a:r>
              <a:rPr lang="en-US" i="1" dirty="0" smtClean="0"/>
              <a:t>Fundamental types</a:t>
            </a:r>
          </a:p>
          <a:p>
            <a:r>
              <a:rPr lang="en-US" i="1" dirty="0" smtClean="0"/>
              <a:t>Casting (changing type)</a:t>
            </a:r>
          </a:p>
        </p:txBody>
      </p:sp>
    </p:spTree>
    <p:extLst>
      <p:ext uri="{BB962C8B-B14F-4D97-AF65-F5344CB8AC3E}">
        <p14:creationId xmlns:p14="http://schemas.microsoft.com/office/powerpoint/2010/main" val="996925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Kate Gregory | ‏@</a:t>
            </a:r>
            <a:r>
              <a:rPr lang="en-US" dirty="0" err="1" smtClean="0"/>
              <a:t>gregcons</a:t>
            </a:r>
            <a:r>
              <a:rPr lang="en-US" dirty="0" smtClean="0"/>
              <a:t> </a:t>
            </a:r>
            <a:endParaRPr lang="en-US" dirty="0"/>
          </a:p>
        </p:txBody>
      </p:sp>
      <p:sp>
        <p:nvSpPr>
          <p:cNvPr id="7" name="Content Placeholder 6"/>
          <p:cNvSpPr>
            <a:spLocks noGrp="1"/>
          </p:cNvSpPr>
          <p:nvPr>
            <p:ph idx="10"/>
          </p:nvPr>
        </p:nvSpPr>
        <p:spPr/>
        <p:txBody>
          <a:bodyPr/>
          <a:lstStyle/>
          <a:p>
            <a:r>
              <a:rPr lang="en-US" dirty="0" smtClean="0"/>
              <a:t>Consultant (mentor), author, developer</a:t>
            </a:r>
          </a:p>
          <a:p>
            <a:r>
              <a:rPr lang="en-US" dirty="0" smtClean="0"/>
              <a:t>All about community</a:t>
            </a:r>
          </a:p>
          <a:p>
            <a:pPr lvl="1"/>
            <a:r>
              <a:rPr lang="en-US" dirty="0" smtClean="0"/>
              <a:t>MVP, RD, user groups, conferences</a:t>
            </a:r>
          </a:p>
          <a:p>
            <a:pPr lvl="1"/>
            <a:r>
              <a:rPr lang="en-US" dirty="0" err="1" smtClean="0"/>
              <a:t>StackOverflow</a:t>
            </a:r>
            <a:endParaRPr lang="en-US" dirty="0" smtClean="0"/>
          </a:p>
          <a:p>
            <a:pPr lvl="1"/>
            <a:r>
              <a:rPr lang="en-US" dirty="0" smtClean="0"/>
              <a:t>Twitter, blog, Facebook…</a:t>
            </a:r>
          </a:p>
          <a:p>
            <a:r>
              <a:rPr lang="en-US" dirty="0" smtClean="0"/>
              <a:t>Over 35 years of industry experience </a:t>
            </a:r>
          </a:p>
          <a:p>
            <a:r>
              <a:rPr lang="en-US" dirty="0" smtClean="0"/>
              <a:t>Using C++ since before Microsoft had a C++ compiler</a:t>
            </a:r>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bwMode="auto">
          <a:xfrm>
            <a:off x="9831389" y="202030"/>
            <a:ext cx="2002544"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Tree>
    <p:extLst>
      <p:ext uri="{BB962C8B-B14F-4D97-AF65-F5344CB8AC3E}">
        <p14:creationId xmlns:p14="http://schemas.microsoft.com/office/powerpoint/2010/main" val="1538554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Types</a:t>
            </a:r>
            <a:endParaRPr lang="en-US" dirty="0"/>
          </a:p>
        </p:txBody>
      </p:sp>
      <p:sp>
        <p:nvSpPr>
          <p:cNvPr id="3" name="Content Placeholder 2"/>
          <p:cNvSpPr>
            <a:spLocks noGrp="1"/>
          </p:cNvSpPr>
          <p:nvPr>
            <p:ph sz="quarter" idx="10"/>
          </p:nvPr>
        </p:nvSpPr>
        <p:spPr/>
        <p:txBody>
          <a:bodyPr/>
          <a:lstStyle/>
          <a:p>
            <a:r>
              <a:rPr lang="en-US" dirty="0" smtClean="0"/>
              <a:t>Types you use a lot:</a:t>
            </a:r>
          </a:p>
          <a:p>
            <a:pPr lvl="1"/>
            <a:r>
              <a:rPr lang="en-US" dirty="0" err="1" smtClean="0"/>
              <a:t>int</a:t>
            </a:r>
            <a:r>
              <a:rPr lang="en-US" dirty="0" smtClean="0"/>
              <a:t>, unsigned </a:t>
            </a:r>
            <a:r>
              <a:rPr lang="en-US" dirty="0" err="1" smtClean="0"/>
              <a:t>int</a:t>
            </a:r>
            <a:endParaRPr lang="en-US" dirty="0" smtClean="0"/>
          </a:p>
          <a:p>
            <a:pPr lvl="1"/>
            <a:r>
              <a:rPr lang="en-US" dirty="0" smtClean="0"/>
              <a:t>double</a:t>
            </a:r>
          </a:p>
          <a:p>
            <a:pPr lvl="1"/>
            <a:r>
              <a:rPr lang="en-US" dirty="0" err="1" smtClean="0"/>
              <a:t>bool</a:t>
            </a:r>
            <a:endParaRPr lang="en-US" dirty="0" smtClean="0"/>
          </a:p>
          <a:p>
            <a:r>
              <a:rPr lang="en-US" dirty="0" smtClean="0"/>
              <a:t>Types you may see</a:t>
            </a:r>
          </a:p>
          <a:p>
            <a:pPr lvl="1"/>
            <a:r>
              <a:rPr lang="en-US" dirty="0" smtClean="0"/>
              <a:t>char, unsigned char</a:t>
            </a:r>
          </a:p>
          <a:p>
            <a:pPr lvl="1"/>
            <a:r>
              <a:rPr lang="en-US" dirty="0" smtClean="0"/>
              <a:t>long, unsigned long</a:t>
            </a:r>
          </a:p>
          <a:p>
            <a:pPr lvl="1"/>
            <a:r>
              <a:rPr lang="en-US" dirty="0" smtClean="0"/>
              <a:t>short, unsigned short</a:t>
            </a:r>
          </a:p>
          <a:p>
            <a:pPr lvl="1"/>
            <a:r>
              <a:rPr lang="en-US" dirty="0" smtClean="0"/>
              <a:t>float </a:t>
            </a:r>
          </a:p>
          <a:p>
            <a:r>
              <a:rPr lang="en-US" dirty="0">
                <a:hlinkClick r:id="rId2"/>
              </a:rPr>
              <a:t>http://</a:t>
            </a:r>
            <a:r>
              <a:rPr lang="en-US" dirty="0" smtClean="0">
                <a:hlinkClick r:id="rId2"/>
              </a:rPr>
              <a:t>msdn.microsoft.com/en-us/library/cc953fe1.aspx</a:t>
            </a:r>
            <a:r>
              <a:rPr lang="en-US" dirty="0" smtClean="0"/>
              <a:t> </a:t>
            </a:r>
          </a:p>
          <a:p>
            <a:pPr lvl="1"/>
            <a:endParaRPr lang="en-US" dirty="0"/>
          </a:p>
        </p:txBody>
      </p:sp>
    </p:spTree>
    <p:extLst>
      <p:ext uri="{BB962C8B-B14F-4D97-AF65-F5344CB8AC3E}">
        <p14:creationId xmlns:p14="http://schemas.microsoft.com/office/powerpoint/2010/main" val="1822899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asting</a:t>
            </a:r>
            <a:endParaRPr lang="en-US" dirty="0"/>
          </a:p>
        </p:txBody>
      </p:sp>
      <p:sp>
        <p:nvSpPr>
          <p:cNvPr id="3" name="Content Placeholder 2"/>
          <p:cNvSpPr>
            <a:spLocks noGrp="1"/>
          </p:cNvSpPr>
          <p:nvPr>
            <p:ph sz="quarter" idx="10"/>
          </p:nvPr>
        </p:nvSpPr>
        <p:spPr/>
        <p:txBody>
          <a:bodyPr/>
          <a:lstStyle/>
          <a:p>
            <a:r>
              <a:rPr lang="en-US" dirty="0" smtClean="0"/>
              <a:t>Instead of writing code that relies on the compiler to convert one type to another, you can ask for it explicitly</a:t>
            </a:r>
          </a:p>
          <a:p>
            <a:r>
              <a:rPr lang="en-US" dirty="0" err="1"/>
              <a:t>i</a:t>
            </a:r>
            <a:r>
              <a:rPr lang="en-US" dirty="0"/>
              <a:t> = </a:t>
            </a:r>
            <a:r>
              <a:rPr lang="en-US" dirty="0" err="1"/>
              <a:t>static_cast</a:t>
            </a:r>
            <a:r>
              <a:rPr lang="en-US" dirty="0"/>
              <a:t>&lt;</a:t>
            </a:r>
            <a:r>
              <a:rPr lang="en-US" dirty="0" err="1"/>
              <a:t>int</a:t>
            </a:r>
            <a:r>
              <a:rPr lang="en-US" dirty="0"/>
              <a:t>&gt;(3.2);</a:t>
            </a:r>
          </a:p>
          <a:p>
            <a:r>
              <a:rPr lang="en-US" dirty="0" smtClean="0"/>
              <a:t>Makes a good “signpost” for others who read your code</a:t>
            </a:r>
          </a:p>
          <a:p>
            <a:r>
              <a:rPr lang="en-US" dirty="0" smtClean="0"/>
              <a:t>Takes away compiler warnings</a:t>
            </a:r>
          </a:p>
          <a:p>
            <a:pPr lvl="1"/>
            <a:r>
              <a:rPr lang="en-US" dirty="0" smtClean="0"/>
              <a:t>Always try to build </a:t>
            </a:r>
            <a:r>
              <a:rPr lang="en-US" smtClean="0"/>
              <a:t>warning free</a:t>
            </a:r>
            <a:endParaRPr lang="en-US" dirty="0"/>
          </a:p>
        </p:txBody>
      </p:sp>
    </p:spTree>
    <p:extLst>
      <p:ext uri="{BB962C8B-B14F-4D97-AF65-F5344CB8AC3E}">
        <p14:creationId xmlns:p14="http://schemas.microsoft.com/office/powerpoint/2010/main" val="3259475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Tree>
    <p:extLst>
      <p:ext uri="{BB962C8B-B14F-4D97-AF65-F5344CB8AC3E}">
        <p14:creationId xmlns:p14="http://schemas.microsoft.com/office/powerpoint/2010/main" val="837102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James McNellis | </a:t>
            </a:r>
            <a:r>
              <a:rPr lang="en-US" dirty="0"/>
              <a:t>@</a:t>
            </a:r>
            <a:r>
              <a:rPr lang="en-US" dirty="0" err="1"/>
              <a:t>JamesMcNellis</a:t>
            </a:r>
            <a:endParaRPr lang="en-US" dirty="0"/>
          </a:p>
        </p:txBody>
      </p:sp>
      <p:sp>
        <p:nvSpPr>
          <p:cNvPr id="7" name="Content Placeholder 6"/>
          <p:cNvSpPr>
            <a:spLocks noGrp="1"/>
          </p:cNvSpPr>
          <p:nvPr>
            <p:ph idx="10"/>
          </p:nvPr>
        </p:nvSpPr>
        <p:spPr/>
        <p:txBody>
          <a:bodyPr/>
          <a:lstStyle/>
          <a:p>
            <a:r>
              <a:rPr lang="en-US" dirty="0" smtClean="0"/>
              <a:t>Senior Software Development Engineer at Microsoft</a:t>
            </a:r>
          </a:p>
          <a:p>
            <a:pPr lvl="1"/>
            <a:r>
              <a:rPr lang="en-US" dirty="0" smtClean="0"/>
              <a:t>Currently a member of the Visual C++ Libraries team</a:t>
            </a:r>
          </a:p>
          <a:p>
            <a:r>
              <a:rPr lang="en-US" dirty="0" smtClean="0"/>
              <a:t>One of the top C++ contributors on </a:t>
            </a:r>
            <a:r>
              <a:rPr lang="en-US" dirty="0" err="1" smtClean="0"/>
              <a:t>StackOverflow</a:t>
            </a:r>
            <a:endParaRPr lang="en-US" dirty="0" smtClean="0"/>
          </a:p>
          <a:p>
            <a:r>
              <a:rPr lang="en-US" dirty="0" smtClean="0"/>
              <a:t>Using C++ since Microsoft released Visual C++ 6.0</a:t>
            </a:r>
          </a:p>
          <a:p>
            <a:r>
              <a:rPr lang="en-US" dirty="0" smtClean="0"/>
              <a:t>Usually has absolutely no idea what he is doing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9395" y="110280"/>
            <a:ext cx="1445766" cy="2125767"/>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699981477"/>
              </p:ext>
            </p:extLst>
          </p:nvPr>
        </p:nvGraphicFramePr>
        <p:xfrm>
          <a:off x="379413" y="1417636"/>
          <a:ext cx="11525250" cy="3893488"/>
        </p:xfrm>
        <a:graphic>
          <a:graphicData uri="http://schemas.openxmlformats.org/drawingml/2006/table">
            <a:tbl>
              <a:tblPr firstRow="1" bandRow="1">
                <a:tableStyleId>{5C22544A-7EE6-4342-B048-85BDC9FD1C3A}</a:tableStyleId>
              </a:tblPr>
              <a:tblGrid>
                <a:gridCol w="5125275"/>
                <a:gridCol w="6399975"/>
              </a:tblGrid>
              <a:tr h="767632">
                <a:tc gridSpan="2">
                  <a:txBody>
                    <a:bodyPr/>
                    <a:lstStyle/>
                    <a:p>
                      <a:r>
                        <a:rPr lang="en-US" sz="3600" dirty="0" smtClean="0">
                          <a:latin typeface="Segoe UI Light" panose="020B0502040204020203" pitchFamily="34" charset="0"/>
                          <a:cs typeface="Segoe UI Light" panose="020B0502040204020203" pitchFamily="34" charset="0"/>
                        </a:rPr>
                        <a:t>C++: A General Purpose Language and Library</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Getting Started</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a:t>
                      </a:r>
                      <a:r>
                        <a:rPr lang="en-US" sz="2400" smtClean="0">
                          <a:latin typeface="Segoe UI Light" panose="020B0502040204020203" pitchFamily="34" charset="0"/>
                          <a:cs typeface="Segoe UI Light" panose="020B0502040204020203" pitchFamily="34" charset="0"/>
                        </a:rPr>
                        <a:t>Pointers and </a:t>
                      </a:r>
                      <a:r>
                        <a:rPr lang="en-US" sz="2400" baseline="0" smtClean="0">
                          <a:latin typeface="Segoe UI Light" panose="020B0502040204020203" pitchFamily="34" charset="0"/>
                          <a:cs typeface="Segoe UI Light" panose="020B0502040204020203" pitchFamily="34" charset="0"/>
                        </a:rPr>
                        <a:t>RAII </a:t>
                      </a:r>
                      <a:r>
                        <a:rPr lang="en-US" sz="2400" baseline="0" dirty="0" smtClean="0">
                          <a:latin typeface="Segoe UI Light" panose="020B0502040204020203" pitchFamily="34" charset="0"/>
                          <a:cs typeface="Segoe UI Light" panose="020B0502040204020203" pitchFamily="34" charset="0"/>
                        </a:rPr>
                        <a:t>– Resource Acquisition is Initialization</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Fundamentals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The C++ Standard Library, or STL</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The C++ Object Model</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Next Steps</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References and Inheritance</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a:xfrm>
            <a:off x="378696" y="713958"/>
            <a:ext cx="11525250" cy="6144042"/>
          </a:xfrm>
        </p:spPr>
        <p:txBody>
          <a:bodyPr/>
          <a:lstStyle/>
          <a:p>
            <a:r>
              <a:rPr lang="en-US" dirty="0" smtClean="0"/>
              <a:t>Target Audience</a:t>
            </a:r>
          </a:p>
          <a:p>
            <a:pPr lvl="1"/>
            <a:r>
              <a:rPr lang="en-US" dirty="0" smtClean="0"/>
              <a:t>Has done some development in any other programming language</a:t>
            </a:r>
          </a:p>
          <a:p>
            <a:pPr lvl="1"/>
            <a:r>
              <a:rPr lang="en-US" dirty="0" smtClean="0"/>
              <a:t>Familiar with concepts like looping, conditional expressions</a:t>
            </a:r>
          </a:p>
          <a:p>
            <a:pPr lvl="1"/>
            <a:r>
              <a:rPr lang="en-US" dirty="0" smtClean="0"/>
              <a:t>No need for any C++ background or any C-related language</a:t>
            </a:r>
          </a:p>
          <a:p>
            <a:r>
              <a:rPr lang="en-US" dirty="0" smtClean="0"/>
              <a:t>Suggested Prerequisites/Supporting Material</a:t>
            </a:r>
          </a:p>
          <a:p>
            <a:pPr lvl="1"/>
            <a:r>
              <a:rPr lang="en-US" dirty="0"/>
              <a:t>Book</a:t>
            </a:r>
            <a:r>
              <a:rPr lang="en-US" dirty="0" smtClean="0"/>
              <a:t>:  C++ Primer, 5</a:t>
            </a:r>
            <a:r>
              <a:rPr lang="en-US" baseline="30000" dirty="0" smtClean="0"/>
              <a:t>th</a:t>
            </a:r>
            <a:r>
              <a:rPr lang="en-US" dirty="0" smtClean="0"/>
              <a:t> Ed., by </a:t>
            </a:r>
            <a:r>
              <a:rPr lang="en-US" dirty="0" err="1" smtClean="0"/>
              <a:t>Lippman</a:t>
            </a:r>
            <a:r>
              <a:rPr lang="en-US" dirty="0" smtClean="0"/>
              <a:t>, </a:t>
            </a:r>
            <a:r>
              <a:rPr lang="en-US" dirty="0" err="1" smtClean="0"/>
              <a:t>Lajoie</a:t>
            </a:r>
            <a:r>
              <a:rPr lang="en-US" dirty="0" smtClean="0"/>
              <a:t>, and Moo</a:t>
            </a:r>
          </a:p>
          <a:p>
            <a:r>
              <a:rPr lang="en-US" dirty="0" smtClean="0"/>
              <a:t>Software and Tools</a:t>
            </a:r>
          </a:p>
          <a:p>
            <a:pPr lvl="1"/>
            <a:r>
              <a:rPr lang="en-US" b="1" dirty="0"/>
              <a:t>Microsoft Visual Studio Express 2013 for Windows </a:t>
            </a:r>
            <a:r>
              <a:rPr lang="en-US" b="1" dirty="0" smtClean="0"/>
              <a:t>Desktop</a:t>
            </a:r>
          </a:p>
          <a:p>
            <a:pPr lvl="1"/>
            <a:r>
              <a:rPr lang="en-US" b="1" dirty="0" smtClean="0"/>
              <a:t>Free </a:t>
            </a:r>
            <a:r>
              <a:rPr lang="en-US" b="1" dirty="0" smtClean="0"/>
              <a:t>download</a:t>
            </a:r>
          </a:p>
          <a:p>
            <a:r>
              <a:rPr lang="en-US" dirty="0"/>
              <a:t>Sample Code available</a:t>
            </a:r>
          </a:p>
          <a:p>
            <a:pPr lvl="1"/>
            <a:r>
              <a:rPr lang="en-US" dirty="0">
                <a:hlinkClick r:id="rId3"/>
              </a:rPr>
              <a:t>http://</a:t>
            </a:r>
            <a:r>
              <a:rPr lang="en-US" dirty="0" smtClean="0">
                <a:hlinkClick r:id="rId3"/>
              </a:rPr>
              <a:t>aka.ms/CodeCPlusPlusJS</a:t>
            </a:r>
            <a:r>
              <a:rPr lang="en-US" dirty="0" smtClean="0"/>
              <a:t> </a:t>
            </a:r>
            <a:endParaRPr lang="en-US" dirty="0"/>
          </a:p>
          <a:p>
            <a:pPr lvl="1"/>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dirty="0" err="1" smtClean="0"/>
              <a:t>CPlusPlus</a:t>
            </a:r>
            <a:r>
              <a:rPr lang="en-US" dirty="0" smtClean="0"/>
              <a:t> (expires </a:t>
            </a:r>
            <a:r>
              <a:rPr lang="en-US" dirty="0"/>
              <a:t>12/20/2013</a:t>
            </a:r>
            <a:r>
              <a:rPr lang="en-US" dirty="0" smtClean="0"/>
              <a:t>)</a:t>
            </a:r>
            <a:endParaRPr lang="en-US" dirty="0"/>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a:t>
            </a:r>
            <a:r>
              <a:rPr lang="en-US" dirty="0"/>
              <a:t>Getting Started</a:t>
            </a:r>
            <a:r>
              <a:rPr lang="en-US" dirty="0" smtClean="0"/>
              <a:t>}</a:t>
            </a:r>
            <a:endParaRPr lang="en-US" dirty="0"/>
          </a:p>
        </p:txBody>
      </p:sp>
      <p:sp>
        <p:nvSpPr>
          <p:cNvPr id="4" name="Subtitle 3"/>
          <p:cNvSpPr>
            <a:spLocks noGrp="1"/>
          </p:cNvSpPr>
          <p:nvPr>
            <p:ph type="subTitle" idx="1"/>
          </p:nvPr>
        </p:nvSpPr>
        <p:spPr/>
        <p:txBody>
          <a:bodyPr/>
          <a:lstStyle/>
          <a:p>
            <a:r>
              <a:rPr lang="en-US" dirty="0"/>
              <a:t>Kate Gregory | Gregory Consulting</a:t>
            </a:r>
          </a:p>
          <a:p>
            <a:r>
              <a:rPr lang="en-US" dirty="0"/>
              <a:t>James McNellis | Senior Engineer, Visual C++</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Development Environment</a:t>
            </a:r>
          </a:p>
          <a:p>
            <a:r>
              <a:rPr lang="en-GB" dirty="0" smtClean="0"/>
              <a:t>How to write, build, and run code</a:t>
            </a:r>
          </a:p>
          <a:p>
            <a:r>
              <a:rPr lang="en-GB" dirty="0" smtClean="0"/>
              <a:t>Quick History of C++</a:t>
            </a:r>
          </a:p>
          <a:p>
            <a:r>
              <a:rPr lang="en-GB" dirty="0" smtClean="0"/>
              <a:t>Variables and Types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1 – Development Environment</a:t>
            </a:r>
            <a:endParaRPr lang="en-US" dirty="0"/>
          </a:p>
        </p:txBody>
      </p:sp>
      <p:sp>
        <p:nvSpPr>
          <p:cNvPr id="3" name="Content Placeholder 2"/>
          <p:cNvSpPr>
            <a:spLocks noGrp="1"/>
          </p:cNvSpPr>
          <p:nvPr>
            <p:ph sz="quarter" idx="10"/>
          </p:nvPr>
        </p:nvSpPr>
        <p:spPr/>
        <p:txBody>
          <a:bodyPr/>
          <a:lstStyle/>
          <a:p>
            <a:r>
              <a:rPr lang="en-US" dirty="0" smtClean="0"/>
              <a:t>Development Environment</a:t>
            </a:r>
            <a:endParaRPr lang="en-US" dirty="0">
              <a:solidFill>
                <a:srgbClr val="FF0000"/>
              </a:solidFill>
            </a:endParaRPr>
          </a:p>
          <a:p>
            <a:endParaRPr lang="en-US" dirty="0"/>
          </a:p>
        </p:txBody>
      </p:sp>
    </p:spTree>
    <p:extLst>
      <p:ext uri="{BB962C8B-B14F-4D97-AF65-F5344CB8AC3E}">
        <p14:creationId xmlns:p14="http://schemas.microsoft.com/office/powerpoint/2010/main" val="42486103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063d6bbaaf3dad7cc0ced92f3573244d">
  <xsd:schema xmlns:xsd="http://www.w3.org/2001/XMLSchema" xmlns:xs="http://www.w3.org/2001/XMLSchema" xmlns:p="http://schemas.microsoft.com/office/2006/metadata/properties" xmlns:ns3="636b0322-90fb-440c-9cbc-22749e7231e9" targetNamespace="http://schemas.microsoft.com/office/2006/metadata/properties" ma:root="true" ma:fieldsID="ffb8061dc68b430aeaa07d7040deb9cb"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EB7A74A3-26F0-4B45-A62B-BBFD189725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8108</TotalTime>
  <Words>774</Words>
  <Application>Microsoft Office PowerPoint</Application>
  <PresentationFormat>Widescreen</PresentationFormat>
  <Paragraphs>145</Paragraphs>
  <Slides>24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Consolas</vt:lpstr>
      <vt:lpstr>Segoe</vt:lpstr>
      <vt:lpstr>Segoe UI</vt:lpstr>
      <vt:lpstr>Segoe UI Light</vt:lpstr>
      <vt:lpstr>1_Office Theme</vt:lpstr>
      <vt:lpstr>C++: A General Purpose Language and Library</vt:lpstr>
      <vt:lpstr>Meet Kate Gregory | ‏@gregcons </vt:lpstr>
      <vt:lpstr>Meet James McNellis | @JamesMcNellis</vt:lpstr>
      <vt:lpstr>Course Topics</vt:lpstr>
      <vt:lpstr>Setting Expectations</vt:lpstr>
      <vt:lpstr>     Join the MVA Community!</vt:lpstr>
      <vt:lpstr>PowerPoint Presentation</vt:lpstr>
      <vt:lpstr>Module Overview</vt:lpstr>
      <vt:lpstr>Lesson 1 – Development Environment</vt:lpstr>
      <vt:lpstr>Development Environment</vt:lpstr>
      <vt:lpstr>Hello, World!</vt:lpstr>
      <vt:lpstr>Lesson 2: How to Write, Build and Run Code</vt:lpstr>
      <vt:lpstr>The Compilation Process</vt:lpstr>
      <vt:lpstr>Structure of a C++ program</vt:lpstr>
      <vt:lpstr>Building</vt:lpstr>
      <vt:lpstr>Debugging</vt:lpstr>
      <vt:lpstr>Debugging</vt:lpstr>
      <vt:lpstr>Lesson 3: Quick History of C++</vt:lpstr>
      <vt:lpstr>Lesson 1: Types</vt:lpstr>
      <vt:lpstr>Types</vt:lpstr>
      <vt:lpstr>Fundamental Types</vt:lpstr>
      <vt:lpstr>Casting</vt:lpstr>
      <vt:lpstr>Casting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78</cp:revision>
  <dcterms:created xsi:type="dcterms:W3CDTF">2013-02-15T23:12:42Z</dcterms:created>
  <dcterms:modified xsi:type="dcterms:W3CDTF">2013-11-18T19:36:47Z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