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60" r:id="rId3"/>
    <p:sldId id="257" r:id="rId4"/>
    <p:sldId id="262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4E6420-1E16-42C7-A097-C830E319C043}" type="datetimeFigureOut">
              <a:rPr lang="th-TH" smtClean="0"/>
              <a:t>09/06/59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BA1B4-913A-4DFA-AB38-084CFB590B3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97773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74250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48040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84319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16716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26019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64620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61211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ABA3-EF63-4CB8-8CFE-5C689AA93306}" type="datetimeFigureOut">
              <a:rPr lang="th-TH" smtClean="0"/>
              <a:t>09/06/59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8427C-2F45-4523-B035-E3C90441C2A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91385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ABA3-EF63-4CB8-8CFE-5C689AA93306}" type="datetimeFigureOut">
              <a:rPr lang="th-TH" smtClean="0"/>
              <a:t>09/06/59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8427C-2F45-4523-B035-E3C90441C2A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3359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ABA3-EF63-4CB8-8CFE-5C689AA93306}" type="datetimeFigureOut">
              <a:rPr lang="th-TH" smtClean="0"/>
              <a:t>09/06/59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8427C-2F45-4523-B035-E3C90441C2A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00856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creen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398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ABA3-EF63-4CB8-8CFE-5C689AA93306}" type="datetimeFigureOut">
              <a:rPr lang="th-TH" smtClean="0"/>
              <a:t>09/06/59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8427C-2F45-4523-B035-E3C90441C2A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2080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ABA3-EF63-4CB8-8CFE-5C689AA93306}" type="datetimeFigureOut">
              <a:rPr lang="th-TH" smtClean="0"/>
              <a:t>09/06/59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8427C-2F45-4523-B035-E3C90441C2A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2633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ABA3-EF63-4CB8-8CFE-5C689AA93306}" type="datetimeFigureOut">
              <a:rPr lang="th-TH" smtClean="0"/>
              <a:t>09/06/59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8427C-2F45-4523-B035-E3C90441C2A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19575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ABA3-EF63-4CB8-8CFE-5C689AA93306}" type="datetimeFigureOut">
              <a:rPr lang="th-TH" smtClean="0"/>
              <a:t>09/06/59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8427C-2F45-4523-B035-E3C90441C2A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82737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ABA3-EF63-4CB8-8CFE-5C689AA93306}" type="datetimeFigureOut">
              <a:rPr lang="th-TH" smtClean="0"/>
              <a:t>09/06/59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8427C-2F45-4523-B035-E3C90441C2A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79346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ABA3-EF63-4CB8-8CFE-5C689AA93306}" type="datetimeFigureOut">
              <a:rPr lang="th-TH" smtClean="0"/>
              <a:t>09/06/59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8427C-2F45-4523-B035-E3C90441C2A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72611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ABA3-EF63-4CB8-8CFE-5C689AA93306}" type="datetimeFigureOut">
              <a:rPr lang="th-TH" smtClean="0"/>
              <a:t>09/06/59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8427C-2F45-4523-B035-E3C90441C2A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52438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ABA3-EF63-4CB8-8CFE-5C689AA93306}" type="datetimeFigureOut">
              <a:rPr lang="th-TH" smtClean="0"/>
              <a:t>09/06/59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8427C-2F45-4523-B035-E3C90441C2A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56349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0ABA3-EF63-4CB8-8CFE-5C689AA93306}" type="datetimeFigureOut">
              <a:rPr lang="th-TH" smtClean="0"/>
              <a:t>09/06/59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8427C-2F45-4523-B035-E3C90441C2A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1053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1568" y="1270129"/>
            <a:ext cx="9899721" cy="5494086"/>
          </a:xfrm>
          <a:prstGeom prst="rect">
            <a:avLst/>
          </a:prstGeom>
        </p:spPr>
      </p:pic>
      <p:sp>
        <p:nvSpPr>
          <p:cNvPr id="103" name="Rounded Rectangle 102"/>
          <p:cNvSpPr/>
          <p:nvPr/>
        </p:nvSpPr>
        <p:spPr>
          <a:xfrm>
            <a:off x="7909997" y="2485097"/>
            <a:ext cx="2136680" cy="408653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0" name="TextBox 109"/>
          <p:cNvSpPr txBox="1"/>
          <p:nvPr/>
        </p:nvSpPr>
        <p:spPr>
          <a:xfrm>
            <a:off x="106324" y="146480"/>
            <a:ext cx="11851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h-TH" b="1" dirty="0"/>
              <a:t>เพิ่ม / แก้ไขข้อมูลผลผลิตในครัวเรือน </a:t>
            </a:r>
            <a:endParaRPr lang="en-US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h-TH" sz="2000" dirty="0"/>
              <a:t>เมื่อคลิกที่ปุ่มเพิ่ม, แก้ไข, จะแสดงหน้าจอ </a:t>
            </a:r>
            <a:r>
              <a:rPr lang="en-US" sz="2000" dirty="0"/>
              <a:t>Popup </a:t>
            </a:r>
            <a:r>
              <a:rPr lang="th-TH" sz="2000" dirty="0"/>
              <a:t>ในกรณีที่คลิกปุ่ม “</a:t>
            </a:r>
            <a:r>
              <a:rPr lang="th-TH" sz="2000" u="sng" dirty="0"/>
              <a:t>ดูข้อมูล</a:t>
            </a:r>
            <a:r>
              <a:rPr lang="th-TH" sz="2000" dirty="0"/>
              <a:t>” จะดูข้อมูลได้อย่างเดียว จะแก้ไขไม่ได้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4252320" y="3254648"/>
            <a:ext cx="7666892" cy="3509567"/>
          </a:xfrm>
          <a:prstGeom prst="rect">
            <a:avLst/>
          </a:prstGeom>
          <a:solidFill>
            <a:srgbClr val="00B0F0">
              <a:alpha val="49000"/>
            </a:srgb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Popup</a:t>
            </a:r>
            <a:endParaRPr lang="th-TH" dirty="0"/>
          </a:p>
          <a:p>
            <a:pPr algn="ctr"/>
            <a:endParaRPr lang="th-TH" dirty="0"/>
          </a:p>
        </p:txBody>
      </p:sp>
      <p:sp>
        <p:nvSpPr>
          <p:cNvPr id="163" name="Round Same Side Corner Rectangle 162"/>
          <p:cNvSpPr/>
          <p:nvPr/>
        </p:nvSpPr>
        <p:spPr>
          <a:xfrm rot="10800000">
            <a:off x="4543178" y="4114231"/>
            <a:ext cx="7176742" cy="2513351"/>
          </a:xfrm>
          <a:prstGeom prst="round2SameRect">
            <a:avLst>
              <a:gd name="adj1" fmla="val 87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sp>
        <p:nvSpPr>
          <p:cNvPr id="164" name="Round Same Side Corner Rectangle 163"/>
          <p:cNvSpPr/>
          <p:nvPr/>
        </p:nvSpPr>
        <p:spPr>
          <a:xfrm>
            <a:off x="4556561" y="3664291"/>
            <a:ext cx="7163360" cy="449943"/>
          </a:xfrm>
          <a:prstGeom prst="round2SameRect">
            <a:avLst>
              <a:gd name="adj1" fmla="val 8199"/>
              <a:gd name="adj2" fmla="val 0"/>
            </a:avLst>
          </a:prstGeom>
          <a:solidFill>
            <a:srgbClr val="093D6A"/>
          </a:solidFill>
          <a:ln>
            <a:solidFill>
              <a:srgbClr val="093D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grpSp>
        <p:nvGrpSpPr>
          <p:cNvPr id="165" name="Group 164"/>
          <p:cNvGrpSpPr/>
          <p:nvPr/>
        </p:nvGrpSpPr>
        <p:grpSpPr>
          <a:xfrm>
            <a:off x="8924848" y="4198658"/>
            <a:ext cx="2667642" cy="276999"/>
            <a:chOff x="-1149900" y="641914"/>
            <a:chExt cx="2667642" cy="276999"/>
          </a:xfrm>
        </p:grpSpPr>
        <p:sp>
          <p:nvSpPr>
            <p:cNvPr id="166" name="Rounded Rectangle 165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sp>
        <p:nvSpPr>
          <p:cNvPr id="168" name="Rounded Rectangle 167"/>
          <p:cNvSpPr/>
          <p:nvPr/>
        </p:nvSpPr>
        <p:spPr>
          <a:xfrm>
            <a:off x="9470854" y="3789693"/>
            <a:ext cx="1414234" cy="187906"/>
          </a:xfrm>
          <a:prstGeom prst="roundRect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th-TH" sz="1000" dirty="0">
                <a:latin typeface="Arial" panose="020B0604020202020204" pitchFamily="34" charset="0"/>
                <a:ea typeface=" SimSun"/>
                <a:cs typeface="Arial" panose="020B0604020202020204" pitchFamily="34" charset="0"/>
              </a:rPr>
              <a:t>คำค้น....</a:t>
            </a:r>
            <a:endParaRPr lang="en-US" sz="1000" dirty="0">
              <a:latin typeface="Arial" panose="020B0604020202020204" pitchFamily="34" charset="0"/>
              <a:ea typeface=" SimSun"/>
              <a:cs typeface="Arial" panose="020B0604020202020204" pitchFamily="34" charset="0"/>
            </a:endParaRPr>
          </a:p>
        </p:txBody>
      </p:sp>
      <p:grpSp>
        <p:nvGrpSpPr>
          <p:cNvPr id="169" name="Group 168"/>
          <p:cNvGrpSpPr/>
          <p:nvPr/>
        </p:nvGrpSpPr>
        <p:grpSpPr>
          <a:xfrm>
            <a:off x="10891780" y="3796852"/>
            <a:ext cx="700453" cy="220476"/>
            <a:chOff x="1491233" y="2295212"/>
            <a:chExt cx="700453" cy="220476"/>
          </a:xfrm>
        </p:grpSpPr>
        <p:sp>
          <p:nvSpPr>
            <p:cNvPr id="170" name="Rounded Rectangle 169"/>
            <p:cNvSpPr/>
            <p:nvPr/>
          </p:nvSpPr>
          <p:spPr>
            <a:xfrm>
              <a:off x="1517157" y="2295212"/>
              <a:ext cx="674529" cy="177190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th-TH" sz="10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    ค้นหา</a:t>
              </a:r>
              <a:endParaRPr lang="en-US" sz="10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pic>
          <p:nvPicPr>
            <p:cNvPr id="171" name="Picture 17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1233" y="2296213"/>
              <a:ext cx="286537" cy="219475"/>
            </a:xfrm>
            <a:prstGeom prst="rect">
              <a:avLst/>
            </a:prstGeom>
          </p:spPr>
        </p:pic>
      </p:grpSp>
      <p:graphicFrame>
        <p:nvGraphicFramePr>
          <p:cNvPr id="172" name="Table 171"/>
          <p:cNvGraphicFramePr>
            <a:graphicFrameLocks noGrp="1"/>
          </p:cNvGraphicFramePr>
          <p:nvPr>
            <p:extLst/>
          </p:nvPr>
        </p:nvGraphicFramePr>
        <p:xfrm>
          <a:off x="4624134" y="4600429"/>
          <a:ext cx="69680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8218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3137697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2232184">
                  <a:extLst>
                    <a:ext uri="{9D8B030D-6E8A-4147-A177-3AD203B41FA5}">
                      <a16:colId xmlns:a16="http://schemas.microsoft.com/office/drawing/2014/main" val="1647680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ผลิตผล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เลือก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ข้าวเหนียว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ข้าวกล้อง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ข้าวหอมมะลิ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</a:tbl>
          </a:graphicData>
        </a:graphic>
      </p:graphicFrame>
      <p:sp>
        <p:nvSpPr>
          <p:cNvPr id="173" name="Rounded Rectangle 172"/>
          <p:cNvSpPr/>
          <p:nvPr/>
        </p:nvSpPr>
        <p:spPr>
          <a:xfrm>
            <a:off x="10113805" y="5021509"/>
            <a:ext cx="758549" cy="269512"/>
          </a:xfrm>
          <a:prstGeom prst="roundRect">
            <a:avLst/>
          </a:prstGeom>
          <a:solidFill>
            <a:schemeClr val="bg1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+ เลือก</a:t>
            </a:r>
          </a:p>
        </p:txBody>
      </p:sp>
      <p:sp>
        <p:nvSpPr>
          <p:cNvPr id="174" name="Rounded Rectangle 173"/>
          <p:cNvSpPr/>
          <p:nvPr/>
        </p:nvSpPr>
        <p:spPr>
          <a:xfrm>
            <a:off x="10113805" y="5380113"/>
            <a:ext cx="758549" cy="269512"/>
          </a:xfrm>
          <a:prstGeom prst="roundRect">
            <a:avLst/>
          </a:prstGeom>
          <a:solidFill>
            <a:schemeClr val="bg1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+ เลือก</a:t>
            </a:r>
          </a:p>
        </p:txBody>
      </p:sp>
      <p:sp>
        <p:nvSpPr>
          <p:cNvPr id="175" name="Rounded Rectangle 174"/>
          <p:cNvSpPr/>
          <p:nvPr/>
        </p:nvSpPr>
        <p:spPr>
          <a:xfrm>
            <a:off x="10113804" y="5738717"/>
            <a:ext cx="758549" cy="269512"/>
          </a:xfrm>
          <a:prstGeom prst="roundRect">
            <a:avLst/>
          </a:prstGeom>
          <a:solidFill>
            <a:schemeClr val="bg1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+ เลือก</a:t>
            </a:r>
          </a:p>
        </p:txBody>
      </p:sp>
      <p:sp>
        <p:nvSpPr>
          <p:cNvPr id="176" name="Rounded Rectangle 175"/>
          <p:cNvSpPr/>
          <p:nvPr/>
        </p:nvSpPr>
        <p:spPr>
          <a:xfrm>
            <a:off x="10443292" y="6180693"/>
            <a:ext cx="429062" cy="34290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ปิด</a:t>
            </a:r>
          </a:p>
        </p:txBody>
      </p:sp>
      <p:grpSp>
        <p:nvGrpSpPr>
          <p:cNvPr id="177" name="Group 176"/>
          <p:cNvGrpSpPr/>
          <p:nvPr/>
        </p:nvGrpSpPr>
        <p:grpSpPr>
          <a:xfrm>
            <a:off x="4648763" y="3751413"/>
            <a:ext cx="668860" cy="268068"/>
            <a:chOff x="9922940" y="1448445"/>
            <a:chExt cx="668860" cy="268068"/>
          </a:xfrm>
        </p:grpSpPr>
        <p:sp>
          <p:nvSpPr>
            <p:cNvPr id="178" name="Rounded Rectangle 177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179" name="Picture 17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180" name="Group 179"/>
          <p:cNvGrpSpPr/>
          <p:nvPr/>
        </p:nvGrpSpPr>
        <p:grpSpPr>
          <a:xfrm>
            <a:off x="4252319" y="4204789"/>
            <a:ext cx="2099644" cy="276999"/>
            <a:chOff x="157873" y="641914"/>
            <a:chExt cx="2099644" cy="276999"/>
          </a:xfrm>
        </p:grpSpPr>
        <p:sp>
          <p:nvSpPr>
            <p:cNvPr id="181" name="Rounded Rectangle 180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/>
                <a:t>แสดงผล</a:t>
              </a:r>
              <a:endParaRPr lang="en-US" sz="1200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5441049" y="3775883"/>
            <a:ext cx="3445300" cy="236402"/>
            <a:chOff x="3659553" y="6018078"/>
            <a:chExt cx="3445300" cy="236402"/>
          </a:xfrm>
        </p:grpSpPr>
        <p:sp>
          <p:nvSpPr>
            <p:cNvPr id="185" name="Rounded Rectangle 184"/>
            <p:cNvSpPr/>
            <p:nvPr/>
          </p:nvSpPr>
          <p:spPr>
            <a:xfrm>
              <a:off x="3659553" y="6018078"/>
              <a:ext cx="1613948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th-TH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ปลูกพืช </a:t>
              </a:r>
              <a:r>
                <a: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(</a:t>
              </a:r>
              <a:r>
                <a:rPr lang="en-US" sz="800" dirty="0" err="1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product_group</a:t>
              </a:r>
              <a:r>
                <a: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5022961" y="6031888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  <p:sp>
          <p:nvSpPr>
            <p:cNvPr id="187" name="Rounded Rectangle 186"/>
            <p:cNvSpPr/>
            <p:nvPr/>
          </p:nvSpPr>
          <p:spPr>
            <a:xfrm>
              <a:off x="5446312" y="6018078"/>
              <a:ext cx="1613948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th-TH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ปลูกข้าว</a:t>
              </a:r>
              <a:r>
                <a: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 (</a:t>
              </a:r>
              <a:r>
                <a:rPr lang="en-US" sz="800" dirty="0" err="1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product_type</a:t>
              </a:r>
              <a:r>
                <a: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6809720" y="6031888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cxnSp>
        <p:nvCxnSpPr>
          <p:cNvPr id="104" name="Elbow Connector 103"/>
          <p:cNvCxnSpPr>
            <a:stCxn id="103" idx="1"/>
            <a:endCxn id="162" idx="0"/>
          </p:cNvCxnSpPr>
          <p:nvPr/>
        </p:nvCxnSpPr>
        <p:spPr>
          <a:xfrm rot="10800000" flipH="1" flipV="1">
            <a:off x="7909996" y="2689424"/>
            <a:ext cx="175769" cy="565224"/>
          </a:xfrm>
          <a:prstGeom prst="bentConnector4">
            <a:avLst>
              <a:gd name="adj1" fmla="val -130057"/>
              <a:gd name="adj2" fmla="val 68075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ounded Rectangle 193"/>
          <p:cNvSpPr/>
          <p:nvPr/>
        </p:nvSpPr>
        <p:spPr>
          <a:xfrm>
            <a:off x="4551024" y="3699460"/>
            <a:ext cx="856257" cy="380791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95" name="Elbow Connector 194"/>
          <p:cNvCxnSpPr>
            <a:stCxn id="164" idx="2"/>
            <a:endCxn id="201" idx="3"/>
          </p:cNvCxnSpPr>
          <p:nvPr/>
        </p:nvCxnSpPr>
        <p:spPr>
          <a:xfrm rot="10800000" flipV="1">
            <a:off x="3980529" y="3889262"/>
            <a:ext cx="576033" cy="916075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/>
          <p:cNvGrpSpPr/>
          <p:nvPr/>
        </p:nvGrpSpPr>
        <p:grpSpPr>
          <a:xfrm>
            <a:off x="198302" y="3258529"/>
            <a:ext cx="3782226" cy="3093617"/>
            <a:chOff x="-2809471" y="3051389"/>
            <a:chExt cx="3782226" cy="3093617"/>
          </a:xfrm>
        </p:grpSpPr>
        <p:grpSp>
          <p:nvGrpSpPr>
            <p:cNvPr id="196" name="Group 195"/>
            <p:cNvGrpSpPr/>
            <p:nvPr/>
          </p:nvGrpSpPr>
          <p:grpSpPr>
            <a:xfrm>
              <a:off x="-2809471" y="3051389"/>
              <a:ext cx="3782226" cy="3093617"/>
              <a:chOff x="3634573" y="3564333"/>
              <a:chExt cx="3782226" cy="3093617"/>
            </a:xfrm>
          </p:grpSpPr>
          <p:grpSp>
            <p:nvGrpSpPr>
              <p:cNvPr id="197" name="Group 196"/>
              <p:cNvGrpSpPr/>
              <p:nvPr/>
            </p:nvGrpSpPr>
            <p:grpSpPr>
              <a:xfrm>
                <a:off x="3634573" y="3564333"/>
                <a:ext cx="3782226" cy="3093617"/>
                <a:chOff x="8528548" y="2209800"/>
                <a:chExt cx="3442899" cy="3093617"/>
              </a:xfrm>
            </p:grpSpPr>
            <p:sp>
              <p:nvSpPr>
                <p:cNvPr id="201" name="Rectangle 200"/>
                <p:cNvSpPr/>
                <p:nvPr/>
              </p:nvSpPr>
              <p:spPr>
                <a:xfrm>
                  <a:off x="8528548" y="2209800"/>
                  <a:ext cx="3442899" cy="3093617"/>
                </a:xfrm>
                <a:prstGeom prst="rect">
                  <a:avLst/>
                </a:prstGeom>
                <a:solidFill>
                  <a:srgbClr val="00B0F0">
                    <a:alpha val="49000"/>
                  </a:srgb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/>
                    <a:t>Popup</a:t>
                  </a:r>
                  <a:endParaRPr lang="th-TH" dirty="0"/>
                </a:p>
                <a:p>
                  <a:pPr algn="ctr"/>
                  <a:endParaRPr lang="th-TH" dirty="0"/>
                </a:p>
              </p:txBody>
            </p:sp>
            <p:sp>
              <p:nvSpPr>
                <p:cNvPr id="202" name="Rounded Rectangle 201"/>
                <p:cNvSpPr/>
                <p:nvPr/>
              </p:nvSpPr>
              <p:spPr>
                <a:xfrm>
                  <a:off x="8724359" y="2718389"/>
                  <a:ext cx="3051276" cy="2040008"/>
                </a:xfrm>
                <a:prstGeom prst="roundRect">
                  <a:avLst>
                    <a:gd name="adj" fmla="val 2132"/>
                  </a:avLst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</p:grpSp>
          <p:grpSp>
            <p:nvGrpSpPr>
              <p:cNvPr id="198" name="Group 197"/>
              <p:cNvGrpSpPr/>
              <p:nvPr/>
            </p:nvGrpSpPr>
            <p:grpSpPr>
              <a:xfrm>
                <a:off x="4413979" y="4366444"/>
                <a:ext cx="2588936" cy="276999"/>
                <a:chOff x="9010649" y="3437763"/>
                <a:chExt cx="2588936" cy="276999"/>
              </a:xfrm>
            </p:grpSpPr>
            <p:sp>
              <p:nvSpPr>
                <p:cNvPr id="199" name="TextBox 198"/>
                <p:cNvSpPr txBox="1"/>
                <p:nvPr/>
              </p:nvSpPr>
              <p:spPr>
                <a:xfrm>
                  <a:off x="9010649" y="3437763"/>
                  <a:ext cx="9715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/>
                    <a:t>ผลิตผล</a:t>
                  </a:r>
                  <a:endParaRPr lang="en-US" sz="1200" dirty="0"/>
                </a:p>
              </p:txBody>
            </p:sp>
            <p:sp>
              <p:nvSpPr>
                <p:cNvPr id="200" name="Rounded Rectangle 199"/>
                <p:cNvSpPr/>
                <p:nvPr/>
              </p:nvSpPr>
              <p:spPr>
                <a:xfrm>
                  <a:off x="9985637" y="3478878"/>
                  <a:ext cx="1613948" cy="194768"/>
                </a:xfrm>
                <a:prstGeom prst="roundRect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 err="1"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rPr>
                    <a:t>product_desc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203" name="Group 202"/>
            <p:cNvGrpSpPr/>
            <p:nvPr/>
          </p:nvGrpSpPr>
          <p:grpSpPr>
            <a:xfrm>
              <a:off x="-1050940" y="4221476"/>
              <a:ext cx="758549" cy="342907"/>
              <a:chOff x="5338596" y="4835727"/>
              <a:chExt cx="758549" cy="342907"/>
            </a:xfrm>
          </p:grpSpPr>
          <p:sp>
            <p:nvSpPr>
              <p:cNvPr id="204" name="Rounded Rectangle 203"/>
              <p:cNvSpPr/>
              <p:nvPr/>
            </p:nvSpPr>
            <p:spPr>
              <a:xfrm>
                <a:off x="5338596" y="4835727"/>
                <a:ext cx="758549" cy="3429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b="1" dirty="0">
                    <a:solidFill>
                      <a:srgbClr val="093D6A"/>
                    </a:solidFill>
                    <a:latin typeface="Arial" panose="020B0604020202020204" pitchFamily="34" charset="0"/>
                  </a:rPr>
                  <a:t>   บันทึก</a:t>
                </a:r>
              </a:p>
            </p:txBody>
          </p:sp>
          <p:pic>
            <p:nvPicPr>
              <p:cNvPr id="205" name="Picture 204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87808" y="4916675"/>
                <a:ext cx="148521" cy="14852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708160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3785" y="5443905"/>
            <a:ext cx="11944925" cy="13247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2" name="Round Same Side Corner Rectangle 51"/>
          <p:cNvSpPr/>
          <p:nvPr/>
        </p:nvSpPr>
        <p:spPr>
          <a:xfrm rot="10800000">
            <a:off x="869463" y="1042875"/>
            <a:ext cx="10553280" cy="4293266"/>
          </a:xfrm>
          <a:prstGeom prst="round2SameRect">
            <a:avLst>
              <a:gd name="adj1" fmla="val 87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grpSp>
        <p:nvGrpSpPr>
          <p:cNvPr id="85" name="Group 84"/>
          <p:cNvGrpSpPr/>
          <p:nvPr/>
        </p:nvGrpSpPr>
        <p:grpSpPr>
          <a:xfrm>
            <a:off x="8537387" y="1277743"/>
            <a:ext cx="2667642" cy="276999"/>
            <a:chOff x="-1149900" y="641914"/>
            <a:chExt cx="2667642" cy="276999"/>
          </a:xfrm>
        </p:grpSpPr>
        <p:sp>
          <p:nvSpPr>
            <p:cNvPr id="86" name="Rounded Rectangle 85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85604"/>
              </p:ext>
            </p:extLst>
          </p:nvPr>
        </p:nvGraphicFramePr>
        <p:xfrm>
          <a:off x="1392741" y="1679514"/>
          <a:ext cx="981228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567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4418420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3143301">
                  <a:extLst>
                    <a:ext uri="{9D8B030D-6E8A-4147-A177-3AD203B41FA5}">
                      <a16:colId xmlns:a16="http://schemas.microsoft.com/office/drawing/2014/main" val="1647680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solidFill>
                            <a:schemeClr val="tx1"/>
                          </a:solidFill>
                        </a:rPr>
                        <a:t>ผลิตผล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solidFill>
                            <a:schemeClr val="tx1"/>
                          </a:solidFill>
                        </a:rPr>
                        <a:t>เลือก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solidFill>
                            <a:schemeClr val="tx1"/>
                          </a:solidFill>
                        </a:rPr>
                        <a:t>ข้าวเหนียว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solidFill>
                            <a:schemeClr val="tx1"/>
                          </a:solidFill>
                        </a:rPr>
                        <a:t>ข้าวกล้อง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solidFill>
                            <a:schemeClr val="tx1"/>
                          </a:solidFill>
                        </a:rPr>
                        <a:t>ข้าวหอมมะลิ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solidFill>
                            <a:schemeClr val="tx1"/>
                          </a:solidFill>
                        </a:rPr>
                        <a:t>ข้าวไรซ์เบอร์รี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863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solidFill>
                            <a:schemeClr val="tx1"/>
                          </a:solidFill>
                        </a:rPr>
                        <a:t>5.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solidFill>
                            <a:schemeClr val="tx1"/>
                          </a:solidFill>
                        </a:rPr>
                        <a:t>หอมนิล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93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solidFill>
                            <a:schemeClr val="tx1"/>
                          </a:solidFill>
                        </a:rPr>
                        <a:t>6.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solidFill>
                            <a:schemeClr val="tx1"/>
                          </a:solidFill>
                        </a:rPr>
                        <a:t>ข้าวแดง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063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solidFill>
                            <a:schemeClr val="tx1"/>
                          </a:solidFill>
                        </a:rPr>
                        <a:t>7.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solidFill>
                            <a:schemeClr val="tx1"/>
                          </a:solidFill>
                        </a:rPr>
                        <a:t>ข้าวกล้องงอกสีนิล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332730"/>
                  </a:ext>
                </a:extLst>
              </a:tr>
            </a:tbl>
          </a:graphicData>
        </a:graphic>
      </p:graphicFrame>
      <p:sp>
        <p:nvSpPr>
          <p:cNvPr id="89" name="Rounded Rectangle 88"/>
          <p:cNvSpPr/>
          <p:nvPr/>
        </p:nvSpPr>
        <p:spPr>
          <a:xfrm>
            <a:off x="9306298" y="2100594"/>
            <a:ext cx="758549" cy="269512"/>
          </a:xfrm>
          <a:prstGeom prst="roundRect">
            <a:avLst/>
          </a:prstGeom>
          <a:solidFill>
            <a:schemeClr val="bg1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+ เลือก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9306298" y="2459198"/>
            <a:ext cx="758549" cy="269512"/>
          </a:xfrm>
          <a:prstGeom prst="roundRect">
            <a:avLst/>
          </a:prstGeom>
          <a:solidFill>
            <a:schemeClr val="bg1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+ เลือก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9306297" y="2817802"/>
            <a:ext cx="758549" cy="269512"/>
          </a:xfrm>
          <a:prstGeom prst="roundRect">
            <a:avLst/>
          </a:prstGeom>
          <a:solidFill>
            <a:schemeClr val="bg1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+ เลือก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1020926" y="1283874"/>
            <a:ext cx="2099644" cy="276999"/>
            <a:chOff x="157873" y="641914"/>
            <a:chExt cx="2099644" cy="276999"/>
          </a:xfrm>
        </p:grpSpPr>
        <p:sp>
          <p:nvSpPr>
            <p:cNvPr id="93" name="Rounded Rectangle 92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/>
                <a:t>แสดงผล</a:t>
              </a:r>
              <a:endParaRPr lang="en-US" sz="12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sp>
        <p:nvSpPr>
          <p:cNvPr id="53" name="Round Same Side Corner Rectangle 52"/>
          <p:cNvSpPr/>
          <p:nvPr/>
        </p:nvSpPr>
        <p:spPr>
          <a:xfrm>
            <a:off x="869463" y="592940"/>
            <a:ext cx="10553279" cy="449943"/>
          </a:xfrm>
          <a:prstGeom prst="round2SameRect">
            <a:avLst>
              <a:gd name="adj1" fmla="val 8199"/>
              <a:gd name="adj2" fmla="val 0"/>
            </a:avLst>
          </a:prstGeom>
          <a:solidFill>
            <a:srgbClr val="093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sp>
        <p:nvSpPr>
          <p:cNvPr id="58" name="Rounded Rectangle 57"/>
          <p:cNvSpPr/>
          <p:nvPr/>
        </p:nvSpPr>
        <p:spPr>
          <a:xfrm>
            <a:off x="9083650" y="718342"/>
            <a:ext cx="1414234" cy="178652"/>
          </a:xfrm>
          <a:prstGeom prst="roundRect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th-TH" sz="1000" dirty="0">
                <a:latin typeface="Arial" panose="020B0604020202020204" pitchFamily="34" charset="0"/>
                <a:ea typeface=" SimSun"/>
                <a:cs typeface="Arial" panose="020B0604020202020204" pitchFamily="34" charset="0"/>
              </a:rPr>
              <a:t>คำค้น....</a:t>
            </a:r>
            <a:endParaRPr lang="en-US" sz="1000" dirty="0">
              <a:latin typeface="Arial" panose="020B0604020202020204" pitchFamily="34" charset="0"/>
              <a:ea typeface=" SimSun"/>
              <a:cs typeface="Arial" panose="020B0604020202020204" pitchFamily="34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10504576" y="725501"/>
            <a:ext cx="700453" cy="209618"/>
            <a:chOff x="1491233" y="2295212"/>
            <a:chExt cx="700453" cy="220476"/>
          </a:xfrm>
        </p:grpSpPr>
        <p:sp>
          <p:nvSpPr>
            <p:cNvPr id="60" name="Rounded Rectangle 59"/>
            <p:cNvSpPr/>
            <p:nvPr/>
          </p:nvSpPr>
          <p:spPr>
            <a:xfrm>
              <a:off x="1517157" y="2295212"/>
              <a:ext cx="674529" cy="177190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th-TH" sz="10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    ค้นหา</a:t>
              </a:r>
              <a:endParaRPr lang="en-US" sz="10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1233" y="2296213"/>
              <a:ext cx="286537" cy="219475"/>
            </a:xfrm>
            <a:prstGeom prst="rect">
              <a:avLst/>
            </a:prstGeom>
          </p:spPr>
        </p:pic>
      </p:grpSp>
      <p:grpSp>
        <p:nvGrpSpPr>
          <p:cNvPr id="67" name="Group 66"/>
          <p:cNvGrpSpPr/>
          <p:nvPr/>
        </p:nvGrpSpPr>
        <p:grpSpPr>
          <a:xfrm>
            <a:off x="961666" y="680062"/>
            <a:ext cx="668860" cy="268068"/>
            <a:chOff x="9922940" y="1448445"/>
            <a:chExt cx="668860" cy="268068"/>
          </a:xfrm>
        </p:grpSpPr>
        <p:sp>
          <p:nvSpPr>
            <p:cNvPr id="68" name="Rounded Rectangle 67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74" name="Group 73"/>
          <p:cNvGrpSpPr/>
          <p:nvPr/>
        </p:nvGrpSpPr>
        <p:grpSpPr>
          <a:xfrm>
            <a:off x="2543674" y="704532"/>
            <a:ext cx="4650920" cy="236402"/>
            <a:chOff x="4449275" y="6018078"/>
            <a:chExt cx="4650920" cy="236402"/>
          </a:xfrm>
        </p:grpSpPr>
        <p:sp>
          <p:nvSpPr>
            <p:cNvPr id="75" name="Rounded Rectangle 74"/>
            <p:cNvSpPr/>
            <p:nvPr/>
          </p:nvSpPr>
          <p:spPr>
            <a:xfrm>
              <a:off x="4449275" y="6018078"/>
              <a:ext cx="1613948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th-TH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ปลูกพืช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812683" y="6031888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7441654" y="6018078"/>
              <a:ext cx="1613948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th-TH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ปลูกข้าว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8805062" y="6031888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815491" y="622574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800" dirty="0">
                <a:solidFill>
                  <a:schemeClr val="bg1"/>
                </a:solidFill>
                <a:cs typeface="+mj-cs"/>
              </a:rPr>
              <a:t>ชื่อกลุ่ม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623346" y="622574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800" dirty="0">
                <a:solidFill>
                  <a:schemeClr val="bg1"/>
                </a:solidFill>
                <a:cs typeface="+mj-cs"/>
              </a:rPr>
              <a:t>ชื่อกลุ่มย่อย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020926" y="4797556"/>
            <a:ext cx="101841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10775967" y="4893362"/>
            <a:ext cx="429062" cy="34290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ปิด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9306297" y="3205955"/>
            <a:ext cx="758549" cy="269512"/>
          </a:xfrm>
          <a:prstGeom prst="roundRect">
            <a:avLst/>
          </a:prstGeom>
          <a:solidFill>
            <a:schemeClr val="bg1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+ เลือก</a:t>
            </a:r>
          </a:p>
        </p:txBody>
      </p:sp>
      <p:sp>
        <p:nvSpPr>
          <p:cNvPr id="110" name="Rounded Rectangle 109"/>
          <p:cNvSpPr/>
          <p:nvPr/>
        </p:nvSpPr>
        <p:spPr>
          <a:xfrm>
            <a:off x="9306297" y="3584765"/>
            <a:ext cx="758549" cy="269512"/>
          </a:xfrm>
          <a:prstGeom prst="roundRect">
            <a:avLst/>
          </a:prstGeom>
          <a:solidFill>
            <a:schemeClr val="bg1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+ เลือก</a:t>
            </a:r>
          </a:p>
        </p:txBody>
      </p:sp>
      <p:sp>
        <p:nvSpPr>
          <p:cNvPr id="111" name="Rounded Rectangle 110"/>
          <p:cNvSpPr/>
          <p:nvPr/>
        </p:nvSpPr>
        <p:spPr>
          <a:xfrm>
            <a:off x="9306297" y="3949021"/>
            <a:ext cx="758549" cy="269512"/>
          </a:xfrm>
          <a:prstGeom prst="roundRect">
            <a:avLst/>
          </a:prstGeom>
          <a:solidFill>
            <a:schemeClr val="bg1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+ เลือก</a:t>
            </a:r>
          </a:p>
        </p:txBody>
      </p:sp>
      <p:sp>
        <p:nvSpPr>
          <p:cNvPr id="112" name="Rounded Rectangle 111"/>
          <p:cNvSpPr/>
          <p:nvPr/>
        </p:nvSpPr>
        <p:spPr>
          <a:xfrm>
            <a:off x="9306297" y="4326330"/>
            <a:ext cx="758549" cy="269512"/>
          </a:xfrm>
          <a:prstGeom prst="roundRect">
            <a:avLst/>
          </a:prstGeom>
          <a:solidFill>
            <a:schemeClr val="bg1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+ เลือก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87244" y="-52243"/>
            <a:ext cx="11851466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h-TH" b="1" dirty="0"/>
              <a:t>หน้าจอค้นหา เพื่อเลือกข้อมูลผลิตผล</a:t>
            </a:r>
            <a:endParaRPr lang="th-TH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220369" y="5443905"/>
            <a:ext cx="118514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h-TH" sz="2000" dirty="0"/>
              <a:t>เมื่อเปิดหน้าจอข้อมูล </a:t>
            </a:r>
            <a:r>
              <a:rPr lang="th-TH" sz="2000" b="1" dirty="0">
                <a:solidFill>
                  <a:srgbClr val="FF0000"/>
                </a:solidFill>
              </a:rPr>
              <a:t>ชื่อกลุ่ม </a:t>
            </a:r>
            <a:r>
              <a:rPr lang="th-TH" sz="2000" dirty="0"/>
              <a:t>(</a:t>
            </a:r>
            <a:r>
              <a:rPr lang="en-US" sz="2000" dirty="0"/>
              <a:t>Product Group</a:t>
            </a:r>
            <a:r>
              <a:rPr lang="th-TH" sz="2000" dirty="0"/>
              <a:t>)</a:t>
            </a:r>
            <a:r>
              <a:rPr lang="en-US" sz="2000" dirty="0"/>
              <a:t> </a:t>
            </a:r>
            <a:r>
              <a:rPr lang="th-TH" sz="2000" dirty="0"/>
              <a:t>จะ</a:t>
            </a:r>
            <a:r>
              <a:rPr lang="en-US" sz="2000" dirty="0"/>
              <a:t> Default </a:t>
            </a:r>
            <a:r>
              <a:rPr lang="th-TH" sz="2000" dirty="0"/>
              <a:t>ข้อมูลคือ </a:t>
            </a:r>
            <a:r>
              <a:rPr lang="th-TH" sz="2000" b="1" dirty="0">
                <a:solidFill>
                  <a:srgbClr val="FF0000"/>
                </a:solidFill>
              </a:rPr>
              <a:t>“ปลูกพืช”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th-TH" sz="2000" dirty="0"/>
              <a:t>และ </a:t>
            </a:r>
            <a:r>
              <a:rPr lang="th-TH" sz="2000" b="1" dirty="0">
                <a:solidFill>
                  <a:srgbClr val="FF0000"/>
                </a:solidFill>
              </a:rPr>
              <a:t>ชื่อกลุ่มย่อย </a:t>
            </a:r>
            <a:r>
              <a:rPr lang="th-TH" sz="2000" dirty="0"/>
              <a:t>(</a:t>
            </a:r>
            <a:r>
              <a:rPr lang="en-US" sz="2000" dirty="0"/>
              <a:t>Product Type</a:t>
            </a:r>
            <a:r>
              <a:rPr lang="th-TH" sz="2000" dirty="0"/>
              <a:t>)</a:t>
            </a:r>
            <a:r>
              <a:rPr lang="en-US" sz="2000" dirty="0"/>
              <a:t> </a:t>
            </a:r>
            <a:r>
              <a:rPr lang="th-TH" sz="2000" dirty="0"/>
              <a:t>จะมี </a:t>
            </a:r>
            <a:r>
              <a:rPr lang="en-US" sz="2000" dirty="0"/>
              <a:t>Default </a:t>
            </a:r>
            <a:r>
              <a:rPr lang="th-TH" sz="2000" dirty="0"/>
              <a:t>ข้อมูลคือ </a:t>
            </a:r>
            <a:r>
              <a:rPr lang="th-TH" sz="2000" b="1" dirty="0">
                <a:solidFill>
                  <a:srgbClr val="FF0000"/>
                </a:solidFill>
              </a:rPr>
              <a:t>“ปลูกข้าว”</a:t>
            </a:r>
            <a:r>
              <a:rPr lang="en-US" sz="2000" b="1" dirty="0">
                <a:solidFill>
                  <a:srgbClr val="FF0000"/>
                </a:solidFill>
              </a:rPr>
              <a:t>  </a:t>
            </a:r>
            <a:endParaRPr lang="th-TH" sz="16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7244" y="5784522"/>
            <a:ext cx="118514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h-TH" sz="2000" dirty="0"/>
              <a:t>หรือค่า </a:t>
            </a:r>
            <a:r>
              <a:rPr lang="en-US" sz="2000" dirty="0"/>
              <a:t>Default </a:t>
            </a:r>
            <a:r>
              <a:rPr lang="th-TH" sz="2000" dirty="0"/>
              <a:t>จะอยู่ที่ตัวเลือกไหนก็ได้ เช่น ชื่อกลุ่ม </a:t>
            </a:r>
            <a:r>
              <a:rPr lang="en-US" sz="2000" dirty="0"/>
              <a:t>= </a:t>
            </a:r>
            <a:r>
              <a:rPr lang="th-TH" sz="2000" dirty="0"/>
              <a:t>เลี้ยงสัตว์ และ</a:t>
            </a:r>
            <a:r>
              <a:rPr lang="en-US" sz="2000" dirty="0"/>
              <a:t> </a:t>
            </a:r>
            <a:r>
              <a:rPr lang="th-TH" sz="2000" dirty="0"/>
              <a:t>ชื่อกลุ่มย่อย</a:t>
            </a:r>
            <a:r>
              <a:rPr lang="en-US" sz="2000" dirty="0"/>
              <a:t> = </a:t>
            </a:r>
            <a:r>
              <a:rPr lang="th-TH" sz="2000" dirty="0"/>
              <a:t>เลี้ยงไก่,เลี้ยงหมู,เลี้ยงปลา ฯลฯ </a:t>
            </a:r>
            <a:r>
              <a:rPr lang="en-US" sz="2000" dirty="0"/>
              <a:t> </a:t>
            </a:r>
            <a:endParaRPr lang="th-TH" sz="1600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87244" y="6253138"/>
            <a:ext cx="118514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h-TH" sz="2000" b="1" dirty="0"/>
              <a:t>สรุป</a:t>
            </a:r>
            <a:r>
              <a:rPr lang="th-TH" sz="2000" dirty="0"/>
              <a:t> การที่จะแสดงข้อมูลในตารางได้จะต้องมาจากการ </a:t>
            </a:r>
            <a:r>
              <a:rPr lang="en-US" sz="2000" dirty="0"/>
              <a:t>Select </a:t>
            </a:r>
            <a:r>
              <a:rPr lang="th-TH" sz="2000" dirty="0"/>
              <a:t>ข้อมูลชื่อกลุ่ม</a:t>
            </a:r>
            <a:r>
              <a:rPr lang="en-US" sz="2000" dirty="0"/>
              <a:t> </a:t>
            </a:r>
            <a:r>
              <a:rPr lang="th-TH" sz="2000" dirty="0"/>
              <a:t>(</a:t>
            </a:r>
            <a:r>
              <a:rPr lang="en-US" sz="2000" dirty="0"/>
              <a:t>Product Group</a:t>
            </a:r>
            <a:r>
              <a:rPr lang="th-TH" sz="2000" dirty="0"/>
              <a:t>)</a:t>
            </a:r>
            <a:r>
              <a:rPr lang="en-US" sz="2000" dirty="0"/>
              <a:t> </a:t>
            </a:r>
            <a:r>
              <a:rPr lang="th-TH" sz="2000" dirty="0"/>
              <a:t>และ ชื่อกลุ่มย่อย (</a:t>
            </a:r>
            <a:r>
              <a:rPr lang="en-US" sz="2000" dirty="0"/>
              <a:t>Product Type</a:t>
            </a:r>
            <a:r>
              <a:rPr lang="th-TH" sz="2000" dirty="0"/>
              <a:t>) ก่อนถึงจะแสดงข้อมูลได้</a:t>
            </a:r>
            <a:endParaRPr lang="th-TH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29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 Same Side Corner Rectangle 51"/>
          <p:cNvSpPr/>
          <p:nvPr/>
        </p:nvSpPr>
        <p:spPr>
          <a:xfrm rot="10800000">
            <a:off x="869463" y="1042875"/>
            <a:ext cx="10553280" cy="5416539"/>
          </a:xfrm>
          <a:prstGeom prst="round2SameRect">
            <a:avLst>
              <a:gd name="adj1" fmla="val 87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grpSp>
        <p:nvGrpSpPr>
          <p:cNvPr id="85" name="Group 84"/>
          <p:cNvGrpSpPr/>
          <p:nvPr/>
        </p:nvGrpSpPr>
        <p:grpSpPr>
          <a:xfrm>
            <a:off x="8537387" y="2339351"/>
            <a:ext cx="2667642" cy="276999"/>
            <a:chOff x="-1149900" y="641914"/>
            <a:chExt cx="2667642" cy="276999"/>
          </a:xfrm>
        </p:grpSpPr>
        <p:sp>
          <p:nvSpPr>
            <p:cNvPr id="86" name="Rounded Rectangle 85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843188"/>
              </p:ext>
            </p:extLst>
          </p:nvPr>
        </p:nvGraphicFramePr>
        <p:xfrm>
          <a:off x="1392741" y="2741122"/>
          <a:ext cx="98122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567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4418420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3143301">
                  <a:extLst>
                    <a:ext uri="{9D8B030D-6E8A-4147-A177-3AD203B41FA5}">
                      <a16:colId xmlns:a16="http://schemas.microsoft.com/office/drawing/2014/main" val="1647680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solidFill>
                            <a:schemeClr val="tx1"/>
                          </a:solidFill>
                        </a:rPr>
                        <a:t>ผลิตผล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solidFill>
                            <a:schemeClr val="tx1"/>
                          </a:solidFill>
                        </a:rPr>
                        <a:t>เลือก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solidFill>
                            <a:schemeClr val="tx1"/>
                          </a:solidFill>
                        </a:rPr>
                        <a:t>ข้าวโพดอ่อน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solidFill>
                            <a:schemeClr val="tx1"/>
                          </a:solidFill>
                        </a:rPr>
                        <a:t>ข้าวโพดหวาน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solidFill>
                            <a:schemeClr val="tx1"/>
                          </a:solidFill>
                        </a:rPr>
                        <a:t>ข้าวโพดป่า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solidFill>
                            <a:schemeClr val="tx1"/>
                          </a:solidFill>
                        </a:rPr>
                        <a:t>ข้าวโพดข้าวเหนียว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863993"/>
                  </a:ext>
                </a:extLst>
              </a:tr>
            </a:tbl>
          </a:graphicData>
        </a:graphic>
      </p:graphicFrame>
      <p:sp>
        <p:nvSpPr>
          <p:cNvPr id="89" name="Rounded Rectangle 88"/>
          <p:cNvSpPr/>
          <p:nvPr/>
        </p:nvSpPr>
        <p:spPr>
          <a:xfrm>
            <a:off x="9306298" y="3162202"/>
            <a:ext cx="758549" cy="269512"/>
          </a:xfrm>
          <a:prstGeom prst="roundRect">
            <a:avLst/>
          </a:prstGeom>
          <a:solidFill>
            <a:schemeClr val="bg1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+ เลือก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9306298" y="3520806"/>
            <a:ext cx="758549" cy="269512"/>
          </a:xfrm>
          <a:prstGeom prst="roundRect">
            <a:avLst/>
          </a:prstGeom>
          <a:solidFill>
            <a:schemeClr val="bg1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+ เลือก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9306297" y="3879410"/>
            <a:ext cx="758549" cy="269512"/>
          </a:xfrm>
          <a:prstGeom prst="roundRect">
            <a:avLst/>
          </a:prstGeom>
          <a:solidFill>
            <a:schemeClr val="bg1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+ เลือก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1020926" y="2345482"/>
            <a:ext cx="2099644" cy="276999"/>
            <a:chOff x="157873" y="641914"/>
            <a:chExt cx="2099644" cy="276999"/>
          </a:xfrm>
        </p:grpSpPr>
        <p:sp>
          <p:nvSpPr>
            <p:cNvPr id="93" name="Rounded Rectangle 92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/>
                <a:t>แสดงผล</a:t>
              </a:r>
              <a:endParaRPr lang="en-US" sz="12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sp>
        <p:nvSpPr>
          <p:cNvPr id="53" name="Round Same Side Corner Rectangle 52"/>
          <p:cNvSpPr/>
          <p:nvPr/>
        </p:nvSpPr>
        <p:spPr>
          <a:xfrm>
            <a:off x="869463" y="592940"/>
            <a:ext cx="10553279" cy="449943"/>
          </a:xfrm>
          <a:prstGeom prst="round2SameRect">
            <a:avLst>
              <a:gd name="adj1" fmla="val 8199"/>
              <a:gd name="adj2" fmla="val 0"/>
            </a:avLst>
          </a:prstGeom>
          <a:solidFill>
            <a:srgbClr val="093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sp>
        <p:nvSpPr>
          <p:cNvPr id="58" name="Rounded Rectangle 57"/>
          <p:cNvSpPr/>
          <p:nvPr/>
        </p:nvSpPr>
        <p:spPr>
          <a:xfrm>
            <a:off x="9083650" y="718342"/>
            <a:ext cx="1414234" cy="178652"/>
          </a:xfrm>
          <a:prstGeom prst="roundRect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th-TH" sz="1000" dirty="0">
                <a:latin typeface="Arial" panose="020B0604020202020204" pitchFamily="34" charset="0"/>
                <a:ea typeface=" SimSun"/>
                <a:cs typeface="Arial" panose="020B0604020202020204" pitchFamily="34" charset="0"/>
              </a:rPr>
              <a:t>คำค้น....</a:t>
            </a:r>
            <a:endParaRPr lang="en-US" sz="1000" dirty="0">
              <a:latin typeface="Arial" panose="020B0604020202020204" pitchFamily="34" charset="0"/>
              <a:ea typeface=" SimSun"/>
              <a:cs typeface="Arial" panose="020B0604020202020204" pitchFamily="34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10504576" y="725501"/>
            <a:ext cx="700453" cy="209618"/>
            <a:chOff x="1491233" y="2295212"/>
            <a:chExt cx="700453" cy="220476"/>
          </a:xfrm>
        </p:grpSpPr>
        <p:sp>
          <p:nvSpPr>
            <p:cNvPr id="60" name="Rounded Rectangle 59"/>
            <p:cNvSpPr/>
            <p:nvPr/>
          </p:nvSpPr>
          <p:spPr>
            <a:xfrm>
              <a:off x="1517157" y="2295212"/>
              <a:ext cx="674529" cy="177190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th-TH" sz="10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    ค้นหา</a:t>
              </a:r>
              <a:endParaRPr lang="en-US" sz="10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1233" y="2296213"/>
              <a:ext cx="286537" cy="219475"/>
            </a:xfrm>
            <a:prstGeom prst="rect">
              <a:avLst/>
            </a:prstGeom>
          </p:spPr>
        </p:pic>
      </p:grpSp>
      <p:grpSp>
        <p:nvGrpSpPr>
          <p:cNvPr id="67" name="Group 66"/>
          <p:cNvGrpSpPr/>
          <p:nvPr/>
        </p:nvGrpSpPr>
        <p:grpSpPr>
          <a:xfrm>
            <a:off x="961666" y="680062"/>
            <a:ext cx="668860" cy="268068"/>
            <a:chOff x="9922940" y="1448445"/>
            <a:chExt cx="668860" cy="268068"/>
          </a:xfrm>
        </p:grpSpPr>
        <p:sp>
          <p:nvSpPr>
            <p:cNvPr id="68" name="Rounded Rectangle 67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74" name="Group 73"/>
          <p:cNvGrpSpPr/>
          <p:nvPr/>
        </p:nvGrpSpPr>
        <p:grpSpPr>
          <a:xfrm>
            <a:off x="2543674" y="704532"/>
            <a:ext cx="4650920" cy="236402"/>
            <a:chOff x="4449275" y="6018078"/>
            <a:chExt cx="4650920" cy="236402"/>
          </a:xfrm>
        </p:grpSpPr>
        <p:sp>
          <p:nvSpPr>
            <p:cNvPr id="75" name="Rounded Rectangle 74"/>
            <p:cNvSpPr/>
            <p:nvPr/>
          </p:nvSpPr>
          <p:spPr>
            <a:xfrm>
              <a:off x="4449275" y="6018078"/>
              <a:ext cx="1613948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th-TH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ปลูกพืช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812683" y="6031888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7441654" y="6018078"/>
              <a:ext cx="1613948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th-TH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ปลูกข้าวโพด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8805062" y="6031888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815491" y="622574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800" dirty="0">
                <a:solidFill>
                  <a:schemeClr val="bg1"/>
                </a:solidFill>
                <a:cs typeface="+mj-cs"/>
              </a:rPr>
              <a:t>ชื่อกลุ่ม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623346" y="622574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800" dirty="0">
                <a:solidFill>
                  <a:schemeClr val="bg1"/>
                </a:solidFill>
                <a:cs typeface="+mj-cs"/>
              </a:rPr>
              <a:t>ชื่อกลุ่มย่อย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536734" y="927956"/>
            <a:ext cx="1624359" cy="1104044"/>
            <a:chOff x="2536734" y="927956"/>
            <a:chExt cx="1624359" cy="1104044"/>
          </a:xfrm>
        </p:grpSpPr>
        <p:sp>
          <p:nvSpPr>
            <p:cNvPr id="5" name="Rectangle 4"/>
            <p:cNvSpPr/>
            <p:nvPr/>
          </p:nvSpPr>
          <p:spPr>
            <a:xfrm>
              <a:off x="2536734" y="927956"/>
              <a:ext cx="1620888" cy="11040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0" bIns="0" rtlCol="0" anchor="t" anchorCtr="0"/>
            <a:lstStyle/>
            <a:p>
              <a:r>
                <a:rPr lang="th-TH" sz="1400" dirty="0">
                  <a:solidFill>
                    <a:schemeClr val="tx1"/>
                  </a:solidFill>
                  <a:cs typeface="+mj-cs"/>
                </a:rPr>
                <a:t>ปลูกพืช</a:t>
              </a:r>
              <a:br>
                <a:rPr lang="th-TH" sz="1400" dirty="0">
                  <a:solidFill>
                    <a:schemeClr val="tx1"/>
                  </a:solidFill>
                  <a:cs typeface="+mj-cs"/>
                </a:rPr>
              </a:br>
              <a:r>
                <a:rPr lang="th-TH" sz="1400" dirty="0">
                  <a:solidFill>
                    <a:schemeClr val="tx1"/>
                  </a:solidFill>
                  <a:cs typeface="+mj-cs"/>
                </a:rPr>
                <a:t>เลี้ยงสัตว์</a:t>
              </a:r>
            </a:p>
            <a:p>
              <a:r>
                <a:rPr lang="th-TH" sz="1400" dirty="0">
                  <a:solidFill>
                    <a:schemeClr val="tx1"/>
                  </a:solidFill>
                  <a:cs typeface="+mj-cs"/>
                </a:rPr>
                <a:t>เครื่องจักรสาน</a:t>
              </a:r>
            </a:p>
            <a:p>
              <a:r>
                <a:rPr lang="th-TH" sz="1400" dirty="0">
                  <a:solidFill>
                    <a:schemeClr val="tx1"/>
                  </a:solidFill>
                  <a:cs typeface="+mj-cs"/>
                </a:rPr>
                <a:t>ทอผ้า</a:t>
              </a:r>
            </a:p>
            <a:p>
              <a:r>
                <a:rPr lang="th-TH" sz="1400" dirty="0">
                  <a:solidFill>
                    <a:schemeClr val="tx1"/>
                  </a:solidFill>
                  <a:cs typeface="+mj-cs"/>
                </a:rPr>
                <a:t>เครื่องปั้นดินเผา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47145" y="931354"/>
              <a:ext cx="1613948" cy="20251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400" dirty="0">
                  <a:solidFill>
                    <a:schemeClr val="bg1"/>
                  </a:solidFill>
                </a:rPr>
                <a:t>ปลูกพืช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533835" y="927956"/>
            <a:ext cx="1620888" cy="1294544"/>
            <a:chOff x="2536734" y="927956"/>
            <a:chExt cx="1620888" cy="1294544"/>
          </a:xfrm>
        </p:grpSpPr>
        <p:sp>
          <p:nvSpPr>
            <p:cNvPr id="83" name="Rectangle 82"/>
            <p:cNvSpPr/>
            <p:nvPr/>
          </p:nvSpPr>
          <p:spPr>
            <a:xfrm>
              <a:off x="2536734" y="927956"/>
              <a:ext cx="1620888" cy="12945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0" bIns="0" rtlCol="0" anchor="t" anchorCtr="0"/>
            <a:lstStyle/>
            <a:p>
              <a:r>
                <a:rPr lang="th-TH" sz="1400" dirty="0">
                  <a:solidFill>
                    <a:schemeClr val="tx1"/>
                  </a:solidFill>
                  <a:cs typeface="+mj-cs"/>
                </a:rPr>
                <a:t>ปลูกข้าว</a:t>
              </a:r>
            </a:p>
            <a:p>
              <a:r>
                <a:rPr lang="th-TH" sz="1400" dirty="0">
                  <a:solidFill>
                    <a:schemeClr val="tx1"/>
                  </a:solidFill>
                  <a:cs typeface="+mj-cs"/>
                </a:rPr>
                <a:t>ปลูกข้าวโพด</a:t>
              </a:r>
            </a:p>
            <a:p>
              <a:r>
                <a:rPr lang="th-TH" sz="1400" dirty="0">
                  <a:solidFill>
                    <a:schemeClr val="tx1"/>
                  </a:solidFill>
                  <a:cs typeface="+mj-cs"/>
                </a:rPr>
                <a:t>ปลูกอ้อย</a:t>
              </a:r>
            </a:p>
            <a:p>
              <a:r>
                <a:rPr lang="th-TH" sz="1400" dirty="0">
                  <a:solidFill>
                    <a:schemeClr val="tx1"/>
                  </a:solidFill>
                  <a:cs typeface="+mj-cs"/>
                </a:rPr>
                <a:t>ปลูกมันสําปะหลัง</a:t>
              </a:r>
            </a:p>
            <a:p>
              <a:r>
                <a:rPr lang="th-TH" sz="1400" dirty="0">
                  <a:solidFill>
                    <a:schemeClr val="tx1"/>
                  </a:solidFill>
                  <a:cs typeface="+mj-cs"/>
                </a:rPr>
                <a:t>ปลูกแตงโม</a:t>
              </a:r>
            </a:p>
            <a:p>
              <a:r>
                <a:rPr lang="th-TH" sz="1400" dirty="0">
                  <a:solidFill>
                    <a:schemeClr val="tx1"/>
                  </a:solidFill>
                  <a:cs typeface="+mj-cs"/>
                </a:rPr>
                <a:t>ปลูกสับปะรด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538952" y="1144823"/>
              <a:ext cx="1613948" cy="20251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400" dirty="0">
                  <a:solidFill>
                    <a:schemeClr val="bg1"/>
                  </a:solidFill>
                </a:rPr>
                <a:t>ปลูกข้าวโพด</a:t>
              </a:r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1020926" y="5859164"/>
            <a:ext cx="101841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10775967" y="6002740"/>
            <a:ext cx="429062" cy="34290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ปิด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9306297" y="4267563"/>
            <a:ext cx="758549" cy="269512"/>
          </a:xfrm>
          <a:prstGeom prst="roundRect">
            <a:avLst/>
          </a:prstGeom>
          <a:solidFill>
            <a:schemeClr val="bg1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+ เลือก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87244" y="-52243"/>
            <a:ext cx="11851466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h-TH" b="1" dirty="0"/>
              <a:t>ตัวอย่าง</a:t>
            </a:r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1812646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 Same Side Corner Rectangle 51"/>
          <p:cNvSpPr/>
          <p:nvPr/>
        </p:nvSpPr>
        <p:spPr>
          <a:xfrm rot="10800000">
            <a:off x="869463" y="1042875"/>
            <a:ext cx="10553280" cy="5416539"/>
          </a:xfrm>
          <a:prstGeom prst="round2SameRect">
            <a:avLst>
              <a:gd name="adj1" fmla="val 87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/>
              <a:t>กุ้งก้ามเกลี้ยง กุ้งตะกาด กุ้งตะเข็บ กุ้งฝอย กุ้งหัวแข็ง กุ้งหัวโขน กุ้งขาว กุ้งรู กุ้งหิน กุ้งดีดขัน กุ้งแชบ๊วย กุ้งเครย์ฟิช</a:t>
            </a:r>
            <a:endParaRPr lang="th-TH" sz="1600" dirty="0"/>
          </a:p>
        </p:txBody>
      </p:sp>
      <p:grpSp>
        <p:nvGrpSpPr>
          <p:cNvPr id="85" name="Group 84"/>
          <p:cNvGrpSpPr/>
          <p:nvPr/>
        </p:nvGrpSpPr>
        <p:grpSpPr>
          <a:xfrm>
            <a:off x="8537387" y="2339351"/>
            <a:ext cx="2667642" cy="276999"/>
            <a:chOff x="-1149900" y="641914"/>
            <a:chExt cx="2667642" cy="276999"/>
          </a:xfrm>
        </p:grpSpPr>
        <p:sp>
          <p:nvSpPr>
            <p:cNvPr id="86" name="Rounded Rectangle 85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649821"/>
              </p:ext>
            </p:extLst>
          </p:nvPr>
        </p:nvGraphicFramePr>
        <p:xfrm>
          <a:off x="1392741" y="2741122"/>
          <a:ext cx="981228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567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4418420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3143301">
                  <a:extLst>
                    <a:ext uri="{9D8B030D-6E8A-4147-A177-3AD203B41FA5}">
                      <a16:colId xmlns:a16="http://schemas.microsoft.com/office/drawing/2014/main" val="1647680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600">
                          <a:solidFill>
                            <a:schemeClr val="tx1"/>
                          </a:solidFill>
                        </a:rPr>
                        <a:t>ลำดับ</a:t>
                      </a:r>
                      <a:endParaRPr lang="th-TH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>
                          <a:solidFill>
                            <a:schemeClr val="tx1"/>
                          </a:solidFill>
                        </a:rPr>
                        <a:t>ผลิตผล</a:t>
                      </a:r>
                      <a:endParaRPr lang="th-TH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>
                          <a:solidFill>
                            <a:schemeClr val="tx1"/>
                          </a:solidFill>
                        </a:rPr>
                        <a:t>เลือก</a:t>
                      </a:r>
                      <a:endParaRPr lang="th-TH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600">
                          <a:solidFill>
                            <a:schemeClr val="tx1"/>
                          </a:solidFill>
                        </a:rPr>
                        <a:t>1.</a:t>
                      </a:r>
                      <a:endParaRPr lang="th-TH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solidFill>
                            <a:schemeClr val="tx1"/>
                          </a:solidFill>
                        </a:rPr>
                        <a:t>กุ้งกุลาดำ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solidFill>
                            <a:schemeClr val="tx1"/>
                          </a:solidFill>
                        </a:rPr>
                        <a:t>กุ้งก้ามกราม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600">
                          <a:solidFill>
                            <a:schemeClr val="tx1"/>
                          </a:solidFill>
                        </a:rPr>
                        <a:t>3.</a:t>
                      </a:r>
                      <a:endParaRPr lang="th-TH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solidFill>
                            <a:schemeClr val="tx1"/>
                          </a:solidFill>
                        </a:rPr>
                        <a:t>กุ้งนาง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dirty="0"/>
                        <a:t>กุ้งฝอย </a:t>
                      </a:r>
                      <a:endParaRPr lang="th-TH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863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solidFill>
                            <a:schemeClr val="tx1"/>
                          </a:solidFill>
                        </a:rPr>
                        <a:t>5.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dirty="0"/>
                        <a:t>กุ้งขาว </a:t>
                      </a:r>
                      <a:endParaRPr lang="th-TH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65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solidFill>
                            <a:schemeClr val="tx1"/>
                          </a:solidFill>
                        </a:rPr>
                        <a:t>6.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dirty="0"/>
                        <a:t>กุ้งหัวโขน </a:t>
                      </a:r>
                      <a:endParaRPr lang="th-TH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981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solidFill>
                            <a:schemeClr val="tx1"/>
                          </a:solidFill>
                        </a:rPr>
                        <a:t>7.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dirty="0"/>
                        <a:t>กุ้งก้ามเลี้ย</a:t>
                      </a:r>
                      <a:r>
                        <a:rPr lang="th-TH" sz="1600" dirty="0">
                          <a:solidFill>
                            <a:schemeClr val="tx1"/>
                          </a:solidFill>
                        </a:rPr>
                        <a:t>ง</a:t>
                      </a:r>
                      <a:endParaRPr lang="th-TH" sz="1600" dirty="0"/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317392"/>
                  </a:ext>
                </a:extLst>
              </a:tr>
            </a:tbl>
          </a:graphicData>
        </a:graphic>
      </p:graphicFrame>
      <p:sp>
        <p:nvSpPr>
          <p:cNvPr id="89" name="Rounded Rectangle 88"/>
          <p:cNvSpPr/>
          <p:nvPr/>
        </p:nvSpPr>
        <p:spPr>
          <a:xfrm>
            <a:off x="9306298" y="3162202"/>
            <a:ext cx="758549" cy="269512"/>
          </a:xfrm>
          <a:prstGeom prst="roundRect">
            <a:avLst/>
          </a:prstGeom>
          <a:solidFill>
            <a:schemeClr val="bg1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+ เลือก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9306298" y="3520806"/>
            <a:ext cx="758549" cy="269512"/>
          </a:xfrm>
          <a:prstGeom prst="roundRect">
            <a:avLst/>
          </a:prstGeom>
          <a:solidFill>
            <a:schemeClr val="bg1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+ เลือก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9306297" y="3879410"/>
            <a:ext cx="758549" cy="269512"/>
          </a:xfrm>
          <a:prstGeom prst="roundRect">
            <a:avLst/>
          </a:prstGeom>
          <a:solidFill>
            <a:schemeClr val="bg1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+ เลือก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1020926" y="2345482"/>
            <a:ext cx="2099644" cy="276999"/>
            <a:chOff x="157873" y="641914"/>
            <a:chExt cx="2099644" cy="276999"/>
          </a:xfrm>
        </p:grpSpPr>
        <p:sp>
          <p:nvSpPr>
            <p:cNvPr id="93" name="Rounded Rectangle 92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/>
                <a:t>แสดงผล</a:t>
              </a:r>
              <a:endParaRPr lang="en-US" sz="12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sp>
        <p:nvSpPr>
          <p:cNvPr id="53" name="Round Same Side Corner Rectangle 52"/>
          <p:cNvSpPr/>
          <p:nvPr/>
        </p:nvSpPr>
        <p:spPr>
          <a:xfrm>
            <a:off x="869463" y="592940"/>
            <a:ext cx="10553279" cy="449943"/>
          </a:xfrm>
          <a:prstGeom prst="round2SameRect">
            <a:avLst>
              <a:gd name="adj1" fmla="val 8199"/>
              <a:gd name="adj2" fmla="val 0"/>
            </a:avLst>
          </a:prstGeom>
          <a:solidFill>
            <a:srgbClr val="093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sp>
        <p:nvSpPr>
          <p:cNvPr id="58" name="Rounded Rectangle 57"/>
          <p:cNvSpPr/>
          <p:nvPr/>
        </p:nvSpPr>
        <p:spPr>
          <a:xfrm>
            <a:off x="9083650" y="718342"/>
            <a:ext cx="1414234" cy="178652"/>
          </a:xfrm>
          <a:prstGeom prst="roundRect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th-TH" sz="1000" dirty="0">
                <a:latin typeface="Arial" panose="020B0604020202020204" pitchFamily="34" charset="0"/>
                <a:ea typeface=" SimSun"/>
                <a:cs typeface="Arial" panose="020B0604020202020204" pitchFamily="34" charset="0"/>
              </a:rPr>
              <a:t>คำค้น....</a:t>
            </a:r>
            <a:endParaRPr lang="en-US" sz="1000" dirty="0">
              <a:latin typeface="Arial" panose="020B0604020202020204" pitchFamily="34" charset="0"/>
              <a:ea typeface=" SimSun"/>
              <a:cs typeface="Arial" panose="020B0604020202020204" pitchFamily="34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10504576" y="725501"/>
            <a:ext cx="700453" cy="209618"/>
            <a:chOff x="1491233" y="2295212"/>
            <a:chExt cx="700453" cy="220476"/>
          </a:xfrm>
        </p:grpSpPr>
        <p:sp>
          <p:nvSpPr>
            <p:cNvPr id="60" name="Rounded Rectangle 59"/>
            <p:cNvSpPr/>
            <p:nvPr/>
          </p:nvSpPr>
          <p:spPr>
            <a:xfrm>
              <a:off x="1517157" y="2295212"/>
              <a:ext cx="674529" cy="177190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th-TH" sz="10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    ค้นหา</a:t>
              </a:r>
              <a:endParaRPr lang="en-US" sz="10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1233" y="2296213"/>
              <a:ext cx="286537" cy="219475"/>
            </a:xfrm>
            <a:prstGeom prst="rect">
              <a:avLst/>
            </a:prstGeom>
          </p:spPr>
        </p:pic>
      </p:grpSp>
      <p:grpSp>
        <p:nvGrpSpPr>
          <p:cNvPr id="67" name="Group 66"/>
          <p:cNvGrpSpPr/>
          <p:nvPr/>
        </p:nvGrpSpPr>
        <p:grpSpPr>
          <a:xfrm>
            <a:off x="961666" y="680062"/>
            <a:ext cx="668860" cy="268068"/>
            <a:chOff x="9922940" y="1448445"/>
            <a:chExt cx="668860" cy="268068"/>
          </a:xfrm>
        </p:grpSpPr>
        <p:sp>
          <p:nvSpPr>
            <p:cNvPr id="68" name="Rounded Rectangle 67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74" name="Group 73"/>
          <p:cNvGrpSpPr/>
          <p:nvPr/>
        </p:nvGrpSpPr>
        <p:grpSpPr>
          <a:xfrm>
            <a:off x="2543674" y="704532"/>
            <a:ext cx="4650920" cy="236402"/>
            <a:chOff x="4449275" y="6018078"/>
            <a:chExt cx="4650920" cy="236402"/>
          </a:xfrm>
        </p:grpSpPr>
        <p:sp>
          <p:nvSpPr>
            <p:cNvPr id="75" name="Rounded Rectangle 74"/>
            <p:cNvSpPr/>
            <p:nvPr/>
          </p:nvSpPr>
          <p:spPr>
            <a:xfrm>
              <a:off x="4449275" y="6018078"/>
              <a:ext cx="1613948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th-TH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เลี้ยงสัตว์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812683" y="6031888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7441654" y="6018078"/>
              <a:ext cx="1613948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th-TH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เลี้ยงไก่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8805062" y="6031888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815491" y="622574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800" dirty="0">
                <a:solidFill>
                  <a:schemeClr val="bg1"/>
                </a:solidFill>
                <a:cs typeface="+mj-cs"/>
              </a:rPr>
              <a:t>ชื่อกลุ่ม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623346" y="622574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800" dirty="0">
                <a:solidFill>
                  <a:schemeClr val="bg1"/>
                </a:solidFill>
                <a:cs typeface="+mj-cs"/>
              </a:rPr>
              <a:t>ชื่อกลุ่มย่อย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536734" y="927956"/>
            <a:ext cx="1624359" cy="1104044"/>
            <a:chOff x="2536734" y="927956"/>
            <a:chExt cx="1624359" cy="1104044"/>
          </a:xfrm>
        </p:grpSpPr>
        <p:sp>
          <p:nvSpPr>
            <p:cNvPr id="5" name="Rectangle 4"/>
            <p:cNvSpPr/>
            <p:nvPr/>
          </p:nvSpPr>
          <p:spPr>
            <a:xfrm>
              <a:off x="2536734" y="927956"/>
              <a:ext cx="1620888" cy="11040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0" bIns="0" rtlCol="0" anchor="t" anchorCtr="0"/>
            <a:lstStyle/>
            <a:p>
              <a:r>
                <a:rPr lang="th-TH" sz="1400" dirty="0">
                  <a:solidFill>
                    <a:schemeClr val="tx1"/>
                  </a:solidFill>
                  <a:cs typeface="+mj-cs"/>
                </a:rPr>
                <a:t>ปลูกพืช</a:t>
              </a:r>
              <a:br>
                <a:rPr lang="th-TH" sz="1400" dirty="0">
                  <a:solidFill>
                    <a:schemeClr val="tx1"/>
                  </a:solidFill>
                  <a:cs typeface="+mj-cs"/>
                </a:rPr>
              </a:br>
              <a:r>
                <a:rPr lang="th-TH" sz="1400" dirty="0">
                  <a:solidFill>
                    <a:schemeClr val="tx1"/>
                  </a:solidFill>
                  <a:cs typeface="+mj-cs"/>
                </a:rPr>
                <a:t>เลี้ยงสัตว์</a:t>
              </a:r>
            </a:p>
            <a:p>
              <a:r>
                <a:rPr lang="th-TH" sz="1400" dirty="0">
                  <a:solidFill>
                    <a:schemeClr val="tx1"/>
                  </a:solidFill>
                  <a:cs typeface="+mj-cs"/>
                </a:rPr>
                <a:t>เครื่องจักรสาน</a:t>
              </a:r>
            </a:p>
            <a:p>
              <a:r>
                <a:rPr lang="th-TH" sz="1400" dirty="0">
                  <a:solidFill>
                    <a:schemeClr val="tx1"/>
                  </a:solidFill>
                  <a:cs typeface="+mj-cs"/>
                </a:rPr>
                <a:t>ทอผ้า</a:t>
              </a:r>
            </a:p>
            <a:p>
              <a:r>
                <a:rPr lang="th-TH" sz="1400" dirty="0">
                  <a:solidFill>
                    <a:schemeClr val="tx1"/>
                  </a:solidFill>
                  <a:cs typeface="+mj-cs"/>
                </a:rPr>
                <a:t>เครื่องปั้นดินเผา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47145" y="1128665"/>
              <a:ext cx="1613948" cy="20251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400" dirty="0">
                  <a:solidFill>
                    <a:schemeClr val="bg1"/>
                  </a:solidFill>
                </a:rPr>
                <a:t>เลี้ยงสัตว์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530364" y="927956"/>
            <a:ext cx="1624359" cy="1294544"/>
            <a:chOff x="2533263" y="927956"/>
            <a:chExt cx="1624359" cy="1294544"/>
          </a:xfrm>
        </p:grpSpPr>
        <p:sp>
          <p:nvSpPr>
            <p:cNvPr id="83" name="Rectangle 82"/>
            <p:cNvSpPr/>
            <p:nvPr/>
          </p:nvSpPr>
          <p:spPr>
            <a:xfrm>
              <a:off x="2536734" y="927956"/>
              <a:ext cx="1620888" cy="12945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0" bIns="0" rtlCol="0" anchor="t" anchorCtr="0"/>
            <a:lstStyle/>
            <a:p>
              <a:r>
                <a:rPr lang="th-TH" sz="1400" dirty="0">
                  <a:solidFill>
                    <a:schemeClr val="tx1"/>
                  </a:solidFill>
                  <a:cs typeface="+mj-cs"/>
                </a:rPr>
                <a:t>เลี้ยงไก่</a:t>
              </a:r>
            </a:p>
            <a:p>
              <a:r>
                <a:rPr lang="th-TH" sz="1400" dirty="0">
                  <a:solidFill>
                    <a:schemeClr val="tx1"/>
                  </a:solidFill>
                  <a:cs typeface="+mj-cs"/>
                </a:rPr>
                <a:t>เลี้ยงหมู</a:t>
              </a:r>
            </a:p>
            <a:p>
              <a:r>
                <a:rPr lang="th-TH" sz="1400" dirty="0">
                  <a:solidFill>
                    <a:schemeClr val="tx1"/>
                  </a:solidFill>
                  <a:cs typeface="+mj-cs"/>
                </a:rPr>
                <a:t>เลี้ยงปลา</a:t>
              </a:r>
            </a:p>
            <a:p>
              <a:r>
                <a:rPr lang="th-TH" sz="1400" dirty="0">
                  <a:solidFill>
                    <a:schemeClr val="tx1"/>
                  </a:solidFill>
                  <a:cs typeface="+mj-cs"/>
                </a:rPr>
                <a:t>เลี้ยงกุ้ง</a:t>
              </a:r>
            </a:p>
            <a:p>
              <a:r>
                <a:rPr lang="th-TH" sz="1400" dirty="0">
                  <a:solidFill>
                    <a:schemeClr val="tx1"/>
                  </a:solidFill>
                  <a:cs typeface="+mj-cs"/>
                </a:rPr>
                <a:t>เลี้ยงวัว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533263" y="1575396"/>
              <a:ext cx="1613948" cy="20251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400" dirty="0">
                  <a:solidFill>
                    <a:schemeClr val="bg1"/>
                  </a:solidFill>
                </a:rPr>
                <a:t>เลี้ยงกุ้ง</a:t>
              </a:r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1020926" y="5859164"/>
            <a:ext cx="101841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10775967" y="6002740"/>
            <a:ext cx="429062" cy="34290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ปิด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9306297" y="4267563"/>
            <a:ext cx="758549" cy="269512"/>
          </a:xfrm>
          <a:prstGeom prst="roundRect">
            <a:avLst/>
          </a:prstGeom>
          <a:solidFill>
            <a:schemeClr val="bg1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+ เลือก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87244" y="-52243"/>
            <a:ext cx="11851466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h-TH" b="1" dirty="0"/>
              <a:t>ตัวอย่าง</a:t>
            </a:r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2555464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 Same Side Corner Rectangle 52"/>
          <p:cNvSpPr/>
          <p:nvPr/>
        </p:nvSpPr>
        <p:spPr>
          <a:xfrm>
            <a:off x="869463" y="592940"/>
            <a:ext cx="10553279" cy="449943"/>
          </a:xfrm>
          <a:prstGeom prst="round2SameRect">
            <a:avLst>
              <a:gd name="adj1" fmla="val 8199"/>
              <a:gd name="adj2" fmla="val 0"/>
            </a:avLst>
          </a:prstGeom>
          <a:solidFill>
            <a:srgbClr val="093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sp>
        <p:nvSpPr>
          <p:cNvPr id="3" name="Rounded Rectangle 2"/>
          <p:cNvSpPr/>
          <p:nvPr/>
        </p:nvSpPr>
        <p:spPr>
          <a:xfrm>
            <a:off x="8968154" y="632560"/>
            <a:ext cx="2344616" cy="359346"/>
          </a:xfrm>
          <a:prstGeom prst="round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Rectangle 1"/>
          <p:cNvSpPr/>
          <p:nvPr/>
        </p:nvSpPr>
        <p:spPr>
          <a:xfrm>
            <a:off x="93785" y="5443905"/>
            <a:ext cx="11944925" cy="13247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2" name="Round Same Side Corner Rectangle 51"/>
          <p:cNvSpPr/>
          <p:nvPr/>
        </p:nvSpPr>
        <p:spPr>
          <a:xfrm rot="10800000">
            <a:off x="869463" y="1042875"/>
            <a:ext cx="10553280" cy="4293266"/>
          </a:xfrm>
          <a:prstGeom prst="round2SameRect">
            <a:avLst>
              <a:gd name="adj1" fmla="val 87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grpSp>
        <p:nvGrpSpPr>
          <p:cNvPr id="85" name="Group 84"/>
          <p:cNvGrpSpPr/>
          <p:nvPr/>
        </p:nvGrpSpPr>
        <p:grpSpPr>
          <a:xfrm>
            <a:off x="8537387" y="1277743"/>
            <a:ext cx="2667642" cy="276999"/>
            <a:chOff x="-1149900" y="641914"/>
            <a:chExt cx="2667642" cy="276999"/>
          </a:xfrm>
        </p:grpSpPr>
        <p:sp>
          <p:nvSpPr>
            <p:cNvPr id="86" name="Rounded Rectangle 85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630237"/>
              </p:ext>
            </p:extLst>
          </p:nvPr>
        </p:nvGraphicFramePr>
        <p:xfrm>
          <a:off x="1392741" y="1679514"/>
          <a:ext cx="981228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567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4418420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3143301">
                  <a:extLst>
                    <a:ext uri="{9D8B030D-6E8A-4147-A177-3AD203B41FA5}">
                      <a16:colId xmlns:a16="http://schemas.microsoft.com/office/drawing/2014/main" val="1647680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solidFill>
                            <a:schemeClr val="tx1"/>
                          </a:solidFill>
                        </a:rPr>
                        <a:t>ผลิตผล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solidFill>
                            <a:schemeClr val="tx1"/>
                          </a:solidFill>
                        </a:rPr>
                        <a:t>เลือก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solidFill>
                            <a:schemeClr val="tx1"/>
                          </a:solidFill>
                        </a:rPr>
                        <a:t>ข้าวเหนียว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solidFill>
                            <a:schemeClr val="tx1"/>
                          </a:solidFill>
                        </a:rPr>
                        <a:t>ข้าวกล้อง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solidFill>
                            <a:schemeClr val="tx1"/>
                          </a:solidFill>
                        </a:rPr>
                        <a:t>ข้าวหอมมะลิ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solidFill>
                            <a:schemeClr val="tx1"/>
                          </a:solidFill>
                        </a:rPr>
                        <a:t>ข้าวไรซ์เบอร์รี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863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solidFill>
                            <a:schemeClr val="tx1"/>
                          </a:solidFill>
                        </a:rPr>
                        <a:t>5.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solidFill>
                            <a:schemeClr val="tx1"/>
                          </a:solidFill>
                        </a:rPr>
                        <a:t>หอมนิล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93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solidFill>
                            <a:schemeClr val="tx1"/>
                          </a:solidFill>
                        </a:rPr>
                        <a:t>6.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solidFill>
                            <a:schemeClr val="tx1"/>
                          </a:solidFill>
                        </a:rPr>
                        <a:t>ข้าวแดง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063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solidFill>
                            <a:schemeClr val="tx1"/>
                          </a:solidFill>
                        </a:rPr>
                        <a:t>7.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solidFill>
                            <a:schemeClr val="tx1"/>
                          </a:solidFill>
                        </a:rPr>
                        <a:t>ข้าวกล้องงอกสีนิล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332730"/>
                  </a:ext>
                </a:extLst>
              </a:tr>
            </a:tbl>
          </a:graphicData>
        </a:graphic>
      </p:graphicFrame>
      <p:sp>
        <p:nvSpPr>
          <p:cNvPr id="89" name="Rounded Rectangle 88"/>
          <p:cNvSpPr/>
          <p:nvPr/>
        </p:nvSpPr>
        <p:spPr>
          <a:xfrm>
            <a:off x="9306298" y="2100594"/>
            <a:ext cx="758549" cy="269512"/>
          </a:xfrm>
          <a:prstGeom prst="roundRect">
            <a:avLst/>
          </a:prstGeom>
          <a:solidFill>
            <a:schemeClr val="bg1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+ เลือก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9306298" y="2459198"/>
            <a:ext cx="758549" cy="269512"/>
          </a:xfrm>
          <a:prstGeom prst="roundRect">
            <a:avLst/>
          </a:prstGeom>
          <a:solidFill>
            <a:schemeClr val="bg1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+ เลือก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9306297" y="2817802"/>
            <a:ext cx="758549" cy="269512"/>
          </a:xfrm>
          <a:prstGeom prst="roundRect">
            <a:avLst/>
          </a:prstGeom>
          <a:solidFill>
            <a:schemeClr val="bg1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+ เลือก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1020926" y="1283874"/>
            <a:ext cx="2099644" cy="276999"/>
            <a:chOff x="157873" y="641914"/>
            <a:chExt cx="2099644" cy="276999"/>
          </a:xfrm>
        </p:grpSpPr>
        <p:sp>
          <p:nvSpPr>
            <p:cNvPr id="93" name="Rounded Rectangle 92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/>
                <a:t>แสดงผล</a:t>
              </a:r>
              <a:endParaRPr lang="en-US" sz="12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sp>
        <p:nvSpPr>
          <p:cNvPr id="58" name="Rounded Rectangle 57"/>
          <p:cNvSpPr/>
          <p:nvPr/>
        </p:nvSpPr>
        <p:spPr>
          <a:xfrm>
            <a:off x="9083650" y="718342"/>
            <a:ext cx="1414234" cy="178652"/>
          </a:xfrm>
          <a:prstGeom prst="roundRect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th-TH" sz="1000" dirty="0">
                <a:latin typeface="Arial" panose="020B0604020202020204" pitchFamily="34" charset="0"/>
                <a:ea typeface=" SimSun"/>
                <a:cs typeface="Arial" panose="020B0604020202020204" pitchFamily="34" charset="0"/>
              </a:rPr>
              <a:t>กล้อง</a:t>
            </a:r>
            <a:endParaRPr lang="en-US" sz="1000" dirty="0">
              <a:latin typeface="Arial" panose="020B0604020202020204" pitchFamily="34" charset="0"/>
              <a:ea typeface=" SimSun"/>
              <a:cs typeface="Arial" panose="020B0604020202020204" pitchFamily="34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10504576" y="725501"/>
            <a:ext cx="700453" cy="209618"/>
            <a:chOff x="1491233" y="2295212"/>
            <a:chExt cx="700453" cy="220476"/>
          </a:xfrm>
        </p:grpSpPr>
        <p:sp>
          <p:nvSpPr>
            <p:cNvPr id="60" name="Rounded Rectangle 59"/>
            <p:cNvSpPr/>
            <p:nvPr/>
          </p:nvSpPr>
          <p:spPr>
            <a:xfrm>
              <a:off x="1517157" y="2295212"/>
              <a:ext cx="674529" cy="177190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th-TH" sz="10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    ค้นหา</a:t>
              </a:r>
              <a:endParaRPr lang="en-US" sz="10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1233" y="2296213"/>
              <a:ext cx="286537" cy="219475"/>
            </a:xfrm>
            <a:prstGeom prst="rect">
              <a:avLst/>
            </a:prstGeom>
          </p:spPr>
        </p:pic>
      </p:grpSp>
      <p:grpSp>
        <p:nvGrpSpPr>
          <p:cNvPr id="67" name="Group 66"/>
          <p:cNvGrpSpPr/>
          <p:nvPr/>
        </p:nvGrpSpPr>
        <p:grpSpPr>
          <a:xfrm>
            <a:off x="961666" y="680062"/>
            <a:ext cx="668860" cy="268068"/>
            <a:chOff x="9922940" y="1448445"/>
            <a:chExt cx="668860" cy="268068"/>
          </a:xfrm>
        </p:grpSpPr>
        <p:sp>
          <p:nvSpPr>
            <p:cNvPr id="68" name="Rounded Rectangle 67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74" name="Group 73"/>
          <p:cNvGrpSpPr/>
          <p:nvPr/>
        </p:nvGrpSpPr>
        <p:grpSpPr>
          <a:xfrm>
            <a:off x="2543674" y="704532"/>
            <a:ext cx="4650920" cy="236402"/>
            <a:chOff x="4449275" y="6018078"/>
            <a:chExt cx="4650920" cy="236402"/>
          </a:xfrm>
        </p:grpSpPr>
        <p:sp>
          <p:nvSpPr>
            <p:cNvPr id="75" name="Rounded Rectangle 74"/>
            <p:cNvSpPr/>
            <p:nvPr/>
          </p:nvSpPr>
          <p:spPr>
            <a:xfrm>
              <a:off x="4449275" y="6018078"/>
              <a:ext cx="1613948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th-TH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ปลูกพืช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812683" y="6031888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7441654" y="6018078"/>
              <a:ext cx="1613948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th-TH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ปลูกข้าว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8805062" y="6031888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815491" y="622574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800" dirty="0">
                <a:solidFill>
                  <a:schemeClr val="bg1"/>
                </a:solidFill>
                <a:cs typeface="+mj-cs"/>
              </a:rPr>
              <a:t>ชื่อกลุ่ม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623346" y="622574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800" dirty="0">
                <a:solidFill>
                  <a:schemeClr val="bg1"/>
                </a:solidFill>
                <a:cs typeface="+mj-cs"/>
              </a:rPr>
              <a:t>ชื่อกลุ่มย่อย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020926" y="4797556"/>
            <a:ext cx="101841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10775967" y="4893362"/>
            <a:ext cx="429062" cy="34290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ปิด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9306297" y="3205955"/>
            <a:ext cx="758549" cy="269512"/>
          </a:xfrm>
          <a:prstGeom prst="roundRect">
            <a:avLst/>
          </a:prstGeom>
          <a:solidFill>
            <a:schemeClr val="bg1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+ เลือก</a:t>
            </a:r>
          </a:p>
        </p:txBody>
      </p:sp>
      <p:sp>
        <p:nvSpPr>
          <p:cNvPr id="110" name="Rounded Rectangle 109"/>
          <p:cNvSpPr/>
          <p:nvPr/>
        </p:nvSpPr>
        <p:spPr>
          <a:xfrm>
            <a:off x="9306297" y="3584765"/>
            <a:ext cx="758549" cy="269512"/>
          </a:xfrm>
          <a:prstGeom prst="roundRect">
            <a:avLst/>
          </a:prstGeom>
          <a:solidFill>
            <a:schemeClr val="bg1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+ เลือก</a:t>
            </a:r>
          </a:p>
        </p:txBody>
      </p:sp>
      <p:sp>
        <p:nvSpPr>
          <p:cNvPr id="111" name="Rounded Rectangle 110"/>
          <p:cNvSpPr/>
          <p:nvPr/>
        </p:nvSpPr>
        <p:spPr>
          <a:xfrm>
            <a:off x="9306297" y="3949021"/>
            <a:ext cx="758549" cy="269512"/>
          </a:xfrm>
          <a:prstGeom prst="roundRect">
            <a:avLst/>
          </a:prstGeom>
          <a:solidFill>
            <a:schemeClr val="bg1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+ เลือก</a:t>
            </a:r>
          </a:p>
        </p:txBody>
      </p:sp>
      <p:sp>
        <p:nvSpPr>
          <p:cNvPr id="112" name="Rounded Rectangle 111"/>
          <p:cNvSpPr/>
          <p:nvPr/>
        </p:nvSpPr>
        <p:spPr>
          <a:xfrm>
            <a:off x="9306297" y="4326330"/>
            <a:ext cx="758549" cy="269512"/>
          </a:xfrm>
          <a:prstGeom prst="roundRect">
            <a:avLst/>
          </a:prstGeom>
          <a:solidFill>
            <a:schemeClr val="bg1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+ เลือก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87244" y="-52243"/>
            <a:ext cx="11851466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h-TH" b="1" dirty="0"/>
              <a:t>การใช้เครื่องมือค้นหา</a:t>
            </a:r>
            <a:endParaRPr lang="th-TH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220369" y="5598452"/>
            <a:ext cx="11851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h-TH" sz="2000" dirty="0"/>
              <a:t>เมื่อค้นหาคำว่า </a:t>
            </a:r>
            <a:r>
              <a:rPr lang="th-TH" sz="2000" b="1" dirty="0"/>
              <a:t>“กล้อง” (</a:t>
            </a:r>
            <a:r>
              <a:rPr lang="th-TH" sz="2000" dirty="0"/>
              <a:t>จาก ชื่อกลุ่ม “ปลูกพืช” และ ชื่อกลุ่มย่อย “ปลูกข้าว”</a:t>
            </a:r>
            <a:r>
              <a:rPr lang="th-TH" sz="2000" b="1" dirty="0"/>
              <a:t>) </a:t>
            </a:r>
          </a:p>
          <a:p>
            <a:pPr>
              <a:lnSpc>
                <a:spcPct val="150000"/>
              </a:lnSpc>
            </a:pPr>
            <a:r>
              <a:rPr lang="th-TH" sz="2000" b="1" dirty="0"/>
              <a:t>ผลคือ </a:t>
            </a:r>
            <a:r>
              <a:rPr lang="th-TH" sz="2000" dirty="0"/>
              <a:t>ตารางจะแสดงข้าว ที่มีคำว่า “กล้อง” เท่านั้น ซึ่งในตาราง ข้าวที่มีคำว่า กล้อง จะมีอยู่ 2 </a:t>
            </a:r>
            <a:r>
              <a:rPr lang="en-US" sz="2000" dirty="0"/>
              <a:t>Record </a:t>
            </a:r>
            <a:r>
              <a:rPr lang="th-TH" sz="2000" dirty="0"/>
              <a:t>คือ ข้าวกล้อง และ ข้าวกล้องงอกสีนิล  </a:t>
            </a:r>
            <a:endParaRPr lang="th-TH" sz="1600" b="1" dirty="0">
              <a:solidFill>
                <a:srgbClr val="FF0000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961666" y="2360976"/>
            <a:ext cx="608749" cy="493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3" name="Right Arrow 42"/>
          <p:cNvSpPr/>
          <p:nvPr/>
        </p:nvSpPr>
        <p:spPr>
          <a:xfrm>
            <a:off x="961666" y="4226923"/>
            <a:ext cx="608749" cy="493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Right Arrow 5"/>
          <p:cNvSpPr/>
          <p:nvPr/>
        </p:nvSpPr>
        <p:spPr>
          <a:xfrm>
            <a:off x="8148764" y="552958"/>
            <a:ext cx="774797" cy="55335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ln>
                  <a:solidFill>
                    <a:sysClr val="windowText" lastClr="000000"/>
                  </a:solidFill>
                </a:ln>
              </a:rPr>
              <a:t>1</a:t>
            </a:r>
          </a:p>
        </p:txBody>
      </p:sp>
      <p:sp>
        <p:nvSpPr>
          <p:cNvPr id="46" name="Right Arrow 45"/>
          <p:cNvSpPr/>
          <p:nvPr/>
        </p:nvSpPr>
        <p:spPr>
          <a:xfrm>
            <a:off x="2733171" y="58204"/>
            <a:ext cx="774797" cy="55335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ln>
                  <a:solidFill>
                    <a:sysClr val="windowText" lastClr="000000"/>
                  </a:solidFill>
                </a:ln>
              </a:rPr>
              <a:t>1</a:t>
            </a:r>
          </a:p>
        </p:txBody>
      </p:sp>
      <p:sp>
        <p:nvSpPr>
          <p:cNvPr id="49" name="Right Arrow 48"/>
          <p:cNvSpPr/>
          <p:nvPr/>
        </p:nvSpPr>
        <p:spPr>
          <a:xfrm>
            <a:off x="8148764" y="1139562"/>
            <a:ext cx="774797" cy="55335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ln>
                  <a:solidFill>
                    <a:sysClr val="windowText" lastClr="000000"/>
                  </a:solidFill>
                </a:ln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44581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 Same Side Corner Rectangle 52"/>
          <p:cNvSpPr/>
          <p:nvPr/>
        </p:nvSpPr>
        <p:spPr>
          <a:xfrm>
            <a:off x="869463" y="592940"/>
            <a:ext cx="10553279" cy="449943"/>
          </a:xfrm>
          <a:prstGeom prst="round2SameRect">
            <a:avLst>
              <a:gd name="adj1" fmla="val 8199"/>
              <a:gd name="adj2" fmla="val 0"/>
            </a:avLst>
          </a:prstGeom>
          <a:solidFill>
            <a:srgbClr val="093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sp>
        <p:nvSpPr>
          <p:cNvPr id="3" name="Rounded Rectangle 2"/>
          <p:cNvSpPr/>
          <p:nvPr/>
        </p:nvSpPr>
        <p:spPr>
          <a:xfrm>
            <a:off x="8968154" y="632560"/>
            <a:ext cx="2344616" cy="359346"/>
          </a:xfrm>
          <a:prstGeom prst="round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Rectangle 1"/>
          <p:cNvSpPr/>
          <p:nvPr/>
        </p:nvSpPr>
        <p:spPr>
          <a:xfrm>
            <a:off x="93785" y="5443905"/>
            <a:ext cx="11944925" cy="13247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2" name="Round Same Side Corner Rectangle 51"/>
          <p:cNvSpPr/>
          <p:nvPr/>
        </p:nvSpPr>
        <p:spPr>
          <a:xfrm rot="10800000">
            <a:off x="869463" y="1042875"/>
            <a:ext cx="10553280" cy="4293266"/>
          </a:xfrm>
          <a:prstGeom prst="round2SameRect">
            <a:avLst>
              <a:gd name="adj1" fmla="val 87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grpSp>
        <p:nvGrpSpPr>
          <p:cNvPr id="85" name="Group 84"/>
          <p:cNvGrpSpPr/>
          <p:nvPr/>
        </p:nvGrpSpPr>
        <p:grpSpPr>
          <a:xfrm>
            <a:off x="8537387" y="1277743"/>
            <a:ext cx="2667642" cy="276999"/>
            <a:chOff x="-1149900" y="641914"/>
            <a:chExt cx="2667642" cy="276999"/>
          </a:xfrm>
        </p:grpSpPr>
        <p:sp>
          <p:nvSpPr>
            <p:cNvPr id="86" name="Rounded Rectangle 85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นิล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602775"/>
              </p:ext>
            </p:extLst>
          </p:nvPr>
        </p:nvGraphicFramePr>
        <p:xfrm>
          <a:off x="1392741" y="1679514"/>
          <a:ext cx="981228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567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4418420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3143301">
                  <a:extLst>
                    <a:ext uri="{9D8B030D-6E8A-4147-A177-3AD203B41FA5}">
                      <a16:colId xmlns:a16="http://schemas.microsoft.com/office/drawing/2014/main" val="1647680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solidFill>
                            <a:schemeClr val="tx1"/>
                          </a:solidFill>
                        </a:rPr>
                        <a:t>ผลิตผล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solidFill>
                            <a:schemeClr val="tx1"/>
                          </a:solidFill>
                        </a:rPr>
                        <a:t>เลือก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solidFill>
                            <a:schemeClr val="tx1"/>
                          </a:solidFill>
                        </a:rPr>
                        <a:t>ข้าวกล้อง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solidFill>
                            <a:schemeClr val="tx1"/>
                          </a:solidFill>
                        </a:rPr>
                        <a:t>ข้าวกล้องงอกสีนิล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</a:tbl>
          </a:graphicData>
        </a:graphic>
      </p:graphicFrame>
      <p:sp>
        <p:nvSpPr>
          <p:cNvPr id="89" name="Rounded Rectangle 88"/>
          <p:cNvSpPr/>
          <p:nvPr/>
        </p:nvSpPr>
        <p:spPr>
          <a:xfrm>
            <a:off x="9306298" y="2100594"/>
            <a:ext cx="758549" cy="269512"/>
          </a:xfrm>
          <a:prstGeom prst="roundRect">
            <a:avLst/>
          </a:prstGeom>
          <a:solidFill>
            <a:schemeClr val="bg1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+ เลือก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9306298" y="2459198"/>
            <a:ext cx="758549" cy="269512"/>
          </a:xfrm>
          <a:prstGeom prst="roundRect">
            <a:avLst/>
          </a:prstGeom>
          <a:solidFill>
            <a:schemeClr val="bg1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+ เลือก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1020926" y="1283874"/>
            <a:ext cx="2099644" cy="276999"/>
            <a:chOff x="157873" y="641914"/>
            <a:chExt cx="2099644" cy="276999"/>
          </a:xfrm>
        </p:grpSpPr>
        <p:sp>
          <p:nvSpPr>
            <p:cNvPr id="93" name="Rounded Rectangle 92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/>
                <a:t>แสดงผล</a:t>
              </a:r>
              <a:endParaRPr lang="en-US" sz="12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sp>
        <p:nvSpPr>
          <p:cNvPr id="58" name="Rounded Rectangle 57"/>
          <p:cNvSpPr/>
          <p:nvPr/>
        </p:nvSpPr>
        <p:spPr>
          <a:xfrm>
            <a:off x="9083650" y="718342"/>
            <a:ext cx="1414234" cy="178652"/>
          </a:xfrm>
          <a:prstGeom prst="roundRect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th-TH" sz="1000" dirty="0">
                <a:latin typeface="Arial" panose="020B0604020202020204" pitchFamily="34" charset="0"/>
                <a:ea typeface=" SimSun"/>
                <a:cs typeface="Arial" panose="020B0604020202020204" pitchFamily="34" charset="0"/>
              </a:rPr>
              <a:t>กล้อง</a:t>
            </a:r>
            <a:endParaRPr lang="en-US" sz="1000" dirty="0">
              <a:latin typeface="Arial" panose="020B0604020202020204" pitchFamily="34" charset="0"/>
              <a:ea typeface=" SimSun"/>
              <a:cs typeface="Arial" panose="020B0604020202020204" pitchFamily="34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10504576" y="725501"/>
            <a:ext cx="700453" cy="209618"/>
            <a:chOff x="1491233" y="2295212"/>
            <a:chExt cx="700453" cy="220476"/>
          </a:xfrm>
        </p:grpSpPr>
        <p:sp>
          <p:nvSpPr>
            <p:cNvPr id="60" name="Rounded Rectangle 59"/>
            <p:cNvSpPr/>
            <p:nvPr/>
          </p:nvSpPr>
          <p:spPr>
            <a:xfrm>
              <a:off x="1517157" y="2295212"/>
              <a:ext cx="674529" cy="177190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th-TH" sz="10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    ค้นหา</a:t>
              </a:r>
              <a:endParaRPr lang="en-US" sz="10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1233" y="2296213"/>
              <a:ext cx="286537" cy="219475"/>
            </a:xfrm>
            <a:prstGeom prst="rect">
              <a:avLst/>
            </a:prstGeom>
          </p:spPr>
        </p:pic>
      </p:grpSp>
      <p:grpSp>
        <p:nvGrpSpPr>
          <p:cNvPr id="67" name="Group 66"/>
          <p:cNvGrpSpPr/>
          <p:nvPr/>
        </p:nvGrpSpPr>
        <p:grpSpPr>
          <a:xfrm>
            <a:off x="961666" y="680062"/>
            <a:ext cx="668860" cy="268068"/>
            <a:chOff x="9922940" y="1448445"/>
            <a:chExt cx="668860" cy="268068"/>
          </a:xfrm>
        </p:grpSpPr>
        <p:sp>
          <p:nvSpPr>
            <p:cNvPr id="68" name="Rounded Rectangle 67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74" name="Group 73"/>
          <p:cNvGrpSpPr/>
          <p:nvPr/>
        </p:nvGrpSpPr>
        <p:grpSpPr>
          <a:xfrm>
            <a:off x="2543674" y="704532"/>
            <a:ext cx="4650920" cy="236402"/>
            <a:chOff x="4449275" y="6018078"/>
            <a:chExt cx="4650920" cy="236402"/>
          </a:xfrm>
        </p:grpSpPr>
        <p:sp>
          <p:nvSpPr>
            <p:cNvPr id="75" name="Rounded Rectangle 74"/>
            <p:cNvSpPr/>
            <p:nvPr/>
          </p:nvSpPr>
          <p:spPr>
            <a:xfrm>
              <a:off x="4449275" y="6018078"/>
              <a:ext cx="1613948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th-TH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ปลูกพืช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812683" y="6031888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7441654" y="6018078"/>
              <a:ext cx="1613948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th-TH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ปลูกข้าว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8805062" y="6031888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815491" y="622574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800" dirty="0">
                <a:solidFill>
                  <a:schemeClr val="bg1"/>
                </a:solidFill>
                <a:cs typeface="+mj-cs"/>
              </a:rPr>
              <a:t>ชื่อกลุ่ม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623346" y="622574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800" dirty="0">
                <a:solidFill>
                  <a:schemeClr val="bg1"/>
                </a:solidFill>
                <a:cs typeface="+mj-cs"/>
              </a:rPr>
              <a:t>ชื่อกลุ่มย่อย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020926" y="4797556"/>
            <a:ext cx="101841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10775967" y="4893362"/>
            <a:ext cx="429062" cy="34290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ปิด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87244" y="-52243"/>
            <a:ext cx="11851466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h-TH" b="1" dirty="0"/>
              <a:t>การใช้เครื่องมือค้นหา</a:t>
            </a:r>
            <a:endParaRPr lang="th-TH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220369" y="5598452"/>
            <a:ext cx="11851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h-TH" sz="2000" dirty="0"/>
              <a:t>เมื่อค้นหาคำว่า </a:t>
            </a:r>
            <a:r>
              <a:rPr lang="th-TH" sz="2000" b="1" dirty="0"/>
              <a:t>“นิล” (</a:t>
            </a:r>
            <a:r>
              <a:rPr lang="th-TH" sz="2000" dirty="0"/>
              <a:t>จาก ชื่อกลุ่ม “ปลูกพืช” และ ชื่อกลุ่มย่อย “ปลูกข้าว” และ เครื่องมือค้นหา                   </a:t>
            </a:r>
            <a:r>
              <a:rPr lang="th-TH" sz="2000" b="1" dirty="0"/>
              <a:t>) </a:t>
            </a:r>
          </a:p>
          <a:p>
            <a:pPr>
              <a:lnSpc>
                <a:spcPct val="150000"/>
              </a:lnSpc>
            </a:pPr>
            <a:r>
              <a:rPr lang="th-TH" sz="2000" b="1" dirty="0"/>
              <a:t>ผลคือ </a:t>
            </a:r>
            <a:r>
              <a:rPr lang="th-TH" sz="2000" dirty="0"/>
              <a:t>ตารางจะแสดงข้าว ที่มีคำว่า “นิล” เท่านั้น ซึ่งในตาราง ข้าวที่มีคำว่า นิล จะมีอยู่ 1 </a:t>
            </a:r>
            <a:r>
              <a:rPr lang="en-US" sz="2000" dirty="0"/>
              <a:t>Record </a:t>
            </a:r>
            <a:r>
              <a:rPr lang="th-TH" sz="2000" dirty="0"/>
              <a:t>คือ ข้าวกล้องงอกสีนิล  </a:t>
            </a:r>
            <a:endParaRPr lang="th-TH" sz="1600" b="1" dirty="0">
              <a:solidFill>
                <a:srgbClr val="FF0000"/>
              </a:solidFill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2733171" y="58204"/>
            <a:ext cx="774797" cy="55335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ln>
                  <a:solidFill>
                    <a:sysClr val="windowText" lastClr="000000"/>
                  </a:solidFill>
                </a:ln>
              </a:rPr>
              <a:t>2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8968154" y="632560"/>
            <a:ext cx="2344616" cy="359346"/>
          </a:xfrm>
          <a:prstGeom prst="round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5" name="Right Arrow 44"/>
          <p:cNvSpPr/>
          <p:nvPr/>
        </p:nvSpPr>
        <p:spPr>
          <a:xfrm>
            <a:off x="8148764" y="552958"/>
            <a:ext cx="774797" cy="55335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ln>
                  <a:solidFill>
                    <a:sysClr val="windowText" lastClr="000000"/>
                  </a:solidFill>
                </a:ln>
              </a:rPr>
              <a:t>1</a:t>
            </a:r>
          </a:p>
        </p:txBody>
      </p:sp>
      <p:sp>
        <p:nvSpPr>
          <p:cNvPr id="46" name="Right Arrow 45"/>
          <p:cNvSpPr/>
          <p:nvPr/>
        </p:nvSpPr>
        <p:spPr>
          <a:xfrm>
            <a:off x="8148764" y="1139562"/>
            <a:ext cx="774797" cy="55335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ln>
                  <a:solidFill>
                    <a:sysClr val="windowText" lastClr="000000"/>
                  </a:solidFill>
                </a:ln>
              </a:rPr>
              <a:t>2</a:t>
            </a:r>
          </a:p>
        </p:txBody>
      </p:sp>
      <p:sp>
        <p:nvSpPr>
          <p:cNvPr id="50" name="Right Arrow 49"/>
          <p:cNvSpPr/>
          <p:nvPr/>
        </p:nvSpPr>
        <p:spPr>
          <a:xfrm>
            <a:off x="6807195" y="5630146"/>
            <a:ext cx="774797" cy="55335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ln>
                  <a:solidFill>
                    <a:sysClr val="windowText" lastClr="000000"/>
                  </a:solidFill>
                </a:ln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91134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 Same Side Corner Rectangle 52"/>
          <p:cNvSpPr/>
          <p:nvPr/>
        </p:nvSpPr>
        <p:spPr>
          <a:xfrm>
            <a:off x="869463" y="592940"/>
            <a:ext cx="10553279" cy="449943"/>
          </a:xfrm>
          <a:prstGeom prst="round2SameRect">
            <a:avLst>
              <a:gd name="adj1" fmla="val 8199"/>
              <a:gd name="adj2" fmla="val 0"/>
            </a:avLst>
          </a:prstGeom>
          <a:solidFill>
            <a:srgbClr val="093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sp>
        <p:nvSpPr>
          <p:cNvPr id="3" name="Rounded Rectangle 2"/>
          <p:cNvSpPr/>
          <p:nvPr/>
        </p:nvSpPr>
        <p:spPr>
          <a:xfrm>
            <a:off x="8968154" y="632560"/>
            <a:ext cx="2344616" cy="359346"/>
          </a:xfrm>
          <a:prstGeom prst="round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2" name="Round Same Side Corner Rectangle 51"/>
          <p:cNvSpPr/>
          <p:nvPr/>
        </p:nvSpPr>
        <p:spPr>
          <a:xfrm rot="10800000">
            <a:off x="869463" y="1042875"/>
            <a:ext cx="10553280" cy="4293266"/>
          </a:xfrm>
          <a:prstGeom prst="round2SameRect">
            <a:avLst>
              <a:gd name="adj1" fmla="val 87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grpSp>
        <p:nvGrpSpPr>
          <p:cNvPr id="85" name="Group 84"/>
          <p:cNvGrpSpPr/>
          <p:nvPr/>
        </p:nvGrpSpPr>
        <p:grpSpPr>
          <a:xfrm>
            <a:off x="8537387" y="1277743"/>
            <a:ext cx="2667642" cy="276999"/>
            <a:chOff x="-1149900" y="641914"/>
            <a:chExt cx="2667642" cy="276999"/>
          </a:xfrm>
        </p:grpSpPr>
        <p:sp>
          <p:nvSpPr>
            <p:cNvPr id="86" name="Rounded Rectangle 85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th-TH" sz="1200" dirty="0">
                  <a:solidFill>
                    <a:schemeClr val="tx1"/>
                  </a:solidFill>
                </a:rPr>
                <a:t>นิล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graphicFrame>
        <p:nvGraphicFramePr>
          <p:cNvPr id="88" name="Table 87"/>
          <p:cNvGraphicFramePr>
            <a:graphicFrameLocks noGrp="1"/>
          </p:cNvGraphicFramePr>
          <p:nvPr>
            <p:extLst/>
          </p:nvPr>
        </p:nvGraphicFramePr>
        <p:xfrm>
          <a:off x="1392741" y="1679514"/>
          <a:ext cx="98122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567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4418420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3143301">
                  <a:extLst>
                    <a:ext uri="{9D8B030D-6E8A-4147-A177-3AD203B41FA5}">
                      <a16:colId xmlns:a16="http://schemas.microsoft.com/office/drawing/2014/main" val="1647680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solidFill>
                            <a:schemeClr val="tx1"/>
                          </a:solidFill>
                        </a:rPr>
                        <a:t>ผลิตผล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solidFill>
                            <a:schemeClr val="tx1"/>
                          </a:solidFill>
                        </a:rPr>
                        <a:t>เลือก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solidFill>
                            <a:schemeClr val="tx1"/>
                          </a:solidFill>
                        </a:rPr>
                        <a:t>ข้าวกล้องงอกสีนิล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</a:tbl>
          </a:graphicData>
        </a:graphic>
      </p:graphicFrame>
      <p:sp>
        <p:nvSpPr>
          <p:cNvPr id="89" name="Rounded Rectangle 88"/>
          <p:cNvSpPr/>
          <p:nvPr/>
        </p:nvSpPr>
        <p:spPr>
          <a:xfrm>
            <a:off x="9306298" y="2100594"/>
            <a:ext cx="758549" cy="269512"/>
          </a:xfrm>
          <a:prstGeom prst="roundRect">
            <a:avLst/>
          </a:prstGeom>
          <a:solidFill>
            <a:schemeClr val="bg1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+ เลือก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1020926" y="1283874"/>
            <a:ext cx="2099644" cy="276999"/>
            <a:chOff x="157873" y="641914"/>
            <a:chExt cx="2099644" cy="276999"/>
          </a:xfrm>
        </p:grpSpPr>
        <p:sp>
          <p:nvSpPr>
            <p:cNvPr id="93" name="Rounded Rectangle 92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/>
                <a:t>แสดงผล</a:t>
              </a:r>
              <a:endParaRPr lang="en-US" sz="12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sp>
        <p:nvSpPr>
          <p:cNvPr id="58" name="Rounded Rectangle 57"/>
          <p:cNvSpPr/>
          <p:nvPr/>
        </p:nvSpPr>
        <p:spPr>
          <a:xfrm>
            <a:off x="9083650" y="718342"/>
            <a:ext cx="1414234" cy="178652"/>
          </a:xfrm>
          <a:prstGeom prst="roundRect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th-TH" sz="1000" dirty="0">
                <a:latin typeface="Arial" panose="020B0604020202020204" pitchFamily="34" charset="0"/>
                <a:ea typeface=" SimSun"/>
                <a:cs typeface="Arial" panose="020B0604020202020204" pitchFamily="34" charset="0"/>
              </a:rPr>
              <a:t>กล้อง</a:t>
            </a:r>
            <a:endParaRPr lang="en-US" sz="1000" dirty="0">
              <a:latin typeface="Arial" panose="020B0604020202020204" pitchFamily="34" charset="0"/>
              <a:ea typeface=" SimSun"/>
              <a:cs typeface="Arial" panose="020B0604020202020204" pitchFamily="34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10504576" y="725501"/>
            <a:ext cx="700453" cy="209618"/>
            <a:chOff x="1491233" y="2295212"/>
            <a:chExt cx="700453" cy="220476"/>
          </a:xfrm>
        </p:grpSpPr>
        <p:sp>
          <p:nvSpPr>
            <p:cNvPr id="60" name="Rounded Rectangle 59"/>
            <p:cNvSpPr/>
            <p:nvPr/>
          </p:nvSpPr>
          <p:spPr>
            <a:xfrm>
              <a:off x="1517157" y="2295212"/>
              <a:ext cx="674529" cy="177190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th-TH" sz="10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    ค้นหา</a:t>
              </a:r>
              <a:endParaRPr lang="en-US" sz="10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1233" y="2296213"/>
              <a:ext cx="286537" cy="219475"/>
            </a:xfrm>
            <a:prstGeom prst="rect">
              <a:avLst/>
            </a:prstGeom>
          </p:spPr>
        </p:pic>
      </p:grpSp>
      <p:grpSp>
        <p:nvGrpSpPr>
          <p:cNvPr id="67" name="Group 66"/>
          <p:cNvGrpSpPr/>
          <p:nvPr/>
        </p:nvGrpSpPr>
        <p:grpSpPr>
          <a:xfrm>
            <a:off x="961666" y="680062"/>
            <a:ext cx="668860" cy="268068"/>
            <a:chOff x="9922940" y="1448445"/>
            <a:chExt cx="668860" cy="268068"/>
          </a:xfrm>
        </p:grpSpPr>
        <p:sp>
          <p:nvSpPr>
            <p:cNvPr id="68" name="Rounded Rectangle 67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74" name="Group 73"/>
          <p:cNvGrpSpPr/>
          <p:nvPr/>
        </p:nvGrpSpPr>
        <p:grpSpPr>
          <a:xfrm>
            <a:off x="2543674" y="704532"/>
            <a:ext cx="4650920" cy="236402"/>
            <a:chOff x="4449275" y="6018078"/>
            <a:chExt cx="4650920" cy="236402"/>
          </a:xfrm>
        </p:grpSpPr>
        <p:sp>
          <p:nvSpPr>
            <p:cNvPr id="75" name="Rounded Rectangle 74"/>
            <p:cNvSpPr/>
            <p:nvPr/>
          </p:nvSpPr>
          <p:spPr>
            <a:xfrm>
              <a:off x="4449275" y="6018078"/>
              <a:ext cx="1613948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th-TH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ปลูกพืช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812683" y="6031888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7441654" y="6018078"/>
              <a:ext cx="1613948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th-TH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ปลูกข้าว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8805062" y="6031888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815491" y="622574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800" dirty="0">
                <a:solidFill>
                  <a:schemeClr val="bg1"/>
                </a:solidFill>
                <a:cs typeface="+mj-cs"/>
              </a:rPr>
              <a:t>ชื่อกลุ่ม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623346" y="622574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800" dirty="0">
                <a:solidFill>
                  <a:schemeClr val="bg1"/>
                </a:solidFill>
                <a:cs typeface="+mj-cs"/>
              </a:rPr>
              <a:t>ชื่อกลุ่มย่อย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020926" y="4797556"/>
            <a:ext cx="101841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10775967" y="4893362"/>
            <a:ext cx="429062" cy="34290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ปิด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87244" y="-52243"/>
            <a:ext cx="11851466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h-TH" b="1" dirty="0"/>
              <a:t>การใช้เครื่องมือค้นหา</a:t>
            </a:r>
            <a:endParaRPr lang="th-TH" sz="2000" dirty="0"/>
          </a:p>
        </p:txBody>
      </p:sp>
      <p:sp>
        <p:nvSpPr>
          <p:cNvPr id="41" name="Right Arrow 40"/>
          <p:cNvSpPr/>
          <p:nvPr/>
        </p:nvSpPr>
        <p:spPr>
          <a:xfrm>
            <a:off x="2733171" y="58204"/>
            <a:ext cx="774797" cy="55335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ln>
                  <a:solidFill>
                    <a:sysClr val="windowText" lastClr="000000"/>
                  </a:solidFill>
                </a:ln>
              </a:rPr>
              <a:t>2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8968154" y="632560"/>
            <a:ext cx="2344616" cy="359346"/>
          </a:xfrm>
          <a:prstGeom prst="round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5" name="Right Arrow 44"/>
          <p:cNvSpPr/>
          <p:nvPr/>
        </p:nvSpPr>
        <p:spPr>
          <a:xfrm>
            <a:off x="8148764" y="552958"/>
            <a:ext cx="774797" cy="55335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ln>
                  <a:solidFill>
                    <a:sysClr val="windowText" lastClr="000000"/>
                  </a:solidFill>
                </a:ln>
              </a:rPr>
              <a:t>1</a:t>
            </a:r>
          </a:p>
        </p:txBody>
      </p:sp>
      <p:sp>
        <p:nvSpPr>
          <p:cNvPr id="46" name="Right Arrow 45"/>
          <p:cNvSpPr/>
          <p:nvPr/>
        </p:nvSpPr>
        <p:spPr>
          <a:xfrm>
            <a:off x="8148764" y="1139562"/>
            <a:ext cx="774797" cy="55335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ln>
                  <a:solidFill>
                    <a:sysClr val="windowText" lastClr="000000"/>
                  </a:solidFill>
                </a:ln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85507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767</Words>
  <Application>Microsoft Office PowerPoint</Application>
  <PresentationFormat>Widescreen</PresentationFormat>
  <Paragraphs>270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 SimSun</vt:lpstr>
      <vt:lpstr>Angsana New</vt:lpstr>
      <vt:lpstr>Arial</vt:lpstr>
      <vt:lpstr>Calibri</vt:lpstr>
      <vt:lpstr>Calibri Light</vt:lpstr>
      <vt:lpstr>Cordia New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GTAR</dc:creator>
  <cp:lastModifiedBy>GTAR</cp:lastModifiedBy>
  <cp:revision>12</cp:revision>
  <dcterms:created xsi:type="dcterms:W3CDTF">2016-06-09T09:40:17Z</dcterms:created>
  <dcterms:modified xsi:type="dcterms:W3CDTF">2016-06-09T11:28:45Z</dcterms:modified>
</cp:coreProperties>
</file>