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2"/>
  </p:notesMasterIdLst>
  <p:sldIdLst>
    <p:sldId id="334" r:id="rId3"/>
    <p:sldId id="336" r:id="rId4"/>
    <p:sldId id="328" r:id="rId5"/>
    <p:sldId id="329" r:id="rId6"/>
    <p:sldId id="269" r:id="rId7"/>
    <p:sldId id="324" r:id="rId8"/>
    <p:sldId id="338" r:id="rId9"/>
    <p:sldId id="337" r:id="rId10"/>
    <p:sldId id="319" r:id="rId11"/>
    <p:sldId id="325" r:id="rId12"/>
    <p:sldId id="339" r:id="rId13"/>
    <p:sldId id="340" r:id="rId14"/>
    <p:sldId id="321" r:id="rId15"/>
    <p:sldId id="342" r:id="rId16"/>
    <p:sldId id="344" r:id="rId17"/>
    <p:sldId id="345" r:id="rId18"/>
    <p:sldId id="341" r:id="rId19"/>
    <p:sldId id="331" r:id="rId20"/>
    <p:sldId id="347" r:id="rId21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D6A"/>
    <a:srgbClr val="F7F7F7"/>
    <a:srgbClr val="F1F1F1"/>
    <a:srgbClr val="FFC000"/>
    <a:srgbClr val="969696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79" autoAdjust="0"/>
    <p:restoredTop sz="94828" autoAdjust="0"/>
  </p:normalViewPr>
  <p:slideViewPr>
    <p:cSldViewPr snapToGrid="0">
      <p:cViewPr varScale="1">
        <p:scale>
          <a:sx n="72" d="100"/>
          <a:sy n="72" d="100"/>
        </p:scale>
        <p:origin x="-12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pPr/>
              <a:t>22/07/59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367106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th-TH" dirty="0" smtClean="0"/>
              <a:t>ปรับตารางแสดงข้อมูลผู้ลงทะเบียนเข้าอบรม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</a:t>
            </a:r>
            <a:r>
              <a:rPr lang="th-TH" dirty="0" smtClean="0"/>
              <a:t>แก้ไข </a:t>
            </a:r>
            <a:r>
              <a:rPr lang="en-US" dirty="0" smtClean="0"/>
              <a:t>type </a:t>
            </a:r>
            <a:r>
              <a:rPr lang="th-TH" dirty="0" smtClean="0"/>
              <a:t>ของ </a:t>
            </a:r>
            <a:r>
              <a:rPr lang="en-US" dirty="0" smtClean="0"/>
              <a:t>Field </a:t>
            </a:r>
            <a:r>
              <a:rPr lang="en-US" dirty="0" err="1" smtClean="0"/>
              <a:t>course_grade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และเพิ่ม </a:t>
            </a:r>
            <a:r>
              <a:rPr lang="en-US" dirty="0" smtClean="0"/>
              <a:t>Field </a:t>
            </a:r>
            <a:r>
              <a:rPr lang="th-TH" dirty="0" smtClean="0"/>
              <a:t>ผลการอบรม (</a:t>
            </a:r>
            <a:r>
              <a:rPr lang="en-US" dirty="0" err="1" smtClean="0"/>
              <a:t>course_grade</a:t>
            </a:r>
            <a:r>
              <a:rPr lang="en-US" dirty="0" smtClean="0"/>
              <a:t>)</a:t>
            </a:r>
            <a:r>
              <a:rPr lang="th-TH" dirty="0" smtClean="0"/>
              <a:t> เพื่อที่จะเก็บคะแนน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8312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846577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0882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324326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03068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75877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031836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119820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498345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</a:t>
            </a:r>
            <a:r>
              <a:rPr lang="th-TH" dirty="0" smtClean="0"/>
              <a:t>ปรับตารางแสดงข้อมูลผู้ลงทะเบียนเข้าอบรม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53205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74671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53853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63178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84889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12670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62531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168227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1394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4"/>
            <a:chOff x="495300" y="801687"/>
            <a:chExt cx="11106150" cy="6132514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4"/>
              <a:chOff x="495300" y="801687"/>
              <a:chExt cx="11106150" cy="613251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1118"/>
                <a:chOff x="495300" y="1004887"/>
                <a:chExt cx="11106150" cy="441118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11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ภาพกิจกรรม</a:t>
                  </a:r>
                </a:p>
              </p:txBody>
            </p:sp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5955490" y="1026287"/>
                  <a:ext cx="146065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โครงการอบรม</a:t>
                  </a:r>
                </a:p>
              </p:txBody>
            </p:sp>
            <p:sp>
              <p:nvSpPr>
                <p:cNvPr id="15" name="TextBox 14"/>
                <p:cNvSpPr txBox="1"/>
                <p:nvPr userDrawn="1"/>
              </p:nvSpPr>
              <p:spPr>
                <a:xfrm>
                  <a:off x="4665526" y="1026287"/>
                  <a:ext cx="134203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คลิปกิจกรรม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35525"/>
                <a:ext cx="11106150" cy="5698676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ข้อมูลกลุ่มหลักสูตร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5887879"/>
              </p:ext>
            </p:extLst>
          </p:nvPr>
        </p:nvGraphicFramePr>
        <p:xfrm>
          <a:off x="726146" y="2611819"/>
          <a:ext cx="105887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68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2447559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5515747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2110204">
                  <a:extLst>
                    <a:ext uri="{9D8B030D-6E8A-4147-A177-3AD203B41FA5}">
                      <a16:colId xmlns:a16="http://schemas.microsoft.com/office/drawing/2014/main" xmlns="" val="303541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/ 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047401" y="1005868"/>
            <a:ext cx="2055102" cy="2249651"/>
            <a:chOff x="4755131" y="1005868"/>
            <a:chExt cx="2055102" cy="2249651"/>
          </a:xfrm>
        </p:grpSpPr>
        <p:grpSp>
          <p:nvGrpSpPr>
            <p:cNvPr id="37" name="Group 36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755131" y="1005868"/>
              <a:ext cx="2055102" cy="338554"/>
              <a:chOff x="4850812" y="-956374"/>
              <a:chExt cx="2055102" cy="33855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79901" y="-92212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กลุ่มหลักสูตร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50812" y="-95637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996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2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3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หลักสูตรอบรม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44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วิทยากร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10588343" y="1107656"/>
            <a:ext cx="941540" cy="268068"/>
            <a:chOff x="10540209" y="1448445"/>
            <a:chExt cx="941540" cy="268068"/>
          </a:xfrm>
        </p:grpSpPr>
        <p:sp>
          <p:nvSpPr>
            <p:cNvPr id="146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9818520" y="1107656"/>
            <a:ext cx="668860" cy="268068"/>
            <a:chOff x="9922940" y="1440849"/>
            <a:chExt cx="668860" cy="268068"/>
          </a:xfrm>
        </p:grpSpPr>
        <p:sp>
          <p:nvSpPr>
            <p:cNvPr id="14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151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สถานที่จัดอบรม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966" y="104499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2571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ข้อมูลหลักสูตรอบรม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9230" y="65883"/>
            <a:ext cx="117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sp>
        <p:nvSpPr>
          <p:cNvPr id="99" name="Rectangle: Top Corners Rounded 98"/>
          <p:cNvSpPr/>
          <p:nvPr/>
        </p:nvSpPr>
        <p:spPr>
          <a:xfrm rot="10800000">
            <a:off x="761997" y="4849022"/>
            <a:ext cx="10552923" cy="1686709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61" name="Group 160"/>
          <p:cNvGrpSpPr/>
          <p:nvPr/>
        </p:nvGrpSpPr>
        <p:grpSpPr>
          <a:xfrm>
            <a:off x="480593" y="4895767"/>
            <a:ext cx="10730574" cy="1629892"/>
            <a:chOff x="329231" y="2188689"/>
            <a:chExt cx="10730574" cy="1629892"/>
          </a:xfrm>
        </p:grpSpPr>
        <p:grpSp>
          <p:nvGrpSpPr>
            <p:cNvPr id="162" name="Group 161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70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168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701450" y="3541582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3 ของทั้งหมด 3 รายการ</a:t>
              </a:r>
              <a:endParaRPr lang="en-US" sz="1200" dirty="0"/>
            </a:p>
          </p:txBody>
        </p:sp>
        <p:sp>
          <p:nvSpPr>
            <p:cNvPr id="165" name="Rounded Rectangle 170"/>
            <p:cNvSpPr/>
            <p:nvPr/>
          </p:nvSpPr>
          <p:spPr>
            <a:xfrm>
              <a:off x="10428120" y="3594160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Rounded Rectangle 171"/>
            <p:cNvSpPr/>
            <p:nvPr/>
          </p:nvSpPr>
          <p:spPr>
            <a:xfrm>
              <a:off x="9493712" y="359706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Rounded Rectangle 172"/>
            <p:cNvSpPr/>
            <p:nvPr/>
          </p:nvSpPr>
          <p:spPr>
            <a:xfrm>
              <a:off x="10175897" y="3594160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Round Same Side Corner Rectangle 34"/>
          <p:cNvSpPr/>
          <p:nvPr/>
        </p:nvSpPr>
        <p:spPr>
          <a:xfrm>
            <a:off x="761998" y="4401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74" name="Rectangle 173"/>
          <p:cNvSpPr/>
          <p:nvPr/>
        </p:nvSpPr>
        <p:spPr>
          <a:xfrm>
            <a:off x="784176" y="4448407"/>
            <a:ext cx="2021369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แสดงข้อมูลผู้ลงทะเบียนเข้าอบรม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5864284"/>
              </p:ext>
            </p:extLst>
          </p:nvPr>
        </p:nvGraphicFramePr>
        <p:xfrm>
          <a:off x="892283" y="5204827"/>
          <a:ext cx="1031888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90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677929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594051">
                  <a:extLst>
                    <a:ext uri="{9D8B030D-6E8A-4147-A177-3AD203B41FA5}">
                      <a16:colId xmlns:a16="http://schemas.microsoft.com/office/drawing/2014/main" xmlns="" val="458845612"/>
                    </a:ext>
                  </a:extLst>
                </a:gridCol>
                <a:gridCol w="1023218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1860273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1160426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  <a:gridCol w="909202">
                  <a:extLst>
                    <a:ext uri="{9D8B030D-6E8A-4147-A177-3AD203B41FA5}">
                      <a16:colId xmlns:a16="http://schemas.microsoft.com/office/drawing/2014/main" xmlns="" val="3088336524"/>
                    </a:ext>
                  </a:extLst>
                </a:gridCol>
                <a:gridCol w="1231565">
                  <a:extLst>
                    <a:ext uri="{9D8B030D-6E8A-4147-A177-3AD203B41FA5}">
                      <a16:colId xmlns:a16="http://schemas.microsoft.com/office/drawing/2014/main" xmlns="" val="254275375"/>
                    </a:ext>
                  </a:extLst>
                </a:gridCol>
                <a:gridCol w="1231565">
                  <a:extLst>
                    <a:ext uri="{9D8B030D-6E8A-4147-A177-3AD203B41FA5}">
                      <a16:colId xmlns:a16="http://schemas.microsoft.com/office/drawing/2014/main" xmlns="" val="477709462"/>
                    </a:ext>
                  </a:extLst>
                </a:gridCol>
                <a:gridCol w="1231565">
                  <a:extLst>
                    <a:ext uri="{9D8B030D-6E8A-4147-A177-3AD203B41FA5}">
                      <a16:colId xmlns:a16="http://schemas.microsoft.com/office/drawing/2014/main" xmlns="" val="1105355953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คำนำหน้า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หมายเลขโทรศัพท์มือถือ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Facebook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Line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ผลการอบรม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endParaRPr lang="th-TH" sz="11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020228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69443" y="2158505"/>
            <a:ext cx="6368027" cy="2263655"/>
            <a:chOff x="1169443" y="2158505"/>
            <a:chExt cx="6368027" cy="2263655"/>
          </a:xfrm>
        </p:grpSpPr>
        <p:grpSp>
          <p:nvGrpSpPr>
            <p:cNvPr id="3" name="Group 2"/>
            <p:cNvGrpSpPr/>
            <p:nvPr/>
          </p:nvGrpSpPr>
          <p:grpSpPr>
            <a:xfrm>
              <a:off x="1169443" y="2158505"/>
              <a:ext cx="6368027" cy="2231957"/>
              <a:chOff x="1169443" y="2158505"/>
              <a:chExt cx="6368027" cy="2231957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5058920" y="3232658"/>
                <a:ext cx="2474866" cy="276999"/>
                <a:chOff x="4313" y="641914"/>
                <a:chExt cx="2474866" cy="304478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1072446" y="683029"/>
                  <a:ext cx="1406733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ref_doc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เอกสารอ้างอิง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1422758" y="2158505"/>
                <a:ext cx="2564347" cy="184666"/>
                <a:chOff x="-85167" y="675455"/>
                <a:chExt cx="2564347" cy="20298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course_code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-85167" y="675455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th-TH"/>
                  </a:defPPr>
                  <a:lvl1pPr algn="r">
                    <a:defRPr sz="1200">
                      <a:latin typeface="Arial" panose="020B0604020202020204" pitchFamily="34" charset="0"/>
                      <a:cs typeface="+mj-cs"/>
                    </a:defRPr>
                  </a:lvl1pPr>
                </a:lstStyle>
                <a:p>
                  <a:r>
                    <a:rPr lang="th-TH" dirty="0"/>
                    <a:t>รหัสหลักสูตรอบรม</a:t>
                  </a:r>
                  <a:endParaRPr lang="en-US" dirty="0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1412982" y="2379262"/>
                <a:ext cx="2574123" cy="184666"/>
                <a:chOff x="1412982" y="2584377"/>
                <a:chExt cx="2574123" cy="184666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412982" y="2584377"/>
                  <a:ext cx="2574123" cy="184666"/>
                  <a:chOff x="-94943" y="658362"/>
                  <a:chExt cx="2574123" cy="202985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1072446" y="662473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cgroup_code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94943" y="658362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  <a:cs typeface="+mj-cs"/>
                      </a:rPr>
                      <a:t>กลุ่มหลักสูตร</a:t>
                    </a:r>
                    <a:endParaRPr lang="en-US" sz="1200" dirty="0">
                      <a:latin typeface="Arial" panose="020B0604020202020204" pitchFamily="34" charset="0"/>
                      <a:cs typeface="+mj-cs"/>
                    </a:endParaRPr>
                  </a:p>
                </p:txBody>
              </p:sp>
            </p:grpSp>
            <p:sp>
              <p:nvSpPr>
                <p:cNvPr id="64" name="Rectangle 63"/>
                <p:cNvSpPr/>
                <p:nvPr/>
              </p:nvSpPr>
              <p:spPr>
                <a:xfrm>
                  <a:off x="3847016" y="2615156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4971170" y="2384339"/>
                <a:ext cx="2566300" cy="196317"/>
                <a:chOff x="1420805" y="2606818"/>
                <a:chExt cx="2566300" cy="196317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420805" y="2606818"/>
                  <a:ext cx="2566300" cy="196317"/>
                  <a:chOff x="-87120" y="683029"/>
                  <a:chExt cx="2566300" cy="215792"/>
                </a:xfrm>
              </p:grpSpPr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ctype_code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-87120" y="695836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กลุ่มย่อยหลักสูตร</a:t>
                    </a:r>
                    <a:endParaRPr lang="en-US" dirty="0"/>
                  </a:p>
                </p:txBody>
              </p:sp>
            </p:grpSp>
            <p:sp>
              <p:nvSpPr>
                <p:cNvPr id="91" name="Rectangle 90"/>
                <p:cNvSpPr/>
                <p:nvPr/>
              </p:nvSpPr>
              <p:spPr>
                <a:xfrm>
                  <a:off x="3847016" y="2651052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412982" y="2600707"/>
                <a:ext cx="6124488" cy="184666"/>
                <a:chOff x="-94943" y="658362"/>
                <a:chExt cx="6124488" cy="202985"/>
              </a:xfrm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1072445" y="662473"/>
                  <a:ext cx="4957100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-94943" y="658362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ชื่อ/คำอธิบายหลักสูตร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422758" y="2823510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03" name="Rounded Rectangle 10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วันที่จัดตั้งหลักสูตรอบรม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 rotWithShape="1">
                <a:blip r:embed="rId5" cstate="print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05" name="Group 104"/>
              <p:cNvGrpSpPr/>
              <p:nvPr/>
            </p:nvGrpSpPr>
            <p:grpSpPr>
              <a:xfrm>
                <a:off x="4971170" y="282371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course_approve_date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วันที่อนุมัติหลักสูตรอบรม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07" name="Picture 106"/>
                <p:cNvPicPr>
                  <a:picLocks noChangeAspect="1"/>
                </p:cNvPicPr>
                <p:nvPr/>
              </p:nvPicPr>
              <p:blipFill rotWithShape="1">
                <a:blip r:embed="rId5" cstate="print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0" name="Group 109"/>
              <p:cNvGrpSpPr/>
              <p:nvPr/>
            </p:nvGrpSpPr>
            <p:grpSpPr>
              <a:xfrm>
                <a:off x="1422758" y="304319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13" name="Rounded Rectangle 11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course_begin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วันที่เริ่มอบรม</a:t>
                    </a:r>
                    <a:endParaRPr lang="en-US" dirty="0"/>
                  </a:p>
                </p:txBody>
              </p:sp>
            </p:grpSp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 rotWithShape="1">
                <a:blip r:embed="rId5" cstate="print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5" name="Group 114"/>
              <p:cNvGrpSpPr/>
              <p:nvPr/>
            </p:nvGrpSpPr>
            <p:grpSpPr>
              <a:xfrm>
                <a:off x="4971170" y="3051165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18" name="Rounded Rectangle 11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course_end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วันที่สิ้นสุดการอบรม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 rotWithShape="1">
                <a:blip r:embed="rId5" cstate="print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20" name="Group 119"/>
              <p:cNvGrpSpPr/>
              <p:nvPr/>
            </p:nvGrpSpPr>
            <p:grpSpPr>
              <a:xfrm>
                <a:off x="1512238" y="3232658"/>
                <a:ext cx="2474867" cy="276999"/>
                <a:chOff x="4313" y="641914"/>
                <a:chExt cx="2474867" cy="304478"/>
              </a:xfrm>
            </p:grpSpPr>
            <p:sp>
              <p:nvSpPr>
                <p:cNvPr id="121" name="Rounded Rectangle 12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ea typeface=" SimSun"/>
                      <a:cs typeface="+mj-cs"/>
                    </a:rPr>
                    <a:t>budget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งบประมาณ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1512238" y="3452800"/>
                <a:ext cx="2474867" cy="276999"/>
                <a:chOff x="4313" y="641914"/>
                <a:chExt cx="2474867" cy="304478"/>
              </a:xfrm>
            </p:grpSpPr>
            <p:sp>
              <p:nvSpPr>
                <p:cNvPr id="124" name="Rounded Rectangle 123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charge_head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ค่าใช้จ่ายต่อคน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4724001" y="3447252"/>
                <a:ext cx="2806104" cy="276999"/>
                <a:chOff x="-326924" y="641914"/>
                <a:chExt cx="2806104" cy="304478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support_head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-326924" y="641914"/>
                  <a:ext cx="1399371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ค่าใช้จ่ายที่โครงการออกให้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512238" y="3674860"/>
                <a:ext cx="2474867" cy="276999"/>
                <a:chOff x="4313" y="641914"/>
                <a:chExt cx="2474867" cy="304478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ผู้รับผิดชอบหลักสูตร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173636" y="3887698"/>
                <a:ext cx="2813467" cy="276999"/>
                <a:chOff x="-334287" y="641914"/>
                <a:chExt cx="2813467" cy="304478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จำนวนเป้าหมายผู้เข้าอบรม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4724003" y="3908097"/>
                <a:ext cx="2813467" cy="276999"/>
                <a:chOff x="-334287" y="641914"/>
                <a:chExt cx="2813467" cy="304478"/>
              </a:xfrm>
            </p:grpSpPr>
            <p:sp>
              <p:nvSpPr>
                <p:cNvPr id="136" name="Rounded Rectangle 13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active_member_join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จำนวนผู้ลงทะเบียนเข้าอบรม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69443" y="4113463"/>
                <a:ext cx="2813467" cy="276999"/>
                <a:chOff x="-3888847" y="641914"/>
                <a:chExt cx="2813467" cy="304478"/>
              </a:xfrm>
            </p:grpSpPr>
            <p:sp>
              <p:nvSpPr>
                <p:cNvPr id="139" name="Rounded Rectangle 138"/>
                <p:cNvSpPr/>
                <p:nvPr/>
              </p:nvSpPr>
              <p:spPr>
                <a:xfrm>
                  <a:off x="-2482114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passed_member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-388884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จำนวนผู้ที่สอบผ่าน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971170" y="2165396"/>
                <a:ext cx="2566300" cy="184666"/>
                <a:chOff x="4971170" y="2318180"/>
                <a:chExt cx="2566300" cy="184666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4971170" y="2318180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project_code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รหัสโครงการ</a:t>
                    </a:r>
                    <a:endParaRPr lang="en-US" dirty="0"/>
                  </a:p>
                </p:txBody>
              </p:sp>
            </p:grp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26740" t="19225" r="26721" b="26721"/>
                <a:stretch/>
              </p:blipFill>
              <p:spPr>
                <a:xfrm>
                  <a:off x="7377401" y="2350613"/>
                  <a:ext cx="133351" cy="1186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3" name="Group 152"/>
            <p:cNvGrpSpPr/>
            <p:nvPr/>
          </p:nvGrpSpPr>
          <p:grpSpPr>
            <a:xfrm>
              <a:off x="5062603" y="4145161"/>
              <a:ext cx="2474867" cy="276999"/>
              <a:chOff x="1512238" y="2710501"/>
              <a:chExt cx="2474867" cy="276999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1512238" y="2710501"/>
                <a:ext cx="2474867" cy="276999"/>
                <a:chOff x="4313" y="641914"/>
                <a:chExt cx="2474867" cy="304478"/>
              </a:xfrm>
            </p:grpSpPr>
            <p:sp>
              <p:nvSpPr>
                <p:cNvPr id="156" name="Rounded Rectangle 51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x_status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สถานะ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sp>
            <p:nvSpPr>
              <p:cNvPr id="155" name="Rectangle 154"/>
              <p:cNvSpPr/>
              <p:nvPr/>
            </p:nvSpPr>
            <p:spPr>
              <a:xfrm>
                <a:off x="3872363" y="2802747"/>
                <a:ext cx="76495" cy="12311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/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10140197" y="5486946"/>
            <a:ext cx="961596" cy="204851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course_grade</a:t>
            </a:r>
            <a:endParaRPr lang="en-US" sz="1100" dirty="0">
              <a:solidFill>
                <a:sysClr val="windowText" lastClr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0140197" y="5745105"/>
            <a:ext cx="961596" cy="204851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course_grade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140197" y="6007438"/>
            <a:ext cx="961596" cy="204851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course_grade</a:t>
            </a:r>
          </a:p>
        </p:txBody>
      </p:sp>
    </p:spTree>
    <p:extLst>
      <p:ext uri="{BB962C8B-B14F-4D97-AF65-F5344CB8AC3E}">
        <p14:creationId xmlns:p14="http://schemas.microsoft.com/office/powerpoint/2010/main" xmlns="" val="24391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2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3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หลักสูตรอบรม</a:t>
            </a:r>
          </a:p>
        </p:txBody>
      </p:sp>
      <p:sp>
        <p:nvSpPr>
          <p:cNvPr id="144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วิทยากร</a:t>
            </a:r>
          </a:p>
        </p:txBody>
      </p:sp>
      <p:sp>
        <p:nvSpPr>
          <p:cNvPr id="151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สถานที่จัดอบรม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966" y="104499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2571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ข้อมูลหลักสูตรอบรม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9230" y="65883"/>
            <a:ext cx="117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sp>
        <p:nvSpPr>
          <p:cNvPr id="153" name="Rectangle: Top Corners Rounded 152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1144085"/>
              </p:ext>
            </p:extLst>
          </p:nvPr>
        </p:nvGraphicFramePr>
        <p:xfrm>
          <a:off x="918817" y="2837443"/>
          <a:ext cx="1027912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24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2404774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2872154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2508739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1491235">
                  <a:extLst>
                    <a:ext uri="{9D8B030D-6E8A-4147-A177-3AD203B41FA5}">
                      <a16:colId xmlns:a16="http://schemas.microsoft.com/office/drawing/2014/main" xmlns="" val="385506504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วันที่ยืนยันการอบรม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ค่าวิทยากร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7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17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159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0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82" name="Rectangle 181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84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8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90" name="Group 189"/>
          <p:cNvGrpSpPr/>
          <p:nvPr/>
        </p:nvGrpSpPr>
        <p:grpSpPr>
          <a:xfrm>
            <a:off x="12396322" y="3199622"/>
            <a:ext cx="8475221" cy="3696711"/>
            <a:chOff x="5234162" y="2209799"/>
            <a:chExt cx="7337897" cy="3696711"/>
          </a:xfrm>
        </p:grpSpPr>
        <p:sp>
          <p:nvSpPr>
            <p:cNvPr id="191" name="Rectangle 190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92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3" name="Rounded Rectangle 193"/>
          <p:cNvSpPr/>
          <p:nvPr/>
        </p:nvSpPr>
        <p:spPr>
          <a:xfrm>
            <a:off x="9674502" y="2039413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4" name="Elbow Connector 194"/>
          <p:cNvCxnSpPr>
            <a:stCxn id="193" idx="2"/>
            <a:endCxn id="191" idx="0"/>
          </p:cNvCxnSpPr>
          <p:nvPr/>
        </p:nvCxnSpPr>
        <p:spPr>
          <a:xfrm rot="16200000" flipH="1">
            <a:off x="12946787" y="-487524"/>
            <a:ext cx="803306" cy="657098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Table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8728849"/>
              </p:ext>
            </p:extLst>
          </p:nvPr>
        </p:nvGraphicFramePr>
        <p:xfrm>
          <a:off x="12583884" y="4686369"/>
          <a:ext cx="799393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2">
                  <a:extLst>
                    <a:ext uri="{9D8B030D-6E8A-4147-A177-3AD203B41FA5}">
                      <a16:colId xmlns:a16="http://schemas.microsoft.com/office/drawing/2014/main" xmlns="" val="18070225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1467627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2362553">
                  <a:extLst>
                    <a:ext uri="{9D8B030D-6E8A-4147-A177-3AD203B41FA5}">
                      <a16:colId xmlns:a16="http://schemas.microsoft.com/office/drawing/2014/main" xmlns="" val="3689684154"/>
                    </a:ext>
                  </a:extLst>
                </a:gridCol>
                <a:gridCol w="1587447">
                  <a:extLst>
                    <a:ext uri="{9D8B030D-6E8A-4147-A177-3AD203B41FA5}">
                      <a16:colId xmlns:a16="http://schemas.microsoft.com/office/drawing/2014/main" xmlns="" val="1338047244"/>
                    </a:ext>
                  </a:extLst>
                </a:gridCol>
                <a:gridCol w="1240988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วันที่ยืนยันการอบรม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ค่าวิทยากร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196" name="Rounded Rectangle 175"/>
          <p:cNvSpPr/>
          <p:nvPr/>
        </p:nvSpPr>
        <p:spPr>
          <a:xfrm>
            <a:off x="20176623" y="6345163"/>
            <a:ext cx="401192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97" name="Rounded Rectangle 175"/>
          <p:cNvSpPr/>
          <p:nvPr/>
        </p:nvSpPr>
        <p:spPr>
          <a:xfrm>
            <a:off x="19379760" y="6345163"/>
            <a:ext cx="655585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17910173" y="4345153"/>
            <a:ext cx="2667642" cy="276999"/>
            <a:chOff x="-1149900" y="641914"/>
            <a:chExt cx="2667642" cy="276999"/>
          </a:xfrm>
        </p:grpSpPr>
        <p:sp>
          <p:nvSpPr>
            <p:cNvPr id="199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2139579" y="4352937"/>
            <a:ext cx="2099644" cy="276999"/>
            <a:chOff x="157873" y="641914"/>
            <a:chExt cx="2099644" cy="276999"/>
          </a:xfrm>
        </p:grpSpPr>
        <p:sp>
          <p:nvSpPr>
            <p:cNvPr id="202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7492294" y="3981597"/>
            <a:ext cx="3091673" cy="222203"/>
            <a:chOff x="5090302" y="3638463"/>
            <a:chExt cx="3091673" cy="222203"/>
          </a:xfrm>
        </p:grpSpPr>
        <p:sp>
          <p:nvSpPr>
            <p:cNvPr id="206" name="Rounded Rectangle 169"/>
            <p:cNvSpPr/>
            <p:nvPr/>
          </p:nvSpPr>
          <p:spPr>
            <a:xfrm>
              <a:off x="5090302" y="3640214"/>
              <a:ext cx="282327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7895438" y="3638463"/>
              <a:ext cx="286537" cy="222203"/>
              <a:chOff x="1479686" y="2291734"/>
              <a:chExt cx="286537" cy="222203"/>
            </a:xfrm>
          </p:grpSpPr>
          <p:sp>
            <p:nvSpPr>
              <p:cNvPr id="208" name="Rounded Rectangle 169"/>
              <p:cNvSpPr/>
              <p:nvPr/>
            </p:nvSpPr>
            <p:spPr>
              <a:xfrm>
                <a:off x="1517157" y="2295212"/>
                <a:ext cx="213643" cy="17546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    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79686" y="2291734"/>
                <a:ext cx="286537" cy="222203"/>
              </a:xfrm>
              <a:prstGeom prst="rect">
                <a:avLst/>
              </a:prstGeom>
            </p:spPr>
          </p:pic>
        </p:grpSp>
      </p:grpSp>
      <p:grpSp>
        <p:nvGrpSpPr>
          <p:cNvPr id="210" name="Group 209"/>
          <p:cNvGrpSpPr/>
          <p:nvPr/>
        </p:nvGrpSpPr>
        <p:grpSpPr>
          <a:xfrm>
            <a:off x="12671833" y="4771288"/>
            <a:ext cx="382319" cy="1142271"/>
            <a:chOff x="1028171" y="4560297"/>
            <a:chExt cx="382319" cy="1142271"/>
          </a:xfrm>
        </p:grpSpPr>
        <p:grpSp>
          <p:nvGrpSpPr>
            <p:cNvPr id="211" name="Group 210"/>
            <p:cNvGrpSpPr/>
            <p:nvPr/>
          </p:nvGrpSpPr>
          <p:grpSpPr>
            <a:xfrm>
              <a:off x="1327842" y="4855843"/>
              <a:ext cx="82648" cy="846725"/>
              <a:chOff x="1638992" y="4339019"/>
              <a:chExt cx="82648" cy="846725"/>
            </a:xfrm>
          </p:grpSpPr>
          <p:sp>
            <p:nvSpPr>
              <p:cNvPr id="213" name="Rounded Rectangle 343"/>
              <p:cNvSpPr/>
              <p:nvPr/>
            </p:nvSpPr>
            <p:spPr>
              <a:xfrm>
                <a:off x="1638992" y="4339019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4" name="Rounded Rectangle 343"/>
              <p:cNvSpPr/>
              <p:nvPr/>
            </p:nvSpPr>
            <p:spPr>
              <a:xfrm>
                <a:off x="1638992" y="4580315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5" name="Rounded Rectangle 343"/>
              <p:cNvSpPr/>
              <p:nvPr/>
            </p:nvSpPr>
            <p:spPr>
              <a:xfrm>
                <a:off x="1638992" y="4847608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6" name="Rounded Rectangle 343"/>
              <p:cNvSpPr/>
              <p:nvPr/>
            </p:nvSpPr>
            <p:spPr>
              <a:xfrm>
                <a:off x="1638992" y="5114720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212" name="Rounded Rectangle 343"/>
            <p:cNvSpPr/>
            <p:nvPr/>
          </p:nvSpPr>
          <p:spPr>
            <a:xfrm>
              <a:off x="1028171" y="4560297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</p:grpSp>
      <p:sp>
        <p:nvSpPr>
          <p:cNvPr id="217" name="Rounded Rectangle 51"/>
          <p:cNvSpPr/>
          <p:nvPr/>
        </p:nvSpPr>
        <p:spPr>
          <a:xfrm>
            <a:off x="17852678" y="4999821"/>
            <a:ext cx="140673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  <a:cs typeface="+mj-cs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  <a:cs typeface="+mj-c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5250280" y="698321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Intructor_cost</a:t>
            </a:r>
            <a:r>
              <a:rPr lang="en-US" sz="1800" dirty="0"/>
              <a:t> </a:t>
            </a:r>
            <a:r>
              <a:rPr lang="th-TH" sz="1800" dirty="0"/>
              <a:t>จะ </a:t>
            </a:r>
            <a:r>
              <a:rPr lang="en-US" sz="1800" dirty="0"/>
              <a:t>Enable Key </a:t>
            </a:r>
            <a:r>
              <a:rPr lang="th-TH" sz="1800" dirty="0"/>
              <a:t>เมื่อคลิก </a:t>
            </a:r>
            <a:r>
              <a:rPr lang="en-US" sz="1800" dirty="0"/>
              <a:t>Select box</a:t>
            </a:r>
            <a:endParaRPr lang="th-TH" sz="1800" dirty="0"/>
          </a:p>
        </p:txBody>
      </p:sp>
      <p:cxnSp>
        <p:nvCxnSpPr>
          <p:cNvPr id="220" name="Elbow Connector 56"/>
          <p:cNvCxnSpPr>
            <a:stCxn id="218" idx="0"/>
            <a:endCxn id="219" idx="2"/>
          </p:cNvCxnSpPr>
          <p:nvPr/>
        </p:nvCxnSpPr>
        <p:spPr>
          <a:xfrm rot="16200000" flipV="1">
            <a:off x="15696221" y="6098583"/>
            <a:ext cx="1744394" cy="248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ounded Rectangle 51"/>
          <p:cNvSpPr/>
          <p:nvPr/>
        </p:nvSpPr>
        <p:spPr>
          <a:xfrm>
            <a:off x="17852678" y="5238725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2" name="Rounded Rectangle 51"/>
          <p:cNvSpPr/>
          <p:nvPr/>
        </p:nvSpPr>
        <p:spPr>
          <a:xfrm>
            <a:off x="17852678" y="5477629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3" name="Rounded Rectangle 51"/>
          <p:cNvSpPr/>
          <p:nvPr/>
        </p:nvSpPr>
        <p:spPr>
          <a:xfrm>
            <a:off x="17852678" y="5716533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19" name="Rounded Rectangle 51"/>
          <p:cNvSpPr/>
          <p:nvPr/>
        </p:nvSpPr>
        <p:spPr>
          <a:xfrm>
            <a:off x="12534158" y="4929190"/>
            <a:ext cx="804365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3103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2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3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หลักสูตรอบรม</a:t>
            </a:r>
          </a:p>
        </p:txBody>
      </p:sp>
      <p:sp>
        <p:nvSpPr>
          <p:cNvPr id="144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วิทยากร</a:t>
            </a:r>
          </a:p>
        </p:txBody>
      </p:sp>
      <p:sp>
        <p:nvSpPr>
          <p:cNvPr id="151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สถานที่จัดอบรม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966" y="104499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2571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ข้อมูลหลักสูตรอบรม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9230" y="65883"/>
            <a:ext cx="117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sp>
        <p:nvSpPr>
          <p:cNvPr id="153" name="Rectangle: Top Corners Rounded 152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699853"/>
              </p:ext>
            </p:extLst>
          </p:nvPr>
        </p:nvGraphicFramePr>
        <p:xfrm>
          <a:off x="918817" y="2837443"/>
          <a:ext cx="1027912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24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2404774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2872154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2508739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1491235">
                  <a:extLst>
                    <a:ext uri="{9D8B030D-6E8A-4147-A177-3AD203B41FA5}">
                      <a16:colId xmlns:a16="http://schemas.microsoft.com/office/drawing/2014/main" xmlns="" val="385506504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วันที่เริ่มใช้สถานที่จัดอบรม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ค่าสถานที่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7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17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159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0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82" name="Rectangle 181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84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8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90" name="Group 189"/>
          <p:cNvGrpSpPr/>
          <p:nvPr/>
        </p:nvGrpSpPr>
        <p:grpSpPr>
          <a:xfrm>
            <a:off x="12396322" y="3199622"/>
            <a:ext cx="8475221" cy="3696711"/>
            <a:chOff x="5234162" y="2209799"/>
            <a:chExt cx="7337897" cy="3696711"/>
          </a:xfrm>
        </p:grpSpPr>
        <p:sp>
          <p:nvSpPr>
            <p:cNvPr id="191" name="Rectangle 190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92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3" name="Rounded Rectangle 193"/>
          <p:cNvSpPr/>
          <p:nvPr/>
        </p:nvSpPr>
        <p:spPr>
          <a:xfrm>
            <a:off x="9674502" y="2039413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4" name="Elbow Connector 194"/>
          <p:cNvCxnSpPr>
            <a:stCxn id="193" idx="2"/>
            <a:endCxn id="191" idx="0"/>
          </p:cNvCxnSpPr>
          <p:nvPr/>
        </p:nvCxnSpPr>
        <p:spPr>
          <a:xfrm rot="16200000" flipH="1">
            <a:off x="12946787" y="-487524"/>
            <a:ext cx="803306" cy="657098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Table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954630"/>
              </p:ext>
            </p:extLst>
          </p:nvPr>
        </p:nvGraphicFramePr>
        <p:xfrm>
          <a:off x="12583884" y="4686369"/>
          <a:ext cx="799393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2">
                  <a:extLst>
                    <a:ext uri="{9D8B030D-6E8A-4147-A177-3AD203B41FA5}">
                      <a16:colId xmlns:a16="http://schemas.microsoft.com/office/drawing/2014/main" xmlns="" val="18070225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1467627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2362553">
                  <a:extLst>
                    <a:ext uri="{9D8B030D-6E8A-4147-A177-3AD203B41FA5}">
                      <a16:colId xmlns:a16="http://schemas.microsoft.com/office/drawing/2014/main" xmlns="" val="3689684154"/>
                    </a:ext>
                  </a:extLst>
                </a:gridCol>
                <a:gridCol w="1587447">
                  <a:extLst>
                    <a:ext uri="{9D8B030D-6E8A-4147-A177-3AD203B41FA5}">
                      <a16:colId xmlns:a16="http://schemas.microsoft.com/office/drawing/2014/main" xmlns="" val="1338047244"/>
                    </a:ext>
                  </a:extLst>
                </a:gridCol>
                <a:gridCol w="1240988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วันที่เริ่มใช้สถานที่จัดอบรม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ค่าสถานที่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196" name="Rounded Rectangle 175"/>
          <p:cNvSpPr/>
          <p:nvPr/>
        </p:nvSpPr>
        <p:spPr>
          <a:xfrm>
            <a:off x="20176623" y="6345163"/>
            <a:ext cx="401192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97" name="Rounded Rectangle 175"/>
          <p:cNvSpPr/>
          <p:nvPr/>
        </p:nvSpPr>
        <p:spPr>
          <a:xfrm>
            <a:off x="19379760" y="6345163"/>
            <a:ext cx="655585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17910173" y="4345153"/>
            <a:ext cx="2667642" cy="276999"/>
            <a:chOff x="-1149900" y="641914"/>
            <a:chExt cx="2667642" cy="276999"/>
          </a:xfrm>
        </p:grpSpPr>
        <p:sp>
          <p:nvSpPr>
            <p:cNvPr id="199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2139579" y="4352937"/>
            <a:ext cx="2099644" cy="276999"/>
            <a:chOff x="157873" y="641914"/>
            <a:chExt cx="2099644" cy="276999"/>
          </a:xfrm>
        </p:grpSpPr>
        <p:sp>
          <p:nvSpPr>
            <p:cNvPr id="202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7492294" y="3981597"/>
            <a:ext cx="3091673" cy="222203"/>
            <a:chOff x="5090302" y="3638463"/>
            <a:chExt cx="3091673" cy="222203"/>
          </a:xfrm>
        </p:grpSpPr>
        <p:sp>
          <p:nvSpPr>
            <p:cNvPr id="206" name="Rounded Rectangle 169"/>
            <p:cNvSpPr/>
            <p:nvPr/>
          </p:nvSpPr>
          <p:spPr>
            <a:xfrm>
              <a:off x="5090302" y="3640214"/>
              <a:ext cx="282327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7895438" y="3638463"/>
              <a:ext cx="286537" cy="222203"/>
              <a:chOff x="1479686" y="2291734"/>
              <a:chExt cx="286537" cy="222203"/>
            </a:xfrm>
          </p:grpSpPr>
          <p:sp>
            <p:nvSpPr>
              <p:cNvPr id="208" name="Rounded Rectangle 169"/>
              <p:cNvSpPr/>
              <p:nvPr/>
            </p:nvSpPr>
            <p:spPr>
              <a:xfrm>
                <a:off x="1517157" y="2295212"/>
                <a:ext cx="213643" cy="17546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    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79686" y="2291734"/>
                <a:ext cx="286537" cy="222203"/>
              </a:xfrm>
              <a:prstGeom prst="rect">
                <a:avLst/>
              </a:prstGeom>
            </p:spPr>
          </p:pic>
        </p:grpSp>
      </p:grpSp>
      <p:grpSp>
        <p:nvGrpSpPr>
          <p:cNvPr id="210" name="Group 209"/>
          <p:cNvGrpSpPr/>
          <p:nvPr/>
        </p:nvGrpSpPr>
        <p:grpSpPr>
          <a:xfrm>
            <a:off x="12671833" y="4771288"/>
            <a:ext cx="382319" cy="1142271"/>
            <a:chOff x="1028171" y="4560297"/>
            <a:chExt cx="382319" cy="1142271"/>
          </a:xfrm>
        </p:grpSpPr>
        <p:grpSp>
          <p:nvGrpSpPr>
            <p:cNvPr id="211" name="Group 210"/>
            <p:cNvGrpSpPr/>
            <p:nvPr/>
          </p:nvGrpSpPr>
          <p:grpSpPr>
            <a:xfrm>
              <a:off x="1327842" y="4855843"/>
              <a:ext cx="82648" cy="846725"/>
              <a:chOff x="1638992" y="4339019"/>
              <a:chExt cx="82648" cy="846725"/>
            </a:xfrm>
          </p:grpSpPr>
          <p:sp>
            <p:nvSpPr>
              <p:cNvPr id="213" name="Rounded Rectangle 343"/>
              <p:cNvSpPr/>
              <p:nvPr/>
            </p:nvSpPr>
            <p:spPr>
              <a:xfrm>
                <a:off x="1638992" y="4339019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4" name="Rounded Rectangle 343"/>
              <p:cNvSpPr/>
              <p:nvPr/>
            </p:nvSpPr>
            <p:spPr>
              <a:xfrm>
                <a:off x="1638992" y="4580315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5" name="Rounded Rectangle 343"/>
              <p:cNvSpPr/>
              <p:nvPr/>
            </p:nvSpPr>
            <p:spPr>
              <a:xfrm>
                <a:off x="1638992" y="4847608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6" name="Rounded Rectangle 343"/>
              <p:cNvSpPr/>
              <p:nvPr/>
            </p:nvSpPr>
            <p:spPr>
              <a:xfrm>
                <a:off x="1638992" y="5114720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212" name="Rounded Rectangle 343"/>
            <p:cNvSpPr/>
            <p:nvPr/>
          </p:nvSpPr>
          <p:spPr>
            <a:xfrm>
              <a:off x="1028171" y="4560297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</p:grpSp>
      <p:sp>
        <p:nvSpPr>
          <p:cNvPr id="217" name="Rounded Rectangle 51"/>
          <p:cNvSpPr/>
          <p:nvPr/>
        </p:nvSpPr>
        <p:spPr>
          <a:xfrm>
            <a:off x="17852678" y="4999821"/>
            <a:ext cx="140673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  <a:cs typeface="+mj-cs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  <a:cs typeface="+mj-c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5250280" y="698321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rial" panose="020B0604020202020204" pitchFamily="34" charset="0"/>
                <a:ea typeface=" SimSun"/>
              </a:rPr>
              <a:t>place_cost</a:t>
            </a:r>
            <a:r>
              <a:rPr lang="th-TH" sz="1800" dirty="0">
                <a:latin typeface="Arial" panose="020B0604020202020204" pitchFamily="34" charset="0"/>
                <a:ea typeface=" SimSun"/>
              </a:rPr>
              <a:t> </a:t>
            </a:r>
            <a:r>
              <a:rPr lang="th-TH" sz="1800" dirty="0"/>
              <a:t>จะ </a:t>
            </a:r>
            <a:r>
              <a:rPr lang="en-US" sz="1800" dirty="0"/>
              <a:t>Enable Key </a:t>
            </a:r>
            <a:r>
              <a:rPr lang="th-TH" sz="1800" dirty="0"/>
              <a:t>เมื่อคลิก </a:t>
            </a:r>
            <a:r>
              <a:rPr lang="en-US" sz="1800" dirty="0"/>
              <a:t>Select box</a:t>
            </a:r>
            <a:endParaRPr lang="th-TH" sz="1800" dirty="0"/>
          </a:p>
        </p:txBody>
      </p:sp>
      <p:cxnSp>
        <p:nvCxnSpPr>
          <p:cNvPr id="220" name="Elbow Connector 56"/>
          <p:cNvCxnSpPr>
            <a:stCxn id="218" idx="0"/>
            <a:endCxn id="219" idx="2"/>
          </p:cNvCxnSpPr>
          <p:nvPr/>
        </p:nvCxnSpPr>
        <p:spPr>
          <a:xfrm rot="16200000" flipV="1">
            <a:off x="15696221" y="6098583"/>
            <a:ext cx="1744394" cy="248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ounded Rectangle 51"/>
          <p:cNvSpPr/>
          <p:nvPr/>
        </p:nvSpPr>
        <p:spPr>
          <a:xfrm>
            <a:off x="17852678" y="5238725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2" name="Rounded Rectangle 51"/>
          <p:cNvSpPr/>
          <p:nvPr/>
        </p:nvSpPr>
        <p:spPr>
          <a:xfrm>
            <a:off x="17852678" y="5477629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3" name="Rounded Rectangle 51"/>
          <p:cNvSpPr/>
          <p:nvPr/>
        </p:nvSpPr>
        <p:spPr>
          <a:xfrm>
            <a:off x="17852678" y="5716533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19" name="Rounded Rectangle 51"/>
          <p:cNvSpPr/>
          <p:nvPr/>
        </p:nvSpPr>
        <p:spPr>
          <a:xfrm>
            <a:off x="12534158" y="4929190"/>
            <a:ext cx="804365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7120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ข้อมูลวิทยากร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6354927"/>
              </p:ext>
            </p:extLst>
          </p:nvPr>
        </p:nvGraphicFramePr>
        <p:xfrm>
          <a:off x="726148" y="2611819"/>
          <a:ext cx="10588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4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1291261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2718699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xmlns="" val="3481381698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xmlns="" val="3467946055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xmlns="" val="3561633763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วันที่เริ่มอบรม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ตัวแทน / ผู้ติดต่อ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85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88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91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94" name="Group 93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755131" y="1976449"/>
              <a:ext cx="2055102" cy="338554"/>
              <a:chOff x="4850812" y="14207"/>
              <a:chExt cx="2055102" cy="33855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879901" y="48460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วิทยากร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50812" y="14207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31459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intructor_code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รหัสวิทยากร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intructor_desc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วิทยากร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0" y="65883"/>
            <a:ext cx="112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93966" y="114575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ข้อมูลวิทยากร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56063" y="1216486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ข้อมูลวิทยากร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512238" y="2707773"/>
            <a:ext cx="2474867" cy="276999"/>
            <a:chOff x="4313" y="641914"/>
            <a:chExt cx="2474867" cy="304478"/>
          </a:xfrm>
        </p:grpSpPr>
        <p:sp>
          <p:nvSpPr>
            <p:cNvPr id="84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ตัวแทน / ผู้ติดต่อ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31754" y="2918937"/>
            <a:ext cx="6213083" cy="533797"/>
            <a:chOff x="-176171" y="641914"/>
            <a:chExt cx="6213083" cy="586751"/>
          </a:xfrm>
        </p:grpSpPr>
        <p:sp>
          <p:nvSpPr>
            <p:cNvPr id="87" name="Rounded Rectangle 61"/>
            <p:cNvSpPr/>
            <p:nvPr/>
          </p:nvSpPr>
          <p:spPr>
            <a:xfrm>
              <a:off x="1072445" y="697202"/>
              <a:ext cx="4964467" cy="531463"/>
            </a:xfrm>
            <a:prstGeom prst="roundRect">
              <a:avLst>
                <a:gd name="adj" fmla="val 8787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contactor_detail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ข้อมูลในการติดต่อ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12238" y="3462178"/>
            <a:ext cx="2474867" cy="276999"/>
            <a:chOff x="1512238" y="3462178"/>
            <a:chExt cx="2474867" cy="276999"/>
          </a:xfrm>
        </p:grpSpPr>
        <p:grpSp>
          <p:nvGrpSpPr>
            <p:cNvPr id="74" name="Group 73"/>
            <p:cNvGrpSpPr/>
            <p:nvPr/>
          </p:nvGrpSpPr>
          <p:grpSpPr>
            <a:xfrm>
              <a:off x="1512238" y="3462178"/>
              <a:ext cx="2474867" cy="276999"/>
              <a:chOff x="4313" y="641914"/>
              <a:chExt cx="2474867" cy="304478"/>
            </a:xfrm>
          </p:grpSpPr>
          <p:sp>
            <p:nvSpPr>
              <p:cNvPr id="75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847016" y="3549272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69970" y="2707773"/>
            <a:ext cx="2474867" cy="276999"/>
            <a:chOff x="5069970" y="2707773"/>
            <a:chExt cx="2474867" cy="276999"/>
          </a:xfrm>
        </p:grpSpPr>
        <p:grpSp>
          <p:nvGrpSpPr>
            <p:cNvPr id="80" name="Group 79"/>
            <p:cNvGrpSpPr/>
            <p:nvPr/>
          </p:nvGrpSpPr>
          <p:grpSpPr>
            <a:xfrm>
              <a:off x="5069970" y="2707773"/>
              <a:ext cx="2474867" cy="276999"/>
              <a:chOff x="4313" y="641914"/>
              <a:chExt cx="2474867" cy="304478"/>
            </a:xfrm>
          </p:grpSpPr>
          <p:sp>
            <p:nvSpPr>
              <p:cNvPr id="81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confirm_date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วันที่ยืนยันการอบรม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5" cstate="print"/>
            <a:srcRect l="85036" t="25284" r="6866" b="28818"/>
            <a:stretch/>
          </p:blipFill>
          <p:spPr>
            <a:xfrm>
              <a:off x="7388090" y="2802342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21300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ข้อมูลวิทยากร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5466385"/>
              </p:ext>
            </p:extLst>
          </p:nvPr>
        </p:nvGraphicFramePr>
        <p:xfrm>
          <a:off x="786517" y="2641983"/>
          <a:ext cx="105284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21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1308888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2755812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1323060">
                  <a:extLst>
                    <a:ext uri="{9D8B030D-6E8A-4147-A177-3AD203B41FA5}">
                      <a16:colId xmlns:a16="http://schemas.microsoft.com/office/drawing/2014/main" xmlns="" val="3481381698"/>
                    </a:ext>
                  </a:extLst>
                </a:gridCol>
                <a:gridCol w="1527975">
                  <a:extLst>
                    <a:ext uri="{9D8B030D-6E8A-4147-A177-3AD203B41FA5}">
                      <a16:colId xmlns:a16="http://schemas.microsoft.com/office/drawing/2014/main" xmlns="" val="3467946055"/>
                    </a:ext>
                  </a:extLst>
                </a:gridCol>
                <a:gridCol w="1527975">
                  <a:extLst>
                    <a:ext uri="{9D8B030D-6E8A-4147-A177-3AD203B41FA5}">
                      <a16:colId xmlns:a16="http://schemas.microsoft.com/office/drawing/2014/main" xmlns="" val="3561633763"/>
                    </a:ext>
                  </a:extLst>
                </a:gridCol>
                <a:gridCol w="1527975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วันที่เริ่มใช้สถานที่จัดอบรม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ตัวแทน / ผู้ติดต่อ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85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88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91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94" name="Group 93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755131" y="2216768"/>
              <a:ext cx="2055102" cy="338554"/>
              <a:chOff x="4850812" y="254526"/>
              <a:chExt cx="2055102" cy="33855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879901" y="288779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สถานที่จัดอบรม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50812" y="254526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77236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place_code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รหัสสถานที่จัดอบรม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place_desc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วิทยากร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0" y="65883"/>
            <a:ext cx="112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93966" y="1145753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ข้อมูลสถานที่จัดอบรม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82625" y="1216486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ข้อมูลสถานที่จัดอบรม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512238" y="2707773"/>
            <a:ext cx="2474867" cy="276999"/>
            <a:chOff x="4313" y="641914"/>
            <a:chExt cx="2474867" cy="304478"/>
          </a:xfrm>
        </p:grpSpPr>
        <p:sp>
          <p:nvSpPr>
            <p:cNvPr id="84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ตัวแทน / ผู้ติดต่อ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31754" y="2918937"/>
            <a:ext cx="6213083" cy="533797"/>
            <a:chOff x="-176171" y="641914"/>
            <a:chExt cx="6213083" cy="586751"/>
          </a:xfrm>
        </p:grpSpPr>
        <p:sp>
          <p:nvSpPr>
            <p:cNvPr id="87" name="Rounded Rectangle 61"/>
            <p:cNvSpPr/>
            <p:nvPr/>
          </p:nvSpPr>
          <p:spPr>
            <a:xfrm>
              <a:off x="1072445" y="697202"/>
              <a:ext cx="4964467" cy="531463"/>
            </a:xfrm>
            <a:prstGeom prst="roundRect">
              <a:avLst>
                <a:gd name="adj" fmla="val 8787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contactor_detail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ข้อมูลในการติดต่อ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12238" y="3462178"/>
            <a:ext cx="2474867" cy="276999"/>
            <a:chOff x="1512238" y="3462178"/>
            <a:chExt cx="2474867" cy="276999"/>
          </a:xfrm>
        </p:grpSpPr>
        <p:grpSp>
          <p:nvGrpSpPr>
            <p:cNvPr id="74" name="Group 73"/>
            <p:cNvGrpSpPr/>
            <p:nvPr/>
          </p:nvGrpSpPr>
          <p:grpSpPr>
            <a:xfrm>
              <a:off x="1512238" y="3462178"/>
              <a:ext cx="2474867" cy="276999"/>
              <a:chOff x="4313" y="641914"/>
              <a:chExt cx="2474867" cy="304478"/>
            </a:xfrm>
          </p:grpSpPr>
          <p:sp>
            <p:nvSpPr>
              <p:cNvPr id="75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847016" y="3549272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69970" y="2707773"/>
            <a:ext cx="2474867" cy="276999"/>
            <a:chOff x="5069970" y="2707773"/>
            <a:chExt cx="2474867" cy="276999"/>
          </a:xfrm>
        </p:grpSpPr>
        <p:grpSp>
          <p:nvGrpSpPr>
            <p:cNvPr id="80" name="Group 79"/>
            <p:cNvGrpSpPr/>
            <p:nvPr/>
          </p:nvGrpSpPr>
          <p:grpSpPr>
            <a:xfrm>
              <a:off x="5069970" y="2707773"/>
              <a:ext cx="2474867" cy="276999"/>
              <a:chOff x="4313" y="641914"/>
              <a:chExt cx="2474867" cy="304478"/>
            </a:xfrm>
          </p:grpSpPr>
          <p:sp>
            <p:nvSpPr>
              <p:cNvPr id="81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confirm_date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วันที่เริ่มใช้สถานที่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5" cstate="print"/>
            <a:srcRect l="85036" t="25284" r="6866" b="28818"/>
            <a:stretch/>
          </p:blipFill>
          <p:spPr>
            <a:xfrm>
              <a:off x="7388090" y="2802342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414532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ลงทะเบียนเข้าอบรม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26148" y="2611819"/>
          <a:ext cx="105887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78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1827674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2234423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44" name="Rounded Rectangle 169"/>
          <p:cNvSpPr/>
          <p:nvPr/>
        </p:nvSpPr>
        <p:spPr>
          <a:xfrm>
            <a:off x="8223250" y="1785185"/>
            <a:ext cx="282327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ค้นหา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46" name="Rounded Rectangle 173"/>
          <p:cNvSpPr/>
          <p:nvPr/>
        </p:nvSpPr>
        <p:spPr>
          <a:xfrm>
            <a:off x="9809707" y="3051175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7" name="Rounded Rectangle 173"/>
          <p:cNvSpPr/>
          <p:nvPr/>
        </p:nvSpPr>
        <p:spPr>
          <a:xfrm>
            <a:off x="9809707" y="3426961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8" name="Rounded Rectangle 173"/>
          <p:cNvSpPr/>
          <p:nvPr/>
        </p:nvSpPr>
        <p:spPr>
          <a:xfrm>
            <a:off x="9809707" y="3805329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9" name="Rounded Rectangle 173"/>
          <p:cNvSpPr/>
          <p:nvPr/>
        </p:nvSpPr>
        <p:spPr>
          <a:xfrm>
            <a:off x="9809707" y="4162182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1028386" y="1783434"/>
            <a:ext cx="286537" cy="222203"/>
            <a:chOff x="1479686" y="2291734"/>
            <a:chExt cx="286537" cy="222203"/>
          </a:xfrm>
        </p:grpSpPr>
        <p:sp>
          <p:nvSpPr>
            <p:cNvPr id="73" name="Rounded Rectangle 169"/>
            <p:cNvSpPr/>
            <p:nvPr/>
          </p:nvSpPr>
          <p:spPr>
            <a:xfrm>
              <a:off x="1517157" y="2295212"/>
              <a:ext cx="213643" cy="17546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79686" y="2291734"/>
              <a:ext cx="286537" cy="222203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2136794" y="1790842"/>
            <a:ext cx="3326517" cy="236402"/>
            <a:chOff x="3659553" y="6018078"/>
            <a:chExt cx="3326517" cy="236402"/>
          </a:xfrm>
        </p:grpSpPr>
        <p:sp>
          <p:nvSpPr>
            <p:cNvPr id="77" name="Rounded Rectangle 184"/>
            <p:cNvSpPr/>
            <p:nvPr/>
          </p:nvSpPr>
          <p:spPr>
            <a:xfrm>
              <a:off x="3659553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กลุ่มหลักสูตร 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cgroup_code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022961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79" name="Rounded Rectangle 186"/>
            <p:cNvSpPr/>
            <p:nvPr/>
          </p:nvSpPr>
          <p:spPr>
            <a:xfrm>
              <a:off x="5339272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ประเภท 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ctype_code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90937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85" name="Rounded Rectangle 193"/>
          <p:cNvSpPr/>
          <p:nvPr/>
        </p:nvSpPr>
        <p:spPr>
          <a:xfrm>
            <a:off x="9767289" y="3011090"/>
            <a:ext cx="825500" cy="30133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6" name="Elbow Connector 194"/>
          <p:cNvCxnSpPr>
            <a:stCxn id="85" idx="1"/>
            <a:endCxn id="83" idx="3"/>
          </p:cNvCxnSpPr>
          <p:nvPr/>
        </p:nvCxnSpPr>
        <p:spPr>
          <a:xfrm rot="10800000" flipV="1">
            <a:off x="8569703" y="3161756"/>
            <a:ext cx="1197586" cy="124154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266108" y="3409467"/>
            <a:ext cx="3822320" cy="1992397"/>
            <a:chOff x="67379" y="3409467"/>
            <a:chExt cx="3822320" cy="1992397"/>
          </a:xfrm>
        </p:grpSpPr>
        <p:grpSp>
          <p:nvGrpSpPr>
            <p:cNvPr id="88" name="Group 87"/>
            <p:cNvGrpSpPr/>
            <p:nvPr/>
          </p:nvGrpSpPr>
          <p:grpSpPr>
            <a:xfrm>
              <a:off x="67379" y="3409467"/>
              <a:ext cx="3822320" cy="1992397"/>
              <a:chOff x="-2849564" y="3051389"/>
              <a:chExt cx="3822320" cy="1992397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-2849564" y="3051389"/>
                <a:ext cx="3822320" cy="1992397"/>
                <a:chOff x="8492052" y="2209800"/>
                <a:chExt cx="3479396" cy="199239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8492052" y="2209800"/>
                  <a:ext cx="3479396" cy="199239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94" name="Rounded Rectangle 201"/>
                <p:cNvSpPr/>
                <p:nvPr/>
              </p:nvSpPr>
              <p:spPr>
                <a:xfrm>
                  <a:off x="8724360" y="2718389"/>
                  <a:ext cx="3051276" cy="1143422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</p:grpSp>
          <p:sp>
            <p:nvSpPr>
              <p:cNvPr id="91" name="Rounded Rectangle 203"/>
              <p:cNvSpPr/>
              <p:nvPr/>
            </p:nvSpPr>
            <p:spPr>
              <a:xfrm>
                <a:off x="-2350408" y="4220496"/>
                <a:ext cx="1313312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ยืนยัน</a:t>
                </a:r>
              </a:p>
            </p:txBody>
          </p:sp>
          <p:sp>
            <p:nvSpPr>
              <p:cNvPr id="92" name="Rounded Rectangle 203"/>
              <p:cNvSpPr/>
              <p:nvPr/>
            </p:nvSpPr>
            <p:spPr>
              <a:xfrm>
                <a:off x="-921322" y="4220496"/>
                <a:ext cx="1313312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ยกเลิก</a:t>
                </a: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814694" y="3954061"/>
              <a:ext cx="2335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dirty="0"/>
                <a:t>ยืนยันการลงทะเบียนเข้าอบรม</a:t>
              </a:r>
              <a:endParaRPr lang="en-US" sz="1200" dirty="0"/>
            </a:p>
          </p:txBody>
        </p:sp>
      </p:grpSp>
      <p:cxnSp>
        <p:nvCxnSpPr>
          <p:cNvPr id="95" name="Elbow Connector 194"/>
          <p:cNvCxnSpPr>
            <a:stCxn id="83" idx="1"/>
            <a:endCxn id="93" idx="3"/>
          </p:cNvCxnSpPr>
          <p:nvPr/>
        </p:nvCxnSpPr>
        <p:spPr>
          <a:xfrm rot="10800000" flipV="1">
            <a:off x="4088429" y="4403298"/>
            <a:ext cx="658955" cy="2368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467173" y="4230491"/>
            <a:ext cx="2588936" cy="276999"/>
            <a:chOff x="5463175" y="3811000"/>
            <a:chExt cx="2588936" cy="276999"/>
          </a:xfrm>
        </p:grpSpPr>
        <p:sp>
          <p:nvSpPr>
            <p:cNvPr id="97" name="TextBox 96"/>
            <p:cNvSpPr txBox="1"/>
            <p:nvPr/>
          </p:nvSpPr>
          <p:spPr>
            <a:xfrm>
              <a:off x="5463175" y="3811000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เลขบัตรประชาชน</a:t>
              </a:r>
              <a:endParaRPr lang="en-US" sz="1200" dirty="0"/>
            </a:p>
          </p:txBody>
        </p:sp>
        <p:sp>
          <p:nvSpPr>
            <p:cNvPr id="98" name="Rounded Rectangle 199"/>
            <p:cNvSpPr/>
            <p:nvPr/>
          </p:nvSpPr>
          <p:spPr>
            <a:xfrm>
              <a:off x="6438163" y="385211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100" name="Group 99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755131" y="2448887"/>
              <a:ext cx="2055102" cy="338554"/>
              <a:chOff x="4850812" y="486645"/>
              <a:chExt cx="2055102" cy="338554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879901" y="520898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ลงทะเบียนเข้าอบรม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850812" y="48664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747383" y="2856489"/>
            <a:ext cx="3822320" cy="3093617"/>
            <a:chOff x="4747383" y="2856489"/>
            <a:chExt cx="3822320" cy="3093617"/>
          </a:xfrm>
        </p:grpSpPr>
        <p:grpSp>
          <p:nvGrpSpPr>
            <p:cNvPr id="50" name="Group 49"/>
            <p:cNvGrpSpPr/>
            <p:nvPr/>
          </p:nvGrpSpPr>
          <p:grpSpPr>
            <a:xfrm>
              <a:off x="4747383" y="2856489"/>
              <a:ext cx="3822320" cy="3093617"/>
              <a:chOff x="-2849564" y="3051389"/>
              <a:chExt cx="3822320" cy="309361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-2849564" y="3051389"/>
                <a:ext cx="3822320" cy="3093617"/>
                <a:chOff x="3594480" y="3564333"/>
                <a:chExt cx="3822320" cy="3093617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3594480" y="3564333"/>
                  <a:ext cx="3822320" cy="3093617"/>
                  <a:chOff x="8492052" y="2209800"/>
                  <a:chExt cx="3479396" cy="3093617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492052" y="2209800"/>
                    <a:ext cx="3479396" cy="3093617"/>
                  </a:xfrm>
                  <a:prstGeom prst="rect">
                    <a:avLst/>
                  </a:prstGeom>
                  <a:solidFill>
                    <a:srgbClr val="00B0F0">
                      <a:alpha val="49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/>
                      <a:t>Popup</a:t>
                    </a:r>
                    <a:endParaRPr lang="th-TH" dirty="0"/>
                  </a:p>
                  <a:p>
                    <a:pPr algn="ctr"/>
                    <a:endParaRPr lang="th-TH" dirty="0"/>
                  </a:p>
                </p:txBody>
              </p:sp>
              <p:sp>
                <p:nvSpPr>
                  <p:cNvPr id="84" name="Rounded Rectangle 201"/>
                  <p:cNvSpPr/>
                  <p:nvPr/>
                </p:nvSpPr>
                <p:spPr>
                  <a:xfrm>
                    <a:off x="8724360" y="2718389"/>
                    <a:ext cx="3051276" cy="2192246"/>
                  </a:xfrm>
                  <a:prstGeom prst="roundRect">
                    <a:avLst>
                      <a:gd name="adj" fmla="val 213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849684" y="4366444"/>
                  <a:ext cx="2897124" cy="1467285"/>
                  <a:chOff x="8446354" y="3437763"/>
                  <a:chExt cx="2897124" cy="1467285"/>
                </a:xfrm>
              </p:grpSpPr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8754542" y="3437763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รหัสหลักสูตร</a:t>
                    </a:r>
                    <a:endParaRPr lang="en-US" sz="1200" dirty="0"/>
                  </a:p>
                </p:txBody>
              </p:sp>
              <p:sp>
                <p:nvSpPr>
                  <p:cNvPr id="56" name="Rounded Rectangle 199"/>
                  <p:cNvSpPr/>
                  <p:nvPr/>
                </p:nvSpPr>
                <p:spPr>
                  <a:xfrm>
                    <a:off x="9729530" y="3478878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446354" y="3668552"/>
                    <a:ext cx="12762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ชื่อ / คำอธิบายหลักสูตร</a:t>
                    </a:r>
                    <a:endParaRPr lang="en-US" sz="1200" dirty="0"/>
                  </a:p>
                </p:txBody>
              </p:sp>
              <p:sp>
                <p:nvSpPr>
                  <p:cNvPr id="58" name="Rounded Rectangle 199"/>
                  <p:cNvSpPr/>
                  <p:nvPr/>
                </p:nvSpPr>
                <p:spPr>
                  <a:xfrm>
                    <a:off x="9726083" y="3709667"/>
                    <a:ext cx="1613948" cy="689560"/>
                  </a:xfrm>
                  <a:prstGeom prst="roundRect">
                    <a:avLst>
                      <a:gd name="adj" fmla="val 6722"/>
                    </a:avLst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8754542" y="4394738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วันที่เริ่มอบรม</a:t>
                    </a:r>
                    <a:endParaRPr lang="en-US" sz="1200" dirty="0"/>
                  </a:p>
                </p:txBody>
              </p:sp>
              <p:sp>
                <p:nvSpPr>
                  <p:cNvPr id="75" name="Rounded Rectangle 199"/>
                  <p:cNvSpPr/>
                  <p:nvPr/>
                </p:nvSpPr>
                <p:spPr>
                  <a:xfrm>
                    <a:off x="9729530" y="4435853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597550" y="4628049"/>
                    <a:ext cx="112853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วันที่สิ้นสุด</a:t>
                    </a:r>
                    <a:endParaRPr lang="en-US" sz="1200" dirty="0"/>
                  </a:p>
                </p:txBody>
              </p:sp>
              <p:sp>
                <p:nvSpPr>
                  <p:cNvPr id="82" name="Rounded Rectangle 199"/>
                  <p:cNvSpPr/>
                  <p:nvPr/>
                </p:nvSpPr>
                <p:spPr>
                  <a:xfrm>
                    <a:off x="9729530" y="4669164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52" name="Rounded Rectangle 203"/>
              <p:cNvSpPr/>
              <p:nvPr/>
            </p:nvSpPr>
            <p:spPr>
              <a:xfrm>
                <a:off x="-1318077" y="5340579"/>
                <a:ext cx="1313312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ลงทะเบียนเข้าอบรม</a:t>
                </a:r>
              </a:p>
            </p:txBody>
          </p:sp>
        </p:grpSp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4" cstate="print"/>
            <a:srcRect l="85036" t="25284" r="6866" b="28818"/>
            <a:stretch/>
          </p:blipFill>
          <p:spPr>
            <a:xfrm>
              <a:off x="7740235" y="4712287"/>
              <a:ext cx="114300" cy="83165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 rotWithShape="1">
            <a:blip r:embed="rId4" cstate="print"/>
            <a:srcRect l="85036" t="25284" r="6866" b="28818"/>
            <a:stretch/>
          </p:blipFill>
          <p:spPr>
            <a:xfrm>
              <a:off x="7740235" y="4948280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251541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226476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เช็คชื่อเข้าอบรม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5232146"/>
              </p:ext>
            </p:extLst>
          </p:nvPr>
        </p:nvGraphicFramePr>
        <p:xfrm>
          <a:off x="726148" y="2611819"/>
          <a:ext cx="105887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78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1827674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2234423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เช็คชื่อเข้าอบรม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063039" y="1785185"/>
            <a:ext cx="2327566" cy="220476"/>
            <a:chOff x="-60199" y="2295212"/>
            <a:chExt cx="2327566" cy="220476"/>
          </a:xfrm>
        </p:grpSpPr>
        <p:sp>
          <p:nvSpPr>
            <p:cNvPr id="44" name="Rounded Rectangle 169"/>
            <p:cNvSpPr/>
            <p:nvPr/>
          </p:nvSpPr>
          <p:spPr>
            <a:xfrm>
              <a:off x="-60199" y="2295212"/>
              <a:ext cx="2251886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80830" y="2296213"/>
              <a:ext cx="286537" cy="219475"/>
            </a:xfrm>
            <a:prstGeom prst="rect">
              <a:avLst/>
            </a:prstGeom>
          </p:spPr>
        </p:pic>
      </p:grpSp>
      <p:sp>
        <p:nvSpPr>
          <p:cNvPr id="46" name="Rounded Rectangle 173"/>
          <p:cNvSpPr/>
          <p:nvPr/>
        </p:nvSpPr>
        <p:spPr>
          <a:xfrm>
            <a:off x="9809707" y="3051175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7" name="Rounded Rectangle 173"/>
          <p:cNvSpPr/>
          <p:nvPr/>
        </p:nvSpPr>
        <p:spPr>
          <a:xfrm>
            <a:off x="9809707" y="3426961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8" name="Rounded Rectangle 173"/>
          <p:cNvSpPr/>
          <p:nvPr/>
        </p:nvSpPr>
        <p:spPr>
          <a:xfrm>
            <a:off x="9809707" y="3805329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9" name="Rounded Rectangle 173"/>
          <p:cNvSpPr/>
          <p:nvPr/>
        </p:nvSpPr>
        <p:spPr>
          <a:xfrm>
            <a:off x="9809707" y="4162182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172757" y="836897"/>
            <a:ext cx="2055102" cy="2233091"/>
            <a:chOff x="4755131" y="1022428"/>
            <a:chExt cx="2055102" cy="2233091"/>
          </a:xfrm>
        </p:grpSpPr>
        <p:grpSp>
          <p:nvGrpSpPr>
            <p:cNvPr id="92" name="Group 91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755131" y="2695711"/>
              <a:ext cx="2055102" cy="338554"/>
              <a:chOff x="4850812" y="733469"/>
              <a:chExt cx="2055102" cy="338554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4879901" y="767722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50812" y="733469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1657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458012"/>
            <a:ext cx="10872320" cy="5197968"/>
            <a:chOff x="593966" y="1660039"/>
            <a:chExt cx="10872320" cy="5197968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0"/>
              <a:ext cx="10853964" cy="4748727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07132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5204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เช็คชื่อเข้าอบรม</a:t>
            </a:r>
          </a:p>
        </p:txBody>
      </p:sp>
      <p:sp>
        <p:nvSpPr>
          <p:cNvPr id="60" name="Rectangle: Top Corners Rounded 59"/>
          <p:cNvSpPr/>
          <p:nvPr/>
        </p:nvSpPr>
        <p:spPr>
          <a:xfrm rot="10800000">
            <a:off x="761996" y="4646994"/>
            <a:ext cx="10552923" cy="1865050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62" name="Group 61"/>
          <p:cNvGrpSpPr/>
          <p:nvPr/>
        </p:nvGrpSpPr>
        <p:grpSpPr>
          <a:xfrm>
            <a:off x="480593" y="4693740"/>
            <a:ext cx="10730574" cy="1715243"/>
            <a:chOff x="329231" y="2124891"/>
            <a:chExt cx="10730574" cy="1715243"/>
          </a:xfrm>
        </p:grpSpPr>
        <p:grpSp>
          <p:nvGrpSpPr>
            <p:cNvPr id="63" name="Group 62"/>
            <p:cNvGrpSpPr/>
            <p:nvPr/>
          </p:nvGrpSpPr>
          <p:grpSpPr>
            <a:xfrm>
              <a:off x="329231" y="2124891"/>
              <a:ext cx="2099644" cy="276999"/>
              <a:chOff x="157873" y="578116"/>
              <a:chExt cx="2099644" cy="276999"/>
            </a:xfrm>
          </p:grpSpPr>
          <p:sp>
            <p:nvSpPr>
              <p:cNvPr id="71" name="Rounded Rectangle 135"/>
              <p:cNvSpPr/>
              <p:nvPr/>
            </p:nvSpPr>
            <p:spPr>
              <a:xfrm>
                <a:off x="1072446" y="619231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57873" y="578116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30746" y="578116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392163" y="2124891"/>
              <a:ext cx="2667642" cy="276999"/>
              <a:chOff x="-1405019" y="578116"/>
              <a:chExt cx="2667642" cy="276999"/>
            </a:xfrm>
          </p:grpSpPr>
          <p:sp>
            <p:nvSpPr>
              <p:cNvPr id="69" name="Rounded Rectangle 162"/>
              <p:cNvSpPr/>
              <p:nvPr/>
            </p:nvSpPr>
            <p:spPr>
              <a:xfrm>
                <a:off x="-490446" y="619231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-1405019" y="578116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01450" y="3563135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3 ของทั้งหมด 3 รายการ</a:t>
              </a:r>
              <a:endParaRPr lang="en-US" sz="1200" dirty="0"/>
            </a:p>
          </p:txBody>
        </p:sp>
        <p:sp>
          <p:nvSpPr>
            <p:cNvPr id="66" name="Rounded Rectangle 170"/>
            <p:cNvSpPr/>
            <p:nvPr/>
          </p:nvSpPr>
          <p:spPr>
            <a:xfrm>
              <a:off x="10428120" y="3594449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171"/>
            <p:cNvSpPr/>
            <p:nvPr/>
          </p:nvSpPr>
          <p:spPr>
            <a:xfrm>
              <a:off x="9493712" y="359735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172"/>
            <p:cNvSpPr/>
            <p:nvPr/>
          </p:nvSpPr>
          <p:spPr>
            <a:xfrm>
              <a:off x="10175897" y="3594449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Round Same Side Corner Rectangle 34"/>
          <p:cNvSpPr/>
          <p:nvPr/>
        </p:nvSpPr>
        <p:spPr>
          <a:xfrm>
            <a:off x="761998" y="4199867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80" name="Rectangle 79"/>
          <p:cNvSpPr/>
          <p:nvPr/>
        </p:nvSpPr>
        <p:spPr>
          <a:xfrm>
            <a:off x="784176" y="4246380"/>
            <a:ext cx="2021369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แสดงข้อมูลผู้ลงทะเบียนเข้าอบรม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6633284"/>
              </p:ext>
            </p:extLst>
          </p:nvPr>
        </p:nvGraphicFramePr>
        <p:xfrm>
          <a:off x="892282" y="5038303"/>
          <a:ext cx="1031888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42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640592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561334">
                  <a:extLst>
                    <a:ext uri="{9D8B030D-6E8A-4147-A177-3AD203B41FA5}">
                      <a16:colId xmlns:a16="http://schemas.microsoft.com/office/drawing/2014/main" xmlns="" val="3558114557"/>
                    </a:ext>
                  </a:extLst>
                </a:gridCol>
                <a:gridCol w="991234">
                  <a:extLst>
                    <a:ext uri="{9D8B030D-6E8A-4147-A177-3AD203B41FA5}">
                      <a16:colId xmlns:a16="http://schemas.microsoft.com/office/drawing/2014/main" xmlns="" val="1769756759"/>
                    </a:ext>
                  </a:extLst>
                </a:gridCol>
                <a:gridCol w="1290076">
                  <a:extLst>
                    <a:ext uri="{9D8B030D-6E8A-4147-A177-3AD203B41FA5}">
                      <a16:colId xmlns:a16="http://schemas.microsoft.com/office/drawing/2014/main" xmlns="" val="941116392"/>
                    </a:ext>
                  </a:extLst>
                </a:gridCol>
                <a:gridCol w="1138687">
                  <a:extLst>
                    <a:ext uri="{9D8B030D-6E8A-4147-A177-3AD203B41FA5}">
                      <a16:colId xmlns:a16="http://schemas.microsoft.com/office/drawing/2014/main" xmlns="" val="3258198519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xmlns="" val="1676844169"/>
                    </a:ext>
                  </a:extLst>
                </a:gridCol>
                <a:gridCol w="948906">
                  <a:extLst>
                    <a:ext uri="{9D8B030D-6E8A-4147-A177-3AD203B41FA5}">
                      <a16:colId xmlns:a16="http://schemas.microsoft.com/office/drawing/2014/main" xmlns="" val="3724508787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1239029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คำนำหน้า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ชื่อ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หมายเลขโทรศัพท์มือถือ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Facebook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cs typeface="+mj-cs"/>
                        </a:rPr>
                        <a:t>Line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เช็คชื่อเข้าอบรม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6629933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169443" y="1956478"/>
            <a:ext cx="6368027" cy="2263655"/>
            <a:chOff x="1169443" y="2158505"/>
            <a:chExt cx="6368027" cy="2263655"/>
          </a:xfrm>
        </p:grpSpPr>
        <p:grpSp>
          <p:nvGrpSpPr>
            <p:cNvPr id="83" name="Group 82"/>
            <p:cNvGrpSpPr/>
            <p:nvPr/>
          </p:nvGrpSpPr>
          <p:grpSpPr>
            <a:xfrm>
              <a:off x="1169443" y="2158505"/>
              <a:ext cx="6368027" cy="2231957"/>
              <a:chOff x="1169443" y="2158505"/>
              <a:chExt cx="6368027" cy="223195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058920" y="3232658"/>
                <a:ext cx="2474866" cy="276999"/>
                <a:chOff x="4313" y="641914"/>
                <a:chExt cx="2474866" cy="304478"/>
              </a:xfrm>
            </p:grpSpPr>
            <p:sp>
              <p:nvSpPr>
                <p:cNvPr id="166" name="Rounded Rectangle 73"/>
                <p:cNvSpPr/>
                <p:nvPr/>
              </p:nvSpPr>
              <p:spPr>
                <a:xfrm>
                  <a:off x="1072446" y="683029"/>
                  <a:ext cx="1406733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ref_doc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เอกสารอ้างอิง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422758" y="2158505"/>
                <a:ext cx="2564347" cy="184666"/>
                <a:chOff x="-85167" y="675455"/>
                <a:chExt cx="2564347" cy="202985"/>
              </a:xfrm>
            </p:grpSpPr>
            <p:sp>
              <p:nvSpPr>
                <p:cNvPr id="164" name="Rounded Rectangle 5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course_code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-85167" y="675455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th-TH"/>
                  </a:defPPr>
                  <a:lvl1pPr algn="r">
                    <a:defRPr sz="1200">
                      <a:latin typeface="Arial" panose="020B0604020202020204" pitchFamily="34" charset="0"/>
                      <a:cs typeface="+mj-cs"/>
                    </a:defRPr>
                  </a:lvl1pPr>
                </a:lstStyle>
                <a:p>
                  <a:r>
                    <a:rPr lang="th-TH" dirty="0"/>
                    <a:t>รหัสหลักสูตรอบรม</a:t>
                  </a:r>
                  <a:endParaRPr lang="en-US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1412982" y="2379262"/>
                <a:ext cx="2574123" cy="184666"/>
                <a:chOff x="1412982" y="2584377"/>
                <a:chExt cx="2574123" cy="184666"/>
              </a:xfrm>
            </p:grpSpPr>
            <p:grpSp>
              <p:nvGrpSpPr>
                <p:cNvPr id="160" name="Group 159"/>
                <p:cNvGrpSpPr/>
                <p:nvPr/>
              </p:nvGrpSpPr>
              <p:grpSpPr>
                <a:xfrm>
                  <a:off x="1412982" y="2584377"/>
                  <a:ext cx="2574123" cy="184666"/>
                  <a:chOff x="-94943" y="658362"/>
                  <a:chExt cx="2574123" cy="202985"/>
                </a:xfrm>
              </p:grpSpPr>
              <p:sp>
                <p:nvSpPr>
                  <p:cNvPr id="162" name="Rounded Rectangle 67"/>
                  <p:cNvSpPr/>
                  <p:nvPr/>
                </p:nvSpPr>
                <p:spPr>
                  <a:xfrm>
                    <a:off x="1072446" y="662473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cgroup_code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-94943" y="658362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  <a:cs typeface="+mj-cs"/>
                      </a:rPr>
                      <a:t>กลุ่มหลักสูตร</a:t>
                    </a:r>
                    <a:endParaRPr lang="en-US" sz="1200" dirty="0">
                      <a:latin typeface="Arial" panose="020B0604020202020204" pitchFamily="34" charset="0"/>
                      <a:cs typeface="+mj-cs"/>
                    </a:endParaRPr>
                  </a:p>
                </p:txBody>
              </p:sp>
            </p:grpSp>
            <p:sp>
              <p:nvSpPr>
                <p:cNvPr id="161" name="Rectangle 160"/>
                <p:cNvSpPr/>
                <p:nvPr/>
              </p:nvSpPr>
              <p:spPr>
                <a:xfrm>
                  <a:off x="3847016" y="2615156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971170" y="2384339"/>
                <a:ext cx="2566300" cy="196317"/>
                <a:chOff x="1420805" y="2606818"/>
                <a:chExt cx="2566300" cy="196317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1420805" y="2606818"/>
                  <a:ext cx="2566300" cy="196317"/>
                  <a:chOff x="-87120" y="683029"/>
                  <a:chExt cx="2566300" cy="215792"/>
                </a:xfrm>
              </p:grpSpPr>
              <p:sp>
                <p:nvSpPr>
                  <p:cNvPr id="158" name="Rounded Rectangle 91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ctype_code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-87120" y="695836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กลุ่มย่อยหลักสูตร</a:t>
                    </a:r>
                    <a:endParaRPr lang="en-US" dirty="0"/>
                  </a:p>
                </p:txBody>
              </p:sp>
            </p:grpSp>
            <p:sp>
              <p:nvSpPr>
                <p:cNvPr id="157" name="Rectangle 156"/>
                <p:cNvSpPr/>
                <p:nvPr/>
              </p:nvSpPr>
              <p:spPr>
                <a:xfrm>
                  <a:off x="3847016" y="2651052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412982" y="2600707"/>
                <a:ext cx="6124488" cy="184666"/>
                <a:chOff x="-94943" y="658362"/>
                <a:chExt cx="6124488" cy="202985"/>
              </a:xfrm>
            </p:grpSpPr>
            <p:sp>
              <p:nvSpPr>
                <p:cNvPr id="154" name="Rounded Rectangle 96"/>
                <p:cNvSpPr/>
                <p:nvPr/>
              </p:nvSpPr>
              <p:spPr>
                <a:xfrm>
                  <a:off x="1072445" y="662473"/>
                  <a:ext cx="4957100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-94943" y="658362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ชื่อ/คำอธิบายหลักสูตร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422758" y="2823510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52" name="Rounded Rectangle 10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วันที่จัดตั้งหลักสูตรอบรม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09" name="Group 108"/>
              <p:cNvGrpSpPr/>
              <p:nvPr/>
            </p:nvGrpSpPr>
            <p:grpSpPr>
              <a:xfrm>
                <a:off x="4971170" y="282371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48" name="Rounded Rectangle 10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course_approve_date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วันที่อนุมัติหลักสูตรอบรม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0" name="Group 109"/>
              <p:cNvGrpSpPr/>
              <p:nvPr/>
            </p:nvGrpSpPr>
            <p:grpSpPr>
              <a:xfrm>
                <a:off x="1422758" y="304319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44" name="Rounded Rectangle 11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course_begin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วันที่เริ่มอบรม</a:t>
                    </a:r>
                    <a:endParaRPr lang="en-US" dirty="0"/>
                  </a:p>
                </p:txBody>
              </p:sp>
            </p:grpSp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1" name="Group 110"/>
              <p:cNvGrpSpPr/>
              <p:nvPr/>
            </p:nvGrpSpPr>
            <p:grpSpPr>
              <a:xfrm>
                <a:off x="4971170" y="3051165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38" name="Group 137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40" name="Rounded Rectangle 11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course_end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วันที่สิ้นสุดการอบรม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2" name="Group 111"/>
              <p:cNvGrpSpPr/>
              <p:nvPr/>
            </p:nvGrpSpPr>
            <p:grpSpPr>
              <a:xfrm>
                <a:off x="1512238" y="3232658"/>
                <a:ext cx="2474867" cy="276999"/>
                <a:chOff x="4313" y="641914"/>
                <a:chExt cx="2474867" cy="304478"/>
              </a:xfrm>
            </p:grpSpPr>
            <p:sp>
              <p:nvSpPr>
                <p:cNvPr id="136" name="Rounded Rectangle 12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ea typeface=" SimSun"/>
                      <a:cs typeface="+mj-cs"/>
                    </a:rPr>
                    <a:t>budget</a:t>
                  </a: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งบประมาณ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1512238" y="3452800"/>
                <a:ext cx="2474867" cy="276999"/>
                <a:chOff x="4313" y="641914"/>
                <a:chExt cx="2474867" cy="304478"/>
              </a:xfrm>
            </p:grpSpPr>
            <p:sp>
              <p:nvSpPr>
                <p:cNvPr id="134" name="Rounded Rectangle 123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charge_head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ค่าใช้จ่ายต่อคน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4724001" y="3447252"/>
                <a:ext cx="2806104" cy="276999"/>
                <a:chOff x="-326924" y="641914"/>
                <a:chExt cx="2806104" cy="304478"/>
              </a:xfrm>
            </p:grpSpPr>
            <p:sp>
              <p:nvSpPr>
                <p:cNvPr id="132" name="Rounded Rectangle 126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support_head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-326924" y="641914"/>
                  <a:ext cx="1399371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ค่าใช้จ่ายที่โครงการออกให้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512238" y="3674860"/>
                <a:ext cx="2474867" cy="276999"/>
                <a:chOff x="4313" y="641914"/>
                <a:chExt cx="2474867" cy="304478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ผู้รับผิดชอบหลักสูตร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73636" y="3887698"/>
                <a:ext cx="2813467" cy="276999"/>
                <a:chOff x="-334287" y="641914"/>
                <a:chExt cx="2813467" cy="304478"/>
              </a:xfrm>
            </p:grpSpPr>
            <p:sp>
              <p:nvSpPr>
                <p:cNvPr id="128" name="Rounded Rectangle 132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จำนวนเป้าหมายผู้เข้าอบรม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4724003" y="3908097"/>
                <a:ext cx="2813467" cy="276999"/>
                <a:chOff x="-334287" y="641914"/>
                <a:chExt cx="2813467" cy="304478"/>
              </a:xfrm>
            </p:grpSpPr>
            <p:sp>
              <p:nvSpPr>
                <p:cNvPr id="126" name="Rounded Rectangle 13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active_member_join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จำนวนผู้ลงทะเบียนเข้าอบรม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1169443" y="4113463"/>
                <a:ext cx="2813467" cy="276999"/>
                <a:chOff x="-3888847" y="641914"/>
                <a:chExt cx="2813467" cy="304478"/>
              </a:xfrm>
            </p:grpSpPr>
            <p:sp>
              <p:nvSpPr>
                <p:cNvPr id="124" name="Rounded Rectangle 138"/>
                <p:cNvSpPr/>
                <p:nvPr/>
              </p:nvSpPr>
              <p:spPr>
                <a:xfrm>
                  <a:off x="-2482114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passed_member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-388884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จำนวนผู้ที่สอบผ่าน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4971170" y="2165396"/>
                <a:ext cx="2566300" cy="184666"/>
                <a:chOff x="4971170" y="2318180"/>
                <a:chExt cx="2566300" cy="184666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4971170" y="2318180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22" name="Rounded Rectangle 5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project_code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รหัสโครงการ</a:t>
                    </a:r>
                    <a:endParaRPr lang="en-US" dirty="0"/>
                  </a:p>
                </p:txBody>
              </p:sp>
            </p:grpSp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26740" t="19225" r="26721" b="26721"/>
                <a:stretch/>
              </p:blipFill>
              <p:spPr>
                <a:xfrm>
                  <a:off x="7377401" y="2350613"/>
                  <a:ext cx="133351" cy="1186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/>
            <p:cNvGrpSpPr/>
            <p:nvPr/>
          </p:nvGrpSpPr>
          <p:grpSpPr>
            <a:xfrm>
              <a:off x="5062603" y="4145161"/>
              <a:ext cx="2474867" cy="276999"/>
              <a:chOff x="1512238" y="2710501"/>
              <a:chExt cx="2474867" cy="276999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512238" y="2710501"/>
                <a:ext cx="2474867" cy="276999"/>
                <a:chOff x="4313" y="641914"/>
                <a:chExt cx="2474867" cy="304478"/>
              </a:xfrm>
            </p:grpSpPr>
            <p:sp>
              <p:nvSpPr>
                <p:cNvPr id="87" name="Rounded Rectangle 51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x_status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สถานะ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sp>
            <p:nvSpPr>
              <p:cNvPr id="86" name="Rectangle 85"/>
              <p:cNvSpPr/>
              <p:nvPr/>
            </p:nvSpPr>
            <p:spPr>
              <a:xfrm>
                <a:off x="3872363" y="2802747"/>
                <a:ext cx="76495" cy="12311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/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sp>
        <p:nvSpPr>
          <p:cNvPr id="168" name="Rounded Rectangle 173"/>
          <p:cNvSpPr/>
          <p:nvPr/>
        </p:nvSpPr>
        <p:spPr>
          <a:xfrm>
            <a:off x="10235926" y="5319236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171" name="Rounded Rectangle 173"/>
          <p:cNvSpPr/>
          <p:nvPr/>
        </p:nvSpPr>
        <p:spPr>
          <a:xfrm>
            <a:off x="10235926" y="5577345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76319" y="4333733"/>
            <a:ext cx="2566300" cy="196317"/>
            <a:chOff x="5123570" y="2536739"/>
            <a:chExt cx="2566300" cy="196317"/>
          </a:xfrm>
        </p:grpSpPr>
        <p:sp>
          <p:nvSpPr>
            <p:cNvPr id="182" name="Rounded Rectangle 91"/>
            <p:cNvSpPr/>
            <p:nvPr/>
          </p:nvSpPr>
          <p:spPr>
            <a:xfrm>
              <a:off x="6283136" y="2536739"/>
              <a:ext cx="140673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23570" y="2548390"/>
              <a:ext cx="10681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th-TH"/>
              </a:defPPr>
              <a:lvl1pPr algn="r">
                <a:defRPr sz="1200">
                  <a:latin typeface="Arial" panose="020B0604020202020204" pitchFamily="34" charset="0"/>
                  <a:cs typeface="+mj-cs"/>
                </a:defRPr>
              </a:lvl1pPr>
            </a:lstStyle>
            <a:p>
              <a:r>
                <a:rPr lang="th-TH" dirty="0">
                  <a:solidFill>
                    <a:schemeClr val="bg1"/>
                  </a:solidFill>
                </a:rPr>
                <a:t>วันที่เช็คชื่อ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549781" y="2580973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185" name="Rounded Rectangle 173"/>
          <p:cNvSpPr/>
          <p:nvPr/>
        </p:nvSpPr>
        <p:spPr>
          <a:xfrm>
            <a:off x="10239584" y="5835241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8648" y="2490721"/>
            <a:ext cx="3404296" cy="866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/>
              <a:t>เช็คชื่อเป็นรายวัน</a:t>
            </a:r>
          </a:p>
          <a:p>
            <a:pPr algn="ctr"/>
            <a:r>
              <a:rPr lang="th-TH" sz="1600" dirty="0"/>
              <a:t>(วันที่เริ่มอบรม – วันที่สิ้นสุดการอบรม </a:t>
            </a:r>
            <a:r>
              <a:rPr lang="en-US" sz="1600" dirty="0"/>
              <a:t>= </a:t>
            </a:r>
            <a:r>
              <a:rPr lang="th-TH" sz="1600" dirty="0"/>
              <a:t>วันที่เช็คชื่อ)</a:t>
            </a:r>
          </a:p>
          <a:p>
            <a:pPr algn="ctr"/>
            <a:r>
              <a:rPr lang="en-US" sz="1600" dirty="0"/>
              <a:t>*</a:t>
            </a:r>
            <a:r>
              <a:rPr lang="th-TH" sz="1600" dirty="0"/>
              <a:t>สามารถตรวจสอบสถานะการเช็คชื่อ แต่ละวันได้</a:t>
            </a:r>
          </a:p>
        </p:txBody>
      </p:sp>
      <p:sp>
        <p:nvSpPr>
          <p:cNvPr id="186" name="Rounded Rectangle 193"/>
          <p:cNvSpPr/>
          <p:nvPr/>
        </p:nvSpPr>
        <p:spPr>
          <a:xfrm>
            <a:off x="9054183" y="4256318"/>
            <a:ext cx="2260736" cy="32851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87" name="Elbow Connector 194"/>
          <p:cNvCxnSpPr>
            <a:stCxn id="186" idx="0"/>
            <a:endCxn id="4" idx="2"/>
          </p:cNvCxnSpPr>
          <p:nvPr/>
        </p:nvCxnSpPr>
        <p:spPr>
          <a:xfrm rot="5400000" flipH="1" flipV="1">
            <a:off x="9738273" y="3803796"/>
            <a:ext cx="898801" cy="624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43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2" name="Rectangle: Top Corners Rounded 1"/>
          <p:cNvSpPr/>
          <p:nvPr/>
        </p:nvSpPr>
        <p:spPr>
          <a:xfrm rot="10800000">
            <a:off x="761998" y="361031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cgroup_code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รหัสกลุ่มหลักสูตร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cgroup_desc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/ คำอธิบาย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471575"/>
              </p:ext>
            </p:extLst>
          </p:nvPr>
        </p:nvGraphicFramePr>
        <p:xfrm>
          <a:off x="918818" y="4007733"/>
          <a:ext cx="1027912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41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2666457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5622330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1573298">
                  <a:extLst>
                    <a:ext uri="{9D8B030D-6E8A-4147-A177-3AD203B41FA5}">
                      <a16:colId xmlns:a16="http://schemas.microsoft.com/office/drawing/2014/main" xmlns="" val="3738140983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 / 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80593" y="3657057"/>
            <a:ext cx="10730574" cy="2043497"/>
            <a:chOff x="329231" y="2188689"/>
            <a:chExt cx="10730574" cy="2043497"/>
          </a:xfrm>
        </p:grpSpPr>
        <p:grpSp>
          <p:nvGrpSpPr>
            <p:cNvPr id="64" name="Group 63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9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9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9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0" y="65883"/>
            <a:ext cx="112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sp>
        <p:nvSpPr>
          <p:cNvPr id="101" name="Round Same Side Corner Rectangle 34"/>
          <p:cNvSpPr/>
          <p:nvPr/>
        </p:nvSpPr>
        <p:spPr>
          <a:xfrm>
            <a:off x="761998" y="316318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05" name="Rectangle 104"/>
          <p:cNvSpPr/>
          <p:nvPr/>
        </p:nvSpPr>
        <p:spPr>
          <a:xfrm>
            <a:off x="674023" y="3198071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ประเภทหลักสูตร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8998907" y="3259161"/>
            <a:ext cx="668860" cy="268068"/>
            <a:chOff x="9922940" y="1448445"/>
            <a:chExt cx="668860" cy="268068"/>
          </a:xfrm>
        </p:grpSpPr>
        <p:sp>
          <p:nvSpPr>
            <p:cNvPr id="113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529083" y="3259161"/>
            <a:ext cx="668860" cy="268068"/>
            <a:chOff x="9704524" y="3853467"/>
            <a:chExt cx="668860" cy="268068"/>
          </a:xfrm>
        </p:grpSpPr>
        <p:sp>
          <p:nvSpPr>
            <p:cNvPr id="10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93966" y="114575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ข้อมูลกลุ่มหลักสูตร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6851" y="1216486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ข้อมูลกลุ่มหลักสูตร</a:t>
            </a:r>
          </a:p>
        </p:txBody>
      </p:sp>
      <p:sp>
        <p:nvSpPr>
          <p:cNvPr id="77" name="Rounded Rectangle 193"/>
          <p:cNvSpPr/>
          <p:nvPr/>
        </p:nvSpPr>
        <p:spPr>
          <a:xfrm>
            <a:off x="8972193" y="3218273"/>
            <a:ext cx="1556788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8" name="Elbow Connector 194"/>
          <p:cNvCxnSpPr>
            <a:stCxn id="77" idx="1"/>
            <a:endCxn id="72" idx="3"/>
          </p:cNvCxnSpPr>
          <p:nvPr/>
        </p:nvCxnSpPr>
        <p:spPr>
          <a:xfrm rot="10800000" flipV="1">
            <a:off x="7668051" y="3396724"/>
            <a:ext cx="1304143" cy="146511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12238" y="2710501"/>
            <a:ext cx="2474867" cy="276999"/>
            <a:chOff x="1512238" y="2710501"/>
            <a:chExt cx="2474867" cy="276999"/>
          </a:xfrm>
        </p:grpSpPr>
        <p:grpSp>
          <p:nvGrpSpPr>
            <p:cNvPr id="74" name="Group 73"/>
            <p:cNvGrpSpPr/>
            <p:nvPr/>
          </p:nvGrpSpPr>
          <p:grpSpPr>
            <a:xfrm>
              <a:off x="1512238" y="2710501"/>
              <a:ext cx="2474867" cy="276999"/>
              <a:chOff x="4313" y="641914"/>
              <a:chExt cx="2474867" cy="304478"/>
            </a:xfrm>
          </p:grpSpPr>
          <p:sp>
            <p:nvSpPr>
              <p:cNvPr id="75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3872363" y="2802747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45730" y="3315031"/>
            <a:ext cx="3822320" cy="3093617"/>
            <a:chOff x="4420070" y="3327572"/>
            <a:chExt cx="3822320" cy="3093617"/>
          </a:xfrm>
        </p:grpSpPr>
        <p:grpSp>
          <p:nvGrpSpPr>
            <p:cNvPr id="49" name="Group 48"/>
            <p:cNvGrpSpPr/>
            <p:nvPr/>
          </p:nvGrpSpPr>
          <p:grpSpPr>
            <a:xfrm>
              <a:off x="4420070" y="3327572"/>
              <a:ext cx="3822320" cy="3093617"/>
              <a:chOff x="-2849564" y="3051389"/>
              <a:chExt cx="3822320" cy="309361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-2849564" y="3051389"/>
                <a:ext cx="3822320" cy="3093617"/>
                <a:chOff x="3594480" y="3564333"/>
                <a:chExt cx="3822320" cy="309361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3594480" y="3564333"/>
                  <a:ext cx="3822320" cy="3093617"/>
                  <a:chOff x="8492052" y="2209800"/>
                  <a:chExt cx="3479396" cy="3093617"/>
                </a:xfrm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8492052" y="2209800"/>
                    <a:ext cx="3479396" cy="3093617"/>
                  </a:xfrm>
                  <a:prstGeom prst="rect">
                    <a:avLst/>
                  </a:prstGeom>
                  <a:solidFill>
                    <a:srgbClr val="00B0F0">
                      <a:alpha val="49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/>
                      <a:t>Popup</a:t>
                    </a:r>
                    <a:endParaRPr lang="th-TH" dirty="0"/>
                  </a:p>
                  <a:p>
                    <a:pPr algn="ctr"/>
                    <a:endParaRPr lang="th-TH" dirty="0"/>
                  </a:p>
                </p:txBody>
              </p:sp>
              <p:sp>
                <p:nvSpPr>
                  <p:cNvPr id="73" name="Rounded Rectangle 201"/>
                  <p:cNvSpPr/>
                  <p:nvPr/>
                </p:nvSpPr>
                <p:spPr>
                  <a:xfrm>
                    <a:off x="8724360" y="2718389"/>
                    <a:ext cx="3051276" cy="2192246"/>
                  </a:xfrm>
                  <a:prstGeom prst="roundRect">
                    <a:avLst>
                      <a:gd name="adj" fmla="val 213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4038058" y="4191267"/>
                  <a:ext cx="2708750" cy="960990"/>
                  <a:chOff x="8634728" y="3262586"/>
                  <a:chExt cx="2708750" cy="960990"/>
                </a:xfrm>
              </p:grpSpPr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8754542" y="3601180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ชื่อ / คำอธิบาย</a:t>
                    </a:r>
                    <a:endParaRPr lang="en-US" sz="1200" dirty="0"/>
                  </a:p>
                </p:txBody>
              </p:sp>
              <p:sp>
                <p:nvSpPr>
                  <p:cNvPr id="67" name="Rounded Rectangle 199"/>
                  <p:cNvSpPr/>
                  <p:nvPr/>
                </p:nvSpPr>
                <p:spPr>
                  <a:xfrm>
                    <a:off x="9729530" y="3642295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754542" y="3946577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สถานะ</a:t>
                    </a:r>
                    <a:endParaRPr lang="en-US" sz="1200" dirty="0"/>
                  </a:p>
                </p:txBody>
              </p:sp>
              <p:sp>
                <p:nvSpPr>
                  <p:cNvPr id="69" name="Rounded Rectangle 199"/>
                  <p:cNvSpPr/>
                  <p:nvPr/>
                </p:nvSpPr>
                <p:spPr>
                  <a:xfrm>
                    <a:off x="9729530" y="3987693"/>
                    <a:ext cx="1613948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x_status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8634728" y="3262586"/>
                    <a:ext cx="109135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รหัสประเภทหลักสูตร</a:t>
                    </a:r>
                    <a:endParaRPr lang="en-US" sz="1200" dirty="0"/>
                  </a:p>
                </p:txBody>
              </p:sp>
              <p:sp>
                <p:nvSpPr>
                  <p:cNvPr id="71" name="Rounded Rectangle 199"/>
                  <p:cNvSpPr/>
                  <p:nvPr/>
                </p:nvSpPr>
                <p:spPr>
                  <a:xfrm>
                    <a:off x="9729530" y="3303701"/>
                    <a:ext cx="1613948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54" name="Rounded Rectangle 203"/>
              <p:cNvSpPr/>
              <p:nvPr/>
            </p:nvSpPr>
            <p:spPr>
              <a:xfrm>
                <a:off x="-1314631" y="4863825"/>
                <a:ext cx="734703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7453021" y="4730889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9778712" y="3265172"/>
            <a:ext cx="668860" cy="268068"/>
            <a:chOff x="9922940" y="1448445"/>
            <a:chExt cx="668860" cy="268068"/>
          </a:xfrm>
        </p:grpSpPr>
        <p:sp>
          <p:nvSpPr>
            <p:cNvPr id="82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6977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ข้อมูลผู้สนับสนุน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0989398"/>
              </p:ext>
            </p:extLst>
          </p:nvPr>
        </p:nvGraphicFramePr>
        <p:xfrm>
          <a:off x="726149" y="2611819"/>
          <a:ext cx="105887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22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925871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1457571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991148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2009362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2919046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  <a:gridCol w="1221354">
                  <a:extLst>
                    <a:ext uri="{9D8B030D-6E8A-4147-A177-3AD203B41FA5}">
                      <a16:colId xmlns:a16="http://schemas.microsoft.com/office/drawing/2014/main" xmlns="" val="121503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ชื่อ ผู้สนับสนุน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วันที่เริ่มสนับสนุน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ผู้สนับสนุน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59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65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68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44" name="Group 43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 และผู้สนับสนุน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755131" y="1240938"/>
              <a:ext cx="2055102" cy="338554"/>
              <a:chOff x="4850812" y="-721304"/>
              <a:chExt cx="2055102" cy="33855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879901" y="-68705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ผู้สนับสนุน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850812" y="-72130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4671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1995105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545863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255272" y="1224887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ข้อมูลผู้สนับสนุนโครงการ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2812" y="2213660"/>
            <a:ext cx="3134293" cy="276999"/>
            <a:chOff x="-655113" y="641914"/>
            <a:chExt cx="3134293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spon_code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55113" y="641914"/>
              <a:ext cx="172756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รหัสผู้สนับสุนน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69970" y="2429091"/>
            <a:ext cx="2474867" cy="276999"/>
            <a:chOff x="4313" y="641914"/>
            <a:chExt cx="2474867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12238" y="2895006"/>
            <a:ext cx="6032599" cy="454938"/>
            <a:chOff x="4313" y="641914"/>
            <a:chExt cx="6032599" cy="500069"/>
          </a:xfrm>
        </p:grpSpPr>
        <p:sp>
          <p:nvSpPr>
            <p:cNvPr id="104" name="Rounded Rectangle 79"/>
            <p:cNvSpPr/>
            <p:nvPr/>
          </p:nvSpPr>
          <p:spPr>
            <a:xfrm>
              <a:off x="1072446" y="683029"/>
              <a:ext cx="4964466" cy="458954"/>
            </a:xfrm>
            <a:prstGeom prst="roundRect">
              <a:avLst>
                <a:gd name="adj" fmla="val 9823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contactor_detail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ข้อมูลในการติดต่อ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93966" y="114575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ข้อมูลรายชื่อผู้สนับสนุนโครงการ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9230" y="65883"/>
            <a:ext cx="129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ผู้สนับสนุน 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410544" y="2213660"/>
            <a:ext cx="3134293" cy="276999"/>
            <a:chOff x="-655113" y="641914"/>
            <a:chExt cx="3134293" cy="304478"/>
          </a:xfrm>
        </p:grpSpPr>
        <p:sp>
          <p:nvSpPr>
            <p:cNvPr id="58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spon_desc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655113" y="641914"/>
              <a:ext cx="172756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ผู้สนับสนุน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04872" y="2442119"/>
            <a:ext cx="2474867" cy="276999"/>
            <a:chOff x="1504872" y="2625859"/>
            <a:chExt cx="2474867" cy="276999"/>
          </a:xfrm>
        </p:grpSpPr>
        <p:grpSp>
          <p:nvGrpSpPr>
            <p:cNvPr id="67" name="Group 66"/>
            <p:cNvGrpSpPr/>
            <p:nvPr/>
          </p:nvGrpSpPr>
          <p:grpSpPr>
            <a:xfrm>
              <a:off x="1504872" y="2625859"/>
              <a:ext cx="2474867" cy="276999"/>
              <a:chOff x="4313" y="641914"/>
              <a:chExt cx="2474867" cy="3044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confirm_date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วันที่เริ่มสนับสนุน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 cstate="print"/>
            <a:srcRect l="85036" t="25284" r="6866" b="28818"/>
            <a:stretch/>
          </p:blipFill>
          <p:spPr>
            <a:xfrm>
              <a:off x="3828329" y="2720029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sp>
        <p:nvSpPr>
          <p:cNvPr id="47" name="Rectangle: Top Corners Rounded 46"/>
          <p:cNvSpPr/>
          <p:nvPr/>
        </p:nvSpPr>
        <p:spPr>
          <a:xfrm rot="10800000">
            <a:off x="761997" y="4090442"/>
            <a:ext cx="10552923" cy="2172736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6248927"/>
              </p:ext>
            </p:extLst>
          </p:nvPr>
        </p:nvGraphicFramePr>
        <p:xfrm>
          <a:off x="918817" y="4487863"/>
          <a:ext cx="1029234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50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932512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1098349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2355094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1829281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  <a:gridCol w="2209495">
                  <a:extLst>
                    <a:ext uri="{9D8B030D-6E8A-4147-A177-3AD203B41FA5}">
                      <a16:colId xmlns:a16="http://schemas.microsoft.com/office/drawing/2014/main" xmlns="" val="2913336317"/>
                    </a:ext>
                  </a:extLst>
                </a:gridCol>
                <a:gridCol w="1449067">
                  <a:extLst>
                    <a:ext uri="{9D8B030D-6E8A-4147-A177-3AD203B41FA5}">
                      <a16:colId xmlns:a16="http://schemas.microsoft.com/office/drawing/2014/main" xmlns="" val="3516541710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</a:t>
                      </a:r>
                      <a:r>
                        <a:rPr lang="th-TH" sz="1100" b="0" baseline="0" dirty="0">
                          <a:solidFill>
                            <a:schemeClr val="tx1"/>
                          </a:solidFill>
                          <a:cs typeface="+mj-cs"/>
                        </a:rPr>
                        <a:t> / คำอธิบายโครงการ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</a:t>
                      </a:r>
                      <a:r>
                        <a:rPr lang="th-TH" sz="1100" b="0" baseline="0" dirty="0">
                          <a:solidFill>
                            <a:schemeClr val="tx1"/>
                          </a:solidFill>
                          <a:cs typeface="+mj-cs"/>
                        </a:rPr>
                        <a:t> ผู้ติดต่อ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ข้อมูลเในการติดต่อ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80593" y="4137187"/>
            <a:ext cx="10730573" cy="2043497"/>
            <a:chOff x="329231" y="2188689"/>
            <a:chExt cx="10730573" cy="2043497"/>
          </a:xfrm>
        </p:grpSpPr>
        <p:grpSp>
          <p:nvGrpSpPr>
            <p:cNvPr id="56" name="Group 55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71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6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Round Same Side Corner Rectangle 34"/>
          <p:cNvSpPr/>
          <p:nvPr/>
        </p:nvSpPr>
        <p:spPr>
          <a:xfrm>
            <a:off x="761998" y="364331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8" name="Rectangle 77"/>
          <p:cNvSpPr/>
          <p:nvPr/>
        </p:nvSpPr>
        <p:spPr>
          <a:xfrm>
            <a:off x="761996" y="3689827"/>
            <a:ext cx="1104942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ข้อมูลโครงการ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0373384" y="1639084"/>
            <a:ext cx="941540" cy="268068"/>
            <a:chOff x="10540209" y="1448445"/>
            <a:chExt cx="941540" cy="268068"/>
          </a:xfrm>
        </p:grpSpPr>
        <p:sp>
          <p:nvSpPr>
            <p:cNvPr id="93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9603561" y="1639084"/>
            <a:ext cx="668860" cy="268068"/>
            <a:chOff x="9922940" y="1440849"/>
            <a:chExt cx="668860" cy="268068"/>
          </a:xfrm>
        </p:grpSpPr>
        <p:sp>
          <p:nvSpPr>
            <p:cNvPr id="96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4800600" y="2663746"/>
            <a:ext cx="2744237" cy="276999"/>
            <a:chOff x="-265057" y="641914"/>
            <a:chExt cx="2744237" cy="304478"/>
          </a:xfrm>
        </p:grpSpPr>
        <p:sp>
          <p:nvSpPr>
            <p:cNvPr id="83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265057" y="641914"/>
              <a:ext cx="133750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รวมยอดสนับสนุนทั้งหมด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504872" y="2663746"/>
            <a:ext cx="2474867" cy="276999"/>
            <a:chOff x="4313" y="641914"/>
            <a:chExt cx="2474867" cy="304478"/>
          </a:xfrm>
        </p:grpSpPr>
        <p:sp>
          <p:nvSpPr>
            <p:cNvPr id="86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ตัวแทน / ผู้ติดต่อ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512238" y="3357867"/>
            <a:ext cx="2474867" cy="276999"/>
            <a:chOff x="1512238" y="2710501"/>
            <a:chExt cx="2474867" cy="276999"/>
          </a:xfrm>
        </p:grpSpPr>
        <p:grpSp>
          <p:nvGrpSpPr>
            <p:cNvPr id="124" name="Group 123"/>
            <p:cNvGrpSpPr/>
            <p:nvPr/>
          </p:nvGrpSpPr>
          <p:grpSpPr>
            <a:xfrm>
              <a:off x="1512238" y="2710501"/>
              <a:ext cx="2474867" cy="276999"/>
              <a:chOff x="4313" y="641914"/>
              <a:chExt cx="2474867" cy="304478"/>
            </a:xfrm>
          </p:grpSpPr>
          <p:sp>
            <p:nvSpPr>
              <p:cNvPr id="126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3872363" y="2802747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410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6595249"/>
              </p:ext>
            </p:extLst>
          </p:nvPr>
        </p:nvGraphicFramePr>
        <p:xfrm>
          <a:off x="726149" y="2611819"/>
          <a:ext cx="10588776" cy="195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03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813092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1400249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776522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780582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842488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  <a:gridCol w="1037718">
                  <a:extLst>
                    <a:ext uri="{9D8B030D-6E8A-4147-A177-3AD203B41FA5}">
                      <a16:colId xmlns:a16="http://schemas.microsoft.com/office/drawing/2014/main" xmlns="" val="254275375"/>
                    </a:ext>
                  </a:extLst>
                </a:gridCol>
                <a:gridCol w="957032">
                  <a:extLst>
                    <a:ext uri="{9D8B030D-6E8A-4147-A177-3AD203B41FA5}">
                      <a16:colId xmlns:a16="http://schemas.microsoft.com/office/drawing/2014/main" xmlns="" val="648329145"/>
                    </a:ext>
                  </a:extLst>
                </a:gridCol>
                <a:gridCol w="1206338">
                  <a:extLst>
                    <a:ext uri="{9D8B030D-6E8A-4147-A177-3AD203B41FA5}">
                      <a16:colId xmlns:a16="http://schemas.microsoft.com/office/drawing/2014/main" xmlns="" val="2240998472"/>
                    </a:ext>
                  </a:extLst>
                </a:gridCol>
                <a:gridCol w="1143226">
                  <a:extLst>
                    <a:ext uri="{9D8B030D-6E8A-4147-A177-3AD203B41FA5}">
                      <a16:colId xmlns:a16="http://schemas.microsoft.com/office/drawing/2014/main" xmlns="" val="2752067626"/>
                    </a:ext>
                  </a:extLst>
                </a:gridCol>
                <a:gridCol w="1143226">
                  <a:extLst>
                    <a:ext uri="{9D8B030D-6E8A-4147-A177-3AD203B41FA5}">
                      <a16:colId xmlns:a16="http://schemas.microsoft.com/office/drawing/2014/main" xmlns="" val="4033660563"/>
                    </a:ext>
                  </a:extLst>
                </a:gridCol>
              </a:tblGrid>
              <a:tr h="565684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วันที่อนุมัติ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จำนวนเป้าหมายผู้เข้าร่วมโครงการ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จำนวนผู้ลงทะเบียน</a:t>
                      </a:r>
                      <a:br>
                        <a:rPr lang="th-TH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48" name="Group 47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 และผู้สนับสนุน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755131" y="1486937"/>
              <a:ext cx="2055102" cy="338554"/>
              <a:chOff x="4850812" y="-475305"/>
              <a:chExt cx="2055102" cy="33855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879901" y="-441052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โครงการ และผู้สนับสนุน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850812" y="-47530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1042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โครงการ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87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ผู้สนับสนุน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588343" y="1107656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2954450" y="1104374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ข้อมูลโครงการและผู้สนับสนุน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ชื่อ/คำอธิบายโครงการ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69970" y="2712976"/>
            <a:ext cx="2474867" cy="276999"/>
            <a:chOff x="4313" y="641914"/>
            <a:chExt cx="2474867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12238" y="2939415"/>
            <a:ext cx="2474867" cy="276999"/>
            <a:chOff x="4313" y="641914"/>
            <a:chExt cx="2474867" cy="304478"/>
          </a:xfrm>
        </p:grpSpPr>
        <p:sp>
          <p:nvSpPr>
            <p:cNvPr id="77" name="Rounded Rectangle 7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budget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งบประมาณ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69970" y="2939415"/>
            <a:ext cx="2474867" cy="276999"/>
            <a:chOff x="4313" y="641914"/>
            <a:chExt cx="2474867" cy="304478"/>
          </a:xfrm>
        </p:grpSpPr>
        <p:sp>
          <p:nvSpPr>
            <p:cNvPr id="80" name="Rounded Rectangle 79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project_manager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ผู้รับผิดชอบโครงการ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55222" y="3162218"/>
            <a:ext cx="3031883" cy="276999"/>
            <a:chOff x="-552703" y="641914"/>
            <a:chExt cx="3031883" cy="304478"/>
          </a:xfrm>
        </p:grpSpPr>
        <p:sp>
          <p:nvSpPr>
            <p:cNvPr id="83" name="Rounded Rectangle 8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target_member_join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552703" y="641914"/>
              <a:ext cx="162515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จำนวนเป้าหมายผู้เข้าร่วมโครงการ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343400" y="3162218"/>
            <a:ext cx="3201437" cy="276999"/>
            <a:chOff x="-722257" y="641914"/>
            <a:chExt cx="3201437" cy="304478"/>
          </a:xfrm>
        </p:grpSpPr>
        <p:sp>
          <p:nvSpPr>
            <p:cNvPr id="86" name="Rounded Rectangle 8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active_member_join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722257" y="641914"/>
              <a:ext cx="179470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จำนวนผู้ลงทะเบียนเข้าร่วมโครงการ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5222" y="3368831"/>
            <a:ext cx="3031883" cy="276999"/>
            <a:chOff x="-552703" y="641914"/>
            <a:chExt cx="3031883" cy="304478"/>
          </a:xfrm>
        </p:grpSpPr>
        <p:sp>
          <p:nvSpPr>
            <p:cNvPr id="89" name="Rounded Rectangle 8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passed_member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552703" y="641914"/>
              <a:ext cx="162515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>
                  <a:latin typeface="Arial" panose="020B0604020202020204" pitchFamily="34" charset="0"/>
                  <a:cs typeface="+mj-cs"/>
                </a:rPr>
                <a:t>จำนวนผู้ที่สอบ</a:t>
              </a:r>
              <a:r>
                <a:rPr lang="th-TH" sz="1200" dirty="0">
                  <a:latin typeface="Arial" panose="020B0604020202020204" pitchFamily="34" charset="0"/>
                  <a:cs typeface="+mj-cs"/>
                </a:rPr>
                <a:t>ผ่าน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12238" y="2712976"/>
            <a:ext cx="2474867" cy="276999"/>
            <a:chOff x="1512238" y="2840695"/>
            <a:chExt cx="2474867" cy="276999"/>
          </a:xfrm>
        </p:grpSpPr>
        <p:grpSp>
          <p:nvGrpSpPr>
            <p:cNvPr id="70" name="Group 69"/>
            <p:cNvGrpSpPr/>
            <p:nvPr/>
          </p:nvGrpSpPr>
          <p:grpSpPr>
            <a:xfrm>
              <a:off x="1512238" y="2840695"/>
              <a:ext cx="2474867" cy="276999"/>
              <a:chOff x="4313" y="641914"/>
              <a:chExt cx="2474867" cy="304478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project_approve_date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วันที่อนุมัติโครงการ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4" cstate="print"/>
            <a:srcRect l="85036" t="25284" r="6866" b="28818"/>
            <a:stretch/>
          </p:blipFill>
          <p:spPr>
            <a:xfrm>
              <a:off x="3815656" y="2936147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5" name="Group 4"/>
          <p:cNvGrpSpPr/>
          <p:nvPr/>
        </p:nvGrpSpPr>
        <p:grpSpPr>
          <a:xfrm>
            <a:off x="5069970" y="2269681"/>
            <a:ext cx="2474867" cy="276999"/>
            <a:chOff x="5069970" y="2397400"/>
            <a:chExt cx="2474867" cy="276999"/>
          </a:xfrm>
        </p:grpSpPr>
        <p:grpSp>
          <p:nvGrpSpPr>
            <p:cNvPr id="67" name="Group 66"/>
            <p:cNvGrpSpPr/>
            <p:nvPr/>
          </p:nvGrpSpPr>
          <p:grpSpPr>
            <a:xfrm>
              <a:off x="5069970" y="2397400"/>
              <a:ext cx="2474867" cy="276999"/>
              <a:chOff x="4313" y="641914"/>
              <a:chExt cx="2474867" cy="3044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project_date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วันที่จัดตั้งโครงการ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4" cstate="print"/>
            <a:srcRect l="85036" t="25284" r="6866" b="28818"/>
            <a:stretch/>
          </p:blipFill>
          <p:spPr>
            <a:xfrm>
              <a:off x="7386721" y="2491327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818520" y="1107656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183" name="TextBox 182"/>
          <p:cNvSpPr txBox="1"/>
          <p:nvPr/>
        </p:nvSpPr>
        <p:spPr>
          <a:xfrm>
            <a:off x="593966" y="1033641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ข้อมูลโครงการและผู้สนับสนุน</a:t>
            </a:r>
          </a:p>
        </p:txBody>
      </p:sp>
      <p:sp>
        <p:nvSpPr>
          <p:cNvPr id="190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5069970" y="3372110"/>
            <a:ext cx="2474867" cy="276999"/>
            <a:chOff x="1512238" y="2710501"/>
            <a:chExt cx="2474867" cy="276999"/>
          </a:xfrm>
        </p:grpSpPr>
        <p:grpSp>
          <p:nvGrpSpPr>
            <p:cNvPr id="192" name="Group 191"/>
            <p:cNvGrpSpPr/>
            <p:nvPr/>
          </p:nvGrpSpPr>
          <p:grpSpPr>
            <a:xfrm>
              <a:off x="1512238" y="2710501"/>
              <a:ext cx="2474867" cy="276999"/>
              <a:chOff x="4313" y="641914"/>
              <a:chExt cx="2474867" cy="304478"/>
            </a:xfrm>
          </p:grpSpPr>
          <p:sp>
            <p:nvSpPr>
              <p:cNvPr id="194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3872363" y="2802747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007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โครงการ</a:t>
            </a:r>
          </a:p>
        </p:txBody>
      </p:sp>
      <p:sp>
        <p:nvSpPr>
          <p:cNvPr id="187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ผู้สนับสนุน</a:t>
            </a:r>
          </a:p>
        </p:txBody>
      </p:sp>
      <p:sp>
        <p:nvSpPr>
          <p:cNvPr id="2" name="Rectangle: Top Corners Rounded 1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/>
          <p:cNvSpPr txBox="1"/>
          <p:nvPr/>
        </p:nvSpPr>
        <p:spPr>
          <a:xfrm>
            <a:off x="2954450" y="1104374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ข้อมูลโครงการและผู้สนับสนุน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918817" y="2837443"/>
          <a:ext cx="1029234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56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1269860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1713404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2224419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2695944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  <a:gridCol w="1648066">
                  <a:extLst>
                    <a:ext uri="{9D8B030D-6E8A-4147-A177-3AD203B41FA5}">
                      <a16:colId xmlns:a16="http://schemas.microsoft.com/office/drawing/2014/main" xmlns="" val="385506504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64" name="Group 63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9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9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9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sp>
        <p:nvSpPr>
          <p:cNvPr id="10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05" name="Rectangle 104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13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0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49" name="Group 148"/>
          <p:cNvGrpSpPr/>
          <p:nvPr/>
        </p:nvGrpSpPr>
        <p:grpSpPr>
          <a:xfrm>
            <a:off x="12396322" y="3199622"/>
            <a:ext cx="9882554" cy="3696711"/>
            <a:chOff x="5234162" y="2209799"/>
            <a:chExt cx="7337897" cy="3696711"/>
          </a:xfrm>
        </p:grpSpPr>
        <p:sp>
          <p:nvSpPr>
            <p:cNvPr id="150" name="Rectangle 149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51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66" name="Rounded Rectangle 193"/>
          <p:cNvSpPr/>
          <p:nvPr/>
        </p:nvSpPr>
        <p:spPr>
          <a:xfrm>
            <a:off x="9680140" y="2039039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7" name="Elbow Connector 194"/>
          <p:cNvCxnSpPr>
            <a:stCxn id="113" idx="2"/>
            <a:endCxn id="150" idx="0"/>
          </p:cNvCxnSpPr>
          <p:nvPr/>
        </p:nvCxnSpPr>
        <p:spPr>
          <a:xfrm rot="16200000" flipH="1">
            <a:off x="13294303" y="-843675"/>
            <a:ext cx="842683" cy="7243909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/>
          <p:cNvGraphicFramePr>
            <a:graphicFrameLocks noGrp="1"/>
          </p:cNvGraphicFramePr>
          <p:nvPr>
            <p:extLst/>
          </p:nvPr>
        </p:nvGraphicFramePr>
        <p:xfrm>
          <a:off x="12548400" y="4686369"/>
          <a:ext cx="947183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10">
                  <a:extLst>
                    <a:ext uri="{9D8B030D-6E8A-4147-A177-3AD203B41FA5}">
                      <a16:colId xmlns:a16="http://schemas.microsoft.com/office/drawing/2014/main" xmlns="" val="180702250"/>
                    </a:ext>
                  </a:extLst>
                </a:gridCol>
                <a:gridCol w="505792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1474985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1990176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2583737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2141635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2139579" y="3981597"/>
            <a:ext cx="9894135" cy="2728314"/>
            <a:chOff x="-10008495" y="3981597"/>
            <a:chExt cx="9894135" cy="2728314"/>
          </a:xfrm>
        </p:grpSpPr>
        <p:sp>
          <p:nvSpPr>
            <p:cNvPr id="152" name="Rounded Rectangle 175"/>
            <p:cNvSpPr/>
            <p:nvPr/>
          </p:nvSpPr>
          <p:spPr>
            <a:xfrm>
              <a:off x="-521704" y="6345163"/>
              <a:ext cx="401192" cy="32063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ปิด</a:t>
              </a:r>
            </a:p>
          </p:txBody>
        </p:sp>
        <p:sp>
          <p:nvSpPr>
            <p:cNvPr id="153" name="Rounded Rectangle 175"/>
            <p:cNvSpPr/>
            <p:nvPr/>
          </p:nvSpPr>
          <p:spPr>
            <a:xfrm>
              <a:off x="-1318567" y="6345163"/>
              <a:ext cx="655585" cy="32063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-2788154" y="4345153"/>
              <a:ext cx="2667642" cy="276999"/>
              <a:chOff x="-1149900" y="641914"/>
              <a:chExt cx="2667642" cy="276999"/>
            </a:xfrm>
          </p:grpSpPr>
          <p:sp>
            <p:nvSpPr>
              <p:cNvPr id="155" name="Rounded Rectangle 165"/>
              <p:cNvSpPr/>
              <p:nvPr/>
            </p:nvSpPr>
            <p:spPr>
              <a:xfrm>
                <a:off x="-235327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-1149900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-10008495" y="4352937"/>
              <a:ext cx="2099644" cy="276999"/>
              <a:chOff x="157873" y="641914"/>
              <a:chExt cx="2099644" cy="276999"/>
            </a:xfrm>
          </p:grpSpPr>
          <p:sp>
            <p:nvSpPr>
              <p:cNvPr id="158" name="Rounded Rectangle 180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-3206033" y="3981597"/>
              <a:ext cx="3091673" cy="222203"/>
              <a:chOff x="5090302" y="3638463"/>
              <a:chExt cx="3091673" cy="222203"/>
            </a:xfrm>
          </p:grpSpPr>
          <p:sp>
            <p:nvSpPr>
              <p:cNvPr id="162" name="Rounded Rectangle 169"/>
              <p:cNvSpPr/>
              <p:nvPr/>
            </p:nvSpPr>
            <p:spPr>
              <a:xfrm>
                <a:off x="5090302" y="3640214"/>
                <a:ext cx="2823274" cy="177190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ค้นหา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7895438" y="3638463"/>
                <a:ext cx="286537" cy="222203"/>
                <a:chOff x="1479686" y="2291734"/>
                <a:chExt cx="286537" cy="222203"/>
              </a:xfrm>
            </p:grpSpPr>
            <p:sp>
              <p:nvSpPr>
                <p:cNvPr id="164" name="Rounded Rectangle 169"/>
                <p:cNvSpPr/>
                <p:nvPr/>
              </p:nvSpPr>
              <p:spPr>
                <a:xfrm>
                  <a:off x="1517157" y="2295212"/>
                  <a:ext cx="213643" cy="175463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10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    </a:t>
                  </a:r>
                  <a:endParaRPr lang="en-US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65" name="Picture 1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79686" y="2291734"/>
                  <a:ext cx="286537" cy="2222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9" name="Group 168"/>
            <p:cNvGrpSpPr/>
            <p:nvPr/>
          </p:nvGrpSpPr>
          <p:grpSpPr>
            <a:xfrm>
              <a:off x="-9551209" y="4769811"/>
              <a:ext cx="382319" cy="1127175"/>
              <a:chOff x="1028171" y="4560297"/>
              <a:chExt cx="382319" cy="1127175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1327842" y="4840747"/>
                <a:ext cx="82648" cy="846725"/>
                <a:chOff x="1638992" y="4323923"/>
                <a:chExt cx="82648" cy="846725"/>
              </a:xfrm>
            </p:grpSpPr>
            <p:sp>
              <p:nvSpPr>
                <p:cNvPr id="172" name="Rounded Rectangle 343"/>
                <p:cNvSpPr/>
                <p:nvPr/>
              </p:nvSpPr>
              <p:spPr>
                <a:xfrm>
                  <a:off x="1638992" y="4323923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  <p:sp>
              <p:nvSpPr>
                <p:cNvPr id="173" name="Rounded Rectangle 343"/>
                <p:cNvSpPr/>
                <p:nvPr/>
              </p:nvSpPr>
              <p:spPr>
                <a:xfrm>
                  <a:off x="1638992" y="4565219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  <p:sp>
              <p:nvSpPr>
                <p:cNvPr id="174" name="Rounded Rectangle 343"/>
                <p:cNvSpPr/>
                <p:nvPr/>
              </p:nvSpPr>
              <p:spPr>
                <a:xfrm>
                  <a:off x="1638992" y="4832512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  <p:sp>
              <p:nvSpPr>
                <p:cNvPr id="175" name="Rounded Rectangle 343"/>
                <p:cNvSpPr/>
                <p:nvPr/>
              </p:nvSpPr>
              <p:spPr>
                <a:xfrm>
                  <a:off x="1638992" y="5099624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</p:grpSp>
          <p:sp>
            <p:nvSpPr>
              <p:cNvPr id="171" name="Rounded Rectangle 343"/>
              <p:cNvSpPr/>
              <p:nvPr/>
            </p:nvSpPr>
            <p:spPr>
              <a:xfrm>
                <a:off x="1028171" y="4560297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176" name="Rounded Rectangle 51"/>
            <p:cNvSpPr/>
            <p:nvPr/>
          </p:nvSpPr>
          <p:spPr>
            <a:xfrm>
              <a:off x="-6596950" y="4997178"/>
              <a:ext cx="140673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77" name="Rounded Rectangle 51"/>
            <p:cNvSpPr/>
            <p:nvPr/>
          </p:nvSpPr>
          <p:spPr>
            <a:xfrm>
              <a:off x="-6596950" y="5245184"/>
              <a:ext cx="1406734" cy="17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78" name="Rounded Rectangle 51"/>
            <p:cNvSpPr/>
            <p:nvPr/>
          </p:nvSpPr>
          <p:spPr>
            <a:xfrm>
              <a:off x="-6596950" y="5500908"/>
              <a:ext cx="1406734" cy="17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79" name="Rounded Rectangle 51"/>
            <p:cNvSpPr/>
            <p:nvPr/>
          </p:nvSpPr>
          <p:spPr>
            <a:xfrm>
              <a:off x="-6596950" y="5756632"/>
              <a:ext cx="1406734" cy="17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6125106" y="6027514"/>
              <a:ext cx="2661138" cy="682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support_budget</a:t>
              </a:r>
              <a:r>
                <a:rPr lang="en-US" sz="1800" dirty="0"/>
                <a:t> </a:t>
              </a:r>
              <a:r>
                <a:rPr lang="th-TH" sz="1800" dirty="0"/>
                <a:t>จะ </a:t>
              </a:r>
              <a:r>
                <a:rPr lang="en-US" sz="1800" dirty="0"/>
                <a:t>Enable Key </a:t>
              </a:r>
              <a:r>
                <a:rPr lang="th-TH" sz="1800" dirty="0"/>
                <a:t>เมื่อคลิก </a:t>
              </a:r>
              <a:r>
                <a:rPr lang="en-US" sz="1800" dirty="0"/>
                <a:t>Select box</a:t>
              </a:r>
              <a:endParaRPr lang="th-TH" sz="1800" dirty="0"/>
            </a:p>
          </p:txBody>
        </p:sp>
        <p:sp>
          <p:nvSpPr>
            <p:cNvPr id="181" name="Rounded Rectangle 51"/>
            <p:cNvSpPr/>
            <p:nvPr/>
          </p:nvSpPr>
          <p:spPr>
            <a:xfrm>
              <a:off x="-9468561" y="4928365"/>
              <a:ext cx="9348049" cy="309627"/>
            </a:xfrm>
            <a:prstGeom prst="roundRect">
              <a:avLst>
                <a:gd name="adj" fmla="val 6381"/>
              </a:avLst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82" name="Elbow Connector 56"/>
            <p:cNvCxnSpPr>
              <a:stCxn id="180" idx="0"/>
              <a:endCxn id="181" idx="2"/>
            </p:cNvCxnSpPr>
            <p:nvPr/>
          </p:nvCxnSpPr>
          <p:spPr>
            <a:xfrm rot="5400000" flipH="1" flipV="1">
              <a:off x="-5189298" y="5632753"/>
              <a:ext cx="789522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593966" y="1033641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ข้อมูลโครงการและผู้สนับสนุน</a:t>
            </a:r>
          </a:p>
        </p:txBody>
      </p:sp>
      <p:sp>
        <p:nvSpPr>
          <p:cNvPr id="190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56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โครงการ</a:t>
            </a:r>
          </a:p>
        </p:txBody>
      </p:sp>
      <p:sp>
        <p:nvSpPr>
          <p:cNvPr id="187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ผู้สนับสนุน</a:t>
            </a:r>
          </a:p>
        </p:txBody>
      </p:sp>
      <p:sp>
        <p:nvSpPr>
          <p:cNvPr id="2" name="Rectangle: Top Corners Rounded 1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/>
          <p:cNvSpPr txBox="1"/>
          <p:nvPr/>
        </p:nvSpPr>
        <p:spPr>
          <a:xfrm>
            <a:off x="2954450" y="1104374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ข้อมูลโครงการและผู้สนับสนุน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64" name="Group 63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9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9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9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sp>
        <p:nvSpPr>
          <p:cNvPr id="10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05" name="Rectangle 104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13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0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49" name="Group 148"/>
          <p:cNvGrpSpPr/>
          <p:nvPr/>
        </p:nvGrpSpPr>
        <p:grpSpPr>
          <a:xfrm>
            <a:off x="12396322" y="3199622"/>
            <a:ext cx="11305507" cy="3696711"/>
            <a:chOff x="5234162" y="2209799"/>
            <a:chExt cx="7337897" cy="3696711"/>
          </a:xfrm>
        </p:grpSpPr>
        <p:sp>
          <p:nvSpPr>
            <p:cNvPr id="150" name="Rectangle 149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51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66" name="Rounded Rectangle 193"/>
          <p:cNvSpPr/>
          <p:nvPr/>
        </p:nvSpPr>
        <p:spPr>
          <a:xfrm>
            <a:off x="9680140" y="2039039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7" name="Elbow Connector 194"/>
          <p:cNvCxnSpPr>
            <a:stCxn id="166" idx="2"/>
            <a:endCxn id="150" idx="0"/>
          </p:cNvCxnSpPr>
          <p:nvPr/>
        </p:nvCxnSpPr>
        <p:spPr>
          <a:xfrm rot="16200000" flipH="1">
            <a:off x="13656990" y="-1192464"/>
            <a:ext cx="803680" cy="798049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5607758"/>
              </p:ext>
            </p:extLst>
          </p:nvPr>
        </p:nvGraphicFramePr>
        <p:xfrm>
          <a:off x="12583884" y="4686369"/>
          <a:ext cx="1088571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0">
                  <a:extLst>
                    <a:ext uri="{9D8B030D-6E8A-4147-A177-3AD203B41FA5}">
                      <a16:colId xmlns:a16="http://schemas.microsoft.com/office/drawing/2014/main" xmlns="" val="180702250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1229042">
                  <a:extLst>
                    <a:ext uri="{9D8B030D-6E8A-4147-A177-3AD203B41FA5}">
                      <a16:colId xmlns:a16="http://schemas.microsoft.com/office/drawing/2014/main" xmlns="" val="3689684154"/>
                    </a:ext>
                  </a:extLst>
                </a:gridCol>
                <a:gridCol w="825818">
                  <a:extLst>
                    <a:ext uri="{9D8B030D-6E8A-4147-A177-3AD203B41FA5}">
                      <a16:colId xmlns:a16="http://schemas.microsoft.com/office/drawing/2014/main" xmlns="" val="1338047244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xmlns="" val="2790715379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xmlns="" val="4231246948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xmlns="" val="1687013452"/>
                    </a:ext>
                  </a:extLst>
                </a:gridCol>
                <a:gridCol w="705713">
                  <a:extLst>
                    <a:ext uri="{9D8B030D-6E8A-4147-A177-3AD203B41FA5}">
                      <a16:colId xmlns:a16="http://schemas.microsoft.com/office/drawing/2014/main" xmlns="" val="3668595202"/>
                    </a:ext>
                  </a:extLst>
                </a:gridCol>
                <a:gridCol w="968692">
                  <a:extLst>
                    <a:ext uri="{9D8B030D-6E8A-4147-A177-3AD203B41FA5}">
                      <a16:colId xmlns:a16="http://schemas.microsoft.com/office/drawing/2014/main" xmlns="" val="4131446773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1009968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625308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จำนวนเป้าหมาย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จำนวนผู้ลงทะเบียน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152" name="Rounded Rectangle 175"/>
          <p:cNvSpPr/>
          <p:nvPr/>
        </p:nvSpPr>
        <p:spPr>
          <a:xfrm>
            <a:off x="23062254" y="6345163"/>
            <a:ext cx="401192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53" name="Rounded Rectangle 175"/>
          <p:cNvSpPr/>
          <p:nvPr/>
        </p:nvSpPr>
        <p:spPr>
          <a:xfrm>
            <a:off x="22265391" y="6345163"/>
            <a:ext cx="655585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20795804" y="4345153"/>
            <a:ext cx="2667642" cy="276999"/>
            <a:chOff x="-1149900" y="641914"/>
            <a:chExt cx="2667642" cy="276999"/>
          </a:xfrm>
        </p:grpSpPr>
        <p:sp>
          <p:nvSpPr>
            <p:cNvPr id="155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2139579" y="4352937"/>
            <a:ext cx="2099644" cy="276999"/>
            <a:chOff x="157873" y="641914"/>
            <a:chExt cx="2099644" cy="276999"/>
          </a:xfrm>
        </p:grpSpPr>
        <p:sp>
          <p:nvSpPr>
            <p:cNvPr id="158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0377925" y="3981597"/>
            <a:ext cx="3091673" cy="222203"/>
            <a:chOff x="5090302" y="3638463"/>
            <a:chExt cx="3091673" cy="222203"/>
          </a:xfrm>
        </p:grpSpPr>
        <p:sp>
          <p:nvSpPr>
            <p:cNvPr id="162" name="Rounded Rectangle 169"/>
            <p:cNvSpPr/>
            <p:nvPr/>
          </p:nvSpPr>
          <p:spPr>
            <a:xfrm>
              <a:off x="5090302" y="3640214"/>
              <a:ext cx="282327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7895438" y="3638463"/>
              <a:ext cx="286537" cy="222203"/>
              <a:chOff x="1479686" y="2291734"/>
              <a:chExt cx="286537" cy="222203"/>
            </a:xfrm>
          </p:grpSpPr>
          <p:sp>
            <p:nvSpPr>
              <p:cNvPr id="164" name="Rounded Rectangle 169"/>
              <p:cNvSpPr/>
              <p:nvPr/>
            </p:nvSpPr>
            <p:spPr>
              <a:xfrm>
                <a:off x="1517157" y="2295212"/>
                <a:ext cx="213643" cy="17546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    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479686" y="2291734"/>
                <a:ext cx="286537" cy="222203"/>
              </a:xfrm>
              <a:prstGeom prst="rect">
                <a:avLst/>
              </a:prstGeom>
            </p:spPr>
          </p:pic>
        </p:grpSp>
      </p:grpSp>
      <p:grpSp>
        <p:nvGrpSpPr>
          <p:cNvPr id="169" name="Group 168"/>
          <p:cNvGrpSpPr/>
          <p:nvPr/>
        </p:nvGrpSpPr>
        <p:grpSpPr>
          <a:xfrm>
            <a:off x="12610797" y="4881733"/>
            <a:ext cx="382319" cy="1200327"/>
            <a:chOff x="1028171" y="4560297"/>
            <a:chExt cx="382319" cy="12003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1327842" y="4913899"/>
              <a:ext cx="82648" cy="846725"/>
              <a:chOff x="1638992" y="4397075"/>
              <a:chExt cx="82648" cy="846725"/>
            </a:xfrm>
          </p:grpSpPr>
          <p:sp>
            <p:nvSpPr>
              <p:cNvPr id="172" name="Rounded Rectangle 343"/>
              <p:cNvSpPr/>
              <p:nvPr/>
            </p:nvSpPr>
            <p:spPr>
              <a:xfrm>
                <a:off x="1638992" y="4397075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73" name="Rounded Rectangle 343"/>
              <p:cNvSpPr/>
              <p:nvPr/>
            </p:nvSpPr>
            <p:spPr>
              <a:xfrm>
                <a:off x="1638992" y="4638371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74" name="Rounded Rectangle 343"/>
              <p:cNvSpPr/>
              <p:nvPr/>
            </p:nvSpPr>
            <p:spPr>
              <a:xfrm>
                <a:off x="1638992" y="4905664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75" name="Rounded Rectangle 343"/>
              <p:cNvSpPr/>
              <p:nvPr/>
            </p:nvSpPr>
            <p:spPr>
              <a:xfrm>
                <a:off x="1638992" y="5172776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171" name="Rounded Rectangle 343"/>
            <p:cNvSpPr/>
            <p:nvPr/>
          </p:nvSpPr>
          <p:spPr>
            <a:xfrm>
              <a:off x="1028171" y="4560297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93966" y="1033641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ข้อมูลโครงการและผู้สนับสนุน</a:t>
            </a:r>
          </a:p>
        </p:txBody>
      </p:sp>
      <p:sp>
        <p:nvSpPr>
          <p:cNvPr id="190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หลักสูตร</a:t>
            </a:r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099105"/>
              </p:ext>
            </p:extLst>
          </p:nvPr>
        </p:nvGraphicFramePr>
        <p:xfrm>
          <a:off x="879477" y="2816946"/>
          <a:ext cx="10331690" cy="18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173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810678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1220589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820138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984103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  <a:gridCol w="755498">
                  <a:extLst>
                    <a:ext uri="{9D8B030D-6E8A-4147-A177-3AD203B41FA5}">
                      <a16:colId xmlns:a16="http://schemas.microsoft.com/office/drawing/2014/main" xmlns="" val="254275375"/>
                    </a:ext>
                  </a:extLst>
                </a:gridCol>
                <a:gridCol w="686128">
                  <a:extLst>
                    <a:ext uri="{9D8B030D-6E8A-4147-A177-3AD203B41FA5}">
                      <a16:colId xmlns:a16="http://schemas.microsoft.com/office/drawing/2014/main" xmlns="" val="648329145"/>
                    </a:ext>
                  </a:extLst>
                </a:gridCol>
                <a:gridCol w="695588">
                  <a:extLst>
                    <a:ext uri="{9D8B030D-6E8A-4147-A177-3AD203B41FA5}">
                      <a16:colId xmlns:a16="http://schemas.microsoft.com/office/drawing/2014/main" xmlns="" val="2240998472"/>
                    </a:ext>
                  </a:extLst>
                </a:gridCol>
                <a:gridCol w="962030">
                  <a:extLst>
                    <a:ext uri="{9D8B030D-6E8A-4147-A177-3AD203B41FA5}">
                      <a16:colId xmlns:a16="http://schemas.microsoft.com/office/drawing/2014/main" xmlns="" val="887297048"/>
                    </a:ext>
                  </a:extLst>
                </a:gridCol>
                <a:gridCol w="1097617">
                  <a:extLst>
                    <a:ext uri="{9D8B030D-6E8A-4147-A177-3AD203B41FA5}">
                      <a16:colId xmlns:a16="http://schemas.microsoft.com/office/drawing/2014/main" xmlns="" val="2005638869"/>
                    </a:ext>
                  </a:extLst>
                </a:gridCol>
                <a:gridCol w="1003022">
                  <a:extLst>
                    <a:ext uri="{9D8B030D-6E8A-4147-A177-3AD203B41FA5}">
                      <a16:colId xmlns:a16="http://schemas.microsoft.com/office/drawing/2014/main" xmlns="" val="1995111932"/>
                    </a:ext>
                  </a:extLst>
                </a:gridCol>
                <a:gridCol w="815126">
                  <a:extLst>
                    <a:ext uri="{9D8B030D-6E8A-4147-A177-3AD203B41FA5}">
                      <a16:colId xmlns:a16="http://schemas.microsoft.com/office/drawing/2014/main" xmlns="" val="747141723"/>
                    </a:ext>
                  </a:extLst>
                </a:gridCol>
              </a:tblGrid>
              <a:tr h="332654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จำนวนเป้าหมาย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จำนวนผู้ลงทะเบียน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444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ข้อมูลหลักสูตร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4315159"/>
              </p:ext>
            </p:extLst>
          </p:nvPr>
        </p:nvGraphicFramePr>
        <p:xfrm>
          <a:off x="726149" y="2611819"/>
          <a:ext cx="10598201" cy="196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1229042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825818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  <a:gridCol w="1029647">
                  <a:extLst>
                    <a:ext uri="{9D8B030D-6E8A-4147-A177-3AD203B41FA5}">
                      <a16:colId xmlns:a16="http://schemas.microsoft.com/office/drawing/2014/main" xmlns="" val="254275375"/>
                    </a:ext>
                  </a:extLst>
                </a:gridCol>
                <a:gridCol w="949588">
                  <a:extLst>
                    <a:ext uri="{9D8B030D-6E8A-4147-A177-3AD203B41FA5}">
                      <a16:colId xmlns:a16="http://schemas.microsoft.com/office/drawing/2014/main" xmlns="" val="648329145"/>
                    </a:ext>
                  </a:extLst>
                </a:gridCol>
                <a:gridCol w="1196955">
                  <a:extLst>
                    <a:ext uri="{9D8B030D-6E8A-4147-A177-3AD203B41FA5}">
                      <a16:colId xmlns:a16="http://schemas.microsoft.com/office/drawing/2014/main" xmlns="" val="2240998472"/>
                    </a:ext>
                  </a:extLst>
                </a:gridCol>
                <a:gridCol w="1134334">
                  <a:extLst>
                    <a:ext uri="{9D8B030D-6E8A-4147-A177-3AD203B41FA5}">
                      <a16:colId xmlns:a16="http://schemas.microsoft.com/office/drawing/2014/main" xmlns="" val="2752067626"/>
                    </a:ext>
                  </a:extLst>
                </a:gridCol>
                <a:gridCol w="1134334">
                  <a:extLst>
                    <a:ext uri="{9D8B030D-6E8A-4147-A177-3AD203B41FA5}">
                      <a16:colId xmlns:a16="http://schemas.microsoft.com/office/drawing/2014/main" xmlns="" val="747141723"/>
                    </a:ext>
                  </a:extLst>
                </a:gridCol>
              </a:tblGrid>
              <a:tr h="593477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65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68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71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151" name="Group 150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4755131" y="1734443"/>
              <a:ext cx="2055102" cy="338554"/>
              <a:chOff x="4850812" y="-227799"/>
              <a:chExt cx="2055102" cy="338554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4879901" y="-193546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หลักสูตรอบรม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850812" y="-227799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569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8748</TotalTime>
  <Words>1833</Words>
  <Application>Microsoft Office PowerPoint</Application>
  <PresentationFormat>Custom</PresentationFormat>
  <Paragraphs>888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Storyboard Layouts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b17032016</cp:lastModifiedBy>
  <cp:revision>445</cp:revision>
  <cp:lastPrinted>2016-05-06T04:51:37Z</cp:lastPrinted>
  <dcterms:created xsi:type="dcterms:W3CDTF">2016-04-03T18:10:33Z</dcterms:created>
  <dcterms:modified xsi:type="dcterms:W3CDTF">2016-07-22T12:19:25Z</dcterms:modified>
</cp:coreProperties>
</file>