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sldIdLst>
    <p:sldId id="269" r:id="rId3"/>
    <p:sldId id="294" r:id="rId4"/>
    <p:sldId id="295" r:id="rId5"/>
    <p:sldId id="286" r:id="rId6"/>
    <p:sldId id="296" r:id="rId7"/>
    <p:sldId id="274" r:id="rId8"/>
    <p:sldId id="297" r:id="rId9"/>
    <p:sldId id="276" r:id="rId10"/>
    <p:sldId id="298" r:id="rId11"/>
    <p:sldId id="278" r:id="rId12"/>
    <p:sldId id="299" r:id="rId13"/>
    <p:sldId id="280" r:id="rId14"/>
    <p:sldId id="300" r:id="rId15"/>
    <p:sldId id="301" r:id="rId16"/>
    <p:sldId id="284" r:id="rId1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93D6A"/>
    <a:srgbClr val="00FF00"/>
    <a:srgbClr val="23F54B"/>
    <a:srgbClr val="F7F7F7"/>
    <a:srgbClr val="F5F5F5"/>
    <a:srgbClr val="E2E2E2"/>
    <a:srgbClr val="EEEEEE"/>
    <a:srgbClr val="969696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-156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pPr/>
              <a:t>30/05/59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84889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5808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14981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7114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8984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0391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206825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2804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55151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22452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1357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6617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rgbClr val="093D6A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2" y="602310"/>
            <a:ext cx="1252818" cy="415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0531007"/>
              </p:ext>
            </p:extLst>
          </p:nvPr>
        </p:nvGraphicFramePr>
        <p:xfrm>
          <a:off x="726149" y="2611819"/>
          <a:ext cx="105887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898586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  <a:gridCol w="1208684">
                  <a:extLst>
                    <a:ext uri="{9D8B030D-6E8A-4147-A177-3AD203B41FA5}">
                      <a16:colId xmlns="" xmlns:a16="http://schemas.microsoft.com/office/drawing/2014/main" val="3675714454"/>
                    </a:ext>
                  </a:extLst>
                </a:gridCol>
                <a:gridCol w="1308842">
                  <a:extLst>
                    <a:ext uri="{9D8B030D-6E8A-4147-A177-3AD203B41FA5}">
                      <a16:colId xmlns=""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="" xmlns:a16="http://schemas.microsoft.com/office/drawing/2014/main" val="2861367716"/>
                    </a:ext>
                  </a:extLst>
                </a:gridCol>
                <a:gridCol w="921503">
                  <a:extLst>
                    <a:ext uri="{9D8B030D-6E8A-4147-A177-3AD203B41FA5}">
                      <a16:colId xmlns=""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="" xmlns:a16="http://schemas.microsoft.com/office/drawing/2014/main" val="648329145"/>
                    </a:ext>
                  </a:extLst>
                </a:gridCol>
                <a:gridCol w="808843">
                  <a:extLst>
                    <a:ext uri="{9D8B030D-6E8A-4147-A177-3AD203B41FA5}">
                      <a16:colId xmlns="" xmlns:a16="http://schemas.microsoft.com/office/drawing/2014/main" val="2240998472"/>
                    </a:ext>
                  </a:extLst>
                </a:gridCol>
                <a:gridCol w="1127045">
                  <a:extLst>
                    <a:ext uri="{9D8B030D-6E8A-4147-A177-3AD203B41FA5}">
                      <a16:colId xmlns=""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หมายเลยโทร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647282" y="5619595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3D6A"/>
                </a:solidFill>
              </a:rPr>
              <a:t>#093D6A</a:t>
            </a:r>
            <a:endParaRPr lang="th-TH" dirty="0">
              <a:solidFill>
                <a:srgbClr val="093D6A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183344" y="5728805"/>
            <a:ext cx="304800" cy="304800"/>
          </a:xfrm>
          <a:prstGeom prst="ellipse">
            <a:avLst/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8183344" y="6151455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/>
          <p:cNvSpPr txBox="1"/>
          <p:nvPr/>
        </p:nvSpPr>
        <p:spPr>
          <a:xfrm>
            <a:off x="8647282" y="6106671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#FFC000</a:t>
            </a:r>
            <a:endParaRPr lang="th-TH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42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60" y="1439142"/>
            <a:ext cx="9776368" cy="5418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4934" y="2663837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671982" y="2818651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950531" y="3154135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0643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=""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0994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499" y="1383778"/>
            <a:ext cx="9876252" cy="54742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03928" y="2620491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60" y="2775304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70409" y="3111406"/>
            <a:ext cx="3442899" cy="2868903"/>
            <a:chOff x="3659974" y="3564333"/>
            <a:chExt cx="3442899" cy="2868903"/>
          </a:xfrm>
        </p:grpSpPr>
        <p:grpSp>
          <p:nvGrpSpPr>
            <p:cNvPr id="33" name="Group 32"/>
            <p:cNvGrpSpPr/>
            <p:nvPr/>
          </p:nvGrpSpPr>
          <p:grpSpPr>
            <a:xfrm>
              <a:off x="3659974" y="3564333"/>
              <a:ext cx="3442899" cy="2868903"/>
              <a:chOff x="8528548" y="2209800"/>
              <a:chExt cx="3442899" cy="28689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916613" y="4062333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86955" y="4566621"/>
              <a:ext cx="2588936" cy="754191"/>
              <a:chOff x="8945072" y="3044592"/>
              <a:chExt cx="2588936" cy="7541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8945072" y="3044592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945072" y="3284298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ชื่อสถาบัน</a:t>
                  </a:r>
                  <a:endParaRPr lang="en-US" sz="1200" dirty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colledge_name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945072" y="3521784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สาขา / วิชาเอก</a:t>
                  </a:r>
                  <a:endParaRPr lang="en-US" sz="1200" dirty="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faculty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22137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98648" y="2747660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1848" y="2430479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67051" y="2750633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16100" y="2107965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17097" y="2427506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39" name="Rounded Rectangle 3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9146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7681506"/>
              </p:ext>
            </p:extLst>
          </p:nvPr>
        </p:nvGraphicFramePr>
        <p:xfrm>
          <a:off x="877512" y="2891600"/>
          <a:ext cx="1035650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74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1381264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1967583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  <a:gridCol w="1649310">
                  <a:extLst>
                    <a:ext uri="{9D8B030D-6E8A-4147-A177-3AD203B41FA5}">
                      <a16:colId xmlns="" xmlns:a16="http://schemas.microsoft.com/office/drawing/2014/main" val="3675714454"/>
                    </a:ext>
                  </a:extLst>
                </a:gridCol>
                <a:gridCol w="1785981">
                  <a:extLst>
                    <a:ext uri="{9D8B030D-6E8A-4147-A177-3AD203B41FA5}">
                      <a16:colId xmlns="" xmlns:a16="http://schemas.microsoft.com/office/drawing/2014/main" val="4198827476"/>
                    </a:ext>
                  </a:extLst>
                </a:gridCol>
                <a:gridCol w="1277155">
                  <a:extLst>
                    <a:ext uri="{9D8B030D-6E8A-4147-A177-3AD203B41FA5}">
                      <a16:colId xmlns="" xmlns:a16="http://schemas.microsoft.com/office/drawing/2014/main" val="2861367716"/>
                    </a:ext>
                  </a:extLst>
                </a:gridCol>
                <a:gridCol w="1257437">
                  <a:extLst>
                    <a:ext uri="{9D8B030D-6E8A-4147-A177-3AD203B41FA5}">
                      <a16:colId xmlns=""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4599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359" y="1404112"/>
            <a:ext cx="9833524" cy="545388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29030" y="2630911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5546374" y="2785724"/>
            <a:ext cx="2682657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60" y="3006926"/>
            <a:ext cx="3782226" cy="3509567"/>
            <a:chOff x="3634573" y="3564333"/>
            <a:chExt cx="3782226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3" y="3564333"/>
              <a:ext cx="3782226" cy="3509567"/>
              <a:chOff x="8528548" y="2209800"/>
              <a:chExt cx="3442899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3442899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3051276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3293784" cy="2336045"/>
              <a:chOff x="8572672" y="3001521"/>
              <a:chExt cx="3293784" cy="2336045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249061" y="4994659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3293784" cy="276999"/>
                <a:chOff x="8305801" y="3677469"/>
                <a:chExt cx="3293784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2588936" cy="276999"/>
                <a:chOff x="9010649" y="3677469"/>
                <a:chExt cx="2588936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54649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ปีที่ทำงาน</a:t>
                  </a:r>
                  <a:endParaRPr lang="en-US" sz="12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work_year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92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ed Rectangle 185"/>
          <p:cNvSpPr/>
          <p:nvPr/>
        </p:nvSpPr>
        <p:spPr>
          <a:xfrm>
            <a:off x="1520421" y="3409049"/>
            <a:ext cx="5716951" cy="1779876"/>
          </a:xfrm>
          <a:prstGeom prst="roundRect">
            <a:avLst>
              <a:gd name="adj" fmla="val 1474"/>
            </a:avLst>
          </a:prstGeom>
          <a:solidFill>
            <a:srgbClr val="F7F7F7"/>
          </a:solidFill>
          <a:ln w="6350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75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0887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35399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251952" y="2390313"/>
            <a:ext cx="2321307" cy="252000"/>
            <a:chOff x="157873" y="641914"/>
            <a:chExt cx="2321307" cy="276999"/>
          </a:xfrm>
        </p:grpSpPr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8286" y="2390313"/>
            <a:ext cx="2321307" cy="252000"/>
            <a:chOff x="157873" y="641914"/>
            <a:chExt cx="2321307" cy="276999"/>
          </a:xfrm>
        </p:grpSpPr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1835" y="2961519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5039" y="2580715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01793" y="2961519"/>
            <a:ext cx="2844551" cy="252000"/>
            <a:chOff x="-365371" y="641914"/>
            <a:chExt cx="2844551" cy="276999"/>
          </a:xfrm>
        </p:grpSpPr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4818" y="1819107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3764" y="3274023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39576" y="1855738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38" y="2771117"/>
            <a:ext cx="2362416" cy="252000"/>
            <a:chOff x="4819014" y="3118554"/>
            <a:chExt cx="2362416" cy="291218"/>
          </a:xfrm>
        </p:grpSpPr>
        <p:grpSp>
          <p:nvGrpSpPr>
            <p:cNvPr id="63" name="Group 62"/>
            <p:cNvGrpSpPr/>
            <p:nvPr/>
          </p:nvGrpSpPr>
          <p:grpSpPr>
            <a:xfrm>
              <a:off x="4819014" y="3118554"/>
              <a:ext cx="2321307" cy="276999"/>
              <a:chOff x="157873" y="641914"/>
              <a:chExt cx="2321307" cy="276999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cid_type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ประเภทบัตร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6886297" y="318718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0666" y="2580715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50842" y="3151921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773343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773343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27366" y="5194755"/>
            <a:ext cx="6112227" cy="252000"/>
            <a:chOff x="-60571" y="641914"/>
            <a:chExt cx="6112227" cy="276999"/>
          </a:xfrm>
        </p:grpSpPr>
        <p:sp>
          <p:nvSpPr>
            <p:cNvPr id="84" name="Rounded Rectangle 83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texta_address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27366" y="5392539"/>
            <a:ext cx="6112227" cy="252000"/>
            <a:chOff x="-60571" y="641914"/>
            <a:chExt cx="6112227" cy="276999"/>
          </a:xfrm>
        </p:grpSpPr>
        <p:sp>
          <p:nvSpPr>
            <p:cNvPr id="87" name="Rounded Rectangle 86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textb_address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27366" y="5582941"/>
            <a:ext cx="6112227" cy="252000"/>
            <a:chOff x="-60571" y="641914"/>
            <a:chExt cx="6112227" cy="276999"/>
          </a:xfrm>
        </p:grpSpPr>
        <p:sp>
          <p:nvSpPr>
            <p:cNvPr id="90" name="Rounded Rectangle 89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textc_address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5963745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001149"/>
            <a:ext cx="2770659" cy="252000"/>
            <a:chOff x="-291479" y="670026"/>
            <a:chExt cx="2770659" cy="23083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70027"/>
              <a:ext cx="1406734" cy="162306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Social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25036" y="1819107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45815" y="2199911"/>
            <a:ext cx="2321307" cy="252000"/>
            <a:chOff x="157873" y="641914"/>
            <a:chExt cx="2321307" cy="276999"/>
          </a:xfrm>
        </p:grpSpPr>
        <p:sp>
          <p:nvSpPr>
            <p:cNvPr id="102" name="Rounded Rectangle 10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mlevel_code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ระดับสมาชิก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45815" y="2009509"/>
            <a:ext cx="2375476" cy="252000"/>
            <a:chOff x="1245815" y="1952479"/>
            <a:chExt cx="237547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45815" y="1952479"/>
              <a:ext cx="2321307" cy="276999"/>
              <a:chOff x="157873" y="641914"/>
              <a:chExt cx="2321307" cy="276999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3326158" y="1994057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25036" y="2009509"/>
            <a:ext cx="2370073" cy="252000"/>
            <a:chOff x="4825036" y="1952479"/>
            <a:chExt cx="2370073" cy="276999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25036" y="1952479"/>
              <a:ext cx="2321307" cy="276999"/>
              <a:chOff x="157873" y="641914"/>
              <a:chExt cx="2321307" cy="276999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กลุ่มของสมาชิก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6899976" y="19959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154147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26330" y="3151921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25036" y="2199911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noFill/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7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610178" y="3790771"/>
            <a:ext cx="2539750" cy="252000"/>
            <a:chOff x="-60571" y="641914"/>
            <a:chExt cx="2539750" cy="276999"/>
          </a:xfrm>
        </p:grpSpPr>
        <p:sp>
          <p:nvSpPr>
            <p:cNvPr id="128" name="Rounded Rectangle 127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247215" y="3981173"/>
            <a:ext cx="2321307" cy="252000"/>
            <a:chOff x="157873" y="641914"/>
            <a:chExt cx="2321307" cy="276999"/>
          </a:xfrm>
        </p:grpSpPr>
        <p:sp>
          <p:nvSpPr>
            <p:cNvPr id="131" name="Rounded Rectangle 130"/>
            <p:cNvSpPr/>
            <p:nvPr/>
          </p:nvSpPr>
          <p:spPr>
            <a:xfrm>
              <a:off x="1084356" y="683029"/>
              <a:ext cx="139482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25036" y="3981173"/>
            <a:ext cx="2321306" cy="252000"/>
            <a:chOff x="157873" y="641914"/>
            <a:chExt cx="2321306" cy="276999"/>
          </a:xfrm>
        </p:grpSpPr>
        <p:sp>
          <p:nvSpPr>
            <p:cNvPr id="134" name="Rounded Rectangle 133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245648" y="3600369"/>
            <a:ext cx="2321307" cy="252000"/>
            <a:chOff x="157873" y="641914"/>
            <a:chExt cx="2321307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826330" y="3600369"/>
            <a:ext cx="2321307" cy="252000"/>
            <a:chOff x="157873" y="641914"/>
            <a:chExt cx="2321307" cy="276999"/>
          </a:xfrm>
        </p:grpSpPr>
        <p:sp>
          <p:nvSpPr>
            <p:cNvPr id="140" name="Rounded Rectangle 139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245805" y="3790771"/>
            <a:ext cx="2321306" cy="252000"/>
            <a:chOff x="157873" y="641914"/>
            <a:chExt cx="2321306" cy="276999"/>
          </a:xfrm>
        </p:grpSpPr>
        <p:sp>
          <p:nvSpPr>
            <p:cNvPr id="143" name="Rounded Rectangle 142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375684" y="4171575"/>
            <a:ext cx="2770658" cy="252000"/>
            <a:chOff x="-291479" y="641914"/>
            <a:chExt cx="2770658" cy="276999"/>
          </a:xfrm>
        </p:grpSpPr>
        <p:sp>
          <p:nvSpPr>
            <p:cNvPr id="146" name="Rounded Rectangle 145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238610" y="4933183"/>
            <a:ext cx="2321307" cy="246604"/>
            <a:chOff x="157873" y="641914"/>
            <a:chExt cx="2321307" cy="230832"/>
          </a:xfrm>
        </p:grpSpPr>
        <p:sp>
          <p:nvSpPr>
            <p:cNvPr id="149" name="Rounded Rectangle 148"/>
            <p:cNvSpPr/>
            <p:nvPr/>
          </p:nvSpPr>
          <p:spPr>
            <a:xfrm>
              <a:off x="1084502" y="683029"/>
              <a:ext cx="1394678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24872" y="4171575"/>
            <a:ext cx="2539751" cy="252000"/>
            <a:chOff x="-62073" y="646563"/>
            <a:chExt cx="2539751" cy="276999"/>
          </a:xfrm>
        </p:grpSpPr>
        <p:sp>
          <p:nvSpPr>
            <p:cNvPr id="152" name="Rounded Rectangle 151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825320" y="4552379"/>
            <a:ext cx="2321306" cy="252000"/>
            <a:chOff x="157873" y="641914"/>
            <a:chExt cx="2321306" cy="276999"/>
          </a:xfrm>
        </p:grpSpPr>
        <p:sp>
          <p:nvSpPr>
            <p:cNvPr id="155" name="Rounded Rectangle 154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23890" y="4933183"/>
            <a:ext cx="2321307" cy="246604"/>
            <a:chOff x="157873" y="641914"/>
            <a:chExt cx="2321307" cy="230832"/>
          </a:xfrm>
        </p:grpSpPr>
        <p:sp>
          <p:nvSpPr>
            <p:cNvPr id="158" name="Rounded Rectangle 157"/>
            <p:cNvSpPr/>
            <p:nvPr/>
          </p:nvSpPr>
          <p:spPr>
            <a:xfrm>
              <a:off x="1086910" y="683029"/>
              <a:ext cx="1392270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35410" y="3409967"/>
            <a:ext cx="6112227" cy="252000"/>
            <a:chOff x="-60571" y="641914"/>
            <a:chExt cx="6112227" cy="276999"/>
          </a:xfrm>
        </p:grpSpPr>
        <p:sp>
          <p:nvSpPr>
            <p:cNvPr id="161" name="Rounded Rectangle 160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41980" y="4742781"/>
            <a:ext cx="2321307" cy="252000"/>
            <a:chOff x="157873" y="641914"/>
            <a:chExt cx="2321307" cy="276999"/>
          </a:xfrm>
        </p:grpSpPr>
        <p:sp>
          <p:nvSpPr>
            <p:cNvPr id="164" name="Rounded Rectangle 163"/>
            <p:cNvSpPr/>
            <p:nvPr/>
          </p:nvSpPr>
          <p:spPr>
            <a:xfrm>
              <a:off x="1082300" y="683029"/>
              <a:ext cx="1396880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ภาค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243816" y="4361977"/>
            <a:ext cx="2361431" cy="252000"/>
            <a:chOff x="4819007" y="4280374"/>
            <a:chExt cx="2361431" cy="283521"/>
          </a:xfrm>
        </p:grpSpPr>
        <p:grpSp>
          <p:nvGrpSpPr>
            <p:cNvPr id="172" name="Group 171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828896" y="4361977"/>
            <a:ext cx="2368446" cy="252000"/>
            <a:chOff x="4819008" y="4066672"/>
            <a:chExt cx="2368446" cy="283960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247716" y="4552379"/>
            <a:ext cx="2368521" cy="252000"/>
            <a:chOff x="4819009" y="3853409"/>
            <a:chExt cx="2368521" cy="276999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51836" y="2771117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 cstate="print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sp>
        <p:nvSpPr>
          <p:cNvPr id="195" name="TextBox 194"/>
          <p:cNvSpPr txBox="1"/>
          <p:nvPr/>
        </p:nvSpPr>
        <p:spPr>
          <a:xfrm>
            <a:off x="7651616" y="5233811"/>
            <a:ext cx="3745183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ที่อยู่ 1 (ชื่อสถานที่ + อาคาร +  ชั้น + เลขที่ห้อง + หมู่บ้าน)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2 (บ้านเลขที่ + หมู่ที่ + ถนน + ตรอก/ซอย)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3 (ตำบล/แขวง + อำเภอ + จังหวัด + รหัสไปรษณีย์ + ภาค + ประเทศ)</a:t>
            </a:r>
          </a:p>
        </p:txBody>
      </p:sp>
      <p:cxnSp>
        <p:nvCxnSpPr>
          <p:cNvPr id="196" name="Elbow Connector 195"/>
          <p:cNvCxnSpPr>
            <a:stCxn id="197" idx="0"/>
          </p:cNvCxnSpPr>
          <p:nvPr/>
        </p:nvCxnSpPr>
        <p:spPr>
          <a:xfrm rot="16200000" flipV="1">
            <a:off x="7224198" y="5212904"/>
            <a:ext cx="155544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402089" y="5453054"/>
            <a:ext cx="124516" cy="124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8" name="Elbow Connector 197"/>
          <p:cNvCxnSpPr>
            <a:stCxn id="197" idx="2"/>
          </p:cNvCxnSpPr>
          <p:nvPr/>
        </p:nvCxnSpPr>
        <p:spPr>
          <a:xfrm rot="10800000">
            <a:off x="7139593" y="5507204"/>
            <a:ext cx="262497" cy="8108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7" idx="4"/>
          </p:cNvCxnSpPr>
          <p:nvPr/>
        </p:nvCxnSpPr>
        <p:spPr>
          <a:xfrm rot="5400000">
            <a:off x="7232721" y="5484442"/>
            <a:ext cx="138499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5" idx="1"/>
            <a:endCxn id="197" idx="6"/>
          </p:cNvCxnSpPr>
          <p:nvPr/>
        </p:nvCxnSpPr>
        <p:spPr>
          <a:xfrm rot="10800000">
            <a:off x="7526606" y="5515313"/>
            <a:ext cx="125011" cy="18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3310" y="0"/>
            <a:ext cx="675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*Comment : </a:t>
            </a:r>
            <a:r>
              <a:rPr lang="th-TH" sz="1600" dirty="0">
                <a:solidFill>
                  <a:srgbClr val="C00000"/>
                </a:solidFill>
              </a:rPr>
              <a:t>ต้องมีการแจ้งเตือน ในส่วนข้อมูลที่ยังไม่ครบ (อาจจะเป็นข้อความแจ้งเตือน หรือ เปลี่ยนสีของ </a:t>
            </a:r>
            <a:r>
              <a:rPr lang="en-US" sz="1600" dirty="0">
                <a:solidFill>
                  <a:srgbClr val="C00000"/>
                </a:solidFill>
              </a:rPr>
              <a:t>Tab </a:t>
            </a:r>
            <a:r>
              <a:rPr lang="th-TH" sz="16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577135" y="276225"/>
            <a:ext cx="619111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B050"/>
                </a:solidFill>
              </a:rPr>
              <a:t>1. </a:t>
            </a:r>
            <a:r>
              <a:rPr lang="th-TH" sz="1600" b="1" u="sng" dirty="0" smtClean="0">
                <a:solidFill>
                  <a:srgbClr val="00B050"/>
                </a:solidFill>
              </a:rPr>
              <a:t>สรุป </a:t>
            </a:r>
            <a:r>
              <a:rPr lang="th-TH" sz="1600" b="1" u="sng" dirty="0" smtClean="0">
                <a:solidFill>
                  <a:srgbClr val="00B050"/>
                </a:solidFill>
              </a:rPr>
              <a:t>เตือน </a:t>
            </a:r>
            <a:r>
              <a:rPr lang="en-US" sz="1600" b="1" u="sng" dirty="0" smtClean="0">
                <a:solidFill>
                  <a:srgbClr val="00B050"/>
                </a:solidFill>
              </a:rPr>
              <a:t>field </a:t>
            </a:r>
            <a:r>
              <a:rPr lang="th-TH" sz="1600" b="1" u="sng" dirty="0" smtClean="0">
                <a:solidFill>
                  <a:srgbClr val="00B050"/>
                </a:solidFill>
              </a:rPr>
              <a:t>ล็อคให้บันทึกเลขที่บัตรประชาชน, ชื่อ, นามสกุล, วันเดือนปี</a:t>
            </a:r>
            <a:r>
              <a:rPr lang="th-TH" sz="1600" b="1" u="sng" dirty="0" smtClean="0">
                <a:solidFill>
                  <a:srgbClr val="00B050"/>
                </a:solidFill>
              </a:rPr>
              <a:t>เกิด</a:t>
            </a:r>
            <a:r>
              <a:rPr lang="en-US" sz="1600" b="1" u="sng" dirty="0" smtClean="0">
                <a:solidFill>
                  <a:srgbClr val="00B050"/>
                </a:solidFill>
              </a:rPr>
              <a:t> </a:t>
            </a:r>
            <a:r>
              <a:rPr lang="th-TH" sz="1600" b="1" u="sng" dirty="0" smtClean="0">
                <a:solidFill>
                  <a:srgbClr val="00B050"/>
                </a:solidFill>
              </a:rPr>
              <a:t>ถูกต้องนะคะ</a:t>
            </a:r>
            <a:endParaRPr lang="th-TH" sz="1600" b="1" u="sng" dirty="0">
              <a:solidFill>
                <a:srgbClr val="00B05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438275" y="1857375"/>
            <a:ext cx="2362200" cy="228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>
            <a:off x="1419225" y="2400300"/>
            <a:ext cx="2362200" cy="228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5105400" y="2419350"/>
            <a:ext cx="2362200" cy="228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1409700" y="2800350"/>
            <a:ext cx="2362200" cy="228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/>
          <p:cNvSpPr/>
          <p:nvPr/>
        </p:nvSpPr>
        <p:spPr>
          <a:xfrm>
            <a:off x="4695825" y="2990850"/>
            <a:ext cx="2362200" cy="228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7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6744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4996574"/>
              </p:ext>
            </p:extLst>
          </p:nvPr>
        </p:nvGraphicFramePr>
        <p:xfrm>
          <a:off x="877512" y="2925690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1722783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6169084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  <a:gridCol w="1604856">
                  <a:extLst>
                    <a:ext uri="{9D8B030D-6E8A-4147-A177-3AD203B41FA5}">
                      <a16:colId xmlns=""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641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807" y="1337815"/>
            <a:ext cx="9659598" cy="5365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6823" y="2561693"/>
            <a:ext cx="233347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042891" y="2716507"/>
            <a:ext cx="1933933" cy="2207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21440" y="2937259"/>
            <a:ext cx="3442899" cy="2868903"/>
            <a:chOff x="4118252" y="3186526"/>
            <a:chExt cx="3442899" cy="2868903"/>
          </a:xfrm>
        </p:grpSpPr>
        <p:sp>
          <p:nvSpPr>
            <p:cNvPr id="3" name="Rectangle 2"/>
            <p:cNvSpPr/>
            <p:nvPr/>
          </p:nvSpPr>
          <p:spPr>
            <a:xfrm>
              <a:off x="4118252" y="3186526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14063" y="3695116"/>
              <a:ext cx="3051276" cy="2184400"/>
              <a:chOff x="4314063" y="3695116"/>
              <a:chExt cx="3051276" cy="2184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14063" y="3695116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506317" y="5087578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401428" y="4038601"/>
                <a:ext cx="2722284" cy="748715"/>
                <a:chOff x="-32443" y="641914"/>
                <a:chExt cx="2722284" cy="74871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534776" y="3799874"/>
                <a:ext cx="2588936" cy="276999"/>
                <a:chOff x="100905" y="641914"/>
                <a:chExt cx="2588936" cy="27699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course_code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534776" y="4787316"/>
                <a:ext cx="2650095" cy="276999"/>
                <a:chOff x="4534776" y="4787316"/>
                <a:chExt cx="2650095" cy="276999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4534776" y="4787316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course_grade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ระดับเกรด</a:t>
                    </a:r>
                    <a:endParaRPr lang="en-US" sz="1200" dirty="0"/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6889738" y="4835893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3342695" y="5779608"/>
            <a:ext cx="722184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F00"/>
                </a:solidFill>
              </a:rPr>
              <a:t>*</a:t>
            </a:r>
            <a:r>
              <a:rPr lang="en-US" sz="1600" b="1" dirty="0" smtClean="0">
                <a:solidFill>
                  <a:srgbClr val="00FF00"/>
                </a:solidFill>
              </a:rPr>
              <a:t>2</a:t>
            </a:r>
            <a:r>
              <a:rPr lang="th-TH" sz="1600" b="1" dirty="0" smtClean="0">
                <a:solidFill>
                  <a:srgbClr val="00FF00"/>
                </a:solidFill>
              </a:rPr>
              <a:t>.</a:t>
            </a:r>
            <a:r>
              <a:rPr lang="th-TH" sz="1600" b="1" dirty="0" smtClean="0">
                <a:solidFill>
                  <a:srgbClr val="00FF00"/>
                </a:solidFill>
              </a:rPr>
              <a:t>กรณีกดบันทึกแล้วหน้าจอจะรีเฟส แสดงข้อมูลที่เพิ่ม หรือแก้ไขทันที  ปุ่มจัดเก็บด้านบนเราไว้ใช้ในกรณีอะไรค่ะ?</a:t>
            </a:r>
          </a:p>
          <a:p>
            <a:r>
              <a:rPr lang="th-TH" sz="1600" b="1" dirty="0" smtClean="0">
                <a:solidFill>
                  <a:srgbClr val="00FF00"/>
                </a:solidFill>
              </a:rPr>
              <a:t>  </a:t>
            </a:r>
            <a:r>
              <a:rPr lang="en-US" sz="1600" b="1" dirty="0" smtClean="0">
                <a:solidFill>
                  <a:srgbClr val="00FF00"/>
                </a:solidFill>
              </a:rPr>
              <a:t>3</a:t>
            </a:r>
            <a:r>
              <a:rPr lang="en-US" sz="1600" b="1" dirty="0" smtClean="0">
                <a:solidFill>
                  <a:srgbClr val="00FF00"/>
                </a:solidFill>
              </a:rPr>
              <a:t>.</a:t>
            </a:r>
            <a:r>
              <a:rPr lang="th-TH" sz="1600" b="1" dirty="0" smtClean="0">
                <a:solidFill>
                  <a:srgbClr val="00FF00"/>
                </a:solidFill>
              </a:rPr>
              <a:t>ปุ่ม</a:t>
            </a:r>
            <a:r>
              <a:rPr lang="th-TH" sz="1600" b="1" dirty="0" smtClean="0">
                <a:solidFill>
                  <a:srgbClr val="00FF00"/>
                </a:solidFill>
              </a:rPr>
              <a:t>พิมพ์ คือให้พิมพ์เฉพาะหน้าประวัติการฝึกอบรม?</a:t>
            </a:r>
            <a:endParaRPr lang="th-TH" sz="1600" b="1" dirty="0">
              <a:solidFill>
                <a:srgbClr val="00FF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15425" y="1866900"/>
            <a:ext cx="889635" cy="609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Oval 26"/>
          <p:cNvSpPr/>
          <p:nvPr/>
        </p:nvSpPr>
        <p:spPr>
          <a:xfrm>
            <a:off x="5457825" y="4733925"/>
            <a:ext cx="1485900" cy="609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="" xmlns:p14="http://schemas.microsoft.com/office/powerpoint/2010/main" val="38819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550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999" y="1439141"/>
            <a:ext cx="9724510" cy="53975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53257" y="2667331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758889" y="2822144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37438" y="3098706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916613" y="4110852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8945072" y="2823148"/>
                <a:ext cx="2588936" cy="276999"/>
                <a:chOff x="100905" y="641914"/>
                <a:chExt cx="2588936" cy="276999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4781550" y="3686175"/>
            <a:ext cx="2495550" cy="390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866488" y="3051081"/>
            <a:ext cx="3442899" cy="2868903"/>
            <a:chOff x="3583774" y="3551633"/>
            <a:chExt cx="3442899" cy="2868903"/>
          </a:xfrm>
        </p:grpSpPr>
        <p:grpSp>
          <p:nvGrpSpPr>
            <p:cNvPr id="24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16613" y="4110852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3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80795" y="6065358"/>
            <a:ext cx="8682185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solidFill>
                  <a:srgbClr val="00B050"/>
                </a:solidFill>
              </a:rPr>
              <a:t>*</a:t>
            </a:r>
            <a:r>
              <a:rPr lang="en-US" sz="1600" b="1" smtClean="0">
                <a:solidFill>
                  <a:srgbClr val="00B050"/>
                </a:solidFill>
              </a:rPr>
              <a:t>4. </a:t>
            </a:r>
            <a:r>
              <a:rPr lang="th-TH" sz="1600" b="1" smtClean="0">
                <a:solidFill>
                  <a:srgbClr val="00B050"/>
                </a:solidFill>
              </a:rPr>
              <a:t>ตามที่</a:t>
            </a:r>
            <a:r>
              <a:rPr lang="th-TH" sz="1600" b="1" dirty="0" smtClean="0">
                <a:solidFill>
                  <a:srgbClr val="00B050"/>
                </a:solidFill>
              </a:rPr>
              <a:t>คุยในไลน์ สรุปว่าให้ทางเรา รันเลขเลย </a:t>
            </a:r>
            <a:r>
              <a:rPr lang="en-US" sz="1600" b="1" dirty="0" smtClean="0">
                <a:solidFill>
                  <a:srgbClr val="00B050"/>
                </a:solidFill>
              </a:rPr>
              <a:t>user</a:t>
            </a:r>
            <a:r>
              <a:rPr lang="th-TH" sz="1600" b="1" dirty="0" smtClean="0">
                <a:solidFill>
                  <a:srgbClr val="00B050"/>
                </a:solidFill>
              </a:rPr>
              <a:t> ไม่ต้องใส่  โดยทางเราจะตัดลำดับที่ออก จะเป็น </a:t>
            </a:r>
            <a:r>
              <a:rPr lang="en-US" sz="1600" b="1" dirty="0" smtClean="0">
                <a:solidFill>
                  <a:srgbClr val="00B050"/>
                </a:solidFill>
              </a:rPr>
              <a:t>POP UP</a:t>
            </a:r>
            <a:r>
              <a:rPr lang="th-TH" sz="1600" b="1" dirty="0" smtClean="0">
                <a:solidFill>
                  <a:srgbClr val="00B050"/>
                </a:solidFill>
              </a:rPr>
              <a:t>ตามรูปที่ 2 ถูกต้องมั๊ยค่ะ</a:t>
            </a:r>
            <a:endParaRPr lang="th-TH" sz="1600" b="1" dirty="0">
              <a:solidFill>
                <a:srgbClr val="00B05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4225" y="4467225"/>
            <a:ext cx="742950" cy="50482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9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86483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341" y="1432571"/>
            <a:ext cx="9821432" cy="54513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7087" y="2666972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821786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16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39303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1532</Words>
  <Application>Microsoft Office PowerPoint</Application>
  <PresentationFormat>Custom</PresentationFormat>
  <Paragraphs>467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Storyboard Layouts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rada</cp:lastModifiedBy>
  <cp:revision>223</cp:revision>
  <cp:lastPrinted>2016-05-06T04:51:37Z</cp:lastPrinted>
  <dcterms:created xsi:type="dcterms:W3CDTF">2016-04-03T18:10:33Z</dcterms:created>
  <dcterms:modified xsi:type="dcterms:W3CDTF">2016-05-30T03:28:27Z</dcterms:modified>
</cp:coreProperties>
</file>