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sldIdLst>
    <p:sldId id="256" r:id="rId5"/>
    <p:sldId id="258" r:id="rId6"/>
    <p:sldId id="260" r:id="rId7"/>
    <p:sldId id="259" r:id="rId8"/>
    <p:sldId id="261" r:id="rId9"/>
    <p:sldId id="264" r:id="rId10"/>
    <p:sldId id="266" r:id="rId11"/>
    <p:sldId id="262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62" autoAdjust="0"/>
  </p:normalViewPr>
  <p:slideViewPr>
    <p:cSldViewPr snapToGrid="0">
      <p:cViewPr>
        <p:scale>
          <a:sx n="100" d="100"/>
          <a:sy n="100" d="100"/>
        </p:scale>
        <p:origin x="9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8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2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3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9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3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61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3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26720" y="1410789"/>
            <a:ext cx="94575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0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4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8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9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503792" y="1995768"/>
            <a:ext cx="11117178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dirty="0"/>
              <a:t>ボムバトルロワイヤル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79339" y="3060032"/>
            <a:ext cx="7766936" cy="242909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チーム名：</a:t>
            </a:r>
            <a:r>
              <a:rPr lang="en-US" altLang="ja-JP" sz="3600" dirty="0"/>
              <a:t> 1</a:t>
            </a:r>
            <a:r>
              <a:rPr lang="ja-JP" altLang="en-US" sz="3600" dirty="0"/>
              <a:t>日</a:t>
            </a:r>
            <a:r>
              <a:rPr lang="en-US" altLang="ja-JP" sz="3600" dirty="0"/>
              <a:t>4</a:t>
            </a:r>
            <a:r>
              <a:rPr lang="ja-JP" altLang="en-US" sz="3600" dirty="0"/>
              <a:t>食</a:t>
            </a:r>
            <a:endParaRPr kumimoji="1" lang="en-US" altLang="ja-JP" sz="3600" dirty="0"/>
          </a:p>
          <a:p>
            <a:r>
              <a:rPr lang="ja-JP" altLang="en-US" sz="2400" dirty="0"/>
              <a:t>メンバー： ゲーム専攻</a:t>
            </a:r>
            <a:r>
              <a:rPr lang="en-US" altLang="ja-JP" sz="2400" dirty="0"/>
              <a:t>3</a:t>
            </a:r>
            <a:r>
              <a:rPr lang="ja-JP" altLang="en-US" sz="2400" dirty="0"/>
              <a:t>年　金子　遼太郎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　ゲーム専攻</a:t>
            </a:r>
            <a:r>
              <a:rPr lang="en-US" altLang="ja-JP" sz="2400" dirty="0"/>
              <a:t>3</a:t>
            </a:r>
            <a:r>
              <a:rPr lang="ja-JP" altLang="en-US" sz="2400" dirty="0"/>
              <a:t>年　木下　祐太朗</a:t>
            </a:r>
            <a:endParaRPr lang="en-US" altLang="ja-JP" sz="2400" dirty="0"/>
          </a:p>
          <a:p>
            <a:r>
              <a:rPr lang="ja-JP" altLang="en-US" sz="2400" dirty="0"/>
              <a:t>　　　　　    ゲーム専攻</a:t>
            </a:r>
            <a:r>
              <a:rPr lang="en-US" altLang="ja-JP" sz="2400" dirty="0"/>
              <a:t>3</a:t>
            </a:r>
            <a:r>
              <a:rPr lang="ja-JP" altLang="en-US" sz="2400" dirty="0"/>
              <a:t>年　荒木　響稀</a:t>
            </a:r>
            <a:endParaRPr lang="en-US" altLang="ja-JP" sz="2400" dirty="0"/>
          </a:p>
          <a:p>
            <a:r>
              <a:rPr lang="ja-JP" altLang="en-US" sz="2400" dirty="0"/>
              <a:t>　　　　　    ゲーム専攻</a:t>
            </a:r>
            <a:r>
              <a:rPr lang="en-US" altLang="ja-JP" sz="2400" dirty="0"/>
              <a:t>3</a:t>
            </a:r>
            <a:r>
              <a:rPr lang="ja-JP" altLang="en-US" sz="2400" dirty="0"/>
              <a:t>年　菊地　菜央</a:t>
            </a:r>
          </a:p>
        </p:txBody>
      </p:sp>
    </p:spTree>
    <p:extLst>
      <p:ext uri="{BB962C8B-B14F-4D97-AF65-F5344CB8AC3E}">
        <p14:creationId xmlns:p14="http://schemas.microsoft.com/office/powerpoint/2010/main" val="43301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全体的な工程を作ろう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095119" y="2488956"/>
            <a:ext cx="984738" cy="33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682702" y="2488956"/>
            <a:ext cx="984738" cy="33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r>
              <a:rPr kumimoji="1" lang="ja-JP" altLang="en-US" dirty="0"/>
              <a:t>月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934828" y="3363300"/>
            <a:ext cx="1362481" cy="334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企画書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9127790" y="2941269"/>
            <a:ext cx="1235409" cy="334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8/23 AGS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星 5 10"/>
          <p:cNvSpPr/>
          <p:nvPr/>
        </p:nvSpPr>
        <p:spPr>
          <a:xfrm>
            <a:off x="8947385" y="2902194"/>
            <a:ext cx="297056" cy="297056"/>
          </a:xfrm>
          <a:prstGeom prst="star5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34828" y="4128231"/>
            <a:ext cx="1362481" cy="334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開発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934828" y="6030881"/>
            <a:ext cx="1362481" cy="334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テスト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681994" y="3530354"/>
            <a:ext cx="984738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881279" y="2488956"/>
            <a:ext cx="0" cy="41118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507536" y="2488956"/>
            <a:ext cx="984738" cy="33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r>
              <a:rPr kumimoji="1" lang="ja-JP" altLang="en-US" dirty="0"/>
              <a:t>月</a:t>
            </a:r>
          </a:p>
        </p:txBody>
      </p:sp>
      <p:cxnSp>
        <p:nvCxnSpPr>
          <p:cNvPr id="21" name="直線コネクタ 20"/>
          <p:cNvCxnSpPr/>
          <p:nvPr/>
        </p:nvCxnSpPr>
        <p:spPr>
          <a:xfrm>
            <a:off x="5293696" y="2488956"/>
            <a:ext cx="0" cy="41118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919953" y="2488956"/>
            <a:ext cx="984738" cy="33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</a:p>
        </p:txBody>
      </p:sp>
      <p:cxnSp>
        <p:nvCxnSpPr>
          <p:cNvPr id="24" name="直線コネクタ 23"/>
          <p:cNvCxnSpPr/>
          <p:nvPr/>
        </p:nvCxnSpPr>
        <p:spPr>
          <a:xfrm>
            <a:off x="6706113" y="2488956"/>
            <a:ext cx="0" cy="41118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8332370" y="2488956"/>
            <a:ext cx="984738" cy="33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</a:t>
            </a:r>
            <a:r>
              <a:rPr kumimoji="1" lang="ja-JP" altLang="en-US" dirty="0"/>
              <a:t>月</a:t>
            </a:r>
          </a:p>
        </p:txBody>
      </p:sp>
      <p:cxnSp>
        <p:nvCxnSpPr>
          <p:cNvPr id="27" name="直線コネクタ 26"/>
          <p:cNvCxnSpPr/>
          <p:nvPr/>
        </p:nvCxnSpPr>
        <p:spPr>
          <a:xfrm>
            <a:off x="8118530" y="2488956"/>
            <a:ext cx="0" cy="41118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250891" y="3595808"/>
            <a:ext cx="1235409" cy="334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4/23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3666732" y="4283290"/>
            <a:ext cx="3924693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7324725" y="4348744"/>
            <a:ext cx="1235409" cy="334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7/16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7524750" y="6165291"/>
            <a:ext cx="923925" cy="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8070144" y="6230745"/>
            <a:ext cx="1235409" cy="334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8/6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129540" y="4630031"/>
            <a:ext cx="1552454" cy="334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全体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1129540" y="5257125"/>
            <a:ext cx="1552454" cy="334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結合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1129540" y="4943578"/>
            <a:ext cx="1552454" cy="334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各ブロック</a:t>
            </a:r>
          </a:p>
        </p:txBody>
      </p:sp>
    </p:spTree>
    <p:extLst>
      <p:ext uri="{BB962C8B-B14F-4D97-AF65-F5344CB8AC3E}">
        <p14:creationId xmlns:p14="http://schemas.microsoft.com/office/powerpoint/2010/main" val="192417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83109"/>
            <a:ext cx="8610600" cy="1293028"/>
          </a:xfrm>
        </p:spPr>
        <p:txBody>
          <a:bodyPr/>
          <a:lstStyle/>
          <a:p>
            <a:r>
              <a:rPr kumimoji="1" lang="ja-JP" altLang="en-US" dirty="0"/>
              <a:t>目次（金子）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ゲーム概要</a:t>
            </a:r>
            <a:endParaRPr lang="en-US" altLang="ja-JP" dirty="0"/>
          </a:p>
          <a:p>
            <a:r>
              <a:rPr lang="ja-JP" altLang="en-US" dirty="0"/>
              <a:t>ゲームシステム</a:t>
            </a:r>
            <a:endParaRPr lang="en-US" altLang="ja-JP" dirty="0"/>
          </a:p>
          <a:p>
            <a:r>
              <a:rPr lang="en-US" altLang="ja-JP" dirty="0"/>
              <a:t>UI</a:t>
            </a:r>
            <a:r>
              <a:rPr lang="ja-JP" altLang="en-US" dirty="0"/>
              <a:t>イメージ</a:t>
            </a:r>
            <a:endParaRPr lang="en-US" altLang="ja-JP" dirty="0"/>
          </a:p>
          <a:p>
            <a:r>
              <a:rPr lang="ja-JP" altLang="en-US" dirty="0"/>
              <a:t>操作方法</a:t>
            </a:r>
          </a:p>
          <a:p>
            <a:r>
              <a:rPr lang="ja-JP" altLang="en-US" dirty="0"/>
              <a:t>キャラクターなどの補足情報</a:t>
            </a:r>
            <a:endParaRPr lang="en-US" altLang="ja-JP" dirty="0"/>
          </a:p>
          <a:p>
            <a:r>
              <a:rPr lang="ja-JP" altLang="en-US" dirty="0"/>
              <a:t>作業分担</a:t>
            </a:r>
          </a:p>
          <a:p>
            <a:r>
              <a:rPr lang="ja-JP" altLang="en-US" dirty="0"/>
              <a:t>工程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66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00399" y="186857"/>
            <a:ext cx="8610600" cy="1293028"/>
          </a:xfrm>
        </p:spPr>
        <p:txBody>
          <a:bodyPr/>
          <a:lstStyle/>
          <a:p>
            <a:r>
              <a:rPr kumimoji="1" lang="ja-JP" altLang="en-US" dirty="0"/>
              <a:t>ゲーム概要（菊地）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どんなゲームなのか？　ボンバーマン系</a:t>
            </a:r>
            <a:endParaRPr lang="en-US" altLang="ja-JP" dirty="0"/>
          </a:p>
          <a:p>
            <a:pPr lvl="1"/>
            <a:r>
              <a:rPr kumimoji="1" lang="ja-JP" altLang="en-US" dirty="0"/>
              <a:t>ゲームのジャンルは？　アクション、ＲＰＧなどなど</a:t>
            </a:r>
            <a:endParaRPr kumimoji="1" lang="en-US" altLang="ja-JP" dirty="0"/>
          </a:p>
          <a:p>
            <a:pPr lvl="1"/>
            <a:r>
              <a:rPr lang="ja-JP" altLang="en-US" dirty="0"/>
              <a:t>ゲームの目的は？　何をすれば終了なのか？</a:t>
            </a:r>
            <a:endParaRPr lang="en-US" altLang="ja-JP" dirty="0"/>
          </a:p>
          <a:p>
            <a:pPr lvl="1"/>
            <a:r>
              <a:rPr lang="ja-JP" altLang="en-US" dirty="0"/>
              <a:t>ゲームプレイの対象の者</a:t>
            </a:r>
            <a:endParaRPr lang="en-US" altLang="ja-JP" dirty="0"/>
          </a:p>
          <a:p>
            <a:pPr lvl="1"/>
            <a:r>
              <a:rPr kumimoji="1" lang="ja-JP" altLang="en-US" dirty="0"/>
              <a:t>何人プレーか？　最終的に</a:t>
            </a:r>
            <a:r>
              <a:rPr kumimoji="1" lang="en-US" altLang="ja-JP" dirty="0"/>
              <a:t>4</a:t>
            </a:r>
            <a:r>
              <a:rPr kumimoji="1" lang="ja-JP" altLang="en-US" dirty="0"/>
              <a:t>人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6653" y="218942"/>
            <a:ext cx="8610600" cy="129302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ゲームシステム（菊地）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ゲームを進める上で行う必要となる情報があることなど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例）</a:t>
            </a:r>
            <a:endParaRPr kumimoji="1" lang="en-US" altLang="ja-JP" dirty="0"/>
          </a:p>
          <a:p>
            <a:pPr lvl="1"/>
            <a:r>
              <a:rPr lang="ja-JP" altLang="en-US" dirty="0"/>
              <a:t>・進行方法（ターン制など）</a:t>
            </a:r>
            <a:endParaRPr lang="en-US" altLang="ja-JP" dirty="0"/>
          </a:p>
          <a:p>
            <a:pPr lvl="1"/>
            <a:r>
              <a:rPr lang="ja-JP" altLang="en-US" dirty="0"/>
              <a:t>・どうなるとゲームクリアなのか？</a:t>
            </a:r>
            <a:endParaRPr lang="en-US" altLang="ja-JP" dirty="0"/>
          </a:p>
          <a:p>
            <a:pPr lvl="1"/>
            <a:r>
              <a:rPr lang="ja-JP" altLang="en-US" dirty="0"/>
              <a:t>・どうなるとゲームオーバーなのか？</a:t>
            </a:r>
            <a:endParaRPr lang="en-US" altLang="ja-JP" dirty="0"/>
          </a:p>
          <a:p>
            <a:pPr lvl="1"/>
            <a:r>
              <a:rPr kumimoji="1" lang="ja-JP" altLang="en-US" dirty="0"/>
              <a:t>・アイテムなどの情報</a:t>
            </a:r>
            <a:r>
              <a:rPr lang="ja-JP" altLang="en-US" dirty="0"/>
              <a:t>（</a:t>
            </a:r>
            <a:r>
              <a:rPr kumimoji="1" lang="ja-JP" altLang="en-US" dirty="0"/>
              <a:t>宝箱など）</a:t>
            </a:r>
            <a:endParaRPr lang="en-US" altLang="ja-JP" dirty="0"/>
          </a:p>
          <a:p>
            <a:pPr lvl="1"/>
            <a:r>
              <a:rPr kumimoji="1" lang="ja-JP" altLang="en-US" dirty="0"/>
              <a:t>・ダメージなどがある場合</a:t>
            </a:r>
            <a:endParaRPr kumimoji="1" lang="en-US" altLang="ja-JP" dirty="0"/>
          </a:p>
          <a:p>
            <a:pPr lvl="1"/>
            <a:r>
              <a:rPr lang="ja-JP" altLang="en-US" dirty="0"/>
              <a:t>・こんなことが出来ますみたいな情報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81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F9E671FC-6E68-435E-AD0F-439D99883B68}"/>
              </a:ext>
            </a:extLst>
          </p:cNvPr>
          <p:cNvSpPr/>
          <p:nvPr/>
        </p:nvSpPr>
        <p:spPr>
          <a:xfrm>
            <a:off x="6612107" y="2413141"/>
            <a:ext cx="5317958" cy="3076575"/>
          </a:xfrm>
          <a:prstGeom prst="wedgeEllipseCallout">
            <a:avLst>
              <a:gd name="adj1" fmla="val -56476"/>
              <a:gd name="adj2" fmla="val 4640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2482" y="230046"/>
            <a:ext cx="8610600" cy="1293028"/>
          </a:xfrm>
        </p:spPr>
        <p:txBody>
          <a:bodyPr>
            <a:normAutofit/>
          </a:bodyPr>
          <a:lstStyle/>
          <a:p>
            <a:r>
              <a:rPr lang="ja-JP" altLang="en-US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ＵＩイメージ＆操作方法</a:t>
            </a:r>
            <a:r>
              <a:rPr lang="ja-JP" altLang="en-US" dirty="0"/>
              <a:t>（荒木）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250" y="1523074"/>
            <a:ext cx="12007850" cy="51048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altLang="ja-JP" dirty="0"/>
          </a:p>
          <a:p>
            <a:pPr marL="3657600" lvl="8" indent="0">
              <a:buNone/>
            </a:pPr>
            <a:r>
              <a:rPr lang="ja-JP" altLang="en-US" dirty="0"/>
              <a:t>　　　　　　　　　　　　　　　　　　　　　</a:t>
            </a:r>
            <a:endParaRPr lang="en-US" altLang="ja-JP" dirty="0"/>
          </a:p>
          <a:p>
            <a:pPr marL="3657600" lvl="8" indent="0">
              <a:buNone/>
            </a:pPr>
            <a:endParaRPr kumimoji="1" lang="en-US" altLang="ja-JP" sz="2200" dirty="0"/>
          </a:p>
          <a:p>
            <a:pPr marL="3657600" lvl="8" indent="0">
              <a:buNone/>
            </a:pPr>
            <a:endParaRPr kumimoji="1" lang="en-US" altLang="ja-JP" sz="2200" dirty="0"/>
          </a:p>
          <a:p>
            <a:pPr marL="3657600" lvl="8" indent="0">
              <a:buNone/>
            </a:pPr>
            <a:endParaRPr kumimoji="1" lang="en-US" altLang="ja-JP" sz="2200" dirty="0"/>
          </a:p>
          <a:p>
            <a:pPr marL="3657600" lvl="8" indent="0">
              <a:buNone/>
            </a:pPr>
            <a:r>
              <a:rPr kumimoji="1" lang="ja-JP" altLang="en-US" sz="2200" dirty="0"/>
              <a:t>　　　　　　　　　　　　　　　　　　　　</a:t>
            </a:r>
            <a:r>
              <a:rPr kumimoji="1" lang="ja-JP" altLang="en-US" sz="2400" u="sng" dirty="0"/>
              <a:t>全体的な画面構成</a:t>
            </a:r>
            <a:r>
              <a:rPr kumimoji="1" lang="ja-JP" altLang="en-US" sz="2400" dirty="0"/>
              <a:t>です。</a:t>
            </a:r>
            <a:r>
              <a:rPr lang="ja-JP" altLang="en-US" sz="2400" dirty="0"/>
              <a:t>　　</a:t>
            </a:r>
            <a:endParaRPr lang="en-US" altLang="ja-JP" sz="2400" dirty="0"/>
          </a:p>
          <a:p>
            <a:pPr marL="3657600" lvl="8" indent="0">
              <a:buNone/>
            </a:pPr>
            <a:endParaRPr lang="en-US" altLang="ja-JP" sz="2400" dirty="0"/>
          </a:p>
          <a:p>
            <a:pPr marL="3657600" lvl="8" indent="0">
              <a:buNone/>
            </a:pPr>
            <a:r>
              <a:rPr lang="ja-JP" altLang="en-US" sz="2400" dirty="0"/>
              <a:t>　　　　　　　　　　　　　　　　　（仮）プレイヤー、アイテム（スピード</a:t>
            </a:r>
            <a:r>
              <a:rPr lang="en-US" altLang="ja-JP" sz="2400" dirty="0"/>
              <a:t>UP</a:t>
            </a:r>
            <a:r>
              <a:rPr lang="ja-JP" altLang="en-US" sz="2400" dirty="0"/>
              <a:t>、</a:t>
            </a:r>
            <a:endParaRPr lang="en-US" altLang="ja-JP" sz="2400" dirty="0"/>
          </a:p>
          <a:p>
            <a:pPr marL="3657600" lvl="8" indent="0">
              <a:buNone/>
            </a:pPr>
            <a:r>
              <a:rPr lang="ja-JP" altLang="en-US" sz="2400" dirty="0"/>
              <a:t>　　　　　　　　　　　　　　　　　スピード</a:t>
            </a:r>
            <a:r>
              <a:rPr lang="en-US" altLang="ja-JP" sz="2400" dirty="0"/>
              <a:t>DOWN</a:t>
            </a:r>
            <a:r>
              <a:rPr lang="ja-JP" altLang="en-US" sz="2400" dirty="0"/>
              <a:t>等）、爆弾、ライフを表示　　　　　　</a:t>
            </a:r>
            <a:r>
              <a:rPr lang="ja-JP" altLang="en-US" sz="2000" dirty="0"/>
              <a:t>　　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　　　　　</a:t>
            </a:r>
            <a:r>
              <a:rPr lang="en-US" altLang="ja-JP" sz="2000" dirty="0"/>
              <a:t>※</a:t>
            </a:r>
            <a:r>
              <a:rPr lang="ja-JP" altLang="en-US" sz="2000" dirty="0"/>
              <a:t>上の画像はイメージです。（参考画像）　　　　　　　　　　　　　　　　　　　　　　</a:t>
            </a:r>
            <a:r>
              <a:rPr lang="ja-JP" altLang="en-US" sz="3600" dirty="0"/>
              <a:t>　　　　　　　　　　　　　　　　　　　　　　　　　　　　　　　　　　</a:t>
            </a:r>
            <a:endParaRPr kumimoji="1" lang="ja-JP" altLang="en-US" sz="3600" dirty="0"/>
          </a:p>
        </p:txBody>
      </p:sp>
      <p:pic>
        <p:nvPicPr>
          <p:cNvPr id="1026" name="Picture 2" descr="あるみんの適当ブログ ボンバーマンＲ調査その２">
            <a:extLst>
              <a:ext uri="{FF2B5EF4-FFF2-40B4-BE49-F238E27FC236}">
                <a16:creationId xmlns:a16="http://schemas.microsoft.com/office/drawing/2014/main" id="{B6F1B9A3-0D4E-4011-B600-0A37B33A4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95" y="1970229"/>
            <a:ext cx="50577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2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吹き出し: 円形 46">
            <a:extLst>
              <a:ext uri="{FF2B5EF4-FFF2-40B4-BE49-F238E27FC236}">
                <a16:creationId xmlns:a16="http://schemas.microsoft.com/office/drawing/2014/main" id="{19AE0929-B4C4-4C13-8CB9-115070BB0F76}"/>
              </a:ext>
            </a:extLst>
          </p:cNvPr>
          <p:cNvSpPr/>
          <p:nvPr/>
        </p:nvSpPr>
        <p:spPr>
          <a:xfrm>
            <a:off x="719431" y="5747771"/>
            <a:ext cx="4493573" cy="822758"/>
          </a:xfrm>
          <a:prstGeom prst="wedgeEllipseCallout">
            <a:avLst>
              <a:gd name="adj1" fmla="val -52647"/>
              <a:gd name="adj2" fmla="val -8606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 descr="悲報】スマホアプリ「ボンバーマン」の操作がしづらいと不評が挙がっております！ ぜひ修正を求ム！ | ゲーム・おもちゃ おもしろ情報体験談">
            <a:extLst>
              <a:ext uri="{FF2B5EF4-FFF2-40B4-BE49-F238E27FC236}">
                <a16:creationId xmlns:a16="http://schemas.microsoft.com/office/drawing/2014/main" id="{CA7256BC-680F-4CB4-B48C-E3E92443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2" y="2010640"/>
            <a:ext cx="5439509" cy="33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F88FFA52-3DBF-4FB8-BCC4-148D45EB0DF0}"/>
              </a:ext>
            </a:extLst>
          </p:cNvPr>
          <p:cNvSpPr/>
          <p:nvPr/>
        </p:nvSpPr>
        <p:spPr>
          <a:xfrm>
            <a:off x="6625532" y="1942892"/>
            <a:ext cx="3634328" cy="113940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0" y="1639888"/>
            <a:ext cx="10820400" cy="4024312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88" y="3840822"/>
            <a:ext cx="5804298" cy="2390748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6D9CA64-CDFB-46D3-912E-3335E9F37386}"/>
              </a:ext>
            </a:extLst>
          </p:cNvPr>
          <p:cNvSpPr/>
          <p:nvPr/>
        </p:nvSpPr>
        <p:spPr>
          <a:xfrm>
            <a:off x="7277016" y="4591049"/>
            <a:ext cx="390609" cy="35242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A59DA3C-57C0-42D5-A603-08F8437FE4C9}"/>
              </a:ext>
            </a:extLst>
          </p:cNvPr>
          <p:cNvSpPr/>
          <p:nvPr/>
        </p:nvSpPr>
        <p:spPr>
          <a:xfrm>
            <a:off x="6972216" y="4991100"/>
            <a:ext cx="390609" cy="35242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0085D77-2424-46CD-A788-BCB6A576A5A4}"/>
              </a:ext>
            </a:extLst>
          </p:cNvPr>
          <p:cNvSpPr/>
          <p:nvPr/>
        </p:nvSpPr>
        <p:spPr>
          <a:xfrm>
            <a:off x="7337004" y="4975509"/>
            <a:ext cx="390609" cy="35242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EB6F3D9-2237-41FF-8F56-1B72779A0852}"/>
              </a:ext>
            </a:extLst>
          </p:cNvPr>
          <p:cNvSpPr/>
          <p:nvPr/>
        </p:nvSpPr>
        <p:spPr>
          <a:xfrm>
            <a:off x="7701792" y="4994199"/>
            <a:ext cx="390609" cy="35242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DE6D262E-E2E3-4F0B-9064-1C0888DAA9E6}"/>
              </a:ext>
            </a:extLst>
          </p:cNvPr>
          <p:cNvSpPr/>
          <p:nvPr/>
        </p:nvSpPr>
        <p:spPr>
          <a:xfrm>
            <a:off x="10770725" y="5721299"/>
            <a:ext cx="390609" cy="35242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B3A2E5D3-9374-442B-B6FB-56B187D015A7}"/>
              </a:ext>
            </a:extLst>
          </p:cNvPr>
          <p:cNvSpPr/>
          <p:nvPr/>
        </p:nvSpPr>
        <p:spPr>
          <a:xfrm>
            <a:off x="11461811" y="5721299"/>
            <a:ext cx="390609" cy="35242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180D147-4F38-4C3C-8121-C8AEAAE46248}"/>
              </a:ext>
            </a:extLst>
          </p:cNvPr>
          <p:cNvSpPr/>
          <p:nvPr/>
        </p:nvSpPr>
        <p:spPr>
          <a:xfrm>
            <a:off x="11161334" y="5364912"/>
            <a:ext cx="300477" cy="35242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8A614AAB-F492-4C4D-ADEB-FA63AB4DB466}"/>
              </a:ext>
            </a:extLst>
          </p:cNvPr>
          <p:cNvSpPr/>
          <p:nvPr/>
        </p:nvSpPr>
        <p:spPr>
          <a:xfrm>
            <a:off x="11172092" y="5745673"/>
            <a:ext cx="300477" cy="35242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33DB117A-B9B4-4CB1-8623-E26B9D8679F3}"/>
              </a:ext>
            </a:extLst>
          </p:cNvPr>
          <p:cNvSpPr/>
          <p:nvPr/>
        </p:nvSpPr>
        <p:spPr>
          <a:xfrm>
            <a:off x="3876674" y="4179998"/>
            <a:ext cx="61912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30060D6-6F9E-4772-9672-A9A84C609F7E}"/>
              </a:ext>
            </a:extLst>
          </p:cNvPr>
          <p:cNvSpPr/>
          <p:nvPr/>
        </p:nvSpPr>
        <p:spPr>
          <a:xfrm>
            <a:off x="2162175" y="4438650"/>
            <a:ext cx="228600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1D16731-B56F-4793-9263-D9BF75F55BA4}"/>
              </a:ext>
            </a:extLst>
          </p:cNvPr>
          <p:cNvSpPr txBox="1"/>
          <p:nvPr/>
        </p:nvSpPr>
        <p:spPr>
          <a:xfrm>
            <a:off x="5414944" y="53097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移動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588DFC6-311F-47E7-9CCC-6D0CFB29DD24}"/>
              </a:ext>
            </a:extLst>
          </p:cNvPr>
          <p:cNvSpPr txBox="1"/>
          <p:nvPr/>
        </p:nvSpPr>
        <p:spPr>
          <a:xfrm>
            <a:off x="6625532" y="2000250"/>
            <a:ext cx="3634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移動はシンプルです。</a:t>
            </a:r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　</a:t>
            </a:r>
            <a:endParaRPr kumimoji="1" lang="en-US" altLang="ja-JP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　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</a:rPr>
              <a:t>（仮）　</a:t>
            </a:r>
            <a:r>
              <a:rPr kumimoji="1" lang="en-US" altLang="ja-JP" b="1" u="sng" dirty="0">
                <a:solidFill>
                  <a:schemeClr val="accent1">
                    <a:lumMod val="50000"/>
                  </a:schemeClr>
                </a:solidFill>
              </a:rPr>
              <a:t>WASD</a:t>
            </a:r>
            <a:r>
              <a:rPr kumimoji="1" lang="ja-JP" altLang="en-US" b="1" u="sng" dirty="0">
                <a:solidFill>
                  <a:schemeClr val="accent1">
                    <a:lumMod val="50000"/>
                  </a:schemeClr>
                </a:solidFill>
              </a:rPr>
              <a:t>　</a:t>
            </a:r>
            <a:r>
              <a:rPr kumimoji="1" lang="en-US" altLang="ja-JP" b="1" u="sng" dirty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kumimoji="1" lang="ja-JP" altLang="en-US" b="1" u="sng" dirty="0">
                <a:solidFill>
                  <a:schemeClr val="accent1">
                    <a:lumMod val="50000"/>
                  </a:schemeClr>
                </a:solidFill>
              </a:rPr>
              <a:t>　↑←↓→</a:t>
            </a:r>
            <a:endParaRPr kumimoji="1" lang="en-US" altLang="ja-JP" b="1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dirty="0"/>
              <a:t>　　（両方できるようにするかもです）</a:t>
            </a:r>
            <a:endParaRPr kumimoji="1" lang="en-US" altLang="ja-JP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E42A605-9AC8-43D8-9818-132515C1C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7133">
            <a:off x="6531891" y="177845"/>
            <a:ext cx="1176633" cy="15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379A0EF-E939-40E7-9BFC-FD1A931D90C8}"/>
              </a:ext>
            </a:extLst>
          </p:cNvPr>
          <p:cNvSpPr txBox="1"/>
          <p:nvPr/>
        </p:nvSpPr>
        <p:spPr>
          <a:xfrm>
            <a:off x="1223592" y="5825639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・プレイヤーが爆弾の位置に行くと</a:t>
            </a:r>
            <a:endParaRPr kumimoji="1" lang="en-US" altLang="ja-JP" dirty="0"/>
          </a:p>
          <a:p>
            <a:r>
              <a:rPr kumimoji="1" lang="ja-JP" altLang="en-US" dirty="0"/>
              <a:t>動けなくなります。</a:t>
            </a:r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551B1793-11A6-4D85-A7D2-0C70B5D7ECD6}"/>
              </a:ext>
            </a:extLst>
          </p:cNvPr>
          <p:cNvSpPr/>
          <p:nvPr/>
        </p:nvSpPr>
        <p:spPr>
          <a:xfrm>
            <a:off x="1450676" y="3452708"/>
            <a:ext cx="512915" cy="480052"/>
          </a:xfrm>
          <a:prstGeom prst="flowChartConnector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折線 45">
            <a:extLst>
              <a:ext uri="{FF2B5EF4-FFF2-40B4-BE49-F238E27FC236}">
                <a16:creationId xmlns:a16="http://schemas.microsoft.com/office/drawing/2014/main" id="{66844DF9-605E-43F4-B62A-CC9A21D63499}"/>
              </a:ext>
            </a:extLst>
          </p:cNvPr>
          <p:cNvSpPr/>
          <p:nvPr/>
        </p:nvSpPr>
        <p:spPr>
          <a:xfrm>
            <a:off x="562036" y="3510670"/>
            <a:ext cx="872617" cy="2005572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6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爆発: 14 pt 11">
            <a:extLst>
              <a:ext uri="{FF2B5EF4-FFF2-40B4-BE49-F238E27FC236}">
                <a16:creationId xmlns:a16="http://schemas.microsoft.com/office/drawing/2014/main" id="{9F45B6A1-D6A6-408B-8CEE-1B71D83CED5D}"/>
              </a:ext>
            </a:extLst>
          </p:cNvPr>
          <p:cNvSpPr/>
          <p:nvPr/>
        </p:nvSpPr>
        <p:spPr>
          <a:xfrm>
            <a:off x="180812" y="5154135"/>
            <a:ext cx="6353338" cy="1438275"/>
          </a:xfrm>
          <a:prstGeom prst="irregularSeal2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67AB93-D983-4FA9-9507-3E59A7AF2C73}"/>
              </a:ext>
            </a:extLst>
          </p:cNvPr>
          <p:cNvSpPr/>
          <p:nvPr/>
        </p:nvSpPr>
        <p:spPr>
          <a:xfrm>
            <a:off x="6548894" y="2111730"/>
            <a:ext cx="5233531" cy="158117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爆発のイラスト">
            <a:extLst>
              <a:ext uri="{FF2B5EF4-FFF2-40B4-BE49-F238E27FC236}">
                <a16:creationId xmlns:a16="http://schemas.microsoft.com/office/drawing/2014/main" id="{6E6406A1-9094-41E2-8AFF-93AF353B7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1992">
            <a:off x="1866655" y="4399677"/>
            <a:ext cx="2411709" cy="200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対戦！ボンバーマン【攻略】対戦で使える10個のバトルテクニック">
            <a:extLst>
              <a:ext uri="{FF2B5EF4-FFF2-40B4-BE49-F238E27FC236}">
                <a16:creationId xmlns:a16="http://schemas.microsoft.com/office/drawing/2014/main" id="{8AD8E08E-49CB-4114-8CAD-AFC62D496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4819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D3CE36-9FFD-4AD3-AA9A-C1D43A9DC2C7}"/>
              </a:ext>
            </a:extLst>
          </p:cNvPr>
          <p:cNvSpPr txBox="1"/>
          <p:nvPr/>
        </p:nvSpPr>
        <p:spPr>
          <a:xfrm>
            <a:off x="5943600" y="50178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攻撃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22527B-7F19-438B-868C-9BC26AEDA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88" y="3840822"/>
            <a:ext cx="5804298" cy="239074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F06283-F1C7-48BA-96F0-0A40B1815431}"/>
              </a:ext>
            </a:extLst>
          </p:cNvPr>
          <p:cNvSpPr/>
          <p:nvPr/>
        </p:nvSpPr>
        <p:spPr>
          <a:xfrm>
            <a:off x="6286416" y="5343524"/>
            <a:ext cx="790659" cy="352426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1968CA7-450C-4D02-AD7C-E2EA23EA7C85}"/>
              </a:ext>
            </a:extLst>
          </p:cNvPr>
          <p:cNvSpPr/>
          <p:nvPr/>
        </p:nvSpPr>
        <p:spPr>
          <a:xfrm>
            <a:off x="10439400" y="5762625"/>
            <a:ext cx="320042" cy="352426"/>
          </a:xfrm>
          <a:prstGeom prst="round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B47DEA-E1BB-4AA2-8618-E18242C3809B}"/>
              </a:ext>
            </a:extLst>
          </p:cNvPr>
          <p:cNvSpPr txBox="1"/>
          <p:nvPr/>
        </p:nvSpPr>
        <p:spPr>
          <a:xfrm>
            <a:off x="6534150" y="2143125"/>
            <a:ext cx="5426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攻撃は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chemeClr val="accent3">
                    <a:lumMod val="75000"/>
                  </a:schemeClr>
                </a:solidFill>
              </a:rPr>
              <a:t>（仮）　</a:t>
            </a:r>
            <a:r>
              <a:rPr kumimoji="1" lang="en-US" altLang="ja-JP" b="1" u="sng" dirty="0">
                <a:solidFill>
                  <a:schemeClr val="accent3">
                    <a:lumMod val="75000"/>
                  </a:schemeClr>
                </a:solidFill>
              </a:rPr>
              <a:t>Shift</a:t>
            </a:r>
            <a:r>
              <a:rPr kumimoji="1" lang="ja-JP" altLang="en-US" b="1" u="sng" dirty="0">
                <a:solidFill>
                  <a:schemeClr val="accent3">
                    <a:lumMod val="75000"/>
                  </a:schemeClr>
                </a:solidFill>
              </a:rPr>
              <a:t>　</a:t>
            </a:r>
            <a:r>
              <a:rPr kumimoji="1" lang="en-US" altLang="ja-JP" b="1" u="sng" dirty="0">
                <a:solidFill>
                  <a:schemeClr val="accent3">
                    <a:lumMod val="75000"/>
                  </a:schemeClr>
                </a:solidFill>
              </a:rPr>
              <a:t>or</a:t>
            </a:r>
            <a:r>
              <a:rPr kumimoji="1" lang="ja-JP" altLang="en-US" b="1" u="sng" dirty="0">
                <a:solidFill>
                  <a:schemeClr val="accent3">
                    <a:lumMod val="75000"/>
                  </a:schemeClr>
                </a:solidFill>
              </a:rPr>
              <a:t>　</a:t>
            </a:r>
            <a:r>
              <a:rPr kumimoji="1" lang="en-US" altLang="ja-JP" b="1" u="sng" dirty="0">
                <a:solidFill>
                  <a:schemeClr val="accent3">
                    <a:lumMod val="75000"/>
                  </a:schemeClr>
                </a:solidFill>
              </a:rPr>
              <a:t>Ct</a:t>
            </a:r>
            <a:r>
              <a:rPr kumimoji="1" lang="ja-JP" altLang="en-US" b="1" u="sng" dirty="0">
                <a:solidFill>
                  <a:schemeClr val="accent3">
                    <a:lumMod val="75000"/>
                  </a:schemeClr>
                </a:solidFill>
              </a:rPr>
              <a:t>ｒ</a:t>
            </a:r>
            <a:r>
              <a:rPr kumimoji="1" lang="en-US" altLang="ja-JP" b="1" u="sng" dirty="0">
                <a:solidFill>
                  <a:schemeClr val="accent3">
                    <a:lumMod val="75000"/>
                  </a:schemeClr>
                </a:solidFill>
              </a:rPr>
              <a:t>l</a:t>
            </a:r>
          </a:p>
          <a:p>
            <a:endParaRPr kumimoji="1" lang="en-US" altLang="ja-JP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ja-JP" altLang="en-US" dirty="0"/>
              <a:t>プレイヤーが持っている爆弾で相手に攻撃することができる</a:t>
            </a:r>
          </a:p>
        </p:txBody>
      </p:sp>
      <p:pic>
        <p:nvPicPr>
          <p:cNvPr id="2052" name="Picture 4" descr="爆弾のイラスト">
            <a:extLst>
              <a:ext uri="{FF2B5EF4-FFF2-40B4-BE49-F238E27FC236}">
                <a16:creationId xmlns:a16="http://schemas.microsoft.com/office/drawing/2014/main" id="{632E789B-1103-4D3F-A7D3-833529011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3173">
            <a:off x="248146" y="3879569"/>
            <a:ext cx="14573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079991-268B-4AE6-8FF2-384FA7670034}"/>
              </a:ext>
            </a:extLst>
          </p:cNvPr>
          <p:cNvSpPr txBox="1"/>
          <p:nvPr/>
        </p:nvSpPr>
        <p:spPr>
          <a:xfrm>
            <a:off x="980912" y="5615672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爆弾を置いた数秒後に爆発する。早く逃げないと</a:t>
            </a:r>
            <a:endParaRPr kumimoji="1" lang="en-US" altLang="ja-JP" b="1" dirty="0"/>
          </a:p>
          <a:p>
            <a:r>
              <a:rPr kumimoji="1" lang="ja-JP" altLang="en-US" b="1" dirty="0"/>
              <a:t>自分にも被害が起こる。</a:t>
            </a:r>
          </a:p>
        </p:txBody>
      </p:sp>
      <p:pic>
        <p:nvPicPr>
          <p:cNvPr id="14" name="Picture 4" descr="爆弾のイラスト">
            <a:extLst>
              <a:ext uri="{FF2B5EF4-FFF2-40B4-BE49-F238E27FC236}">
                <a16:creationId xmlns:a16="http://schemas.microsoft.com/office/drawing/2014/main" id="{B1B60902-622B-48AF-8AAD-5E786638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4700">
            <a:off x="4876654" y="1294027"/>
            <a:ext cx="14573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誤爆のイラスト">
            <a:extLst>
              <a:ext uri="{FF2B5EF4-FFF2-40B4-BE49-F238E27FC236}">
                <a16:creationId xmlns:a16="http://schemas.microsoft.com/office/drawing/2014/main" id="{0F658676-E92D-4C01-BC86-F68A693D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7926">
            <a:off x="7769653" y="18630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1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80610" y="201349"/>
            <a:ext cx="8610600" cy="1293028"/>
          </a:xfrm>
        </p:spPr>
        <p:txBody>
          <a:bodyPr/>
          <a:lstStyle/>
          <a:p>
            <a:r>
              <a:rPr lang="ja-JP" altLang="en-US" dirty="0"/>
              <a:t>キャラクターなどの補足情報（木下）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登場するキャラクタなどの固有の情報があればつけておく</a:t>
            </a:r>
            <a:endParaRPr kumimoji="1" lang="en-US" altLang="ja-JP" dirty="0"/>
          </a:p>
          <a:p>
            <a:r>
              <a:rPr lang="ja-JP" altLang="en-US" dirty="0"/>
              <a:t>全体的なマップの情報などがあればつけておく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644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90111" y="122689"/>
            <a:ext cx="8610600" cy="1293028"/>
          </a:xfrm>
        </p:spPr>
        <p:txBody>
          <a:bodyPr/>
          <a:lstStyle/>
          <a:p>
            <a:r>
              <a:rPr kumimoji="1" lang="ja-JP" altLang="en-US" dirty="0"/>
              <a:t>作業分担（金子）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企画書の作成分担</a:t>
            </a:r>
            <a:endParaRPr lang="en-US" altLang="ja-JP" dirty="0"/>
          </a:p>
          <a:p>
            <a:r>
              <a:rPr lang="ja-JP" altLang="en-US" dirty="0"/>
              <a:t>開発の作業分担</a:t>
            </a:r>
            <a:endParaRPr lang="en-US" altLang="ja-JP" dirty="0"/>
          </a:p>
          <a:p>
            <a:r>
              <a:rPr lang="ja-JP" altLang="en-US" dirty="0"/>
              <a:t>テストの作業分担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948584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CB319BE63CF654CA14D3391E59D4A8D" ma:contentTypeVersion="7" ma:contentTypeDescription="新しいドキュメントを作成します。" ma:contentTypeScope="" ma:versionID="6871102c5d08c3b545f8d40ccd4ece27">
  <xsd:schema xmlns:xsd="http://www.w3.org/2001/XMLSchema" xmlns:xs="http://www.w3.org/2001/XMLSchema" xmlns:p="http://schemas.microsoft.com/office/2006/metadata/properties" xmlns:ns2="76ba6157-feda-4718-9661-f1b90b02d767" targetNamespace="http://schemas.microsoft.com/office/2006/metadata/properties" ma:root="true" ma:fieldsID="e78ef0fc09f59b98bce4d744135f6510" ns2:_="">
    <xsd:import namespace="76ba6157-feda-4718-9661-f1b90b02d7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a6157-feda-4718-9661-f1b90b02d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D768D-2DCA-434C-8A40-8CF191D49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8415B0-55FD-4A76-8D96-885A20F5C8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ba6157-feda-4718-9661-f1b90b02d7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7EF6FD-E872-4F6C-AD66-DBAFBA9D4A3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TM04033937[[fn=飛行機雲]]</Template>
  <TotalTime>950</TotalTime>
  <Words>479</Words>
  <Application>Microsoft Office PowerPoint</Application>
  <PresentationFormat>ワイド画面</PresentationFormat>
  <Paragraphs>80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HGP創英角ﾎﾟｯﾌﾟ体</vt:lpstr>
      <vt:lpstr>Arial</vt:lpstr>
      <vt:lpstr>Century Gothic</vt:lpstr>
      <vt:lpstr>飛行機雲</vt:lpstr>
      <vt:lpstr>ボムバトルロワイヤル </vt:lpstr>
      <vt:lpstr>目次（金子）</vt:lpstr>
      <vt:lpstr>ゲーム概要（菊地）</vt:lpstr>
      <vt:lpstr>ゲームシステム（菊地）</vt:lpstr>
      <vt:lpstr>ＵＩイメージ＆操作方法（荒木）</vt:lpstr>
      <vt:lpstr>PowerPoint プレゼンテーション</vt:lpstr>
      <vt:lpstr>PowerPoint プレゼンテーション</vt:lpstr>
      <vt:lpstr>キャラクターなどの補足情報（木下）</vt:lpstr>
      <vt:lpstr>作業分担（金子）</vt:lpstr>
      <vt:lpstr>工程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ゲーム名</dc:title>
  <dc:creator>APC教務</dc:creator>
  <cp:lastModifiedBy>荒木 響稀</cp:lastModifiedBy>
  <cp:revision>45</cp:revision>
  <dcterms:created xsi:type="dcterms:W3CDTF">2021-04-19T05:23:06Z</dcterms:created>
  <dcterms:modified xsi:type="dcterms:W3CDTF">2021-04-23T05:11:40Z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0x0101006CB319BE63CF654CA14D3391E59D4A8D</vt:lpwstr>
  </property>
</Properties>
</file>