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0" r:id="rId4"/>
    <p:sldId id="305" r:id="rId5"/>
    <p:sldId id="304" r:id="rId6"/>
    <p:sldId id="321" r:id="rId7"/>
    <p:sldId id="287" r:id="rId8"/>
    <p:sldId id="261" r:id="rId9"/>
    <p:sldId id="306" r:id="rId10"/>
    <p:sldId id="263" r:id="rId11"/>
    <p:sldId id="264" r:id="rId12"/>
    <p:sldId id="265" r:id="rId13"/>
    <p:sldId id="303" r:id="rId14"/>
    <p:sldId id="315" r:id="rId15"/>
    <p:sldId id="316" r:id="rId16"/>
    <p:sldId id="275" r:id="rId17"/>
    <p:sldId id="276" r:id="rId18"/>
    <p:sldId id="277" r:id="rId19"/>
    <p:sldId id="282" r:id="rId20"/>
    <p:sldId id="322" r:id="rId21"/>
    <p:sldId id="288" r:id="rId22"/>
    <p:sldId id="299" r:id="rId23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110" autoAdjust="0"/>
  </p:normalViewPr>
  <p:slideViewPr>
    <p:cSldViewPr>
      <p:cViewPr varScale="1">
        <p:scale>
          <a:sx n="75" d="100"/>
          <a:sy n="75" d="100"/>
        </p:scale>
        <p:origin x="-120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-3690" y="-126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FE32D-F27D-4BB6-B878-E85FE4E88E67}" type="datetimeFigureOut">
              <a:rPr kumimoji="1" lang="ja-JP" altLang="en-US" smtClean="0"/>
              <a:pPr/>
              <a:t>2014/06/16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A9E40-8D52-4D07-86EF-AA7C37C4EC7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169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0960E-904C-470D-B842-78C8DDAAF9C9}" type="datetimeFigureOut">
              <a:rPr kumimoji="1" lang="ja-JP" altLang="en-US" smtClean="0"/>
              <a:t>2014/06/16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E73D3-515D-47A5-BAB2-66ADA412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80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73D3-515D-47A5-BAB2-66ADA412A7F4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272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73D3-515D-47A5-BAB2-66ADA412A7F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207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73D3-515D-47A5-BAB2-66ADA412A7F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459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73D3-515D-47A5-BAB2-66ADA412A7F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315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73D3-515D-47A5-BAB2-66ADA412A7F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838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73D3-515D-47A5-BAB2-66ADA412A7F4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599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73D3-515D-47A5-BAB2-66ADA412A7F4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736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73D3-515D-47A5-BAB2-66ADA412A7F4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284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73D3-515D-47A5-BAB2-66ADA412A7F4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685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73D3-515D-47A5-BAB2-66ADA412A7F4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4657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73D3-515D-47A5-BAB2-66ADA412A7F4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8448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73D3-515D-47A5-BAB2-66ADA412A7F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960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73D3-515D-47A5-BAB2-66ADA412A7F4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226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73D3-515D-47A5-BAB2-66ADA412A7F4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173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u="none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73D3-515D-47A5-BAB2-66ADA412A7F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103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73D3-515D-47A5-BAB2-66ADA412A7F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491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73D3-515D-47A5-BAB2-66ADA412A7F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3730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73D3-515D-47A5-BAB2-66ADA412A7F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581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73D3-515D-47A5-BAB2-66ADA412A7F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930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73D3-515D-47A5-BAB2-66ADA412A7F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082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73D3-515D-47A5-BAB2-66ADA412A7F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61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35218" y="2924944"/>
            <a:ext cx="7247030" cy="506487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35218" y="4690244"/>
            <a:ext cx="6334978" cy="18002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en-US" altLang="ja-JP" dirty="0" smtClean="0"/>
          </a:p>
        </p:txBody>
      </p:sp>
      <p:pic>
        <p:nvPicPr>
          <p:cNvPr id="1026" name="Picture 2" descr="C:\Users\demo\Desktop\140130_NTTRD_parts\side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" y="332656"/>
            <a:ext cx="1629216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252150"/>
            <a:ext cx="1208167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2" descr="C:\Users\Public\Pictures\ろご\R&amp;D_FInal\A_Type\Logos_RD_Atype.jp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678" y="2059164"/>
            <a:ext cx="1003722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/>
          <p:cNvSpPr/>
          <p:nvPr userDrawn="1"/>
        </p:nvSpPr>
        <p:spPr>
          <a:xfrm>
            <a:off x="6012639" y="6496155"/>
            <a:ext cx="24465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900" dirty="0" smtClean="0"/>
              <a:t>Copyright©2014  NTT corp. All Rights Reserved.</a:t>
            </a:r>
            <a:endParaRPr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1118055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emo\Desktop\140130_NTTRD_parts\heade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61" y="68162"/>
            <a:ext cx="8861889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268"/>
            <a:ext cx="6851104" cy="418058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040560"/>
          </a:xfrm>
        </p:spPr>
        <p:txBody>
          <a:bodyPr/>
          <a:lstStyle>
            <a:lvl1pPr marL="457200" indent="-457200">
              <a:buFont typeface="Wingdings" charset="2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-457200">
              <a:buFont typeface="Wingdings" charset="2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260475" indent="-346075">
              <a:buFont typeface="Wingdings" charset="2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700213" indent="-328613">
              <a:buFont typeface="Wingdings" charset="2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151063" indent="-322263">
              <a:buFont typeface="Wingdings" charset="2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pic>
        <p:nvPicPr>
          <p:cNvPr id="23" name="Picture 4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15" y="6406841"/>
            <a:ext cx="911502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スライド番号プレースホルダー 4"/>
          <p:cNvSpPr>
            <a:spLocks/>
          </p:cNvSpPr>
          <p:nvPr userDrawn="1"/>
        </p:nvSpPr>
        <p:spPr bwMode="auto">
          <a:xfrm>
            <a:off x="8138423" y="6492875"/>
            <a:ext cx="100557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9" rIns="91417" bIns="45709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algn="r">
              <a:defRPr/>
            </a:pPr>
            <a:fld id="{92B092FC-3505-468F-94A9-FF49BD521EFC}" type="slidenum"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>
                <a:defRPr/>
              </a:pPr>
              <a:t>‹#›</a:t>
            </a:fld>
            <a:endParaRPr lang="ja-JP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正方形/長方形 7"/>
          <p:cNvSpPr/>
          <p:nvPr userDrawn="1"/>
        </p:nvSpPr>
        <p:spPr>
          <a:xfrm>
            <a:off x="6012639" y="6496155"/>
            <a:ext cx="24465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Copyright©2014  NTT corp. All Rights Reserved.</a:t>
            </a:r>
            <a:endParaRPr lang="ja-JP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082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122A-46D8-474A-82A6-D037D8656CC4}" type="datetimeFigureOut">
              <a:rPr kumimoji="1" lang="ja-JP" altLang="en-US" smtClean="0"/>
              <a:pPr/>
              <a:t>2014/06/16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E9AEF-2D8A-4A42-8BA0-80630438190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918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122A-46D8-474A-82A6-D037D8656CC4}" type="datetimeFigureOut">
              <a:rPr kumimoji="1" lang="ja-JP" altLang="en-US" smtClean="0"/>
              <a:pPr/>
              <a:t>2014/06/16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E9AEF-2D8A-4A42-8BA0-80630438190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429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</a:defRPr>
            </a:lvl1pPr>
          </a:lstStyle>
          <a:p>
            <a:fld id="{4A1D122A-46D8-474A-82A6-D037D8656CC4}" type="datetimeFigureOut">
              <a:rPr lang="ja-JP" altLang="en-US" smtClean="0"/>
              <a:pPr/>
              <a:t>2014/06/16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</a:defRPr>
            </a:lvl1pPr>
          </a:lstStyle>
          <a:p>
            <a:fld id="{27BE9AEF-2D8A-4A42-8BA0-80630438190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558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>
              <a:lumMod val="65000"/>
              <a:lumOff val="35000"/>
            </a:schemeClr>
          </a:solidFill>
          <a:latin typeface="Calibri"/>
          <a:ea typeface="メイリオ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>
              <a:lumMod val="65000"/>
              <a:lumOff val="35000"/>
            </a:schemeClr>
          </a:solidFill>
          <a:latin typeface="Calibri"/>
          <a:ea typeface="メイリオ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65000"/>
              <a:lumOff val="35000"/>
            </a:schemeClr>
          </a:solidFill>
          <a:latin typeface="Calibri"/>
          <a:ea typeface="メイリオ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65000"/>
              <a:lumOff val="35000"/>
            </a:schemeClr>
          </a:solidFill>
          <a:latin typeface="Calibri"/>
          <a:ea typeface="メイリオ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65000"/>
              <a:lumOff val="35000"/>
            </a:schemeClr>
          </a:solidFill>
          <a:latin typeface="Calibri"/>
          <a:ea typeface="メイリオ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65000"/>
              <a:lumOff val="35000"/>
            </a:schemeClr>
          </a:solidFill>
          <a:latin typeface="Calibri"/>
          <a:ea typeface="メイリオ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35218" y="2672525"/>
            <a:ext cx="7247030" cy="1565971"/>
          </a:xfrm>
        </p:spPr>
        <p:txBody>
          <a:bodyPr>
            <a:normAutofit fontScale="90000"/>
          </a:bodyPr>
          <a:lstStyle/>
          <a:p>
            <a:r>
              <a:rPr lang="en-US" altLang="ja-JP" dirty="0" err="1"/>
              <a:t>Lagopus</a:t>
            </a:r>
            <a:r>
              <a:rPr lang="en-US" altLang="ja-JP" dirty="0"/>
              <a:t>: High-performance Software OpenFlow Switch for Wide-area Network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June </a:t>
            </a:r>
            <a:r>
              <a:rPr kumimoji="1" lang="en-US" altLang="ja-JP" dirty="0" smtClean="0"/>
              <a:t>2014</a:t>
            </a:r>
            <a:endParaRPr kumimoji="1" lang="en-US" altLang="ja-JP" dirty="0" smtClean="0"/>
          </a:p>
          <a:p>
            <a:r>
              <a:rPr kumimoji="1" lang="en-US" altLang="ja-JP" dirty="0" smtClean="0"/>
              <a:t>NTT Network Innovation Laboratories</a:t>
            </a:r>
            <a:endParaRPr kumimoji="1" lang="ja-JP" altLang="en-US" dirty="0"/>
          </a:p>
        </p:txBody>
      </p:sp>
      <p:grpSp>
        <p:nvGrpSpPr>
          <p:cNvPr id="7" name="図形グループ 6"/>
          <p:cNvGrpSpPr/>
          <p:nvPr/>
        </p:nvGrpSpPr>
        <p:grpSpPr>
          <a:xfrm>
            <a:off x="7227709" y="4266755"/>
            <a:ext cx="789415" cy="830718"/>
            <a:chOff x="139700" y="635000"/>
            <a:chExt cx="1193800" cy="1256261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635000"/>
              <a:ext cx="759528" cy="850900"/>
            </a:xfrm>
            <a:prstGeom prst="rect">
              <a:avLst/>
            </a:prstGeom>
          </p:spPr>
        </p:pic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700" y="1549400"/>
              <a:ext cx="1193800" cy="341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323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19"/>
    </mc:Choice>
    <mc:Fallback xmlns="">
      <p:transition xmlns:p14="http://schemas.microsoft.com/office/powerpoint/2010/main" spd="slow" advTm="1011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Agenda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Motivation and Target</a:t>
            </a:r>
          </a:p>
          <a:p>
            <a:r>
              <a:rPr lang="en-US" altLang="ja-JP" dirty="0"/>
              <a:t>Development Status</a:t>
            </a:r>
          </a:p>
          <a:p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</a:rPr>
              <a:t>Evaluation</a:t>
            </a:r>
          </a:p>
          <a:p>
            <a:pPr lvl="1"/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</a:rPr>
              <a:t>Conformance</a:t>
            </a:r>
          </a:p>
          <a:p>
            <a:pPr lvl="1"/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</a:rPr>
              <a:t>Performance</a:t>
            </a:r>
          </a:p>
          <a:p>
            <a:r>
              <a:rPr lang="en-US" altLang="ja-JP" dirty="0"/>
              <a:t>Future Development Plan</a:t>
            </a:r>
          </a:p>
        </p:txBody>
      </p:sp>
      <p:grpSp>
        <p:nvGrpSpPr>
          <p:cNvPr id="4" name="図形グループ 12"/>
          <p:cNvGrpSpPr>
            <a:grpSpLocks noChangeAspect="1"/>
          </p:cNvGrpSpPr>
          <p:nvPr/>
        </p:nvGrpSpPr>
        <p:grpSpPr>
          <a:xfrm>
            <a:off x="6790996" y="4445077"/>
            <a:ext cx="1505867" cy="1584661"/>
            <a:chOff x="139700" y="635000"/>
            <a:chExt cx="1193800" cy="1256261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635000"/>
              <a:ext cx="759528" cy="850900"/>
            </a:xfrm>
            <a:prstGeom prst="rect">
              <a:avLst/>
            </a:prstGeom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700" y="1549400"/>
              <a:ext cx="1193800" cy="341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550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31"/>
    </mc:Choice>
    <mc:Fallback xmlns="">
      <p:transition xmlns:p14="http://schemas.microsoft.com/office/powerpoint/2010/main" spd="slow" advTm="1033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OpenFlow 1.3 Conformance Status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119451"/>
            <a:ext cx="8229600" cy="5040560"/>
          </a:xfrm>
        </p:spPr>
        <p:txBody>
          <a:bodyPr/>
          <a:lstStyle/>
          <a:p>
            <a:r>
              <a:rPr kumimoji="1" lang="en-US" altLang="ja-JP" sz="2400" b="1" dirty="0" smtClean="0">
                <a:solidFill>
                  <a:schemeClr val="accent1">
                    <a:lumMod val="75000"/>
                  </a:schemeClr>
                </a:solidFill>
              </a:rPr>
              <a:t>Conformance test results by </a:t>
            </a:r>
            <a:r>
              <a:rPr kumimoji="1" lang="en-US" altLang="ja-JP" sz="2400" b="1" dirty="0" err="1" smtClean="0">
                <a:solidFill>
                  <a:schemeClr val="accent1">
                    <a:lumMod val="75000"/>
                  </a:schemeClr>
                </a:solidFill>
              </a:rPr>
              <a:t>Ryu</a:t>
            </a:r>
            <a:r>
              <a:rPr kumimoji="1" lang="en-US" altLang="ja-JP" sz="2400" b="1" dirty="0" smtClean="0">
                <a:solidFill>
                  <a:schemeClr val="accent1">
                    <a:lumMod val="75000"/>
                  </a:schemeClr>
                </a:solidFill>
              </a:rPr>
              <a:t> Certification</a:t>
            </a:r>
          </a:p>
          <a:p>
            <a:pPr lvl="1"/>
            <a:r>
              <a:rPr lang="en-US" altLang="ja-JP" sz="2000" dirty="0"/>
              <a:t>http://</a:t>
            </a:r>
            <a:r>
              <a:rPr lang="en-US" altLang="ja-JP" sz="2000" dirty="0" err="1"/>
              <a:t>osrg.github.io</a:t>
            </a:r>
            <a:r>
              <a:rPr lang="en-US" altLang="ja-JP" sz="2000" dirty="0"/>
              <a:t>/</a:t>
            </a:r>
            <a:r>
              <a:rPr lang="en-US" altLang="ja-JP" sz="2000" dirty="0" err="1"/>
              <a:t>ryu</a:t>
            </a:r>
            <a:r>
              <a:rPr lang="en-US" altLang="ja-JP" sz="2000" dirty="0"/>
              <a:t>/</a:t>
            </a:r>
            <a:r>
              <a:rPr lang="en-US" altLang="ja-JP" sz="2000" dirty="0" err="1"/>
              <a:t>certification.html</a:t>
            </a:r>
            <a:endParaRPr kumimoji="1" lang="ja-JP" altLang="en-US" sz="2000" dirty="0"/>
          </a:p>
        </p:txBody>
      </p:sp>
      <p:graphicFrame>
        <p:nvGraphicFramePr>
          <p:cNvPr id="4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6777989"/>
              </p:ext>
            </p:extLst>
          </p:nvPr>
        </p:nvGraphicFramePr>
        <p:xfrm>
          <a:off x="491435" y="2057487"/>
          <a:ext cx="8161130" cy="428959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0695"/>
                <a:gridCol w="2308087"/>
                <a:gridCol w="1281043"/>
                <a:gridCol w="1568174"/>
                <a:gridCol w="1358348"/>
                <a:gridCol w="1214783"/>
              </a:tblGrid>
              <a:tr h="383121"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marL="80814" marR="80814" marT="40407" marB="40407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OpenFlow</a:t>
                      </a:r>
                      <a:r>
                        <a:rPr kumimoji="1" lang="en-US" altLang="ja-JP" sz="1800" baseline="0" dirty="0" smtClean="0"/>
                        <a:t> Switch</a:t>
                      </a:r>
                      <a:endParaRPr kumimoji="1" lang="ja-JP" altLang="en-US" sz="1800" dirty="0"/>
                    </a:p>
                  </a:txBody>
                  <a:tcPr marL="80814" marR="80814" marT="40407" marB="404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Action</a:t>
                      </a:r>
                      <a:r>
                        <a:rPr kumimoji="1" lang="en-US" altLang="ja-JP" sz="1800" baseline="0" dirty="0" smtClean="0"/>
                        <a:t> </a:t>
                      </a:r>
                      <a:r>
                        <a:rPr kumimoji="1" lang="en-US" altLang="ja-JP" sz="1800" dirty="0" smtClean="0"/>
                        <a:t>(56)</a:t>
                      </a:r>
                      <a:endParaRPr kumimoji="1" lang="ja-JP" altLang="en-US" sz="1800" dirty="0"/>
                    </a:p>
                  </a:txBody>
                  <a:tcPr marL="80814" marR="80814" marT="40407" marB="40407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Set</a:t>
                      </a:r>
                      <a:r>
                        <a:rPr kumimoji="1" lang="en-US" altLang="ja-JP" sz="1800" baseline="0" dirty="0" smtClean="0"/>
                        <a:t> Field (170)</a:t>
                      </a:r>
                      <a:endParaRPr kumimoji="1" lang="ja-JP" altLang="en-US" sz="1800" dirty="0"/>
                    </a:p>
                  </a:txBody>
                  <a:tcPr marL="80814" marR="80814" marT="40407" marB="40407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Match (702)</a:t>
                      </a:r>
                      <a:endParaRPr kumimoji="1" lang="ja-JP" altLang="en-US" sz="1800" dirty="0"/>
                    </a:p>
                  </a:txBody>
                  <a:tcPr marL="80814" marR="80814" marT="40407" marB="40407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Total (928)</a:t>
                      </a:r>
                      <a:endParaRPr kumimoji="1" lang="ja-JP" altLang="en-US" sz="1800" dirty="0"/>
                    </a:p>
                  </a:txBody>
                  <a:tcPr marL="80814" marR="80814" marT="40407" marB="40407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27745">
                <a:tc rowSpan="7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smtClean="0">
                          <a:solidFill>
                            <a:schemeClr val="bg1"/>
                          </a:solidFill>
                        </a:rPr>
                        <a:t>Software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80814" marR="80814" marT="40407" marB="40407" vert="vert27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OVS (</a:t>
                      </a:r>
                      <a:r>
                        <a:rPr kumimoji="1" lang="en-US" altLang="ja-JP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netdev</a:t>
                      </a:r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27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71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433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531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745">
                <a:tc vMerge="1">
                  <a:txBody>
                    <a:bodyPr/>
                    <a:lstStyle/>
                    <a:p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OVS (kernel)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17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65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433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515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745">
                <a:tc vMerge="1">
                  <a:txBody>
                    <a:bodyPr/>
                    <a:lstStyle/>
                    <a:p>
                      <a:endParaRPr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Indigo</a:t>
                      </a:r>
                      <a:r>
                        <a:rPr lang="en-US" altLang="ja-JP" sz="1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Virtual Switch</a:t>
                      </a:r>
                      <a:endParaRPr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17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46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362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425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745">
                <a:tc vMerge="1">
                  <a:txBody>
                    <a:bodyPr/>
                    <a:lstStyle/>
                    <a:p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ofswitch13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41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69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419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529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745">
                <a:tc vMerge="1">
                  <a:txBody>
                    <a:bodyPr/>
                    <a:lstStyle/>
                    <a:p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LINC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71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472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567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745">
                <a:tc vMerge="1">
                  <a:txBody>
                    <a:bodyPr/>
                    <a:lstStyle/>
                    <a:p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Trema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49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129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612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790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745">
                <a:tc vMerge="1">
                  <a:txBody>
                    <a:bodyPr/>
                    <a:lstStyle/>
                    <a:p>
                      <a:endParaRPr kumimoji="1" lang="ja-JP" altLang="en-US" sz="1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Lagopus </a:t>
                      </a:r>
                      <a:r>
                        <a:rPr kumimoji="1" lang="en-US" altLang="ja-JP" sz="1800" b="1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vswitch</a:t>
                      </a:r>
                      <a:endParaRPr kumimoji="1" lang="ja-JP" altLang="en-US" sz="1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56</a:t>
                      </a:r>
                      <a:endParaRPr kumimoji="1" lang="ja-JP" altLang="en-US" sz="1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162</a:t>
                      </a:r>
                      <a:endParaRPr kumimoji="1" lang="ja-JP" altLang="en-US" sz="1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702</a:t>
                      </a:r>
                      <a:endParaRPr kumimoji="1" lang="ja-JP" altLang="en-US" sz="1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920</a:t>
                      </a:r>
                      <a:endParaRPr kumimoji="1" lang="ja-JP" altLang="en-US" sz="1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745"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smtClean="0">
                          <a:solidFill>
                            <a:schemeClr val="bg1"/>
                          </a:solidFill>
                        </a:rPr>
                        <a:t>Hardware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80814" marR="80814" marT="40407" marB="40407" vert="vert27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Centec</a:t>
                      </a:r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V350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11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196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213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745">
                <a:tc vMerge="1">
                  <a:txBody>
                    <a:bodyPr/>
                    <a:lstStyle/>
                    <a:p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HP 2920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745">
                <a:tc vMerge="1">
                  <a:txBody>
                    <a:bodyPr/>
                    <a:lstStyle/>
                    <a:p>
                      <a:endParaRPr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NoviFLow</a:t>
                      </a:r>
                      <a:r>
                        <a:rPr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NoviKit200</a:t>
                      </a:r>
                      <a:endParaRPr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31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71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399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501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745">
                <a:tc vMerge="1">
                  <a:txBody>
                    <a:bodyPr/>
                    <a:lstStyle/>
                    <a:p>
                      <a:endParaRPr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Pica8 P-3290</a:t>
                      </a:r>
                      <a:endParaRPr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27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386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423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44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878"/>
    </mc:Choice>
    <mc:Fallback xmlns="">
      <p:transition xmlns:p14="http://schemas.microsoft.com/office/powerpoint/2010/main" spd="slow" advTm="5387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Performance Evaluation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186378"/>
          </a:xfrm>
        </p:spPr>
        <p:txBody>
          <a:bodyPr>
            <a:normAutofit/>
          </a:bodyPr>
          <a:lstStyle/>
          <a:p>
            <a:r>
              <a:rPr kumimoji="1" lang="en-US" altLang="ja-JP" b="1" dirty="0" smtClean="0">
                <a:solidFill>
                  <a:schemeClr val="accent1">
                    <a:lumMod val="75000"/>
                  </a:schemeClr>
                </a:solidFill>
              </a:rPr>
              <a:t>Summary</a:t>
            </a:r>
          </a:p>
          <a:p>
            <a:pPr lvl="1">
              <a:tabLst>
                <a:tab pos="2335213" algn="l"/>
              </a:tabLst>
            </a:pPr>
            <a:r>
              <a:rPr kumimoji="1" lang="en-US" altLang="ja-JP" dirty="0" smtClean="0"/>
              <a:t>Throughput:	</a:t>
            </a:r>
            <a:r>
              <a:rPr kumimoji="1" lang="en-US" altLang="ja-JP" b="1" dirty="0" smtClean="0">
                <a:solidFill>
                  <a:schemeClr val="accent6">
                    <a:lumMod val="75000"/>
                  </a:schemeClr>
                </a:solidFill>
              </a:rPr>
              <a:t>10Gbps wire-rate</a:t>
            </a:r>
          </a:p>
          <a:p>
            <a:pPr lvl="1">
              <a:tabLst>
                <a:tab pos="2335213" algn="l"/>
              </a:tabLst>
            </a:pPr>
            <a:r>
              <a:rPr lang="en-US" altLang="ja-JP" dirty="0" smtClean="0"/>
              <a:t>Flow rules:	</a:t>
            </a:r>
            <a:r>
              <a:rPr lang="en-US" altLang="ja-JP" b="1" dirty="0" smtClean="0">
                <a:solidFill>
                  <a:schemeClr val="accent6">
                    <a:lumMod val="75000"/>
                  </a:schemeClr>
                </a:solidFill>
              </a:rPr>
              <a:t>1M flow rules</a:t>
            </a:r>
          </a:p>
          <a:p>
            <a:pPr lvl="1">
              <a:tabLst>
                <a:tab pos="2335213" algn="l"/>
              </a:tabLst>
            </a:pPr>
            <a:endParaRPr kumimoji="1" lang="en-US" altLang="ja-JP" dirty="0"/>
          </a:p>
          <a:p>
            <a:pPr>
              <a:spcBef>
                <a:spcPts val="528"/>
              </a:spcBef>
              <a:tabLst>
                <a:tab pos="2871788" algn="l"/>
              </a:tabLst>
            </a:pPr>
            <a:r>
              <a:rPr kumimoji="1" lang="en-US" altLang="ja-JP" b="1" dirty="0" smtClean="0">
                <a:solidFill>
                  <a:schemeClr val="accent1">
                    <a:lumMod val="75000"/>
                  </a:schemeClr>
                </a:solidFill>
              </a:rPr>
              <a:t>Evaluation models</a:t>
            </a:r>
          </a:p>
          <a:p>
            <a:pPr lvl="1">
              <a:tabLst>
                <a:tab pos="2871788" algn="l"/>
              </a:tabLst>
            </a:pPr>
            <a:r>
              <a:rPr kumimoji="1" lang="en-US" altLang="ja-JP" b="1" dirty="0" smtClean="0">
                <a:solidFill>
                  <a:schemeClr val="accent6">
                    <a:lumMod val="75000"/>
                  </a:schemeClr>
                </a:solidFill>
              </a:rPr>
              <a:t>WAN-DC gateway</a:t>
            </a:r>
          </a:p>
          <a:p>
            <a:pPr lvl="2">
              <a:tabLst>
                <a:tab pos="2871788" algn="l"/>
              </a:tabLst>
            </a:pPr>
            <a:r>
              <a:rPr lang="en-US" altLang="ja-JP" sz="2600" dirty="0" smtClean="0"/>
              <a:t>MPLS-VLAN mapping</a:t>
            </a:r>
          </a:p>
          <a:p>
            <a:pPr lvl="1">
              <a:tabLst>
                <a:tab pos="2871788" algn="l"/>
              </a:tabLst>
            </a:pPr>
            <a:r>
              <a:rPr kumimoji="1" lang="en-US" altLang="ja-JP" b="1" dirty="0" smtClean="0">
                <a:solidFill>
                  <a:srgbClr val="E46C0A"/>
                </a:solidFill>
              </a:rPr>
              <a:t>MPLS P router</a:t>
            </a:r>
          </a:p>
          <a:p>
            <a:pPr lvl="2">
              <a:tabLst>
                <a:tab pos="2871788" algn="l"/>
              </a:tabLst>
            </a:pPr>
            <a:r>
              <a:rPr lang="en-US" altLang="ja-JP" sz="2600" dirty="0" smtClean="0"/>
              <a:t>MPLS </a:t>
            </a:r>
            <a:r>
              <a:rPr lang="en-US" altLang="ja-JP" sz="2600" dirty="0"/>
              <a:t>l</a:t>
            </a:r>
            <a:r>
              <a:rPr lang="en-US" altLang="ja-JP" sz="2600" dirty="0" smtClean="0"/>
              <a:t>abel switching</a:t>
            </a:r>
          </a:p>
        </p:txBody>
      </p:sp>
    </p:spTree>
    <p:extLst>
      <p:ext uri="{BB962C8B-B14F-4D97-AF65-F5344CB8AC3E}">
        <p14:creationId xmlns:p14="http://schemas.microsoft.com/office/powerpoint/2010/main" val="239189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474"/>
    </mc:Choice>
    <mc:Fallback xmlns="">
      <p:transition xmlns:p14="http://schemas.microsoft.com/office/powerpoint/2010/main" spd="slow" advTm="9147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Performance Evaluation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328592"/>
          </a:xfrm>
        </p:spPr>
        <p:txBody>
          <a:bodyPr>
            <a:normAutofit fontScale="70000" lnSpcReduction="20000"/>
          </a:bodyPr>
          <a:lstStyle/>
          <a:p>
            <a:pPr>
              <a:tabLst>
                <a:tab pos="2871788" algn="l"/>
              </a:tabLst>
            </a:pPr>
            <a:r>
              <a:rPr lang="en-US" altLang="ja-JP" b="1" dirty="0" smtClean="0">
                <a:solidFill>
                  <a:schemeClr val="accent1">
                    <a:lumMod val="75000"/>
                  </a:schemeClr>
                </a:solidFill>
              </a:rPr>
              <a:t>Evaluation setup</a:t>
            </a:r>
          </a:p>
          <a:p>
            <a:pPr lvl="1">
              <a:tabLst>
                <a:tab pos="2871788" algn="l"/>
              </a:tabLst>
            </a:pPr>
            <a:endParaRPr lang="en-US" altLang="ja-JP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tabLst>
                <a:tab pos="2871788" algn="l"/>
              </a:tabLst>
            </a:pPr>
            <a:endParaRPr lang="en-US" altLang="ja-JP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tabLst>
                <a:tab pos="2871788" algn="l"/>
              </a:tabLst>
            </a:pPr>
            <a:endParaRPr lang="en-US" altLang="ja-JP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tabLst>
                <a:tab pos="2871788" algn="l"/>
              </a:tabLst>
            </a:pPr>
            <a:endParaRPr lang="en-US" altLang="ja-JP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tabLst>
                <a:tab pos="2871788" algn="l"/>
              </a:tabLst>
            </a:pPr>
            <a:endParaRPr lang="en-US" altLang="ja-JP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  <a:tabLst>
                <a:tab pos="2871788" algn="l"/>
              </a:tabLst>
            </a:pPr>
            <a:endParaRPr lang="en-US" altLang="ja-JP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  <a:tabLst>
                <a:tab pos="2871788" algn="l"/>
              </a:tabLst>
            </a:pPr>
            <a:endParaRPr lang="en-US" altLang="ja-JP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  <a:tabLst>
                <a:tab pos="2871788" algn="l"/>
              </a:tabLst>
            </a:pPr>
            <a:endParaRPr lang="en-US" altLang="ja-JP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tabLst>
                <a:tab pos="2871788" algn="l"/>
              </a:tabLst>
            </a:pPr>
            <a:r>
              <a:rPr lang="en-US" altLang="ja-JP" b="1" dirty="0" smtClean="0">
                <a:solidFill>
                  <a:schemeClr val="accent1">
                    <a:lumMod val="75000"/>
                  </a:schemeClr>
                </a:solidFill>
              </a:rPr>
              <a:t>Server spec.</a:t>
            </a:r>
          </a:p>
          <a:p>
            <a:pPr lvl="1">
              <a:tabLst>
                <a:tab pos="2871788" algn="l"/>
              </a:tabLst>
            </a:pPr>
            <a:r>
              <a:rPr lang="en-US" altLang="ja-JP" sz="2600" dirty="0" smtClean="0"/>
              <a:t>CPU: Dual Intel Xeon E5-2660</a:t>
            </a:r>
          </a:p>
          <a:p>
            <a:pPr lvl="2">
              <a:tabLst>
                <a:tab pos="2871788" algn="l"/>
              </a:tabLst>
            </a:pPr>
            <a:r>
              <a:rPr lang="en-US" altLang="ja-JP" sz="2600" dirty="0" smtClean="0"/>
              <a:t>8 core(16 thread), 20M Cache, 2.2 GHz, 8.00GT/s QPI, Sandy bridge</a:t>
            </a:r>
          </a:p>
          <a:p>
            <a:pPr lvl="1">
              <a:tabLst>
                <a:tab pos="2871788" algn="l"/>
              </a:tabLst>
            </a:pPr>
            <a:r>
              <a:rPr lang="en-US" altLang="ja-JP" sz="2600" dirty="0" smtClean="0"/>
              <a:t>Memory: DDR3-1600 ECC 64GB</a:t>
            </a:r>
          </a:p>
          <a:p>
            <a:pPr lvl="2">
              <a:tabLst>
                <a:tab pos="2871788" algn="l"/>
              </a:tabLst>
            </a:pPr>
            <a:r>
              <a:rPr lang="en-US" altLang="ja-JP" sz="2600" dirty="0" smtClean="0"/>
              <a:t>Quad-channel 8x8GB</a:t>
            </a:r>
          </a:p>
          <a:p>
            <a:pPr lvl="1">
              <a:tabLst>
                <a:tab pos="2871788" algn="l"/>
              </a:tabLst>
            </a:pPr>
            <a:r>
              <a:rPr kumimoji="1" lang="en-US" altLang="ja-JP" sz="2600" dirty="0" smtClean="0"/>
              <a:t>Chipset: Intel C602</a:t>
            </a:r>
          </a:p>
          <a:p>
            <a:pPr lvl="1">
              <a:tabLst>
                <a:tab pos="2871788" algn="l"/>
              </a:tabLst>
            </a:pPr>
            <a:r>
              <a:rPr lang="en-US" altLang="ja-JP" sz="2600" dirty="0" smtClean="0"/>
              <a:t>NIC: Intel Ethernet Converged Network Adapter X520-DA2</a:t>
            </a:r>
          </a:p>
          <a:p>
            <a:pPr lvl="2">
              <a:tabLst>
                <a:tab pos="2871788" algn="l"/>
              </a:tabLst>
            </a:pPr>
            <a:r>
              <a:rPr lang="en-US" altLang="ja-JP" sz="2600" dirty="0" smtClean="0"/>
              <a:t>Intel 82599ES, </a:t>
            </a:r>
            <a:r>
              <a:rPr lang="en-US" altLang="ja-JP" sz="2600" dirty="0" err="1" smtClean="0"/>
              <a:t>PCIe</a:t>
            </a:r>
            <a:r>
              <a:rPr lang="en-US" altLang="ja-JP" sz="2600" dirty="0" smtClean="0"/>
              <a:t> v2.0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698014" y="1700808"/>
            <a:ext cx="2880320" cy="1944216"/>
          </a:xfrm>
          <a:prstGeom prst="rect">
            <a:avLst/>
          </a:prstGeom>
          <a:ln w="5715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Server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842030" y="2060849"/>
            <a:ext cx="2628213" cy="1512168"/>
          </a:xfrm>
          <a:prstGeom prst="rect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Lagopus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9" name="図形グループ 18"/>
          <p:cNvGrpSpPr/>
          <p:nvPr/>
        </p:nvGrpSpPr>
        <p:grpSpPr>
          <a:xfrm>
            <a:off x="6066167" y="2924944"/>
            <a:ext cx="1190615" cy="576064"/>
            <a:chOff x="-396552" y="2348880"/>
            <a:chExt cx="1728192" cy="1728192"/>
          </a:xfrm>
        </p:grpSpPr>
        <p:sp>
          <p:nvSpPr>
            <p:cNvPr id="15" name="正方形/長方形 14"/>
            <p:cNvSpPr/>
            <p:nvPr/>
          </p:nvSpPr>
          <p:spPr>
            <a:xfrm>
              <a:off x="-396552" y="2348880"/>
              <a:ext cx="1728192" cy="432048"/>
            </a:xfrm>
            <a:prstGeom prst="rect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1"/>
            <a:lstStyle/>
            <a:p>
              <a:pPr algn="ctr"/>
              <a:endParaRPr kumimoji="1" lang="ja-JP" alt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-396552" y="2780928"/>
              <a:ext cx="1728192" cy="432048"/>
            </a:xfrm>
            <a:prstGeom prst="rect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1"/>
            <a:lstStyle/>
            <a:p>
              <a:pPr algn="ctr"/>
              <a:endParaRPr kumimoji="1" lang="ja-JP" alt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-396552" y="3212976"/>
              <a:ext cx="1728192" cy="432048"/>
            </a:xfrm>
            <a:prstGeom prst="rect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1"/>
            <a:lstStyle/>
            <a:p>
              <a:pPr algn="ctr"/>
              <a:endParaRPr kumimoji="1" lang="ja-JP" alt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-396552" y="3645024"/>
              <a:ext cx="1728192" cy="432048"/>
            </a:xfrm>
            <a:prstGeom prst="rect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1"/>
            <a:lstStyle/>
            <a:p>
              <a:pPr algn="ctr"/>
              <a:endParaRPr kumimoji="1" lang="ja-JP" alt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1" name="正方形/長方形 10"/>
          <p:cNvSpPr/>
          <p:nvPr/>
        </p:nvSpPr>
        <p:spPr>
          <a:xfrm>
            <a:off x="6066166" y="2564904"/>
            <a:ext cx="1190616" cy="936104"/>
          </a:xfrm>
          <a:prstGeom prst="rect">
            <a:avLst/>
          </a:prstGeom>
          <a:noFill/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Flow table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29562" y="1700808"/>
            <a:ext cx="1080120" cy="1944216"/>
          </a:xfrm>
          <a:prstGeom prst="rect">
            <a:avLst/>
          </a:prstGeom>
          <a:ln w="5715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Network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tester 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" name="直線コネクタ 24"/>
          <p:cNvCxnSpPr/>
          <p:nvPr/>
        </p:nvCxnSpPr>
        <p:spPr>
          <a:xfrm>
            <a:off x="1709682" y="2564904"/>
            <a:ext cx="2988332" cy="0"/>
          </a:xfrm>
          <a:prstGeom prst="line">
            <a:avLst/>
          </a:prstGeom>
          <a:ln w="5715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1709682" y="3140968"/>
            <a:ext cx="2988332" cy="0"/>
          </a:xfrm>
          <a:prstGeom prst="line">
            <a:avLst/>
          </a:prstGeom>
          <a:ln w="5715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図形グループ 45"/>
          <p:cNvGrpSpPr/>
          <p:nvPr/>
        </p:nvGrpSpPr>
        <p:grpSpPr>
          <a:xfrm>
            <a:off x="1862082" y="2276872"/>
            <a:ext cx="2691916" cy="160784"/>
            <a:chOff x="2168116" y="2276872"/>
            <a:chExt cx="2079848" cy="160784"/>
          </a:xfrm>
        </p:grpSpPr>
        <p:cxnSp>
          <p:nvCxnSpPr>
            <p:cNvPr id="27" name="直線コネクタ 26"/>
            <p:cNvCxnSpPr/>
            <p:nvPr/>
          </p:nvCxnSpPr>
          <p:spPr>
            <a:xfrm flipV="1">
              <a:off x="2168116" y="2429272"/>
              <a:ext cx="2079848" cy="8384"/>
            </a:xfrm>
            <a:prstGeom prst="line">
              <a:avLst/>
            </a:prstGeom>
            <a:ln w="19050" cmpd="sng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 flipV="1">
              <a:off x="2168116" y="2357264"/>
              <a:ext cx="2079848" cy="8384"/>
            </a:xfrm>
            <a:prstGeom prst="line">
              <a:avLst/>
            </a:prstGeom>
            <a:ln w="19050" cmpd="sng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 flipV="1">
              <a:off x="2168116" y="2276872"/>
              <a:ext cx="2079848" cy="8384"/>
            </a:xfrm>
            <a:prstGeom prst="line">
              <a:avLst/>
            </a:prstGeom>
            <a:ln w="19050" cmpd="sng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図形グループ 46"/>
          <p:cNvGrpSpPr/>
          <p:nvPr/>
        </p:nvGrpSpPr>
        <p:grpSpPr>
          <a:xfrm>
            <a:off x="1853698" y="2852936"/>
            <a:ext cx="2700300" cy="160784"/>
            <a:chOff x="2159732" y="2852936"/>
            <a:chExt cx="2079848" cy="160784"/>
          </a:xfrm>
        </p:grpSpPr>
        <p:cxnSp>
          <p:nvCxnSpPr>
            <p:cNvPr id="33" name="直線コネクタ 32"/>
            <p:cNvCxnSpPr/>
            <p:nvPr/>
          </p:nvCxnSpPr>
          <p:spPr>
            <a:xfrm flipH="1" flipV="1">
              <a:off x="2159732" y="3005336"/>
              <a:ext cx="2079848" cy="8384"/>
            </a:xfrm>
            <a:prstGeom prst="line">
              <a:avLst/>
            </a:prstGeom>
            <a:ln w="19050" cmpd="sng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H="1" flipV="1">
              <a:off x="2159732" y="2933328"/>
              <a:ext cx="2079848" cy="8384"/>
            </a:xfrm>
            <a:prstGeom prst="line">
              <a:avLst/>
            </a:prstGeom>
            <a:ln w="19050" cmpd="sng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 flipH="1" flipV="1">
              <a:off x="2159732" y="2852936"/>
              <a:ext cx="2079848" cy="8384"/>
            </a:xfrm>
            <a:prstGeom prst="line">
              <a:avLst/>
            </a:prstGeom>
            <a:ln w="19050" cmpd="sng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円弧 35"/>
          <p:cNvSpPr/>
          <p:nvPr/>
        </p:nvSpPr>
        <p:spPr>
          <a:xfrm>
            <a:off x="3956230" y="2111690"/>
            <a:ext cx="216024" cy="504056"/>
          </a:xfrm>
          <a:prstGeom prst="arc">
            <a:avLst>
              <a:gd name="adj1" fmla="val 14017051"/>
              <a:gd name="adj2" fmla="val 7670501"/>
            </a:avLst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弧 36"/>
          <p:cNvSpPr/>
          <p:nvPr/>
        </p:nvSpPr>
        <p:spPr>
          <a:xfrm>
            <a:off x="3077834" y="2679244"/>
            <a:ext cx="216024" cy="504056"/>
          </a:xfrm>
          <a:prstGeom prst="arc">
            <a:avLst>
              <a:gd name="adj1" fmla="val 14017051"/>
              <a:gd name="adj2" fmla="val 7670501"/>
            </a:avLst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四角形吹き出し 37"/>
          <p:cNvSpPr/>
          <p:nvPr/>
        </p:nvSpPr>
        <p:spPr>
          <a:xfrm>
            <a:off x="3545886" y="1700808"/>
            <a:ext cx="770384" cy="360040"/>
          </a:xfrm>
          <a:prstGeom prst="wedgeRectCallout">
            <a:avLst>
              <a:gd name="adj1" fmla="val -1659"/>
              <a:gd name="adj2" fmla="val 81398"/>
            </a:avLst>
          </a:prstGeom>
          <a:ln w="28575" cmpd="sng">
            <a:solidFill>
              <a:srgbClr val="E46C0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rgbClr val="E46C0A"/>
                </a:solidFill>
              </a:rPr>
              <a:t>Flows</a:t>
            </a:r>
            <a:endParaRPr kumimoji="1" lang="ja-JP" altLang="en-US" b="1" dirty="0">
              <a:solidFill>
                <a:srgbClr val="E46C0A"/>
              </a:solidFill>
            </a:endParaRPr>
          </a:p>
        </p:txBody>
      </p:sp>
      <p:sp>
        <p:nvSpPr>
          <p:cNvPr id="39" name="四角形吹き出し 38"/>
          <p:cNvSpPr/>
          <p:nvPr/>
        </p:nvSpPr>
        <p:spPr>
          <a:xfrm>
            <a:off x="2537774" y="3284984"/>
            <a:ext cx="1386154" cy="360040"/>
          </a:xfrm>
          <a:prstGeom prst="wedgeRectCallout">
            <a:avLst>
              <a:gd name="adj1" fmla="val 6438"/>
              <a:gd name="adj2" fmla="val -102156"/>
            </a:avLst>
          </a:prstGeom>
          <a:ln w="28575" cmpd="sng">
            <a:solidFill>
              <a:srgbClr val="E46C0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b="1" dirty="0" smtClean="0">
                <a:solidFill>
                  <a:srgbClr val="E46C0A"/>
                </a:solidFill>
              </a:rPr>
              <a:t>Throughput</a:t>
            </a:r>
            <a:endParaRPr kumimoji="1" lang="ja-JP" altLang="en-US" b="1" dirty="0">
              <a:solidFill>
                <a:srgbClr val="E46C0A"/>
              </a:solidFill>
            </a:endParaRPr>
          </a:p>
        </p:txBody>
      </p:sp>
      <p:sp>
        <p:nvSpPr>
          <p:cNvPr id="40" name="右大かっこ 39"/>
          <p:cNvSpPr/>
          <p:nvPr/>
        </p:nvSpPr>
        <p:spPr>
          <a:xfrm>
            <a:off x="7326306" y="2924944"/>
            <a:ext cx="72008" cy="576064"/>
          </a:xfrm>
          <a:prstGeom prst="rightBracket">
            <a:avLst/>
          </a:prstGeom>
          <a:ln w="12700" cmpd="sng">
            <a:solidFill>
              <a:srgbClr val="E46C0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四角形吹き出し 40"/>
          <p:cNvSpPr/>
          <p:nvPr/>
        </p:nvSpPr>
        <p:spPr>
          <a:xfrm>
            <a:off x="7722350" y="2132856"/>
            <a:ext cx="792088" cy="720080"/>
          </a:xfrm>
          <a:prstGeom prst="wedgeRectCallout">
            <a:avLst>
              <a:gd name="adj1" fmla="val -82711"/>
              <a:gd name="adj2" fmla="val 86297"/>
            </a:avLst>
          </a:prstGeom>
          <a:ln w="28575" cmpd="sng">
            <a:solidFill>
              <a:srgbClr val="E46C0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rgbClr val="E46C0A"/>
                </a:solidFill>
              </a:rPr>
              <a:t>Flow</a:t>
            </a:r>
          </a:p>
          <a:p>
            <a:pPr algn="ctr"/>
            <a:r>
              <a:rPr kumimoji="1" lang="en-US" altLang="ja-JP" b="1" dirty="0" smtClean="0">
                <a:solidFill>
                  <a:srgbClr val="E46C0A"/>
                </a:solidFill>
              </a:rPr>
              <a:t>rules</a:t>
            </a:r>
            <a:endParaRPr kumimoji="1" lang="ja-JP" altLang="en-US" b="1" dirty="0">
              <a:solidFill>
                <a:srgbClr val="E46C0A"/>
              </a:solidFill>
            </a:endParaRPr>
          </a:p>
        </p:txBody>
      </p:sp>
      <p:sp>
        <p:nvSpPr>
          <p:cNvPr id="43" name="四角形吹き出し 42"/>
          <p:cNvSpPr/>
          <p:nvPr/>
        </p:nvSpPr>
        <p:spPr>
          <a:xfrm>
            <a:off x="1961710" y="1700808"/>
            <a:ext cx="1224136" cy="360040"/>
          </a:xfrm>
          <a:prstGeom prst="wedgeRectCallout">
            <a:avLst>
              <a:gd name="adj1" fmla="val -11832"/>
              <a:gd name="adj2" fmla="val 101485"/>
            </a:avLst>
          </a:prstGeom>
          <a:ln w="28575" cmpd="sng">
            <a:solidFill>
              <a:srgbClr val="E46C0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rgbClr val="E46C0A"/>
                </a:solidFill>
              </a:rPr>
              <a:t>Packet size</a:t>
            </a:r>
            <a:endParaRPr kumimoji="1" lang="ja-JP" altLang="en-US" b="1" dirty="0">
              <a:solidFill>
                <a:srgbClr val="E46C0A"/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4986046" y="2564904"/>
            <a:ext cx="936104" cy="936104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b="1" dirty="0" smtClean="0">
                <a:solidFill>
                  <a:schemeClr val="accent6">
                    <a:lumMod val="75000"/>
                  </a:schemeClr>
                </a:solidFill>
              </a:rPr>
              <a:t>Flow</a:t>
            </a:r>
          </a:p>
          <a:p>
            <a:pPr algn="ctr"/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kumimoji="1" lang="en-US" altLang="ja-JP" b="1" dirty="0" smtClean="0">
                <a:solidFill>
                  <a:schemeClr val="accent6">
                    <a:lumMod val="75000"/>
                  </a:schemeClr>
                </a:solidFill>
              </a:rPr>
              <a:t>ache</a:t>
            </a:r>
          </a:p>
          <a:p>
            <a:pPr algn="ctr"/>
            <a:r>
              <a:rPr lang="en-US" altLang="ja-JP" b="1" dirty="0" smtClean="0">
                <a:solidFill>
                  <a:schemeClr val="accent6">
                    <a:lumMod val="75000"/>
                  </a:schemeClr>
                </a:solidFill>
              </a:rPr>
              <a:t>(on/off)</a:t>
            </a:r>
            <a:endParaRPr kumimoji="1"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17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497"/>
    </mc:Choice>
    <mc:Fallback xmlns="">
      <p:transition xmlns:p14="http://schemas.microsoft.com/office/powerpoint/2010/main" spd="slow" advTm="8949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WAN-DC Gateway</a:t>
            </a:r>
            <a:br>
              <a:rPr lang="en-US" altLang="ja-JP" dirty="0"/>
            </a:br>
            <a:r>
              <a:rPr lang="en-US" altLang="ja-JP" sz="2000" dirty="0" smtClean="0"/>
              <a:t>Throughput vs packet size, 1 flow, no flow-cache</a:t>
            </a:r>
            <a:endParaRPr kumimoji="1" lang="ja-JP" altLang="en-US" sz="20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70" y="1020153"/>
            <a:ext cx="8194261" cy="536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0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193"/>
    </mc:Choice>
    <mc:Fallback xmlns="">
      <p:transition xmlns:p14="http://schemas.microsoft.com/office/powerpoint/2010/main" spd="slow" advTm="7219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WAN-DC Gateway</a:t>
            </a:r>
            <a:br>
              <a:rPr lang="en-US" altLang="ja-JP" dirty="0"/>
            </a:br>
            <a:r>
              <a:rPr lang="en-US" altLang="ja-JP" sz="2000" dirty="0" smtClean="0"/>
              <a:t>Throughput </a:t>
            </a:r>
            <a:r>
              <a:rPr lang="en-US" altLang="ja-JP" sz="2000" dirty="0"/>
              <a:t>vs packet size, </a:t>
            </a:r>
            <a:r>
              <a:rPr lang="en-US" altLang="ja-JP" sz="2000" dirty="0" smtClean="0"/>
              <a:t>1 flow, flow-cache</a:t>
            </a:r>
            <a:endParaRPr kumimoji="1" lang="ja-JP" altLang="en-US" sz="20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1" y="1023096"/>
            <a:ext cx="8207999" cy="537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4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551"/>
    </mc:Choice>
    <mc:Fallback xmlns="">
      <p:transition xmlns:p14="http://schemas.microsoft.com/office/powerpoint/2010/main" spd="slow" advTm="4655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WAN-DC Gateway</a:t>
            </a:r>
            <a:br>
              <a:rPr lang="en-US" altLang="ja-JP" dirty="0"/>
            </a:br>
            <a:r>
              <a:rPr lang="en-US" altLang="ja-JP" sz="2000" dirty="0" smtClean="0"/>
              <a:t>Throughput vs flows, 1518 bytes packet</a:t>
            </a:r>
            <a:endParaRPr kumimoji="1" lang="ja-JP" altLang="en-US" sz="2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1" y="1028149"/>
            <a:ext cx="8207999" cy="537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0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074"/>
    </mc:Choice>
    <mc:Fallback xmlns="">
      <p:transition xmlns:p14="http://schemas.microsoft.com/office/powerpoint/2010/main" spd="slow" advTm="10407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MPLS P router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2000" dirty="0" smtClean="0"/>
              <a:t>Throughput vs packet size, 1 flow, no flow-cache</a:t>
            </a:r>
            <a:endParaRPr kumimoji="1" lang="ja-JP" altLang="en-US" sz="2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1" y="1039195"/>
            <a:ext cx="8207999" cy="537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8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666"/>
    </mc:Choice>
    <mc:Fallback xmlns="">
      <p:transition xmlns:p14="http://schemas.microsoft.com/office/powerpoint/2010/main" spd="slow" advTm="2366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MPLS P router</a:t>
            </a:r>
            <a:br>
              <a:rPr lang="en-US" altLang="ja-JP" dirty="0"/>
            </a:br>
            <a:r>
              <a:rPr lang="en-US" altLang="ja-JP" sz="2000" dirty="0" smtClean="0"/>
              <a:t>Throughput </a:t>
            </a:r>
            <a:r>
              <a:rPr lang="en-US" altLang="ja-JP" sz="2000" dirty="0"/>
              <a:t>vs packet size, </a:t>
            </a:r>
            <a:r>
              <a:rPr lang="en-US" altLang="ja-JP" sz="2000" dirty="0" smtClean="0"/>
              <a:t>1 flow, flow-cache</a:t>
            </a:r>
            <a:endParaRPr kumimoji="1" lang="ja-JP" altLang="en-US" sz="2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1" y="1039191"/>
            <a:ext cx="8207999" cy="537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56"/>
    </mc:Choice>
    <mc:Fallback xmlns="">
      <p:transition xmlns:p14="http://schemas.microsoft.com/office/powerpoint/2010/main" spd="slow" advTm="535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MPLS P router</a:t>
            </a:r>
            <a:br>
              <a:rPr lang="en-US" altLang="ja-JP" dirty="0"/>
            </a:br>
            <a:r>
              <a:rPr lang="en-US" altLang="ja-JP" sz="2000" dirty="0" smtClean="0"/>
              <a:t>Throughput vs flows, 1518 bytes packet</a:t>
            </a:r>
            <a:endParaRPr kumimoji="1" lang="ja-JP" altLang="en-US" sz="20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12" y="1029035"/>
            <a:ext cx="8197177" cy="53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7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94"/>
    </mc:Choice>
    <mc:Fallback xmlns="">
      <p:transition xmlns:p14="http://schemas.microsoft.com/office/powerpoint/2010/main" spd="slow" advTm="1689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Agenda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Motivation and Target</a:t>
            </a:r>
          </a:p>
          <a:p>
            <a:r>
              <a:rPr lang="en-US" altLang="ja-JP" dirty="0" smtClean="0"/>
              <a:t>Development Status</a:t>
            </a:r>
            <a:endParaRPr kumimoji="1" lang="en-US" altLang="ja-JP" dirty="0" smtClean="0"/>
          </a:p>
          <a:p>
            <a:r>
              <a:rPr lang="en-US" altLang="ja-JP" dirty="0" smtClean="0"/>
              <a:t>Evaluation</a:t>
            </a:r>
          </a:p>
          <a:p>
            <a:pPr lvl="1"/>
            <a:r>
              <a:rPr kumimoji="1" lang="en-US" altLang="ja-JP" dirty="0" smtClean="0"/>
              <a:t>Conformance</a:t>
            </a:r>
          </a:p>
          <a:p>
            <a:pPr lvl="1"/>
            <a:r>
              <a:rPr lang="en-US" altLang="ja-JP" dirty="0" smtClean="0"/>
              <a:t>Performance</a:t>
            </a:r>
          </a:p>
          <a:p>
            <a:r>
              <a:rPr lang="en-US" altLang="ja-JP" dirty="0" smtClean="0"/>
              <a:t>Future Development Plan</a:t>
            </a:r>
            <a:endParaRPr kumimoji="1" lang="en-US" altLang="ja-JP" dirty="0" smtClean="0"/>
          </a:p>
        </p:txBody>
      </p:sp>
      <p:grpSp>
        <p:nvGrpSpPr>
          <p:cNvPr id="12" name="図形グループ 6"/>
          <p:cNvGrpSpPr/>
          <p:nvPr/>
        </p:nvGrpSpPr>
        <p:grpSpPr>
          <a:xfrm>
            <a:off x="6591300" y="2060848"/>
            <a:ext cx="1193800" cy="1256261"/>
            <a:chOff x="139700" y="635000"/>
            <a:chExt cx="1193800" cy="1256261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635000"/>
              <a:ext cx="759528" cy="850900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700" y="1549400"/>
              <a:ext cx="1193800" cy="341861"/>
            </a:xfrm>
            <a:prstGeom prst="rect">
              <a:avLst/>
            </a:prstGeom>
          </p:spPr>
        </p:pic>
      </p:grpSp>
      <p:pic>
        <p:nvPicPr>
          <p:cNvPr id="15" name="図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680" y="3466311"/>
            <a:ext cx="3241040" cy="2162381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6417765" y="5721831"/>
            <a:ext cx="154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メイリオ"/>
              </a:rPr>
              <a:t>A bird in cloud</a:t>
            </a:r>
            <a:endParaRPr lang="ja-JP" altLang="en-US" dirty="0">
              <a:solidFill>
                <a:schemeClr val="tx1">
                  <a:lumMod val="65000"/>
                  <a:lumOff val="35000"/>
                </a:schemeClr>
              </a:solidFill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71573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67"/>
    </mc:Choice>
    <mc:Fallback xmlns="">
      <p:transition xmlns:p14="http://schemas.microsoft.com/office/powerpoint/2010/main" spd="slow" advTm="1616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Agenda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Motivation and Target</a:t>
            </a:r>
          </a:p>
          <a:p>
            <a:r>
              <a:rPr lang="en-US" altLang="ja-JP" dirty="0"/>
              <a:t>Development Status</a:t>
            </a:r>
          </a:p>
          <a:p>
            <a:r>
              <a:rPr lang="en-US" altLang="ja-JP" dirty="0"/>
              <a:t>Evaluation</a:t>
            </a:r>
          </a:p>
          <a:p>
            <a:pPr lvl="1"/>
            <a:r>
              <a:rPr lang="en-US" altLang="ja-JP" dirty="0"/>
              <a:t>Conformance</a:t>
            </a:r>
          </a:p>
          <a:p>
            <a:pPr lvl="1"/>
            <a:r>
              <a:rPr lang="en-US" altLang="ja-JP" dirty="0"/>
              <a:t>Performance</a:t>
            </a:r>
          </a:p>
          <a:p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</a:rPr>
              <a:t>Future Development Plan</a:t>
            </a:r>
          </a:p>
        </p:txBody>
      </p:sp>
      <p:grpSp>
        <p:nvGrpSpPr>
          <p:cNvPr id="4" name="図形グループ 12"/>
          <p:cNvGrpSpPr>
            <a:grpSpLocks noChangeAspect="1"/>
          </p:cNvGrpSpPr>
          <p:nvPr/>
        </p:nvGrpSpPr>
        <p:grpSpPr>
          <a:xfrm>
            <a:off x="6790996" y="4445077"/>
            <a:ext cx="1505867" cy="1584661"/>
            <a:chOff x="139700" y="635000"/>
            <a:chExt cx="1193800" cy="1256261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635000"/>
              <a:ext cx="759528" cy="850900"/>
            </a:xfrm>
            <a:prstGeom prst="rect">
              <a:avLst/>
            </a:prstGeom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700" y="1549400"/>
              <a:ext cx="1193800" cy="341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957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43"/>
    </mc:Choice>
    <mc:Fallback xmlns="">
      <p:transition xmlns:p14="http://schemas.microsoft.com/office/powerpoint/2010/main" spd="slow" advTm="464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Future Development Plan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1300"/>
              </a:spcBef>
              <a:buFont typeface="+mj-lt"/>
              <a:buAutoNum type="arabicPeriod"/>
            </a:pPr>
            <a:r>
              <a:rPr lang="en-US" altLang="ja-JP" b="1" dirty="0" smtClean="0">
                <a:solidFill>
                  <a:srgbClr val="376092"/>
                </a:solidFill>
              </a:rPr>
              <a:t>40Gbps-wirerate </a:t>
            </a:r>
            <a:r>
              <a:rPr lang="en-US" altLang="ja-JP" b="1" dirty="0">
                <a:solidFill>
                  <a:srgbClr val="376092"/>
                </a:solidFill>
              </a:rPr>
              <a:t>high-performance switch</a:t>
            </a:r>
          </a:p>
          <a:p>
            <a:pPr marL="514350" indent="-514350">
              <a:spcBef>
                <a:spcPts val="1300"/>
              </a:spcBef>
              <a:buFont typeface="+mj-lt"/>
              <a:buAutoNum type="arabicPeriod"/>
            </a:pPr>
            <a:r>
              <a:rPr lang="en-US" altLang="ja-JP" b="1" dirty="0" smtClean="0">
                <a:solidFill>
                  <a:srgbClr val="376092"/>
                </a:solidFill>
              </a:rPr>
              <a:t>Hypervisor </a:t>
            </a:r>
            <a:r>
              <a:rPr lang="en-US" altLang="ja-JP" b="1" dirty="0">
                <a:solidFill>
                  <a:srgbClr val="376092"/>
                </a:solidFill>
              </a:rPr>
              <a:t>integration</a:t>
            </a:r>
          </a:p>
          <a:p>
            <a:pPr marL="514350" indent="-514350">
              <a:spcBef>
                <a:spcPts val="1300"/>
              </a:spcBef>
              <a:buFont typeface="+mj-lt"/>
              <a:buAutoNum type="arabicPeriod"/>
            </a:pPr>
            <a:r>
              <a:rPr lang="en-US" altLang="ja-JP" b="1" dirty="0" smtClean="0">
                <a:solidFill>
                  <a:srgbClr val="376092"/>
                </a:solidFill>
              </a:rPr>
              <a:t>Tunnel </a:t>
            </a:r>
            <a:r>
              <a:rPr lang="en-US" altLang="ja-JP" b="1" dirty="0">
                <a:solidFill>
                  <a:srgbClr val="376092"/>
                </a:solidFill>
              </a:rPr>
              <a:t>processing</a:t>
            </a:r>
          </a:p>
          <a:p>
            <a:pPr marL="514350" indent="-514350">
              <a:spcBef>
                <a:spcPts val="1300"/>
              </a:spcBef>
              <a:buFont typeface="+mj-lt"/>
              <a:buAutoNum type="arabicPeriod"/>
            </a:pPr>
            <a:r>
              <a:rPr lang="en-US" altLang="ja-JP" b="1" dirty="0" smtClean="0">
                <a:solidFill>
                  <a:srgbClr val="376092"/>
                </a:solidFill>
              </a:rPr>
              <a:t>High availability</a:t>
            </a:r>
            <a:endParaRPr lang="en-US" altLang="ja-JP" b="1" dirty="0">
              <a:solidFill>
                <a:srgbClr val="376092"/>
              </a:solidFill>
            </a:endParaRPr>
          </a:p>
          <a:p>
            <a:pPr marL="514350" indent="-514350">
              <a:spcBef>
                <a:spcPts val="1300"/>
              </a:spcBef>
              <a:buFont typeface="+mj-lt"/>
              <a:buAutoNum type="arabicPeriod"/>
            </a:pPr>
            <a:r>
              <a:rPr lang="en-US" altLang="ja-JP" b="1" dirty="0">
                <a:solidFill>
                  <a:srgbClr val="376092"/>
                </a:solidFill>
              </a:rPr>
              <a:t>Open source </a:t>
            </a:r>
            <a:r>
              <a:rPr lang="en-US" altLang="ja-JP" b="1" dirty="0" smtClean="0">
                <a:solidFill>
                  <a:srgbClr val="376092"/>
                </a:solidFill>
              </a:rPr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416924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933"/>
    </mc:Choice>
    <mc:Fallback xmlns="">
      <p:transition xmlns:p14="http://schemas.microsoft.com/office/powerpoint/2010/main" spd="slow" advTm="7393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pSp>
        <p:nvGrpSpPr>
          <p:cNvPr id="8" name="図形グループ 7"/>
          <p:cNvGrpSpPr/>
          <p:nvPr/>
        </p:nvGrpSpPr>
        <p:grpSpPr>
          <a:xfrm>
            <a:off x="2961772" y="1773327"/>
            <a:ext cx="3220456" cy="3311346"/>
            <a:chOff x="1893719" y="1655673"/>
            <a:chExt cx="3220456" cy="3311346"/>
          </a:xfrm>
        </p:grpSpPr>
        <p:grpSp>
          <p:nvGrpSpPr>
            <p:cNvPr id="4" name="図形グループ 3"/>
            <p:cNvGrpSpPr/>
            <p:nvPr/>
          </p:nvGrpSpPr>
          <p:grpSpPr>
            <a:xfrm>
              <a:off x="2118789" y="1853715"/>
              <a:ext cx="2770316" cy="2915263"/>
              <a:chOff x="139700" y="635000"/>
              <a:chExt cx="1193800" cy="1256261"/>
            </a:xfrm>
          </p:grpSpPr>
          <p:pic>
            <p:nvPicPr>
              <p:cNvPr id="5" name="図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000" y="635000"/>
                <a:ext cx="759528" cy="850900"/>
              </a:xfrm>
              <a:prstGeom prst="rect">
                <a:avLst/>
              </a:prstGeom>
            </p:spPr>
          </p:pic>
          <p:pic>
            <p:nvPicPr>
              <p:cNvPr id="6" name="図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700" y="1549400"/>
                <a:ext cx="1193800" cy="341861"/>
              </a:xfrm>
              <a:prstGeom prst="rect">
                <a:avLst/>
              </a:prstGeom>
            </p:spPr>
          </p:pic>
        </p:grpSp>
        <p:sp>
          <p:nvSpPr>
            <p:cNvPr id="7" name="正方形/長方形 6"/>
            <p:cNvSpPr/>
            <p:nvPr/>
          </p:nvSpPr>
          <p:spPr>
            <a:xfrm>
              <a:off x="1893719" y="1655673"/>
              <a:ext cx="3220456" cy="3311346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 anchorCtr="1">
            <a:normAutofit/>
          </a:bodyPr>
          <a:lstStyle/>
          <a:p>
            <a:pPr marL="0" indent="0">
              <a:buNone/>
            </a:pPr>
            <a:r>
              <a:rPr kumimoji="1" lang="en-US" altLang="ja-JP" sz="5400" b="1" i="1" dirty="0" smtClean="0">
                <a:solidFill>
                  <a:schemeClr val="accent1">
                    <a:lumMod val="75000"/>
                  </a:schemeClr>
                </a:solidFill>
              </a:rPr>
              <a:t>Thank you for your attention</a:t>
            </a:r>
            <a:endParaRPr kumimoji="1" lang="ja-JP" altLang="en-US" sz="5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1560" y="5229200"/>
            <a:ext cx="7920880" cy="9838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noAutofit/>
          </a:bodyPr>
          <a:lstStyle/>
          <a:p>
            <a:r>
              <a:rPr lang="en-US" altLang="ja-JP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This </a:t>
            </a:r>
            <a: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is a part of the project for “Research and Development of Network Virtualization Technology” supported by the Ministry of Internal Affairs and Communications. </a:t>
            </a:r>
            <a:endParaRPr kumimoji="1" lang="ja-JP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59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3"/>
    </mc:Choice>
    <mc:Fallback xmlns="">
      <p:transition xmlns:p14="http://schemas.microsoft.com/office/powerpoint/2010/main" spd="slow" advTm="213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Motivation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b="1" dirty="0">
                <a:solidFill>
                  <a:schemeClr val="accent1">
                    <a:lumMod val="75000"/>
                  </a:schemeClr>
                </a:solidFill>
              </a:rPr>
              <a:t>Agile and flexible networking</a:t>
            </a:r>
          </a:p>
          <a:p>
            <a:pPr lvl="1"/>
            <a:r>
              <a:rPr lang="en-US" altLang="ja-JP" sz="2000" dirty="0"/>
              <a:t>Full automation in provisioning, operation and management </a:t>
            </a:r>
          </a:p>
          <a:p>
            <a:pPr lvl="1"/>
            <a:r>
              <a:rPr lang="en-US" altLang="ja-JP" sz="2000" dirty="0"/>
              <a:t>Seamless networking for customers</a:t>
            </a:r>
          </a:p>
          <a:p>
            <a:pPr>
              <a:spcBef>
                <a:spcPts val="1500"/>
              </a:spcBef>
            </a:pPr>
            <a:r>
              <a:rPr lang="en-US" altLang="ja-JP" sz="2400" b="1" dirty="0">
                <a:solidFill>
                  <a:srgbClr val="376092"/>
                </a:solidFill>
              </a:rPr>
              <a:t>Server virtualization and NFV needs a high-performance software switch</a:t>
            </a:r>
          </a:p>
          <a:p>
            <a:pPr lvl="1"/>
            <a:r>
              <a:rPr lang="en-US" altLang="ja-JP" sz="2000" dirty="0"/>
              <a:t>Small latency</a:t>
            </a:r>
          </a:p>
          <a:p>
            <a:pPr lvl="1"/>
            <a:r>
              <a:rPr lang="en-US" altLang="ja-JP" sz="2000" dirty="0"/>
              <a:t>Wire-rate with short packet (64B)</a:t>
            </a:r>
          </a:p>
          <a:p>
            <a:pPr>
              <a:spcBef>
                <a:spcPts val="1500"/>
              </a:spcBef>
            </a:pPr>
            <a:r>
              <a:rPr lang="en-US" altLang="ja-JP" sz="2400" b="1" dirty="0">
                <a:solidFill>
                  <a:srgbClr val="376092"/>
                </a:solidFill>
              </a:rPr>
              <a:t>NO high-performance OpenFlow 1.3 software switch for </a:t>
            </a:r>
            <a:r>
              <a:rPr lang="en-US" altLang="ja-JP" sz="2400" b="1" dirty="0" smtClean="0">
                <a:solidFill>
                  <a:srgbClr val="376092"/>
                </a:solidFill>
              </a:rPr>
              <a:t>wide-area networks</a:t>
            </a:r>
            <a:endParaRPr lang="en-US" altLang="ja-JP" sz="2400" b="1" dirty="0">
              <a:solidFill>
                <a:srgbClr val="376092"/>
              </a:solidFill>
            </a:endParaRPr>
          </a:p>
          <a:p>
            <a:pPr lvl="1"/>
            <a:r>
              <a:rPr lang="en-US" altLang="ja-JP" sz="2000" dirty="0" smtClean="0"/>
              <a:t>1M </a:t>
            </a:r>
            <a:r>
              <a:rPr lang="en-US" altLang="ja-JP" sz="2000" dirty="0"/>
              <a:t>flow rules</a:t>
            </a:r>
          </a:p>
          <a:p>
            <a:pPr lvl="1"/>
            <a:r>
              <a:rPr lang="en-US" altLang="ja-JP" sz="2000" dirty="0"/>
              <a:t>10Gbps-wire-rate</a:t>
            </a:r>
          </a:p>
          <a:p>
            <a:pPr lvl="1"/>
            <a:r>
              <a:rPr lang="en-US" altLang="ja-JP" sz="2000" dirty="0"/>
              <a:t>Management protocol</a:t>
            </a:r>
          </a:p>
          <a:p>
            <a:endParaRPr kumimoji="1" lang="ja-JP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140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296"/>
    </mc:Choice>
    <mc:Fallback xmlns="">
      <p:transition xmlns:p14="http://schemas.microsoft.com/office/powerpoint/2010/main" spd="slow" advTm="9729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100" dirty="0" smtClean="0"/>
              <a:t>Target of </a:t>
            </a:r>
            <a:r>
              <a:rPr kumimoji="1" lang="en-US" altLang="ja-JP" sz="3100" dirty="0" err="1" smtClean="0"/>
              <a:t>Lagopus</a:t>
            </a:r>
            <a:endParaRPr kumimoji="1" lang="ja-JP" altLang="en-US" sz="31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217929"/>
            <a:ext cx="7970318" cy="3507215"/>
          </a:xfrm>
        </p:spPr>
        <p:txBody>
          <a:bodyPr>
            <a:normAutofit fontScale="85000" lnSpcReduction="10000"/>
          </a:bodyPr>
          <a:lstStyle/>
          <a:p>
            <a:r>
              <a:rPr lang="en-US" altLang="ja-JP" sz="2900" b="1" dirty="0" smtClean="0">
                <a:solidFill>
                  <a:schemeClr val="accent6">
                    <a:lumMod val="75000"/>
                  </a:schemeClr>
                </a:solidFill>
              </a:rPr>
              <a:t>High performance software-based OpenFlow switch</a:t>
            </a:r>
          </a:p>
          <a:p>
            <a:pPr lvl="1"/>
            <a:r>
              <a:rPr lang="en-US" altLang="ja-JP" sz="2500" b="1" dirty="0" smtClean="0"/>
              <a:t>10Gbps wire-rate packet processing</a:t>
            </a:r>
          </a:p>
          <a:p>
            <a:pPr lvl="1"/>
            <a:r>
              <a:rPr lang="en-US" altLang="ja-JP" sz="2500" b="1" dirty="0" smtClean="0"/>
              <a:t>1M flow rules</a:t>
            </a:r>
          </a:p>
          <a:p>
            <a:r>
              <a:rPr lang="en-US" altLang="ja-JP" sz="2900" b="1" dirty="0" smtClean="0">
                <a:solidFill>
                  <a:schemeClr val="accent6">
                    <a:lumMod val="75000"/>
                  </a:schemeClr>
                </a:solidFill>
              </a:rPr>
              <a:t>Expands the application to </a:t>
            </a:r>
            <a:r>
              <a:rPr lang="en-US" altLang="ja-JP" sz="29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altLang="ja-JP" sz="2900" b="1" dirty="0" smtClean="0">
                <a:solidFill>
                  <a:schemeClr val="accent6">
                    <a:lumMod val="75000"/>
                  </a:schemeClr>
                </a:solidFill>
              </a:rPr>
              <a:t>ide-area networks</a:t>
            </a:r>
          </a:p>
          <a:p>
            <a:pPr lvl="1"/>
            <a:r>
              <a:rPr lang="en-US" altLang="ja-JP" sz="2500" b="1" dirty="0" smtClean="0"/>
              <a:t>Not only for data centers</a:t>
            </a:r>
            <a:endParaRPr lang="en-US" altLang="ja-JP" sz="2500" b="1" dirty="0"/>
          </a:p>
          <a:p>
            <a:pPr lvl="1"/>
            <a:r>
              <a:rPr lang="en-US" altLang="ja-JP" sz="2500" b="1" dirty="0" smtClean="0"/>
              <a:t>WAN protocols, e.g. MPLS and PBB</a:t>
            </a:r>
          </a:p>
          <a:p>
            <a:pPr lvl="1"/>
            <a:r>
              <a:rPr lang="en-US" altLang="ja-JP" sz="2500" b="1" dirty="0" smtClean="0"/>
              <a:t>Various management/configuration interfaces</a:t>
            </a:r>
          </a:p>
          <a:p>
            <a:r>
              <a:rPr lang="en-US" altLang="ja-JP" sz="2900" b="1" dirty="0" smtClean="0">
                <a:solidFill>
                  <a:schemeClr val="accent6">
                    <a:lumMod val="75000"/>
                  </a:schemeClr>
                </a:solidFill>
              </a:rPr>
              <a:t>Open</a:t>
            </a:r>
            <a:r>
              <a:rPr lang="ja-JP" altLang="en-US" sz="29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2900" b="1" dirty="0" smtClean="0">
                <a:solidFill>
                  <a:schemeClr val="accent6">
                    <a:lumMod val="75000"/>
                  </a:schemeClr>
                </a:solidFill>
              </a:rPr>
              <a:t>Innovation</a:t>
            </a:r>
          </a:p>
          <a:p>
            <a:pPr lvl="1"/>
            <a:r>
              <a:rPr lang="en-US" altLang="ja-JP" sz="2500" b="1" dirty="0" smtClean="0"/>
              <a:t>To be released as OSS</a:t>
            </a:r>
          </a:p>
          <a:p>
            <a:pPr lvl="1"/>
            <a:endParaRPr lang="en-US" altLang="ja-JP" sz="25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728" y="4731786"/>
            <a:ext cx="5242545" cy="164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85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364"/>
    </mc:Choice>
    <mc:Fallback xmlns="">
      <p:transition xmlns:p14="http://schemas.microsoft.com/office/powerpoint/2010/main" spd="slow" advTm="8236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100" dirty="0" smtClean="0"/>
              <a:t>Specific</a:t>
            </a:r>
            <a:r>
              <a:rPr kumimoji="1" lang="en-US" altLang="ja-JP" sz="3100" dirty="0" smtClean="0"/>
              <a:t> Implementation Target</a:t>
            </a:r>
            <a:endParaRPr kumimoji="1" lang="ja-JP" altLang="en-US" sz="31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217929"/>
            <a:ext cx="7970318" cy="5235407"/>
          </a:xfrm>
        </p:spPr>
        <p:txBody>
          <a:bodyPr>
            <a:normAutofit fontScale="85000" lnSpcReduction="20000"/>
          </a:bodyPr>
          <a:lstStyle/>
          <a:p>
            <a:r>
              <a:rPr lang="en-US" altLang="ja-JP" sz="2900" b="1" dirty="0" smtClean="0">
                <a:solidFill>
                  <a:srgbClr val="376092"/>
                </a:solidFill>
              </a:rPr>
              <a:t>ONF </a:t>
            </a:r>
            <a:r>
              <a:rPr lang="en-US" altLang="ja-JP" sz="2900" b="1" dirty="0">
                <a:solidFill>
                  <a:srgbClr val="376092"/>
                </a:solidFill>
              </a:rPr>
              <a:t>standard specification support</a:t>
            </a:r>
          </a:p>
          <a:p>
            <a:pPr lvl="1"/>
            <a:r>
              <a:rPr lang="en-US" altLang="ja-JP" sz="2900" dirty="0" err="1"/>
              <a:t>OpenFlow</a:t>
            </a:r>
            <a:r>
              <a:rPr lang="en-US" altLang="ja-JP" sz="2900" dirty="0"/>
              <a:t> Switch Specification </a:t>
            </a:r>
            <a:r>
              <a:rPr lang="en-US" altLang="ja-JP" sz="2900" dirty="0" smtClean="0"/>
              <a:t>1.3.4</a:t>
            </a:r>
          </a:p>
          <a:p>
            <a:pPr lvl="2"/>
            <a:r>
              <a:rPr lang="en-US" altLang="ja-JP" sz="2500" dirty="0"/>
              <a:t>Multi tables, Group tables support</a:t>
            </a:r>
          </a:p>
          <a:p>
            <a:pPr lvl="2"/>
            <a:r>
              <a:rPr lang="en-US" altLang="ja-JP" sz="2500" dirty="0"/>
              <a:t>MPLS, PBB, </a:t>
            </a:r>
            <a:r>
              <a:rPr lang="en-US" altLang="ja-JP" sz="2500" dirty="0" err="1"/>
              <a:t>QinQ</a:t>
            </a:r>
            <a:r>
              <a:rPr lang="en-US" altLang="ja-JP" sz="2500" dirty="0"/>
              <a:t>, </a:t>
            </a:r>
            <a:r>
              <a:rPr lang="en-US" altLang="ja-JP" sz="2500" dirty="0" smtClean="0"/>
              <a:t>support</a:t>
            </a:r>
            <a:endParaRPr lang="en-US" altLang="ja-JP" sz="2100" dirty="0"/>
          </a:p>
          <a:p>
            <a:pPr lvl="1"/>
            <a:r>
              <a:rPr lang="en-US" altLang="ja-JP" sz="2900" dirty="0"/>
              <a:t>OF-CONFIG 1.1</a:t>
            </a:r>
          </a:p>
          <a:p>
            <a:r>
              <a:rPr lang="en-US" altLang="ja-JP" sz="2900" b="1" dirty="0" smtClean="0">
                <a:solidFill>
                  <a:srgbClr val="376092"/>
                </a:solidFill>
              </a:rPr>
              <a:t>Multiple </a:t>
            </a:r>
            <a:r>
              <a:rPr lang="en-US" altLang="ja-JP" sz="2900" b="1" dirty="0">
                <a:solidFill>
                  <a:srgbClr val="376092"/>
                </a:solidFill>
              </a:rPr>
              <a:t>data-plane configuration</a:t>
            </a:r>
          </a:p>
          <a:p>
            <a:pPr lvl="1"/>
            <a:r>
              <a:rPr lang="en-US" altLang="ja-JP" sz="2900" dirty="0"/>
              <a:t>High performance software </a:t>
            </a:r>
            <a:r>
              <a:rPr lang="en-US" altLang="ja-JP" sz="2900" dirty="0" smtClean="0"/>
              <a:t>data-plane </a:t>
            </a:r>
            <a:r>
              <a:rPr lang="en-US" altLang="ja-JP" sz="2900" dirty="0"/>
              <a:t/>
            </a:r>
            <a:br>
              <a:rPr lang="en-US" altLang="ja-JP" sz="2900" dirty="0"/>
            </a:br>
            <a:r>
              <a:rPr lang="en-US" altLang="ja-JP" sz="2900" dirty="0"/>
              <a:t>on </a:t>
            </a:r>
            <a:r>
              <a:rPr lang="en-US" altLang="ja-JP" sz="2900" dirty="0" smtClean="0"/>
              <a:t>Intel </a:t>
            </a:r>
            <a:r>
              <a:rPr lang="en-US" altLang="ja-JP" sz="2900" dirty="0"/>
              <a:t>x86 bare-metal </a:t>
            </a:r>
            <a:r>
              <a:rPr lang="en-US" altLang="ja-JP" sz="2900" dirty="0" smtClean="0"/>
              <a:t>server</a:t>
            </a:r>
          </a:p>
          <a:p>
            <a:pPr lvl="2"/>
            <a:r>
              <a:rPr lang="en-US" altLang="ja-JP" sz="2800" dirty="0" smtClean="0"/>
              <a:t>Leverages commodity server architecture</a:t>
            </a:r>
            <a:endParaRPr lang="en-US" altLang="ja-JP" sz="2900" dirty="0"/>
          </a:p>
          <a:p>
            <a:pPr lvl="1"/>
            <a:r>
              <a:rPr lang="en-US" altLang="ja-JP" sz="2900" dirty="0"/>
              <a:t>Bare metal switch</a:t>
            </a:r>
          </a:p>
          <a:p>
            <a:pPr lvl="2"/>
            <a:r>
              <a:rPr lang="en-US" altLang="ja-JP" sz="2900" dirty="0" smtClean="0"/>
              <a:t>Utilizing switch ASIC</a:t>
            </a:r>
            <a:endParaRPr lang="en-US" altLang="ja-JP" sz="2900" dirty="0"/>
          </a:p>
          <a:p>
            <a:r>
              <a:rPr lang="en-US" altLang="ja-JP" sz="2900" b="1" dirty="0">
                <a:solidFill>
                  <a:srgbClr val="376092"/>
                </a:solidFill>
              </a:rPr>
              <a:t>Various management/configuration interfaces</a:t>
            </a:r>
          </a:p>
          <a:p>
            <a:pPr lvl="1"/>
            <a:r>
              <a:rPr lang="en-US" altLang="ja-JP" sz="2900" dirty="0"/>
              <a:t>OF-CONFIG, OVSDB</a:t>
            </a:r>
            <a:r>
              <a:rPr lang="en-US" altLang="ja-JP" dirty="0"/>
              <a:t>, CLI</a:t>
            </a:r>
          </a:p>
          <a:p>
            <a:pPr lvl="1"/>
            <a:r>
              <a:rPr lang="en-US" altLang="ja-JP" dirty="0"/>
              <a:t>SNMP, Ethernet-OAM functionality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501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550"/>
    </mc:Choice>
    <mc:Fallback xmlns="">
      <p:transition xmlns:p14="http://schemas.microsoft.com/office/powerpoint/2010/main" spd="slow" advTm="8755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Agenda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Motivation and Target</a:t>
            </a:r>
          </a:p>
          <a:p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</a:rPr>
              <a:t>Development Status</a:t>
            </a:r>
          </a:p>
          <a:p>
            <a:r>
              <a:rPr lang="en-US" altLang="ja-JP" dirty="0"/>
              <a:t>Evaluation</a:t>
            </a:r>
          </a:p>
          <a:p>
            <a:pPr lvl="1"/>
            <a:r>
              <a:rPr lang="en-US" altLang="ja-JP" dirty="0"/>
              <a:t>Conformance</a:t>
            </a:r>
          </a:p>
          <a:p>
            <a:pPr lvl="1"/>
            <a:r>
              <a:rPr lang="en-US" altLang="ja-JP" dirty="0"/>
              <a:t>Performance</a:t>
            </a:r>
          </a:p>
          <a:p>
            <a:r>
              <a:rPr lang="en-US" altLang="ja-JP" dirty="0"/>
              <a:t>Future Development Plan</a:t>
            </a:r>
          </a:p>
        </p:txBody>
      </p:sp>
      <p:grpSp>
        <p:nvGrpSpPr>
          <p:cNvPr id="4" name="図形グループ 12"/>
          <p:cNvGrpSpPr>
            <a:grpSpLocks noChangeAspect="1"/>
          </p:cNvGrpSpPr>
          <p:nvPr/>
        </p:nvGrpSpPr>
        <p:grpSpPr>
          <a:xfrm>
            <a:off x="6790996" y="4445077"/>
            <a:ext cx="1505867" cy="1584661"/>
            <a:chOff x="139700" y="635000"/>
            <a:chExt cx="1193800" cy="1256261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635000"/>
              <a:ext cx="759528" cy="850900"/>
            </a:xfrm>
            <a:prstGeom prst="rect">
              <a:avLst/>
            </a:prstGeom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700" y="1549400"/>
              <a:ext cx="1193800" cy="341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769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47"/>
    </mc:Choice>
    <mc:Fallback xmlns="">
      <p:transition xmlns:p14="http://schemas.microsoft.com/office/powerpoint/2010/main" spd="slow" advTm="1004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Development status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b="1" dirty="0" smtClean="0">
                <a:solidFill>
                  <a:schemeClr val="accent1">
                    <a:lumMod val="75000"/>
                  </a:schemeClr>
                </a:solidFill>
              </a:rPr>
              <a:t>Performance</a:t>
            </a:r>
          </a:p>
          <a:p>
            <a:pPr lvl="1"/>
            <a:r>
              <a:rPr lang="en-US" altLang="ja-JP" dirty="0" smtClean="0"/>
              <a:t>10 </a:t>
            </a:r>
            <a:r>
              <a:rPr lang="en-US" altLang="ja-JP" dirty="0" err="1" smtClean="0"/>
              <a:t>GbE</a:t>
            </a:r>
            <a:r>
              <a:rPr lang="en-US" altLang="ja-JP" dirty="0" smtClean="0"/>
              <a:t> wire-rate</a:t>
            </a:r>
          </a:p>
          <a:p>
            <a:pPr lvl="1"/>
            <a:r>
              <a:rPr lang="en-US" altLang="ja-JP" dirty="0" smtClean="0"/>
              <a:t>1M flow rules</a:t>
            </a:r>
          </a:p>
          <a:p>
            <a:r>
              <a:rPr lang="en-US" altLang="ja-JP" b="1" dirty="0" smtClean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altLang="ja-JP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altLang="ja-JP" dirty="0"/>
              <a:t>OpenFlow 1.3 agent: well-tested</a:t>
            </a:r>
          </a:p>
          <a:p>
            <a:pPr lvl="1"/>
            <a:r>
              <a:rPr lang="en-US" altLang="ja-JP" dirty="0" err="1"/>
              <a:t>OpenFlow</a:t>
            </a:r>
            <a:r>
              <a:rPr lang="en-US" altLang="ja-JP" dirty="0"/>
              <a:t> 1.3 software data plane: well-tested</a:t>
            </a:r>
          </a:p>
          <a:p>
            <a:pPr lvl="1"/>
            <a:r>
              <a:rPr lang="en-US" altLang="ja-JP" dirty="0"/>
              <a:t>OpenFlow 1.3 </a:t>
            </a:r>
            <a:r>
              <a:rPr lang="en-US" altLang="ja-JP" dirty="0" smtClean="0"/>
              <a:t>switch ASIC </a:t>
            </a:r>
            <a:r>
              <a:rPr lang="en-US" altLang="ja-JP" dirty="0"/>
              <a:t>data plane: research </a:t>
            </a:r>
          </a:p>
          <a:p>
            <a:r>
              <a:rPr lang="en-US" altLang="ja-JP" b="1" dirty="0">
                <a:solidFill>
                  <a:srgbClr val="376092"/>
                </a:solidFill>
              </a:rPr>
              <a:t>Management Interface / protocol:</a:t>
            </a:r>
          </a:p>
          <a:p>
            <a:pPr lvl="1"/>
            <a:r>
              <a:rPr lang="en-US" altLang="ja-JP" dirty="0"/>
              <a:t>CLI: prototype</a:t>
            </a:r>
          </a:p>
          <a:p>
            <a:pPr lvl="1"/>
            <a:r>
              <a:rPr lang="en-US" altLang="ja-JP" dirty="0"/>
              <a:t>SNMP: prototype</a:t>
            </a:r>
          </a:p>
          <a:p>
            <a:pPr lvl="1"/>
            <a:r>
              <a:rPr lang="en-US" altLang="ja-JP" dirty="0"/>
              <a:t>OF-CONFIG: </a:t>
            </a:r>
            <a:r>
              <a:rPr lang="en-US" altLang="ja-JP" dirty="0" smtClean="0"/>
              <a:t>prototype </a:t>
            </a:r>
            <a:endParaRPr lang="en-US" altLang="ja-JP" dirty="0"/>
          </a:p>
          <a:p>
            <a:pPr lvl="1"/>
            <a:r>
              <a:rPr lang="en-US" altLang="ja-JP" dirty="0"/>
              <a:t>OVSDB: research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94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284"/>
    </mc:Choice>
    <mc:Fallback xmlns="">
      <p:transition xmlns:p14="http://schemas.microsoft.com/office/powerpoint/2010/main" spd="slow" advTm="7028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100" dirty="0" smtClean="0"/>
              <a:t>Design</a:t>
            </a:r>
            <a:endParaRPr kumimoji="1" lang="ja-JP" altLang="en-US" sz="31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6254" y="986935"/>
            <a:ext cx="5515866" cy="5661248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b="1" dirty="0" smtClean="0">
                <a:solidFill>
                  <a:schemeClr val="accent1">
                    <a:lumMod val="75000"/>
                  </a:schemeClr>
                </a:solidFill>
              </a:rPr>
              <a:t>Switch agent and data plane component</a:t>
            </a:r>
          </a:p>
          <a:p>
            <a:pPr lvl="1"/>
            <a:r>
              <a:rPr lang="en-US" altLang="ja-JP" dirty="0" smtClean="0"/>
              <a:t>Connected via event queue</a:t>
            </a:r>
          </a:p>
          <a:p>
            <a:pPr lvl="1"/>
            <a:r>
              <a:rPr lang="en-US" altLang="ja-JP" dirty="0" smtClean="0"/>
              <a:t>Supports multiple data plane implementations</a:t>
            </a:r>
          </a:p>
          <a:p>
            <a:r>
              <a:rPr lang="en-US" altLang="ja-JP" b="1" dirty="0" smtClean="0">
                <a:solidFill>
                  <a:schemeClr val="accent1">
                    <a:lumMod val="75000"/>
                  </a:schemeClr>
                </a:solidFill>
              </a:rPr>
              <a:t>Switch agent</a:t>
            </a:r>
          </a:p>
          <a:p>
            <a:pPr lvl="1"/>
            <a:r>
              <a:rPr lang="en-US" altLang="ja-JP" dirty="0" smtClean="0"/>
              <a:t>Modular architecture</a:t>
            </a:r>
          </a:p>
          <a:p>
            <a:pPr lvl="1"/>
            <a:r>
              <a:rPr lang="en-US" altLang="ja-JP" dirty="0" smtClean="0"/>
              <a:t>Easy to add configuration and management protocols</a:t>
            </a:r>
          </a:p>
          <a:p>
            <a:r>
              <a:rPr lang="en-US" altLang="ja-JP" b="1" dirty="0" smtClean="0">
                <a:solidFill>
                  <a:schemeClr val="accent1">
                    <a:lumMod val="75000"/>
                  </a:schemeClr>
                </a:solidFill>
              </a:rPr>
              <a:t>Software </a:t>
            </a:r>
            <a:r>
              <a:rPr lang="en-US" altLang="ja-JP" b="1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altLang="ja-JP" b="1" dirty="0" smtClean="0">
                <a:solidFill>
                  <a:schemeClr val="accent1">
                    <a:lumMod val="75000"/>
                  </a:schemeClr>
                </a:solidFill>
              </a:rPr>
              <a:t>ata plane</a:t>
            </a:r>
          </a:p>
          <a:p>
            <a:pPr lvl="1"/>
            <a:r>
              <a:rPr lang="en-US" altLang="ja-JP" dirty="0" smtClean="0"/>
              <a:t>User space implementation using Intel DPDK</a:t>
            </a:r>
          </a:p>
          <a:p>
            <a:pPr lvl="1"/>
            <a:r>
              <a:rPr lang="en-US" altLang="ja-JP" dirty="0" smtClean="0"/>
              <a:t>Easy deployment</a:t>
            </a:r>
          </a:p>
          <a:p>
            <a:pPr lvl="1"/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810" y="1804502"/>
            <a:ext cx="3613031" cy="41783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5875864" y="1182201"/>
            <a:ext cx="2235200" cy="342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OpenFlow controller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" name="直線矢印コネクタ 5"/>
          <p:cNvCxnSpPr>
            <a:stCxn id="5" idx="2"/>
          </p:cNvCxnSpPr>
          <p:nvPr/>
        </p:nvCxnSpPr>
        <p:spPr>
          <a:xfrm flipH="1">
            <a:off x="6985000" y="1525101"/>
            <a:ext cx="8464" cy="736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6963837" y="1580132"/>
            <a:ext cx="148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OpenFlow 1.3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図形グループ 12"/>
          <p:cNvGrpSpPr>
            <a:grpSpLocks noChangeAspect="1"/>
          </p:cNvGrpSpPr>
          <p:nvPr/>
        </p:nvGrpSpPr>
        <p:grpSpPr>
          <a:xfrm>
            <a:off x="8414450" y="5759256"/>
            <a:ext cx="627563" cy="660400"/>
            <a:chOff x="139700" y="635000"/>
            <a:chExt cx="1193800" cy="1256261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635000"/>
              <a:ext cx="759528" cy="850900"/>
            </a:xfrm>
            <a:prstGeom prst="rect">
              <a:avLst/>
            </a:prstGeom>
          </p:spPr>
        </p:pic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700" y="1549400"/>
              <a:ext cx="1193800" cy="341861"/>
            </a:xfrm>
            <a:prstGeom prst="rect">
              <a:avLst/>
            </a:prstGeom>
          </p:spPr>
        </p:pic>
      </p:grpSp>
      <p:cxnSp>
        <p:nvCxnSpPr>
          <p:cNvPr id="11" name="直線コネクタ 10"/>
          <p:cNvCxnSpPr/>
          <p:nvPr/>
        </p:nvCxnSpPr>
        <p:spPr>
          <a:xfrm flipH="1">
            <a:off x="7327900" y="3417401"/>
            <a:ext cx="12700" cy="251036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25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066"/>
    </mc:Choice>
    <mc:Fallback xmlns="">
      <p:transition xmlns:p14="http://schemas.microsoft.com/office/powerpoint/2010/main" spd="slow" advTm="9206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Software data plane </a:t>
            </a:r>
            <a:r>
              <a:rPr lang="en-US" altLang="ja-JP" dirty="0" smtClean="0"/>
              <a:t>implementation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2432236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ja-JP" b="1" dirty="0" smtClean="0">
                <a:solidFill>
                  <a:schemeClr val="accent1">
                    <a:lumMod val="75000"/>
                  </a:schemeClr>
                </a:solidFill>
              </a:rPr>
              <a:t>OpenFlow data plane processing</a:t>
            </a:r>
          </a:p>
          <a:p>
            <a:pPr lvl="1"/>
            <a:r>
              <a:rPr lang="en-US" altLang="ja-JP" dirty="0" smtClean="0"/>
              <a:t>Must lookup and modify various protocol header</a:t>
            </a:r>
          </a:p>
          <a:p>
            <a:pPr lvl="1"/>
            <a:r>
              <a:rPr lang="en-US" altLang="ja-JP" dirty="0" smtClean="0"/>
              <a:t>Performance limitation of single CPU core processing</a:t>
            </a:r>
          </a:p>
          <a:p>
            <a:r>
              <a:rPr lang="en-US" altLang="ja-JP" b="1" dirty="0" smtClean="0">
                <a:solidFill>
                  <a:schemeClr val="accent1">
                    <a:lumMod val="75000"/>
                  </a:schemeClr>
                </a:solidFill>
              </a:rPr>
              <a:t>Exploit many core CPUs</a:t>
            </a:r>
          </a:p>
          <a:p>
            <a:pPr lvl="1"/>
            <a:r>
              <a:rPr lang="en-US" altLang="ja-JP" dirty="0" smtClean="0"/>
              <a:t>Pipelining: dividing I/O and packet processing</a:t>
            </a:r>
          </a:p>
          <a:p>
            <a:pPr lvl="1"/>
            <a:r>
              <a:rPr kumimoji="1" lang="en-US" altLang="ja-JP" dirty="0" smtClean="0"/>
              <a:t>Parallelizing each processing</a:t>
            </a:r>
          </a:p>
          <a:p>
            <a:pPr lvl="2"/>
            <a:r>
              <a:rPr lang="en-US" altLang="ja-JP" dirty="0" smtClean="0"/>
              <a:t>Improves performance and reduces I/O overhead</a:t>
            </a:r>
            <a:endParaRPr kumimoji="1" lang="en-US" altLang="ja-JP" dirty="0" smtClean="0"/>
          </a:p>
          <a:p>
            <a:pPr lvl="2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180341" y="3714207"/>
            <a:ext cx="8783318" cy="2955153"/>
            <a:chOff x="100592" y="2432800"/>
            <a:chExt cx="8783318" cy="2955153"/>
          </a:xfrm>
        </p:grpSpPr>
        <p:sp>
          <p:nvSpPr>
            <p:cNvPr id="7" name="Shape 72"/>
            <p:cNvSpPr/>
            <p:nvPr/>
          </p:nvSpPr>
          <p:spPr>
            <a:xfrm>
              <a:off x="111017" y="3013582"/>
              <a:ext cx="716949" cy="4404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ja" sz="1100" dirty="0" smtClean="0">
                  <a:latin typeface="+mn-ea"/>
                </a:rPr>
                <a:t>NIC</a:t>
              </a:r>
              <a:r>
                <a:rPr lang="en-US" altLang="ja" sz="1100" dirty="0" smtClean="0">
                  <a:latin typeface="+mn-ea"/>
                </a:rPr>
                <a:t> 1</a:t>
              </a:r>
              <a:endParaRPr lang="ja" sz="1100" dirty="0">
                <a:latin typeface="+mn-ea"/>
              </a:endParaRPr>
            </a:p>
            <a:p>
              <a:pPr algn="ctr">
                <a:buNone/>
              </a:pPr>
              <a:r>
                <a:rPr lang="ja" sz="1100" dirty="0" smtClean="0">
                  <a:latin typeface="+mn-ea"/>
                </a:rPr>
                <a:t>RX</a:t>
              </a:r>
              <a:endParaRPr lang="ja" sz="1100" dirty="0">
                <a:latin typeface="+mn-ea"/>
              </a:endParaRPr>
            </a:p>
          </p:txBody>
        </p:sp>
        <p:sp>
          <p:nvSpPr>
            <p:cNvPr id="8" name="Shape 73"/>
            <p:cNvSpPr/>
            <p:nvPr/>
          </p:nvSpPr>
          <p:spPr>
            <a:xfrm>
              <a:off x="111017" y="3488083"/>
              <a:ext cx="716949" cy="4404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ja" sz="1100" dirty="0" smtClean="0">
                  <a:latin typeface="+mn-ea"/>
                </a:rPr>
                <a:t>NIC</a:t>
              </a:r>
              <a:r>
                <a:rPr lang="en-US" altLang="ja" sz="1100" dirty="0" smtClean="0">
                  <a:latin typeface="+mn-ea"/>
                </a:rPr>
                <a:t> 2</a:t>
              </a:r>
              <a:r>
                <a:rPr lang="ja" sz="1100" dirty="0">
                  <a:latin typeface="+mn-ea"/>
                </a:rPr>
                <a:t/>
              </a:r>
              <a:br>
                <a:rPr lang="ja" sz="1100" dirty="0">
                  <a:latin typeface="+mn-ea"/>
                </a:rPr>
              </a:br>
              <a:r>
                <a:rPr lang="ja" sz="1100" dirty="0" smtClean="0">
                  <a:latin typeface="+mn-ea"/>
                </a:rPr>
                <a:t>RX</a:t>
              </a:r>
              <a:endParaRPr lang="ja" sz="1100" dirty="0">
                <a:latin typeface="+mn-ea"/>
              </a:endParaRPr>
            </a:p>
          </p:txBody>
        </p:sp>
        <p:sp>
          <p:nvSpPr>
            <p:cNvPr id="9" name="Shape 77"/>
            <p:cNvSpPr/>
            <p:nvPr/>
          </p:nvSpPr>
          <p:spPr>
            <a:xfrm>
              <a:off x="1698949" y="3233824"/>
              <a:ext cx="716949" cy="440482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-US" altLang="ja" sz="1100" b="1" dirty="0" smtClean="0">
                  <a:latin typeface="+mn-ea"/>
                </a:rPr>
                <a:t>I/O RX</a:t>
              </a:r>
            </a:p>
            <a:p>
              <a:pPr lvl="0" algn="ctr" rtl="0">
                <a:buNone/>
              </a:pPr>
              <a:r>
                <a:rPr lang="en-US" altLang="ja" sz="1100" b="1" dirty="0" smtClean="0">
                  <a:solidFill>
                    <a:srgbClr val="FF0000"/>
                  </a:solidFill>
                  <a:latin typeface="+mn-ea"/>
                </a:rPr>
                <a:t>CPU0</a:t>
              </a:r>
            </a:p>
          </p:txBody>
        </p:sp>
        <p:cxnSp>
          <p:nvCxnSpPr>
            <p:cNvPr id="10" name="Shape 79"/>
            <p:cNvCxnSpPr>
              <a:endCxn id="9" idx="1"/>
            </p:cNvCxnSpPr>
            <p:nvPr/>
          </p:nvCxnSpPr>
          <p:spPr>
            <a:xfrm>
              <a:off x="1196499" y="3233689"/>
              <a:ext cx="502449" cy="220376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grpSp>
          <p:nvGrpSpPr>
            <p:cNvPr id="11" name="Shape 80"/>
            <p:cNvGrpSpPr/>
            <p:nvPr/>
          </p:nvGrpSpPr>
          <p:grpSpPr>
            <a:xfrm>
              <a:off x="1016169" y="3150573"/>
              <a:ext cx="375699" cy="166501"/>
              <a:chOff x="2549050" y="4078475"/>
              <a:chExt cx="346799" cy="184500"/>
            </a:xfrm>
          </p:grpSpPr>
          <p:sp>
            <p:nvSpPr>
              <p:cNvPr id="191" name="Shape 81"/>
              <p:cNvSpPr/>
              <p:nvPr/>
            </p:nvSpPr>
            <p:spPr>
              <a:xfrm>
                <a:off x="25490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92" name="Shape 82"/>
              <p:cNvSpPr/>
              <p:nvPr/>
            </p:nvSpPr>
            <p:spPr>
              <a:xfrm>
                <a:off x="26357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93" name="Shape 83"/>
              <p:cNvSpPr/>
              <p:nvPr/>
            </p:nvSpPr>
            <p:spPr>
              <a:xfrm>
                <a:off x="27224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94" name="Shape 84"/>
              <p:cNvSpPr/>
              <p:nvPr/>
            </p:nvSpPr>
            <p:spPr>
              <a:xfrm>
                <a:off x="28091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</p:grpSp>
        <p:cxnSp>
          <p:nvCxnSpPr>
            <p:cNvPr id="12" name="Shape 85"/>
            <p:cNvCxnSpPr>
              <a:stCxn id="7" idx="3"/>
            </p:cNvCxnSpPr>
            <p:nvPr/>
          </p:nvCxnSpPr>
          <p:spPr>
            <a:xfrm>
              <a:off x="827966" y="3233824"/>
              <a:ext cx="188175" cy="0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3" name="Shape 86"/>
            <p:cNvCxnSpPr>
              <a:endCxn id="9" idx="1"/>
            </p:cNvCxnSpPr>
            <p:nvPr/>
          </p:nvCxnSpPr>
          <p:spPr>
            <a:xfrm rot="10800000" flipH="1">
              <a:off x="1196499" y="3454066"/>
              <a:ext cx="502449" cy="253406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grpSp>
          <p:nvGrpSpPr>
            <p:cNvPr id="14" name="Shape 87"/>
            <p:cNvGrpSpPr/>
            <p:nvPr/>
          </p:nvGrpSpPr>
          <p:grpSpPr>
            <a:xfrm>
              <a:off x="1016169" y="3624262"/>
              <a:ext cx="375699" cy="166501"/>
              <a:chOff x="2549050" y="4078475"/>
              <a:chExt cx="346799" cy="184500"/>
            </a:xfrm>
          </p:grpSpPr>
          <p:sp>
            <p:nvSpPr>
              <p:cNvPr id="187" name="Shape 88"/>
              <p:cNvSpPr/>
              <p:nvPr/>
            </p:nvSpPr>
            <p:spPr>
              <a:xfrm>
                <a:off x="25490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88" name="Shape 89"/>
              <p:cNvSpPr/>
              <p:nvPr/>
            </p:nvSpPr>
            <p:spPr>
              <a:xfrm>
                <a:off x="26357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89" name="Shape 90"/>
              <p:cNvSpPr/>
              <p:nvPr/>
            </p:nvSpPr>
            <p:spPr>
              <a:xfrm>
                <a:off x="27224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90" name="Shape 91"/>
              <p:cNvSpPr/>
              <p:nvPr/>
            </p:nvSpPr>
            <p:spPr>
              <a:xfrm>
                <a:off x="28091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</p:grpSp>
        <p:cxnSp>
          <p:nvCxnSpPr>
            <p:cNvPr id="15" name="Shape 92"/>
            <p:cNvCxnSpPr>
              <a:stCxn id="8" idx="3"/>
            </p:cNvCxnSpPr>
            <p:nvPr/>
          </p:nvCxnSpPr>
          <p:spPr>
            <a:xfrm rot="10800000" flipH="1">
              <a:off x="827966" y="3706700"/>
              <a:ext cx="188175" cy="1624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6" name="Shape 105"/>
            <p:cNvSpPr/>
            <p:nvPr/>
          </p:nvSpPr>
          <p:spPr>
            <a:xfrm>
              <a:off x="1707886" y="4184799"/>
              <a:ext cx="716949" cy="440482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altLang="ja" sz="1100" b="1" dirty="0">
                  <a:latin typeface="+mn-ea"/>
                </a:rPr>
                <a:t>I/O </a:t>
              </a:r>
              <a:r>
                <a:rPr lang="en-US" altLang="ja" sz="1100" b="1" dirty="0" smtClean="0">
                  <a:latin typeface="+mn-ea"/>
                </a:rPr>
                <a:t>RX</a:t>
              </a:r>
              <a:br>
                <a:rPr lang="en-US" altLang="ja" sz="1100" b="1" dirty="0" smtClean="0">
                  <a:latin typeface="+mn-ea"/>
                </a:rPr>
              </a:br>
              <a:r>
                <a:rPr lang="en-US" altLang="ja" sz="1100" b="1" dirty="0" smtClean="0">
                  <a:solidFill>
                    <a:srgbClr val="FF0000"/>
                  </a:solidFill>
                  <a:latin typeface="+mn-ea"/>
                </a:rPr>
                <a:t>CPU1</a:t>
              </a:r>
              <a:endParaRPr lang="en-US" altLang="ja" sz="11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7" name="Shape 108"/>
            <p:cNvSpPr/>
            <p:nvPr/>
          </p:nvSpPr>
          <p:spPr>
            <a:xfrm flipH="1">
              <a:off x="8144821" y="3048557"/>
              <a:ext cx="716949" cy="4404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ja" sz="1100" dirty="0" smtClean="0">
                  <a:latin typeface="+mn-ea"/>
                </a:rPr>
                <a:t>NIC</a:t>
              </a:r>
              <a:r>
                <a:rPr lang="en-US" altLang="ja" sz="1100" dirty="0" smtClean="0">
                  <a:latin typeface="+mn-ea"/>
                </a:rPr>
                <a:t> 1</a:t>
              </a:r>
              <a:endParaRPr lang="ja" sz="1100" dirty="0">
                <a:latin typeface="+mn-ea"/>
              </a:endParaRPr>
            </a:p>
            <a:p>
              <a:pPr lvl="0" algn="ctr" rtl="0">
                <a:buNone/>
              </a:pPr>
              <a:r>
                <a:rPr lang="en-US" altLang="ja" sz="1100" dirty="0" smtClean="0">
                  <a:latin typeface="+mn-ea"/>
                </a:rPr>
                <a:t>TX</a:t>
              </a:r>
              <a:endParaRPr lang="ja" sz="1100" dirty="0">
                <a:latin typeface="+mn-ea"/>
              </a:endParaRPr>
            </a:p>
          </p:txBody>
        </p:sp>
        <p:sp>
          <p:nvSpPr>
            <p:cNvPr id="18" name="Shape 109"/>
            <p:cNvSpPr/>
            <p:nvPr/>
          </p:nvSpPr>
          <p:spPr>
            <a:xfrm flipH="1">
              <a:off x="8144821" y="3523057"/>
              <a:ext cx="716949" cy="4404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ja" sz="1100" dirty="0" smtClean="0">
                  <a:latin typeface="+mn-ea"/>
                </a:rPr>
                <a:t>NIC</a:t>
              </a:r>
              <a:r>
                <a:rPr lang="en-US" altLang="ja" sz="1100" dirty="0" smtClean="0">
                  <a:latin typeface="+mn-ea"/>
                </a:rPr>
                <a:t> 2</a:t>
              </a:r>
              <a:r>
                <a:rPr lang="ja" sz="1100" dirty="0">
                  <a:latin typeface="+mn-ea"/>
                </a:rPr>
                <a:t/>
              </a:r>
              <a:br>
                <a:rPr lang="ja" sz="1100" dirty="0">
                  <a:latin typeface="+mn-ea"/>
                </a:rPr>
              </a:br>
              <a:r>
                <a:rPr lang="en-US" altLang="ja" sz="1100" dirty="0" smtClean="0">
                  <a:latin typeface="+mn-ea"/>
                </a:rPr>
                <a:t>TX</a:t>
              </a:r>
              <a:endParaRPr lang="ja" sz="1100" dirty="0">
                <a:latin typeface="+mn-ea"/>
              </a:endParaRPr>
            </a:p>
          </p:txBody>
        </p:sp>
        <p:sp>
          <p:nvSpPr>
            <p:cNvPr id="19" name="Shape 112"/>
            <p:cNvSpPr/>
            <p:nvPr/>
          </p:nvSpPr>
          <p:spPr>
            <a:xfrm flipH="1">
              <a:off x="6480903" y="3253713"/>
              <a:ext cx="716949" cy="440482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 algn="ctr"/>
              <a:r>
                <a:rPr lang="en-US" altLang="ja" sz="1100" b="1" dirty="0">
                  <a:latin typeface="+mn-ea"/>
                </a:rPr>
                <a:t>I/O TX</a:t>
              </a:r>
              <a:endParaRPr lang="ja" altLang="ja-JP" sz="1100" b="1" dirty="0">
                <a:latin typeface="+mn-ea"/>
              </a:endParaRPr>
            </a:p>
            <a:p>
              <a:pPr lvl="0" algn="ctr"/>
              <a:r>
                <a:rPr lang="en-US" altLang="ja" sz="1100" b="1" dirty="0" smtClean="0">
                  <a:solidFill>
                    <a:srgbClr val="FF0000"/>
                  </a:solidFill>
                  <a:latin typeface="+mn-ea"/>
                </a:rPr>
                <a:t>CPU6</a:t>
              </a:r>
              <a:endParaRPr lang="ja" altLang="ja-JP" sz="1100" b="1" dirty="0">
                <a:latin typeface="+mn-ea"/>
              </a:endParaRPr>
            </a:p>
          </p:txBody>
        </p:sp>
        <p:cxnSp>
          <p:nvCxnSpPr>
            <p:cNvPr id="20" name="Shape 113"/>
            <p:cNvCxnSpPr>
              <a:stCxn id="186" idx="3"/>
              <a:endCxn id="19" idx="1"/>
            </p:cNvCxnSpPr>
            <p:nvPr/>
          </p:nvCxnSpPr>
          <p:spPr>
            <a:xfrm flipH="1">
              <a:off x="7197852" y="3268799"/>
              <a:ext cx="383067" cy="205155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grpSp>
          <p:nvGrpSpPr>
            <p:cNvPr id="21" name="Shape 115"/>
            <p:cNvGrpSpPr/>
            <p:nvPr/>
          </p:nvGrpSpPr>
          <p:grpSpPr>
            <a:xfrm flipH="1">
              <a:off x="7580919" y="3185548"/>
              <a:ext cx="375699" cy="166501"/>
              <a:chOff x="2549050" y="4078475"/>
              <a:chExt cx="346799" cy="184500"/>
            </a:xfrm>
          </p:grpSpPr>
          <p:sp>
            <p:nvSpPr>
              <p:cNvPr id="183" name="Shape 116"/>
              <p:cNvSpPr/>
              <p:nvPr/>
            </p:nvSpPr>
            <p:spPr>
              <a:xfrm>
                <a:off x="25490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84" name="Shape 117"/>
              <p:cNvSpPr/>
              <p:nvPr/>
            </p:nvSpPr>
            <p:spPr>
              <a:xfrm>
                <a:off x="26357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85" name="Shape 118"/>
              <p:cNvSpPr/>
              <p:nvPr/>
            </p:nvSpPr>
            <p:spPr>
              <a:xfrm>
                <a:off x="27224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86" name="Shape 114"/>
              <p:cNvSpPr/>
              <p:nvPr/>
            </p:nvSpPr>
            <p:spPr>
              <a:xfrm>
                <a:off x="28091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</p:grpSp>
        <p:cxnSp>
          <p:nvCxnSpPr>
            <p:cNvPr id="22" name="Shape 119"/>
            <p:cNvCxnSpPr>
              <a:stCxn id="17" idx="3"/>
            </p:cNvCxnSpPr>
            <p:nvPr/>
          </p:nvCxnSpPr>
          <p:spPr>
            <a:xfrm rot="10800000">
              <a:off x="7956646" y="3268798"/>
              <a:ext cx="188175" cy="0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23" name="Shape 120"/>
            <p:cNvCxnSpPr>
              <a:stCxn id="182" idx="3"/>
              <a:endCxn id="19" idx="1"/>
            </p:cNvCxnSpPr>
            <p:nvPr/>
          </p:nvCxnSpPr>
          <p:spPr>
            <a:xfrm flipH="1" flipV="1">
              <a:off x="7197852" y="3473954"/>
              <a:ext cx="383067" cy="268533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grpSp>
          <p:nvGrpSpPr>
            <p:cNvPr id="24" name="Shape 122"/>
            <p:cNvGrpSpPr/>
            <p:nvPr/>
          </p:nvGrpSpPr>
          <p:grpSpPr>
            <a:xfrm flipH="1">
              <a:off x="7580919" y="3659236"/>
              <a:ext cx="375699" cy="166501"/>
              <a:chOff x="2549050" y="4078475"/>
              <a:chExt cx="346799" cy="184500"/>
            </a:xfrm>
          </p:grpSpPr>
          <p:sp>
            <p:nvSpPr>
              <p:cNvPr id="179" name="Shape 123"/>
              <p:cNvSpPr/>
              <p:nvPr/>
            </p:nvSpPr>
            <p:spPr>
              <a:xfrm>
                <a:off x="25490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80" name="Shape 124"/>
              <p:cNvSpPr/>
              <p:nvPr/>
            </p:nvSpPr>
            <p:spPr>
              <a:xfrm>
                <a:off x="26357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81" name="Shape 125"/>
              <p:cNvSpPr/>
              <p:nvPr/>
            </p:nvSpPr>
            <p:spPr>
              <a:xfrm>
                <a:off x="27224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82" name="Shape 121"/>
              <p:cNvSpPr/>
              <p:nvPr/>
            </p:nvSpPr>
            <p:spPr>
              <a:xfrm>
                <a:off x="28091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</p:grpSp>
        <p:cxnSp>
          <p:nvCxnSpPr>
            <p:cNvPr id="25" name="Shape 126"/>
            <p:cNvCxnSpPr>
              <a:stCxn id="18" idx="3"/>
            </p:cNvCxnSpPr>
            <p:nvPr/>
          </p:nvCxnSpPr>
          <p:spPr>
            <a:xfrm rot="10800000">
              <a:off x="7956646" y="3741675"/>
              <a:ext cx="188175" cy="1624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sp>
          <p:nvSpPr>
            <p:cNvPr id="26" name="Shape 139"/>
            <p:cNvSpPr/>
            <p:nvPr/>
          </p:nvSpPr>
          <p:spPr>
            <a:xfrm flipH="1">
              <a:off x="6471966" y="4219774"/>
              <a:ext cx="716949" cy="440482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-US" altLang="ja" sz="1100" b="1" dirty="0" smtClean="0">
                  <a:latin typeface="+mn-ea"/>
                </a:rPr>
                <a:t>I/O TX</a:t>
              </a:r>
            </a:p>
            <a:p>
              <a:pPr lvl="0" algn="ctr"/>
              <a:r>
                <a:rPr lang="en-US" altLang="ja" sz="1100" b="1" dirty="0" smtClean="0">
                  <a:solidFill>
                    <a:srgbClr val="FF0000"/>
                  </a:solidFill>
                  <a:latin typeface="+mn-ea"/>
                </a:rPr>
                <a:t>CPU7</a:t>
              </a:r>
              <a:endParaRPr lang="ja" sz="1100" b="1" dirty="0">
                <a:latin typeface="+mn-ea"/>
              </a:endParaRPr>
            </a:p>
          </p:txBody>
        </p:sp>
        <p:grpSp>
          <p:nvGrpSpPr>
            <p:cNvPr id="27" name="Shape 144"/>
            <p:cNvGrpSpPr/>
            <p:nvPr/>
          </p:nvGrpSpPr>
          <p:grpSpPr>
            <a:xfrm flipH="1">
              <a:off x="5774666" y="3116781"/>
              <a:ext cx="375699" cy="166501"/>
              <a:chOff x="2549050" y="4078475"/>
              <a:chExt cx="346799" cy="184500"/>
            </a:xfrm>
          </p:grpSpPr>
          <p:sp>
            <p:nvSpPr>
              <p:cNvPr id="175" name="Shape 145"/>
              <p:cNvSpPr/>
              <p:nvPr/>
            </p:nvSpPr>
            <p:spPr>
              <a:xfrm>
                <a:off x="25490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76" name="Shape 146"/>
              <p:cNvSpPr/>
              <p:nvPr/>
            </p:nvSpPr>
            <p:spPr>
              <a:xfrm>
                <a:off x="26357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77" name="Shape 147"/>
              <p:cNvSpPr/>
              <p:nvPr/>
            </p:nvSpPr>
            <p:spPr>
              <a:xfrm>
                <a:off x="27224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78" name="Shape 148"/>
              <p:cNvSpPr/>
              <p:nvPr/>
            </p:nvSpPr>
            <p:spPr>
              <a:xfrm>
                <a:off x="28091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</p:grpSp>
        <p:grpSp>
          <p:nvGrpSpPr>
            <p:cNvPr id="28" name="Shape 149"/>
            <p:cNvGrpSpPr/>
            <p:nvPr/>
          </p:nvGrpSpPr>
          <p:grpSpPr>
            <a:xfrm flipH="1">
              <a:off x="5774666" y="3322948"/>
              <a:ext cx="375699" cy="166501"/>
              <a:chOff x="2549050" y="4078475"/>
              <a:chExt cx="346799" cy="184500"/>
            </a:xfrm>
          </p:grpSpPr>
          <p:sp>
            <p:nvSpPr>
              <p:cNvPr id="171" name="Shape 150"/>
              <p:cNvSpPr/>
              <p:nvPr/>
            </p:nvSpPr>
            <p:spPr>
              <a:xfrm>
                <a:off x="25490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72" name="Shape 151"/>
              <p:cNvSpPr/>
              <p:nvPr/>
            </p:nvSpPr>
            <p:spPr>
              <a:xfrm>
                <a:off x="26357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73" name="Shape 152"/>
              <p:cNvSpPr/>
              <p:nvPr/>
            </p:nvSpPr>
            <p:spPr>
              <a:xfrm>
                <a:off x="27224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74" name="Shape 153"/>
              <p:cNvSpPr/>
              <p:nvPr/>
            </p:nvSpPr>
            <p:spPr>
              <a:xfrm>
                <a:off x="28091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</p:grpSp>
        <p:grpSp>
          <p:nvGrpSpPr>
            <p:cNvPr id="29" name="Shape 154"/>
            <p:cNvGrpSpPr/>
            <p:nvPr/>
          </p:nvGrpSpPr>
          <p:grpSpPr>
            <a:xfrm flipH="1">
              <a:off x="5774666" y="3524433"/>
              <a:ext cx="375699" cy="166501"/>
              <a:chOff x="2549050" y="4078475"/>
              <a:chExt cx="346799" cy="184500"/>
            </a:xfrm>
          </p:grpSpPr>
          <p:sp>
            <p:nvSpPr>
              <p:cNvPr id="167" name="Shape 155"/>
              <p:cNvSpPr/>
              <p:nvPr/>
            </p:nvSpPr>
            <p:spPr>
              <a:xfrm>
                <a:off x="25490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68" name="Shape 156"/>
              <p:cNvSpPr/>
              <p:nvPr/>
            </p:nvSpPr>
            <p:spPr>
              <a:xfrm>
                <a:off x="26357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69" name="Shape 157"/>
              <p:cNvSpPr/>
              <p:nvPr/>
            </p:nvSpPr>
            <p:spPr>
              <a:xfrm>
                <a:off x="27224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70" name="Shape 158"/>
              <p:cNvSpPr/>
              <p:nvPr/>
            </p:nvSpPr>
            <p:spPr>
              <a:xfrm>
                <a:off x="28091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</p:grpSp>
        <p:grpSp>
          <p:nvGrpSpPr>
            <p:cNvPr id="30" name="Shape 159"/>
            <p:cNvGrpSpPr/>
            <p:nvPr/>
          </p:nvGrpSpPr>
          <p:grpSpPr>
            <a:xfrm flipH="1">
              <a:off x="5774666" y="4153260"/>
              <a:ext cx="375699" cy="166501"/>
              <a:chOff x="2549050" y="4078475"/>
              <a:chExt cx="346799" cy="184500"/>
            </a:xfrm>
          </p:grpSpPr>
          <p:sp>
            <p:nvSpPr>
              <p:cNvPr id="163" name="Shape 160"/>
              <p:cNvSpPr/>
              <p:nvPr/>
            </p:nvSpPr>
            <p:spPr>
              <a:xfrm>
                <a:off x="25490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64" name="Shape 161"/>
              <p:cNvSpPr/>
              <p:nvPr/>
            </p:nvSpPr>
            <p:spPr>
              <a:xfrm>
                <a:off x="26357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65" name="Shape 162"/>
              <p:cNvSpPr/>
              <p:nvPr/>
            </p:nvSpPr>
            <p:spPr>
              <a:xfrm>
                <a:off x="27224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66" name="Shape 163"/>
              <p:cNvSpPr/>
              <p:nvPr/>
            </p:nvSpPr>
            <p:spPr>
              <a:xfrm>
                <a:off x="28091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</p:grpSp>
        <p:grpSp>
          <p:nvGrpSpPr>
            <p:cNvPr id="31" name="Shape 164"/>
            <p:cNvGrpSpPr/>
            <p:nvPr/>
          </p:nvGrpSpPr>
          <p:grpSpPr>
            <a:xfrm flipH="1">
              <a:off x="5774666" y="4377054"/>
              <a:ext cx="375699" cy="166501"/>
              <a:chOff x="2549050" y="4078475"/>
              <a:chExt cx="346799" cy="184500"/>
            </a:xfrm>
          </p:grpSpPr>
          <p:sp>
            <p:nvSpPr>
              <p:cNvPr id="159" name="Shape 165"/>
              <p:cNvSpPr/>
              <p:nvPr/>
            </p:nvSpPr>
            <p:spPr>
              <a:xfrm>
                <a:off x="25490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60" name="Shape 166"/>
              <p:cNvSpPr/>
              <p:nvPr/>
            </p:nvSpPr>
            <p:spPr>
              <a:xfrm>
                <a:off x="26357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61" name="Shape 167"/>
              <p:cNvSpPr/>
              <p:nvPr/>
            </p:nvSpPr>
            <p:spPr>
              <a:xfrm>
                <a:off x="27224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62" name="Shape 168"/>
              <p:cNvSpPr/>
              <p:nvPr/>
            </p:nvSpPr>
            <p:spPr>
              <a:xfrm>
                <a:off x="28091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</p:grpSp>
        <p:grpSp>
          <p:nvGrpSpPr>
            <p:cNvPr id="32" name="Shape 169"/>
            <p:cNvGrpSpPr/>
            <p:nvPr/>
          </p:nvGrpSpPr>
          <p:grpSpPr>
            <a:xfrm flipH="1">
              <a:off x="5774666" y="4588836"/>
              <a:ext cx="375699" cy="166501"/>
              <a:chOff x="2549050" y="4078475"/>
              <a:chExt cx="346799" cy="184500"/>
            </a:xfrm>
          </p:grpSpPr>
          <p:sp>
            <p:nvSpPr>
              <p:cNvPr id="155" name="Shape 170"/>
              <p:cNvSpPr/>
              <p:nvPr/>
            </p:nvSpPr>
            <p:spPr>
              <a:xfrm>
                <a:off x="25490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56" name="Shape 171"/>
              <p:cNvSpPr/>
              <p:nvPr/>
            </p:nvSpPr>
            <p:spPr>
              <a:xfrm>
                <a:off x="26357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57" name="Shape 172"/>
              <p:cNvSpPr/>
              <p:nvPr/>
            </p:nvSpPr>
            <p:spPr>
              <a:xfrm>
                <a:off x="27224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58" name="Shape 173"/>
              <p:cNvSpPr/>
              <p:nvPr/>
            </p:nvSpPr>
            <p:spPr>
              <a:xfrm>
                <a:off x="28091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</p:grpSp>
        <p:cxnSp>
          <p:nvCxnSpPr>
            <p:cNvPr id="33" name="Shape 174"/>
            <p:cNvCxnSpPr>
              <a:stCxn id="178" idx="3"/>
              <a:endCxn id="75" idx="3"/>
            </p:cNvCxnSpPr>
            <p:nvPr/>
          </p:nvCxnSpPr>
          <p:spPr>
            <a:xfrm flipH="1" flipV="1">
              <a:off x="5236758" y="3089591"/>
              <a:ext cx="537908" cy="110441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34" name="Shape 175"/>
            <p:cNvCxnSpPr>
              <a:stCxn id="158" idx="3"/>
              <a:endCxn id="76" idx="3"/>
            </p:cNvCxnSpPr>
            <p:nvPr/>
          </p:nvCxnSpPr>
          <p:spPr>
            <a:xfrm flipH="1" flipV="1">
              <a:off x="5236758" y="4406144"/>
              <a:ext cx="537908" cy="265943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grpSp>
          <p:nvGrpSpPr>
            <p:cNvPr id="35" name="Shape 176"/>
            <p:cNvGrpSpPr/>
            <p:nvPr/>
          </p:nvGrpSpPr>
          <p:grpSpPr>
            <a:xfrm flipH="1">
              <a:off x="2997196" y="2825215"/>
              <a:ext cx="375699" cy="166501"/>
              <a:chOff x="2549050" y="4078475"/>
              <a:chExt cx="346799" cy="184500"/>
            </a:xfrm>
          </p:grpSpPr>
          <p:sp>
            <p:nvSpPr>
              <p:cNvPr id="151" name="Shape 177"/>
              <p:cNvSpPr/>
              <p:nvPr/>
            </p:nvSpPr>
            <p:spPr>
              <a:xfrm>
                <a:off x="25490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52" name="Shape 178"/>
              <p:cNvSpPr/>
              <p:nvPr/>
            </p:nvSpPr>
            <p:spPr>
              <a:xfrm>
                <a:off x="26357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53" name="Shape 179"/>
              <p:cNvSpPr/>
              <p:nvPr/>
            </p:nvSpPr>
            <p:spPr>
              <a:xfrm>
                <a:off x="27224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54" name="Shape 180"/>
              <p:cNvSpPr/>
              <p:nvPr/>
            </p:nvSpPr>
            <p:spPr>
              <a:xfrm>
                <a:off x="28091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</p:grpSp>
        <p:grpSp>
          <p:nvGrpSpPr>
            <p:cNvPr id="36" name="Shape 181"/>
            <p:cNvGrpSpPr/>
            <p:nvPr/>
          </p:nvGrpSpPr>
          <p:grpSpPr>
            <a:xfrm flipH="1">
              <a:off x="2997196" y="3104215"/>
              <a:ext cx="375699" cy="166501"/>
              <a:chOff x="2549050" y="4078475"/>
              <a:chExt cx="346799" cy="184500"/>
            </a:xfrm>
          </p:grpSpPr>
          <p:sp>
            <p:nvSpPr>
              <p:cNvPr id="147" name="Shape 182"/>
              <p:cNvSpPr/>
              <p:nvPr/>
            </p:nvSpPr>
            <p:spPr>
              <a:xfrm>
                <a:off x="25490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48" name="Shape 183"/>
              <p:cNvSpPr/>
              <p:nvPr/>
            </p:nvSpPr>
            <p:spPr>
              <a:xfrm>
                <a:off x="26357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49" name="Shape 184"/>
              <p:cNvSpPr/>
              <p:nvPr/>
            </p:nvSpPr>
            <p:spPr>
              <a:xfrm>
                <a:off x="27224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50" name="Shape 185"/>
              <p:cNvSpPr/>
              <p:nvPr/>
            </p:nvSpPr>
            <p:spPr>
              <a:xfrm>
                <a:off x="28091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</p:grpSp>
        <p:grpSp>
          <p:nvGrpSpPr>
            <p:cNvPr id="37" name="Shape 186"/>
            <p:cNvGrpSpPr/>
            <p:nvPr/>
          </p:nvGrpSpPr>
          <p:grpSpPr>
            <a:xfrm flipH="1">
              <a:off x="2997196" y="4260489"/>
              <a:ext cx="375699" cy="166501"/>
              <a:chOff x="2549050" y="4078475"/>
              <a:chExt cx="346799" cy="184500"/>
            </a:xfrm>
          </p:grpSpPr>
          <p:sp>
            <p:nvSpPr>
              <p:cNvPr id="143" name="Shape 187"/>
              <p:cNvSpPr/>
              <p:nvPr/>
            </p:nvSpPr>
            <p:spPr>
              <a:xfrm>
                <a:off x="25490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44" name="Shape 188"/>
              <p:cNvSpPr/>
              <p:nvPr/>
            </p:nvSpPr>
            <p:spPr>
              <a:xfrm>
                <a:off x="26357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45" name="Shape 189"/>
              <p:cNvSpPr/>
              <p:nvPr/>
            </p:nvSpPr>
            <p:spPr>
              <a:xfrm>
                <a:off x="27224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46" name="Shape 190"/>
              <p:cNvSpPr/>
              <p:nvPr/>
            </p:nvSpPr>
            <p:spPr>
              <a:xfrm>
                <a:off x="28091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</p:grpSp>
        <p:grpSp>
          <p:nvGrpSpPr>
            <p:cNvPr id="38" name="Shape 191"/>
            <p:cNvGrpSpPr/>
            <p:nvPr/>
          </p:nvGrpSpPr>
          <p:grpSpPr>
            <a:xfrm flipH="1">
              <a:off x="2997196" y="4470723"/>
              <a:ext cx="375699" cy="166501"/>
              <a:chOff x="2549050" y="4078475"/>
              <a:chExt cx="346799" cy="184500"/>
            </a:xfrm>
          </p:grpSpPr>
          <p:sp>
            <p:nvSpPr>
              <p:cNvPr id="139" name="Shape 192"/>
              <p:cNvSpPr/>
              <p:nvPr/>
            </p:nvSpPr>
            <p:spPr>
              <a:xfrm>
                <a:off x="25490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40" name="Shape 193"/>
              <p:cNvSpPr/>
              <p:nvPr/>
            </p:nvSpPr>
            <p:spPr>
              <a:xfrm>
                <a:off x="26357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41" name="Shape 194"/>
              <p:cNvSpPr/>
              <p:nvPr/>
            </p:nvSpPr>
            <p:spPr>
              <a:xfrm>
                <a:off x="27224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42" name="Shape 195"/>
              <p:cNvSpPr/>
              <p:nvPr/>
            </p:nvSpPr>
            <p:spPr>
              <a:xfrm>
                <a:off x="28091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</p:grpSp>
        <p:cxnSp>
          <p:nvCxnSpPr>
            <p:cNvPr id="39" name="Shape 196"/>
            <p:cNvCxnSpPr>
              <a:stCxn id="142" idx="3"/>
              <a:endCxn id="16" idx="3"/>
            </p:cNvCxnSpPr>
            <p:nvPr/>
          </p:nvCxnSpPr>
          <p:spPr>
            <a:xfrm rot="10800000">
              <a:off x="2424836" y="4405041"/>
              <a:ext cx="572359" cy="148931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40" name="Shape 197"/>
            <p:cNvCxnSpPr>
              <a:stCxn id="150" idx="3"/>
              <a:endCxn id="16" idx="3"/>
            </p:cNvCxnSpPr>
            <p:nvPr/>
          </p:nvCxnSpPr>
          <p:spPr>
            <a:xfrm flipH="1">
              <a:off x="2424836" y="3187465"/>
              <a:ext cx="572359" cy="1217575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41" name="Shape 199"/>
            <p:cNvCxnSpPr>
              <a:stCxn id="174" idx="3"/>
              <a:endCxn id="77" idx="3"/>
            </p:cNvCxnSpPr>
            <p:nvPr/>
          </p:nvCxnSpPr>
          <p:spPr>
            <a:xfrm flipH="1">
              <a:off x="5236723" y="3406199"/>
              <a:ext cx="537943" cy="375895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grpSp>
          <p:nvGrpSpPr>
            <p:cNvPr id="42" name="Shape 200"/>
            <p:cNvGrpSpPr/>
            <p:nvPr/>
          </p:nvGrpSpPr>
          <p:grpSpPr>
            <a:xfrm flipH="1">
              <a:off x="2997304" y="3533499"/>
              <a:ext cx="375699" cy="166501"/>
              <a:chOff x="2549050" y="4078475"/>
              <a:chExt cx="346799" cy="184500"/>
            </a:xfrm>
          </p:grpSpPr>
          <p:sp>
            <p:nvSpPr>
              <p:cNvPr id="135" name="Shape 201"/>
              <p:cNvSpPr/>
              <p:nvPr/>
            </p:nvSpPr>
            <p:spPr>
              <a:xfrm>
                <a:off x="25490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36" name="Shape 202"/>
              <p:cNvSpPr/>
              <p:nvPr/>
            </p:nvSpPr>
            <p:spPr>
              <a:xfrm>
                <a:off x="26357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37" name="Shape 203"/>
              <p:cNvSpPr/>
              <p:nvPr/>
            </p:nvSpPr>
            <p:spPr>
              <a:xfrm>
                <a:off x="27224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38" name="Shape 204"/>
              <p:cNvSpPr/>
              <p:nvPr/>
            </p:nvSpPr>
            <p:spPr>
              <a:xfrm>
                <a:off x="28091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</p:grpSp>
        <p:grpSp>
          <p:nvGrpSpPr>
            <p:cNvPr id="43" name="Shape 205"/>
            <p:cNvGrpSpPr/>
            <p:nvPr/>
          </p:nvGrpSpPr>
          <p:grpSpPr>
            <a:xfrm flipH="1">
              <a:off x="2997304" y="3812498"/>
              <a:ext cx="375699" cy="166501"/>
              <a:chOff x="2549050" y="4078475"/>
              <a:chExt cx="346799" cy="184500"/>
            </a:xfrm>
          </p:grpSpPr>
          <p:sp>
            <p:nvSpPr>
              <p:cNvPr id="131" name="Shape 206"/>
              <p:cNvSpPr/>
              <p:nvPr/>
            </p:nvSpPr>
            <p:spPr>
              <a:xfrm>
                <a:off x="25490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32" name="Shape 207"/>
              <p:cNvSpPr/>
              <p:nvPr/>
            </p:nvSpPr>
            <p:spPr>
              <a:xfrm>
                <a:off x="26357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33" name="Shape 208"/>
              <p:cNvSpPr/>
              <p:nvPr/>
            </p:nvSpPr>
            <p:spPr>
              <a:xfrm>
                <a:off x="27224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34" name="Shape 209"/>
              <p:cNvSpPr/>
              <p:nvPr/>
            </p:nvSpPr>
            <p:spPr>
              <a:xfrm>
                <a:off x="28091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</p:grpSp>
        <p:cxnSp>
          <p:nvCxnSpPr>
            <p:cNvPr id="44" name="Shape 210"/>
            <p:cNvCxnSpPr>
              <a:stCxn id="134" idx="3"/>
              <a:endCxn id="16" idx="3"/>
            </p:cNvCxnSpPr>
            <p:nvPr/>
          </p:nvCxnSpPr>
          <p:spPr>
            <a:xfrm flipH="1">
              <a:off x="2424836" y="3895749"/>
              <a:ext cx="572467" cy="509291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45" name="Shape 211"/>
            <p:cNvCxnSpPr>
              <a:stCxn id="154" idx="3"/>
              <a:endCxn id="9" idx="3"/>
            </p:cNvCxnSpPr>
            <p:nvPr/>
          </p:nvCxnSpPr>
          <p:spPr>
            <a:xfrm flipH="1">
              <a:off x="2415899" y="2908466"/>
              <a:ext cx="581296" cy="545600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46" name="Shape 212"/>
            <p:cNvCxnSpPr>
              <a:stCxn id="138" idx="3"/>
              <a:endCxn id="9" idx="3"/>
            </p:cNvCxnSpPr>
            <p:nvPr/>
          </p:nvCxnSpPr>
          <p:spPr>
            <a:xfrm rot="10800000">
              <a:off x="2415899" y="3454066"/>
              <a:ext cx="581404" cy="162683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47" name="Shape 213"/>
            <p:cNvCxnSpPr>
              <a:stCxn id="146" idx="3"/>
              <a:endCxn id="9" idx="3"/>
            </p:cNvCxnSpPr>
            <p:nvPr/>
          </p:nvCxnSpPr>
          <p:spPr>
            <a:xfrm rot="10800000">
              <a:off x="2415899" y="3454066"/>
              <a:ext cx="581296" cy="889673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48" name="Shape 214"/>
            <p:cNvCxnSpPr>
              <a:stCxn id="76" idx="1"/>
              <a:endCxn id="139" idx="1"/>
            </p:cNvCxnSpPr>
            <p:nvPr/>
          </p:nvCxnSpPr>
          <p:spPr>
            <a:xfrm flipH="1">
              <a:off x="3372895" y="4406144"/>
              <a:ext cx="395384" cy="147830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49" name="Shape 215"/>
            <p:cNvCxnSpPr>
              <a:stCxn id="76" idx="1"/>
              <a:endCxn id="143" idx="1"/>
            </p:cNvCxnSpPr>
            <p:nvPr/>
          </p:nvCxnSpPr>
          <p:spPr>
            <a:xfrm flipH="1" flipV="1">
              <a:off x="3372895" y="4343740"/>
              <a:ext cx="395384" cy="62404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50" name="Shape 216"/>
            <p:cNvCxnSpPr>
              <a:stCxn id="77" idx="1"/>
              <a:endCxn id="135" idx="1"/>
            </p:cNvCxnSpPr>
            <p:nvPr/>
          </p:nvCxnSpPr>
          <p:spPr>
            <a:xfrm flipH="1" flipV="1">
              <a:off x="3373003" y="3616750"/>
              <a:ext cx="395384" cy="165344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51" name="Shape 217"/>
            <p:cNvCxnSpPr>
              <a:stCxn id="77" idx="1"/>
              <a:endCxn id="131" idx="1"/>
            </p:cNvCxnSpPr>
            <p:nvPr/>
          </p:nvCxnSpPr>
          <p:spPr>
            <a:xfrm flipH="1">
              <a:off x="3373003" y="3782094"/>
              <a:ext cx="395384" cy="113655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52" name="Shape 218"/>
            <p:cNvCxnSpPr>
              <a:stCxn id="75" idx="1"/>
              <a:endCxn id="147" idx="1"/>
            </p:cNvCxnSpPr>
            <p:nvPr/>
          </p:nvCxnSpPr>
          <p:spPr>
            <a:xfrm flipH="1">
              <a:off x="3372895" y="3089591"/>
              <a:ext cx="395384" cy="97875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53" name="Shape 219"/>
            <p:cNvCxnSpPr>
              <a:stCxn id="75" idx="1"/>
              <a:endCxn id="151" idx="1"/>
            </p:cNvCxnSpPr>
            <p:nvPr/>
          </p:nvCxnSpPr>
          <p:spPr>
            <a:xfrm flipH="1" flipV="1">
              <a:off x="3372895" y="2908466"/>
              <a:ext cx="395384" cy="181125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54" name="Shape 220"/>
            <p:cNvCxnSpPr>
              <a:stCxn id="170" idx="3"/>
              <a:endCxn id="76" idx="3"/>
            </p:cNvCxnSpPr>
            <p:nvPr/>
          </p:nvCxnSpPr>
          <p:spPr>
            <a:xfrm flipH="1">
              <a:off x="5236758" y="3607684"/>
              <a:ext cx="537908" cy="798460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55" name="Shape 221"/>
            <p:cNvCxnSpPr>
              <a:stCxn id="162" idx="3"/>
              <a:endCxn id="77" idx="3"/>
            </p:cNvCxnSpPr>
            <p:nvPr/>
          </p:nvCxnSpPr>
          <p:spPr>
            <a:xfrm flipH="1" flipV="1">
              <a:off x="5236723" y="3782094"/>
              <a:ext cx="537943" cy="678211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56" name="Shape 222"/>
            <p:cNvCxnSpPr>
              <a:stCxn id="166" idx="3"/>
              <a:endCxn id="75" idx="3"/>
            </p:cNvCxnSpPr>
            <p:nvPr/>
          </p:nvCxnSpPr>
          <p:spPr>
            <a:xfrm flipH="1" flipV="1">
              <a:off x="5236758" y="3089591"/>
              <a:ext cx="537908" cy="1146920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57" name="Shape 223"/>
            <p:cNvCxnSpPr>
              <a:stCxn id="19" idx="3"/>
              <a:endCxn id="175" idx="1"/>
            </p:cNvCxnSpPr>
            <p:nvPr/>
          </p:nvCxnSpPr>
          <p:spPr>
            <a:xfrm flipH="1" flipV="1">
              <a:off x="6150365" y="3200032"/>
              <a:ext cx="330538" cy="273922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58" name="Shape 224"/>
            <p:cNvCxnSpPr>
              <a:stCxn id="19" idx="3"/>
              <a:endCxn id="171" idx="1"/>
            </p:cNvCxnSpPr>
            <p:nvPr/>
          </p:nvCxnSpPr>
          <p:spPr>
            <a:xfrm flipH="1" flipV="1">
              <a:off x="6150365" y="3406199"/>
              <a:ext cx="330538" cy="67755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59" name="Shape 225"/>
            <p:cNvCxnSpPr>
              <a:stCxn id="19" idx="3"/>
              <a:endCxn id="167" idx="1"/>
            </p:cNvCxnSpPr>
            <p:nvPr/>
          </p:nvCxnSpPr>
          <p:spPr>
            <a:xfrm flipH="1">
              <a:off x="6150365" y="3473954"/>
              <a:ext cx="330538" cy="133730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60" name="Shape 226"/>
            <p:cNvCxnSpPr>
              <a:stCxn id="26" idx="3"/>
              <a:endCxn id="155" idx="1"/>
            </p:cNvCxnSpPr>
            <p:nvPr/>
          </p:nvCxnSpPr>
          <p:spPr>
            <a:xfrm flipH="1">
              <a:off x="6150365" y="4440015"/>
              <a:ext cx="321601" cy="232072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61" name="Shape 227"/>
            <p:cNvCxnSpPr>
              <a:stCxn id="26" idx="3"/>
              <a:endCxn id="159" idx="1"/>
            </p:cNvCxnSpPr>
            <p:nvPr/>
          </p:nvCxnSpPr>
          <p:spPr>
            <a:xfrm flipH="1">
              <a:off x="6150365" y="4440015"/>
              <a:ext cx="321601" cy="20290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62" name="Shape 228"/>
            <p:cNvCxnSpPr>
              <a:stCxn id="26" idx="3"/>
              <a:endCxn id="163" idx="1"/>
            </p:cNvCxnSpPr>
            <p:nvPr/>
          </p:nvCxnSpPr>
          <p:spPr>
            <a:xfrm flipH="1" flipV="1">
              <a:off x="6150365" y="4236511"/>
              <a:ext cx="321601" cy="203504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63" name="Shape 229"/>
            <p:cNvCxnSpPr>
              <a:stCxn id="130" idx="3"/>
              <a:endCxn id="78" idx="3"/>
            </p:cNvCxnSpPr>
            <p:nvPr/>
          </p:nvCxnSpPr>
          <p:spPr>
            <a:xfrm flipH="1">
              <a:off x="5259768" y="4878385"/>
              <a:ext cx="514898" cy="256835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grpSp>
          <p:nvGrpSpPr>
            <p:cNvPr id="64" name="Shape 252"/>
            <p:cNvGrpSpPr/>
            <p:nvPr/>
          </p:nvGrpSpPr>
          <p:grpSpPr>
            <a:xfrm flipH="1">
              <a:off x="5774666" y="4795134"/>
              <a:ext cx="375699" cy="166501"/>
              <a:chOff x="2549050" y="4078475"/>
              <a:chExt cx="346799" cy="184500"/>
            </a:xfrm>
          </p:grpSpPr>
          <p:sp>
            <p:nvSpPr>
              <p:cNvPr id="127" name="Shape 253"/>
              <p:cNvSpPr/>
              <p:nvPr/>
            </p:nvSpPr>
            <p:spPr>
              <a:xfrm>
                <a:off x="25490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28" name="Shape 254"/>
              <p:cNvSpPr/>
              <p:nvPr/>
            </p:nvSpPr>
            <p:spPr>
              <a:xfrm>
                <a:off x="26357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29" name="Shape 255"/>
              <p:cNvSpPr/>
              <p:nvPr/>
            </p:nvSpPr>
            <p:spPr>
              <a:xfrm>
                <a:off x="27224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30" name="Shape 230"/>
              <p:cNvSpPr/>
              <p:nvPr/>
            </p:nvSpPr>
            <p:spPr>
              <a:xfrm>
                <a:off x="28091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</p:grpSp>
        <p:cxnSp>
          <p:nvCxnSpPr>
            <p:cNvPr id="65" name="Shape 256"/>
            <p:cNvCxnSpPr>
              <a:stCxn id="26" idx="3"/>
              <a:endCxn id="127" idx="1"/>
            </p:cNvCxnSpPr>
            <p:nvPr/>
          </p:nvCxnSpPr>
          <p:spPr>
            <a:xfrm flipH="1">
              <a:off x="6150365" y="4440015"/>
              <a:ext cx="321601" cy="438370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grpSp>
          <p:nvGrpSpPr>
            <p:cNvPr id="66" name="Shape 257"/>
            <p:cNvGrpSpPr/>
            <p:nvPr/>
          </p:nvGrpSpPr>
          <p:grpSpPr>
            <a:xfrm flipH="1">
              <a:off x="2982308" y="5156469"/>
              <a:ext cx="375699" cy="166501"/>
              <a:chOff x="2549050" y="4078475"/>
              <a:chExt cx="346799" cy="184500"/>
            </a:xfrm>
          </p:grpSpPr>
          <p:sp>
            <p:nvSpPr>
              <p:cNvPr id="123" name="Shape 258"/>
              <p:cNvSpPr/>
              <p:nvPr/>
            </p:nvSpPr>
            <p:spPr>
              <a:xfrm>
                <a:off x="25490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24" name="Shape 259"/>
              <p:cNvSpPr/>
              <p:nvPr/>
            </p:nvSpPr>
            <p:spPr>
              <a:xfrm>
                <a:off x="26357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25" name="Shape 260"/>
              <p:cNvSpPr/>
              <p:nvPr/>
            </p:nvSpPr>
            <p:spPr>
              <a:xfrm>
                <a:off x="27224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26" name="Shape 261"/>
              <p:cNvSpPr/>
              <p:nvPr/>
            </p:nvSpPr>
            <p:spPr>
              <a:xfrm>
                <a:off x="28091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</p:grpSp>
        <p:cxnSp>
          <p:nvCxnSpPr>
            <p:cNvPr id="67" name="Shape 262"/>
            <p:cNvCxnSpPr>
              <a:stCxn id="126" idx="3"/>
              <a:endCxn id="16" idx="3"/>
            </p:cNvCxnSpPr>
            <p:nvPr/>
          </p:nvCxnSpPr>
          <p:spPr>
            <a:xfrm flipH="1" flipV="1">
              <a:off x="2424835" y="4405041"/>
              <a:ext cx="557473" cy="834678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68" name="Shape 263"/>
            <p:cNvCxnSpPr>
              <a:stCxn id="122" idx="3"/>
              <a:endCxn id="9" idx="3"/>
            </p:cNvCxnSpPr>
            <p:nvPr/>
          </p:nvCxnSpPr>
          <p:spPr>
            <a:xfrm flipH="1" flipV="1">
              <a:off x="2415898" y="3454066"/>
              <a:ext cx="579762" cy="1476255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grpSp>
          <p:nvGrpSpPr>
            <p:cNvPr id="69" name="Shape 265"/>
            <p:cNvGrpSpPr/>
            <p:nvPr/>
          </p:nvGrpSpPr>
          <p:grpSpPr>
            <a:xfrm flipH="1">
              <a:off x="2995660" y="4847070"/>
              <a:ext cx="375699" cy="166501"/>
              <a:chOff x="2549050" y="4078475"/>
              <a:chExt cx="346799" cy="184500"/>
            </a:xfrm>
          </p:grpSpPr>
          <p:sp>
            <p:nvSpPr>
              <p:cNvPr id="119" name="Shape 266"/>
              <p:cNvSpPr/>
              <p:nvPr/>
            </p:nvSpPr>
            <p:spPr>
              <a:xfrm>
                <a:off x="25490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20" name="Shape 267"/>
              <p:cNvSpPr/>
              <p:nvPr/>
            </p:nvSpPr>
            <p:spPr>
              <a:xfrm>
                <a:off x="26357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21" name="Shape 268"/>
              <p:cNvSpPr/>
              <p:nvPr/>
            </p:nvSpPr>
            <p:spPr>
              <a:xfrm>
                <a:off x="27224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22" name="Shape 264"/>
              <p:cNvSpPr/>
              <p:nvPr/>
            </p:nvSpPr>
            <p:spPr>
              <a:xfrm>
                <a:off x="28091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</p:grpSp>
        <p:grpSp>
          <p:nvGrpSpPr>
            <p:cNvPr id="70" name="Shape 269"/>
            <p:cNvGrpSpPr/>
            <p:nvPr/>
          </p:nvGrpSpPr>
          <p:grpSpPr>
            <a:xfrm flipH="1">
              <a:off x="5774666" y="3731689"/>
              <a:ext cx="375699" cy="166501"/>
              <a:chOff x="2549050" y="4078475"/>
              <a:chExt cx="346799" cy="184500"/>
            </a:xfrm>
          </p:grpSpPr>
          <p:sp>
            <p:nvSpPr>
              <p:cNvPr id="115" name="Shape 270"/>
              <p:cNvSpPr/>
              <p:nvPr/>
            </p:nvSpPr>
            <p:spPr>
              <a:xfrm>
                <a:off x="25490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16" name="Shape 271"/>
              <p:cNvSpPr/>
              <p:nvPr/>
            </p:nvSpPr>
            <p:spPr>
              <a:xfrm>
                <a:off x="26357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17" name="Shape 272"/>
              <p:cNvSpPr/>
              <p:nvPr/>
            </p:nvSpPr>
            <p:spPr>
              <a:xfrm>
                <a:off x="27224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18" name="Shape 273"/>
              <p:cNvSpPr/>
              <p:nvPr/>
            </p:nvSpPr>
            <p:spPr>
              <a:xfrm>
                <a:off x="28091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</p:grpSp>
        <p:cxnSp>
          <p:nvCxnSpPr>
            <p:cNvPr id="71" name="Shape 274"/>
            <p:cNvCxnSpPr>
              <a:stCxn id="19" idx="3"/>
              <a:endCxn id="115" idx="1"/>
            </p:cNvCxnSpPr>
            <p:nvPr/>
          </p:nvCxnSpPr>
          <p:spPr>
            <a:xfrm flipH="1">
              <a:off x="6150365" y="3473954"/>
              <a:ext cx="330538" cy="340986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72" name="Shape 275"/>
            <p:cNvCxnSpPr>
              <a:stCxn id="118" idx="3"/>
              <a:endCxn id="78" idx="3"/>
            </p:cNvCxnSpPr>
            <p:nvPr/>
          </p:nvCxnSpPr>
          <p:spPr>
            <a:xfrm flipH="1">
              <a:off x="5259768" y="3814940"/>
              <a:ext cx="514898" cy="1320280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73" name="Shape 276"/>
            <p:cNvCxnSpPr>
              <a:stCxn id="78" idx="1"/>
              <a:endCxn id="119" idx="1"/>
            </p:cNvCxnSpPr>
            <p:nvPr/>
          </p:nvCxnSpPr>
          <p:spPr>
            <a:xfrm flipH="1" flipV="1">
              <a:off x="3371359" y="4930321"/>
              <a:ext cx="419930" cy="204899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74" name="Shape 277"/>
            <p:cNvCxnSpPr>
              <a:stCxn id="78" idx="1"/>
              <a:endCxn id="123" idx="1"/>
            </p:cNvCxnSpPr>
            <p:nvPr/>
          </p:nvCxnSpPr>
          <p:spPr>
            <a:xfrm flipH="1">
              <a:off x="3358007" y="5135220"/>
              <a:ext cx="433282" cy="104500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sp>
          <p:nvSpPr>
            <p:cNvPr id="75" name="Shape 78"/>
            <p:cNvSpPr/>
            <p:nvPr/>
          </p:nvSpPr>
          <p:spPr>
            <a:xfrm>
              <a:off x="3768279" y="2862107"/>
              <a:ext cx="1468479" cy="45496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-US" altLang="ja" sz="1100" b="1" dirty="0" smtClean="0">
                  <a:latin typeface="+mn-ea"/>
                </a:rPr>
                <a:t>Flow lookup</a:t>
              </a:r>
              <a:br>
                <a:rPr lang="en-US" altLang="ja" sz="1100" b="1" dirty="0" smtClean="0">
                  <a:latin typeface="+mn-ea"/>
                </a:rPr>
              </a:br>
              <a:r>
                <a:rPr lang="en-US" altLang="ja" sz="1100" b="1" dirty="0" smtClean="0">
                  <a:latin typeface="+mn-ea"/>
                </a:rPr>
                <a:t>packet processing</a:t>
              </a:r>
              <a:endParaRPr lang="en-US" altLang="ja-JP" sz="1100" b="1" dirty="0" smtClean="0">
                <a:latin typeface="+mn-ea"/>
              </a:endParaRPr>
            </a:p>
            <a:p>
              <a:pPr algn="ctr"/>
              <a:r>
                <a:rPr lang="en-US" altLang="ja" sz="1100" b="1" dirty="0" smtClean="0">
                  <a:solidFill>
                    <a:srgbClr val="FF0000"/>
                  </a:solidFill>
                  <a:latin typeface="+mn-ea"/>
                </a:rPr>
                <a:t>CPU2</a:t>
              </a:r>
              <a:endParaRPr lang="en-US" altLang="ja" sz="11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6" name="Shape 142"/>
            <p:cNvSpPr/>
            <p:nvPr/>
          </p:nvSpPr>
          <p:spPr>
            <a:xfrm>
              <a:off x="3768279" y="4150395"/>
              <a:ext cx="1468479" cy="51149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 algn="ctr"/>
              <a:r>
                <a:rPr lang="en-US" altLang="ja" sz="1100" b="1" dirty="0" smtClean="0">
                  <a:latin typeface="+mn-ea"/>
                </a:rPr>
                <a:t>Flow lookup</a:t>
              </a:r>
              <a:br>
                <a:rPr lang="en-US" altLang="ja" sz="1100" b="1" dirty="0" smtClean="0">
                  <a:latin typeface="+mn-ea"/>
                </a:rPr>
              </a:br>
              <a:r>
                <a:rPr lang="en-US" altLang="ja" sz="1100" b="1" dirty="0" smtClean="0">
                  <a:latin typeface="+mn-ea"/>
                </a:rPr>
                <a:t>packet processing</a:t>
              </a:r>
              <a:endParaRPr lang="en-US" altLang="ja-JP" sz="1100" b="1" dirty="0" smtClean="0">
                <a:latin typeface="+mn-ea"/>
              </a:endParaRPr>
            </a:p>
            <a:p>
              <a:pPr algn="ctr"/>
              <a:r>
                <a:rPr lang="en-US" altLang="ja" sz="1100" b="1" dirty="0" smtClean="0">
                  <a:solidFill>
                    <a:srgbClr val="FF0000"/>
                  </a:solidFill>
                  <a:latin typeface="+mn-ea"/>
                </a:rPr>
                <a:t>CPU4</a:t>
              </a:r>
              <a:endParaRPr lang="en-US" altLang="ja" sz="11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7" name="Shape 198"/>
            <p:cNvSpPr/>
            <p:nvPr/>
          </p:nvSpPr>
          <p:spPr>
            <a:xfrm>
              <a:off x="3768387" y="3533499"/>
              <a:ext cx="1468336" cy="4971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 algn="ctr"/>
              <a:r>
                <a:rPr lang="en-US" altLang="ja" sz="1100" b="1" dirty="0" smtClean="0">
                  <a:latin typeface="+mn-ea"/>
                </a:rPr>
                <a:t>Flow lookup</a:t>
              </a:r>
              <a:br>
                <a:rPr lang="en-US" altLang="ja" sz="1100" b="1" dirty="0" smtClean="0">
                  <a:latin typeface="+mn-ea"/>
                </a:rPr>
              </a:br>
              <a:r>
                <a:rPr lang="en-US" altLang="ja" sz="1100" b="1" dirty="0" smtClean="0">
                  <a:latin typeface="+mn-ea"/>
                </a:rPr>
                <a:t>packet processing</a:t>
              </a:r>
              <a:endParaRPr lang="en-US" altLang="ja-JP" sz="1100" b="1" dirty="0" smtClean="0">
                <a:latin typeface="+mn-ea"/>
              </a:endParaRPr>
            </a:p>
            <a:p>
              <a:pPr algn="ctr"/>
              <a:r>
                <a:rPr lang="en-US" altLang="ja" sz="1100" b="1" dirty="0" smtClean="0">
                  <a:solidFill>
                    <a:srgbClr val="FF0000"/>
                  </a:solidFill>
                  <a:latin typeface="+mn-ea"/>
                </a:rPr>
                <a:t>CPU3</a:t>
              </a:r>
              <a:endParaRPr lang="en-US" altLang="ja" sz="11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8" name="Shape 142"/>
            <p:cNvSpPr/>
            <p:nvPr/>
          </p:nvSpPr>
          <p:spPr>
            <a:xfrm>
              <a:off x="3791289" y="4882487"/>
              <a:ext cx="1468479" cy="5054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 algn="ctr"/>
              <a:r>
                <a:rPr lang="en-US" altLang="ja" sz="1100" b="1" dirty="0" smtClean="0">
                  <a:latin typeface="+mn-ea"/>
                </a:rPr>
                <a:t>Flow lookup</a:t>
              </a:r>
              <a:br>
                <a:rPr lang="en-US" altLang="ja" sz="1100" b="1" dirty="0" smtClean="0">
                  <a:latin typeface="+mn-ea"/>
                </a:rPr>
              </a:br>
              <a:r>
                <a:rPr lang="en-US" altLang="ja" sz="1100" b="1" dirty="0" smtClean="0">
                  <a:latin typeface="+mn-ea"/>
                </a:rPr>
                <a:t>packet processing</a:t>
              </a:r>
              <a:endParaRPr lang="en-US" altLang="ja-JP" sz="1100" b="1" dirty="0" smtClean="0">
                <a:latin typeface="+mn-ea"/>
              </a:endParaRPr>
            </a:p>
            <a:p>
              <a:pPr algn="ctr"/>
              <a:r>
                <a:rPr lang="en-US" altLang="ja" sz="1100" b="1" dirty="0" smtClean="0">
                  <a:solidFill>
                    <a:srgbClr val="FF0000"/>
                  </a:solidFill>
                  <a:latin typeface="+mn-ea"/>
                </a:rPr>
                <a:t>CPU5</a:t>
              </a:r>
              <a:endParaRPr lang="en-US" altLang="ja" sz="11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9" name="Shape 72"/>
            <p:cNvSpPr/>
            <p:nvPr/>
          </p:nvSpPr>
          <p:spPr>
            <a:xfrm>
              <a:off x="100592" y="3969326"/>
              <a:ext cx="716949" cy="4404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ja" sz="1100" dirty="0" smtClean="0">
                  <a:latin typeface="+mn-ea"/>
                </a:rPr>
                <a:t>NIC</a:t>
              </a:r>
              <a:r>
                <a:rPr lang="en-US" altLang="ja" sz="1100" dirty="0" smtClean="0">
                  <a:latin typeface="+mn-ea"/>
                </a:rPr>
                <a:t> 3</a:t>
              </a:r>
              <a:endParaRPr lang="ja" sz="1100" dirty="0">
                <a:latin typeface="+mn-ea"/>
              </a:endParaRPr>
            </a:p>
            <a:p>
              <a:pPr algn="ctr">
                <a:buNone/>
              </a:pPr>
              <a:r>
                <a:rPr lang="ja" sz="1100" dirty="0" smtClean="0">
                  <a:latin typeface="+mn-ea"/>
                </a:rPr>
                <a:t>RX</a:t>
              </a:r>
              <a:endParaRPr lang="ja" sz="1100" dirty="0">
                <a:latin typeface="+mn-ea"/>
              </a:endParaRPr>
            </a:p>
          </p:txBody>
        </p:sp>
        <p:sp>
          <p:nvSpPr>
            <p:cNvPr id="80" name="Shape 73"/>
            <p:cNvSpPr/>
            <p:nvPr/>
          </p:nvSpPr>
          <p:spPr>
            <a:xfrm>
              <a:off x="100592" y="4443827"/>
              <a:ext cx="716949" cy="4404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ja" sz="1100" dirty="0" smtClean="0">
                  <a:latin typeface="+mn-ea"/>
                </a:rPr>
                <a:t>NIC</a:t>
              </a:r>
              <a:r>
                <a:rPr lang="en-US" altLang="ja" sz="1100" dirty="0" smtClean="0">
                  <a:latin typeface="+mn-ea"/>
                </a:rPr>
                <a:t> 4</a:t>
              </a:r>
              <a:r>
                <a:rPr lang="ja" sz="1100" dirty="0">
                  <a:latin typeface="+mn-ea"/>
                </a:rPr>
                <a:t/>
              </a:r>
              <a:br>
                <a:rPr lang="ja" sz="1100" dirty="0">
                  <a:latin typeface="+mn-ea"/>
                </a:rPr>
              </a:br>
              <a:r>
                <a:rPr lang="ja" sz="1100" dirty="0" smtClean="0">
                  <a:latin typeface="+mn-ea"/>
                </a:rPr>
                <a:t>RX</a:t>
              </a:r>
              <a:endParaRPr lang="ja" sz="1100" dirty="0">
                <a:latin typeface="+mn-ea"/>
              </a:endParaRPr>
            </a:p>
          </p:txBody>
        </p:sp>
        <p:cxnSp>
          <p:nvCxnSpPr>
            <p:cNvPr id="81" name="Shape 79"/>
            <p:cNvCxnSpPr>
              <a:endCxn id="16" idx="1"/>
            </p:cNvCxnSpPr>
            <p:nvPr/>
          </p:nvCxnSpPr>
          <p:spPr>
            <a:xfrm>
              <a:off x="1186074" y="4189433"/>
              <a:ext cx="521812" cy="215607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grpSp>
          <p:nvGrpSpPr>
            <p:cNvPr id="82" name="Shape 80"/>
            <p:cNvGrpSpPr/>
            <p:nvPr/>
          </p:nvGrpSpPr>
          <p:grpSpPr>
            <a:xfrm>
              <a:off x="1005744" y="4106317"/>
              <a:ext cx="375699" cy="166501"/>
              <a:chOff x="2549050" y="4078475"/>
              <a:chExt cx="346799" cy="184500"/>
            </a:xfrm>
          </p:grpSpPr>
          <p:sp>
            <p:nvSpPr>
              <p:cNvPr id="111" name="Shape 81"/>
              <p:cNvSpPr/>
              <p:nvPr/>
            </p:nvSpPr>
            <p:spPr>
              <a:xfrm>
                <a:off x="25490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12" name="Shape 82"/>
              <p:cNvSpPr/>
              <p:nvPr/>
            </p:nvSpPr>
            <p:spPr>
              <a:xfrm>
                <a:off x="26357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13" name="Shape 83"/>
              <p:cNvSpPr/>
              <p:nvPr/>
            </p:nvSpPr>
            <p:spPr>
              <a:xfrm>
                <a:off x="27224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14" name="Shape 84"/>
              <p:cNvSpPr/>
              <p:nvPr/>
            </p:nvSpPr>
            <p:spPr>
              <a:xfrm>
                <a:off x="28091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</p:grpSp>
        <p:cxnSp>
          <p:nvCxnSpPr>
            <p:cNvPr id="83" name="Shape 85"/>
            <p:cNvCxnSpPr>
              <a:stCxn id="79" idx="3"/>
            </p:cNvCxnSpPr>
            <p:nvPr/>
          </p:nvCxnSpPr>
          <p:spPr>
            <a:xfrm>
              <a:off x="817541" y="4189568"/>
              <a:ext cx="188175" cy="0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84" name="Shape 86"/>
            <p:cNvCxnSpPr>
              <a:endCxn id="16" idx="1"/>
            </p:cNvCxnSpPr>
            <p:nvPr/>
          </p:nvCxnSpPr>
          <p:spPr>
            <a:xfrm flipV="1">
              <a:off x="1186074" y="4405040"/>
              <a:ext cx="521812" cy="258176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grpSp>
          <p:nvGrpSpPr>
            <p:cNvPr id="85" name="Shape 87"/>
            <p:cNvGrpSpPr/>
            <p:nvPr/>
          </p:nvGrpSpPr>
          <p:grpSpPr>
            <a:xfrm>
              <a:off x="1005744" y="4580006"/>
              <a:ext cx="375699" cy="166501"/>
              <a:chOff x="2549050" y="4078475"/>
              <a:chExt cx="346799" cy="184500"/>
            </a:xfrm>
          </p:grpSpPr>
          <p:sp>
            <p:nvSpPr>
              <p:cNvPr id="107" name="Shape 88"/>
              <p:cNvSpPr/>
              <p:nvPr/>
            </p:nvSpPr>
            <p:spPr>
              <a:xfrm>
                <a:off x="25490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08" name="Shape 89"/>
              <p:cNvSpPr/>
              <p:nvPr/>
            </p:nvSpPr>
            <p:spPr>
              <a:xfrm>
                <a:off x="26357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09" name="Shape 90"/>
              <p:cNvSpPr/>
              <p:nvPr/>
            </p:nvSpPr>
            <p:spPr>
              <a:xfrm>
                <a:off x="27224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10" name="Shape 91"/>
              <p:cNvSpPr/>
              <p:nvPr/>
            </p:nvSpPr>
            <p:spPr>
              <a:xfrm>
                <a:off x="28091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</p:grpSp>
        <p:cxnSp>
          <p:nvCxnSpPr>
            <p:cNvPr id="86" name="Shape 92"/>
            <p:cNvCxnSpPr>
              <a:stCxn id="80" idx="3"/>
            </p:cNvCxnSpPr>
            <p:nvPr/>
          </p:nvCxnSpPr>
          <p:spPr>
            <a:xfrm rot="10800000" flipH="1">
              <a:off x="817541" y="4662444"/>
              <a:ext cx="188175" cy="1624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87" name="Shape 108"/>
            <p:cNvSpPr/>
            <p:nvPr/>
          </p:nvSpPr>
          <p:spPr>
            <a:xfrm flipH="1">
              <a:off x="8166961" y="4015157"/>
              <a:ext cx="716949" cy="4404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ja" sz="1100" dirty="0" smtClean="0">
                  <a:latin typeface="+mn-ea"/>
                </a:rPr>
                <a:t>NIC</a:t>
              </a:r>
              <a:r>
                <a:rPr lang="en-US" altLang="ja" sz="1100" dirty="0" smtClean="0">
                  <a:latin typeface="+mn-ea"/>
                </a:rPr>
                <a:t> 3</a:t>
              </a:r>
              <a:endParaRPr lang="ja" sz="1100" dirty="0">
                <a:latin typeface="+mn-ea"/>
              </a:endParaRPr>
            </a:p>
            <a:p>
              <a:pPr lvl="0" algn="ctr" rtl="0">
                <a:buNone/>
              </a:pPr>
              <a:r>
                <a:rPr lang="en-US" altLang="ja" sz="1100" dirty="0" smtClean="0">
                  <a:latin typeface="+mn-ea"/>
                </a:rPr>
                <a:t>TX</a:t>
              </a:r>
              <a:endParaRPr lang="ja" sz="1100" dirty="0">
                <a:latin typeface="+mn-ea"/>
              </a:endParaRPr>
            </a:p>
          </p:txBody>
        </p:sp>
        <p:sp>
          <p:nvSpPr>
            <p:cNvPr id="88" name="Shape 109"/>
            <p:cNvSpPr/>
            <p:nvPr/>
          </p:nvSpPr>
          <p:spPr>
            <a:xfrm flipH="1">
              <a:off x="8166961" y="4489657"/>
              <a:ext cx="716949" cy="4404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ja" sz="1100" dirty="0" smtClean="0">
                  <a:latin typeface="+mn-ea"/>
                </a:rPr>
                <a:t>NIC</a:t>
              </a:r>
              <a:r>
                <a:rPr lang="en-US" altLang="ja" sz="1100" dirty="0" smtClean="0">
                  <a:latin typeface="+mn-ea"/>
                </a:rPr>
                <a:t> 4</a:t>
              </a:r>
              <a:r>
                <a:rPr lang="ja" sz="1100" dirty="0">
                  <a:latin typeface="+mn-ea"/>
                </a:rPr>
                <a:t/>
              </a:r>
              <a:br>
                <a:rPr lang="ja" sz="1100" dirty="0">
                  <a:latin typeface="+mn-ea"/>
                </a:rPr>
              </a:br>
              <a:r>
                <a:rPr lang="en-US" altLang="ja" sz="1100" dirty="0" smtClean="0">
                  <a:latin typeface="+mn-ea"/>
                </a:rPr>
                <a:t>TX</a:t>
              </a:r>
              <a:endParaRPr lang="ja" sz="1100" dirty="0">
                <a:latin typeface="+mn-ea"/>
              </a:endParaRPr>
            </a:p>
          </p:txBody>
        </p:sp>
        <p:cxnSp>
          <p:nvCxnSpPr>
            <p:cNvPr id="89" name="Shape 113"/>
            <p:cNvCxnSpPr>
              <a:stCxn id="106" idx="3"/>
              <a:endCxn id="26" idx="1"/>
            </p:cNvCxnSpPr>
            <p:nvPr/>
          </p:nvCxnSpPr>
          <p:spPr>
            <a:xfrm flipH="1">
              <a:off x="7188915" y="4235399"/>
              <a:ext cx="414144" cy="204616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grpSp>
          <p:nvGrpSpPr>
            <p:cNvPr id="90" name="Shape 115"/>
            <p:cNvGrpSpPr/>
            <p:nvPr/>
          </p:nvGrpSpPr>
          <p:grpSpPr>
            <a:xfrm flipH="1">
              <a:off x="7603059" y="4152148"/>
              <a:ext cx="375699" cy="166501"/>
              <a:chOff x="2549050" y="4078475"/>
              <a:chExt cx="346799" cy="184500"/>
            </a:xfrm>
          </p:grpSpPr>
          <p:sp>
            <p:nvSpPr>
              <p:cNvPr id="103" name="Shape 116"/>
              <p:cNvSpPr/>
              <p:nvPr/>
            </p:nvSpPr>
            <p:spPr>
              <a:xfrm>
                <a:off x="25490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04" name="Shape 117"/>
              <p:cNvSpPr/>
              <p:nvPr/>
            </p:nvSpPr>
            <p:spPr>
              <a:xfrm>
                <a:off x="26357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05" name="Shape 118"/>
              <p:cNvSpPr/>
              <p:nvPr/>
            </p:nvSpPr>
            <p:spPr>
              <a:xfrm>
                <a:off x="27224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06" name="Shape 114"/>
              <p:cNvSpPr/>
              <p:nvPr/>
            </p:nvSpPr>
            <p:spPr>
              <a:xfrm>
                <a:off x="28091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</p:grpSp>
        <p:cxnSp>
          <p:nvCxnSpPr>
            <p:cNvPr id="91" name="Shape 119"/>
            <p:cNvCxnSpPr>
              <a:stCxn id="87" idx="3"/>
            </p:cNvCxnSpPr>
            <p:nvPr/>
          </p:nvCxnSpPr>
          <p:spPr>
            <a:xfrm rot="10800000">
              <a:off x="7978786" y="4235398"/>
              <a:ext cx="188175" cy="0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92" name="Shape 120"/>
            <p:cNvCxnSpPr>
              <a:stCxn id="102" idx="3"/>
              <a:endCxn id="26" idx="1"/>
            </p:cNvCxnSpPr>
            <p:nvPr/>
          </p:nvCxnSpPr>
          <p:spPr>
            <a:xfrm flipH="1" flipV="1">
              <a:off x="7188915" y="4440015"/>
              <a:ext cx="414144" cy="269072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grpSp>
          <p:nvGrpSpPr>
            <p:cNvPr id="93" name="Shape 122"/>
            <p:cNvGrpSpPr/>
            <p:nvPr/>
          </p:nvGrpSpPr>
          <p:grpSpPr>
            <a:xfrm flipH="1">
              <a:off x="7603059" y="4625836"/>
              <a:ext cx="375699" cy="166501"/>
              <a:chOff x="2549050" y="4078475"/>
              <a:chExt cx="346799" cy="184500"/>
            </a:xfrm>
          </p:grpSpPr>
          <p:sp>
            <p:nvSpPr>
              <p:cNvPr id="99" name="Shape 123"/>
              <p:cNvSpPr/>
              <p:nvPr/>
            </p:nvSpPr>
            <p:spPr>
              <a:xfrm>
                <a:off x="25490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00" name="Shape 124"/>
              <p:cNvSpPr/>
              <p:nvPr/>
            </p:nvSpPr>
            <p:spPr>
              <a:xfrm>
                <a:off x="26357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01" name="Shape 125"/>
              <p:cNvSpPr/>
              <p:nvPr/>
            </p:nvSpPr>
            <p:spPr>
              <a:xfrm>
                <a:off x="27224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02" name="Shape 121"/>
              <p:cNvSpPr/>
              <p:nvPr/>
            </p:nvSpPr>
            <p:spPr>
              <a:xfrm>
                <a:off x="28091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</p:grpSp>
        <p:cxnSp>
          <p:nvCxnSpPr>
            <p:cNvPr id="94" name="Shape 126"/>
            <p:cNvCxnSpPr>
              <a:stCxn id="88" idx="3"/>
            </p:cNvCxnSpPr>
            <p:nvPr/>
          </p:nvCxnSpPr>
          <p:spPr>
            <a:xfrm rot="10800000">
              <a:off x="7978786" y="4708275"/>
              <a:ext cx="188175" cy="1624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sp>
          <p:nvSpPr>
            <p:cNvPr id="95" name="正方形/長方形 94"/>
            <p:cNvSpPr/>
            <p:nvPr/>
          </p:nvSpPr>
          <p:spPr>
            <a:xfrm>
              <a:off x="644449" y="2694410"/>
              <a:ext cx="96802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ja" sz="1100" b="1" dirty="0" smtClean="0">
                  <a:latin typeface="+mn-ea"/>
                </a:rPr>
                <a:t>NIC RX buffer</a:t>
              </a:r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54921" y="2432800"/>
              <a:ext cx="8304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ja" sz="1100" b="1" dirty="0" smtClean="0">
                  <a:latin typeface="+mn-ea"/>
                </a:rPr>
                <a:t>Ring buffer</a:t>
              </a:r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5666438" y="2758896"/>
              <a:ext cx="8304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ja" sz="1100" b="1" dirty="0" smtClean="0">
                  <a:latin typeface="+mn-ea"/>
                </a:rPr>
                <a:t>Ring buffer</a:t>
              </a:r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7395489" y="2731302"/>
              <a:ext cx="95845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ja" sz="1100" b="1" dirty="0" smtClean="0">
                  <a:latin typeface="+mn-ea"/>
                </a:rPr>
                <a:t>NIC TX buffer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966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927"/>
    </mc:Choice>
    <mc:Fallback xmlns="">
      <p:transition xmlns:p14="http://schemas.microsoft.com/office/powerpoint/2010/main" spd="slow" advTm="15492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5537</TotalTime>
  <Words>718</Words>
  <Application>Microsoft Macintosh PowerPoint</Application>
  <PresentationFormat>画面に合わせる (4:3)</PresentationFormat>
  <Paragraphs>272</Paragraphs>
  <Slides>22</Slides>
  <Notes>21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RD_template</vt:lpstr>
      <vt:lpstr>Lagopus: High-performance Software OpenFlow Switch for Wide-area Network</vt:lpstr>
      <vt:lpstr>Agenda</vt:lpstr>
      <vt:lpstr>Motivation</vt:lpstr>
      <vt:lpstr>Target of Lagopus</vt:lpstr>
      <vt:lpstr>Specific Implementation Target</vt:lpstr>
      <vt:lpstr>Agenda</vt:lpstr>
      <vt:lpstr>Development status</vt:lpstr>
      <vt:lpstr>Design</vt:lpstr>
      <vt:lpstr>Software data plane implementation</vt:lpstr>
      <vt:lpstr>Agenda</vt:lpstr>
      <vt:lpstr>OpenFlow 1.3 Conformance Status</vt:lpstr>
      <vt:lpstr>Performance Evaluation</vt:lpstr>
      <vt:lpstr>Performance Evaluation</vt:lpstr>
      <vt:lpstr>WAN-DC Gateway Throughput vs packet size, 1 flow, no flow-cache</vt:lpstr>
      <vt:lpstr>WAN-DC Gateway Throughput vs packet size, 1 flow, flow-cache</vt:lpstr>
      <vt:lpstr>WAN-DC Gateway Throughput vs flows, 1518 bytes packet</vt:lpstr>
      <vt:lpstr>MPLS P router Throughput vs packet size, 1 flow, no flow-cache</vt:lpstr>
      <vt:lpstr>MPLS P router Throughput vs packet size, 1 flow, flow-cache</vt:lpstr>
      <vt:lpstr>MPLS P router Throughput vs flows, 1518 bytes packet</vt:lpstr>
      <vt:lpstr>Agenda</vt:lpstr>
      <vt:lpstr>Future Development Plan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irie</dc:creator>
  <cp:lastModifiedBy>Yoshihiro Nakajima</cp:lastModifiedBy>
  <cp:revision>145</cp:revision>
  <cp:lastPrinted>2014-02-03T03:02:27Z</cp:lastPrinted>
  <dcterms:created xsi:type="dcterms:W3CDTF">2014-02-04T08:21:27Z</dcterms:created>
  <dcterms:modified xsi:type="dcterms:W3CDTF">2014-06-16T07:46:09Z</dcterms:modified>
</cp:coreProperties>
</file>