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305" r:id="rId5"/>
    <p:sldId id="304" r:id="rId6"/>
    <p:sldId id="321" r:id="rId7"/>
    <p:sldId id="287" r:id="rId8"/>
    <p:sldId id="261" r:id="rId9"/>
    <p:sldId id="306" r:id="rId10"/>
    <p:sldId id="263" r:id="rId11"/>
    <p:sldId id="264" r:id="rId12"/>
    <p:sldId id="265" r:id="rId13"/>
    <p:sldId id="303" r:id="rId14"/>
    <p:sldId id="315" r:id="rId15"/>
    <p:sldId id="316" r:id="rId16"/>
    <p:sldId id="275" r:id="rId17"/>
    <p:sldId id="276" r:id="rId18"/>
    <p:sldId id="277" r:id="rId19"/>
    <p:sldId id="282" r:id="rId20"/>
    <p:sldId id="322" r:id="rId21"/>
    <p:sldId id="288" r:id="rId22"/>
    <p:sldId id="299" r:id="rId23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10" autoAdjust="0"/>
  </p:normalViewPr>
  <p:slideViewPr>
    <p:cSldViewPr>
      <p:cViewPr varScale="1">
        <p:scale>
          <a:sx n="132" d="100"/>
          <a:sy n="132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690" y="-12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E32D-F27D-4BB6-B878-E85FE4E88E67}" type="datetimeFigureOut">
              <a:rPr kumimoji="1" lang="ja-JP" altLang="en-US" smtClean="0"/>
              <a:pPr/>
              <a:t>2014/07/10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9E40-8D52-4D07-86EF-AA7C37C4EC7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6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960E-904C-470D-B842-78C8DDAAF9C9}" type="datetimeFigureOut">
              <a:rPr kumimoji="1" lang="ja-JP" altLang="en-US" smtClean="0"/>
              <a:t>2014/07/10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73D3-515D-47A5-BAB2-66ADA412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80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27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20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5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31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838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59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73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28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685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465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44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960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22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17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0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9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730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8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3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8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E73D3-515D-47A5-BAB2-66ADA412A7F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924944"/>
            <a:ext cx="7247030" cy="506487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35218" y="4690244"/>
            <a:ext cx="6334978" cy="1800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332656"/>
            <a:ext cx="162921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52150"/>
            <a:ext cx="120816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8" y="2059164"/>
            <a:ext cx="100372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Copyright©2014  NTT corp. All Rights Reserved.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805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" y="68162"/>
            <a:ext cx="886188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268"/>
            <a:ext cx="6851104" cy="418058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/>
          <a:lstStyle>
            <a:lvl1pPr marL="457200" indent="-457200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-457200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60475" indent="-346075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00213" indent="-328613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151063" indent="-322263">
              <a:buFont typeface="Wingdings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" y="6406841"/>
            <a:ext cx="911502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8138423" y="6492875"/>
            <a:ext cx="100557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r">
              <a:defRPr/>
            </a:pPr>
            <a:fld id="{92B092FC-3505-468F-94A9-FF49BD521EFC}" type="slidenum">
              <a:rPr lang="ja-JP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>
                <a:defRPr/>
              </a:pPr>
              <a:t>‹#›</a:t>
            </a:fld>
            <a:endParaRPr lang="ja-JP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012639" y="6496155"/>
            <a:ext cx="24465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Copyright©2014  NTT corp. All Rights Reserved.</a:t>
            </a:r>
            <a:endParaRPr lang="ja-JP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8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122A-46D8-474A-82A6-D037D8656CC4}" type="datetimeFigureOut">
              <a:rPr kumimoji="1" lang="ja-JP" altLang="en-US" smtClean="0"/>
              <a:pPr/>
              <a:t>2014/07/10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122A-46D8-474A-82A6-D037D8656CC4}" type="datetimeFigureOut">
              <a:rPr kumimoji="1" lang="ja-JP" altLang="en-US" smtClean="0"/>
              <a:pPr/>
              <a:t>2014/07/10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E9AEF-2D8A-4A42-8BA0-8063043819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42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fld id="{4A1D122A-46D8-474A-82A6-D037D8656CC4}" type="datetimeFigureOut">
              <a:rPr lang="ja-JP" altLang="en-US" smtClean="0"/>
              <a:pPr/>
              <a:t>2014/07/10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メイリオ"/>
              </a:defRPr>
            </a:lvl1pPr>
          </a:lstStyle>
          <a:p>
            <a:fld id="{27BE9AEF-2D8A-4A42-8BA0-80630438190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58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65000"/>
              <a:lumOff val="35000"/>
            </a:schemeClr>
          </a:solidFill>
          <a:latin typeface="Calibri"/>
          <a:ea typeface="メイリオ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5218" y="2672525"/>
            <a:ext cx="7247030" cy="1565971"/>
          </a:xfrm>
        </p:spPr>
        <p:txBody>
          <a:bodyPr>
            <a:normAutofit fontScale="90000"/>
          </a:bodyPr>
          <a:lstStyle/>
          <a:p>
            <a:r>
              <a:rPr lang="en-US" altLang="ja-JP" dirty="0" err="1"/>
              <a:t>Lagopus</a:t>
            </a:r>
            <a:r>
              <a:rPr lang="en-US" altLang="ja-JP" dirty="0"/>
              <a:t>: High-performance Software OpenFlow Switch for Wide-area Network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June 2014</a:t>
            </a:r>
          </a:p>
          <a:p>
            <a:r>
              <a:rPr kumimoji="1" lang="en-US" altLang="ja-JP" dirty="0" smtClean="0"/>
              <a:t>NTT Network Innovation Laboratories</a:t>
            </a:r>
            <a:endParaRPr kumimoji="1" lang="ja-JP" altLang="en-US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7227709" y="4266755"/>
            <a:ext cx="789415" cy="830718"/>
            <a:chOff x="139700" y="635000"/>
            <a:chExt cx="1193800" cy="125626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2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9"/>
    </mc:Choice>
    <mc:Fallback xmlns="">
      <p:transition xmlns:p14="http://schemas.microsoft.com/office/powerpoint/2010/main" spd="slow" advTm="101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Motivation and Target</a:t>
            </a:r>
          </a:p>
          <a:p>
            <a:r>
              <a:rPr lang="en-US" altLang="ja-JP" dirty="0"/>
              <a:t>Development Status</a:t>
            </a: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Evaluation</a:t>
            </a:r>
          </a:p>
          <a:p>
            <a:pPr lvl="1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Conformance</a:t>
            </a:r>
          </a:p>
          <a:p>
            <a:pPr lvl="1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</a:p>
          <a:p>
            <a:r>
              <a:rPr lang="en-US" altLang="ja-JP" dirty="0"/>
              <a:t>Future Development Plan</a:t>
            </a:r>
          </a:p>
        </p:txBody>
      </p:sp>
      <p:grpSp>
        <p:nvGrpSpPr>
          <p:cNvPr id="4" name="図形グループ 12"/>
          <p:cNvGrpSpPr>
            <a:grpSpLocks noChangeAspect="1"/>
          </p:cNvGrpSpPr>
          <p:nvPr/>
        </p:nvGrpSpPr>
        <p:grpSpPr>
          <a:xfrm>
            <a:off x="6790996" y="4445077"/>
            <a:ext cx="1505867" cy="1584661"/>
            <a:chOff x="139700" y="635000"/>
            <a:chExt cx="1193800" cy="125626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5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1"/>
    </mc:Choice>
    <mc:Fallback xmlns="">
      <p:transition xmlns:p14="http://schemas.microsoft.com/office/powerpoint/2010/main" spd="slow" advTm="103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OpenFlow 1.3 Conformance Status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19451"/>
            <a:ext cx="8229600" cy="5040560"/>
          </a:xfrm>
        </p:spPr>
        <p:txBody>
          <a:bodyPr/>
          <a:lstStyle/>
          <a:p>
            <a:r>
              <a:rPr kumimoji="1" lang="en-US" altLang="ja-JP" sz="2400" b="1" dirty="0" smtClean="0">
                <a:solidFill>
                  <a:schemeClr val="accent1">
                    <a:lumMod val="75000"/>
                  </a:schemeClr>
                </a:solidFill>
              </a:rPr>
              <a:t>Conformance test results by </a:t>
            </a:r>
            <a:r>
              <a:rPr kumimoji="1" lang="en-US" altLang="ja-JP" sz="2400" b="1" dirty="0" err="1" smtClean="0">
                <a:solidFill>
                  <a:schemeClr val="accent1">
                    <a:lumMod val="75000"/>
                  </a:schemeClr>
                </a:solidFill>
              </a:rPr>
              <a:t>Ryu</a:t>
            </a:r>
            <a:r>
              <a:rPr kumimoji="1" lang="en-US" altLang="ja-JP" sz="2400" b="1" dirty="0" smtClean="0">
                <a:solidFill>
                  <a:schemeClr val="accent1">
                    <a:lumMod val="75000"/>
                  </a:schemeClr>
                </a:solidFill>
              </a:rPr>
              <a:t> Certification</a:t>
            </a:r>
          </a:p>
          <a:p>
            <a:pPr lvl="1"/>
            <a:r>
              <a:rPr lang="en-US" altLang="ja-JP" sz="2000" dirty="0"/>
              <a:t>http://</a:t>
            </a:r>
            <a:r>
              <a:rPr lang="en-US" altLang="ja-JP" sz="2000" dirty="0" err="1"/>
              <a:t>osrg.github.io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ryu</a:t>
            </a:r>
            <a:r>
              <a:rPr lang="en-US" altLang="ja-JP" sz="2000" dirty="0"/>
              <a:t>/</a:t>
            </a:r>
            <a:r>
              <a:rPr lang="en-US" altLang="ja-JP" sz="2000" dirty="0" err="1"/>
              <a:t>certification.html</a:t>
            </a:r>
            <a:endParaRPr kumimoji="1" lang="ja-JP" altLang="en-US" sz="2000" dirty="0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777989"/>
              </p:ext>
            </p:extLst>
          </p:nvPr>
        </p:nvGraphicFramePr>
        <p:xfrm>
          <a:off x="491435" y="2057487"/>
          <a:ext cx="8161130" cy="42895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0695"/>
                <a:gridCol w="2308087"/>
                <a:gridCol w="1281043"/>
                <a:gridCol w="1568174"/>
                <a:gridCol w="1358348"/>
                <a:gridCol w="1214783"/>
              </a:tblGrid>
              <a:tr h="383121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80814" marR="80814" marT="40407" marB="40407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OpenFlow</a:t>
                      </a:r>
                      <a:r>
                        <a:rPr kumimoji="1" lang="en-US" altLang="ja-JP" sz="1800" baseline="0" dirty="0" smtClean="0"/>
                        <a:t> Switch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Action</a:t>
                      </a:r>
                      <a:r>
                        <a:rPr kumimoji="1" lang="en-US" altLang="ja-JP" sz="1800" baseline="0" dirty="0" smtClean="0"/>
                        <a:t> </a:t>
                      </a:r>
                      <a:r>
                        <a:rPr kumimoji="1" lang="en-US" altLang="ja-JP" sz="1800" dirty="0" smtClean="0"/>
                        <a:t>(56)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Set</a:t>
                      </a:r>
                      <a:r>
                        <a:rPr kumimoji="1" lang="en-US" altLang="ja-JP" sz="1800" baseline="0" dirty="0" smtClean="0"/>
                        <a:t> Field (170)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Match (702)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Total (928)</a:t>
                      </a:r>
                      <a:endParaRPr kumimoji="1" lang="ja-JP" altLang="en-US" sz="1800" dirty="0"/>
                    </a:p>
                  </a:txBody>
                  <a:tcPr marL="80814" marR="80814" marT="40407" marB="40407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27745">
                <a:tc rowSpan="7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80814" marR="80814" marT="40407" marB="40407" vert="vert27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OVS (</a:t>
                      </a:r>
                      <a:r>
                        <a:rPr kumimoji="1" lang="en-US" altLang="ja-JP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netdev</a:t>
                      </a:r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433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531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OVS (kernel)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65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433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515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Indigo</a:t>
                      </a:r>
                      <a:r>
                        <a:rPr lang="en-US" altLang="ja-JP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Virtual Switch</a:t>
                      </a:r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46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362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425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ofswitch13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419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529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LINC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472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567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Trema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612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790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Lagopus </a:t>
                      </a:r>
                      <a:r>
                        <a:rPr kumimoji="1" lang="en-US" altLang="ja-JP" sz="18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vswitch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56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162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702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920</a:t>
                      </a:r>
                      <a:endParaRPr kumimoji="1" lang="ja-JP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</a:rPr>
                        <a:t>Hardware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80814" marR="80814" marT="40407" marB="40407" vert="vert27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Centec</a:t>
                      </a:r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V350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196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HP 2920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NoviFLow</a:t>
                      </a:r>
                      <a:r>
                        <a:rPr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NoviKit200</a:t>
                      </a:r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399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501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745">
                <a:tc vMerge="1">
                  <a:txBody>
                    <a:bodyPr/>
                    <a:lstStyle/>
                    <a:p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Pica8 P-3290</a:t>
                      </a:r>
                      <a:endParaRPr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386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423</a:t>
                      </a:r>
                      <a:endParaRPr kumimoji="1" lang="ja-JP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814" marR="80814" marT="40407" marB="40407">
                    <a:lnL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78"/>
    </mc:Choice>
    <mc:Fallback xmlns="">
      <p:transition xmlns:p14="http://schemas.microsoft.com/office/powerpoint/2010/main" spd="slow" advTm="538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6378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lvl="1">
              <a:tabLst>
                <a:tab pos="2335213" algn="l"/>
              </a:tabLst>
            </a:pPr>
            <a:r>
              <a:rPr kumimoji="1" lang="en-US" altLang="ja-JP" dirty="0" smtClean="0"/>
              <a:t>Throughput:	</a:t>
            </a:r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10Gbps wire-rate</a:t>
            </a:r>
          </a:p>
          <a:p>
            <a:pPr lvl="1">
              <a:tabLst>
                <a:tab pos="2335213" algn="l"/>
              </a:tabLst>
            </a:pPr>
            <a:r>
              <a:rPr lang="en-US" altLang="ja-JP" dirty="0" smtClean="0"/>
              <a:t>Flow rules:	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1M flow rules</a:t>
            </a:r>
          </a:p>
          <a:p>
            <a:pPr lvl="1">
              <a:tabLst>
                <a:tab pos="2335213" algn="l"/>
              </a:tabLst>
            </a:pPr>
            <a:endParaRPr kumimoji="1" lang="en-US" altLang="ja-JP" dirty="0"/>
          </a:p>
          <a:p>
            <a:pPr>
              <a:spcBef>
                <a:spcPts val="528"/>
              </a:spcBef>
              <a:tabLst>
                <a:tab pos="2871788" algn="l"/>
              </a:tabLst>
            </a:pPr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Evaluation models</a:t>
            </a:r>
          </a:p>
          <a:p>
            <a:pPr lvl="1">
              <a:tabLst>
                <a:tab pos="2871788" algn="l"/>
              </a:tabLst>
            </a:pPr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WAN-DC gateway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MPLS-VLAN mapping</a:t>
            </a:r>
          </a:p>
          <a:p>
            <a:pPr lvl="1">
              <a:tabLst>
                <a:tab pos="2871788" algn="l"/>
              </a:tabLst>
            </a:pPr>
            <a:r>
              <a:rPr kumimoji="1" lang="en-US" altLang="ja-JP" b="1" dirty="0" smtClean="0">
                <a:solidFill>
                  <a:srgbClr val="E46C0A"/>
                </a:solidFill>
              </a:rPr>
              <a:t>MPLS P router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MPLS </a:t>
            </a:r>
            <a:r>
              <a:rPr lang="en-US" altLang="ja-JP" sz="2600" dirty="0"/>
              <a:t>l</a:t>
            </a:r>
            <a:r>
              <a:rPr lang="en-US" altLang="ja-JP" sz="2600" dirty="0" smtClean="0"/>
              <a:t>abel switching</a:t>
            </a:r>
          </a:p>
        </p:txBody>
      </p:sp>
    </p:spTree>
    <p:extLst>
      <p:ext uri="{BB962C8B-B14F-4D97-AF65-F5344CB8AC3E}">
        <p14:creationId xmlns:p14="http://schemas.microsoft.com/office/powerpoint/2010/main" val="23918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74"/>
    </mc:Choice>
    <mc:Fallback xmlns="">
      <p:transition xmlns:p14="http://schemas.microsoft.com/office/powerpoint/2010/main" spd="slow" advTm="914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871788" algn="l"/>
              </a:tabLst>
            </a:pP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Evaluation setup</a:t>
            </a:r>
          </a:p>
          <a:p>
            <a:pPr lvl="1">
              <a:tabLst>
                <a:tab pos="2871788" algn="l"/>
              </a:tabLst>
            </a:pP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tabLst>
                <a:tab pos="2871788" algn="l"/>
              </a:tabLst>
            </a:pP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tabLst>
                <a:tab pos="2871788" algn="l"/>
              </a:tabLst>
            </a:pP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  <a:tabLst>
                <a:tab pos="2871788" algn="l"/>
              </a:tabLst>
            </a:pPr>
            <a:endParaRPr lang="en-US" altLang="ja-JP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tabLst>
                <a:tab pos="2871788" algn="l"/>
              </a:tabLst>
            </a:pP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Server spec.</a:t>
            </a:r>
          </a:p>
          <a:p>
            <a:pPr lvl="1">
              <a:tabLst>
                <a:tab pos="2871788" algn="l"/>
              </a:tabLst>
            </a:pPr>
            <a:r>
              <a:rPr lang="en-US" altLang="ja-JP" sz="2600" dirty="0" smtClean="0"/>
              <a:t>CPU: Dual Intel Xeon E5-2660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8 core(16 thread), 20M Cache, 2.2 GHz, 8.00GT/s QPI, Sandy bridge</a:t>
            </a:r>
          </a:p>
          <a:p>
            <a:pPr lvl="1">
              <a:tabLst>
                <a:tab pos="2871788" algn="l"/>
              </a:tabLst>
            </a:pPr>
            <a:r>
              <a:rPr lang="en-US" altLang="ja-JP" sz="2600" dirty="0" smtClean="0"/>
              <a:t>Memory: DDR3-1600 ECC 64GB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Quad-channel 8x8GB</a:t>
            </a:r>
          </a:p>
          <a:p>
            <a:pPr lvl="1">
              <a:tabLst>
                <a:tab pos="2871788" algn="l"/>
              </a:tabLst>
            </a:pPr>
            <a:r>
              <a:rPr kumimoji="1" lang="en-US" altLang="ja-JP" sz="2600" dirty="0" smtClean="0"/>
              <a:t>Chipset: Intel C602</a:t>
            </a:r>
          </a:p>
          <a:p>
            <a:pPr lvl="1">
              <a:tabLst>
                <a:tab pos="2871788" algn="l"/>
              </a:tabLst>
            </a:pPr>
            <a:r>
              <a:rPr lang="en-US" altLang="ja-JP" sz="2600" dirty="0" smtClean="0"/>
              <a:t>NIC: Intel Ethernet Converged Network Adapter X520-DA2</a:t>
            </a:r>
          </a:p>
          <a:p>
            <a:pPr lvl="2">
              <a:tabLst>
                <a:tab pos="2871788" algn="l"/>
              </a:tabLst>
            </a:pPr>
            <a:r>
              <a:rPr lang="en-US" altLang="ja-JP" sz="2600" dirty="0" smtClean="0"/>
              <a:t>Intel 82599ES, </a:t>
            </a:r>
            <a:r>
              <a:rPr lang="en-US" altLang="ja-JP" sz="2600" dirty="0" err="1" smtClean="0"/>
              <a:t>PCIe</a:t>
            </a:r>
            <a:r>
              <a:rPr lang="en-US" altLang="ja-JP" sz="2600" dirty="0" smtClean="0"/>
              <a:t> v2.0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698014" y="1700808"/>
            <a:ext cx="2880320" cy="1944216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42030" y="2060849"/>
            <a:ext cx="2628213" cy="1512168"/>
          </a:xfrm>
          <a:prstGeom prst="rect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Lagopus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6066167" y="2924944"/>
            <a:ext cx="1190615" cy="576064"/>
            <a:chOff x="-396552" y="2348880"/>
            <a:chExt cx="1728192" cy="1728192"/>
          </a:xfrm>
        </p:grpSpPr>
        <p:sp>
          <p:nvSpPr>
            <p:cNvPr id="15" name="正方形/長方形 14"/>
            <p:cNvSpPr/>
            <p:nvPr/>
          </p:nvSpPr>
          <p:spPr>
            <a:xfrm>
              <a:off x="-396552" y="2348880"/>
              <a:ext cx="1728192" cy="432048"/>
            </a:xfrm>
            <a:prstGeom prst="rect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-396552" y="2780928"/>
              <a:ext cx="1728192" cy="432048"/>
            </a:xfrm>
            <a:prstGeom prst="rect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-396552" y="3212976"/>
              <a:ext cx="1728192" cy="432048"/>
            </a:xfrm>
            <a:prstGeom prst="rect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-396552" y="3645024"/>
              <a:ext cx="1728192" cy="432048"/>
            </a:xfrm>
            <a:prstGeom prst="rect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6066166" y="2564904"/>
            <a:ext cx="1190616" cy="936104"/>
          </a:xfrm>
          <a:prstGeom prst="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9562" y="1700808"/>
            <a:ext cx="1080120" cy="1944216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tester 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1709682" y="2564904"/>
            <a:ext cx="2988332" cy="0"/>
          </a:xfrm>
          <a:prstGeom prst="line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709682" y="3140968"/>
            <a:ext cx="2988332" cy="0"/>
          </a:xfrm>
          <a:prstGeom prst="line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図形グループ 45"/>
          <p:cNvGrpSpPr/>
          <p:nvPr/>
        </p:nvGrpSpPr>
        <p:grpSpPr>
          <a:xfrm>
            <a:off x="1862082" y="2276872"/>
            <a:ext cx="2691916" cy="160784"/>
            <a:chOff x="2168116" y="2276872"/>
            <a:chExt cx="2079848" cy="160784"/>
          </a:xfrm>
        </p:grpSpPr>
        <p:cxnSp>
          <p:nvCxnSpPr>
            <p:cNvPr id="27" name="直線コネクタ 26"/>
            <p:cNvCxnSpPr/>
            <p:nvPr/>
          </p:nvCxnSpPr>
          <p:spPr>
            <a:xfrm flipV="1">
              <a:off x="2168116" y="2429272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2168116" y="2357264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2168116" y="2276872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図形グループ 46"/>
          <p:cNvGrpSpPr/>
          <p:nvPr/>
        </p:nvGrpSpPr>
        <p:grpSpPr>
          <a:xfrm>
            <a:off x="1853698" y="2852936"/>
            <a:ext cx="2700300" cy="160784"/>
            <a:chOff x="2159732" y="2852936"/>
            <a:chExt cx="2079848" cy="160784"/>
          </a:xfrm>
        </p:grpSpPr>
        <p:cxnSp>
          <p:nvCxnSpPr>
            <p:cNvPr id="33" name="直線コネクタ 32"/>
            <p:cNvCxnSpPr/>
            <p:nvPr/>
          </p:nvCxnSpPr>
          <p:spPr>
            <a:xfrm flipH="1" flipV="1">
              <a:off x="2159732" y="3005336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2159732" y="2933328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 flipV="1">
              <a:off x="2159732" y="2852936"/>
              <a:ext cx="2079848" cy="838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円弧 35"/>
          <p:cNvSpPr/>
          <p:nvPr/>
        </p:nvSpPr>
        <p:spPr>
          <a:xfrm>
            <a:off x="3956230" y="2111690"/>
            <a:ext cx="216024" cy="504056"/>
          </a:xfrm>
          <a:prstGeom prst="arc">
            <a:avLst>
              <a:gd name="adj1" fmla="val 14017051"/>
              <a:gd name="adj2" fmla="val 7670501"/>
            </a:avLst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弧 36"/>
          <p:cNvSpPr/>
          <p:nvPr/>
        </p:nvSpPr>
        <p:spPr>
          <a:xfrm>
            <a:off x="3077834" y="2679244"/>
            <a:ext cx="216024" cy="504056"/>
          </a:xfrm>
          <a:prstGeom prst="arc">
            <a:avLst>
              <a:gd name="adj1" fmla="val 14017051"/>
              <a:gd name="adj2" fmla="val 7670501"/>
            </a:avLst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吹き出し 37"/>
          <p:cNvSpPr/>
          <p:nvPr/>
        </p:nvSpPr>
        <p:spPr>
          <a:xfrm>
            <a:off x="3545886" y="1700808"/>
            <a:ext cx="770384" cy="360040"/>
          </a:xfrm>
          <a:prstGeom prst="wedgeRectCallout">
            <a:avLst>
              <a:gd name="adj1" fmla="val -1659"/>
              <a:gd name="adj2" fmla="val 81398"/>
            </a:avLst>
          </a:prstGeom>
          <a:ln w="28575" cmpd="sng">
            <a:solidFill>
              <a:srgbClr val="E46C0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E46C0A"/>
                </a:solidFill>
              </a:rPr>
              <a:t>Flows</a:t>
            </a:r>
            <a:endParaRPr kumimoji="1" lang="ja-JP" altLang="en-US" b="1" dirty="0">
              <a:solidFill>
                <a:srgbClr val="E46C0A"/>
              </a:solidFill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2537774" y="3284984"/>
            <a:ext cx="1386154" cy="360040"/>
          </a:xfrm>
          <a:prstGeom prst="wedgeRectCallout">
            <a:avLst>
              <a:gd name="adj1" fmla="val 6438"/>
              <a:gd name="adj2" fmla="val -102156"/>
            </a:avLst>
          </a:prstGeom>
          <a:ln w="28575" cmpd="sng">
            <a:solidFill>
              <a:srgbClr val="E46C0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solidFill>
                  <a:srgbClr val="E46C0A"/>
                </a:solidFill>
              </a:rPr>
              <a:t>Throughput</a:t>
            </a:r>
            <a:endParaRPr kumimoji="1" lang="ja-JP" altLang="en-US" b="1" dirty="0">
              <a:solidFill>
                <a:srgbClr val="E46C0A"/>
              </a:solidFill>
            </a:endParaRPr>
          </a:p>
        </p:txBody>
      </p:sp>
      <p:sp>
        <p:nvSpPr>
          <p:cNvPr id="40" name="右大かっこ 39"/>
          <p:cNvSpPr/>
          <p:nvPr/>
        </p:nvSpPr>
        <p:spPr>
          <a:xfrm>
            <a:off x="7326306" y="2924944"/>
            <a:ext cx="72008" cy="576064"/>
          </a:xfrm>
          <a:prstGeom prst="rightBracket">
            <a:avLst/>
          </a:prstGeom>
          <a:ln w="12700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吹き出し 40"/>
          <p:cNvSpPr/>
          <p:nvPr/>
        </p:nvSpPr>
        <p:spPr>
          <a:xfrm>
            <a:off x="7722350" y="2132856"/>
            <a:ext cx="792088" cy="720080"/>
          </a:xfrm>
          <a:prstGeom prst="wedgeRectCallout">
            <a:avLst>
              <a:gd name="adj1" fmla="val -82711"/>
              <a:gd name="adj2" fmla="val 86297"/>
            </a:avLst>
          </a:prstGeom>
          <a:ln w="28575" cmpd="sng">
            <a:solidFill>
              <a:srgbClr val="E46C0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E46C0A"/>
                </a:solidFill>
              </a:rPr>
              <a:t>Flow</a:t>
            </a:r>
          </a:p>
          <a:p>
            <a:pPr algn="ctr"/>
            <a:r>
              <a:rPr kumimoji="1" lang="en-US" altLang="ja-JP" b="1" dirty="0" smtClean="0">
                <a:solidFill>
                  <a:srgbClr val="E46C0A"/>
                </a:solidFill>
              </a:rPr>
              <a:t>rules</a:t>
            </a:r>
            <a:endParaRPr kumimoji="1" lang="ja-JP" altLang="en-US" b="1" dirty="0">
              <a:solidFill>
                <a:srgbClr val="E46C0A"/>
              </a:solidFill>
            </a:endParaRPr>
          </a:p>
        </p:txBody>
      </p:sp>
      <p:sp>
        <p:nvSpPr>
          <p:cNvPr id="43" name="四角形吹き出し 42"/>
          <p:cNvSpPr/>
          <p:nvPr/>
        </p:nvSpPr>
        <p:spPr>
          <a:xfrm>
            <a:off x="1961710" y="1700808"/>
            <a:ext cx="1224136" cy="360040"/>
          </a:xfrm>
          <a:prstGeom prst="wedgeRectCallout">
            <a:avLst>
              <a:gd name="adj1" fmla="val -11832"/>
              <a:gd name="adj2" fmla="val 101485"/>
            </a:avLst>
          </a:prstGeom>
          <a:ln w="28575" cmpd="sng">
            <a:solidFill>
              <a:srgbClr val="E46C0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E46C0A"/>
                </a:solidFill>
              </a:rPr>
              <a:t>Packet size</a:t>
            </a:r>
            <a:endParaRPr kumimoji="1" lang="ja-JP" altLang="en-US" b="1" dirty="0">
              <a:solidFill>
                <a:srgbClr val="E46C0A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986046" y="2564904"/>
            <a:ext cx="936104" cy="936104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Flow</a:t>
            </a:r>
          </a:p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ache</a:t>
            </a:r>
          </a:p>
          <a:p>
            <a:pPr algn="ctr"/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(on/off)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97"/>
    </mc:Choice>
    <mc:Fallback xmlns="">
      <p:transition xmlns:p14="http://schemas.microsoft.com/office/powerpoint/2010/main" spd="slow" advTm="894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WAN-DC Gateway</a:t>
            </a:r>
            <a:br>
              <a:rPr lang="en-US" altLang="ja-JP" dirty="0"/>
            </a:br>
            <a:r>
              <a:rPr lang="en-US" altLang="ja-JP" sz="2000" dirty="0" smtClean="0"/>
              <a:t>Throughput vs packet size, 1 flow, no flow-cache</a:t>
            </a:r>
            <a:endParaRPr kumimoji="1" lang="ja-JP" altLang="en-US" sz="2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0" y="1020153"/>
            <a:ext cx="8194261" cy="53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93"/>
    </mc:Choice>
    <mc:Fallback xmlns="">
      <p:transition xmlns:p14="http://schemas.microsoft.com/office/powerpoint/2010/main" spd="slow" advTm="721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WAN-DC Gateway</a:t>
            </a:r>
            <a:br>
              <a:rPr lang="en-US" altLang="ja-JP" dirty="0"/>
            </a:br>
            <a:r>
              <a:rPr lang="en-US" altLang="ja-JP" sz="2000" dirty="0" smtClean="0"/>
              <a:t>Throughput </a:t>
            </a:r>
            <a:r>
              <a:rPr lang="en-US" altLang="ja-JP" sz="2000" dirty="0"/>
              <a:t>vs packet size, </a:t>
            </a:r>
            <a:r>
              <a:rPr lang="en-US" altLang="ja-JP" sz="2000" dirty="0" smtClean="0"/>
              <a:t>1 flow, flow-cache</a:t>
            </a:r>
            <a:endParaRPr kumimoji="1" lang="ja-JP" altLang="en-US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1023096"/>
            <a:ext cx="8207999" cy="53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51"/>
    </mc:Choice>
    <mc:Fallback xmlns="">
      <p:transition xmlns:p14="http://schemas.microsoft.com/office/powerpoint/2010/main" spd="slow" advTm="465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WAN-DC Gateway</a:t>
            </a:r>
            <a:br>
              <a:rPr lang="en-US" altLang="ja-JP" dirty="0"/>
            </a:br>
            <a:r>
              <a:rPr lang="en-US" altLang="ja-JP" sz="2000" dirty="0" smtClean="0"/>
              <a:t>Throughput vs flows, 1518 bytes packet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1028149"/>
            <a:ext cx="8207999" cy="53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74"/>
    </mc:Choice>
    <mc:Fallback xmlns="">
      <p:transition xmlns:p14="http://schemas.microsoft.com/office/powerpoint/2010/main" spd="slow" advTm="1040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MPLS P router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000" dirty="0" smtClean="0"/>
              <a:t>Throughput vs packet size, 1 flow, no flow-cache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1039195"/>
            <a:ext cx="8207999" cy="53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66"/>
    </mc:Choice>
    <mc:Fallback xmlns="">
      <p:transition xmlns:p14="http://schemas.microsoft.com/office/powerpoint/2010/main" spd="slow" advTm="236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MPLS P router</a:t>
            </a:r>
            <a:br>
              <a:rPr lang="en-US" altLang="ja-JP" dirty="0"/>
            </a:br>
            <a:r>
              <a:rPr lang="en-US" altLang="ja-JP" sz="2000" dirty="0" smtClean="0"/>
              <a:t>Throughput </a:t>
            </a:r>
            <a:r>
              <a:rPr lang="en-US" altLang="ja-JP" sz="2000" dirty="0"/>
              <a:t>vs packet size, </a:t>
            </a:r>
            <a:r>
              <a:rPr lang="en-US" altLang="ja-JP" sz="2000" dirty="0" smtClean="0"/>
              <a:t>1 flow, flow-cache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" y="1039191"/>
            <a:ext cx="8207999" cy="53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6"/>
    </mc:Choice>
    <mc:Fallback xmlns="">
      <p:transition xmlns:p14="http://schemas.microsoft.com/office/powerpoint/2010/main" spd="slow" advTm="5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MPLS P router</a:t>
            </a:r>
            <a:br>
              <a:rPr lang="en-US" altLang="ja-JP" dirty="0"/>
            </a:br>
            <a:r>
              <a:rPr lang="en-US" altLang="ja-JP" sz="2000" dirty="0" smtClean="0"/>
              <a:t>Throughput vs flows, 1518 bytes packet</a:t>
            </a:r>
            <a:endParaRPr kumimoji="1" lang="ja-JP" altLang="en-US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2" y="1029035"/>
            <a:ext cx="8197177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94"/>
    </mc:Choice>
    <mc:Fallback xmlns="">
      <p:transition xmlns:p14="http://schemas.microsoft.com/office/powerpoint/2010/main" spd="slow" advTm="1689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Motivation and Target</a:t>
            </a:r>
          </a:p>
          <a:p>
            <a:r>
              <a:rPr lang="en-US" altLang="ja-JP" dirty="0" smtClean="0"/>
              <a:t>Development Status</a:t>
            </a:r>
            <a:endParaRPr kumimoji="1" lang="en-US" altLang="ja-JP" dirty="0" smtClean="0"/>
          </a:p>
          <a:p>
            <a:r>
              <a:rPr lang="en-US" altLang="ja-JP" dirty="0" smtClean="0"/>
              <a:t>Evaluation</a:t>
            </a:r>
          </a:p>
          <a:p>
            <a:pPr lvl="1"/>
            <a:r>
              <a:rPr kumimoji="1" lang="en-US" altLang="ja-JP" dirty="0" smtClean="0"/>
              <a:t>Conformance</a:t>
            </a:r>
          </a:p>
          <a:p>
            <a:pPr lvl="1"/>
            <a:r>
              <a:rPr lang="en-US" altLang="ja-JP" dirty="0" smtClean="0"/>
              <a:t>Performance</a:t>
            </a:r>
          </a:p>
          <a:p>
            <a:r>
              <a:rPr lang="en-US" altLang="ja-JP" dirty="0" smtClean="0"/>
              <a:t>Future Development Plan</a:t>
            </a:r>
            <a:endParaRPr kumimoji="1" lang="en-US" altLang="ja-JP" dirty="0" smtClean="0"/>
          </a:p>
        </p:txBody>
      </p:sp>
      <p:grpSp>
        <p:nvGrpSpPr>
          <p:cNvPr id="12" name="図形グループ 6"/>
          <p:cNvGrpSpPr/>
          <p:nvPr/>
        </p:nvGrpSpPr>
        <p:grpSpPr>
          <a:xfrm>
            <a:off x="6591300" y="2060848"/>
            <a:ext cx="1193800" cy="1256261"/>
            <a:chOff x="139700" y="635000"/>
            <a:chExt cx="1193800" cy="1256261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6516216" y="3356992"/>
            <a:ext cx="161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メイリオ"/>
              </a:rPr>
              <a:t>A bird </a:t>
            </a:r>
            <a:r>
              <a:rPr lang="en-US" altLang="ja-JP" smtClean="0">
                <a:solidFill>
                  <a:schemeClr val="tx1">
                    <a:lumMod val="65000"/>
                    <a:lumOff val="35000"/>
                  </a:schemeClr>
                </a:solidFill>
                <a:ea typeface="メイリオ"/>
              </a:rPr>
              <a:t>in </a:t>
            </a:r>
            <a:r>
              <a:rPr lang="en-US" altLang="ja-JP" smtClean="0">
                <a:solidFill>
                  <a:schemeClr val="tx1">
                    <a:lumMod val="65000"/>
                    <a:lumOff val="35000"/>
                  </a:schemeClr>
                </a:solidFill>
                <a:ea typeface="メイリオ"/>
              </a:rPr>
              <a:t>cloud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157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67"/>
    </mc:Choice>
    <mc:Fallback xmlns="">
      <p:transition xmlns:p14="http://schemas.microsoft.com/office/powerpoint/2010/main" spd="slow" advTm="161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Motivation and Target</a:t>
            </a:r>
          </a:p>
          <a:p>
            <a:r>
              <a:rPr lang="en-US" altLang="ja-JP" dirty="0"/>
              <a:t>Development Status</a:t>
            </a:r>
          </a:p>
          <a:p>
            <a:r>
              <a:rPr lang="en-US" altLang="ja-JP" dirty="0"/>
              <a:t>Evaluation</a:t>
            </a:r>
          </a:p>
          <a:p>
            <a:pPr lvl="1"/>
            <a:r>
              <a:rPr lang="en-US" altLang="ja-JP" dirty="0"/>
              <a:t>Conformance</a:t>
            </a:r>
          </a:p>
          <a:p>
            <a:pPr lvl="1"/>
            <a:r>
              <a:rPr lang="en-US" altLang="ja-JP" dirty="0"/>
              <a:t>Performance</a:t>
            </a: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Future Development Plan</a:t>
            </a:r>
          </a:p>
        </p:txBody>
      </p:sp>
      <p:grpSp>
        <p:nvGrpSpPr>
          <p:cNvPr id="4" name="図形グループ 12"/>
          <p:cNvGrpSpPr>
            <a:grpSpLocks noChangeAspect="1"/>
          </p:cNvGrpSpPr>
          <p:nvPr/>
        </p:nvGrpSpPr>
        <p:grpSpPr>
          <a:xfrm>
            <a:off x="6790996" y="4445077"/>
            <a:ext cx="1505867" cy="1584661"/>
            <a:chOff x="139700" y="635000"/>
            <a:chExt cx="1193800" cy="125626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5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3"/>
    </mc:Choice>
    <mc:Fallback xmlns="">
      <p:transition xmlns:p14="http://schemas.microsoft.com/office/powerpoint/2010/main" spd="slow" advTm="46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Development Plan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 smtClean="0">
                <a:solidFill>
                  <a:srgbClr val="376092"/>
                </a:solidFill>
              </a:rPr>
              <a:t>40Gbps-wirerate </a:t>
            </a:r>
            <a:r>
              <a:rPr lang="en-US" altLang="ja-JP" b="1" dirty="0">
                <a:solidFill>
                  <a:srgbClr val="376092"/>
                </a:solidFill>
              </a:rPr>
              <a:t>high-performance switch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 smtClean="0">
                <a:solidFill>
                  <a:srgbClr val="376092"/>
                </a:solidFill>
              </a:rPr>
              <a:t>Hypervisor </a:t>
            </a:r>
            <a:r>
              <a:rPr lang="en-US" altLang="ja-JP" b="1" dirty="0">
                <a:solidFill>
                  <a:srgbClr val="376092"/>
                </a:solidFill>
              </a:rPr>
              <a:t>integration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 smtClean="0">
                <a:solidFill>
                  <a:srgbClr val="376092"/>
                </a:solidFill>
              </a:rPr>
              <a:t>Tunnel </a:t>
            </a:r>
            <a:r>
              <a:rPr lang="en-US" altLang="ja-JP" b="1" dirty="0">
                <a:solidFill>
                  <a:srgbClr val="376092"/>
                </a:solidFill>
              </a:rPr>
              <a:t>processing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 smtClean="0">
                <a:solidFill>
                  <a:srgbClr val="376092"/>
                </a:solidFill>
              </a:rPr>
              <a:t>High availability</a:t>
            </a:r>
            <a:endParaRPr lang="en-US" altLang="ja-JP" b="1" dirty="0">
              <a:solidFill>
                <a:srgbClr val="376092"/>
              </a:solidFill>
            </a:endParaRP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altLang="ja-JP" b="1" dirty="0">
                <a:solidFill>
                  <a:srgbClr val="376092"/>
                </a:solidFill>
              </a:rPr>
              <a:t>Open source </a:t>
            </a:r>
            <a:r>
              <a:rPr lang="en-US" altLang="ja-JP" b="1" dirty="0" smtClean="0">
                <a:solidFill>
                  <a:srgbClr val="376092"/>
                </a:solidFill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1692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3"/>
    </mc:Choice>
    <mc:Fallback xmlns="">
      <p:transition xmlns:p14="http://schemas.microsoft.com/office/powerpoint/2010/main" spd="slow" advTm="739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2961772" y="1773327"/>
            <a:ext cx="3220456" cy="3311346"/>
            <a:chOff x="1893719" y="1655673"/>
            <a:chExt cx="3220456" cy="3311346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2118789" y="1853715"/>
              <a:ext cx="2770316" cy="2915263"/>
              <a:chOff x="139700" y="635000"/>
              <a:chExt cx="1193800" cy="1256261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635000"/>
                <a:ext cx="759528" cy="850900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00" y="1549400"/>
                <a:ext cx="1193800" cy="341861"/>
              </a:xfrm>
              <a:prstGeom prst="rect">
                <a:avLst/>
              </a:prstGeom>
            </p:spPr>
          </p:pic>
        </p:grpSp>
        <p:sp>
          <p:nvSpPr>
            <p:cNvPr id="7" name="正方形/長方形 6"/>
            <p:cNvSpPr/>
            <p:nvPr/>
          </p:nvSpPr>
          <p:spPr>
            <a:xfrm>
              <a:off x="1893719" y="1655673"/>
              <a:ext cx="3220456" cy="3311346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kumimoji="1" lang="en-US" altLang="ja-JP" sz="5400" b="1" i="1" dirty="0" smtClean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kumimoji="1" lang="ja-JP" altLang="en-US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5229200"/>
            <a:ext cx="7920880" cy="9838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is a part of the project for “Research and Development of Network Virtualization Technology” supported by the Ministry of Internal Affairs and Communications. 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3"/>
    </mc:Choice>
    <mc:Fallback xmlns="">
      <p:transition xmlns:p14="http://schemas.microsoft.com/office/powerpoint/2010/main" spd="slow" advTm="21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Agile and flexible networking</a:t>
            </a:r>
          </a:p>
          <a:p>
            <a:pPr lvl="1"/>
            <a:r>
              <a:rPr lang="en-US" altLang="ja-JP" sz="2000" dirty="0"/>
              <a:t>Full automation in provisioning, operation and management </a:t>
            </a:r>
          </a:p>
          <a:p>
            <a:pPr lvl="1"/>
            <a:r>
              <a:rPr lang="en-US" altLang="ja-JP" sz="2000" dirty="0"/>
              <a:t>Seamless networking for customers</a:t>
            </a:r>
          </a:p>
          <a:p>
            <a:pPr>
              <a:spcBef>
                <a:spcPts val="1500"/>
              </a:spcBef>
            </a:pPr>
            <a:r>
              <a:rPr lang="en-US" altLang="ja-JP" sz="2400" b="1" dirty="0">
                <a:solidFill>
                  <a:srgbClr val="376092"/>
                </a:solidFill>
              </a:rPr>
              <a:t>Server virtualization and NFV needs a high-performance software switch</a:t>
            </a:r>
          </a:p>
          <a:p>
            <a:pPr lvl="1"/>
            <a:r>
              <a:rPr lang="en-US" altLang="ja-JP" sz="2000" dirty="0"/>
              <a:t>Small latency</a:t>
            </a:r>
          </a:p>
          <a:p>
            <a:pPr lvl="1"/>
            <a:r>
              <a:rPr lang="en-US" altLang="ja-JP" sz="2000" dirty="0"/>
              <a:t>Wire-rate with short packet (64B)</a:t>
            </a:r>
          </a:p>
          <a:p>
            <a:pPr>
              <a:spcBef>
                <a:spcPts val="1500"/>
              </a:spcBef>
            </a:pPr>
            <a:r>
              <a:rPr lang="en-US" altLang="ja-JP" sz="2400" b="1" dirty="0">
                <a:solidFill>
                  <a:srgbClr val="376092"/>
                </a:solidFill>
              </a:rPr>
              <a:t>NO high-performance OpenFlow 1.3 software switch for </a:t>
            </a:r>
            <a:r>
              <a:rPr lang="en-US" altLang="ja-JP" sz="2400" b="1" dirty="0" smtClean="0">
                <a:solidFill>
                  <a:srgbClr val="376092"/>
                </a:solidFill>
              </a:rPr>
              <a:t>wide-area networks</a:t>
            </a:r>
            <a:endParaRPr lang="en-US" altLang="ja-JP" sz="2400" b="1" dirty="0">
              <a:solidFill>
                <a:srgbClr val="376092"/>
              </a:solidFill>
            </a:endParaRPr>
          </a:p>
          <a:p>
            <a:pPr lvl="1"/>
            <a:r>
              <a:rPr lang="en-US" altLang="ja-JP" sz="2000" dirty="0" smtClean="0"/>
              <a:t>1M </a:t>
            </a:r>
            <a:r>
              <a:rPr lang="en-US" altLang="ja-JP" sz="2000" dirty="0"/>
              <a:t>flow rules</a:t>
            </a:r>
          </a:p>
          <a:p>
            <a:pPr lvl="1"/>
            <a:r>
              <a:rPr lang="en-US" altLang="ja-JP" sz="2000" dirty="0"/>
              <a:t>10Gbps-wire-rate</a:t>
            </a:r>
          </a:p>
          <a:p>
            <a:pPr lvl="1"/>
            <a:r>
              <a:rPr lang="en-US" altLang="ja-JP" sz="2000" dirty="0"/>
              <a:t>Management protocol</a:t>
            </a:r>
          </a:p>
          <a:p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40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96"/>
    </mc:Choice>
    <mc:Fallback xmlns="">
      <p:transition xmlns:p14="http://schemas.microsoft.com/office/powerpoint/2010/main" spd="slow" advTm="972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100" dirty="0" smtClean="0"/>
              <a:t>Target of </a:t>
            </a:r>
            <a:r>
              <a:rPr kumimoji="1" lang="en-US" altLang="ja-JP" sz="3100" dirty="0" err="1" smtClean="0"/>
              <a:t>Lagopus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17929"/>
            <a:ext cx="7970318" cy="3507215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High performance software-based OpenFlow switch</a:t>
            </a:r>
          </a:p>
          <a:p>
            <a:pPr lvl="1"/>
            <a:r>
              <a:rPr lang="en-US" altLang="ja-JP" sz="2500" b="1" dirty="0" smtClean="0"/>
              <a:t>10Gbps wire-rate packet processing</a:t>
            </a:r>
          </a:p>
          <a:p>
            <a:pPr lvl="1"/>
            <a:r>
              <a:rPr lang="en-US" altLang="ja-JP" sz="2500" b="1" dirty="0" smtClean="0"/>
              <a:t>1M flow rules</a:t>
            </a:r>
          </a:p>
          <a:p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Expands the application to </a:t>
            </a:r>
            <a:r>
              <a:rPr lang="en-US" altLang="ja-JP" sz="29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ide-area networks</a:t>
            </a:r>
          </a:p>
          <a:p>
            <a:pPr lvl="1"/>
            <a:r>
              <a:rPr lang="en-US" altLang="ja-JP" sz="2500" b="1" dirty="0" smtClean="0"/>
              <a:t>Not only for data centers</a:t>
            </a:r>
            <a:endParaRPr lang="en-US" altLang="ja-JP" sz="2500" b="1" dirty="0"/>
          </a:p>
          <a:p>
            <a:pPr lvl="1"/>
            <a:r>
              <a:rPr lang="en-US" altLang="ja-JP" sz="2500" b="1" dirty="0" smtClean="0"/>
              <a:t>WAN protocols, e.g. MPLS and PBB</a:t>
            </a:r>
          </a:p>
          <a:p>
            <a:pPr lvl="1"/>
            <a:r>
              <a:rPr lang="en-US" altLang="ja-JP" sz="2500" b="1" dirty="0" smtClean="0"/>
              <a:t>Various management/configuration interfaces</a:t>
            </a:r>
          </a:p>
          <a:p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ja-JP" altLang="en-US" sz="2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900" b="1" dirty="0" smtClean="0">
                <a:solidFill>
                  <a:schemeClr val="accent6">
                    <a:lumMod val="75000"/>
                  </a:schemeClr>
                </a:solidFill>
              </a:rPr>
              <a:t>Innovation</a:t>
            </a:r>
          </a:p>
          <a:p>
            <a:pPr lvl="1"/>
            <a:r>
              <a:rPr lang="en-US" altLang="ja-JP" sz="2500" b="1" dirty="0" smtClean="0"/>
              <a:t>To be released as OSS</a:t>
            </a:r>
          </a:p>
          <a:p>
            <a:pPr lvl="1"/>
            <a:endParaRPr lang="en-US" altLang="ja-JP" sz="25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8" y="4731786"/>
            <a:ext cx="5242545" cy="16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5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64"/>
    </mc:Choice>
    <mc:Fallback xmlns="">
      <p:transition xmlns:p14="http://schemas.microsoft.com/office/powerpoint/2010/main" spd="slow" advTm="823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100" dirty="0" smtClean="0"/>
              <a:t>Specific</a:t>
            </a:r>
            <a:r>
              <a:rPr kumimoji="1" lang="en-US" altLang="ja-JP" sz="3100" dirty="0" smtClean="0"/>
              <a:t> Implementation Target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17929"/>
            <a:ext cx="7970318" cy="5235407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sz="2900" b="1" dirty="0" smtClean="0">
                <a:solidFill>
                  <a:srgbClr val="376092"/>
                </a:solidFill>
              </a:rPr>
              <a:t>ONF </a:t>
            </a:r>
            <a:r>
              <a:rPr lang="en-US" altLang="ja-JP" sz="2900" b="1" dirty="0">
                <a:solidFill>
                  <a:srgbClr val="376092"/>
                </a:solidFill>
              </a:rPr>
              <a:t>standard specification support</a:t>
            </a:r>
          </a:p>
          <a:p>
            <a:pPr lvl="1"/>
            <a:r>
              <a:rPr lang="en-US" altLang="ja-JP" sz="2900" dirty="0" err="1"/>
              <a:t>OpenFlow</a:t>
            </a:r>
            <a:r>
              <a:rPr lang="en-US" altLang="ja-JP" sz="2900" dirty="0"/>
              <a:t> Switch Specification </a:t>
            </a:r>
            <a:r>
              <a:rPr lang="en-US" altLang="ja-JP" sz="2900" dirty="0" smtClean="0"/>
              <a:t>1.3.4</a:t>
            </a:r>
          </a:p>
          <a:p>
            <a:pPr lvl="2"/>
            <a:r>
              <a:rPr lang="en-US" altLang="ja-JP" sz="2500" dirty="0"/>
              <a:t>Multi tables, Group tables support</a:t>
            </a:r>
          </a:p>
          <a:p>
            <a:pPr lvl="2"/>
            <a:r>
              <a:rPr lang="en-US" altLang="ja-JP" sz="2500" dirty="0"/>
              <a:t>MPLS, PBB, </a:t>
            </a:r>
            <a:r>
              <a:rPr lang="en-US" altLang="ja-JP" sz="2500" dirty="0" err="1"/>
              <a:t>QinQ</a:t>
            </a:r>
            <a:r>
              <a:rPr lang="en-US" altLang="ja-JP" sz="2500" dirty="0"/>
              <a:t>, </a:t>
            </a:r>
            <a:r>
              <a:rPr lang="en-US" altLang="ja-JP" sz="2500" dirty="0" smtClean="0"/>
              <a:t>support</a:t>
            </a:r>
            <a:endParaRPr lang="en-US" altLang="ja-JP" sz="2100" dirty="0"/>
          </a:p>
          <a:p>
            <a:pPr lvl="1"/>
            <a:r>
              <a:rPr lang="en-US" altLang="ja-JP" sz="2900" dirty="0"/>
              <a:t>OF-CONFIG 1.1</a:t>
            </a:r>
          </a:p>
          <a:p>
            <a:r>
              <a:rPr lang="en-US" altLang="ja-JP" sz="2900" b="1" dirty="0" smtClean="0">
                <a:solidFill>
                  <a:srgbClr val="376092"/>
                </a:solidFill>
              </a:rPr>
              <a:t>Multiple </a:t>
            </a:r>
            <a:r>
              <a:rPr lang="en-US" altLang="ja-JP" sz="2900" b="1" dirty="0">
                <a:solidFill>
                  <a:srgbClr val="376092"/>
                </a:solidFill>
              </a:rPr>
              <a:t>data-plane configuration</a:t>
            </a:r>
          </a:p>
          <a:p>
            <a:pPr lvl="1"/>
            <a:r>
              <a:rPr lang="en-US" altLang="ja-JP" sz="2900" dirty="0"/>
              <a:t>High performance software </a:t>
            </a:r>
            <a:r>
              <a:rPr lang="en-US" altLang="ja-JP" sz="2900" dirty="0" smtClean="0"/>
              <a:t>data-plane </a:t>
            </a:r>
            <a:r>
              <a:rPr lang="en-US" altLang="ja-JP" sz="2900" dirty="0"/>
              <a:t/>
            </a:r>
            <a:br>
              <a:rPr lang="en-US" altLang="ja-JP" sz="2900" dirty="0"/>
            </a:br>
            <a:r>
              <a:rPr lang="en-US" altLang="ja-JP" sz="2900" dirty="0"/>
              <a:t>on </a:t>
            </a:r>
            <a:r>
              <a:rPr lang="en-US" altLang="ja-JP" sz="2900" dirty="0" smtClean="0"/>
              <a:t>Intel </a:t>
            </a:r>
            <a:r>
              <a:rPr lang="en-US" altLang="ja-JP" sz="2900" dirty="0"/>
              <a:t>x86 bare-metal </a:t>
            </a:r>
            <a:r>
              <a:rPr lang="en-US" altLang="ja-JP" sz="2900" dirty="0" smtClean="0"/>
              <a:t>server</a:t>
            </a:r>
          </a:p>
          <a:p>
            <a:pPr lvl="2"/>
            <a:r>
              <a:rPr lang="en-US" altLang="ja-JP" sz="2800" dirty="0" smtClean="0"/>
              <a:t>Leverages commodity server architecture</a:t>
            </a:r>
            <a:endParaRPr lang="en-US" altLang="ja-JP" sz="2900" dirty="0"/>
          </a:p>
          <a:p>
            <a:pPr lvl="1"/>
            <a:r>
              <a:rPr lang="en-US" altLang="ja-JP" sz="2900" dirty="0"/>
              <a:t>Bare metal switch</a:t>
            </a:r>
          </a:p>
          <a:p>
            <a:pPr lvl="2"/>
            <a:r>
              <a:rPr lang="en-US" altLang="ja-JP" sz="2900" dirty="0" smtClean="0"/>
              <a:t>Utilizing switch ASIC</a:t>
            </a:r>
            <a:endParaRPr lang="en-US" altLang="ja-JP" sz="2900" dirty="0"/>
          </a:p>
          <a:p>
            <a:r>
              <a:rPr lang="en-US" altLang="ja-JP" sz="2900" b="1" dirty="0">
                <a:solidFill>
                  <a:srgbClr val="376092"/>
                </a:solidFill>
              </a:rPr>
              <a:t>Various management/configuration interfaces</a:t>
            </a:r>
          </a:p>
          <a:p>
            <a:pPr lvl="1"/>
            <a:r>
              <a:rPr lang="en-US" altLang="ja-JP" sz="2900" dirty="0"/>
              <a:t>OF-CONFIG, OVSDB</a:t>
            </a:r>
            <a:r>
              <a:rPr lang="en-US" altLang="ja-JP" dirty="0"/>
              <a:t>, CLI</a:t>
            </a:r>
          </a:p>
          <a:p>
            <a:pPr lvl="1"/>
            <a:r>
              <a:rPr lang="en-US" altLang="ja-JP" dirty="0"/>
              <a:t>SNMP, Ethernet-OAM functionality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0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50"/>
    </mc:Choice>
    <mc:Fallback xmlns="">
      <p:transition xmlns:p14="http://schemas.microsoft.com/office/powerpoint/2010/main" spd="slow" advTm="875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Motivation and Target</a:t>
            </a:r>
          </a:p>
          <a:p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Development Status</a:t>
            </a:r>
          </a:p>
          <a:p>
            <a:r>
              <a:rPr lang="en-US" altLang="ja-JP" dirty="0"/>
              <a:t>Evaluation</a:t>
            </a:r>
          </a:p>
          <a:p>
            <a:pPr lvl="1"/>
            <a:r>
              <a:rPr lang="en-US" altLang="ja-JP" dirty="0"/>
              <a:t>Conformance</a:t>
            </a:r>
          </a:p>
          <a:p>
            <a:pPr lvl="1"/>
            <a:r>
              <a:rPr lang="en-US" altLang="ja-JP" dirty="0"/>
              <a:t>Performance</a:t>
            </a:r>
          </a:p>
          <a:p>
            <a:r>
              <a:rPr lang="en-US" altLang="ja-JP" dirty="0"/>
              <a:t>Future Development Plan</a:t>
            </a:r>
          </a:p>
        </p:txBody>
      </p:sp>
      <p:grpSp>
        <p:nvGrpSpPr>
          <p:cNvPr id="4" name="図形グループ 12"/>
          <p:cNvGrpSpPr>
            <a:grpSpLocks noChangeAspect="1"/>
          </p:cNvGrpSpPr>
          <p:nvPr/>
        </p:nvGrpSpPr>
        <p:grpSpPr>
          <a:xfrm>
            <a:off x="6790996" y="4445077"/>
            <a:ext cx="1505867" cy="1584661"/>
            <a:chOff x="139700" y="635000"/>
            <a:chExt cx="1193800" cy="125626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76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7"/>
    </mc:Choice>
    <mc:Fallback xmlns="">
      <p:transition xmlns:p14="http://schemas.microsoft.com/office/powerpoint/2010/main" spd="slow" advTm="100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Development status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Performance</a:t>
            </a:r>
          </a:p>
          <a:p>
            <a:pPr lvl="1"/>
            <a:r>
              <a:rPr lang="en-US" altLang="ja-JP" dirty="0" smtClean="0"/>
              <a:t>10 </a:t>
            </a:r>
            <a:r>
              <a:rPr lang="en-US" altLang="ja-JP" dirty="0" err="1" smtClean="0"/>
              <a:t>GbE</a:t>
            </a:r>
            <a:r>
              <a:rPr lang="en-US" altLang="ja-JP" dirty="0" smtClean="0"/>
              <a:t> wire-rate</a:t>
            </a:r>
          </a:p>
          <a:p>
            <a:pPr lvl="1"/>
            <a:r>
              <a:rPr lang="en-US" altLang="ja-JP" dirty="0" smtClean="0"/>
              <a:t>1M flow rules</a:t>
            </a:r>
          </a:p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altLang="ja-JP" dirty="0"/>
              <a:t>OpenFlow 1.3 agent: well-tested</a:t>
            </a:r>
          </a:p>
          <a:p>
            <a:pPr lvl="1"/>
            <a:r>
              <a:rPr lang="en-US" altLang="ja-JP" dirty="0" err="1"/>
              <a:t>OpenFlow</a:t>
            </a:r>
            <a:r>
              <a:rPr lang="en-US" altLang="ja-JP" dirty="0"/>
              <a:t> 1.3 software data plane: well-tested</a:t>
            </a:r>
          </a:p>
          <a:p>
            <a:pPr lvl="1"/>
            <a:r>
              <a:rPr lang="en-US" altLang="ja-JP" dirty="0"/>
              <a:t>OpenFlow 1.3 </a:t>
            </a:r>
            <a:r>
              <a:rPr lang="en-US" altLang="ja-JP" dirty="0" smtClean="0"/>
              <a:t>switch ASIC </a:t>
            </a:r>
            <a:r>
              <a:rPr lang="en-US" altLang="ja-JP" dirty="0"/>
              <a:t>data plane: research </a:t>
            </a:r>
          </a:p>
          <a:p>
            <a:r>
              <a:rPr lang="en-US" altLang="ja-JP" b="1" dirty="0">
                <a:solidFill>
                  <a:srgbClr val="376092"/>
                </a:solidFill>
              </a:rPr>
              <a:t>Management Interface / protocol:</a:t>
            </a:r>
          </a:p>
          <a:p>
            <a:pPr lvl="1"/>
            <a:r>
              <a:rPr lang="en-US" altLang="ja-JP" dirty="0"/>
              <a:t>CLI: prototype</a:t>
            </a:r>
          </a:p>
          <a:p>
            <a:pPr lvl="1"/>
            <a:r>
              <a:rPr lang="en-US" altLang="ja-JP" dirty="0"/>
              <a:t>SNMP: prototype</a:t>
            </a:r>
          </a:p>
          <a:p>
            <a:pPr lvl="1"/>
            <a:r>
              <a:rPr lang="en-US" altLang="ja-JP" dirty="0"/>
              <a:t>OF-CONFIG: </a:t>
            </a:r>
            <a:r>
              <a:rPr lang="en-US" altLang="ja-JP" dirty="0" smtClean="0"/>
              <a:t>prototype </a:t>
            </a:r>
            <a:endParaRPr lang="en-US" altLang="ja-JP" dirty="0"/>
          </a:p>
          <a:p>
            <a:pPr lvl="1"/>
            <a:r>
              <a:rPr lang="en-US" altLang="ja-JP" dirty="0"/>
              <a:t>OVSDB: research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4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84"/>
    </mc:Choice>
    <mc:Fallback xmlns="">
      <p:transition xmlns:p14="http://schemas.microsoft.com/office/powerpoint/2010/main" spd="slow" advTm="702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100" dirty="0" smtClean="0"/>
              <a:t>Design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254" y="986935"/>
            <a:ext cx="5515866" cy="566124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Switch agent and data plane component</a:t>
            </a:r>
          </a:p>
          <a:p>
            <a:pPr lvl="1"/>
            <a:r>
              <a:rPr lang="en-US" altLang="ja-JP" dirty="0" smtClean="0"/>
              <a:t>Connected via event queue</a:t>
            </a:r>
          </a:p>
          <a:p>
            <a:pPr lvl="1"/>
            <a:r>
              <a:rPr lang="en-US" altLang="ja-JP" dirty="0" smtClean="0"/>
              <a:t>Supports multiple data plane implementations</a:t>
            </a:r>
          </a:p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Switch agent</a:t>
            </a:r>
          </a:p>
          <a:p>
            <a:pPr lvl="1"/>
            <a:r>
              <a:rPr lang="en-US" altLang="ja-JP" dirty="0" smtClean="0"/>
              <a:t>Modular architecture</a:t>
            </a:r>
          </a:p>
          <a:p>
            <a:pPr lvl="1"/>
            <a:r>
              <a:rPr lang="en-US" altLang="ja-JP" dirty="0" smtClean="0"/>
              <a:t>Easy to add configuration and management protocols</a:t>
            </a:r>
          </a:p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ata plane</a:t>
            </a:r>
          </a:p>
          <a:p>
            <a:pPr lvl="1"/>
            <a:r>
              <a:rPr lang="en-US" altLang="ja-JP" dirty="0" smtClean="0"/>
              <a:t>User space implementation using Intel DPDK</a:t>
            </a:r>
          </a:p>
          <a:p>
            <a:pPr lvl="1"/>
            <a:r>
              <a:rPr lang="en-US" altLang="ja-JP" dirty="0" smtClean="0"/>
              <a:t>Easy deployment</a:t>
            </a:r>
          </a:p>
          <a:p>
            <a:pPr lvl="1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10" y="1804502"/>
            <a:ext cx="3613031" cy="41783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875864" y="1182201"/>
            <a:ext cx="22352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OpenFlow controller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 flipH="1">
            <a:off x="6985000" y="1525101"/>
            <a:ext cx="8464" cy="736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963837" y="1580132"/>
            <a:ext cx="148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OpenFlow 1.3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図形グループ 12"/>
          <p:cNvGrpSpPr>
            <a:grpSpLocks noChangeAspect="1"/>
          </p:cNvGrpSpPr>
          <p:nvPr/>
        </p:nvGrpSpPr>
        <p:grpSpPr>
          <a:xfrm>
            <a:off x="8414450" y="5759256"/>
            <a:ext cx="627563" cy="660400"/>
            <a:chOff x="139700" y="635000"/>
            <a:chExt cx="1193800" cy="125626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35000"/>
              <a:ext cx="759528" cy="85090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00" y="1549400"/>
              <a:ext cx="1193800" cy="341861"/>
            </a:xfrm>
            <a:prstGeom prst="rect">
              <a:avLst/>
            </a:prstGeom>
          </p:spPr>
        </p:pic>
      </p:grpSp>
      <p:cxnSp>
        <p:nvCxnSpPr>
          <p:cNvPr id="11" name="直線コネクタ 10"/>
          <p:cNvCxnSpPr/>
          <p:nvPr/>
        </p:nvCxnSpPr>
        <p:spPr>
          <a:xfrm flipH="1">
            <a:off x="7327900" y="3417401"/>
            <a:ext cx="12700" cy="25103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66"/>
    </mc:Choice>
    <mc:Fallback xmlns="">
      <p:transition xmlns:p14="http://schemas.microsoft.com/office/powerpoint/2010/main" spd="slow" advTm="920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Software data plane </a:t>
            </a:r>
            <a:r>
              <a:rPr lang="en-US" altLang="ja-JP" dirty="0" smtClean="0"/>
              <a:t>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432236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OpenFlow data plane processing</a:t>
            </a:r>
          </a:p>
          <a:p>
            <a:pPr lvl="1"/>
            <a:r>
              <a:rPr lang="en-US" altLang="ja-JP" dirty="0" smtClean="0"/>
              <a:t>Must lookup and modify various protocol header</a:t>
            </a:r>
          </a:p>
          <a:p>
            <a:pPr lvl="1"/>
            <a:r>
              <a:rPr lang="en-US" altLang="ja-JP" dirty="0" smtClean="0"/>
              <a:t>Performance limitation of single CPU core processing</a:t>
            </a:r>
          </a:p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Exploit many core CPUs</a:t>
            </a:r>
          </a:p>
          <a:p>
            <a:pPr lvl="1"/>
            <a:r>
              <a:rPr lang="en-US" altLang="ja-JP" dirty="0" smtClean="0"/>
              <a:t>Pipelining: dividing I/O and packet processing</a:t>
            </a:r>
          </a:p>
          <a:p>
            <a:pPr lvl="1"/>
            <a:r>
              <a:rPr kumimoji="1" lang="en-US" altLang="ja-JP" dirty="0" smtClean="0"/>
              <a:t>Parallelizing each processing</a:t>
            </a:r>
          </a:p>
          <a:p>
            <a:pPr lvl="2"/>
            <a:r>
              <a:rPr lang="en-US" altLang="ja-JP" dirty="0" smtClean="0"/>
              <a:t>Improves performance and reduces I/O overhead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80341" y="3714207"/>
            <a:ext cx="8783318" cy="2955153"/>
            <a:chOff x="100592" y="2432800"/>
            <a:chExt cx="8783318" cy="2955153"/>
          </a:xfrm>
        </p:grpSpPr>
        <p:sp>
          <p:nvSpPr>
            <p:cNvPr id="7" name="Shape 72"/>
            <p:cNvSpPr/>
            <p:nvPr/>
          </p:nvSpPr>
          <p:spPr>
            <a:xfrm>
              <a:off x="111017" y="3013582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1</a:t>
              </a:r>
              <a:endParaRPr lang="ja" sz="1100" dirty="0">
                <a:latin typeface="+mn-ea"/>
              </a:endParaRPr>
            </a:p>
            <a:p>
              <a:pPr algn="ctr">
                <a:buNone/>
              </a:pPr>
              <a:r>
                <a:rPr lang="ja" sz="1100" dirty="0" smtClean="0">
                  <a:latin typeface="+mn-ea"/>
                </a:rPr>
                <a:t>RX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8" name="Shape 73"/>
            <p:cNvSpPr/>
            <p:nvPr/>
          </p:nvSpPr>
          <p:spPr>
            <a:xfrm>
              <a:off x="111017" y="3488083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2</a:t>
              </a:r>
              <a:r>
                <a:rPr lang="ja" sz="1100" dirty="0">
                  <a:latin typeface="+mn-ea"/>
                </a:rPr>
                <a:t/>
              </a:r>
              <a:br>
                <a:rPr lang="ja" sz="1100" dirty="0">
                  <a:latin typeface="+mn-ea"/>
                </a:rPr>
              </a:br>
              <a:r>
                <a:rPr lang="ja" sz="1100" dirty="0" smtClean="0">
                  <a:latin typeface="+mn-ea"/>
                </a:rPr>
                <a:t>RX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9" name="Shape 77"/>
            <p:cNvSpPr/>
            <p:nvPr/>
          </p:nvSpPr>
          <p:spPr>
            <a:xfrm>
              <a:off x="1698949" y="3233824"/>
              <a:ext cx="716949" cy="440482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altLang="ja" sz="1100" b="1" dirty="0" smtClean="0">
                  <a:latin typeface="+mn-ea"/>
                </a:rPr>
                <a:t>I/O RX</a:t>
              </a:r>
            </a:p>
            <a:p>
              <a:pPr lvl="0" algn="ctr" rtl="0">
                <a:buNone/>
              </a:pPr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CPU0</a:t>
              </a:r>
            </a:p>
          </p:txBody>
        </p:sp>
        <p:cxnSp>
          <p:nvCxnSpPr>
            <p:cNvPr id="10" name="Shape 79"/>
            <p:cNvCxnSpPr>
              <a:endCxn id="9" idx="1"/>
            </p:cNvCxnSpPr>
            <p:nvPr/>
          </p:nvCxnSpPr>
          <p:spPr>
            <a:xfrm>
              <a:off x="1196499" y="3233689"/>
              <a:ext cx="502449" cy="22037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1" name="Shape 80"/>
            <p:cNvGrpSpPr/>
            <p:nvPr/>
          </p:nvGrpSpPr>
          <p:grpSpPr>
            <a:xfrm>
              <a:off x="1016169" y="3150573"/>
              <a:ext cx="375699" cy="166501"/>
              <a:chOff x="2549050" y="4078475"/>
              <a:chExt cx="346799" cy="184500"/>
            </a:xfrm>
          </p:grpSpPr>
          <p:sp>
            <p:nvSpPr>
              <p:cNvPr id="191" name="Shape 81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92" name="Shape 82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93" name="Shape 83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94" name="Shape 8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12" name="Shape 85"/>
            <p:cNvCxnSpPr>
              <a:stCxn id="7" idx="3"/>
            </p:cNvCxnSpPr>
            <p:nvPr/>
          </p:nvCxnSpPr>
          <p:spPr>
            <a:xfrm>
              <a:off x="827966" y="3233824"/>
              <a:ext cx="188175" cy="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" name="Shape 86"/>
            <p:cNvCxnSpPr>
              <a:endCxn id="9" idx="1"/>
            </p:cNvCxnSpPr>
            <p:nvPr/>
          </p:nvCxnSpPr>
          <p:spPr>
            <a:xfrm rot="10800000" flipH="1">
              <a:off x="1196499" y="3454066"/>
              <a:ext cx="502449" cy="25340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14" name="Shape 87"/>
            <p:cNvGrpSpPr/>
            <p:nvPr/>
          </p:nvGrpSpPr>
          <p:grpSpPr>
            <a:xfrm>
              <a:off x="1016169" y="3624262"/>
              <a:ext cx="375699" cy="166501"/>
              <a:chOff x="2549050" y="4078475"/>
              <a:chExt cx="346799" cy="184500"/>
            </a:xfrm>
          </p:grpSpPr>
          <p:sp>
            <p:nvSpPr>
              <p:cNvPr id="187" name="Shape 88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8" name="Shape 89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9" name="Shape 90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90" name="Shape 9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15" name="Shape 92"/>
            <p:cNvCxnSpPr>
              <a:stCxn id="8" idx="3"/>
            </p:cNvCxnSpPr>
            <p:nvPr/>
          </p:nvCxnSpPr>
          <p:spPr>
            <a:xfrm rot="10800000" flipH="1">
              <a:off x="827966" y="3706700"/>
              <a:ext cx="188175" cy="162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6" name="Shape 105"/>
            <p:cNvSpPr/>
            <p:nvPr/>
          </p:nvSpPr>
          <p:spPr>
            <a:xfrm>
              <a:off x="1707886" y="4184799"/>
              <a:ext cx="716949" cy="440482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altLang="ja" sz="1100" b="1" dirty="0">
                  <a:latin typeface="+mn-ea"/>
                </a:rPr>
                <a:t>I/O </a:t>
              </a:r>
              <a:r>
                <a:rPr lang="en-US" altLang="ja" sz="1100" b="1" dirty="0" smtClean="0">
                  <a:latin typeface="+mn-ea"/>
                </a:rPr>
                <a:t>RX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CPU1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" name="Shape 108"/>
            <p:cNvSpPr/>
            <p:nvPr/>
          </p:nvSpPr>
          <p:spPr>
            <a:xfrm flipH="1">
              <a:off x="8144821" y="304855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1</a:t>
              </a:r>
              <a:endParaRPr lang="ja" sz="1100" dirty="0">
                <a:latin typeface="+mn-ea"/>
              </a:endParaRPr>
            </a:p>
            <a:p>
              <a:pPr lvl="0" algn="ctr" rtl="0">
                <a:buNone/>
              </a:pPr>
              <a:r>
                <a:rPr lang="en-US" altLang="ja" sz="1100" dirty="0" smtClean="0">
                  <a:latin typeface="+mn-ea"/>
                </a:rPr>
                <a:t>TX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18" name="Shape 109"/>
            <p:cNvSpPr/>
            <p:nvPr/>
          </p:nvSpPr>
          <p:spPr>
            <a:xfrm flipH="1">
              <a:off x="8144821" y="352305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2</a:t>
              </a:r>
              <a:r>
                <a:rPr lang="ja" sz="1100" dirty="0">
                  <a:latin typeface="+mn-ea"/>
                </a:rPr>
                <a:t/>
              </a:r>
              <a:br>
                <a:rPr lang="ja" sz="1100" dirty="0">
                  <a:latin typeface="+mn-ea"/>
                </a:rPr>
              </a:br>
              <a:r>
                <a:rPr lang="en-US" altLang="ja" sz="1100" dirty="0" smtClean="0">
                  <a:latin typeface="+mn-ea"/>
                </a:rPr>
                <a:t>TX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19" name="Shape 112"/>
            <p:cNvSpPr/>
            <p:nvPr/>
          </p:nvSpPr>
          <p:spPr>
            <a:xfrm flipH="1">
              <a:off x="6480903" y="3253713"/>
              <a:ext cx="716949" cy="440482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ja" sz="1100" b="1" dirty="0">
                  <a:latin typeface="+mn-ea"/>
                </a:rPr>
                <a:t>I/O TX</a:t>
              </a:r>
              <a:endParaRPr lang="ja" altLang="ja-JP" sz="1100" b="1" dirty="0">
                <a:latin typeface="+mn-ea"/>
              </a:endParaRPr>
            </a:p>
            <a:p>
              <a:pPr lvl="0"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CPU6</a:t>
              </a:r>
              <a:endParaRPr lang="ja" altLang="ja-JP" sz="1100" b="1" dirty="0">
                <a:latin typeface="+mn-ea"/>
              </a:endParaRPr>
            </a:p>
          </p:txBody>
        </p:sp>
        <p:cxnSp>
          <p:nvCxnSpPr>
            <p:cNvPr id="20" name="Shape 113"/>
            <p:cNvCxnSpPr>
              <a:stCxn id="186" idx="3"/>
              <a:endCxn id="19" idx="1"/>
            </p:cNvCxnSpPr>
            <p:nvPr/>
          </p:nvCxnSpPr>
          <p:spPr>
            <a:xfrm flipH="1">
              <a:off x="7197852" y="3268799"/>
              <a:ext cx="383067" cy="20515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21" name="Shape 115"/>
            <p:cNvGrpSpPr/>
            <p:nvPr/>
          </p:nvGrpSpPr>
          <p:grpSpPr>
            <a:xfrm flipH="1">
              <a:off x="7580919" y="3185548"/>
              <a:ext cx="375699" cy="166501"/>
              <a:chOff x="2549050" y="4078475"/>
              <a:chExt cx="346799" cy="184500"/>
            </a:xfrm>
          </p:grpSpPr>
          <p:sp>
            <p:nvSpPr>
              <p:cNvPr id="183" name="Shape 116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4" name="Shape 117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5" name="Shape 118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6" name="Shape 11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22" name="Shape 119"/>
            <p:cNvCxnSpPr>
              <a:stCxn id="17" idx="3"/>
            </p:cNvCxnSpPr>
            <p:nvPr/>
          </p:nvCxnSpPr>
          <p:spPr>
            <a:xfrm rot="10800000">
              <a:off x="7956646" y="3268798"/>
              <a:ext cx="188175" cy="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3" name="Shape 120"/>
            <p:cNvCxnSpPr>
              <a:stCxn id="182" idx="3"/>
              <a:endCxn id="19" idx="1"/>
            </p:cNvCxnSpPr>
            <p:nvPr/>
          </p:nvCxnSpPr>
          <p:spPr>
            <a:xfrm flipH="1" flipV="1">
              <a:off x="7197852" y="3473954"/>
              <a:ext cx="383067" cy="268533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24" name="Shape 122"/>
            <p:cNvGrpSpPr/>
            <p:nvPr/>
          </p:nvGrpSpPr>
          <p:grpSpPr>
            <a:xfrm flipH="1">
              <a:off x="7580919" y="3659236"/>
              <a:ext cx="375699" cy="166501"/>
              <a:chOff x="2549050" y="4078475"/>
              <a:chExt cx="346799" cy="184500"/>
            </a:xfrm>
          </p:grpSpPr>
          <p:sp>
            <p:nvSpPr>
              <p:cNvPr id="179" name="Shape 123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0" name="Shape 124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1" name="Shape 125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82" name="Shape 12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25" name="Shape 126"/>
            <p:cNvCxnSpPr>
              <a:stCxn id="18" idx="3"/>
            </p:cNvCxnSpPr>
            <p:nvPr/>
          </p:nvCxnSpPr>
          <p:spPr>
            <a:xfrm rot="10800000">
              <a:off x="7956646" y="3741675"/>
              <a:ext cx="188175" cy="162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26" name="Shape 139"/>
            <p:cNvSpPr/>
            <p:nvPr/>
          </p:nvSpPr>
          <p:spPr>
            <a:xfrm flipH="1">
              <a:off x="6471966" y="4219774"/>
              <a:ext cx="716949" cy="440482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altLang="ja" sz="1100" b="1" dirty="0" smtClean="0">
                  <a:latin typeface="+mn-ea"/>
                </a:rPr>
                <a:t>I/O TX</a:t>
              </a:r>
            </a:p>
            <a:p>
              <a:pPr lvl="0"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CPU7</a:t>
              </a:r>
              <a:endParaRPr lang="ja" sz="1100" b="1" dirty="0">
                <a:latin typeface="+mn-ea"/>
              </a:endParaRPr>
            </a:p>
          </p:txBody>
        </p:sp>
        <p:grpSp>
          <p:nvGrpSpPr>
            <p:cNvPr id="27" name="Shape 144"/>
            <p:cNvGrpSpPr/>
            <p:nvPr/>
          </p:nvGrpSpPr>
          <p:grpSpPr>
            <a:xfrm flipH="1">
              <a:off x="5774666" y="3116781"/>
              <a:ext cx="375699" cy="166501"/>
              <a:chOff x="2549050" y="4078475"/>
              <a:chExt cx="346799" cy="184500"/>
            </a:xfrm>
          </p:grpSpPr>
          <p:sp>
            <p:nvSpPr>
              <p:cNvPr id="175" name="Shape 145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6" name="Shape 146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7" name="Shape 147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8" name="Shape 148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28" name="Shape 149"/>
            <p:cNvGrpSpPr/>
            <p:nvPr/>
          </p:nvGrpSpPr>
          <p:grpSpPr>
            <a:xfrm flipH="1">
              <a:off x="5774666" y="3322948"/>
              <a:ext cx="375699" cy="166501"/>
              <a:chOff x="2549050" y="4078475"/>
              <a:chExt cx="346799" cy="184500"/>
            </a:xfrm>
          </p:grpSpPr>
          <p:sp>
            <p:nvSpPr>
              <p:cNvPr id="171" name="Shape 150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2" name="Shape 151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3" name="Shape 152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4" name="Shape 153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29" name="Shape 154"/>
            <p:cNvGrpSpPr/>
            <p:nvPr/>
          </p:nvGrpSpPr>
          <p:grpSpPr>
            <a:xfrm flipH="1">
              <a:off x="5774666" y="3524433"/>
              <a:ext cx="375699" cy="166501"/>
              <a:chOff x="2549050" y="4078475"/>
              <a:chExt cx="346799" cy="184500"/>
            </a:xfrm>
          </p:grpSpPr>
          <p:sp>
            <p:nvSpPr>
              <p:cNvPr id="167" name="Shape 155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8" name="Shape 156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9" name="Shape 157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70" name="Shape 158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0" name="Shape 159"/>
            <p:cNvGrpSpPr/>
            <p:nvPr/>
          </p:nvGrpSpPr>
          <p:grpSpPr>
            <a:xfrm flipH="1">
              <a:off x="5774666" y="4153260"/>
              <a:ext cx="375699" cy="166501"/>
              <a:chOff x="2549050" y="4078475"/>
              <a:chExt cx="346799" cy="184500"/>
            </a:xfrm>
          </p:grpSpPr>
          <p:sp>
            <p:nvSpPr>
              <p:cNvPr id="163" name="Shape 160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4" name="Shape 161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5" name="Shape 162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6" name="Shape 163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1" name="Shape 164"/>
            <p:cNvGrpSpPr/>
            <p:nvPr/>
          </p:nvGrpSpPr>
          <p:grpSpPr>
            <a:xfrm flipH="1">
              <a:off x="5774666" y="4377054"/>
              <a:ext cx="375699" cy="166501"/>
              <a:chOff x="2549050" y="4078475"/>
              <a:chExt cx="346799" cy="184500"/>
            </a:xfrm>
          </p:grpSpPr>
          <p:sp>
            <p:nvSpPr>
              <p:cNvPr id="159" name="Shape 165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0" name="Shape 166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1" name="Shape 167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62" name="Shape 168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2" name="Shape 169"/>
            <p:cNvGrpSpPr/>
            <p:nvPr/>
          </p:nvGrpSpPr>
          <p:grpSpPr>
            <a:xfrm flipH="1">
              <a:off x="5774666" y="4588836"/>
              <a:ext cx="375699" cy="166501"/>
              <a:chOff x="2549050" y="4078475"/>
              <a:chExt cx="346799" cy="184500"/>
            </a:xfrm>
          </p:grpSpPr>
          <p:sp>
            <p:nvSpPr>
              <p:cNvPr id="155" name="Shape 170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6" name="Shape 171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7" name="Shape 172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8" name="Shape 173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33" name="Shape 174"/>
            <p:cNvCxnSpPr>
              <a:stCxn id="178" idx="3"/>
              <a:endCxn id="75" idx="3"/>
            </p:cNvCxnSpPr>
            <p:nvPr/>
          </p:nvCxnSpPr>
          <p:spPr>
            <a:xfrm flipH="1" flipV="1">
              <a:off x="5236758" y="3089591"/>
              <a:ext cx="537908" cy="11044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4" name="Shape 175"/>
            <p:cNvCxnSpPr>
              <a:stCxn id="158" idx="3"/>
              <a:endCxn id="76" idx="3"/>
            </p:cNvCxnSpPr>
            <p:nvPr/>
          </p:nvCxnSpPr>
          <p:spPr>
            <a:xfrm flipH="1" flipV="1">
              <a:off x="5236758" y="4406144"/>
              <a:ext cx="537908" cy="265943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35" name="Shape 176"/>
            <p:cNvGrpSpPr/>
            <p:nvPr/>
          </p:nvGrpSpPr>
          <p:grpSpPr>
            <a:xfrm flipH="1">
              <a:off x="2997196" y="2825215"/>
              <a:ext cx="375699" cy="166501"/>
              <a:chOff x="2549050" y="4078475"/>
              <a:chExt cx="346799" cy="184500"/>
            </a:xfrm>
          </p:grpSpPr>
          <p:sp>
            <p:nvSpPr>
              <p:cNvPr id="151" name="Shape 177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2" name="Shape 178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3" name="Shape 179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4" name="Shape 180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6" name="Shape 181"/>
            <p:cNvGrpSpPr/>
            <p:nvPr/>
          </p:nvGrpSpPr>
          <p:grpSpPr>
            <a:xfrm flipH="1">
              <a:off x="2997196" y="3104215"/>
              <a:ext cx="375699" cy="166501"/>
              <a:chOff x="2549050" y="4078475"/>
              <a:chExt cx="346799" cy="184500"/>
            </a:xfrm>
          </p:grpSpPr>
          <p:sp>
            <p:nvSpPr>
              <p:cNvPr id="147" name="Shape 182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8" name="Shape 183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9" name="Shape 184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50" name="Shape 185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7" name="Shape 186"/>
            <p:cNvGrpSpPr/>
            <p:nvPr/>
          </p:nvGrpSpPr>
          <p:grpSpPr>
            <a:xfrm flipH="1">
              <a:off x="2997196" y="4260489"/>
              <a:ext cx="375699" cy="166501"/>
              <a:chOff x="2549050" y="4078475"/>
              <a:chExt cx="346799" cy="184500"/>
            </a:xfrm>
          </p:grpSpPr>
          <p:sp>
            <p:nvSpPr>
              <p:cNvPr id="143" name="Shape 187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4" name="Shape 188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5" name="Shape 189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6" name="Shape 190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38" name="Shape 191"/>
            <p:cNvGrpSpPr/>
            <p:nvPr/>
          </p:nvGrpSpPr>
          <p:grpSpPr>
            <a:xfrm flipH="1">
              <a:off x="2997196" y="4470723"/>
              <a:ext cx="375699" cy="166501"/>
              <a:chOff x="2549050" y="4078475"/>
              <a:chExt cx="346799" cy="184500"/>
            </a:xfrm>
          </p:grpSpPr>
          <p:sp>
            <p:nvSpPr>
              <p:cNvPr id="139" name="Shape 192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0" name="Shape 193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1" name="Shape 194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42" name="Shape 195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39" name="Shape 196"/>
            <p:cNvCxnSpPr>
              <a:stCxn id="142" idx="3"/>
              <a:endCxn id="16" idx="3"/>
            </p:cNvCxnSpPr>
            <p:nvPr/>
          </p:nvCxnSpPr>
          <p:spPr>
            <a:xfrm rot="10800000">
              <a:off x="2424836" y="4405041"/>
              <a:ext cx="572359" cy="14893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0" name="Shape 197"/>
            <p:cNvCxnSpPr>
              <a:stCxn id="150" idx="3"/>
              <a:endCxn id="16" idx="3"/>
            </p:cNvCxnSpPr>
            <p:nvPr/>
          </p:nvCxnSpPr>
          <p:spPr>
            <a:xfrm flipH="1">
              <a:off x="2424836" y="3187465"/>
              <a:ext cx="572359" cy="121757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1" name="Shape 199"/>
            <p:cNvCxnSpPr>
              <a:stCxn id="174" idx="3"/>
              <a:endCxn id="77" idx="3"/>
            </p:cNvCxnSpPr>
            <p:nvPr/>
          </p:nvCxnSpPr>
          <p:spPr>
            <a:xfrm flipH="1">
              <a:off x="5236723" y="3406199"/>
              <a:ext cx="537943" cy="37589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42" name="Shape 200"/>
            <p:cNvGrpSpPr/>
            <p:nvPr/>
          </p:nvGrpSpPr>
          <p:grpSpPr>
            <a:xfrm flipH="1">
              <a:off x="2997304" y="3533499"/>
              <a:ext cx="375699" cy="166501"/>
              <a:chOff x="2549050" y="4078475"/>
              <a:chExt cx="346799" cy="184500"/>
            </a:xfrm>
          </p:grpSpPr>
          <p:sp>
            <p:nvSpPr>
              <p:cNvPr id="135" name="Shape 201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6" name="Shape 202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7" name="Shape 203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8" name="Shape 20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43" name="Shape 205"/>
            <p:cNvGrpSpPr/>
            <p:nvPr/>
          </p:nvGrpSpPr>
          <p:grpSpPr>
            <a:xfrm flipH="1">
              <a:off x="2997304" y="3812498"/>
              <a:ext cx="375699" cy="166501"/>
              <a:chOff x="2549050" y="4078475"/>
              <a:chExt cx="346799" cy="184500"/>
            </a:xfrm>
          </p:grpSpPr>
          <p:sp>
            <p:nvSpPr>
              <p:cNvPr id="131" name="Shape 206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2" name="Shape 207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3" name="Shape 208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4" name="Shape 209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44" name="Shape 210"/>
            <p:cNvCxnSpPr>
              <a:stCxn id="134" idx="3"/>
              <a:endCxn id="16" idx="3"/>
            </p:cNvCxnSpPr>
            <p:nvPr/>
          </p:nvCxnSpPr>
          <p:spPr>
            <a:xfrm flipH="1">
              <a:off x="2424836" y="3895749"/>
              <a:ext cx="572467" cy="50929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5" name="Shape 211"/>
            <p:cNvCxnSpPr>
              <a:stCxn id="154" idx="3"/>
              <a:endCxn id="9" idx="3"/>
            </p:cNvCxnSpPr>
            <p:nvPr/>
          </p:nvCxnSpPr>
          <p:spPr>
            <a:xfrm flipH="1">
              <a:off x="2415899" y="2908466"/>
              <a:ext cx="581296" cy="54560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6" name="Shape 212"/>
            <p:cNvCxnSpPr>
              <a:stCxn id="138" idx="3"/>
              <a:endCxn id="9" idx="3"/>
            </p:cNvCxnSpPr>
            <p:nvPr/>
          </p:nvCxnSpPr>
          <p:spPr>
            <a:xfrm rot="10800000">
              <a:off x="2415899" y="3454066"/>
              <a:ext cx="581404" cy="162683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7" name="Shape 213"/>
            <p:cNvCxnSpPr>
              <a:stCxn id="146" idx="3"/>
              <a:endCxn id="9" idx="3"/>
            </p:cNvCxnSpPr>
            <p:nvPr/>
          </p:nvCxnSpPr>
          <p:spPr>
            <a:xfrm rot="10800000">
              <a:off x="2415899" y="3454066"/>
              <a:ext cx="581296" cy="889673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8" name="Shape 214"/>
            <p:cNvCxnSpPr>
              <a:stCxn id="76" idx="1"/>
              <a:endCxn id="139" idx="1"/>
            </p:cNvCxnSpPr>
            <p:nvPr/>
          </p:nvCxnSpPr>
          <p:spPr>
            <a:xfrm flipH="1">
              <a:off x="3372895" y="4406144"/>
              <a:ext cx="395384" cy="14783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49" name="Shape 215"/>
            <p:cNvCxnSpPr>
              <a:stCxn id="76" idx="1"/>
              <a:endCxn id="143" idx="1"/>
            </p:cNvCxnSpPr>
            <p:nvPr/>
          </p:nvCxnSpPr>
          <p:spPr>
            <a:xfrm flipH="1" flipV="1">
              <a:off x="3372895" y="4343740"/>
              <a:ext cx="395384" cy="6240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0" name="Shape 216"/>
            <p:cNvCxnSpPr>
              <a:stCxn id="77" idx="1"/>
              <a:endCxn id="135" idx="1"/>
            </p:cNvCxnSpPr>
            <p:nvPr/>
          </p:nvCxnSpPr>
          <p:spPr>
            <a:xfrm flipH="1" flipV="1">
              <a:off x="3373003" y="3616750"/>
              <a:ext cx="395384" cy="16534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1" name="Shape 217"/>
            <p:cNvCxnSpPr>
              <a:stCxn id="77" idx="1"/>
              <a:endCxn id="131" idx="1"/>
            </p:cNvCxnSpPr>
            <p:nvPr/>
          </p:nvCxnSpPr>
          <p:spPr>
            <a:xfrm flipH="1">
              <a:off x="3373003" y="3782094"/>
              <a:ext cx="395384" cy="11365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2" name="Shape 218"/>
            <p:cNvCxnSpPr>
              <a:stCxn id="75" idx="1"/>
              <a:endCxn id="147" idx="1"/>
            </p:cNvCxnSpPr>
            <p:nvPr/>
          </p:nvCxnSpPr>
          <p:spPr>
            <a:xfrm flipH="1">
              <a:off x="3372895" y="3089591"/>
              <a:ext cx="395384" cy="9787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3" name="Shape 219"/>
            <p:cNvCxnSpPr>
              <a:stCxn id="75" idx="1"/>
              <a:endCxn id="151" idx="1"/>
            </p:cNvCxnSpPr>
            <p:nvPr/>
          </p:nvCxnSpPr>
          <p:spPr>
            <a:xfrm flipH="1" flipV="1">
              <a:off x="3372895" y="2908466"/>
              <a:ext cx="395384" cy="18112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4" name="Shape 220"/>
            <p:cNvCxnSpPr>
              <a:stCxn id="170" idx="3"/>
              <a:endCxn id="76" idx="3"/>
            </p:cNvCxnSpPr>
            <p:nvPr/>
          </p:nvCxnSpPr>
          <p:spPr>
            <a:xfrm flipH="1">
              <a:off x="5236758" y="3607684"/>
              <a:ext cx="537908" cy="79846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5" name="Shape 221"/>
            <p:cNvCxnSpPr>
              <a:stCxn id="162" idx="3"/>
              <a:endCxn id="77" idx="3"/>
            </p:cNvCxnSpPr>
            <p:nvPr/>
          </p:nvCxnSpPr>
          <p:spPr>
            <a:xfrm flipH="1" flipV="1">
              <a:off x="5236723" y="3782094"/>
              <a:ext cx="537943" cy="67821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6" name="Shape 222"/>
            <p:cNvCxnSpPr>
              <a:stCxn id="166" idx="3"/>
              <a:endCxn id="75" idx="3"/>
            </p:cNvCxnSpPr>
            <p:nvPr/>
          </p:nvCxnSpPr>
          <p:spPr>
            <a:xfrm flipH="1" flipV="1">
              <a:off x="5236758" y="3089591"/>
              <a:ext cx="537908" cy="114692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7" name="Shape 223"/>
            <p:cNvCxnSpPr>
              <a:stCxn id="19" idx="3"/>
              <a:endCxn id="175" idx="1"/>
            </p:cNvCxnSpPr>
            <p:nvPr/>
          </p:nvCxnSpPr>
          <p:spPr>
            <a:xfrm flipH="1" flipV="1">
              <a:off x="6150365" y="3200032"/>
              <a:ext cx="330538" cy="273922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8" name="Shape 224"/>
            <p:cNvCxnSpPr>
              <a:stCxn id="19" idx="3"/>
              <a:endCxn id="171" idx="1"/>
            </p:cNvCxnSpPr>
            <p:nvPr/>
          </p:nvCxnSpPr>
          <p:spPr>
            <a:xfrm flipH="1" flipV="1">
              <a:off x="6150365" y="3406199"/>
              <a:ext cx="330538" cy="6775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59" name="Shape 225"/>
            <p:cNvCxnSpPr>
              <a:stCxn id="19" idx="3"/>
              <a:endCxn id="167" idx="1"/>
            </p:cNvCxnSpPr>
            <p:nvPr/>
          </p:nvCxnSpPr>
          <p:spPr>
            <a:xfrm flipH="1">
              <a:off x="6150365" y="3473954"/>
              <a:ext cx="330538" cy="13373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0" name="Shape 226"/>
            <p:cNvCxnSpPr>
              <a:stCxn id="26" idx="3"/>
              <a:endCxn id="155" idx="1"/>
            </p:cNvCxnSpPr>
            <p:nvPr/>
          </p:nvCxnSpPr>
          <p:spPr>
            <a:xfrm flipH="1">
              <a:off x="6150365" y="4440015"/>
              <a:ext cx="321601" cy="232072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1" name="Shape 227"/>
            <p:cNvCxnSpPr>
              <a:stCxn id="26" idx="3"/>
              <a:endCxn id="159" idx="1"/>
            </p:cNvCxnSpPr>
            <p:nvPr/>
          </p:nvCxnSpPr>
          <p:spPr>
            <a:xfrm flipH="1">
              <a:off x="6150365" y="4440015"/>
              <a:ext cx="321601" cy="2029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2" name="Shape 228"/>
            <p:cNvCxnSpPr>
              <a:stCxn id="26" idx="3"/>
              <a:endCxn id="163" idx="1"/>
            </p:cNvCxnSpPr>
            <p:nvPr/>
          </p:nvCxnSpPr>
          <p:spPr>
            <a:xfrm flipH="1" flipV="1">
              <a:off x="6150365" y="4236511"/>
              <a:ext cx="321601" cy="20350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3" name="Shape 229"/>
            <p:cNvCxnSpPr>
              <a:stCxn id="130" idx="3"/>
              <a:endCxn id="78" idx="3"/>
            </p:cNvCxnSpPr>
            <p:nvPr/>
          </p:nvCxnSpPr>
          <p:spPr>
            <a:xfrm flipH="1">
              <a:off x="5259768" y="4878385"/>
              <a:ext cx="514898" cy="25683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64" name="Shape 252"/>
            <p:cNvGrpSpPr/>
            <p:nvPr/>
          </p:nvGrpSpPr>
          <p:grpSpPr>
            <a:xfrm flipH="1">
              <a:off x="5774666" y="4795134"/>
              <a:ext cx="375699" cy="166501"/>
              <a:chOff x="2549050" y="4078475"/>
              <a:chExt cx="346799" cy="184500"/>
            </a:xfrm>
          </p:grpSpPr>
          <p:sp>
            <p:nvSpPr>
              <p:cNvPr id="127" name="Shape 253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8" name="Shape 254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9" name="Shape 255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30" name="Shape 230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65" name="Shape 256"/>
            <p:cNvCxnSpPr>
              <a:stCxn id="26" idx="3"/>
              <a:endCxn id="127" idx="1"/>
            </p:cNvCxnSpPr>
            <p:nvPr/>
          </p:nvCxnSpPr>
          <p:spPr>
            <a:xfrm flipH="1">
              <a:off x="6150365" y="4440015"/>
              <a:ext cx="321601" cy="43837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66" name="Shape 257"/>
            <p:cNvGrpSpPr/>
            <p:nvPr/>
          </p:nvGrpSpPr>
          <p:grpSpPr>
            <a:xfrm flipH="1">
              <a:off x="2982308" y="5156469"/>
              <a:ext cx="375699" cy="166501"/>
              <a:chOff x="2549050" y="4078475"/>
              <a:chExt cx="346799" cy="184500"/>
            </a:xfrm>
          </p:grpSpPr>
          <p:sp>
            <p:nvSpPr>
              <p:cNvPr id="123" name="Shape 258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4" name="Shape 259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5" name="Shape 260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6" name="Shape 26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67" name="Shape 262"/>
            <p:cNvCxnSpPr>
              <a:stCxn id="126" idx="3"/>
              <a:endCxn id="16" idx="3"/>
            </p:cNvCxnSpPr>
            <p:nvPr/>
          </p:nvCxnSpPr>
          <p:spPr>
            <a:xfrm flipH="1" flipV="1">
              <a:off x="2424835" y="4405041"/>
              <a:ext cx="557473" cy="834678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68" name="Shape 263"/>
            <p:cNvCxnSpPr>
              <a:stCxn id="122" idx="3"/>
              <a:endCxn id="9" idx="3"/>
            </p:cNvCxnSpPr>
            <p:nvPr/>
          </p:nvCxnSpPr>
          <p:spPr>
            <a:xfrm flipH="1" flipV="1">
              <a:off x="2415898" y="3454066"/>
              <a:ext cx="579762" cy="1476255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69" name="Shape 265"/>
            <p:cNvGrpSpPr/>
            <p:nvPr/>
          </p:nvGrpSpPr>
          <p:grpSpPr>
            <a:xfrm flipH="1">
              <a:off x="2995660" y="4847070"/>
              <a:ext cx="375699" cy="166501"/>
              <a:chOff x="2549050" y="4078475"/>
              <a:chExt cx="346799" cy="184500"/>
            </a:xfrm>
          </p:grpSpPr>
          <p:sp>
            <p:nvSpPr>
              <p:cNvPr id="119" name="Shape 266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0" name="Shape 267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1" name="Shape 268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22" name="Shape 26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grpSp>
          <p:nvGrpSpPr>
            <p:cNvPr id="70" name="Shape 269"/>
            <p:cNvGrpSpPr/>
            <p:nvPr/>
          </p:nvGrpSpPr>
          <p:grpSpPr>
            <a:xfrm flipH="1">
              <a:off x="5774666" y="3731689"/>
              <a:ext cx="375699" cy="166501"/>
              <a:chOff x="2549050" y="4078475"/>
              <a:chExt cx="346799" cy="184500"/>
            </a:xfrm>
          </p:grpSpPr>
          <p:sp>
            <p:nvSpPr>
              <p:cNvPr id="115" name="Shape 270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6" name="Shape 271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7" name="Shape 272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8" name="Shape 273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71" name="Shape 274"/>
            <p:cNvCxnSpPr>
              <a:stCxn id="19" idx="3"/>
              <a:endCxn id="115" idx="1"/>
            </p:cNvCxnSpPr>
            <p:nvPr/>
          </p:nvCxnSpPr>
          <p:spPr>
            <a:xfrm flipH="1">
              <a:off x="6150365" y="3473954"/>
              <a:ext cx="330538" cy="34098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72" name="Shape 275"/>
            <p:cNvCxnSpPr>
              <a:stCxn id="118" idx="3"/>
              <a:endCxn id="78" idx="3"/>
            </p:cNvCxnSpPr>
            <p:nvPr/>
          </p:nvCxnSpPr>
          <p:spPr>
            <a:xfrm flipH="1">
              <a:off x="5259768" y="3814940"/>
              <a:ext cx="514898" cy="132028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73" name="Shape 276"/>
            <p:cNvCxnSpPr>
              <a:stCxn id="78" idx="1"/>
              <a:endCxn id="119" idx="1"/>
            </p:cNvCxnSpPr>
            <p:nvPr/>
          </p:nvCxnSpPr>
          <p:spPr>
            <a:xfrm flipH="1" flipV="1">
              <a:off x="3371359" y="4930321"/>
              <a:ext cx="419930" cy="204899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74" name="Shape 277"/>
            <p:cNvCxnSpPr>
              <a:stCxn id="78" idx="1"/>
              <a:endCxn id="123" idx="1"/>
            </p:cNvCxnSpPr>
            <p:nvPr/>
          </p:nvCxnSpPr>
          <p:spPr>
            <a:xfrm flipH="1">
              <a:off x="3358007" y="5135220"/>
              <a:ext cx="433282" cy="10450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75" name="Shape 78"/>
            <p:cNvSpPr/>
            <p:nvPr/>
          </p:nvSpPr>
          <p:spPr>
            <a:xfrm>
              <a:off x="3768279" y="2862107"/>
              <a:ext cx="1468479" cy="4549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altLang="ja" sz="1100" b="1" dirty="0" smtClean="0">
                  <a:latin typeface="+mn-ea"/>
                </a:rPr>
                <a:t>Flow lookup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latin typeface="+mn-ea"/>
                </a:rPr>
                <a:t>packet processing</a:t>
              </a:r>
              <a:endParaRPr lang="en-US" altLang="ja-JP" sz="1100" b="1" dirty="0" smtClean="0">
                <a:latin typeface="+mn-ea"/>
              </a:endParaRPr>
            </a:p>
            <a:p>
              <a:pPr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CPU2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6" name="Shape 142"/>
            <p:cNvSpPr/>
            <p:nvPr/>
          </p:nvSpPr>
          <p:spPr>
            <a:xfrm>
              <a:off x="3768279" y="4150395"/>
              <a:ext cx="1468479" cy="51149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Flow lookup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latin typeface="+mn-ea"/>
                </a:rPr>
                <a:t>packet processing</a:t>
              </a:r>
              <a:endParaRPr lang="en-US" altLang="ja-JP" sz="1100" b="1" dirty="0" smtClean="0">
                <a:latin typeface="+mn-ea"/>
              </a:endParaRPr>
            </a:p>
            <a:p>
              <a:pPr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CPU4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7" name="Shape 198"/>
            <p:cNvSpPr/>
            <p:nvPr/>
          </p:nvSpPr>
          <p:spPr>
            <a:xfrm>
              <a:off x="3768387" y="3533499"/>
              <a:ext cx="1468336" cy="4971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Flow lookup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latin typeface="+mn-ea"/>
                </a:rPr>
                <a:t>packet processing</a:t>
              </a:r>
              <a:endParaRPr lang="en-US" altLang="ja-JP" sz="1100" b="1" dirty="0" smtClean="0">
                <a:latin typeface="+mn-ea"/>
              </a:endParaRPr>
            </a:p>
            <a:p>
              <a:pPr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CPU3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8" name="Shape 142"/>
            <p:cNvSpPr/>
            <p:nvPr/>
          </p:nvSpPr>
          <p:spPr>
            <a:xfrm>
              <a:off x="3791289" y="4882487"/>
              <a:ext cx="1468479" cy="50546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Flow lookup</a:t>
              </a:r>
              <a:br>
                <a:rPr lang="en-US" altLang="ja" sz="1100" b="1" dirty="0" smtClean="0">
                  <a:latin typeface="+mn-ea"/>
                </a:rPr>
              </a:br>
              <a:r>
                <a:rPr lang="en-US" altLang="ja" sz="1100" b="1" dirty="0" smtClean="0">
                  <a:latin typeface="+mn-ea"/>
                </a:rPr>
                <a:t>packet processing</a:t>
              </a:r>
              <a:endParaRPr lang="en-US" altLang="ja-JP" sz="1100" b="1" dirty="0" smtClean="0">
                <a:latin typeface="+mn-ea"/>
              </a:endParaRPr>
            </a:p>
            <a:p>
              <a:pPr algn="ctr"/>
              <a:r>
                <a:rPr lang="en-US" altLang="ja" sz="1100" b="1" dirty="0" smtClean="0">
                  <a:solidFill>
                    <a:srgbClr val="FF0000"/>
                  </a:solidFill>
                  <a:latin typeface="+mn-ea"/>
                </a:rPr>
                <a:t>CPU5</a:t>
              </a:r>
              <a:endParaRPr lang="en-US" altLang="ja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9" name="Shape 72"/>
            <p:cNvSpPr/>
            <p:nvPr/>
          </p:nvSpPr>
          <p:spPr>
            <a:xfrm>
              <a:off x="100592" y="3969326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3</a:t>
              </a:r>
              <a:endParaRPr lang="ja" sz="1100" dirty="0">
                <a:latin typeface="+mn-ea"/>
              </a:endParaRPr>
            </a:p>
            <a:p>
              <a:pPr algn="ctr">
                <a:buNone/>
              </a:pPr>
              <a:r>
                <a:rPr lang="ja" sz="1100" dirty="0" smtClean="0">
                  <a:latin typeface="+mn-ea"/>
                </a:rPr>
                <a:t>RX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80" name="Shape 73"/>
            <p:cNvSpPr/>
            <p:nvPr/>
          </p:nvSpPr>
          <p:spPr>
            <a:xfrm>
              <a:off x="100592" y="444382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4</a:t>
              </a:r>
              <a:r>
                <a:rPr lang="ja" sz="1100" dirty="0">
                  <a:latin typeface="+mn-ea"/>
                </a:rPr>
                <a:t/>
              </a:r>
              <a:br>
                <a:rPr lang="ja" sz="1100" dirty="0">
                  <a:latin typeface="+mn-ea"/>
                </a:rPr>
              </a:br>
              <a:r>
                <a:rPr lang="ja" sz="1100" dirty="0" smtClean="0">
                  <a:latin typeface="+mn-ea"/>
                </a:rPr>
                <a:t>RX</a:t>
              </a:r>
              <a:endParaRPr lang="ja" sz="1100" dirty="0">
                <a:latin typeface="+mn-ea"/>
              </a:endParaRPr>
            </a:p>
          </p:txBody>
        </p:sp>
        <p:cxnSp>
          <p:nvCxnSpPr>
            <p:cNvPr id="81" name="Shape 79"/>
            <p:cNvCxnSpPr>
              <a:endCxn id="16" idx="1"/>
            </p:cNvCxnSpPr>
            <p:nvPr/>
          </p:nvCxnSpPr>
          <p:spPr>
            <a:xfrm>
              <a:off x="1186074" y="4189433"/>
              <a:ext cx="521812" cy="215607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82" name="Shape 80"/>
            <p:cNvGrpSpPr/>
            <p:nvPr/>
          </p:nvGrpSpPr>
          <p:grpSpPr>
            <a:xfrm>
              <a:off x="1005744" y="4106317"/>
              <a:ext cx="375699" cy="166501"/>
              <a:chOff x="2549050" y="4078475"/>
              <a:chExt cx="346799" cy="184500"/>
            </a:xfrm>
          </p:grpSpPr>
          <p:sp>
            <p:nvSpPr>
              <p:cNvPr id="111" name="Shape 81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2" name="Shape 82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3" name="Shape 83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4" name="Shape 8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83" name="Shape 85"/>
            <p:cNvCxnSpPr>
              <a:stCxn id="79" idx="3"/>
            </p:cNvCxnSpPr>
            <p:nvPr/>
          </p:nvCxnSpPr>
          <p:spPr>
            <a:xfrm>
              <a:off x="817541" y="4189568"/>
              <a:ext cx="188175" cy="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4" name="Shape 86"/>
            <p:cNvCxnSpPr>
              <a:endCxn id="16" idx="1"/>
            </p:cNvCxnSpPr>
            <p:nvPr/>
          </p:nvCxnSpPr>
          <p:spPr>
            <a:xfrm flipV="1">
              <a:off x="1186074" y="4405040"/>
              <a:ext cx="521812" cy="25817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grpSp>
          <p:nvGrpSpPr>
            <p:cNvPr id="85" name="Shape 87"/>
            <p:cNvGrpSpPr/>
            <p:nvPr/>
          </p:nvGrpSpPr>
          <p:grpSpPr>
            <a:xfrm>
              <a:off x="1005744" y="4580006"/>
              <a:ext cx="375699" cy="166501"/>
              <a:chOff x="2549050" y="4078475"/>
              <a:chExt cx="346799" cy="184500"/>
            </a:xfrm>
          </p:grpSpPr>
          <p:sp>
            <p:nvSpPr>
              <p:cNvPr id="107" name="Shape 88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8" name="Shape 89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9" name="Shape 90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10" name="Shape 9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86" name="Shape 92"/>
            <p:cNvCxnSpPr>
              <a:stCxn id="80" idx="3"/>
            </p:cNvCxnSpPr>
            <p:nvPr/>
          </p:nvCxnSpPr>
          <p:spPr>
            <a:xfrm rot="10800000" flipH="1">
              <a:off x="817541" y="4662444"/>
              <a:ext cx="188175" cy="162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7" name="Shape 108"/>
            <p:cNvSpPr/>
            <p:nvPr/>
          </p:nvSpPr>
          <p:spPr>
            <a:xfrm flipH="1">
              <a:off x="8166961" y="401515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3</a:t>
              </a:r>
              <a:endParaRPr lang="ja" sz="1100" dirty="0">
                <a:latin typeface="+mn-ea"/>
              </a:endParaRPr>
            </a:p>
            <a:p>
              <a:pPr lvl="0" algn="ctr" rtl="0">
                <a:buNone/>
              </a:pPr>
              <a:r>
                <a:rPr lang="en-US" altLang="ja" sz="1100" dirty="0" smtClean="0">
                  <a:latin typeface="+mn-ea"/>
                </a:rPr>
                <a:t>TX</a:t>
              </a:r>
              <a:endParaRPr lang="ja" sz="1100" dirty="0">
                <a:latin typeface="+mn-ea"/>
              </a:endParaRPr>
            </a:p>
          </p:txBody>
        </p:sp>
        <p:sp>
          <p:nvSpPr>
            <p:cNvPr id="88" name="Shape 109"/>
            <p:cNvSpPr/>
            <p:nvPr/>
          </p:nvSpPr>
          <p:spPr>
            <a:xfrm flipH="1">
              <a:off x="8166961" y="4489657"/>
              <a:ext cx="716949" cy="4404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" sz="1100" dirty="0" smtClean="0">
                  <a:latin typeface="+mn-ea"/>
                </a:rPr>
                <a:t>NIC</a:t>
              </a:r>
              <a:r>
                <a:rPr lang="en-US" altLang="ja" sz="1100" dirty="0" smtClean="0">
                  <a:latin typeface="+mn-ea"/>
                </a:rPr>
                <a:t> 4</a:t>
              </a:r>
              <a:r>
                <a:rPr lang="ja" sz="1100" dirty="0">
                  <a:latin typeface="+mn-ea"/>
                </a:rPr>
                <a:t/>
              </a:r>
              <a:br>
                <a:rPr lang="ja" sz="1100" dirty="0">
                  <a:latin typeface="+mn-ea"/>
                </a:rPr>
              </a:br>
              <a:r>
                <a:rPr lang="en-US" altLang="ja" sz="1100" dirty="0" smtClean="0">
                  <a:latin typeface="+mn-ea"/>
                </a:rPr>
                <a:t>TX</a:t>
              </a:r>
              <a:endParaRPr lang="ja" sz="1100" dirty="0">
                <a:latin typeface="+mn-ea"/>
              </a:endParaRPr>
            </a:p>
          </p:txBody>
        </p:sp>
        <p:cxnSp>
          <p:nvCxnSpPr>
            <p:cNvPr id="89" name="Shape 113"/>
            <p:cNvCxnSpPr>
              <a:stCxn id="106" idx="3"/>
              <a:endCxn id="26" idx="1"/>
            </p:cNvCxnSpPr>
            <p:nvPr/>
          </p:nvCxnSpPr>
          <p:spPr>
            <a:xfrm flipH="1">
              <a:off x="7188915" y="4235399"/>
              <a:ext cx="414144" cy="204616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90" name="Shape 115"/>
            <p:cNvGrpSpPr/>
            <p:nvPr/>
          </p:nvGrpSpPr>
          <p:grpSpPr>
            <a:xfrm flipH="1">
              <a:off x="7603059" y="4152148"/>
              <a:ext cx="375699" cy="166501"/>
              <a:chOff x="2549050" y="4078475"/>
              <a:chExt cx="346799" cy="184500"/>
            </a:xfrm>
          </p:grpSpPr>
          <p:sp>
            <p:nvSpPr>
              <p:cNvPr id="103" name="Shape 116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4" name="Shape 117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5" name="Shape 118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6" name="Shape 114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91" name="Shape 119"/>
            <p:cNvCxnSpPr>
              <a:stCxn id="87" idx="3"/>
            </p:cNvCxnSpPr>
            <p:nvPr/>
          </p:nvCxnSpPr>
          <p:spPr>
            <a:xfrm rot="10800000">
              <a:off x="7978786" y="4235398"/>
              <a:ext cx="188175" cy="0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92" name="Shape 120"/>
            <p:cNvCxnSpPr>
              <a:stCxn id="102" idx="3"/>
              <a:endCxn id="26" idx="1"/>
            </p:cNvCxnSpPr>
            <p:nvPr/>
          </p:nvCxnSpPr>
          <p:spPr>
            <a:xfrm flipH="1" flipV="1">
              <a:off x="7188915" y="4440015"/>
              <a:ext cx="414144" cy="269072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grpSp>
          <p:nvGrpSpPr>
            <p:cNvPr id="93" name="Shape 122"/>
            <p:cNvGrpSpPr/>
            <p:nvPr/>
          </p:nvGrpSpPr>
          <p:grpSpPr>
            <a:xfrm flipH="1">
              <a:off x="7603059" y="4625836"/>
              <a:ext cx="375699" cy="166501"/>
              <a:chOff x="2549050" y="4078475"/>
              <a:chExt cx="346799" cy="184500"/>
            </a:xfrm>
          </p:grpSpPr>
          <p:sp>
            <p:nvSpPr>
              <p:cNvPr id="99" name="Shape 123"/>
              <p:cNvSpPr/>
              <p:nvPr/>
            </p:nvSpPr>
            <p:spPr>
              <a:xfrm>
                <a:off x="25490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0" name="Shape 124"/>
              <p:cNvSpPr/>
              <p:nvPr/>
            </p:nvSpPr>
            <p:spPr>
              <a:xfrm>
                <a:off x="26357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1" name="Shape 125"/>
              <p:cNvSpPr/>
              <p:nvPr/>
            </p:nvSpPr>
            <p:spPr>
              <a:xfrm>
                <a:off x="27224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  <p:sp>
            <p:nvSpPr>
              <p:cNvPr id="102" name="Shape 121"/>
              <p:cNvSpPr/>
              <p:nvPr/>
            </p:nvSpPr>
            <p:spPr>
              <a:xfrm>
                <a:off x="2809150" y="4078475"/>
                <a:ext cx="86699" cy="184500"/>
              </a:xfrm>
              <a:prstGeom prst="rect">
                <a:avLst/>
              </a:prstGeom>
              <a:solidFill>
                <a:schemeClr val="lt2"/>
              </a:solidFill>
              <a:ln w="190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sz="1100">
                  <a:latin typeface="+mn-ea"/>
                </a:endParaRPr>
              </a:p>
            </p:txBody>
          </p:sp>
        </p:grpSp>
        <p:cxnSp>
          <p:nvCxnSpPr>
            <p:cNvPr id="94" name="Shape 126"/>
            <p:cNvCxnSpPr>
              <a:stCxn id="88" idx="3"/>
            </p:cNvCxnSpPr>
            <p:nvPr/>
          </p:nvCxnSpPr>
          <p:spPr>
            <a:xfrm rot="10800000">
              <a:off x="7978786" y="4708275"/>
              <a:ext cx="188175" cy="162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95" name="正方形/長方形 94"/>
            <p:cNvSpPr/>
            <p:nvPr/>
          </p:nvSpPr>
          <p:spPr>
            <a:xfrm>
              <a:off x="644449" y="2694410"/>
              <a:ext cx="9680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NIC RX buffer</a:t>
              </a: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54921" y="2432800"/>
              <a:ext cx="8304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Ring buffer</a:t>
              </a: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5666438" y="2758896"/>
              <a:ext cx="8304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Ring buffer</a:t>
              </a: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7395489" y="2731302"/>
              <a:ext cx="95845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ja" sz="1100" b="1" dirty="0" smtClean="0">
                  <a:latin typeface="+mn-ea"/>
                </a:rPr>
                <a:t>NIC TX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6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27"/>
    </mc:Choice>
    <mc:Fallback xmlns="">
      <p:transition xmlns:p14="http://schemas.microsoft.com/office/powerpoint/2010/main" spd="slow" advTm="1549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5537</TotalTime>
  <Words>719</Words>
  <Application>Microsoft Macintosh PowerPoint</Application>
  <PresentationFormat>画面に合わせる (4:3)</PresentationFormat>
  <Paragraphs>272</Paragraphs>
  <Slides>22</Slides>
  <Notes>21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RD_template</vt:lpstr>
      <vt:lpstr>Lagopus: High-performance Software OpenFlow Switch for Wide-area Network</vt:lpstr>
      <vt:lpstr>Agenda</vt:lpstr>
      <vt:lpstr>Motivation</vt:lpstr>
      <vt:lpstr>Target of Lagopus</vt:lpstr>
      <vt:lpstr>Specific Implementation Target</vt:lpstr>
      <vt:lpstr>Agenda</vt:lpstr>
      <vt:lpstr>Development status</vt:lpstr>
      <vt:lpstr>Design</vt:lpstr>
      <vt:lpstr>Software data plane implementation</vt:lpstr>
      <vt:lpstr>Agenda</vt:lpstr>
      <vt:lpstr>OpenFlow 1.3 Conformance Status</vt:lpstr>
      <vt:lpstr>Performance Evaluation</vt:lpstr>
      <vt:lpstr>Performance Evaluation</vt:lpstr>
      <vt:lpstr>WAN-DC Gateway Throughput vs packet size, 1 flow, no flow-cache</vt:lpstr>
      <vt:lpstr>WAN-DC Gateway Throughput vs packet size, 1 flow, flow-cache</vt:lpstr>
      <vt:lpstr>WAN-DC Gateway Throughput vs flows, 1518 bytes packet</vt:lpstr>
      <vt:lpstr>MPLS P router Throughput vs packet size, 1 flow, no flow-cache</vt:lpstr>
      <vt:lpstr>MPLS P router Throughput vs packet size, 1 flow, flow-cache</vt:lpstr>
      <vt:lpstr>MPLS P router Throughput vs flows, 1518 bytes packet</vt:lpstr>
      <vt:lpstr>Agenda</vt:lpstr>
      <vt:lpstr>Future Development Plan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irie</dc:creator>
  <cp:lastModifiedBy>Yoshihiro Nakajima</cp:lastModifiedBy>
  <cp:revision>146</cp:revision>
  <cp:lastPrinted>2014-02-03T03:02:27Z</cp:lastPrinted>
  <dcterms:created xsi:type="dcterms:W3CDTF">2014-02-04T08:21:27Z</dcterms:created>
  <dcterms:modified xsi:type="dcterms:W3CDTF">2014-07-09T21:18:38Z</dcterms:modified>
</cp:coreProperties>
</file>