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9" r:id="rId13"/>
    <p:sldId id="270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5" r:id="rId24"/>
    <p:sldId id="286" r:id="rId25"/>
    <p:sldId id="281" r:id="rId26"/>
    <p:sldId id="282" r:id="rId27"/>
    <p:sldId id="283" r:id="rId28"/>
    <p:sldId id="284" r:id="rId29"/>
    <p:sldId id="287" r:id="rId30"/>
    <p:sldId id="288" r:id="rId31"/>
    <p:sldId id="26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5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2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D9EADE-4A6D-49A0-BB1F-E8BC658516E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6457-7C6F-4753-BE54-528451A66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E39E-56FD-4DBB-AD6B-3E014E02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842"/>
            <a:ext cx="9144000" cy="2387600"/>
          </a:xfrm>
        </p:spPr>
        <p:txBody>
          <a:bodyPr/>
          <a:lstStyle/>
          <a:p>
            <a:r>
              <a:rPr lang="ko-KR" altLang="en-US" dirty="0"/>
              <a:t>산업 빅데이터 분석 실제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66485-4B76-425F-B20E-A37FF45C2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559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정보통신공학전공</a:t>
            </a:r>
            <a:endParaRPr lang="en-US" altLang="ko-KR" dirty="0"/>
          </a:p>
          <a:p>
            <a:pPr algn="r"/>
            <a:r>
              <a:rPr lang="en-US" altLang="ko-KR" dirty="0"/>
              <a:t>2022234004 </a:t>
            </a:r>
            <a:r>
              <a:rPr lang="ko-KR" altLang="en-US" dirty="0"/>
              <a:t>황인창</a:t>
            </a:r>
          </a:p>
        </p:txBody>
      </p:sp>
    </p:spTree>
    <p:extLst>
      <p:ext uri="{BB962C8B-B14F-4D97-AF65-F5344CB8AC3E}">
        <p14:creationId xmlns:p14="http://schemas.microsoft.com/office/powerpoint/2010/main" val="201930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3D4BE2-9056-4844-B449-C5537F5E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42" y="1072297"/>
            <a:ext cx="84486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3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032FDA9-2BE7-4977-A4A5-C34ED639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12192000" cy="673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3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 </a:t>
            </a:r>
            <a:r>
              <a:rPr lang="en-US" altLang="ko-KR" sz="2400" dirty="0"/>
              <a:t>column</a:t>
            </a:r>
            <a:r>
              <a:rPr lang="ko-KR" altLang="en-US" sz="2400" dirty="0"/>
              <a:t>에 따른 </a:t>
            </a:r>
            <a:r>
              <a:rPr lang="en-US" altLang="ko-KR" sz="2400" dirty="0"/>
              <a:t>output</a:t>
            </a:r>
            <a:r>
              <a:rPr lang="ko-KR" altLang="en-US" sz="2400" dirty="0"/>
              <a:t>의 확률</a:t>
            </a:r>
            <a:endParaRPr lang="en-US" altLang="ko-KR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F6DE11-D114-44AB-9E69-33905FA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1591573"/>
            <a:ext cx="3638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11424B-84F5-425C-9B38-6CA68742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36" y="1603382"/>
            <a:ext cx="3638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573FA18-35AC-4A98-AEF8-A5AC7D1C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4172848"/>
            <a:ext cx="3638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7008793-F420-4C91-87D5-AF7D27E0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061" y="4151959"/>
            <a:ext cx="35909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6114900-46F0-4E2C-B9E9-9001997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90" y="1570684"/>
            <a:ext cx="3638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4F4041B-3CE4-473B-BACB-A2AAC4BE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90" y="4164703"/>
            <a:ext cx="3638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3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95314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E05B-D3DE-4333-BCCB-9A847C4F5DF7}"/>
              </a:ext>
            </a:extLst>
          </p:cNvPr>
          <p:cNvSpPr txBox="1"/>
          <p:nvPr/>
        </p:nvSpPr>
        <p:spPr>
          <a:xfrm>
            <a:off x="448574" y="1052423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df.corr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B5AEB9-7F28-46E9-A28C-72AB2802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1766666"/>
            <a:ext cx="6933661" cy="4037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2E23FD-D8F6-4FFB-B478-1DEDECD8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34" y="1680405"/>
            <a:ext cx="3261415" cy="41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9"/>
            <a:ext cx="10515600" cy="86688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 </a:t>
            </a:r>
            <a:r>
              <a:rPr lang="en-US" altLang="ko-KR" sz="3600" dirty="0"/>
              <a:t>- heatmap</a:t>
            </a:r>
            <a:endParaRPr lang="ko-KR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88FD0-EDDD-4C74-936B-7C1A8521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3" y="707235"/>
            <a:ext cx="9642257" cy="61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9826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 </a:t>
            </a:r>
            <a:r>
              <a:rPr lang="en-US" altLang="ko-KR" sz="3600" dirty="0"/>
              <a:t>– </a:t>
            </a:r>
            <a:r>
              <a:rPr lang="en-US" altLang="ko-KR" sz="3600" dirty="0" err="1"/>
              <a:t>histplot</a:t>
            </a:r>
            <a:r>
              <a:rPr lang="en-US" altLang="ko-KR" sz="3600" dirty="0"/>
              <a:t>(numerical data)</a:t>
            </a:r>
            <a:endParaRPr lang="ko-KR" altLang="en-US" sz="3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C4C63A9-05EA-49ED-A7B0-A9BDED33C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68469" y="2670579"/>
            <a:ext cx="6036335" cy="369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B355715-B6C3-4F6F-BBA3-35068A197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2677"/>
          <a:stretch/>
        </p:blipFill>
        <p:spPr bwMode="auto">
          <a:xfrm>
            <a:off x="6804804" y="2670579"/>
            <a:ext cx="4031411" cy="366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E19498-5D66-4396-AFF0-B5314849959E}"/>
              </a:ext>
            </a:extLst>
          </p:cNvPr>
          <p:cNvSpPr/>
          <p:nvPr/>
        </p:nvSpPr>
        <p:spPr>
          <a:xfrm>
            <a:off x="448574" y="1321602"/>
            <a:ext cx="9704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 err="1"/>
              <a:t>umerical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ag</a:t>
            </a:r>
            <a:r>
              <a:rPr lang="en-US" altLang="ko-KR" dirty="0"/>
              <a:t>e</a:t>
            </a:r>
            <a:r>
              <a:rPr lang="ko-KR" altLang="en-US" dirty="0"/>
              <a:t>, </a:t>
            </a:r>
            <a:r>
              <a:rPr lang="ko-KR" altLang="en-US" dirty="0" err="1"/>
              <a:t>blood</a:t>
            </a:r>
            <a:r>
              <a:rPr lang="ko-KR" altLang="en-US" dirty="0"/>
              <a:t> </a:t>
            </a:r>
            <a:r>
              <a:rPr lang="ko-KR" altLang="en-US" dirty="0" err="1"/>
              <a:t>pressure</a:t>
            </a:r>
            <a:r>
              <a:rPr lang="ko-KR" altLang="en-US" dirty="0"/>
              <a:t>, </a:t>
            </a:r>
            <a:r>
              <a:rPr lang="ko-KR" altLang="en-US" dirty="0" err="1"/>
              <a:t>Cholestoral</a:t>
            </a:r>
            <a:r>
              <a:rPr lang="ko-KR" altLang="en-US" dirty="0"/>
              <a:t>,  </a:t>
            </a:r>
            <a:r>
              <a:rPr lang="ko-KR" altLang="en-US" dirty="0" err="1"/>
              <a:t>max</a:t>
            </a:r>
            <a:r>
              <a:rPr lang="ko-KR" altLang="en-US" dirty="0"/>
              <a:t> </a:t>
            </a:r>
            <a:r>
              <a:rPr lang="ko-KR" altLang="en-US" dirty="0" err="1"/>
              <a:t>heart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r>
              <a:rPr lang="ko-KR" altLang="en-US" dirty="0"/>
              <a:t>,  ST </a:t>
            </a:r>
            <a:r>
              <a:rPr lang="ko-KR" altLang="en-US" dirty="0" err="1"/>
              <a:t>depression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9826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 </a:t>
            </a:r>
            <a:r>
              <a:rPr lang="en-US" altLang="ko-KR" sz="3600" dirty="0"/>
              <a:t>– </a:t>
            </a:r>
            <a:r>
              <a:rPr lang="en-US" altLang="ko-KR" sz="3600" dirty="0" err="1"/>
              <a:t>histplot</a:t>
            </a:r>
            <a:r>
              <a:rPr lang="en-US" altLang="ko-KR" sz="3600" dirty="0"/>
              <a:t>(categorical data)</a:t>
            </a:r>
            <a:endParaRPr lang="ko-KR" altLang="en-US" sz="36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6D6234E-D337-452B-8AA8-46EB5D95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8" y="1528201"/>
            <a:ext cx="2899477" cy="17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A1EDA91-9221-45F0-A9B0-38360D4D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854" y="1528201"/>
            <a:ext cx="2891789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66636A4-727D-4668-8CAA-544DC1B4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651" y="1523627"/>
            <a:ext cx="2891789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FF59AA7-4DD9-4721-8C43-ED81F131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3315935"/>
            <a:ext cx="2899477" cy="17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51B5DE7F-E2B5-4B72-B45E-37C5C760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854" y="3293529"/>
            <a:ext cx="2891789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4049D1DB-BBA7-4992-8621-34DE227E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874" y="3351437"/>
            <a:ext cx="2935341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B27375AF-91E3-4227-968A-23980474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5103669"/>
            <a:ext cx="2899477" cy="17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058EE675-5B85-401B-9ACD-755876D8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90" y="5140645"/>
            <a:ext cx="2891789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FDE37581-0DAD-4B72-8428-F242BE31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651" y="5118192"/>
            <a:ext cx="2891789" cy="1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05681-C472-4695-BA99-D2033C59CDB2}"/>
              </a:ext>
            </a:extLst>
          </p:cNvPr>
          <p:cNvSpPr/>
          <p:nvPr/>
        </p:nvSpPr>
        <p:spPr>
          <a:xfrm>
            <a:off x="424873" y="877296"/>
            <a:ext cx="1144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 err="1"/>
              <a:t>ategorical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sex</a:t>
            </a:r>
            <a:r>
              <a:rPr lang="en-US" altLang="ko-KR" dirty="0"/>
              <a:t>, </a:t>
            </a:r>
            <a:r>
              <a:rPr lang="ko-KR" altLang="en-US" dirty="0" err="1"/>
              <a:t>Chest</a:t>
            </a:r>
            <a:r>
              <a:rPr lang="ko-KR" altLang="en-US" dirty="0"/>
              <a:t> </a:t>
            </a:r>
            <a:r>
              <a:rPr lang="ko-KR" altLang="en-US" dirty="0" err="1"/>
              <a:t>pain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, </a:t>
            </a:r>
            <a:r>
              <a:rPr lang="ko-KR" altLang="en-US" dirty="0" err="1"/>
              <a:t>Resting</a:t>
            </a:r>
            <a:r>
              <a:rPr lang="ko-KR" altLang="en-US" dirty="0"/>
              <a:t> </a:t>
            </a:r>
            <a:r>
              <a:rPr lang="ko-KR" altLang="en-US" dirty="0" err="1"/>
              <a:t>electrocardiographic</a:t>
            </a:r>
            <a:r>
              <a:rPr lang="ko-KR" altLang="en-US" dirty="0"/>
              <a:t> </a:t>
            </a:r>
            <a:r>
              <a:rPr lang="ko-KR" altLang="en-US" dirty="0" err="1"/>
              <a:t>results</a:t>
            </a:r>
            <a:r>
              <a:rPr lang="ko-KR" altLang="en-US" dirty="0"/>
              <a:t>, </a:t>
            </a:r>
            <a:r>
              <a:rPr lang="ko-KR" altLang="en-US" dirty="0" err="1"/>
              <a:t>fasting_blood_sugar</a:t>
            </a:r>
            <a:r>
              <a:rPr lang="ko-KR" altLang="en-US" dirty="0"/>
              <a:t>, </a:t>
            </a:r>
            <a:r>
              <a:rPr lang="ko-KR" altLang="en-US" dirty="0" err="1"/>
              <a:t>exercise</a:t>
            </a:r>
            <a:r>
              <a:rPr lang="ko-KR" altLang="en-US" dirty="0"/>
              <a:t>, </a:t>
            </a:r>
            <a:r>
              <a:rPr lang="ko-KR" altLang="en-US" dirty="0" err="1"/>
              <a:t>No.of</a:t>
            </a:r>
            <a:r>
              <a:rPr lang="ko-KR" altLang="en-US" dirty="0"/>
              <a:t> </a:t>
            </a:r>
            <a:r>
              <a:rPr lang="ko-KR" altLang="en-US" dirty="0" err="1"/>
              <a:t>major</a:t>
            </a:r>
            <a:r>
              <a:rPr lang="ko-KR" altLang="en-US" dirty="0"/>
              <a:t> </a:t>
            </a:r>
            <a:r>
              <a:rPr lang="ko-KR" altLang="en-US" dirty="0" err="1"/>
              <a:t>vessels</a:t>
            </a:r>
            <a:r>
              <a:rPr lang="ko-KR" altLang="en-US" dirty="0"/>
              <a:t> </a:t>
            </a:r>
            <a:r>
              <a:rPr lang="ko-KR" altLang="en-US" dirty="0" err="1"/>
              <a:t>colored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flourosopy</a:t>
            </a:r>
            <a:r>
              <a:rPr lang="ko-KR" altLang="en-US" dirty="0"/>
              <a:t>, </a:t>
            </a:r>
            <a:r>
              <a:rPr lang="ko-KR" altLang="en-US" dirty="0" err="1"/>
              <a:t>slope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peak</a:t>
            </a:r>
            <a:r>
              <a:rPr lang="ko-KR" altLang="en-US" dirty="0"/>
              <a:t> </a:t>
            </a:r>
            <a:r>
              <a:rPr lang="ko-KR" altLang="en-US" dirty="0" err="1"/>
              <a:t>exercise</a:t>
            </a:r>
            <a:r>
              <a:rPr lang="ko-KR" altLang="en-US" dirty="0"/>
              <a:t> ST </a:t>
            </a:r>
            <a:r>
              <a:rPr lang="ko-KR" altLang="en-US" dirty="0" err="1"/>
              <a:t>segment</a:t>
            </a:r>
            <a:r>
              <a:rPr lang="ko-KR" altLang="en-US" dirty="0"/>
              <a:t>, </a:t>
            </a:r>
            <a:r>
              <a:rPr lang="ko-KR" altLang="en-US" dirty="0" err="1"/>
              <a:t>thall</a:t>
            </a:r>
            <a:r>
              <a:rPr lang="ko-KR" altLang="en-US" dirty="0"/>
              <a:t>, </a:t>
            </a:r>
            <a:r>
              <a:rPr lang="ko-KR" altLang="en-US" dirty="0" err="1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29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172603"/>
            <a:ext cx="10515600" cy="6338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탐색적 데이터 분석 </a:t>
            </a:r>
            <a:r>
              <a:rPr lang="en-US" altLang="ko-KR" sz="3200" dirty="0"/>
              <a:t>– Heatmap(numerical data)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E05B-D3DE-4333-BCCB-9A847C4F5DF7}"/>
              </a:ext>
            </a:extLst>
          </p:cNvPr>
          <p:cNvSpPr txBox="1"/>
          <p:nvPr/>
        </p:nvSpPr>
        <p:spPr>
          <a:xfrm>
            <a:off x="448574" y="1052423"/>
            <a:ext cx="3424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나이</a:t>
            </a:r>
            <a:r>
              <a:rPr lang="en-US" altLang="ko-KR" sz="2000" dirty="0"/>
              <a:t>-</a:t>
            </a:r>
            <a:r>
              <a:rPr lang="ko-KR" altLang="en-US" sz="2000" dirty="0"/>
              <a:t>혈압 간의 상관관계가 가장 높음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나머지 변수 사이 </a:t>
            </a:r>
            <a:endParaRPr lang="en-US" altLang="ko-KR" sz="2000" dirty="0"/>
          </a:p>
          <a:p>
            <a:r>
              <a:rPr lang="ko-KR" altLang="en-US" sz="2000" dirty="0"/>
              <a:t>  상관관계가 크지 않음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7A63E3D-8317-4D38-B23C-A961500F5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46"/>
          <a:stretch/>
        </p:blipFill>
        <p:spPr bwMode="auto">
          <a:xfrm>
            <a:off x="6136256" y="905725"/>
            <a:ext cx="5607170" cy="59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7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9826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 </a:t>
            </a:r>
            <a:r>
              <a:rPr lang="en-US" altLang="ko-KR" sz="3600" dirty="0"/>
              <a:t>- box plot(numerical data)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E05B-D3DE-4333-BCCB-9A847C4F5DF7}"/>
              </a:ext>
            </a:extLst>
          </p:cNvPr>
          <p:cNvSpPr txBox="1"/>
          <p:nvPr/>
        </p:nvSpPr>
        <p:spPr>
          <a:xfrm>
            <a:off x="448573" y="1052423"/>
            <a:ext cx="695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Cholesterol , ST Depression, Blood pressure</a:t>
            </a:r>
            <a:r>
              <a:rPr lang="ko-KR" altLang="en-US" sz="2000" dirty="0"/>
              <a:t>에 이상치 존재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무시 후 진행</a:t>
            </a:r>
            <a:endParaRPr lang="en-US" altLang="ko-KR" sz="2000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9DD8A9E8-79C8-43D4-A3B3-501B9F685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17585" y="3053677"/>
            <a:ext cx="6569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289D0274-E270-4A7D-8DF3-D994EBE77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4297"/>
          <a:stretch/>
        </p:blipFill>
        <p:spPr bwMode="auto">
          <a:xfrm>
            <a:off x="7510731" y="3053676"/>
            <a:ext cx="431608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8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9826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E05B-D3DE-4333-BCCB-9A847C4F5DF7}"/>
              </a:ext>
            </a:extLst>
          </p:cNvPr>
          <p:cNvSpPr txBox="1"/>
          <p:nvPr/>
        </p:nvSpPr>
        <p:spPr>
          <a:xfrm>
            <a:off x="448572" y="1052423"/>
            <a:ext cx="8108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one-hot-encoding(rename </a:t>
            </a:r>
            <a:r>
              <a:rPr lang="ko-KR" altLang="en-US" sz="2000" dirty="0"/>
              <a:t>하기 전 데이터의 </a:t>
            </a:r>
            <a:r>
              <a:rPr lang="en-US" altLang="ko-KR" sz="2000" dirty="0"/>
              <a:t>column name</a:t>
            </a:r>
            <a:r>
              <a:rPr lang="ko-KR" altLang="en-US" sz="2000" dirty="0"/>
              <a:t>으로 진행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&gt; categoric data </a:t>
            </a:r>
            <a:r>
              <a:rPr lang="ko-KR" altLang="en-US" sz="2000" dirty="0"/>
              <a:t>나누기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4F9C0-3D9E-4873-AC75-118E43C9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 r="-1"/>
          <a:stretch/>
        </p:blipFill>
        <p:spPr>
          <a:xfrm>
            <a:off x="2194524" y="2662058"/>
            <a:ext cx="9121805" cy="3000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A1227-CDC2-4A62-9DB3-140ADE720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6"/>
          <a:stretch/>
        </p:blipFill>
        <p:spPr>
          <a:xfrm>
            <a:off x="11316329" y="2670684"/>
            <a:ext cx="875671" cy="29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A4D449-7A11-4A09-8A5B-E014AF08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9733"/>
            <a:ext cx="2524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73" y="123587"/>
            <a:ext cx="10515600" cy="704550"/>
          </a:xfrm>
        </p:spPr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73" y="828137"/>
            <a:ext cx="11447254" cy="590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나이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성별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흉통</a:t>
            </a:r>
            <a:r>
              <a:rPr lang="ko-KR" altLang="en-US" sz="2400" dirty="0">
                <a:latin typeface="+mn-ea"/>
              </a:rPr>
              <a:t> 통증 유형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혈압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콜레스테롤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공복 혈당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심전도 결과</a:t>
            </a:r>
            <a:r>
              <a:rPr lang="en-US" altLang="ko-KR" sz="2400" dirty="0">
                <a:latin typeface="+mn-ea"/>
              </a:rPr>
              <a:t>, BMI,       </a:t>
            </a:r>
            <a:r>
              <a:rPr lang="ko-KR" altLang="en-US" sz="2400" dirty="0">
                <a:latin typeface="+mn-ea"/>
              </a:rPr>
              <a:t>최대 심박수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협심증 유발 가능성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우울증 여부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빈혈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산소 포화도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등이 존재</a:t>
            </a:r>
            <a:endParaRPr lang="en-US" altLang="ko-KR" sz="2400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sz="2400" dirty="0"/>
              <a:t>304</a:t>
            </a:r>
            <a:r>
              <a:rPr lang="ko-KR" altLang="en-US" sz="2400" dirty="0"/>
              <a:t>명에 대해 개인의 환경에 따른 심장마비 유무 분석 및 예측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출처</a:t>
            </a:r>
            <a:r>
              <a:rPr lang="en-US" altLang="ko-KR" sz="2400" dirty="0"/>
              <a:t>: Kaggle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- Logistic Regression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=7:3)</a:t>
            </a:r>
            <a:endParaRPr lang="ko-KR" altLang="en-US" sz="3600" dirty="0"/>
          </a:p>
        </p:txBody>
      </p: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9EB3EDE8-2DB9-4EEB-AC2E-184AE7E2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1" y="1475117"/>
            <a:ext cx="4822166" cy="45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6D413C6B-C16B-4F5D-91A5-81B6C191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00" y="1912405"/>
            <a:ext cx="4316053" cy="41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166971-4AA6-4460-B117-B8C51F1D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07" y="1006631"/>
            <a:ext cx="3267390" cy="4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Decision Tree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=7:3)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361E6-E037-410A-BEA2-B958CC4D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66" y="1025375"/>
            <a:ext cx="3224376" cy="484247"/>
          </a:xfrm>
          <a:prstGeom prst="rect">
            <a:avLst/>
          </a:prstGeom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20B73B3C-CC4B-4273-BD95-6BBB5102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5" y="1602176"/>
            <a:ext cx="4699325" cy="4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44069CE9-22F7-4D06-994A-0BE7455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70" y="1758620"/>
            <a:ext cx="4387541" cy="4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9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Random Forest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=7:3)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2BCBE-7EEA-452C-8FA8-93A2CA50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82" y="1204464"/>
            <a:ext cx="3249200" cy="503566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1749D767-CFB9-427D-A73B-F7364E77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42" y="1708030"/>
            <a:ext cx="456533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FD52EBBE-FE6D-4AA9-A5B3-44F2301A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73" y="1975447"/>
            <a:ext cx="42624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1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SVM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=7:3)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70FD3-064C-44B6-A3EA-745570A0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202" y="1062144"/>
            <a:ext cx="3293568" cy="446381"/>
          </a:xfrm>
          <a:prstGeom prst="rect">
            <a:avLst/>
          </a:prstGeom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9A35B3AB-E6C1-44E9-8508-F7D0DEB7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8" y="1595886"/>
            <a:ext cx="4707413" cy="43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5EED0B3F-DF43-495B-A524-47E1E909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89" y="1794293"/>
            <a:ext cx="4490657" cy="43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1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Gradient Boosting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=7:3)</a:t>
            </a:r>
            <a:endParaRPr lang="ko-KR" altLang="en-US" sz="3600" dirty="0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9A35B3AB-E6C1-44E9-8508-F7D0DEB7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3" y="1625559"/>
            <a:ext cx="4707413" cy="43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8A0E1E-28DA-4060-AAE4-4BD86BA0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273" y="897326"/>
            <a:ext cx="3444727" cy="474274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7F40B44E-DCFD-4FDF-AC93-4D1E79CF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99" y="1823968"/>
            <a:ext cx="4490657" cy="43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1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- Logistic Regression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=8:2)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2F908-EBC7-4930-AD9B-03B40E50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31" y="1176848"/>
            <a:ext cx="3167569" cy="462172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96F27DAC-0476-4F34-832B-0A6BDA60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21" y="1639020"/>
            <a:ext cx="5130016" cy="462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50A5654-2632-4C8A-B894-57A2D093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51" y="1958196"/>
            <a:ext cx="4789657" cy="462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2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Decision Tree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=8:2)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5D303-1DD3-4653-842D-D3C7C93F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726" y="1366070"/>
            <a:ext cx="3122672" cy="465562"/>
          </a:xfrm>
          <a:prstGeom prst="rect">
            <a:avLst/>
          </a:prstGeom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740FE9A7-CB4D-49F5-92FE-23769359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5" y="1759787"/>
            <a:ext cx="5131279" cy="456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5EFC6E92-0D8E-48F5-80E2-F7741457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77" y="2165228"/>
            <a:ext cx="4574875" cy="44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2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Random Forest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=8:2)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ACEC2-EC2E-4756-BFD5-90D43267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920" y="1272731"/>
            <a:ext cx="3418936" cy="495682"/>
          </a:xfrm>
          <a:prstGeom prst="rect">
            <a:avLst/>
          </a:prstGeom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ACBDEF40-C41F-4164-8670-0E65D656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4" y="1708029"/>
            <a:ext cx="5180654" cy="46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5233B6D5-05FF-4C80-B2F5-BA515317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06" y="2003830"/>
            <a:ext cx="4753917" cy="458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4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SVM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=8:2)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28E36-1263-4223-8440-DC1DCA2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72" y="1204444"/>
            <a:ext cx="3287628" cy="467947"/>
          </a:xfrm>
          <a:prstGeom prst="rect">
            <a:avLst/>
          </a:prstGeom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F3F15D55-A3F9-4201-81B6-D0147107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1" y="1672391"/>
            <a:ext cx="4948170" cy="44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3E583F43-FC8E-4FC3-B5EA-EFE5418A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88" y="1858918"/>
            <a:ext cx="4619875" cy="44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61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 </a:t>
            </a:r>
            <a:r>
              <a:rPr lang="en-US" altLang="ko-KR" sz="3600" dirty="0"/>
              <a:t>– Gradient Boosting (</a:t>
            </a:r>
            <a:r>
              <a:rPr lang="en-US" altLang="ko-KR" sz="3600" dirty="0" err="1"/>
              <a:t>train:test</a:t>
            </a:r>
            <a:r>
              <a:rPr lang="en-US" altLang="ko-KR" sz="3600" dirty="0"/>
              <a:t>=8:2)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A3984-CB94-449E-971E-A9618873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30" y="1471484"/>
            <a:ext cx="3368298" cy="495338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8350750F-FCF4-4230-8496-B4F14CA7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4" y="1966822"/>
            <a:ext cx="4929028" cy="44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A10CDEEA-6850-474C-A495-489BA10B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01" y="2161933"/>
            <a:ext cx="4661140" cy="44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1" y="114960"/>
            <a:ext cx="10515600" cy="730430"/>
          </a:xfrm>
        </p:spPr>
        <p:txBody>
          <a:bodyPr/>
          <a:lstStyle/>
          <a:p>
            <a:r>
              <a:rPr lang="ko-KR" altLang="en-US" dirty="0"/>
              <a:t>분석목적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1155940"/>
            <a:ext cx="11204275" cy="54950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혈압</a:t>
            </a:r>
            <a:r>
              <a:rPr lang="en-US" altLang="ko-KR" sz="2400" dirty="0"/>
              <a:t>, </a:t>
            </a:r>
            <a:r>
              <a:rPr lang="ko-KR" altLang="en-US" sz="2400" dirty="0"/>
              <a:t>최대 심박수 같은 개인의 환경에  따른 심장마비 여부</a:t>
            </a:r>
            <a:r>
              <a:rPr lang="en-US" altLang="ko-KR" sz="2400" dirty="0"/>
              <a:t>  </a:t>
            </a:r>
            <a:r>
              <a:rPr lang="ko-KR" altLang="en-US" sz="2400" dirty="0"/>
              <a:t>분석 및 예측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파이형</a:t>
            </a:r>
            <a:r>
              <a:rPr lang="en-US" altLang="ko-KR" sz="2400" dirty="0"/>
              <a:t>, </a:t>
            </a:r>
            <a:r>
              <a:rPr lang="ko-KR" altLang="en-US" sz="2400" dirty="0"/>
              <a:t>막대형</a:t>
            </a:r>
            <a:r>
              <a:rPr lang="en-US" altLang="ko-KR" sz="2400" dirty="0"/>
              <a:t>, </a:t>
            </a:r>
            <a:r>
              <a:rPr lang="ko-KR" altLang="en-US" sz="2400" dirty="0"/>
              <a:t>꺾은선</a:t>
            </a:r>
            <a:r>
              <a:rPr lang="en-US" altLang="ko-KR" sz="2400" dirty="0"/>
              <a:t> </a:t>
            </a:r>
            <a:r>
              <a:rPr lang="ko-KR" altLang="en-US" sz="2400" dirty="0"/>
              <a:t>등 사용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5002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67709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시각화</a:t>
            </a:r>
            <a:r>
              <a:rPr lang="en-US" altLang="ko-KR" sz="3600" dirty="0"/>
              <a:t>: Decision Tree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D5560-5205-4E92-B7F5-A3A7B4C9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02" y="2352583"/>
            <a:ext cx="3046604" cy="2637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2E8CD1-2775-4D4A-A522-1A3B51EDA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"/>
          <a:stretch/>
        </p:blipFill>
        <p:spPr>
          <a:xfrm>
            <a:off x="115410" y="2381257"/>
            <a:ext cx="3745292" cy="26086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9DB65F-89E9-4F9D-B128-069A68C2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06" y="2451269"/>
            <a:ext cx="3624796" cy="2509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4C9522-1A69-44F8-A153-8C749EFA8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1" r="1"/>
          <a:stretch/>
        </p:blipFill>
        <p:spPr>
          <a:xfrm>
            <a:off x="10324730" y="3848804"/>
            <a:ext cx="1741083" cy="11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11" y="201223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분석목적별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1" y="957532"/>
            <a:ext cx="11368178" cy="5699245"/>
          </a:xfrm>
        </p:spPr>
        <p:txBody>
          <a:bodyPr/>
          <a:lstStyle/>
          <a:p>
            <a:r>
              <a:rPr lang="en-US" altLang="ko-KR" dirty="0"/>
              <a:t>Random forest</a:t>
            </a:r>
            <a:r>
              <a:rPr lang="ko-KR" altLang="en-US" dirty="0"/>
              <a:t>의 결과가 가장 좋고 </a:t>
            </a:r>
            <a:r>
              <a:rPr lang="en-US" altLang="ko-KR" dirty="0"/>
              <a:t>SVM</a:t>
            </a:r>
            <a:r>
              <a:rPr lang="ko-KR" altLang="en-US" dirty="0"/>
              <a:t>의 결과가 가장 떨어짐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BCB9A6-FED7-4BD7-BFA3-EE28E89E7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14987"/>
              </p:ext>
            </p:extLst>
          </p:nvPr>
        </p:nvGraphicFramePr>
        <p:xfrm>
          <a:off x="554127" y="2194848"/>
          <a:ext cx="109457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728">
                  <a:extLst>
                    <a:ext uri="{9D8B030D-6E8A-4147-A177-3AD203B41FA5}">
                      <a16:colId xmlns:a16="http://schemas.microsoft.com/office/drawing/2014/main" val="16210043"/>
                    </a:ext>
                  </a:extLst>
                </a:gridCol>
                <a:gridCol w="1802920">
                  <a:extLst>
                    <a:ext uri="{9D8B030D-6E8A-4147-A177-3AD203B41FA5}">
                      <a16:colId xmlns:a16="http://schemas.microsoft.com/office/drawing/2014/main" val="2513201866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3395164295"/>
                    </a:ext>
                  </a:extLst>
                </a:gridCol>
                <a:gridCol w="2070340">
                  <a:extLst>
                    <a:ext uri="{9D8B030D-6E8A-4147-A177-3AD203B41FA5}">
                      <a16:colId xmlns:a16="http://schemas.microsoft.com/office/drawing/2014/main" val="2861631739"/>
                    </a:ext>
                  </a:extLst>
                </a:gridCol>
                <a:gridCol w="2043262">
                  <a:extLst>
                    <a:ext uri="{9D8B030D-6E8A-4147-A177-3AD203B41FA5}">
                      <a16:colId xmlns:a16="http://schemas.microsoft.com/office/drawing/2014/main" val="159340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 %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 : test = 7 :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 : test = 8 :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6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2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 vector machine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0.66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0.69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Gradient boosting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18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42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21485-A0A2-4E0C-901D-DEB8C9EA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853" y="2491596"/>
            <a:ext cx="9601200" cy="4366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endParaRPr lang="en-US" altLang="ko-KR" sz="9600" dirty="0"/>
          </a:p>
        </p:txBody>
      </p:sp>
    </p:spTree>
    <p:extLst>
      <p:ext uri="{BB962C8B-B14F-4D97-AF65-F5344CB8AC3E}">
        <p14:creationId xmlns:p14="http://schemas.microsoft.com/office/powerpoint/2010/main" val="381813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.head()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.merge()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43199-15B1-4632-BF98-43CD0535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591903"/>
            <a:ext cx="5648325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CE591C-B3D4-4F7E-AA17-EC565892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48" y="1591903"/>
            <a:ext cx="74295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5805B1-AC72-41C8-8F4F-7E969F56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3894625"/>
            <a:ext cx="9020175" cy="2133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9CB35-19A7-48FA-992B-A256CC39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850" y="3877153"/>
            <a:ext cx="2160558" cy="21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Null </a:t>
            </a:r>
            <a:r>
              <a:rPr lang="ko-KR" altLang="en-US" sz="2400" dirty="0"/>
              <a:t>값 여부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0B62C-3BE5-458E-8256-AFFDCE2F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463" y="2168728"/>
            <a:ext cx="1486616" cy="3846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45705C-D8FD-41D7-80E4-206D7BDD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7" y="2097807"/>
            <a:ext cx="6637062" cy="843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7D32B-358D-427C-9054-98BF730A11E2}"/>
              </a:ext>
            </a:extLst>
          </p:cNvPr>
          <p:cNvSpPr txBox="1"/>
          <p:nvPr/>
        </p:nvSpPr>
        <p:spPr>
          <a:xfrm>
            <a:off x="446597" y="172847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df.columns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D512C-6F5E-4DC8-8F92-6E6CE3AAA859}"/>
              </a:ext>
            </a:extLst>
          </p:cNvPr>
          <p:cNvSpPr txBox="1"/>
          <p:nvPr/>
        </p:nvSpPr>
        <p:spPr>
          <a:xfrm>
            <a:off x="7775276" y="172847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df.isnull</a:t>
            </a:r>
            <a:r>
              <a:rPr lang="en-US" altLang="ko-KR" dirty="0"/>
              <a:t>().sum()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66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</a:t>
            </a:r>
            <a:r>
              <a:rPr lang="en-US" altLang="ko-KR" sz="2400" dirty="0"/>
              <a:t>columns </a:t>
            </a:r>
            <a:r>
              <a:rPr lang="ko-KR" altLang="en-US" sz="2400" dirty="0"/>
              <a:t>이름 변경</a:t>
            </a:r>
            <a:endParaRPr lang="en-US" altLang="ko-KR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DBB8C1-5DCE-47EC-A95F-A098537A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13303"/>
              </p:ext>
            </p:extLst>
          </p:nvPr>
        </p:nvGraphicFramePr>
        <p:xfrm>
          <a:off x="493621" y="1825075"/>
          <a:ext cx="5533368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66684">
                  <a:extLst>
                    <a:ext uri="{9D8B030D-6E8A-4147-A177-3AD203B41FA5}">
                      <a16:colId xmlns:a16="http://schemas.microsoft.com/office/drawing/2014/main" val="3326981409"/>
                    </a:ext>
                  </a:extLst>
                </a:gridCol>
                <a:gridCol w="2766684">
                  <a:extLst>
                    <a:ext uri="{9D8B030D-6E8A-4147-A177-3AD203B41FA5}">
                      <a16:colId xmlns:a16="http://schemas.microsoft.com/office/drawing/2014/main" val="2686842166"/>
                    </a:ext>
                  </a:extLst>
                </a:gridCol>
              </a:tblGrid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변경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변경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78532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98.6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o2Saturation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1255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trtbps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blood_pressure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323004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Cholestoral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642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fbs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fasting_blood_sugar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21428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thalachh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max_heart_rate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28040"/>
                  </a:ext>
                </a:extLst>
              </a:tr>
              <a:tr h="3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exng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exercise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86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30FE20B-F0B9-4E60-B62A-3822EAA6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2" y="4572269"/>
            <a:ext cx="11491243" cy="18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value_counts</a:t>
            </a:r>
            <a:r>
              <a:rPr lang="en-US" altLang="ko-KR" sz="2400" dirty="0"/>
              <a:t>()</a:t>
            </a:r>
            <a:r>
              <a:rPr lang="ko-KR" altLang="en-US" sz="2400" dirty="0"/>
              <a:t>를 통한 </a:t>
            </a:r>
            <a:r>
              <a:rPr lang="en-US" altLang="ko-KR" sz="2400" dirty="0"/>
              <a:t>output, </a:t>
            </a:r>
            <a:r>
              <a:rPr lang="en-US" altLang="ko-KR" sz="2400" dirty="0" err="1"/>
              <a:t>fasting_blood_sugar</a:t>
            </a:r>
            <a:r>
              <a:rPr lang="en-US" altLang="ko-KR" sz="2400" dirty="0"/>
              <a:t> </a:t>
            </a:r>
            <a:r>
              <a:rPr lang="ko-KR" altLang="en-US" sz="2400" dirty="0"/>
              <a:t>값 개수 구하기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28C11A-2CB8-4833-B204-F8611456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61" y="1616392"/>
            <a:ext cx="2205926" cy="417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2A596-5F1C-4A6D-888E-D13AB59D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142" y="1808278"/>
            <a:ext cx="4139937" cy="451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4F80A0-CEF3-4871-A55F-1012477F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2056446"/>
            <a:ext cx="6190891" cy="481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8CE44D-6917-4618-A43F-FFFD45FE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42" y="2455623"/>
            <a:ext cx="44672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1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0E9-98C5-46F8-B3EF-DFB1DD9A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30060"/>
            <a:ext cx="11670102" cy="5628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                          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62636-D225-4492-8680-B62317DAC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65"/>
          <a:stretch/>
        </p:blipFill>
        <p:spPr>
          <a:xfrm>
            <a:off x="6915504" y="4453908"/>
            <a:ext cx="4195315" cy="1989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96799-1D33-49E2-97AE-9A6C23DE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42" y="1424841"/>
            <a:ext cx="1316816" cy="60197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CA4B820-DB3A-4D3A-B8C0-4B0A2904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0" y="2144166"/>
            <a:ext cx="44672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762D42-7D30-4569-B4E8-E8F858BC45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9"/>
          <a:stretch/>
        </p:blipFill>
        <p:spPr>
          <a:xfrm>
            <a:off x="7116794" y="1699423"/>
            <a:ext cx="3994025" cy="211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97FE4-DDA1-4CC7-B446-2D3283074436}"/>
              </a:ext>
            </a:extLst>
          </p:cNvPr>
          <p:cNvSpPr txBox="1"/>
          <p:nvPr/>
        </p:nvSpPr>
        <p:spPr>
          <a:xfrm>
            <a:off x="7867292" y="1279297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0-&gt;Woman, 1-&gt;Man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B2F358-256E-447C-AF76-58851A532A09}"/>
              </a:ext>
            </a:extLst>
          </p:cNvPr>
          <p:cNvSpPr/>
          <p:nvPr/>
        </p:nvSpPr>
        <p:spPr>
          <a:xfrm>
            <a:off x="8926900" y="3864767"/>
            <a:ext cx="373811" cy="4399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5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575-DCFC-4ACE-89FA-1D63E59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92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탐색적 데이터 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E013B0-9BFF-47AA-9155-A28398FF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18" y="1228389"/>
            <a:ext cx="3865305" cy="8215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677121-D8D7-4B32-A011-1CE6B6BC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27" y="1269367"/>
            <a:ext cx="3262100" cy="8053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0B7A1-1CFF-4C21-B93B-F45F7D67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07" y="2133600"/>
            <a:ext cx="3558978" cy="35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5439F6-0265-4459-9759-E73D84EC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18627" cy="349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2EEAFA-A574-447F-BBE1-B39ECC20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05" y="2120660"/>
            <a:ext cx="3572022" cy="35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64DDC6-1C0C-4573-8F58-2FAC8B3204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307"/>
          <a:stretch/>
        </p:blipFill>
        <p:spPr>
          <a:xfrm>
            <a:off x="8590142" y="1128174"/>
            <a:ext cx="3123584" cy="8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98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전체</Template>
  <TotalTime>8738</TotalTime>
  <Words>518</Words>
  <Application>Microsoft Office PowerPoint</Application>
  <PresentationFormat>와이드스크린</PresentationFormat>
  <Paragraphs>117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Calibri</vt:lpstr>
      <vt:lpstr>Calibri Light</vt:lpstr>
      <vt:lpstr>Wingdings 2</vt:lpstr>
      <vt:lpstr>HDOfficeLightV0</vt:lpstr>
      <vt:lpstr>산업 빅데이터 분석 실제 최종 발표</vt:lpstr>
      <vt:lpstr>데이터</vt:lpstr>
      <vt:lpstr>분석목적</vt:lpstr>
      <vt:lpstr>데이터 확인</vt:lpstr>
      <vt:lpstr>데이터 정제</vt:lpstr>
      <vt:lpstr>데이터 정제</vt:lpstr>
      <vt:lpstr>탐색적 데이터 분석</vt:lpstr>
      <vt:lpstr>탐색적 데이터 분석</vt:lpstr>
      <vt:lpstr>탐색적 데이터 분석</vt:lpstr>
      <vt:lpstr>탐색적 데이터 분석</vt:lpstr>
      <vt:lpstr>PowerPoint 프레젠테이션</vt:lpstr>
      <vt:lpstr>탐색적 데이터 분석</vt:lpstr>
      <vt:lpstr>탐색적 데이터 분석</vt:lpstr>
      <vt:lpstr>탐색적 데이터 분석 - heatmap</vt:lpstr>
      <vt:lpstr>탐색적 데이터 분석 – histplot(numerical data)</vt:lpstr>
      <vt:lpstr>탐색적 데이터 분석 – histplot(categorical data)</vt:lpstr>
      <vt:lpstr>탐색적 데이터 분석 – Heatmap(numerical data)</vt:lpstr>
      <vt:lpstr>탐색적 데이터 분석 - box plot(numerical data)</vt:lpstr>
      <vt:lpstr>탐색적 데이터 분석</vt:lpstr>
      <vt:lpstr>학습 - Logistic Regression (train:test=7:3)</vt:lpstr>
      <vt:lpstr>학습 – Decision Tree (train:test=7:3)</vt:lpstr>
      <vt:lpstr>학습 – Random Forest (train:test=7:3)</vt:lpstr>
      <vt:lpstr>학습 – SVM (train:test=7:3)</vt:lpstr>
      <vt:lpstr>학습 – Gradient Boosting (train:test=7:3)</vt:lpstr>
      <vt:lpstr>학습 - Logistic Regression (train:test=8:2)</vt:lpstr>
      <vt:lpstr>학습 – Decision Tree (train:test=8:2)</vt:lpstr>
      <vt:lpstr>학습 – Random Forest (train:test=8:2)</vt:lpstr>
      <vt:lpstr>학습 – SVM (train:test=8:2)</vt:lpstr>
      <vt:lpstr>학습 – Gradient Boosting (train:test=8:2)</vt:lpstr>
      <vt:lpstr>시각화: Decision Tree</vt:lpstr>
      <vt:lpstr>분석목적별 분석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중간 발표</dc:title>
  <dc:creator>황인창</dc:creator>
  <cp:lastModifiedBy>황인창</cp:lastModifiedBy>
  <cp:revision>45</cp:revision>
  <dcterms:created xsi:type="dcterms:W3CDTF">2022-11-21T02:49:51Z</dcterms:created>
  <dcterms:modified xsi:type="dcterms:W3CDTF">2022-12-14T08:26:51Z</dcterms:modified>
</cp:coreProperties>
</file>