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26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dissolve/>
      </p:transition>
    </mc:Choice>
    <mc:Fallback xmlns="">
      <p:transition spd="slow" advClick="0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04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dissolve/>
      </p:transition>
    </mc:Choice>
    <mc:Fallback xmlns="">
      <p:transition spd="slow" advClick="0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9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dissolve/>
      </p:transition>
    </mc:Choice>
    <mc:Fallback xmlns="">
      <p:transition spd="slow" advClick="0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7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dissolve/>
      </p:transition>
    </mc:Choice>
    <mc:Fallback xmlns="">
      <p:transition spd="slow" advClick="0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56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dissolve/>
      </p:transition>
    </mc:Choice>
    <mc:Fallback xmlns="">
      <p:transition spd="slow" advClick="0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dissolve/>
      </p:transition>
    </mc:Choice>
    <mc:Fallback xmlns="">
      <p:transition spd="slow" advClick="0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6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dissolve/>
      </p:transition>
    </mc:Choice>
    <mc:Fallback xmlns="">
      <p:transition spd="slow" advClick="0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58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dissolve/>
      </p:transition>
    </mc:Choice>
    <mc:Fallback xmlns="">
      <p:transition spd="slow" advClick="0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9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dissolve/>
      </p:transition>
    </mc:Choice>
    <mc:Fallback xmlns="">
      <p:transition spd="slow" advClick="0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69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dissolve/>
      </p:transition>
    </mc:Choice>
    <mc:Fallback xmlns="">
      <p:transition spd="slow" advClick="0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96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dissolve/>
      </p:transition>
    </mc:Choice>
    <mc:Fallback xmlns="">
      <p:transition spd="slow" advClick="0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timgsa.baidu.com/timg?image&amp;quality=80&amp;size=b9999_10000&amp;sec=1525707269206&amp;di=f439d2d8982d615017d6da39234f3296&amp;imgtype=0&amp;src=http%3A%2F%2Fwww.asqql.com%2Fupfile%2Fwordimgs%2F2016-4%2Fwww.asqql.com_2016451956340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44" y="-12568"/>
            <a:ext cx="9155392" cy="687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 advClick="0">
        <p:dissolve/>
      </p:transition>
    </mc:Choice>
    <mc:Fallback xmlns="">
      <p:transition spd="slow" advClick="0">
        <p:dissolv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1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AB%AF%E5%8D%88%E7%9A%84%E7%94%B1%E6%9D%A5/12789245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baike.baidu.com/item/%E7%AB%AF%E5%8D%88%E7%9A%84%E7%94%B1%E6%9D%A5/1278924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zhidao.baidu.com/question/2204869976631021308.html" TargetMode="External"/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Relationship Id="rId9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0544" y="2564904"/>
            <a:ext cx="9155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端午节 简介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2160" y="4221088"/>
            <a:ext cx="1455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预备（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）班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王浠羽</a:t>
            </a:r>
          </a:p>
        </p:txBody>
      </p:sp>
    </p:spTree>
    <p:extLst>
      <p:ext uri="{BB962C8B-B14F-4D97-AF65-F5344CB8AC3E}">
        <p14:creationId xmlns:p14="http://schemas.microsoft.com/office/powerpoint/2010/main" val="248264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:dissolve/>
      </p:transition>
    </mc:Choice>
    <mc:Fallback xmlns="">
      <p:transition spd="slow" advClick="0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端午节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——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悬钟馗像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钟馗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捉鬼，是端午节习俗。在江淮地区，家家都悬钟馗像，用以镇宅驱邪。唐明皇开元，自骊山讲武回宫，疟疾大发，梦见二鬼，一大一小，小鬼穿大红无裆裤，偷杨贵妃之香囊和明皇的玉笛，绕殿而跑。大鬼则穿蓝袍戴帽，捉住小鬼，挖掉其眼睛，一口吞下。明皇喝问，大鬼奏曰：臣姓钟馗，即武举不第，愿为陛下除妖魔，明皇醒后，疟疾痊愈，于是令画工吴道子，照梦中所见画成钟馗捉鬼之画像，通令天下于端午时，一律张贴，以驱邪魔。</a:t>
            </a:r>
          </a:p>
        </p:txBody>
      </p:sp>
      <p:sp>
        <p:nvSpPr>
          <p:cNvPr id="4" name="动作按钮: 第一张 3">
            <a:hlinkClick r:id="rId2" action="ppaction://hlinksldjump" highlightClick="1"/>
          </p:cNvPr>
          <p:cNvSpPr/>
          <p:nvPr/>
        </p:nvSpPr>
        <p:spPr>
          <a:xfrm>
            <a:off x="107504" y="6381328"/>
            <a:ext cx="360040" cy="360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后退或前一项 4">
            <a:hlinkClick r:id="rId3" action="ppaction://hlinksldjump" highlightClick="1"/>
          </p:cNvPr>
          <p:cNvSpPr/>
          <p:nvPr/>
        </p:nvSpPr>
        <p:spPr>
          <a:xfrm>
            <a:off x="8604448" y="6381328"/>
            <a:ext cx="360040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40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dissolve/>
      </p:transition>
    </mc:Choice>
    <mc:Fallback xmlns="">
      <p:transition spd="slow" advClick="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端午节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——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挂荷包和拴五色丝线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应劭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风俗通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记载：“五月五日，以五彩丝系臂，名长命缕，一名续命缕，一命辟兵缯，一名五色缕，一名朱索，辟兵及鬼，命人不病瘟”。</a:t>
            </a:r>
            <a:b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中国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古代崇拜五色，以五色为吉祥色。因而，节日清晨，各家大人起床后第一件大事便是在孩子手腕、脚腕、脖子上拴五色线。系线时，禁忌儿童开口说话。五色线不可任意折断或丢弃，只能在夏季第一场大雨或第一次洗澡时，抛到河里。据说，戴五色线的儿童可以避开蛇蝎类毒虫的伤害；扔到河里，意味着让河水将瘟疫、疾病冲走，儿童由此可以保安康。</a:t>
            </a:r>
            <a:b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陈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示靓的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岁时广记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引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岁时杂记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提及一种“端五以赤白彩造如囊，以彩线贯之，搐使如花形，或带或钉门上，以禳赤口白舌，又谓之搐钱”。以及另一种“蚌粉铃”：“端五日以蚌粉纳帛中，缀之以绵，若数珠。令小儿带之以吸汗也。”这些随身携带的袋囊内容物几经变化，从吸汗的蚌粉、驱邪的灵符、铜钱，辟虫的雄黄粉，发展成装有香料的香囊，制作也日趋精致，成为端午节特有的民间艺品。</a:t>
            </a:r>
            <a:b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类似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还有饮雄黄酒：此种习俗，在长江流域地区的人家很盛行。 </a:t>
            </a:r>
          </a:p>
        </p:txBody>
      </p:sp>
      <p:sp>
        <p:nvSpPr>
          <p:cNvPr id="4" name="动作按钮: 第一张 3">
            <a:hlinkClick r:id="rId2" action="ppaction://hlinksldjump" highlightClick="1"/>
          </p:cNvPr>
          <p:cNvSpPr/>
          <p:nvPr/>
        </p:nvSpPr>
        <p:spPr>
          <a:xfrm>
            <a:off x="107504" y="6381328"/>
            <a:ext cx="360040" cy="360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后退或前一项 4">
            <a:hlinkClick r:id="rId3" action="ppaction://hlinksldjump" highlightClick="1"/>
          </p:cNvPr>
          <p:cNvSpPr/>
          <p:nvPr/>
        </p:nvSpPr>
        <p:spPr>
          <a:xfrm>
            <a:off x="8604448" y="6381328"/>
            <a:ext cx="360040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30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dissolve/>
      </p:transition>
    </mc:Choice>
    <mc:Fallback xmlns="">
      <p:transition spd="slow" advClick="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谢 谢 观 看 </a:t>
            </a:r>
            <a:endParaRPr lang="zh-CN" altLang="en-US" sz="5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2000" i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预备（</a:t>
            </a:r>
            <a:r>
              <a:rPr lang="en-US" altLang="zh-CN" sz="2000" i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i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）班 王浠羽</a:t>
            </a:r>
            <a:endParaRPr lang="zh-CN" altLang="en-US" sz="20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458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dissolve/>
      </p:transition>
    </mc:Choice>
    <mc:Fallback xmlns="">
      <p:transition spd="slow" advClick="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目录</a:t>
            </a:r>
            <a:endParaRPr lang="zh-CN" altLang="en-US" sz="7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idx="1"/>
          </p:nvPr>
        </p:nvSpPr>
        <p:spPr>
          <a:xfrm>
            <a:off x="457200" y="2132856"/>
            <a:ext cx="6019800" cy="3993307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hlinkClick r:id="rId2" action="ppaction://hlinksldjump"/>
              </a:rPr>
              <a:t>端午节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hlinkClick r:id="rId2" action="ppaction://hlinksldjump"/>
              </a:rPr>
              <a:t>的由来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hlinkClick r:id="rId2" action="ppaction://hlinksldjump"/>
              </a:rPr>
              <a:t>&amp;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hlinkClick r:id="rId2" action="ppaction://hlinksldjump"/>
              </a:rPr>
              <a:t>时间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/>
              </a:rPr>
              <a:t>端午节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/>
              </a:rPr>
              <a:t>的历史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/>
              </a:rPr>
              <a:t>起源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hlinkClick r:id="rId4" action="ppaction://hlinksldjump"/>
              </a:rPr>
              <a:t>端午节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hlinkClick r:id="rId4" action="ppaction://hlinksldjump"/>
              </a:rPr>
              <a:t>的活动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56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dissolve/>
      </p:transition>
    </mc:Choice>
    <mc:Fallback xmlns="">
      <p:transition spd="slow" advClick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端午节 的 由来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&amp;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端午节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为每年</a:t>
            </a:r>
            <a:r>
              <a:rPr lang="zh-CN" altLang="en-US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农历五月初五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，又称端阳节、午日节、五月节、夏五、重五等。端午节是中国汉族人民</a:t>
            </a:r>
            <a:r>
              <a:rPr lang="zh-CN" altLang="en-US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纪念屈原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传统节日，以围绕才华横溢、遗世独立的楚国大夫屈原而展开，传播至华夏各地，民俗文化共享，屈原之名人尽皆知，追怀华夏民族的高洁情怀。端午节有吃粽子，赛龙舟，挂菖蒲、蒿草、艾叶，薰苍术、白芷，喝雄黄酒的习俗。自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2008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年，“端午节”为</a:t>
            </a:r>
            <a:r>
              <a:rPr lang="zh-CN" altLang="en-US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国家法定节假日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之一，并被列入</a:t>
            </a:r>
            <a:r>
              <a:rPr lang="zh-CN" altLang="en-US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世界非物质文化遗产名录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6" name="动作按钮: 第一张 5">
            <a:hlinkClick r:id="rId2" action="ppaction://hlinksldjump" highlightClick="1"/>
          </p:cNvPr>
          <p:cNvSpPr/>
          <p:nvPr/>
        </p:nvSpPr>
        <p:spPr>
          <a:xfrm>
            <a:off x="107504" y="6381328"/>
            <a:ext cx="360040" cy="360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14856" y="6561348"/>
            <a:ext cx="3429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来源：</a:t>
            </a:r>
            <a:r>
              <a:rPr lang="en-US" altLang="zh-CN" sz="1100" dirty="0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https://</a:t>
            </a:r>
            <a:r>
              <a:rPr lang="en-US" altLang="zh-CN" sz="1100" dirty="0" smtClean="0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baike.baidu.com/item%E7%AB......</a:t>
            </a:r>
            <a:endParaRPr lang="zh-CN" altLang="en-US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云形标注 3"/>
          <p:cNvSpPr/>
          <p:nvPr/>
        </p:nvSpPr>
        <p:spPr>
          <a:xfrm rot="1614450">
            <a:off x="546241" y="5982207"/>
            <a:ext cx="1008112" cy="59885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点我！</a:t>
            </a:r>
            <a:endParaRPr lang="zh-CN" altLang="en-US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08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dissolve/>
      </p:transition>
    </mc:Choice>
    <mc:Fallback xmlns="">
      <p:transition spd="slow" advClick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0416" y="26064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端午节 的 历史起源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728" y="2150578"/>
            <a:ext cx="84969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端午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的由来古越图腾祭</a:t>
            </a:r>
          </a:p>
          <a:p>
            <a:pPr marL="0" indent="0"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近代大量出土文物和考古研究证实：长江中下游广大地区，在新石器时代，有一种几何印纹陶为特征的文化遗存。该遗存的族属，据专家推断是一个崇拜龙的图腾的部族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----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史称百越族。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百越族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亦写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百粤族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（越粤互通），指华南越地的百越族原住民。又称为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越族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古越族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越人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古越人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，是泛指居于古代南方越地的古代部落。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百越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有许多支系，其中干越、扬越、东瓯、闽越（闽越族）、南越（南越族）等几支百越中的大族，西瓯、驹越、骆越等演变为现代的壮侗语族，如壮族、傣族、黎族等，以及越南、老挝、泰国、缅甸、印度境内的京族、岱族、佬族、泰族、掸族、阿豪姆人 等民族。 出土陶器上的纹饰和历史传说示明，他们有断发纹身的习俗，生活于水乡，自比是龙的子孙。其生产工具，大量的还是石器，也有铲、凿等小件的青铜器。作为生活用品的坛坛罐罐中，烧煮食物的印纹陶鼎是他们所特有的，是他们族群的标志之一。直到秦汉时代尚有百越人，端午节就是他们创立用于祭祖的节日。在数千年的历史发展中，大部分百越人已经融合到汉族中去了，其余部分则演变为南方许多少数民族，因此，端午节成了全中华民族的节日。</a:t>
            </a:r>
          </a:p>
          <a:p>
            <a:pPr marL="0" indent="0">
              <a:buNone/>
            </a:pP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2912" y="2173466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纪念屈原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据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史记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》“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屈原贾生列传”记载，屈原，是春秋时期楚怀王的大臣。他倡导举贤授能，富国强兵，力主联齐抗秦，遭到贵族子兰等人的强烈反对，他遭谗去职，被赶出都城，流放到沅、湘流域。他在流放中，写下了忧国忧民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离骚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天问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九歌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等不朽诗篇，独具风貌，影响深远（因而，端午节也称诗人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节）。公元前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278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年，秦军攻破楚国京都。屈原眼看自己的祖国被侵略，心如刀割，但是始终不忍舍弃自己的祖国，于五月初五，在写下了绝笔作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怀沙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之后，抱石投汨罗江身死，以自己的生命谱写了一曲壮丽的爱国主义乐章。　传说屈原死后，楚国百姓哀伤不已，纷纷涌到汨罗江边去凭吊屈原。渔夫们划起船只，在江上来回打捞他的真身。有位渔夫拿出为屈原准备的饭团、鸡蛋等食物，“扑通、扑通”地丢进江里，说是让鱼龙虾蟹吃饱了，就不会去咬屈大夫的身体了。人们见后纷纷仿效。一位老医师则拿来一坛雄黄酒倒进江里，说是要药晕蛟龙水兽，以免伤害屈大夫。后来为怕饭被蛟龙所食，人们想出用楝树叶包饭，外缠彩丝，发展成粽子。　以后，在每年的五月初五，就有了龙舟竞渡、吃粽子、喝雄黄酒的风俗，以此来纪念爱国诗人屈原。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728" y="2158618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端午的由来纪念伍子胥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端午节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的第二个传说，在浙江一带流传很广，是纪念春秋时期的伍子胥。伍子胥名员，楚国人，父兄均为楚王所杀，后来子胥弃暗投明，奔向吴国，助吴伐楚，五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战而入楚都郢城。当时楚平王已死，子胥掘墓鞭尸三百，以报杀父兄之仇。吴王阖庐死后，其子夫差继位，吴军士气高昂，百战百胜，越国大败，越王勾践请和，夫差许之。子胥建议，应彻底消灭越国，夫差不听，吴国大宰辅伯嚭受越国贿赂，谗言陷害子胥，夫差信之，赐子胥宝剑，子胥以此死。子胥本为忠良，视死如归，在死前对邻舍人说：“我死后，将我眼睛挖出悬挂在吴京之东门上，以看越国军队入城灭吴”，便自刎而死，夫差闻言大怒，令取子胥之尸体装在皮革里于五月五日投入大江，因此相传端午节亦为纪念伍子胥之日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664" y="2173466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端午的由来纪念孝女曹娥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端午节的第三个传说，是为纪念东汉孝女曹娥救父投江。曹娥是东汉上虞人，父亲溺于江中，数日不见尸体，当时孝女曹娥年仅十四岁，昼夜沿江号哭。过了十七天，在五月五日也投江，五日后抱出父尸。就此传为神话，继而相传至县府知事，令度尚为之立碑，让他的弟子邯郸淳作诔辞颂扬。　孝女曹娥之墓，在今浙江绍兴，后传曹娥碑为晋王义所书。后人为纪念曹娥的孝节，在曹娥投江之处兴建嫦娥庙，她所居住的村镇改名为曹娥镇，曹娥殉父之处定名为曹娥江。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2256" y="6592194"/>
            <a:ext cx="3429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来源：</a:t>
            </a:r>
            <a:r>
              <a:rPr lang="en-US" altLang="zh-CN" sz="11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https://</a:t>
            </a:r>
            <a:r>
              <a:rPr lang="en-US" altLang="zh-CN" sz="1100" dirty="0" smtClean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baike.baidu.com/item%E7%AB......</a:t>
            </a:r>
            <a:endParaRPr lang="zh-CN" altLang="en-US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动作按钮: 第一张 8">
            <a:hlinkClick r:id="rId3" action="ppaction://hlinksldjump" highlightClick="1"/>
          </p:cNvPr>
          <p:cNvSpPr/>
          <p:nvPr/>
        </p:nvSpPr>
        <p:spPr>
          <a:xfrm>
            <a:off x="107504" y="6381328"/>
            <a:ext cx="360040" cy="360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215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dissolve/>
      </p:transition>
    </mc:Choice>
    <mc:Fallback>
      <p:transition spd="slow" advClick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xit" presetSubtype="10" fill="hold" grpId="1" nodeType="after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1" presetID="14" presetClass="exit" presetSubtype="10" fill="hold" grpId="1" nodeType="after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000"/>
                            </p:stCondLst>
                            <p:childTnLst>
                              <p:par>
                                <p:cTn id="28" presetID="14" presetClass="exit" presetSubtype="10" fill="hold" grpId="1" nodeType="after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端午节 的 活动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hlinkClick r:id="rId2" action="ppaction://hlinksldjump"/>
              </a:rPr>
              <a:t>赛龙舟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/>
              </a:rPr>
              <a:t>端午食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/>
              </a:rPr>
              <a:t>粽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hlinkClick r:id="rId4" action="ppaction://hlinksldjump"/>
              </a:rPr>
              <a:t>佩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hlinkClick r:id="rId4" action="ppaction://hlinksldjump"/>
              </a:rPr>
              <a:t>香囊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hlinkClick r:id="rId5" action="ppaction://hlinksldjump"/>
              </a:rPr>
              <a:t>悬艾叶菖蒲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hlinkClick r:id="rId6" action="ppaction://hlinksldjump"/>
              </a:rPr>
              <a:t>悬钟馗像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hlinkClick r:id="rId7" action="ppaction://hlinksldjump"/>
              </a:rPr>
              <a:t>挂荷包和拴五色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hlinkClick r:id="rId7" action="ppaction://hlinksldjump"/>
              </a:rPr>
              <a:t>丝线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4909" y="6581001"/>
            <a:ext cx="5109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  <a:hlinkClick r:id="rId8"/>
              </a:rPr>
              <a:t>来源：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  <a:hlinkClick r:id="rId8"/>
              </a:rPr>
              <a:t>https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  <a:hlinkClick r:id="rId8"/>
              </a:rPr>
              <a:t>://zhidao.baidu.com/question/2204869976631021308.html</a:t>
            </a:r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动作按钮: 第一张 4">
            <a:hlinkClick r:id="rId9" action="ppaction://hlinksldjump" highlightClick="1"/>
          </p:cNvPr>
          <p:cNvSpPr/>
          <p:nvPr/>
        </p:nvSpPr>
        <p:spPr>
          <a:xfrm>
            <a:off x="107504" y="6381328"/>
            <a:ext cx="360040" cy="360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17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dissolve/>
      </p:transition>
    </mc:Choice>
    <mc:Fallback xmlns="">
      <p:transition spd="slow" advClick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端午节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——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赛龙舟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赛龙舟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是端午节的主要习俗。相传起源于古时楚国人因舍不得贤臣屈原投江死去，许多人划船追赶拯救。他们争先恐后，追至洞庭湖时不见踪迹。之后每年五月五日划龙舟以纪念之。借划龙舟驱散江中之鱼，以免鱼吃掉屈原的身体。竞渡之习，盛行于吴、越、楚。 </a:t>
            </a:r>
            <a:b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其实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，“龙舟竞渡”早在战国时代就有了。在急鼓声中划刻成龙形的独木舟，做竞渡游戏，以娱神与乐人，是祭仪中半宗教性、半娱乐性的节目。</a:t>
            </a:r>
            <a:b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后来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，赛龙舟除纪念屈原之外，在各地人们还付予了不同的寓意。</a:t>
            </a:r>
            <a:b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江浙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地区划龙舟，兼有纪念当地出生的近代女民主革命家秋瑾的意义。夜龙船上，张灯结彩，来往穿梭，水上水下，情景动人，别具情趣。贵州苗族人民在农历五月二十五至二十八举行“龙船节”，以庆祝插秧胜利和预祝五谷丰登。云南傣族同胞则在泼水节赛龙舟，纪念古代英雄岩红窝。不同民族、不同地区，划龙舟的传说有所不同。直到今天在南方的不少临江河湖海的地区，每年端节都要举行富有自己特色的龙舟竞赛活动。</a:t>
            </a:r>
            <a:b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清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乾隆二十九年（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1736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年），台湾开始举行龙舟竞渡。当时台湾知府蒋元君曾在台南市法华寺半月池主持友谊赛。现在台湾每年五月五日都举行龙舟竞赛。在香港，也举行竞渡。</a:t>
            </a:r>
            <a:b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此外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，划龙舟也先后传入邻国日本、越南等及英国。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1980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年，赛龙舟被列入中国国家体育比赛项目，并每年举行“屈原杯”龙舟赛。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1991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日（农历五月初五），在屈原的第二故乡中国湖南岳阳市，举行首届国际龙舟节。在竞渡前，举行了既保存传统仪式又注入新的现代因素的“龙头祭”。 “龙头”被抬入屈子祠内，由运动员给龙头“上红”（披红带）后，主祭人宣读祭文，并为龙头“开光”（即点晴）。然后，参加祭龙的全体人员三鞠躬，龙头即被抬去汩罗江，奔向龙舟赛场。此次参加比赛、交易会和联欢活动的多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60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余万人，可谓盛况空前。尔后，湖南便定期举办国际龙舟节。赛龙舟将盛传于世。</a:t>
            </a:r>
          </a:p>
        </p:txBody>
      </p:sp>
      <p:sp>
        <p:nvSpPr>
          <p:cNvPr id="4" name="动作按钮: 第一张 3">
            <a:hlinkClick r:id="rId2" action="ppaction://hlinksldjump" highlightClick="1"/>
          </p:cNvPr>
          <p:cNvSpPr/>
          <p:nvPr/>
        </p:nvSpPr>
        <p:spPr>
          <a:xfrm>
            <a:off x="107504" y="6381328"/>
            <a:ext cx="360040" cy="360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后退或前一项 4">
            <a:hlinkClick r:id="rId3" action="ppaction://hlinksldjump" highlightClick="1"/>
          </p:cNvPr>
          <p:cNvSpPr/>
          <p:nvPr/>
        </p:nvSpPr>
        <p:spPr>
          <a:xfrm>
            <a:off x="8604448" y="6381328"/>
            <a:ext cx="360040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94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dissolve/>
      </p:transition>
    </mc:Choice>
    <mc:Fallback xmlns="">
      <p:transition spd="slow" advClick="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端午节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——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吃粽子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端午节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吃粽子，这是中国人民的又一传统习俗。粽子，又叫“角黍”、“筒粽”。其由来已久，花样繁多。</a:t>
            </a:r>
            <a:b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据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记载，早在春秋时期，用菰叶（茭白叶）包黍米成牛角状，称“角黍”；用竹筒装米密封烤熟，称“筒粽”。东汉末年，以草木灰水浸泡黍米，因水中含碱，用菰叶包黍米成四角形，煮熟，成为广东碱水粽。</a:t>
            </a:r>
            <a:b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晋代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，粽子被正式定为端午节食品。这时，包粽子的原料除糯米外，还添加中药益智仁，煮熟的粽子称“益智粽”。 时人周处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岳阳风土记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记载：“俗以菰叶裹黍米，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煮之，合烂熟，于五月五日至夏至啖之，一名粽，一名黍。”南北朝时期，出现杂粽。米中掺杂禽兽肉、板栗、红枣、赤豆等，品种增多。粽子还用作交往的礼品。</a:t>
            </a:r>
            <a:b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到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了唐代，粽子的用米，已“白莹如玉”，其形状出现锥形、菱形。日本文献中就记载有“大唐粽子”。宋朝时，已有“蜜饯粽”，即果品入粽。诗人苏东坡有“时于粽里见杨梅”的诗句。这时还出现用粽子堆成楼台亭阁、木车牛马作的广告，说明宋代吃粽子已很时尚。元、明时期，粽子的包裹料已从菰叶变革为箬叶，后来又出现用芦苇叶包的粽子，附加料已出现豆沙、猪肉、松子仁、枣子、胡桃等等，品种更加丰富多彩。</a:t>
            </a:r>
            <a:b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端午节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的早晨家家吃粽子纪念屈原，一般是前一天把粽子包好，夜间煮熟，早晨食用。包粽子主要是用河塘边盛产的嫩芦苇叶，也有用竹叶的，统称粽叶。粽子的传统形式为三角形，一般根据内瓤命名，包糯米的叫米粽，米中掺小豆的叫小豆粽，掺红枣的叫枣粽；枣粽谐音为“早中”，所以吃枣粽的最多，意在读书的孩子吃了可以早中状元。过去读书人参加科举考试的当天，早晨都要吃枣粽，至今中学、大学入学考试日的早晨，家长亦要做枣粽给考生吃。</a:t>
            </a:r>
            <a:b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煮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粽子的锅里一定要煮鸡蛋，有条件的还要再煮些鸭蛋、鹅蛋，吃过蘸糖的甜粽之后，要再吃蘸盐的鸡蛋“压顶”。据说吃五月端粽锅里的煮鸡蛋主夏天不生疮；把粽子锅里煮的鸭蛋、鹅蛋放在正午时阳光下晒一会再吃，整个夏天不头痛。</a:t>
            </a:r>
            <a:b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一直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到今天，每年五月初，中国百姓家家都要浸糯米、洗粽叶、包粽子，其花色品种更为繁多。从馅料看，北方多包小枣的北京枣粽；南方则有豆沙、鲜肉、火腿、蛋黄等多种馅料，其中以浙江嘉兴粽子为代表。吃粽子的风俗，千百年来，在中国盛行不衰，而且流传到朝鲜、日本及东南亚诸国。</a:t>
            </a:r>
          </a:p>
        </p:txBody>
      </p:sp>
      <p:sp>
        <p:nvSpPr>
          <p:cNvPr id="4" name="动作按钮: 第一张 3">
            <a:hlinkClick r:id="rId2" action="ppaction://hlinksldjump" highlightClick="1"/>
          </p:cNvPr>
          <p:cNvSpPr/>
          <p:nvPr/>
        </p:nvSpPr>
        <p:spPr>
          <a:xfrm>
            <a:off x="107504" y="6381328"/>
            <a:ext cx="360040" cy="360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后退或前一项 4">
            <a:hlinkClick r:id="rId3" action="ppaction://hlinksldjump" highlightClick="1"/>
          </p:cNvPr>
          <p:cNvSpPr/>
          <p:nvPr/>
        </p:nvSpPr>
        <p:spPr>
          <a:xfrm>
            <a:off x="8604448" y="6381328"/>
            <a:ext cx="360040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17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dissolve/>
      </p:transition>
    </mc:Choice>
    <mc:Fallback xmlns="">
      <p:transition spd="slow" advClick="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端午节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——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佩香囊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端午节小孩佩香囊，传说有避邪驱瘟之意，实际是用于襟头点缀装饰。香囊内有朱砂、雄黄、香药，外包以丝布，清香四溢，再以五色丝线弦扣成索，作各种不同形状，结成一串，形形色色，玲珑可爱。★在中国某些南方城市，青年男女还用香囊来表达爱意。</a:t>
            </a:r>
          </a:p>
        </p:txBody>
      </p:sp>
      <p:sp>
        <p:nvSpPr>
          <p:cNvPr id="4" name="动作按钮: 第一张 3">
            <a:hlinkClick r:id="rId2" action="ppaction://hlinksldjump" highlightClick="1"/>
          </p:cNvPr>
          <p:cNvSpPr/>
          <p:nvPr/>
        </p:nvSpPr>
        <p:spPr>
          <a:xfrm>
            <a:off x="107504" y="6381328"/>
            <a:ext cx="360040" cy="360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后退或前一项 4">
            <a:hlinkClick r:id="rId3" action="ppaction://hlinksldjump" highlightClick="1"/>
          </p:cNvPr>
          <p:cNvSpPr/>
          <p:nvPr/>
        </p:nvSpPr>
        <p:spPr>
          <a:xfrm>
            <a:off x="8604448" y="6381328"/>
            <a:ext cx="360040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0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dissolve/>
      </p:transition>
    </mc:Choice>
    <mc:Fallback xmlns="">
      <p:transition spd="slow" advClick="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端午节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——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悬艾叶菖蒲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民谚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说：“清明插柳，端午插艾”。在端午节，人们把插艾和菖蒲作为重要内容之一。家家都洒扫庭除，以菖蒲、艾条插于门眉，悬于堂中。并用菖蒲、艾叶、榴花、蒜头、龙船花，制成人形或虎形，称为艾人、艾虎；制成花环、佩饰，美丽芬芳，妇人争相佩戴，用以驱瘴。</a:t>
            </a:r>
            <a:b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艾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又名家艾、艾蒿。它的茎、叶都含有挥发性芳香油。它所产生的奇特芳香，可驱蚊蝇、虫蚁，净化空气。中医学上以艾入药，有理气血、暖子宫、祛寒湿的功能。将艾叶加工成“艾绒”，是灸法治病的重要药材。</a:t>
            </a:r>
            <a:b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菖蒲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是多年生水生草本植物，它狭长的叶片也含有挥发性芳香油，是提神通窍、健骨消滞、杀虫灭菌的药物。</a:t>
            </a:r>
            <a:b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可见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古人插艾和菖蒲是有一定防病作用的。端午节也是自古相传的“卫生节”，人们在这一天洒扫庭院，挂艾枝，悬菖蒲，洒雄黄水，饮雄黄酒，激浊除腐，杀菌防病。这些活动也反映了中华民族的优良传统。端午节上山采药，则是我国各国个民族共同的习俗。</a:t>
            </a:r>
          </a:p>
        </p:txBody>
      </p:sp>
      <p:sp>
        <p:nvSpPr>
          <p:cNvPr id="4" name="动作按钮: 第一张 3">
            <a:hlinkClick r:id="rId2" action="ppaction://hlinksldjump" highlightClick="1"/>
          </p:cNvPr>
          <p:cNvSpPr/>
          <p:nvPr/>
        </p:nvSpPr>
        <p:spPr>
          <a:xfrm>
            <a:off x="107504" y="6381328"/>
            <a:ext cx="360040" cy="360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后退或前一项 4">
            <a:hlinkClick r:id="rId3" action="ppaction://hlinksldjump" highlightClick="1"/>
          </p:cNvPr>
          <p:cNvSpPr/>
          <p:nvPr/>
        </p:nvSpPr>
        <p:spPr>
          <a:xfrm>
            <a:off x="8604448" y="6381328"/>
            <a:ext cx="360040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99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dissolve/>
      </p:transition>
    </mc:Choice>
    <mc:Fallback xmlns="">
      <p:transition spd="slow" advClick="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端午节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端午节</Template>
  <TotalTime>38</TotalTime>
  <Words>1552</Words>
  <Application>Microsoft Office PowerPoint</Application>
  <PresentationFormat>全屏显示(4:3)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端午节</vt:lpstr>
      <vt:lpstr>PowerPoint 演示文稿</vt:lpstr>
      <vt:lpstr>目录</vt:lpstr>
      <vt:lpstr>端午节 的 由来 &amp; 时间</vt:lpstr>
      <vt:lpstr>端午节 的 历史起源</vt:lpstr>
      <vt:lpstr>端午节 的 活动</vt:lpstr>
      <vt:lpstr>端午节——赛龙舟</vt:lpstr>
      <vt:lpstr>端午节——吃粽子</vt:lpstr>
      <vt:lpstr>端午节——佩香囊</vt:lpstr>
      <vt:lpstr>端午节——悬艾叶菖蒲</vt:lpstr>
      <vt:lpstr>端午节——悬钟馗像</vt:lpstr>
      <vt:lpstr>端午节——挂荷包和拴五色丝线</vt:lpstr>
      <vt:lpstr>谢 谢 观 看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hiccup wang</dc:creator>
  <cp:lastModifiedBy>hiccup wang</cp:lastModifiedBy>
  <cp:revision>118</cp:revision>
  <dcterms:created xsi:type="dcterms:W3CDTF">2018-05-07T12:42:54Z</dcterms:created>
  <dcterms:modified xsi:type="dcterms:W3CDTF">2018-05-07T13:55:10Z</dcterms:modified>
</cp:coreProperties>
</file>