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7"/>
  </p:notesMasterIdLst>
  <p:sldIdLst>
    <p:sldId id="256" r:id="rId2"/>
    <p:sldId id="257" r:id="rId3"/>
    <p:sldId id="260" r:id="rId4"/>
    <p:sldId id="259" r:id="rId5"/>
    <p:sldId id="263" r:id="rId6"/>
    <p:sldId id="264" r:id="rId7"/>
    <p:sldId id="266" r:id="rId8"/>
    <p:sldId id="267" r:id="rId9"/>
    <p:sldId id="269" r:id="rId10"/>
    <p:sldId id="274" r:id="rId11"/>
    <p:sldId id="276" r:id="rId12"/>
    <p:sldId id="277" r:id="rId13"/>
    <p:sldId id="278" r:id="rId14"/>
    <p:sldId id="280" r:id="rId15"/>
    <p:sldId id="281" r:id="rId16"/>
    <p:sldId id="282" r:id="rId17"/>
    <p:sldId id="270" r:id="rId18"/>
    <p:sldId id="258" r:id="rId19"/>
    <p:sldId id="275" r:id="rId20"/>
    <p:sldId id="287" r:id="rId21"/>
    <p:sldId id="284" r:id="rId22"/>
    <p:sldId id="285" r:id="rId23"/>
    <p:sldId id="286" r:id="rId24"/>
    <p:sldId id="288" r:id="rId25"/>
    <p:sldId id="283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074F2-6849-4103-99DA-4C0E4403AF7F}" type="datetimeFigureOut">
              <a:rPr lang="fr-FR" smtClean="0"/>
              <a:t>22/01/2023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B7B39-34D0-4BAF-B333-0CB015B55E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645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a enlevé les 7 plus gros </a:t>
            </a:r>
            <a:r>
              <a:rPr lang="fr-FR" dirty="0" err="1"/>
              <a:t>coeff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B7B39-34D0-4BAF-B333-0CB015B55E4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5234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À chaque fois on supprime l’indicateur avec le coef le plus important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B7B39-34D0-4BAF-B333-0CB015B55E4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99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À chaque fois on supprime l’indicateur avec le coef le plus important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B7B39-34D0-4BAF-B333-0CB015B55E4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058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À chaque fois on supprime l’indicateur avec le coef le plus important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B7B39-34D0-4BAF-B333-0CB015B55E4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88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À chaque fois on supprime l’indicateur avec le coef le plus important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B7B39-34D0-4BAF-B333-0CB015B55E4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653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À chaque fois on supprime l’indicateur avec le coef le plus important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B7B39-34D0-4BAF-B333-0CB015B55E4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90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À chaque fois on supprime l’indicateur avec le coef le plus important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B7B39-34D0-4BAF-B333-0CB015B55E4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463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À chaque fois on supprime l’indicateur avec le coef le plus important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B7B39-34D0-4BAF-B333-0CB015B55E4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48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08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6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9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3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0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6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6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4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7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09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598E420-4FFC-4D35-B15F-045E166E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3ED31F-5AD1-3365-764C-C2F42609A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037" y="4115941"/>
            <a:ext cx="8657450" cy="1124073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Déterminer le Score Unique d’un produit alimentaire avec le minimum d’indicateur.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6DEAA51-8BA5-4C87-9448-75CBB18F0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36259" y="-4126"/>
            <a:ext cx="3526736" cy="3420239"/>
          </a:xfrm>
          <a:custGeom>
            <a:avLst/>
            <a:gdLst>
              <a:gd name="connsiteX0" fmla="*/ 3526736 w 3526736"/>
              <a:gd name="connsiteY0" fmla="*/ 3420239 h 3420239"/>
              <a:gd name="connsiteX1" fmla="*/ 0 w 3526736"/>
              <a:gd name="connsiteY1" fmla="*/ 3420239 h 3420239"/>
              <a:gd name="connsiteX2" fmla="*/ 0 w 3526736"/>
              <a:gd name="connsiteY2" fmla="*/ 0 h 3420239"/>
              <a:gd name="connsiteX3" fmla="*/ 3467210 w 3526736"/>
              <a:gd name="connsiteY3" fmla="*/ 0 h 3420239"/>
              <a:gd name="connsiteX4" fmla="*/ 7694 w 3526736"/>
              <a:gd name="connsiteY4" fmla="*/ 3404028 h 3420239"/>
              <a:gd name="connsiteX5" fmla="*/ 7694 w 3526736"/>
              <a:gd name="connsiteY5" fmla="*/ 3416113 h 3420239"/>
              <a:gd name="connsiteX6" fmla="*/ 3526736 w 3526736"/>
              <a:gd name="connsiteY6" fmla="*/ 3416113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6736" h="3420239">
                <a:moveTo>
                  <a:pt x="3526736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467210" y="0"/>
                </a:lnTo>
                <a:lnTo>
                  <a:pt x="7694" y="3404028"/>
                </a:lnTo>
                <a:lnTo>
                  <a:pt x="7694" y="3416113"/>
                </a:lnTo>
                <a:lnTo>
                  <a:pt x="3526736" y="3416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146" name="Picture 2" descr="Une image contenant nature, plante&#10;&#10;Description générée automatiquement">
            <a:extLst>
              <a:ext uri="{FF2B5EF4-FFF2-40B4-BE49-F238E27FC236}">
                <a16:creationId xmlns:a16="http://schemas.microsoft.com/office/drawing/2014/main" id="{055E9408-77F2-D41A-345F-CCF3D61C7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8" b="41078"/>
          <a:stretch/>
        </p:blipFill>
        <p:spPr bwMode="auto">
          <a:xfrm>
            <a:off x="1" y="-4125"/>
            <a:ext cx="10462125" cy="3423981"/>
          </a:xfrm>
          <a:custGeom>
            <a:avLst/>
            <a:gdLst/>
            <a:ahLst/>
            <a:cxnLst/>
            <a:rect l="l" t="t" r="r" b="b"/>
            <a:pathLst>
              <a:path w="10462125" h="3423981">
                <a:moveTo>
                  <a:pt x="6824" y="0"/>
                </a:moveTo>
                <a:lnTo>
                  <a:pt x="10462125" y="0"/>
                </a:lnTo>
                <a:lnTo>
                  <a:pt x="10462125" y="12085"/>
                </a:lnTo>
                <a:lnTo>
                  <a:pt x="6998417" y="3420238"/>
                </a:lnTo>
                <a:lnTo>
                  <a:pt x="10462125" y="3420238"/>
                </a:lnTo>
                <a:lnTo>
                  <a:pt x="10462125" y="3420239"/>
                </a:lnTo>
                <a:lnTo>
                  <a:pt x="1132764" y="3420239"/>
                </a:lnTo>
                <a:lnTo>
                  <a:pt x="1132764" y="3423981"/>
                </a:lnTo>
                <a:lnTo>
                  <a:pt x="0" y="3423981"/>
                </a:lnTo>
                <a:lnTo>
                  <a:pt x="0" y="4125"/>
                </a:lnTo>
                <a:lnTo>
                  <a:pt x="6824" y="412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62995" y="-4125"/>
            <a:ext cx="1734065" cy="3420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527CF11-B26B-4BFF-A858-A93A6186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18590" y="837644"/>
            <a:ext cx="3420241" cy="173669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EBAF1A8-3394-1985-B857-6044FDB6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1361"/>
            <a:ext cx="9091448" cy="495663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4DD3901-2D03-2C68-2C61-A32198C1F054}"/>
              </a:ext>
            </a:extLst>
          </p:cNvPr>
          <p:cNvSpPr txBox="1"/>
          <p:nvPr/>
        </p:nvSpPr>
        <p:spPr>
          <a:xfrm>
            <a:off x="7538720" y="2417483"/>
            <a:ext cx="46532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adjR²_train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adjR²_test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Changement climatique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Particules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Eutrophisation terre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>
                <a:solidFill>
                  <a:srgbClr val="0070C0"/>
                </a:solidFill>
              </a:rPr>
              <a:t>, 0.99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Épuisement ressource Énergie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Épuisement ressource Eau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Eutrophisation marine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Utilisation du sol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Acidification terrestre et eaux douces (</a:t>
            </a:r>
            <a:r>
              <a:rPr lang="fr-FR" dirty="0">
                <a:solidFill>
                  <a:srgbClr val="00B050"/>
                </a:solidFill>
              </a:rPr>
              <a:t>0.75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0.78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Écotoxicité pour écosystèmes aquatiques d'eau douce </a:t>
            </a:r>
          </a:p>
          <a:p>
            <a:r>
              <a:rPr lang="fr-FR" dirty="0"/>
              <a:t>      (</a:t>
            </a:r>
            <a:r>
              <a:rPr lang="fr-FR" dirty="0">
                <a:solidFill>
                  <a:srgbClr val="00B050"/>
                </a:solidFill>
              </a:rPr>
              <a:t>0.69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0.79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0146F4A9-B5B3-F3C1-E490-891AD8E9AC45}"/>
              </a:ext>
            </a:extLst>
          </p:cNvPr>
          <p:cNvSpPr txBox="1">
            <a:spLocks/>
          </p:cNvSpPr>
          <p:nvPr/>
        </p:nvSpPr>
        <p:spPr>
          <a:xfrm>
            <a:off x="284480" y="256381"/>
            <a:ext cx="11623040" cy="1007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Prédiction Score Unique</a:t>
            </a:r>
            <a:br>
              <a:rPr lang="fr-FR" dirty="0"/>
            </a:br>
            <a:r>
              <a:rPr lang="fr-FR" sz="2200" b="0" dirty="0"/>
              <a:t>Retrait des 7 plus grands coefficients du graphique initial </a:t>
            </a:r>
          </a:p>
        </p:txBody>
      </p:sp>
    </p:spTree>
    <p:extLst>
      <p:ext uri="{BB962C8B-B14F-4D97-AF65-F5344CB8AC3E}">
        <p14:creationId xmlns:p14="http://schemas.microsoft.com/office/powerpoint/2010/main" val="90217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1DBD0C-8C59-7E8E-8F32-89981F8B8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710"/>
            <a:ext cx="9685859" cy="54182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20643D-652C-4098-983C-C7B742F3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623040" cy="14224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Prédiction Score Unique</a:t>
            </a:r>
            <a:br>
              <a:rPr lang="fr-FR" dirty="0"/>
            </a:br>
            <a:r>
              <a:rPr lang="fr-FR" sz="2000" b="0" dirty="0"/>
              <a:t>Retrait du plus grand coefficient à chaque génération</a:t>
            </a:r>
            <a:br>
              <a:rPr lang="fr-FR" b="0" dirty="0"/>
            </a:br>
            <a:endParaRPr lang="fr-FR" b="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DD3901-2D03-2C68-2C61-A32198C1F054}"/>
              </a:ext>
            </a:extLst>
          </p:cNvPr>
          <p:cNvSpPr txBox="1"/>
          <p:nvPr/>
        </p:nvSpPr>
        <p:spPr>
          <a:xfrm>
            <a:off x="7193902" y="2505670"/>
            <a:ext cx="4998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adjR²_train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adjR²_test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Changement climatique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0.99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132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D3D67B5-BF87-8850-A8AD-11BEDBADF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2090"/>
            <a:ext cx="9701101" cy="542591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20643D-652C-4098-983C-C7B742F3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623040" cy="14224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Prédiction Score Unique</a:t>
            </a:r>
            <a:br>
              <a:rPr lang="fr-FR" dirty="0"/>
            </a:br>
            <a:r>
              <a:rPr lang="fr-FR" sz="2000" b="0" dirty="0"/>
              <a:t>Retrait du plus grand coefficient à chaque génération</a:t>
            </a:r>
            <a:br>
              <a:rPr lang="fr-FR" b="0" dirty="0"/>
            </a:br>
            <a:endParaRPr lang="fr-FR" b="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DD3901-2D03-2C68-2C61-A32198C1F054}"/>
              </a:ext>
            </a:extLst>
          </p:cNvPr>
          <p:cNvSpPr txBox="1"/>
          <p:nvPr/>
        </p:nvSpPr>
        <p:spPr>
          <a:xfrm>
            <a:off x="7202052" y="2138680"/>
            <a:ext cx="4998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adjR²_train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adjR²_test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Changement climatique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Acidification terre &amp; eau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0.99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22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3ECEF151-AF0D-D630-2382-C9D3A677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5020"/>
            <a:ext cx="9076207" cy="508298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20643D-652C-4098-983C-C7B742F3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623040" cy="14224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Prédiction Score Unique</a:t>
            </a:r>
            <a:br>
              <a:rPr lang="fr-FR" dirty="0"/>
            </a:br>
            <a:r>
              <a:rPr lang="fr-FR" sz="2000" b="0" dirty="0"/>
              <a:t>Retrait du plus grand coefficient à chaque génération</a:t>
            </a:r>
            <a:br>
              <a:rPr lang="fr-FR" b="0" dirty="0"/>
            </a:br>
            <a:endParaRPr lang="fr-FR" b="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DD3901-2D03-2C68-2C61-A32198C1F054}"/>
              </a:ext>
            </a:extLst>
          </p:cNvPr>
          <p:cNvSpPr txBox="1"/>
          <p:nvPr/>
        </p:nvSpPr>
        <p:spPr>
          <a:xfrm>
            <a:off x="6624942" y="2690336"/>
            <a:ext cx="4998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adjR²_train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adjR²_test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Changement climatique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Acidification terre &amp; eau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Eutrophisation terre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>
                <a:solidFill>
                  <a:srgbClr val="0070C0"/>
                </a:solidFill>
              </a:rPr>
              <a:t>, 0.99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323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84CE0A9-E399-92C9-D6A4-41F3F6257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9710"/>
            <a:ext cx="9685859" cy="54182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20643D-652C-4098-983C-C7B742F3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623040" cy="14224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Prédiction Score Unique</a:t>
            </a:r>
            <a:br>
              <a:rPr lang="fr-FR" dirty="0"/>
            </a:br>
            <a:r>
              <a:rPr lang="fr-FR" sz="2000" b="0" dirty="0"/>
              <a:t>Retrait du plus grand coefficient à chaque génération</a:t>
            </a:r>
            <a:br>
              <a:rPr lang="fr-FR" b="0" dirty="0"/>
            </a:br>
            <a:endParaRPr lang="fr-FR" b="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DD3901-2D03-2C68-2C61-A32198C1F054}"/>
              </a:ext>
            </a:extLst>
          </p:cNvPr>
          <p:cNvSpPr txBox="1"/>
          <p:nvPr/>
        </p:nvSpPr>
        <p:spPr>
          <a:xfrm>
            <a:off x="7186810" y="2394529"/>
            <a:ext cx="4998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adjR²_train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adjR²_test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Changement climatique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Acidification terre &amp; eau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Eutrophisation terre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>
                <a:solidFill>
                  <a:srgbClr val="0070C0"/>
                </a:solidFill>
              </a:rPr>
              <a:t>, 0.99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Particules (</a:t>
            </a:r>
            <a:r>
              <a:rPr lang="fr-FR" dirty="0">
                <a:solidFill>
                  <a:srgbClr val="00B050"/>
                </a:solidFill>
              </a:rPr>
              <a:t>0.98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0.98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3654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5B9A263-EF47-3AB5-E569-4B1D7B90C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2158"/>
            <a:ext cx="9068586" cy="510584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20643D-652C-4098-983C-C7B742F3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623040" cy="14224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Prédiction Score Unique</a:t>
            </a:r>
            <a:br>
              <a:rPr lang="fr-FR" dirty="0"/>
            </a:br>
            <a:r>
              <a:rPr lang="fr-FR" sz="2000" b="0" dirty="0"/>
              <a:t>Retrait du plus grand coefficient à chaque génération</a:t>
            </a:r>
            <a:br>
              <a:rPr lang="fr-FR" b="0" dirty="0"/>
            </a:br>
            <a:endParaRPr lang="fr-FR" b="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DD3901-2D03-2C68-2C61-A32198C1F054}"/>
              </a:ext>
            </a:extLst>
          </p:cNvPr>
          <p:cNvSpPr txBox="1"/>
          <p:nvPr/>
        </p:nvSpPr>
        <p:spPr>
          <a:xfrm>
            <a:off x="6269342" y="3429000"/>
            <a:ext cx="4998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adjR²_train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adjR²_test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Changement climatique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Acidification terre &amp; eau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Eutrophisation terre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>
                <a:solidFill>
                  <a:srgbClr val="0070C0"/>
                </a:solidFill>
              </a:rPr>
              <a:t>, 0.99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Particules (</a:t>
            </a:r>
            <a:r>
              <a:rPr lang="fr-FR" dirty="0">
                <a:solidFill>
                  <a:srgbClr val="00B050"/>
                </a:solidFill>
              </a:rPr>
              <a:t>0.98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0.98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Utilisation du sol (</a:t>
            </a:r>
            <a:r>
              <a:rPr lang="fr-FR" dirty="0">
                <a:solidFill>
                  <a:srgbClr val="00B050"/>
                </a:solidFill>
              </a:rPr>
              <a:t>0.87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0.89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533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19925A6-FC8B-4220-7D15-12960E03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6650"/>
            <a:ext cx="9060965" cy="506773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20643D-652C-4098-983C-C7B742F3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623040" cy="14224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Prédiction Score Unique</a:t>
            </a:r>
            <a:br>
              <a:rPr lang="fr-FR" dirty="0"/>
            </a:br>
            <a:r>
              <a:rPr lang="fr-FR" sz="2000" b="0" dirty="0"/>
              <a:t>Retrait du plus grand coefficient à chaque génération</a:t>
            </a:r>
            <a:br>
              <a:rPr lang="fr-FR" b="0" dirty="0"/>
            </a:br>
            <a:endParaRPr lang="fr-FR" b="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4DD3901-2D03-2C68-2C61-A32198C1F054}"/>
              </a:ext>
            </a:extLst>
          </p:cNvPr>
          <p:cNvSpPr txBox="1"/>
          <p:nvPr/>
        </p:nvSpPr>
        <p:spPr>
          <a:xfrm>
            <a:off x="6269342" y="3429000"/>
            <a:ext cx="4998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adjR²_train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adjR²_test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Changement climatique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Acidification terre &amp; eau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Eutrophisation terre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>
                <a:solidFill>
                  <a:srgbClr val="0070C0"/>
                </a:solidFill>
              </a:rPr>
              <a:t>, 0.99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Particules (</a:t>
            </a:r>
            <a:r>
              <a:rPr lang="fr-FR" dirty="0">
                <a:solidFill>
                  <a:srgbClr val="00B050"/>
                </a:solidFill>
              </a:rPr>
              <a:t>0.98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0.98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Utilisation du sol (</a:t>
            </a:r>
            <a:r>
              <a:rPr lang="fr-FR" dirty="0">
                <a:solidFill>
                  <a:srgbClr val="00B050"/>
                </a:solidFill>
              </a:rPr>
              <a:t>0.87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0.89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Épuisement ressource Énergie (</a:t>
            </a:r>
            <a:r>
              <a:rPr lang="fr-FR" dirty="0">
                <a:solidFill>
                  <a:srgbClr val="00B050"/>
                </a:solidFill>
              </a:rPr>
              <a:t>0.87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0.88)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9362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20643D-652C-4098-983C-C7B742F3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623040" cy="14224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Prédiction Score Unique</a:t>
            </a:r>
            <a:br>
              <a:rPr lang="fr-FR" dirty="0"/>
            </a:br>
            <a:r>
              <a:rPr lang="fr-FR" sz="2000" b="0" dirty="0"/>
              <a:t>Retrait du plus grand coefficient à chaque génération</a:t>
            </a:r>
            <a:br>
              <a:rPr lang="fr-FR" b="0" dirty="0"/>
            </a:br>
            <a:endParaRPr lang="fr-FR" b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F80538-D4D6-67A5-C3EE-7403F2733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0321"/>
            <a:ext cx="8925792" cy="498918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4DD3901-2D03-2C68-2C61-A32198C1F054}"/>
              </a:ext>
            </a:extLst>
          </p:cNvPr>
          <p:cNvSpPr txBox="1"/>
          <p:nvPr/>
        </p:nvSpPr>
        <p:spPr>
          <a:xfrm>
            <a:off x="6269342" y="3429000"/>
            <a:ext cx="49980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adjR²_train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adjR²_test</a:t>
            </a:r>
          </a:p>
          <a:p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Changement climatique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Acidification terre &amp; eau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Eutrophisation terre (</a:t>
            </a:r>
            <a:r>
              <a:rPr lang="fr-FR" dirty="0">
                <a:solidFill>
                  <a:srgbClr val="00B050"/>
                </a:solidFill>
              </a:rPr>
              <a:t>0.99</a:t>
            </a:r>
            <a:r>
              <a:rPr lang="fr-FR" dirty="0">
                <a:solidFill>
                  <a:srgbClr val="0070C0"/>
                </a:solidFill>
              </a:rPr>
              <a:t>, 0.99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Particules (</a:t>
            </a:r>
            <a:r>
              <a:rPr lang="fr-FR" dirty="0">
                <a:solidFill>
                  <a:srgbClr val="00B050"/>
                </a:solidFill>
              </a:rPr>
              <a:t>0.98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0.98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Utilisation du sol (</a:t>
            </a:r>
            <a:r>
              <a:rPr lang="fr-FR" dirty="0">
                <a:solidFill>
                  <a:srgbClr val="00B050"/>
                </a:solidFill>
              </a:rPr>
              <a:t>0.87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0.89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Épuisement ressource Énergie (</a:t>
            </a:r>
            <a:r>
              <a:rPr lang="fr-FR" dirty="0">
                <a:solidFill>
                  <a:srgbClr val="00B050"/>
                </a:solidFill>
              </a:rPr>
              <a:t>0.87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0.88</a:t>
            </a:r>
            <a:r>
              <a:rPr lang="fr-F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Eutrophisation marine (</a:t>
            </a:r>
            <a:r>
              <a:rPr lang="fr-FR" dirty="0">
                <a:solidFill>
                  <a:srgbClr val="00B050"/>
                </a:solidFill>
              </a:rPr>
              <a:t>0.74</a:t>
            </a:r>
            <a:r>
              <a:rPr lang="fr-FR" dirty="0"/>
              <a:t>, </a:t>
            </a:r>
            <a:r>
              <a:rPr lang="fr-FR" dirty="0">
                <a:solidFill>
                  <a:srgbClr val="0070C0"/>
                </a:solidFill>
              </a:rPr>
              <a:t>0.77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389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D7CB10-AA16-8BCD-BEA0-97FD4FC2D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69F319-BDBC-7A57-0708-0A80B1456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56D82030-D43B-C0EC-EC24-3B3C3709C2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288" y="361950"/>
          <a:ext cx="11147425" cy="613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11148120" imgH="6134040" progId="Paint.Picture">
                  <p:embed/>
                </p:oleObj>
              </mc:Choice>
              <mc:Fallback>
                <p:oleObj name="Image bitmap" r:id="rId2" imgW="11148120" imgH="6134040" progId="Paint.Picture">
                  <p:embed/>
                  <p:pic>
                    <p:nvPicPr>
                      <p:cNvPr id="4" name="Objet 3">
                        <a:extLst>
                          <a:ext uri="{FF2B5EF4-FFF2-40B4-BE49-F238E27FC236}">
                            <a16:creationId xmlns:a16="http://schemas.microsoft.com/office/drawing/2014/main" id="{56D82030-D43B-C0EC-EC24-3B3C3709C2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2288" y="361950"/>
                        <a:ext cx="11147425" cy="613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938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3A5A57-375C-1E25-3841-279CD96F6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699"/>
            <a:ext cx="10198920" cy="572030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74F0437-069F-F579-308E-2AB171DAA484}"/>
              </a:ext>
            </a:extLst>
          </p:cNvPr>
          <p:cNvSpPr txBox="1"/>
          <p:nvPr/>
        </p:nvSpPr>
        <p:spPr>
          <a:xfrm>
            <a:off x="6514517" y="4829975"/>
            <a:ext cx="4119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AdjR² Train = 0.9999855902783811</a:t>
            </a:r>
          </a:p>
          <a:p>
            <a:r>
              <a:rPr lang="fr-FR" dirty="0"/>
              <a:t>AdjR² Test = 0.9999879041207133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CC2F77CC-0D77-1AF0-D4A3-E5D84A5E73C3}"/>
              </a:ext>
            </a:extLst>
          </p:cNvPr>
          <p:cNvSpPr txBox="1">
            <a:spLocks/>
          </p:cNvSpPr>
          <p:nvPr/>
        </p:nvSpPr>
        <p:spPr>
          <a:xfrm>
            <a:off x="284480" y="73501"/>
            <a:ext cx="11623040" cy="10071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Prédiction Score Unique</a:t>
            </a:r>
            <a:br>
              <a:rPr lang="fr-FR" dirty="0"/>
            </a:br>
            <a:r>
              <a:rPr lang="fr-FR" sz="2200" b="0" dirty="0"/>
              <a:t>Retrait des Indicateurs possédant une pondération &gt; 5</a:t>
            </a:r>
          </a:p>
        </p:txBody>
      </p:sp>
    </p:spTree>
    <p:extLst>
      <p:ext uri="{BB962C8B-B14F-4D97-AF65-F5344CB8AC3E}">
        <p14:creationId xmlns:p14="http://schemas.microsoft.com/office/powerpoint/2010/main" val="340222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FEE1EB-714A-31A0-E68C-F63EE1FC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fr-FR" dirty="0"/>
              <a:t>Le Score Unique c’est quoi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7E2126-D51B-373C-A61F-35CC50A0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4" y="2427316"/>
            <a:ext cx="4140096" cy="3513514"/>
          </a:xfrm>
        </p:spPr>
        <p:txBody>
          <a:bodyPr>
            <a:normAutofit/>
          </a:bodyPr>
          <a:lstStyle/>
          <a:p>
            <a:r>
              <a:rPr lang="fr-FR" dirty="0"/>
              <a:t>Permet de connaitre l’impact d’un produit alimentaire sur l’environnement</a:t>
            </a:r>
          </a:p>
          <a:p>
            <a:r>
              <a:rPr lang="fr-FR" dirty="0"/>
              <a:t>Calculé à partir de 16 indicateurs</a:t>
            </a:r>
          </a:p>
          <a:p>
            <a:r>
              <a:rPr lang="fr-FR" dirty="0"/>
              <a:t>Chacun des indicateurs possède un facteur de pondération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C4D478A9-B364-767E-397F-C26E8639D07C}"/>
              </a:ext>
            </a:extLst>
          </p:cNvPr>
          <p:cNvSpPr txBox="1">
            <a:spLocks/>
          </p:cNvSpPr>
          <p:nvPr/>
        </p:nvSpPr>
        <p:spPr>
          <a:xfrm>
            <a:off x="6096000" y="2427316"/>
            <a:ext cx="4140096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0" dirty="0">
                <a:effectLst/>
                <a:latin typeface="-apple-system"/>
              </a:rPr>
              <a:t>Score Unique EF (</a:t>
            </a:r>
            <a:r>
              <a:rPr lang="fr-FR" b="1" i="0" dirty="0" err="1">
                <a:effectLst/>
                <a:latin typeface="-apple-system"/>
              </a:rPr>
              <a:t>mPt</a:t>
            </a:r>
            <a:r>
              <a:rPr lang="fr-FR" b="1" i="0" dirty="0">
                <a:effectLst/>
                <a:latin typeface="-apple-system"/>
              </a:rPr>
              <a:t>/kg de produit)</a:t>
            </a:r>
            <a:endParaRPr lang="fr-FR" dirty="0"/>
          </a:p>
          <a:p>
            <a:r>
              <a:rPr lang="fr-FR" dirty="0"/>
              <a:t>1 0</a:t>
            </a:r>
            <a:r>
              <a:rPr lang="fr-FR" dirty="0">
                <a:effectLst/>
              </a:rPr>
              <a:t>00 </a:t>
            </a:r>
            <a:r>
              <a:rPr lang="fr-FR" dirty="0" err="1">
                <a:effectLst/>
              </a:rPr>
              <a:t>mPt</a:t>
            </a:r>
            <a:r>
              <a:rPr lang="fr-FR" dirty="0">
                <a:effectLst/>
              </a:rPr>
              <a:t> = 1 Pt</a:t>
            </a:r>
          </a:p>
          <a:p>
            <a:r>
              <a:rPr lang="fr-FR" dirty="0">
                <a:effectLst/>
              </a:rPr>
              <a:t>1 Pt </a:t>
            </a:r>
            <a:r>
              <a:rPr lang="fr-FR" dirty="0"/>
              <a:t>=&gt; I</a:t>
            </a:r>
            <a:r>
              <a:rPr lang="fr-FR" dirty="0">
                <a:effectLst/>
              </a:rPr>
              <a:t>mpact environnemental annuel d'un habitants européens</a:t>
            </a:r>
          </a:p>
          <a:p>
            <a:r>
              <a:rPr lang="fr-FR" dirty="0">
                <a:effectLst/>
              </a:rPr>
              <a:t> 1 habitant pour 1 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372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58DFD9-28CB-4251-9345-A9DB59EF5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79F0E5-7828-0D0A-7D3F-BFD45621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1597961"/>
            <a:ext cx="3088975" cy="3162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Parallèle entre les coefficients et les groupes d’aliments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BE76C-8C31-474D-9C9C-79733F933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24980" y="-794"/>
            <a:ext cx="6972462" cy="3463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3488F6A-1DBE-45BA-93D8-3E45D5A1C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4462" y="192629"/>
            <a:ext cx="3070455" cy="307045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95431E-B7EE-44A7-BC53-12738BB8E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43267" y="3462314"/>
            <a:ext cx="3456575" cy="34008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B5A3B83-A4E3-4C3A-A50B-DB9185BBB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80" y="3459708"/>
            <a:ext cx="3474862" cy="3403464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CDD3FE1-5E0C-43E2-B81F-9756B1A27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15267" y="1681264"/>
            <a:ext cx="6858796" cy="3494674"/>
          </a:xfrm>
          <a:custGeom>
            <a:avLst/>
            <a:gdLst>
              <a:gd name="connsiteX0" fmla="*/ 6850467 w 6850467"/>
              <a:gd name="connsiteY0" fmla="*/ 0 h 3492161"/>
              <a:gd name="connsiteX1" fmla="*/ 3568796 w 6850467"/>
              <a:gd name="connsiteY1" fmla="*/ 3487617 h 3492161"/>
              <a:gd name="connsiteX2" fmla="*/ 3395688 w 6850467"/>
              <a:gd name="connsiteY2" fmla="*/ 3492035 h 3492161"/>
              <a:gd name="connsiteX3" fmla="*/ 3395688 w 6850467"/>
              <a:gd name="connsiteY3" fmla="*/ 3492160 h 3492161"/>
              <a:gd name="connsiteX4" fmla="*/ 3390799 w 6850467"/>
              <a:gd name="connsiteY4" fmla="*/ 3492160 h 3492161"/>
              <a:gd name="connsiteX5" fmla="*/ 3390760 w 6850467"/>
              <a:gd name="connsiteY5" fmla="*/ 3492161 h 3492161"/>
              <a:gd name="connsiteX6" fmla="*/ 3390760 w 6850467"/>
              <a:gd name="connsiteY6" fmla="*/ 3492160 h 3492161"/>
              <a:gd name="connsiteX7" fmla="*/ 0 w 6850467"/>
              <a:gd name="connsiteY7" fmla="*/ 3492159 h 3492161"/>
              <a:gd name="connsiteX8" fmla="*/ 0 w 6850467"/>
              <a:gd name="connsiteY8" fmla="*/ 0 h 3492161"/>
              <a:gd name="connsiteX9" fmla="*/ 3390760 w 6850467"/>
              <a:gd name="connsiteY9" fmla="*/ 0 h 3492161"/>
              <a:gd name="connsiteX10" fmla="*/ 3395689 w 6850467"/>
              <a:gd name="connsiteY10" fmla="*/ 0 h 349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50467" h="3492161">
                <a:moveTo>
                  <a:pt x="6850467" y="0"/>
                </a:moveTo>
                <a:cubicBezTo>
                  <a:pt x="6850467" y="1868397"/>
                  <a:pt x="5396800" y="3394086"/>
                  <a:pt x="3568796" y="3487617"/>
                </a:cubicBezTo>
                <a:lnTo>
                  <a:pt x="3395688" y="3492035"/>
                </a:lnTo>
                <a:lnTo>
                  <a:pt x="3395688" y="3492160"/>
                </a:lnTo>
                <a:lnTo>
                  <a:pt x="3390799" y="3492160"/>
                </a:lnTo>
                <a:lnTo>
                  <a:pt x="3390760" y="3492161"/>
                </a:lnTo>
                <a:lnTo>
                  <a:pt x="3390760" y="3492160"/>
                </a:lnTo>
                <a:lnTo>
                  <a:pt x="0" y="3492159"/>
                </a:lnTo>
                <a:lnTo>
                  <a:pt x="0" y="0"/>
                </a:lnTo>
                <a:lnTo>
                  <a:pt x="3390760" y="0"/>
                </a:lnTo>
                <a:lnTo>
                  <a:pt x="339568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302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4E7B68B-AE70-C1BB-5B88-4B801ED71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78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7B28A5-56B8-26E4-FA03-90D676769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90" b="1"/>
          <a:stretch/>
        </p:blipFill>
        <p:spPr>
          <a:xfrm>
            <a:off x="20" y="10"/>
            <a:ext cx="1210054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67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B68B2F3-616B-4F2A-C6AD-CE6E398E0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77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07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6362EDFF-7BE1-4149-A745-FFD7211E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E8A03C2-6DCC-D10E-2316-8834DF56D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0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22BB5-F9F2-40A1-B0F9-211395D5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Des Questions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8D562A-DF3E-E153-10D6-8F42317DB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53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ECC30E-91EC-C1CC-BB96-DC672B11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143684"/>
            <a:ext cx="6096000" cy="8575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Choix du Dataset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C0CE931-892D-0040-5C9F-64ACE33D5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92" y="1083881"/>
            <a:ext cx="5865845" cy="5307058"/>
          </a:xfr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3C07C3-0EFD-E109-1F19-B41B2B95E9D6}"/>
              </a:ext>
            </a:extLst>
          </p:cNvPr>
          <p:cNvSpPr txBox="1"/>
          <p:nvPr/>
        </p:nvSpPr>
        <p:spPr>
          <a:xfrm>
            <a:off x="6520832" y="1389105"/>
            <a:ext cx="46715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Version simplifiée des 2 500 aliments standards.</a:t>
            </a:r>
          </a:p>
          <a:p>
            <a:endParaRPr lang="fr-FR" dirty="0"/>
          </a:p>
          <a:p>
            <a:r>
              <a:rPr lang="fr-FR" dirty="0"/>
              <a:t>Version mars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/>
              <a:t>Les données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Correspondant à des produits « standards » représentatifs des produits consommés en France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</a:t>
            </a:r>
            <a:r>
              <a:rPr lang="fr-FR" dirty="0">
                <a:effectLst/>
              </a:rPr>
              <a:t>'appuyant sur des "mixes de consommation«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Des impacts environnementaux distingués par étapes et par ingrédients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314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598E420-4FFC-4D35-B15F-045E166E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2E839F-933D-6E5C-378C-0886E8D7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0" y="4482863"/>
            <a:ext cx="10429785" cy="1124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fr-FR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Nettoyage</a:t>
            </a:r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des </a:t>
            </a:r>
            <a:r>
              <a:rPr lang="fr-FR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données</a:t>
            </a:r>
            <a:b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
</a:t>
            </a:r>
            <a:r>
              <a:rPr lang="fr-FR" sz="1600" b="0" dirty="0"/>
              <a:t>Jeu de données Initial :</a:t>
            </a:r>
            <a:br>
              <a:rPr lang="fr-FR" sz="1600" b="0" dirty="0"/>
            </a:br>
            <a:r>
              <a:rPr lang="fr-FR" sz="1600" b="0" dirty="0"/>
              <a:t>[2 479 lignes , 27 colonnes]</a:t>
            </a:r>
            <a:br>
              <a:rPr lang="fr-FR" dirty="0"/>
            </a:br>
            <a:endParaRPr lang="en-US" b="1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6DEAA51-8BA5-4C87-9448-75CBB18F0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36259" y="-4126"/>
            <a:ext cx="3526736" cy="3420239"/>
          </a:xfrm>
          <a:custGeom>
            <a:avLst/>
            <a:gdLst>
              <a:gd name="connsiteX0" fmla="*/ 3526736 w 3526736"/>
              <a:gd name="connsiteY0" fmla="*/ 3420239 h 3420239"/>
              <a:gd name="connsiteX1" fmla="*/ 0 w 3526736"/>
              <a:gd name="connsiteY1" fmla="*/ 3420239 h 3420239"/>
              <a:gd name="connsiteX2" fmla="*/ 0 w 3526736"/>
              <a:gd name="connsiteY2" fmla="*/ 0 h 3420239"/>
              <a:gd name="connsiteX3" fmla="*/ 3467210 w 3526736"/>
              <a:gd name="connsiteY3" fmla="*/ 0 h 3420239"/>
              <a:gd name="connsiteX4" fmla="*/ 7694 w 3526736"/>
              <a:gd name="connsiteY4" fmla="*/ 3404028 h 3420239"/>
              <a:gd name="connsiteX5" fmla="*/ 7694 w 3526736"/>
              <a:gd name="connsiteY5" fmla="*/ 3416113 h 3420239"/>
              <a:gd name="connsiteX6" fmla="*/ 3526736 w 3526736"/>
              <a:gd name="connsiteY6" fmla="*/ 3416113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6736" h="3420239">
                <a:moveTo>
                  <a:pt x="3526736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467210" y="0"/>
                </a:lnTo>
                <a:lnTo>
                  <a:pt x="7694" y="3404028"/>
                </a:lnTo>
                <a:lnTo>
                  <a:pt x="7694" y="3416113"/>
                </a:lnTo>
                <a:lnTo>
                  <a:pt x="3526736" y="3416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 7" descr="Une image contenant texte, intérieur, noir&#10;&#10;Description générée automatiquement">
            <a:extLst>
              <a:ext uri="{FF2B5EF4-FFF2-40B4-BE49-F238E27FC236}">
                <a16:creationId xmlns:a16="http://schemas.microsoft.com/office/drawing/2014/main" id="{1A388CD7-2C57-9E7C-5AE9-95239828B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742"/>
          <a:stretch/>
        </p:blipFill>
        <p:spPr>
          <a:xfrm>
            <a:off x="1" y="-4125"/>
            <a:ext cx="10462125" cy="3423981"/>
          </a:xfrm>
          <a:custGeom>
            <a:avLst/>
            <a:gdLst/>
            <a:ahLst/>
            <a:cxnLst/>
            <a:rect l="l" t="t" r="r" b="b"/>
            <a:pathLst>
              <a:path w="10462125" h="3423981">
                <a:moveTo>
                  <a:pt x="6824" y="0"/>
                </a:moveTo>
                <a:lnTo>
                  <a:pt x="10462125" y="0"/>
                </a:lnTo>
                <a:lnTo>
                  <a:pt x="10462125" y="12085"/>
                </a:lnTo>
                <a:lnTo>
                  <a:pt x="6998417" y="3420238"/>
                </a:lnTo>
                <a:lnTo>
                  <a:pt x="10462125" y="3420238"/>
                </a:lnTo>
                <a:lnTo>
                  <a:pt x="10462125" y="3420239"/>
                </a:lnTo>
                <a:lnTo>
                  <a:pt x="1132764" y="3420239"/>
                </a:lnTo>
                <a:lnTo>
                  <a:pt x="1132764" y="3423981"/>
                </a:lnTo>
                <a:lnTo>
                  <a:pt x="0" y="3423981"/>
                </a:lnTo>
                <a:lnTo>
                  <a:pt x="0" y="4125"/>
                </a:lnTo>
                <a:lnTo>
                  <a:pt x="6824" y="4125"/>
                </a:lnTo>
                <a:close/>
              </a:path>
            </a:pathLst>
          </a:cu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62995" y="-4125"/>
            <a:ext cx="1734065" cy="3420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527CF11-B26B-4BFF-A858-A93A6186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18590" y="837644"/>
            <a:ext cx="3420241" cy="173669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54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0FC5-8B48-E809-7AE0-4741B04B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Suppression des colonnes non pertinentes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DE08F-9E34-52AA-1434-5838D60E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27316"/>
            <a:ext cx="9950103" cy="326435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fr-FR" dirty="0"/>
              <a:t>Code CIQUAL ( ID doublon)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LCI Name (nom du produit en Anglais)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Transport par avion (</a:t>
            </a:r>
            <a:r>
              <a:rPr lang="fr-FR" dirty="0" err="1"/>
              <a:t>True</a:t>
            </a:r>
            <a:r>
              <a:rPr lang="fr-FR" dirty="0"/>
              <a:t>/False)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Saisonnalité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Livraison (congelé, ambiant, gelé …)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Matériau d’emballage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Préparation (four, cuisson eau </a:t>
            </a:r>
            <a:r>
              <a:rPr lang="fr-FR" dirty="0" err="1"/>
              <a:t>etc</a:t>
            </a:r>
            <a:r>
              <a:rPr lang="fr-FR" dirty="0"/>
              <a:t> …)</a:t>
            </a:r>
          </a:p>
          <a:p>
            <a:pPr marL="342900" indent="-342900">
              <a:buFont typeface="+mj-lt"/>
              <a:buAutoNum type="arabicPeriod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CC1E36-D7CC-21C1-1252-83B58550654B}"/>
              </a:ext>
            </a:extLst>
          </p:cNvPr>
          <p:cNvSpPr txBox="1"/>
          <p:nvPr/>
        </p:nvSpPr>
        <p:spPr>
          <a:xfrm>
            <a:off x="6986297" y="3012529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Jeu de données </a:t>
            </a:r>
            <a:r>
              <a:rPr lang="fr-FR" dirty="0"/>
              <a:t>mis à jour</a:t>
            </a:r>
            <a:r>
              <a:rPr lang="fr-FR" sz="1800" dirty="0"/>
              <a:t> :</a:t>
            </a:r>
          </a:p>
          <a:p>
            <a:br>
              <a:rPr lang="fr-FR" sz="1800" dirty="0"/>
            </a:br>
            <a:r>
              <a:rPr lang="fr-FR" sz="1800" dirty="0"/>
              <a:t>[2 477 </a:t>
            </a:r>
            <a:r>
              <a:rPr lang="fr-FR" dirty="0"/>
              <a:t>l</a:t>
            </a:r>
            <a:r>
              <a:rPr lang="fr-FR" sz="1800" dirty="0"/>
              <a:t>ignes , 20 colonnes]</a:t>
            </a:r>
          </a:p>
          <a:p>
            <a:endParaRPr lang="fr-FR" dirty="0"/>
          </a:p>
          <a:p>
            <a:r>
              <a:rPr lang="fr-FR" dirty="0">
                <a:solidFill>
                  <a:srgbClr val="FF0000"/>
                </a:solidFill>
              </a:rPr>
              <a:t>[- 2 lignes, -7 colonnes]</a:t>
            </a:r>
          </a:p>
        </p:txBody>
      </p:sp>
    </p:spTree>
    <p:extLst>
      <p:ext uri="{BB962C8B-B14F-4D97-AF65-F5344CB8AC3E}">
        <p14:creationId xmlns:p14="http://schemas.microsoft.com/office/powerpoint/2010/main" val="3650847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DBACC89-F627-4E52-8D10-DE7501AAE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0F208A-9119-D1AA-D346-9F387F65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3313368" cy="31623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Suppression des </a:t>
            </a:r>
            <a:r>
              <a:rPr lang="en-US"/>
              <a:t>données</a:t>
            </a:r>
            <a:r>
              <a:rPr lang="en-US" dirty="0"/>
              <a:t> de </a:t>
            </a:r>
            <a:r>
              <a:rPr lang="en-US"/>
              <a:t>mauvaise</a:t>
            </a:r>
            <a:r>
              <a:rPr lang="en-US" dirty="0"/>
              <a:t> </a:t>
            </a:r>
            <a:r>
              <a:rPr lang="en-US"/>
              <a:t>qualité</a:t>
            </a: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EE74FF0-7700-45E2-84A7-B21E79E4B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224981" y="-2261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D4E9073A-5DDC-3753-AAA1-5DC8C581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417" y="1085850"/>
            <a:ext cx="6838460" cy="200025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0322D4C-51DD-4EED-8CC9-4BF4C328B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40469" y="3398831"/>
            <a:ext cx="3445639" cy="34766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573A88-E4E0-4FBC-A3A1-6AF76F5BC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218" y="3396852"/>
            <a:ext cx="3452313" cy="3487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34">
            <a:extLst>
              <a:ext uri="{FF2B5EF4-FFF2-40B4-BE49-F238E27FC236}">
                <a16:creationId xmlns:a16="http://schemas.microsoft.com/office/drawing/2014/main" id="{1C2F2A87-29FA-4731-9D9C-CA3CAC2CF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27072" y="3393067"/>
            <a:ext cx="3443678" cy="3486182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64CFB658-99C3-4625-9743-A64A6E439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223293" y="3414319"/>
            <a:ext cx="3487248" cy="3443679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3486F81-490A-2256-2C5B-31E933020967}"/>
              </a:ext>
            </a:extLst>
          </p:cNvPr>
          <p:cNvSpPr txBox="1"/>
          <p:nvPr/>
        </p:nvSpPr>
        <p:spPr>
          <a:xfrm>
            <a:off x="1084728" y="4397494"/>
            <a:ext cx="33133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Jeu de données </a:t>
            </a:r>
            <a:r>
              <a:rPr lang="fr-FR" dirty="0"/>
              <a:t>mis à jour</a:t>
            </a:r>
            <a:r>
              <a:rPr lang="fr-FR" sz="1800" dirty="0"/>
              <a:t> :</a:t>
            </a:r>
          </a:p>
          <a:p>
            <a:br>
              <a:rPr lang="fr-FR" sz="1800" dirty="0"/>
            </a:br>
            <a:r>
              <a:rPr lang="fr-FR" sz="1800" dirty="0"/>
              <a:t>[1 659 Lignes , 20 </a:t>
            </a:r>
            <a:r>
              <a:rPr lang="fr-FR" dirty="0"/>
              <a:t>C</a:t>
            </a:r>
            <a:r>
              <a:rPr lang="fr-FR" sz="1800" dirty="0"/>
              <a:t>olonnes]</a:t>
            </a:r>
          </a:p>
          <a:p>
            <a:endParaRPr lang="fr-FR" sz="1800" dirty="0"/>
          </a:p>
          <a:p>
            <a:r>
              <a:rPr lang="fr-FR" dirty="0">
                <a:solidFill>
                  <a:srgbClr val="FF0000"/>
                </a:solidFill>
              </a:rPr>
              <a:t>[- 818 lignes]</a:t>
            </a:r>
          </a:p>
          <a:p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286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45648E2-B946-43A1-80DE-C50CBBDF9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FDCD7E-7A2F-651D-2B6C-96ED90610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8" y="1597961"/>
            <a:ext cx="3795812" cy="31623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fr-FR" dirty="0"/>
              <a:t>Prédiction</a:t>
            </a:r>
            <a:r>
              <a:rPr lang="en-US" dirty="0"/>
              <a:t> du « Score Unique »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Grâce au model de </a:t>
            </a:r>
            <a:r>
              <a:rPr lang="fr-FR" dirty="0"/>
              <a:t>Régression</a:t>
            </a:r>
            <a:r>
              <a:rPr lang="en-US" dirty="0"/>
              <a:t> </a:t>
            </a:r>
            <a:r>
              <a:rPr lang="fr-FR" dirty="0"/>
              <a:t>Linéaire</a:t>
            </a:r>
            <a:r>
              <a:rPr lang="en-US" dirty="0"/>
              <a:t> Multiple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A06546B-3E90-4E24-BD32-C6BFD1CD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3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Content Placeholder 6" descr="Dé">
            <a:extLst>
              <a:ext uri="{FF2B5EF4-FFF2-40B4-BE49-F238E27FC236}">
                <a16:creationId xmlns:a16="http://schemas.microsoft.com/office/drawing/2014/main" id="{01CF1370-98A6-5C4E-AFEF-CFC9BE37E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8441" y="1066800"/>
            <a:ext cx="4724399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3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0A6E20-BD15-FDD6-70E4-1CDCE57D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745" y="331033"/>
            <a:ext cx="9950103" cy="590777"/>
          </a:xfrm>
        </p:spPr>
        <p:txBody>
          <a:bodyPr>
            <a:normAutofit fontScale="90000"/>
          </a:bodyPr>
          <a:lstStyle/>
          <a:p>
            <a:r>
              <a:rPr lang="fr-FR" dirty="0"/>
              <a:t>14 Variables Indépendantes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131F09-015A-7049-50F1-CA57C1F83B54}"/>
              </a:ext>
            </a:extLst>
          </p:cNvPr>
          <p:cNvSpPr txBox="1"/>
          <p:nvPr/>
        </p:nvSpPr>
        <p:spPr>
          <a:xfrm>
            <a:off x="863745" y="1943132"/>
            <a:ext cx="8229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Changement climatique (kg CO2 eq/kg de produit)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Appauvrissement de la couche d'ozone (E-06 kg CVC11 eq/kg de produit)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Épuisement des ressources énergétiques (MJ/kg de produit)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Épuisement des ressources minéraux (E-06 kg Sb eq/kg de produit)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156EC7E-5360-383C-DB73-D4FFFC0E636D}"/>
              </a:ext>
            </a:extLst>
          </p:cNvPr>
          <p:cNvSpPr txBox="1"/>
          <p:nvPr/>
        </p:nvSpPr>
        <p:spPr>
          <a:xfrm>
            <a:off x="863745" y="3862943"/>
            <a:ext cx="845051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Eutrophisation terrestre (mol N eq/kg de produit)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Eutrophisation eaux douces (E-03 kg P eq/kg de produit)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Eutrophisation marine (E-03 kg N eq/kg de produit)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Épuisement des ressources eau (m3 </a:t>
            </a:r>
            <a:r>
              <a:rPr lang="fr-FR" dirty="0" err="1"/>
              <a:t>depriv</a:t>
            </a:r>
            <a:r>
              <a:rPr lang="fr-FR" dirty="0"/>
              <a:t>./kg de produit)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Rayonnements ionisants (</a:t>
            </a:r>
            <a:r>
              <a:rPr lang="fr-FR" dirty="0" err="1"/>
              <a:t>kBq</a:t>
            </a:r>
            <a:r>
              <a:rPr lang="fr-FR" dirty="0"/>
              <a:t> U-235 eq/kg de produit)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Formation photochimique d'ozone (E-03 kg NMVOC eq/kg de produit)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Particules (E-06 </a:t>
            </a:r>
            <a:r>
              <a:rPr lang="fr-FR" dirty="0" err="1"/>
              <a:t>disease</a:t>
            </a:r>
            <a:r>
              <a:rPr lang="fr-FR" dirty="0"/>
              <a:t> </a:t>
            </a:r>
            <a:r>
              <a:rPr lang="fr-FR" dirty="0" err="1"/>
              <a:t>inc.</a:t>
            </a:r>
            <a:r>
              <a:rPr lang="fr-FR" dirty="0"/>
              <a:t>/kg de produit)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Acidification terrestre et eaux douces (mol H+ eq/kg de produit)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Utilisation du sol (Pt/kg de produit)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Écotoxicité pour écosystèmes aquatiques d'eau douce (</a:t>
            </a:r>
            <a:r>
              <a:rPr lang="fr-FR" dirty="0" err="1"/>
              <a:t>CTUe</a:t>
            </a:r>
            <a:r>
              <a:rPr lang="fr-FR" dirty="0"/>
              <a:t>/kg de produit)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CDBFC063-9D54-CDB6-A003-1FC7BF436C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139095"/>
              </p:ext>
            </p:extLst>
          </p:nvPr>
        </p:nvGraphicFramePr>
        <p:xfrm>
          <a:off x="541175" y="1296161"/>
          <a:ext cx="646690" cy="685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266760" imgH="281880" progId="Paint.Picture">
                  <p:embed/>
                </p:oleObj>
              </mc:Choice>
              <mc:Fallback>
                <p:oleObj name="Image bitmap" r:id="rId2" imgW="266760" imgH="281880" progId="Paint.Picture">
                  <p:embed/>
                  <p:pic>
                    <p:nvPicPr>
                      <p:cNvPr id="11" name="Objet 10">
                        <a:extLst>
                          <a:ext uri="{FF2B5EF4-FFF2-40B4-BE49-F238E27FC236}">
                            <a16:creationId xmlns:a16="http://schemas.microsoft.com/office/drawing/2014/main" id="{0E9A337B-2165-63E3-F78E-A969F61824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175" y="1296161"/>
                        <a:ext cx="646690" cy="685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 8">
            <a:extLst>
              <a:ext uri="{FF2B5EF4-FFF2-40B4-BE49-F238E27FC236}">
                <a16:creationId xmlns:a16="http://schemas.microsoft.com/office/drawing/2014/main" id="{DB82CCC9-AC9E-B84C-EC82-E5D0F4A3CE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151163"/>
              </p:ext>
            </p:extLst>
          </p:nvPr>
        </p:nvGraphicFramePr>
        <p:xfrm>
          <a:off x="541175" y="3152453"/>
          <a:ext cx="645141" cy="59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4" imgW="281880" imgH="259200" progId="Paint.Picture">
                  <p:embed/>
                </p:oleObj>
              </mc:Choice>
              <mc:Fallback>
                <p:oleObj name="Image bitmap" r:id="rId4" imgW="281880" imgH="259200" progId="Paint.Picture">
                  <p:embed/>
                  <p:pic>
                    <p:nvPicPr>
                      <p:cNvPr id="12" name="Objet 11">
                        <a:extLst>
                          <a:ext uri="{FF2B5EF4-FFF2-40B4-BE49-F238E27FC236}">
                            <a16:creationId xmlns:a16="http://schemas.microsoft.com/office/drawing/2014/main" id="{09318476-B43D-439A-9194-A1791D9235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175" y="3152453"/>
                        <a:ext cx="645141" cy="590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58E6BA43-2AA9-2622-52EC-FABED42ED2AE}"/>
              </a:ext>
            </a:extLst>
          </p:cNvPr>
          <p:cNvSpPr txBox="1"/>
          <p:nvPr/>
        </p:nvSpPr>
        <p:spPr>
          <a:xfrm>
            <a:off x="1120948" y="145408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Impact Global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8C59357-09EA-70BF-4EC7-C4E474781B82}"/>
              </a:ext>
            </a:extLst>
          </p:cNvPr>
          <p:cNvSpPr txBox="1"/>
          <p:nvPr/>
        </p:nvSpPr>
        <p:spPr>
          <a:xfrm>
            <a:off x="1175657" y="326317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Impact Local</a:t>
            </a:r>
          </a:p>
        </p:txBody>
      </p:sp>
    </p:spTree>
    <p:extLst>
      <p:ext uri="{BB962C8B-B14F-4D97-AF65-F5344CB8AC3E}">
        <p14:creationId xmlns:p14="http://schemas.microsoft.com/office/powerpoint/2010/main" val="8427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918347-3EFF-967B-6DA5-E7D492A6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276" y="523373"/>
            <a:ext cx="6647448" cy="46454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400" dirty="0" err="1"/>
              <a:t>Représentation</a:t>
            </a:r>
            <a:r>
              <a:rPr lang="en-US" sz="2400" dirty="0"/>
              <a:t> </a:t>
            </a:r>
            <a:r>
              <a:rPr lang="en-US" sz="2400" dirty="0" err="1"/>
              <a:t>graphique</a:t>
            </a:r>
            <a:r>
              <a:rPr lang="en-US" sz="2400" dirty="0"/>
              <a:t> des coefficients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754EE2-3EDF-ECC0-F229-C97AD3859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2" y="1161326"/>
            <a:ext cx="11088962" cy="567688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0A57E3E-3C85-75B3-2978-054CBBF09C80}"/>
              </a:ext>
            </a:extLst>
          </p:cNvPr>
          <p:cNvSpPr txBox="1"/>
          <p:nvPr/>
        </p:nvSpPr>
        <p:spPr>
          <a:xfrm>
            <a:off x="6514517" y="4829975"/>
            <a:ext cx="4119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AdjR² Train = 0.9999855902783811</a:t>
            </a:r>
          </a:p>
          <a:p>
            <a:r>
              <a:rPr lang="fr-FR" dirty="0"/>
              <a:t>AdjR² Test = 0.9999879041207133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101278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1014</Words>
  <Application>Microsoft Office PowerPoint</Application>
  <PresentationFormat>Grand écran</PresentationFormat>
  <Paragraphs>145</Paragraphs>
  <Slides>25</Slides>
  <Notes>8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-apple-system</vt:lpstr>
      <vt:lpstr>Arial</vt:lpstr>
      <vt:lpstr>Avenir Next LT Pro</vt:lpstr>
      <vt:lpstr>Avenir Next LT Pro Light</vt:lpstr>
      <vt:lpstr>Calibri</vt:lpstr>
      <vt:lpstr>BlocksVTI</vt:lpstr>
      <vt:lpstr>Image bitmap</vt:lpstr>
      <vt:lpstr>Déterminer le Score Unique d’un produit alimentaire avec le minimum d’indicateur.</vt:lpstr>
      <vt:lpstr>Le Score Unique c’est quoi ?</vt:lpstr>
      <vt:lpstr>Choix du Dataset</vt:lpstr>
      <vt:lpstr>Nettoyage des données 
Jeu de données Initial : [2 479 lignes , 27 colonnes] </vt:lpstr>
      <vt:lpstr>Suppression des colonnes non pertinentes</vt:lpstr>
      <vt:lpstr>Suppression des données de mauvaise qualité</vt:lpstr>
      <vt:lpstr>Prédiction du « Score Unique »  Grâce au model de Régression Linéaire Multiple</vt:lpstr>
      <vt:lpstr>14 Variables Indépendantes</vt:lpstr>
      <vt:lpstr>Représentation graphique des coefficients</vt:lpstr>
      <vt:lpstr>Présentation PowerPoint</vt:lpstr>
      <vt:lpstr>Prédiction Score Unique Retrait du plus grand coefficient à chaque génération </vt:lpstr>
      <vt:lpstr>Prédiction Score Unique Retrait du plus grand coefficient à chaque génération </vt:lpstr>
      <vt:lpstr>Prédiction Score Unique Retrait du plus grand coefficient à chaque génération </vt:lpstr>
      <vt:lpstr>Prédiction Score Unique Retrait du plus grand coefficient à chaque génération </vt:lpstr>
      <vt:lpstr>Prédiction Score Unique Retrait du plus grand coefficient à chaque génération </vt:lpstr>
      <vt:lpstr>Prédiction Score Unique Retrait du plus grand coefficient à chaque génération </vt:lpstr>
      <vt:lpstr>Prédiction Score Unique Retrait du plus grand coefficient à chaque génération </vt:lpstr>
      <vt:lpstr>Présentation PowerPoint</vt:lpstr>
      <vt:lpstr>Présentation PowerPoint</vt:lpstr>
      <vt:lpstr>Parallèle entre les coefficients et les groupes d’aliments</vt:lpstr>
      <vt:lpstr>Présentation PowerPoint</vt:lpstr>
      <vt:lpstr>Présentation PowerPoint</vt:lpstr>
      <vt:lpstr>Présentation PowerPoint</vt:lpstr>
      <vt:lpstr>Présentation PowerPoint</vt:lpstr>
      <vt:lpstr>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Déterminer le Score Unique d’un produit alimentaire avec le minimum de facteurs connus.</dc:title>
  <dc:creator>Hicham Mrani</dc:creator>
  <cp:lastModifiedBy>Hicham Mrani</cp:lastModifiedBy>
  <cp:revision>8</cp:revision>
  <dcterms:created xsi:type="dcterms:W3CDTF">2022-05-12T18:46:12Z</dcterms:created>
  <dcterms:modified xsi:type="dcterms:W3CDTF">2023-01-22T14:05:01Z</dcterms:modified>
</cp:coreProperties>
</file>