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2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BA009-670F-43DE-9AE4-C86F42E6B35B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02470-63A5-4333-8B21-1146537066EA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92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2470-63A5-4333-8B21-1146537066E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6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0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280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08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6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8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98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2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7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1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4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5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5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085" y="1405409"/>
            <a:ext cx="7241862" cy="2550877"/>
          </a:xfrm>
        </p:spPr>
        <p:txBody>
          <a:bodyPr>
            <a:normAutofit/>
          </a:bodyPr>
          <a:lstStyle/>
          <a:p>
            <a:pPr algn="ctr">
              <a:lnSpc>
                <a:spcPct val="113000"/>
              </a:lnSpc>
            </a:pPr>
            <a:r>
              <a:rPr lang="fr-FR" sz="3600" b="1" dirty="0">
                <a:solidFill>
                  <a:srgbClr val="385522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Système</a:t>
            </a:r>
            <a:r>
              <a:rPr lang="fr-FR" sz="3600" b="1" spc="-170" dirty="0">
                <a:solidFill>
                  <a:srgbClr val="385522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600" b="1" dirty="0">
                <a:solidFill>
                  <a:srgbClr val="385522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3600" b="1" spc="-160" dirty="0">
                <a:solidFill>
                  <a:srgbClr val="385522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600" b="1" dirty="0">
                <a:solidFill>
                  <a:srgbClr val="385522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</a:t>
            </a:r>
            <a:r>
              <a:rPr lang="fr-FR" sz="3600" b="1" spc="-170" dirty="0">
                <a:solidFill>
                  <a:srgbClr val="385522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600" b="1" dirty="0">
                <a:solidFill>
                  <a:srgbClr val="385522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</a:t>
            </a:r>
            <a:r>
              <a:rPr lang="fr-FR" sz="3600" b="1" spc="-170" dirty="0">
                <a:solidFill>
                  <a:srgbClr val="385522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3600" b="1" dirty="0">
                <a:solidFill>
                  <a:srgbClr val="385522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avec </a:t>
            </a:r>
            <a:r>
              <a:rPr lang="fr-FR" sz="3600" b="1" spc="-10" dirty="0">
                <a:solidFill>
                  <a:srgbClr val="385522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Django</a:t>
            </a:r>
            <a:endParaRPr lang="en-GB" sz="3600" b="1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371" y="4596881"/>
            <a:ext cx="6746033" cy="709126"/>
          </a:xfrm>
        </p:spPr>
        <p:txBody>
          <a:bodyPr>
            <a:noAutofit/>
          </a:bodyPr>
          <a:lstStyle/>
          <a:p>
            <a:pPr marL="809625">
              <a:spcBef>
                <a:spcPts val="5"/>
              </a:spcBef>
              <a:buNone/>
            </a:pPr>
            <a:r>
              <a:rPr lang="fr-FR" sz="1600" b="1" i="1" spc="-3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Réalisé</a:t>
            </a:r>
            <a:r>
              <a:rPr lang="fr-FR" sz="1600" b="1" i="1" spc="-9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600" b="1" i="1" spc="-3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par</a:t>
            </a:r>
            <a:r>
              <a:rPr lang="fr-FR" sz="1600" b="1" i="1" spc="-1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600" b="1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  <a:r>
              <a:rPr lang="fr-FR" sz="1600" b="1" spc="-12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600" b="1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Yasser</a:t>
            </a:r>
            <a:r>
              <a:rPr lang="fr-FR" sz="1600" b="1" spc="-12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600" b="1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Reddad,</a:t>
            </a:r>
            <a:endParaRPr lang="en-GB" sz="16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1858010" marR="3062605">
              <a:lnSpc>
                <a:spcPct val="161000"/>
              </a:lnSpc>
              <a:spcBef>
                <a:spcPts val="1010"/>
              </a:spcBef>
              <a:buNone/>
            </a:pPr>
            <a:r>
              <a:rPr lang="fr-FR" sz="1600" b="1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Hicham</a:t>
            </a:r>
            <a:r>
              <a:rPr lang="fr-FR" sz="1600" b="1" spc="-6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600" b="1" dirty="0" err="1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Agrad</a:t>
            </a:r>
            <a:r>
              <a:rPr lang="fr-FR" sz="1600" b="1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    HABET</a:t>
            </a:r>
            <a:r>
              <a:rPr lang="fr-FR" sz="1600" b="1" spc="-10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600" b="1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SOUKAINA</a:t>
            </a:r>
            <a:endParaRPr lang="en-GB" sz="16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9625">
              <a:spcBef>
                <a:spcPts val="30"/>
              </a:spcBef>
              <a:buNone/>
            </a:pPr>
            <a:r>
              <a:rPr lang="fr-FR" sz="1600" b="1" i="1" spc="-3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Encadrant</a:t>
            </a:r>
            <a:r>
              <a:rPr lang="fr-FR" sz="1600" b="1" i="1" spc="-8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600" b="1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:M</a:t>
            </a:r>
            <a:r>
              <a:rPr lang="fr-FR" sz="1600" b="1" spc="-10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600" b="1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Khalid</a:t>
            </a:r>
            <a:r>
              <a:rPr lang="fr-FR" sz="1600" b="1" spc="-12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600" b="1" spc="-30" dirty="0" err="1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Nafil</a:t>
            </a:r>
            <a:endParaRPr lang="en-GB" sz="16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9625">
              <a:spcBef>
                <a:spcPts val="1010"/>
              </a:spcBef>
            </a:pPr>
            <a:r>
              <a:rPr lang="fr-FR" sz="1600" b="1" i="1" spc="-4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Année</a:t>
            </a:r>
            <a:r>
              <a:rPr lang="fr-FR" sz="1600" b="1" i="1" spc="-9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600" b="1" i="1" spc="-4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universitaire</a:t>
            </a:r>
            <a:r>
              <a:rPr lang="fr-FR" sz="1600" b="1" i="1" spc="-8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600" b="1" spc="-4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  <a:r>
              <a:rPr lang="fr-FR" sz="1600" b="1" spc="-12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600" b="1" spc="-4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2024–2025</a:t>
            </a:r>
            <a:endParaRPr lang="en-GB" sz="16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104" y="423245"/>
            <a:ext cx="6343672" cy="70986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Interface pour </a:t>
            </a:r>
            <a:r>
              <a:rPr lang="en-GB" dirty="0" err="1">
                <a:solidFill>
                  <a:schemeClr val="accent1"/>
                </a:solidFill>
              </a:rPr>
              <a:t>enregistrer</a:t>
            </a:r>
            <a:r>
              <a:rPr lang="en-GB" dirty="0">
                <a:solidFill>
                  <a:schemeClr val="accent1"/>
                </a:solidFill>
              </a:rPr>
              <a:t> image 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5" name="Espace réservé du contenu 4" descr="Une image contenant texte, logiciel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1011061-84B0-1841-3906-E3CF76FD9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91" y="1597854"/>
            <a:ext cx="8000036" cy="408251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Image </a:t>
            </a:r>
            <a:r>
              <a:rPr lang="en-GB" dirty="0" err="1">
                <a:solidFill>
                  <a:schemeClr val="accent1"/>
                </a:solidFill>
              </a:rPr>
              <a:t>enregistrer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A1F5F0B-003A-1210-DD97-F91EC841D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888" y="1925638"/>
            <a:ext cx="6991287" cy="35306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8B54F2-EF72-2AF0-F940-6D2ED3F0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Identifier un visage</a:t>
            </a:r>
          </a:p>
        </p:txBody>
      </p:sp>
      <p:pic>
        <p:nvPicPr>
          <p:cNvPr id="5" name="Espace réservé du contenu 4" descr="Une image contenant texte, capture d’écran, logiciel, conception&#10;&#10;Le contenu généré par l’IA peut être incorrect.">
            <a:extLst>
              <a:ext uri="{FF2B5EF4-FFF2-40B4-BE49-F238E27FC236}">
                <a16:creationId xmlns:a16="http://schemas.microsoft.com/office/drawing/2014/main" id="{94DB5F99-676A-CCEA-05A8-786B29A88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100" y="1533236"/>
            <a:ext cx="6591300" cy="4118775"/>
          </a:xfrm>
        </p:spPr>
      </p:pic>
    </p:spTree>
    <p:extLst>
      <p:ext uri="{BB962C8B-B14F-4D97-AF65-F5344CB8AC3E}">
        <p14:creationId xmlns:p14="http://schemas.microsoft.com/office/powerpoint/2010/main" val="3219255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759B8-D8C8-5A67-EDC3-79B4BB64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Detectation</a:t>
            </a:r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 err="1">
                <a:solidFill>
                  <a:schemeClr val="accent1"/>
                </a:solidFill>
              </a:rPr>
              <a:t>en</a:t>
            </a:r>
            <a:r>
              <a:rPr lang="en-GB" dirty="0">
                <a:solidFill>
                  <a:schemeClr val="accent1"/>
                </a:solidFill>
              </a:rPr>
              <a:t> temps reel </a:t>
            </a:r>
          </a:p>
        </p:txBody>
      </p:sp>
      <p:pic>
        <p:nvPicPr>
          <p:cNvPr id="5" name="Espace réservé du contenu 4" descr="Une image contenant texte, logiciel, Visage humain, Site web&#10;&#10;Le contenu généré par l’IA peut être incorrect.">
            <a:extLst>
              <a:ext uri="{FF2B5EF4-FFF2-40B4-BE49-F238E27FC236}">
                <a16:creationId xmlns:a16="http://schemas.microsoft.com/office/drawing/2014/main" id="{699FC81D-E907-8BCA-3156-52DF085D6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01" y="1804006"/>
            <a:ext cx="6432181" cy="4291338"/>
          </a:xfrm>
        </p:spPr>
      </p:pic>
    </p:spTree>
    <p:extLst>
      <p:ext uri="{BB962C8B-B14F-4D97-AF65-F5344CB8AC3E}">
        <p14:creationId xmlns:p14="http://schemas.microsoft.com/office/powerpoint/2010/main" val="40651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06BB4-28E0-9347-1D62-B01EA693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b="1" kern="0" spc="-1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Conclusion</a:t>
            </a:r>
            <a:br>
              <a:rPr lang="en-GB" sz="3600" b="1" kern="0" spc="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</a:b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1D675-3EC6-C08D-7354-9F15C265F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82" y="1535545"/>
            <a:ext cx="7222836" cy="4006222"/>
          </a:xfrm>
        </p:spPr>
        <p:txBody>
          <a:bodyPr>
            <a:noAutofit/>
          </a:bodyPr>
          <a:lstStyle/>
          <a:p>
            <a:pPr marL="809625" marR="90170" indent="91440" algn="just">
              <a:lnSpc>
                <a:spcPct val="112000"/>
              </a:lnSpc>
              <a:spcBef>
                <a:spcPts val="1075"/>
              </a:spcBef>
              <a:buNone/>
            </a:pP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</a:t>
            </a:r>
            <a:r>
              <a:rPr lang="fr-FR" sz="1200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projet</a:t>
            </a:r>
            <a:r>
              <a:rPr lang="fr-FR" sz="12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fr-FR" sz="12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permis</a:t>
            </a:r>
            <a:r>
              <a:rPr lang="fr-FR" sz="1200" spc="-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 concevoir</a:t>
            </a:r>
            <a:r>
              <a:rPr lang="fr-FR" sz="12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200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 développer</a:t>
            </a:r>
            <a:r>
              <a:rPr lang="fr-FR" sz="12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</a:t>
            </a:r>
            <a:r>
              <a:rPr lang="fr-FR" sz="1200" spc="-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application</a:t>
            </a:r>
            <a:r>
              <a:rPr lang="fr-FR" sz="12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web</a:t>
            </a:r>
            <a:r>
              <a:rPr lang="fr-FR" sz="1200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fonctionnelle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faciale,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reposant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sur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 Framework Django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200" spc="-3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bibliothèques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OpenCV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ainsi que </a:t>
            </a:r>
            <a:r>
              <a:rPr lang="fr-FR" sz="120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face_recognition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. Cette application offre une interface intuitive pour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l’enregistrement</a:t>
            </a:r>
            <a:r>
              <a:rPr lang="fr-FR" sz="1200" spc="-9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l’identification</a:t>
            </a:r>
            <a:r>
              <a:rPr lang="fr-FR" sz="1200" spc="-9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visages</a:t>
            </a:r>
            <a:r>
              <a:rPr lang="fr-FR" sz="1200" spc="-8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à</a:t>
            </a:r>
            <a:r>
              <a:rPr lang="fr-FR" sz="1200" spc="-9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partir</a:t>
            </a:r>
            <a:r>
              <a:rPr lang="fr-FR" sz="12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d’une</a:t>
            </a:r>
            <a:r>
              <a:rPr lang="fr-FR" sz="1200" spc="-9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base</a:t>
            </a:r>
            <a:r>
              <a:rPr lang="fr-FR" sz="1200" spc="-9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200" spc="-9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données</a:t>
            </a:r>
            <a:r>
              <a:rPr lang="fr-FR" sz="1200" spc="-8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d’images.</a:t>
            </a:r>
            <a:endParaRPr lang="en-GB" sz="1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9625" marR="86995" indent="91440" algn="just">
              <a:lnSpc>
                <a:spcPct val="113000"/>
              </a:lnSpc>
              <a:spcBef>
                <a:spcPts val="830"/>
              </a:spcBef>
              <a:buNone/>
            </a:pP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L’architecture adoptée est modulaire, facilitant la maintenance et l’extension future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du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système. La gestion sécurisée des données, notamment l’encodage des visages et l’authentification des utilisateurs, garantit la confidentialité et la protection des informations sensibles. Les tests effectués montrent que le système est capable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d’identifier</a:t>
            </a:r>
            <a:r>
              <a:rPr lang="fr-FR" sz="1200" spc="-1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correctement</a:t>
            </a:r>
            <a:r>
              <a:rPr lang="fr-FR" sz="1200" spc="-1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1200" spc="-1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visages</a:t>
            </a:r>
            <a:r>
              <a:rPr lang="fr-FR" sz="1200" spc="-1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présents</a:t>
            </a:r>
            <a:r>
              <a:rPr lang="fr-FR" sz="1200" spc="-1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dans</a:t>
            </a:r>
            <a:r>
              <a:rPr lang="fr-FR" sz="1200" spc="-1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200" spc="-1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base</a:t>
            </a:r>
            <a:r>
              <a:rPr lang="fr-FR" sz="1200" spc="-1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avec</a:t>
            </a:r>
            <a:r>
              <a:rPr lang="fr-FR" sz="1200" spc="-1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</a:t>
            </a:r>
            <a:r>
              <a:rPr lang="fr-FR" sz="1200" spc="-1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bon</a:t>
            </a:r>
            <a:r>
              <a:rPr lang="fr-FR" sz="1200" spc="-1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taux</a:t>
            </a:r>
            <a:r>
              <a:rPr lang="fr-FR" sz="1200" spc="-1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200" spc="-1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précision.</a:t>
            </a:r>
            <a:endParaRPr lang="en-GB" sz="1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9625" marR="86995" indent="91440" algn="just">
              <a:lnSpc>
                <a:spcPct val="112000"/>
              </a:lnSpc>
              <a:spcBef>
                <a:spcPts val="765"/>
              </a:spcBef>
              <a:buNone/>
            </a:pP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Cependant, plusieurs pistes d’amélioration sont envisageables pour renforcer la robustesse et la performance de l’application. Par exemple, l’intégration d’une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</a:t>
            </a:r>
            <a:r>
              <a:rPr lang="fr-FR" sz="12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</a:t>
            </a:r>
            <a:r>
              <a:rPr lang="fr-FR" sz="12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temps</a:t>
            </a:r>
            <a:r>
              <a:rPr lang="fr-FR" sz="12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réel</a:t>
            </a:r>
            <a:r>
              <a:rPr lang="fr-FR" sz="12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via</a:t>
            </a:r>
            <a:r>
              <a:rPr lang="fr-FR" sz="12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2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capture</a:t>
            </a:r>
            <a:r>
              <a:rPr lang="fr-FR" sz="12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webcam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permettrait</a:t>
            </a:r>
            <a:r>
              <a:rPr lang="fr-FR" sz="12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</a:t>
            </a:r>
            <a:r>
              <a:rPr lang="fr-FR" sz="12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usage</a:t>
            </a:r>
            <a:r>
              <a:rPr lang="fr-FR" sz="12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plus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dynamique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interactif.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2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plus,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l’adoption</a:t>
            </a:r>
            <a:r>
              <a:rPr lang="fr-FR" sz="12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2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modèles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d’apprentissage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profond</a:t>
            </a:r>
            <a:r>
              <a:rPr lang="fr-FR" sz="12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(Deep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Learning) comme les réseaux neuronaux convolutifs (CNN) pourrait augmenter la précision</a:t>
            </a:r>
            <a:r>
              <a:rPr lang="fr-FR" sz="1200" spc="-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200" spc="-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200" spc="-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capacité</a:t>
            </a:r>
            <a:r>
              <a:rPr lang="fr-FR" sz="1200" spc="-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à</a:t>
            </a:r>
            <a:r>
              <a:rPr lang="fr-FR" sz="1200" spc="-1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reconnaître</a:t>
            </a:r>
            <a:r>
              <a:rPr lang="fr-FR" sz="1200" spc="-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200" spc="-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visages</a:t>
            </a:r>
            <a:r>
              <a:rPr lang="fr-FR" sz="1200" spc="-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dans</a:t>
            </a:r>
            <a:r>
              <a:rPr lang="fr-FR" sz="1200" spc="-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200" spc="-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conditions</a:t>
            </a:r>
            <a:r>
              <a:rPr lang="fr-FR" sz="1200" spc="-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d’éclairage</a:t>
            </a:r>
            <a:r>
              <a:rPr lang="fr-FR" sz="1200" spc="-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ou d’angle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variés.</a:t>
            </a:r>
            <a:endParaRPr lang="en-GB" sz="1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8022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>
                <a:srgbClr val="5B9BD4"/>
              </a:buClr>
              <a:buSzPts val="1800"/>
              <a:tabLst>
                <a:tab pos="1266190" algn="l"/>
              </a:tabLst>
            </a:pPr>
            <a:r>
              <a:rPr lang="fr-FR" sz="3600" b="1" kern="0" spc="-1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Résumé</a:t>
            </a:r>
            <a:endParaRPr lang="en-GB" sz="3600" b="1" kern="0" spc="0" dirty="0">
              <a:solidFill>
                <a:schemeClr val="accent1"/>
              </a:solidFill>
              <a:effectLst/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961" y="1619481"/>
            <a:ext cx="8114823" cy="5045724"/>
          </a:xfrm>
        </p:spPr>
        <p:txBody>
          <a:bodyPr>
            <a:noAutofit/>
          </a:bodyPr>
          <a:lstStyle/>
          <a:p>
            <a:pPr marL="0" lvl="0" indent="0">
              <a:buClr>
                <a:srgbClr val="5B9BD4"/>
              </a:buClr>
              <a:buSzPts val="1800"/>
              <a:buNone/>
              <a:tabLst>
                <a:tab pos="1266190" algn="l"/>
              </a:tabLst>
            </a:pP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</a:t>
            </a:r>
            <a:r>
              <a:rPr lang="fr-FR" sz="1400" spc="-6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projet</a:t>
            </a:r>
            <a:r>
              <a:rPr lang="fr-FR" sz="1400" spc="-6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vise</a:t>
            </a:r>
            <a:r>
              <a:rPr lang="fr-FR" sz="1400" spc="-6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à</a:t>
            </a:r>
            <a:r>
              <a:rPr lang="fr-FR" sz="1400" spc="-6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concevoir</a:t>
            </a:r>
            <a:r>
              <a:rPr lang="fr-FR" sz="1400" spc="-7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400" spc="-6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développer</a:t>
            </a:r>
            <a:r>
              <a:rPr lang="fr-FR" sz="1400" spc="-6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</a:t>
            </a:r>
            <a:r>
              <a:rPr lang="fr-FR" sz="1400" spc="-6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application</a:t>
            </a:r>
            <a:r>
              <a:rPr lang="fr-FR" sz="1400" spc="-6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Web</a:t>
            </a:r>
            <a:r>
              <a:rPr lang="fr-FR" sz="1400" spc="-5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pour</a:t>
            </a:r>
            <a:r>
              <a:rPr lang="fr-FR" sz="1400" spc="-4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 faciale, basée sur le Framework Django, liée aux bibliothèques </a:t>
            </a:r>
            <a:r>
              <a:rPr lang="fr-FR" sz="1400" dirty="0" err="1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OpenCV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et la </a:t>
            </a:r>
            <a:r>
              <a:rPr lang="fr-FR" sz="1400" spc="-4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 faciale. Cette application permet à l'utilisateur de télécharger une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4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image,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dont</a:t>
            </a:r>
            <a:r>
              <a:rPr lang="fr-FR" sz="1400" spc="-7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</a:t>
            </a:r>
            <a:r>
              <a:rPr lang="fr-FR" sz="1400" spc="-6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visage</a:t>
            </a:r>
            <a:r>
              <a:rPr lang="fr-FR" sz="1400" spc="-6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sera</a:t>
            </a:r>
            <a:r>
              <a:rPr lang="fr-FR" sz="1400" spc="-6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automatiquement</a:t>
            </a:r>
            <a:r>
              <a:rPr lang="fr-FR" sz="1400" spc="-6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analysé</a:t>
            </a:r>
            <a:r>
              <a:rPr lang="fr-FR" sz="1400" spc="-6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400" spc="-6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comparé</a:t>
            </a:r>
            <a:r>
              <a:rPr lang="fr-FR" sz="1400" spc="-6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aux</a:t>
            </a:r>
            <a:r>
              <a:rPr lang="fr-FR" sz="1400" spc="-6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visages</a:t>
            </a:r>
            <a:r>
              <a:rPr lang="fr-FR" sz="1400" spc="-6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précédemment enregistrés.</a:t>
            </a:r>
            <a:r>
              <a:rPr lang="fr-FR" sz="1400" spc="-1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Dans</a:t>
            </a:r>
            <a:r>
              <a:rPr lang="fr-FR" sz="1400" spc="-1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</a:t>
            </a:r>
            <a:r>
              <a:rPr lang="fr-FR" sz="1400" spc="-1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base</a:t>
            </a:r>
            <a:r>
              <a:rPr lang="fr-FR" sz="1400" spc="-1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400" spc="-1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données</a:t>
            </a:r>
            <a:r>
              <a:rPr lang="fr-FR" sz="1400" spc="-1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sécurisée.</a:t>
            </a:r>
            <a:endParaRPr lang="en-GB" sz="14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9625" marR="77470" indent="91440" algn="just">
              <a:lnSpc>
                <a:spcPct val="113000"/>
              </a:lnSpc>
              <a:spcBef>
                <a:spcPts val="830"/>
              </a:spcBef>
              <a:buNone/>
            </a:pP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</a:t>
            </a:r>
            <a:r>
              <a:rPr lang="fr-FR" sz="1400" spc="-3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système</a:t>
            </a:r>
            <a:r>
              <a:rPr lang="fr-FR" sz="1400" spc="-4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est</a:t>
            </a:r>
            <a:r>
              <a:rPr lang="fr-FR" sz="1400" spc="-4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basé</a:t>
            </a:r>
            <a:r>
              <a:rPr lang="fr-FR" sz="1400" spc="-3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sur</a:t>
            </a:r>
            <a:r>
              <a:rPr lang="fr-FR" sz="1400" spc="-5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400" spc="-3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algorithmes</a:t>
            </a:r>
            <a:r>
              <a:rPr lang="fr-FR" sz="1400" spc="-4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400" spc="-3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traitement</a:t>
            </a:r>
            <a:r>
              <a:rPr lang="fr-FR" sz="1400" spc="-5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d’images</a:t>
            </a:r>
            <a:r>
              <a:rPr lang="fr-FR" sz="1400" spc="-4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400" spc="-5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d’apprentissage automatique. Pour extraire des codages faciaux uniques, garantissant ainsi une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</a:t>
            </a:r>
            <a:r>
              <a:rPr lang="fr-FR" sz="1400" spc="-6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fiable.</a:t>
            </a:r>
            <a:r>
              <a:rPr lang="fr-FR" sz="1400" spc="-5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400" spc="-5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gens</a:t>
            </a:r>
            <a:r>
              <a:rPr lang="fr-FR" sz="1400" spc="-5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rapides.</a:t>
            </a:r>
            <a:r>
              <a:rPr lang="fr-FR" sz="1400" spc="-5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L'application</a:t>
            </a:r>
            <a:r>
              <a:rPr lang="fr-FR" sz="1400" spc="-6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offre</a:t>
            </a:r>
            <a:r>
              <a:rPr lang="fr-FR" sz="1400" spc="-5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</a:t>
            </a:r>
            <a:r>
              <a:rPr lang="fr-FR" sz="1400" spc="-5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interface</a:t>
            </a:r>
            <a:r>
              <a:rPr lang="fr-FR" sz="1400" spc="-5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simple</a:t>
            </a:r>
            <a:r>
              <a:rPr lang="fr-FR" sz="1400" spc="-5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400" spc="-6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facile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à</a:t>
            </a:r>
            <a:r>
              <a:rPr lang="fr-FR" sz="1400" spc="-7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utiliser,</a:t>
            </a:r>
            <a:r>
              <a:rPr lang="fr-FR" sz="1400" spc="-7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</a:t>
            </a:r>
            <a:r>
              <a:rPr lang="fr-FR" sz="1400" spc="-7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qui</a:t>
            </a:r>
            <a:r>
              <a:rPr lang="fr-FR" sz="1400" spc="-7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facilite</a:t>
            </a:r>
            <a:r>
              <a:rPr lang="fr-FR" sz="1400" spc="-6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Inscription,</a:t>
            </a:r>
            <a:r>
              <a:rPr lang="fr-FR" sz="1400" spc="-7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gestion</a:t>
            </a:r>
            <a:r>
              <a:rPr lang="fr-FR" sz="1400" spc="-7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400" spc="-7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profils</a:t>
            </a:r>
            <a:r>
              <a:rPr lang="fr-FR" sz="1400" spc="-7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utilisateurs</a:t>
            </a:r>
            <a:r>
              <a:rPr lang="fr-FR" sz="1400" spc="-7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400" spc="-8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 </a:t>
            </a:r>
            <a:r>
              <a:rPr lang="fr-FR" sz="1400" spc="-1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faciale.</a:t>
            </a:r>
            <a:endParaRPr lang="en-GB" sz="14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9625" marR="90170" indent="91440" algn="just">
              <a:lnSpc>
                <a:spcPct val="113000"/>
              </a:lnSpc>
              <a:spcBef>
                <a:spcPts val="760"/>
              </a:spcBef>
              <a:buNone/>
            </a:pP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 rapport fournit une analyse complète du projet, y compris l’identification des objectifs. Fonctionnel et technique, description des techniques utilisées, ainsi que Modélisation</a:t>
            </a:r>
            <a:r>
              <a:rPr lang="fr-FR" sz="1400" spc="-3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UML</a:t>
            </a:r>
            <a:r>
              <a:rPr lang="fr-FR" sz="1400" spc="-2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400" spc="-3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solution</a:t>
            </a:r>
            <a:r>
              <a:rPr lang="fr-FR" sz="1400" spc="-2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(diagrammes</a:t>
            </a:r>
            <a:r>
              <a:rPr lang="fr-FR" sz="1400" spc="-2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cas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d'utilisation,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classes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400" spc="-2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schémas diagramme</a:t>
            </a:r>
            <a:r>
              <a:rPr lang="fr-FR" sz="1400" spc="-1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400" spc="-1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Gantt).</a:t>
            </a:r>
            <a:r>
              <a:rPr lang="fr-FR" sz="1400" spc="-1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</a:t>
            </a:r>
            <a:r>
              <a:rPr lang="fr-FR" sz="1400" spc="-1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outre,</a:t>
            </a:r>
            <a:r>
              <a:rPr lang="fr-FR" sz="1400" spc="-1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il</a:t>
            </a:r>
            <a:r>
              <a:rPr lang="fr-FR" sz="1400" spc="-1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détaille</a:t>
            </a:r>
            <a:r>
              <a:rPr lang="fr-FR" sz="1400" spc="-1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l’architecture</a:t>
            </a:r>
            <a:r>
              <a:rPr lang="fr-FR" sz="1400" spc="-1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logicielle</a:t>
            </a:r>
            <a:r>
              <a:rPr lang="fr-FR" sz="1400" spc="-1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approuvée</a:t>
            </a:r>
            <a:r>
              <a:rPr lang="fr-FR" sz="1400" spc="-1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400" spc="-1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mesures</a:t>
            </a:r>
            <a:r>
              <a:rPr lang="fr-FR" sz="1400" spc="-4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400" spc="-3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sécurité.</a:t>
            </a:r>
            <a:r>
              <a:rPr lang="fr-FR" sz="1400" spc="-4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Elle est</a:t>
            </a:r>
            <a:r>
              <a:rPr lang="fr-FR" sz="1400" spc="-4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mise</a:t>
            </a:r>
            <a:r>
              <a:rPr lang="fr-FR" sz="1400" spc="-4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</a:t>
            </a:r>
            <a:r>
              <a:rPr lang="fr-FR" sz="1400" spc="-4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œuvre</a:t>
            </a:r>
            <a:r>
              <a:rPr lang="fr-FR" sz="1400" spc="-4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pour</a:t>
            </a:r>
            <a:r>
              <a:rPr lang="fr-FR" sz="1400" spc="-5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garantir</a:t>
            </a:r>
            <a:r>
              <a:rPr lang="fr-FR" sz="1400" spc="-3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400" spc="-4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confidentialité</a:t>
            </a:r>
            <a:r>
              <a:rPr lang="fr-FR" sz="1400" spc="-4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400" spc="-4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données </a:t>
            </a:r>
            <a:r>
              <a:rPr lang="fr-FR" sz="1400" spc="-1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biométriques.</a:t>
            </a:r>
            <a:endParaRPr lang="en-GB" sz="14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9625" marR="91440" indent="91440" algn="just">
              <a:lnSpc>
                <a:spcPct val="113000"/>
              </a:lnSpc>
              <a:spcBef>
                <a:spcPts val="750"/>
              </a:spcBef>
            </a:pP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Enfin, des perspectives d’amélioration sont proposées, comme l’intégration Reconnaissance faciale en temps réel via webcam et utilisation de modèles d'apprentissage</a:t>
            </a:r>
            <a:r>
              <a:rPr lang="fr-FR" sz="1400" spc="-12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Profond</a:t>
            </a:r>
            <a:r>
              <a:rPr lang="fr-FR" sz="1400" spc="-12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pour</a:t>
            </a:r>
            <a:r>
              <a:rPr lang="fr-FR" sz="1400" spc="-12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améliorer</a:t>
            </a:r>
            <a:r>
              <a:rPr lang="fr-FR" sz="1400" spc="-11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400" spc="-12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précision</a:t>
            </a:r>
            <a:r>
              <a:rPr lang="fr-FR" sz="1400" spc="-12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400" spc="-12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400" spc="-11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robustesse</a:t>
            </a:r>
            <a:r>
              <a:rPr lang="fr-FR" sz="1400" spc="-12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du</a:t>
            </a:r>
            <a:r>
              <a:rPr lang="fr-FR" sz="1400" spc="-125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252525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système.</a:t>
            </a:r>
            <a:endParaRPr lang="en-GB" sz="14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5"/>
              </a:spcBef>
              <a:buClr>
                <a:srgbClr val="5B9BD4"/>
              </a:buClr>
              <a:buSzPts val="1800"/>
              <a:tabLst>
                <a:tab pos="1266190" algn="l"/>
              </a:tabLst>
            </a:pPr>
            <a:r>
              <a:rPr lang="fr-FR" b="1" kern="0" spc="-1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Introduction</a:t>
            </a:r>
            <a:endParaRPr lang="en-GB" b="1" kern="0" spc="0" dirty="0">
              <a:solidFill>
                <a:schemeClr val="accent1"/>
              </a:solidFill>
              <a:effectLst/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827" y="1627310"/>
            <a:ext cx="7906394" cy="4638713"/>
          </a:xfrm>
        </p:spPr>
        <p:txBody>
          <a:bodyPr>
            <a:normAutofit fontScale="77500" lnSpcReduction="20000"/>
          </a:bodyPr>
          <a:lstStyle/>
          <a:p>
            <a:pPr marL="809625" marR="90170" indent="91440">
              <a:lnSpc>
                <a:spcPct val="112000"/>
              </a:lnSpc>
              <a:buNone/>
            </a:pP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800" spc="-9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est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technique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biométrique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qui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consiste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à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identifier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ou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vérifier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l’identité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d’une</a:t>
            </a:r>
            <a:r>
              <a:rPr lang="fr-FR" sz="1800" spc="-3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personne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à partir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caractéristiques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uniques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son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visage.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Cette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technologie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repose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sur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l’analyse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diverses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caractéristiques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faciales,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telles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que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forme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800" spc="-8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yeux,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distance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entre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nez</a:t>
            </a:r>
            <a:r>
              <a:rPr lang="fr-FR" sz="18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800" spc="-8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bouche,</a:t>
            </a:r>
            <a:r>
              <a:rPr lang="fr-FR" sz="18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ou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encore</a:t>
            </a:r>
            <a:r>
              <a:rPr lang="fr-FR" sz="18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structure</a:t>
            </a:r>
            <a:r>
              <a:rPr lang="fr-FR" sz="18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8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pommettes, afin</a:t>
            </a:r>
            <a:r>
              <a:rPr lang="fr-FR" sz="18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8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créer</a:t>
            </a:r>
            <a:r>
              <a:rPr lang="fr-FR" sz="18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</a:t>
            </a:r>
            <a:r>
              <a:rPr lang="fr-FR" sz="18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représentation</a:t>
            </a:r>
            <a:r>
              <a:rPr lang="fr-FR" sz="18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mathématique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unique</a:t>
            </a:r>
            <a:r>
              <a:rPr lang="fr-FR" sz="1800" spc="-1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pour</a:t>
            </a:r>
            <a:r>
              <a:rPr lang="fr-FR" sz="18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chaque</a:t>
            </a:r>
            <a:r>
              <a:rPr lang="fr-FR" sz="18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individu.</a:t>
            </a:r>
            <a:endParaRPr lang="en-GB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9625" marR="90805" indent="91440">
              <a:lnSpc>
                <a:spcPct val="112000"/>
              </a:lnSpc>
              <a:spcBef>
                <a:spcPts val="830"/>
              </a:spcBef>
              <a:buNone/>
            </a:pP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Au cours des dernières années, les avancées majeures dans les domaines de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l’intelligence</a:t>
            </a:r>
            <a:r>
              <a:rPr lang="fr-FR" sz="18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artificielle,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du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machine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Learning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du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traitement</a:t>
            </a:r>
            <a:r>
              <a:rPr lang="fr-FR" sz="18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d’images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ont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permis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 rendre</a:t>
            </a:r>
            <a:r>
              <a:rPr lang="fr-FR" sz="18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plus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précise,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rapide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accessible.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Aujourd’hui,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elle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est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largement utilisée dans des domaines variés, allant de la sécurité informatique à la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surveillance,</a:t>
            </a:r>
            <a:r>
              <a:rPr lang="fr-FR" sz="18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</a:t>
            </a:r>
            <a:r>
              <a:rPr lang="fr-FR" sz="18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passant</a:t>
            </a:r>
            <a:r>
              <a:rPr lang="fr-FR" sz="1800" spc="-11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par</a:t>
            </a:r>
            <a:r>
              <a:rPr lang="fr-FR" sz="1800" spc="-11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l’authentification</a:t>
            </a:r>
            <a:r>
              <a:rPr lang="fr-FR" sz="1800" spc="-11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biométrique</a:t>
            </a:r>
            <a:r>
              <a:rPr lang="fr-FR" sz="18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sur</a:t>
            </a:r>
            <a:r>
              <a:rPr lang="fr-FR" sz="1800" spc="-11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1800" spc="-1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appareils</a:t>
            </a:r>
            <a:r>
              <a:rPr lang="fr-FR" sz="18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mobiles.</a:t>
            </a:r>
            <a:endParaRPr lang="en-GB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809625" marR="87630" indent="91440">
              <a:lnSpc>
                <a:spcPct val="113000"/>
              </a:lnSpc>
              <a:spcBef>
                <a:spcPts val="830"/>
              </a:spcBef>
              <a:buNone/>
            </a:pP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 présent projet vise à concevoir et développer une application web</a:t>
            </a:r>
            <a:r>
              <a:rPr lang="fr-FR" sz="1800" spc="-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 reconnaissance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 utilisant le Framework Django. L’objectif principal est de fournir une plateforme intuitive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qui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permet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à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utilisateurs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d’enregistrer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800" spc="-3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images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faciales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dans une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base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données et d’identifier automatiquement des visages à partir de nouvelles images téléchargées.</a:t>
            </a:r>
            <a:r>
              <a:rPr lang="fr-FR" sz="1800" spc="-9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Cette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application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s’appuie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notamment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sur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1800" spc="-8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bibliothèques</a:t>
            </a:r>
            <a:r>
              <a:rPr lang="fr-FR" sz="1800" spc="-8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OpenCV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 face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recognition,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qui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offrent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outils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puissants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pour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détection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l’encodage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visages.</a:t>
            </a:r>
            <a:endParaRPr lang="en-GB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buNone/>
            </a:pP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rapport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détaille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démarche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adoptée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pour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conception,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développement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mise</a:t>
            </a:r>
            <a:r>
              <a:rPr lang="fr-FR" sz="18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œuvre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cette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solution,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mettant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l’accent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sur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l’architecture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du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système,</a:t>
            </a:r>
            <a:r>
              <a:rPr lang="fr-FR" sz="18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choix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technologiques,</a:t>
            </a:r>
            <a:r>
              <a:rPr lang="fr-FR" sz="1800" spc="-3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modélisation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UML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,</a:t>
            </a:r>
            <a:r>
              <a:rPr lang="fr-FR" sz="1800" spc="-3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ainsi</a:t>
            </a:r>
            <a:r>
              <a:rPr lang="fr-FR" sz="1800" spc="-3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que</a:t>
            </a:r>
            <a:r>
              <a:rPr lang="fr-FR" sz="1800" spc="-3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1800" spc="-3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aspects</a:t>
            </a:r>
            <a:r>
              <a:rPr lang="fr-FR" sz="1800" spc="-3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sécurité</a:t>
            </a:r>
            <a:r>
              <a:rPr lang="fr-FR" sz="1800" spc="-3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liés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à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 gestion des données sensibles</a:t>
            </a:r>
            <a:endParaRPr lang="en-GB" sz="11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>
                <a:srgbClr val="5B9BD4"/>
              </a:buClr>
              <a:buSzPts val="1800"/>
              <a:tabLst>
                <a:tab pos="1311910" algn="l"/>
              </a:tabLst>
            </a:pPr>
            <a:r>
              <a:rPr lang="fr-FR" sz="3600" b="1" kern="0" spc="-2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Objectifs</a:t>
            </a:r>
            <a:r>
              <a:rPr lang="fr-FR" sz="3600" b="1" kern="0" spc="-185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3600" b="1" kern="0" spc="-2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du</a:t>
            </a:r>
            <a:r>
              <a:rPr lang="fr-FR" sz="3600" b="1" kern="0" spc="-185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3600" b="1" kern="0" spc="-2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Projet</a:t>
            </a:r>
            <a:endParaRPr lang="en-GB" sz="3600" b="1" kern="0" spc="0" dirty="0">
              <a:solidFill>
                <a:schemeClr val="accent1"/>
              </a:solidFill>
              <a:effectLst/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1795749"/>
            <a:ext cx="7617145" cy="4224051"/>
          </a:xfrm>
        </p:spPr>
        <p:txBody>
          <a:bodyPr>
            <a:normAutofit fontScale="92500" lnSpcReduction="10000"/>
          </a:bodyPr>
          <a:lstStyle/>
          <a:p>
            <a:pPr marL="809625" marR="91440" algn="just">
              <a:lnSpc>
                <a:spcPct val="113000"/>
              </a:lnSpc>
              <a:spcBef>
                <a:spcPts val="1080"/>
              </a:spcBef>
              <a:buNone/>
            </a:pP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projet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été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réalisé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conjointement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par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Yasser,</a:t>
            </a:r>
            <a:r>
              <a:rPr lang="fr-FR" sz="1800" spc="-4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Hicham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Soukaina.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Il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vise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à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concevoir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application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web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robuste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performante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faciale.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objectifs principaux sont</a:t>
            </a:r>
            <a:r>
              <a:rPr lang="fr-FR" sz="1800" spc="-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 suivants :</a:t>
            </a:r>
            <a:endParaRPr lang="en-GB" sz="18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marR="91440" lvl="0" indent="-342900" algn="just">
              <a:lnSpc>
                <a:spcPct val="112000"/>
              </a:lnSpc>
              <a:spcBef>
                <a:spcPts val="785"/>
              </a:spcBef>
              <a:buSzPts val="1200"/>
              <a:buFont typeface="Symbol" panose="05050102010706020507" pitchFamily="18" charset="2"/>
              <a:buChar char=""/>
              <a:tabLst>
                <a:tab pos="1294130" algn="l"/>
              </a:tabLst>
            </a:pPr>
            <a:r>
              <a:rPr lang="fr-FR" sz="1800" b="1" spc="0" dirty="0"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Développer une plateforme pour enregistrer et identifier des visages  </a:t>
            </a:r>
            <a:r>
              <a:rPr lang="fr-FR" sz="1800" spc="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L’application</a:t>
            </a:r>
            <a:r>
              <a:rPr lang="fr-FR" sz="1800" spc="-9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doit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permettre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aux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utilisateurs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d’enregistrer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images</a:t>
            </a:r>
            <a:r>
              <a:rPr lang="fr-FR" sz="18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faciales dans une base de données sécurisée, tout en offrant la capacité d’identifier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rapidement</a:t>
            </a:r>
            <a:r>
              <a:rPr lang="fr-FR" sz="18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visage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à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partir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d’une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nouvelle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photo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uploadée.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Cette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fonctionnalité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est</a:t>
            </a:r>
            <a:r>
              <a:rPr lang="fr-FR" sz="1800" spc="-12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au</a:t>
            </a:r>
            <a:r>
              <a:rPr lang="fr-FR" sz="18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cœur</a:t>
            </a:r>
            <a:r>
              <a:rPr lang="fr-FR" sz="18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du</a:t>
            </a:r>
            <a:r>
              <a:rPr lang="fr-FR" sz="1800" spc="-11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projet</a:t>
            </a:r>
            <a:r>
              <a:rPr lang="fr-FR" sz="1800" spc="-1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et</a:t>
            </a:r>
            <a:r>
              <a:rPr lang="fr-FR" sz="18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garantit</a:t>
            </a:r>
            <a:r>
              <a:rPr lang="fr-FR" sz="1800" spc="-1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une</a:t>
            </a:r>
            <a:r>
              <a:rPr lang="fr-FR" sz="1800" spc="-11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gestion</a:t>
            </a:r>
            <a:r>
              <a:rPr lang="fr-FR" sz="1800" spc="-1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efficace</a:t>
            </a:r>
            <a:r>
              <a:rPr lang="fr-FR" sz="1800" spc="-11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des</a:t>
            </a:r>
            <a:r>
              <a:rPr lang="fr-FR" sz="18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données</a:t>
            </a:r>
            <a:r>
              <a:rPr lang="fr-FR" sz="18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fr-FR" sz="18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Symbol" panose="05050102010706020507" pitchFamily="18" charset="2"/>
                <a:cs typeface="Symbol" panose="05050102010706020507" pitchFamily="18" charset="2"/>
              </a:rPr>
              <a:t>biométriques.</a:t>
            </a:r>
            <a:endParaRPr lang="en-GB" sz="1800" spc="0" dirty="0">
              <a:effectLst/>
              <a:latin typeface="Trebuchet MS" panose="020B0603020202020204" pitchFamily="34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marR="88900" lvl="0" indent="-342900" algn="just">
              <a:lnSpc>
                <a:spcPct val="112000"/>
              </a:lnSpc>
              <a:spcBef>
                <a:spcPts val="25"/>
              </a:spcBef>
              <a:buClr>
                <a:srgbClr val="404040"/>
              </a:buClr>
              <a:buSzPts val="1200"/>
              <a:buFont typeface="Wingdings" panose="05000000000000000000" pitchFamily="2" charset="2"/>
              <a:buChar char=""/>
              <a:tabLst>
                <a:tab pos="1294130" algn="l"/>
              </a:tabLst>
            </a:pPr>
            <a:r>
              <a:rPr lang="fr-FR" sz="1800" b="1" spc="0" dirty="0"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Intégrer un algorithme de reconnaissance faciale basé sur </a:t>
            </a:r>
            <a:r>
              <a:rPr lang="fr-FR" sz="1800" b="1" spc="0" dirty="0" err="1"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OpenCV</a:t>
            </a:r>
            <a:r>
              <a:rPr lang="fr-FR" sz="1800" b="1" spc="0" dirty="0"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et </a:t>
            </a:r>
            <a:r>
              <a:rPr lang="fr-FR" sz="1800" b="1" spc="-10" dirty="0" err="1"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face_recognition</a:t>
            </a:r>
            <a:r>
              <a:rPr lang="fr-FR" sz="1800" b="1" spc="-75" dirty="0"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b="1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fr-FR" sz="1800" b="1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Pour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assurer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une</a:t>
            </a:r>
            <a:r>
              <a:rPr lang="fr-FR" sz="18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reconnaissance</a:t>
            </a:r>
            <a:r>
              <a:rPr lang="fr-FR" sz="18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fiable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et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précise,</a:t>
            </a:r>
            <a:r>
              <a:rPr lang="fr-FR" sz="18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le</a:t>
            </a:r>
            <a:r>
              <a:rPr lang="fr-FR" sz="18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projet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utilise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des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bibliothèques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éprouvées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telles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qu’</a:t>
            </a:r>
            <a:r>
              <a:rPr lang="fr-FR" sz="1800" spc="-30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OpenCV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pour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le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traitement</a:t>
            </a:r>
            <a:r>
              <a:rPr lang="fr-FR" sz="18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d’images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et</a:t>
            </a:r>
            <a:r>
              <a:rPr lang="fr-FR" sz="1800" spc="-8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face_recognition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pour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l’extraction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et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la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comparaison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des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encodages</a:t>
            </a:r>
            <a:r>
              <a:rPr lang="fr-FR" sz="18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faciaux.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Ces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outils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permettent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de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détecter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les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visages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et</a:t>
            </a:r>
            <a:r>
              <a:rPr lang="fr-FR" sz="18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d’effectuer</a:t>
            </a:r>
            <a:r>
              <a:rPr lang="fr-FR" sz="1800" spc="-5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des</a:t>
            </a:r>
            <a:r>
              <a:rPr lang="fr-FR" sz="18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18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correspondances </a:t>
            </a:r>
            <a:r>
              <a:rPr lang="fr-FR" sz="1800" spc="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rapides et fiables.</a:t>
            </a:r>
            <a:endParaRPr lang="en-GB" sz="1800" spc="0" dirty="0">
              <a:effectLst/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lvl="1">
              <a:buClr>
                <a:srgbClr val="5B9BD4"/>
              </a:buClr>
              <a:buSzPts val="1800"/>
              <a:tabLst>
                <a:tab pos="1522730" algn="l"/>
              </a:tabLst>
            </a:pPr>
            <a:r>
              <a:rPr lang="fr-FR" sz="3600" b="1" kern="0" spc="-35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Technologies</a:t>
            </a:r>
            <a:r>
              <a:rPr lang="fr-FR" sz="3600" b="1" kern="0" spc="-95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3600" b="1" kern="0" spc="-1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Utilisées</a:t>
            </a:r>
            <a:endParaRPr lang="en-GB" sz="3600" b="1" kern="0" spc="0" dirty="0">
              <a:solidFill>
                <a:schemeClr val="accent1"/>
              </a:solidFill>
              <a:effectLst/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2192357"/>
            <a:ext cx="8229600" cy="4472957"/>
          </a:xfrm>
        </p:spPr>
        <p:txBody>
          <a:bodyPr>
            <a:normAutofit/>
          </a:bodyPr>
          <a:lstStyle/>
          <a:p>
            <a:pPr marL="2489200" marR="91440" indent="-1424305">
              <a:lnSpc>
                <a:spcPct val="170000"/>
              </a:lnSpc>
              <a:spcBef>
                <a:spcPts val="1075"/>
              </a:spcBef>
              <a:buNone/>
              <a:tabLst>
                <a:tab pos="2470785" algn="l"/>
              </a:tabLst>
            </a:pPr>
            <a:r>
              <a:rPr lang="fr-FR" sz="1400" b="1" i="1" spc="-10" dirty="0">
                <a:solidFill>
                  <a:srgbClr val="6FAC46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Python</a:t>
            </a:r>
            <a:r>
              <a:rPr lang="fr-FR" sz="1400" b="1" i="1" dirty="0">
                <a:solidFill>
                  <a:srgbClr val="6FAC46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Langage</a:t>
            </a:r>
            <a:r>
              <a:rPr lang="fr-FR" sz="1400" spc="-1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400" spc="-1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programmation</a:t>
            </a:r>
            <a:r>
              <a:rPr lang="fr-FR" sz="1400" spc="-13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polyvalent,</a:t>
            </a:r>
            <a:r>
              <a:rPr lang="fr-FR" sz="1400" spc="-1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idΘal</a:t>
            </a:r>
            <a:r>
              <a:rPr lang="fr-FR" sz="1400" spc="-12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pour</a:t>
            </a:r>
            <a:r>
              <a:rPr lang="fr-FR" sz="1400" spc="-13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</a:t>
            </a:r>
            <a:r>
              <a:rPr lang="fr-FR" sz="14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traitement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d’images</a:t>
            </a:r>
            <a:r>
              <a:rPr lang="fr-FR" sz="14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4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l’intelligence</a:t>
            </a:r>
            <a:r>
              <a:rPr lang="fr-FR" sz="1400" spc="-8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artificielle.</a:t>
            </a:r>
            <a:endParaRPr lang="en-GB" sz="14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2457450" marR="171450" indent="-1391920">
              <a:lnSpc>
                <a:spcPct val="170000"/>
              </a:lnSpc>
              <a:buNone/>
              <a:tabLst>
                <a:tab pos="2478405" algn="l"/>
              </a:tabLst>
            </a:pPr>
            <a:r>
              <a:rPr lang="fr-FR" sz="1400" b="1" i="1" spc="-10" dirty="0">
                <a:solidFill>
                  <a:srgbClr val="6FAC46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Django</a:t>
            </a:r>
            <a:r>
              <a:rPr lang="fr-FR" sz="1400" b="1" i="1" dirty="0">
                <a:solidFill>
                  <a:srgbClr val="6FAC46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	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Framework</a:t>
            </a:r>
            <a:r>
              <a:rPr lang="fr-FR" sz="14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web</a:t>
            </a:r>
            <a:r>
              <a:rPr lang="fr-FR" sz="14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Python</a:t>
            </a:r>
            <a:r>
              <a:rPr lang="fr-FR" sz="14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permettant</a:t>
            </a:r>
            <a:r>
              <a:rPr lang="fr-FR" sz="14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</a:t>
            </a:r>
            <a:r>
              <a:rPr lang="fr-FR" sz="14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développement</a:t>
            </a:r>
            <a:r>
              <a:rPr lang="fr-FR" sz="14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rapide </a:t>
            </a:r>
            <a:r>
              <a:rPr lang="fr-FR" sz="14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400" spc="-9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structuré</a:t>
            </a:r>
            <a:r>
              <a:rPr lang="fr-FR" sz="1400" spc="-1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d’appli</a:t>
            </a:r>
            <a:r>
              <a:rPr lang="fr-FR" sz="14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cations</a:t>
            </a:r>
            <a:r>
              <a:rPr lang="fr-FR" sz="1400" spc="-9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web</a:t>
            </a:r>
            <a:r>
              <a:rPr lang="fr-FR" sz="1400" spc="-1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sécurisées.</a:t>
            </a:r>
            <a:endParaRPr lang="en-GB" sz="14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2512060" marR="464820" indent="-1447165">
              <a:lnSpc>
                <a:spcPct val="170000"/>
              </a:lnSpc>
              <a:spcBef>
                <a:spcPts val="5"/>
              </a:spcBef>
              <a:buNone/>
              <a:tabLst>
                <a:tab pos="2508885" algn="l"/>
              </a:tabLst>
            </a:pPr>
            <a:r>
              <a:rPr lang="fr-FR" sz="1400" b="1" i="1" spc="-10" dirty="0" err="1">
                <a:solidFill>
                  <a:srgbClr val="6FAC46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OpenCV</a:t>
            </a:r>
            <a:r>
              <a:rPr lang="fr-FR" sz="1400" b="1" i="1" dirty="0">
                <a:solidFill>
                  <a:srgbClr val="6FAC46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</a:t>
            </a:r>
            <a:r>
              <a:rPr lang="fr-FR" sz="14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Bibliothèque</a:t>
            </a:r>
            <a:r>
              <a:rPr lang="fr-FR" sz="14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open-source</a:t>
            </a:r>
            <a:r>
              <a:rPr lang="fr-FR" sz="14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10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spécialisΘe</a:t>
            </a:r>
            <a:r>
              <a:rPr lang="fr-FR" sz="14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dans</a:t>
            </a:r>
            <a:r>
              <a:rPr lang="fr-FR" sz="14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400" spc="-8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vision</a:t>
            </a:r>
            <a:r>
              <a:rPr lang="fr-FR" sz="1400" spc="-8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par ordinateur</a:t>
            </a:r>
            <a:r>
              <a:rPr lang="fr-FR" sz="1400" spc="-13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4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</a:t>
            </a:r>
            <a:r>
              <a:rPr lang="fr-FR" sz="1400" spc="-1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traitement</a:t>
            </a:r>
            <a:r>
              <a:rPr lang="fr-FR" sz="1400" spc="-12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d’images.</a:t>
            </a:r>
            <a:endParaRPr lang="en-GB" sz="14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2519680" marR="300990" indent="-1454785">
              <a:lnSpc>
                <a:spcPct val="170000"/>
              </a:lnSpc>
              <a:buNone/>
              <a:tabLst>
                <a:tab pos="2569845" algn="l"/>
              </a:tabLst>
            </a:pPr>
            <a:r>
              <a:rPr lang="fr-FR" sz="1400" b="1" i="1" spc="-10" dirty="0" err="1">
                <a:solidFill>
                  <a:srgbClr val="6FAC46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Face_recognition</a:t>
            </a:r>
            <a:r>
              <a:rPr lang="fr-FR" sz="1400" b="1" i="1" dirty="0">
                <a:solidFill>
                  <a:srgbClr val="6FAC46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	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Librairie</a:t>
            </a:r>
            <a:r>
              <a:rPr lang="fr-FR" sz="14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Python</a:t>
            </a:r>
            <a:r>
              <a:rPr lang="fr-FR" sz="1400" spc="-1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basΘe</a:t>
            </a:r>
            <a:r>
              <a:rPr lang="fr-FR" sz="1400" spc="-1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sur</a:t>
            </a:r>
            <a:r>
              <a:rPr lang="fr-FR" sz="1400" spc="-11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l’apprentissage</a:t>
            </a:r>
            <a:r>
              <a:rPr lang="fr-FR" sz="14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profond</a:t>
            </a:r>
            <a:r>
              <a:rPr lang="fr-FR" sz="1400" spc="-11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pour</a:t>
            </a:r>
            <a:r>
              <a:rPr lang="fr-FR" sz="1400" spc="-1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 </a:t>
            </a:r>
            <a:r>
              <a:rPr lang="fr-FR" sz="14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</a:t>
            </a:r>
            <a:r>
              <a:rPr lang="fr-FR" sz="14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</a:t>
            </a:r>
            <a:r>
              <a:rPr lang="fr-FR" sz="14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avec</a:t>
            </a:r>
            <a:r>
              <a:rPr lang="fr-FR" sz="1400" spc="-6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</a:t>
            </a:r>
            <a:r>
              <a:rPr lang="fr-FR" sz="14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grande</a:t>
            </a:r>
            <a:r>
              <a:rPr lang="fr-FR" sz="14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précision.</a:t>
            </a:r>
            <a:endParaRPr lang="en-GB" sz="14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buNone/>
            </a:pPr>
            <a:r>
              <a:rPr lang="fr-FR" sz="1400" b="1" i="1" spc="-10" dirty="0">
                <a:solidFill>
                  <a:srgbClr val="6FAC46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                            </a:t>
            </a:r>
            <a:r>
              <a:rPr lang="fr-FR" sz="1400" b="1" i="1" spc="-10" dirty="0" err="1">
                <a:solidFill>
                  <a:srgbClr val="6FAC46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SǪLite</a:t>
            </a:r>
            <a:r>
              <a:rPr lang="fr-FR" sz="1400" b="1" i="1" dirty="0">
                <a:solidFill>
                  <a:srgbClr val="6FAC46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		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Base</a:t>
            </a:r>
            <a:r>
              <a:rPr lang="fr-FR" sz="14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4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données</a:t>
            </a:r>
            <a:r>
              <a:rPr lang="fr-FR" sz="14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légère</a:t>
            </a:r>
            <a:r>
              <a:rPr lang="fr-FR" sz="14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intégrée,</a:t>
            </a:r>
            <a:r>
              <a:rPr lang="fr-FR" sz="1400" spc="-1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adaptée</a:t>
            </a:r>
            <a:r>
              <a:rPr lang="fr-FR" sz="14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aux</a:t>
            </a:r>
            <a:r>
              <a:rPr lang="fr-FR" sz="14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4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applications 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20E94B-0ADD-71F9-5CF8-59E6298A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lvl="1" indent="-285750">
              <a:spcBef>
                <a:spcPts val="5"/>
              </a:spcBef>
              <a:tabLst>
                <a:tab pos="1495425" algn="l"/>
              </a:tabLst>
            </a:pPr>
            <a:r>
              <a:rPr lang="fr-FR" sz="2400" spc="-2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Diagramme</a:t>
            </a:r>
            <a:r>
              <a:rPr lang="fr-FR" sz="2400" spc="-16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2400" spc="-2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de</a:t>
            </a:r>
            <a:r>
              <a:rPr lang="fr-FR" sz="2400" spc="-155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2400" spc="-2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Gantt</a:t>
            </a:r>
            <a:endParaRPr lang="en-GB" sz="2400" spc="0" dirty="0">
              <a:solidFill>
                <a:schemeClr val="accent1"/>
              </a:solidFill>
              <a:effectLst/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pic>
        <p:nvPicPr>
          <p:cNvPr id="2049" name="Image 11">
            <a:extLst>
              <a:ext uri="{FF2B5EF4-FFF2-40B4-BE49-F238E27FC236}">
                <a16:creationId xmlns:a16="http://schemas.microsoft.com/office/drawing/2014/main" id="{5BF431CB-117F-7B0F-DB7D-32B267FB739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660" y="1905000"/>
            <a:ext cx="7433953" cy="40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2D6CABE8-FDD9-D0B0-744E-164E6105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</a:b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5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3237B-D536-4B4C-8928-3510CB0F8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9144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645106"/>
            <a:ext cx="2737709" cy="1259894"/>
          </a:xfrm>
        </p:spPr>
        <p:txBody>
          <a:bodyPr>
            <a:normAutofit/>
          </a:bodyPr>
          <a:lstStyle/>
          <a:p>
            <a:pPr marL="457200" lvl="1">
              <a:buClr>
                <a:srgbClr val="5B9BD4"/>
              </a:buClr>
              <a:buSzPts val="1800"/>
              <a:tabLst>
                <a:tab pos="1522730" algn="l"/>
              </a:tabLst>
            </a:pPr>
            <a:r>
              <a:rPr lang="fr-FR" b="1" kern="0" spc="-10"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Conception</a:t>
            </a:r>
            <a:r>
              <a:rPr lang="fr-FR" b="1" kern="0" spc="-110"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b="1" kern="0" spc="-25"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UML</a:t>
            </a:r>
            <a:endParaRPr lang="en-GB" b="1" kern="0" spc="0">
              <a:effectLst/>
              <a:latin typeface="Trebuchet MS" panose="020B0603020202020204" pitchFamily="34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8B1383-B33A-45D9-AF5F-DD1522135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187" y="1794737"/>
            <a:ext cx="5765492" cy="506277"/>
          </a:xfrm>
        </p:spPr>
        <p:txBody>
          <a:bodyPr>
            <a:normAutofit/>
          </a:bodyPr>
          <a:lstStyle/>
          <a:p>
            <a:pPr marL="0" lvl="0" indent="0">
              <a:buSzPts val="1600"/>
              <a:buNone/>
              <a:tabLst>
                <a:tab pos="1266190" algn="l"/>
              </a:tabLst>
            </a:pPr>
            <a:r>
              <a:rPr lang="fr-FR" b="1" spc="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Diagramme</a:t>
            </a:r>
            <a:r>
              <a:rPr lang="fr-FR" b="1" spc="-75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b="1" spc="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b="1" spc="-75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b="1" spc="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Cas</a:t>
            </a:r>
            <a:r>
              <a:rPr lang="fr-FR" b="1" spc="-75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  </a:t>
            </a:r>
            <a:r>
              <a:rPr lang="fr-FR" b="1" spc="-1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d’Utilisation</a:t>
            </a:r>
            <a:endParaRPr lang="en-GB" spc="0" dirty="0">
              <a:solidFill>
                <a:schemeClr val="accent1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ADBC026-0886-338F-BBDC-3203A8C88AE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8525" y="2977433"/>
            <a:ext cx="5765493" cy="3083790"/>
          </a:xfrm>
          <a:prstGeom prst="rect">
            <a:avLst/>
          </a:prstGeom>
        </p:spPr>
      </p:pic>
      <p:sp>
        <p:nvSpPr>
          <p:cNvPr id="15" name="Freeform 11">
            <a:extLst>
              <a:ext uri="{FF2B5EF4-FFF2-40B4-BE49-F238E27FC236}">
                <a16:creationId xmlns:a16="http://schemas.microsoft.com/office/drawing/2014/main" id="{ADD2565E-493E-4545-99C0-2F033FAF9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61223"/>
            <a:ext cx="77852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240" y="1366485"/>
            <a:ext cx="8026104" cy="709865"/>
          </a:xfrm>
        </p:spPr>
        <p:txBody>
          <a:bodyPr>
            <a:normAutofit/>
          </a:bodyPr>
          <a:lstStyle/>
          <a:p>
            <a:pPr lvl="0">
              <a:buSzPts val="1600"/>
              <a:tabLst>
                <a:tab pos="1266190" algn="l"/>
              </a:tabLst>
            </a:pPr>
            <a:r>
              <a:rPr lang="fr-FR" sz="1800" b="1" spc="-1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Diagramme</a:t>
            </a:r>
            <a:r>
              <a:rPr lang="fr-FR" sz="1800" b="1" spc="-13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b="1" spc="-1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800" b="1" spc="-13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800" b="1" spc="-1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Classes</a:t>
            </a:r>
            <a:endParaRPr lang="en-GB" sz="1800" spc="0" dirty="0">
              <a:solidFill>
                <a:schemeClr val="accent1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492A03-251C-E0ED-7185-C11056EEB957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0692" y="2210753"/>
            <a:ext cx="6320778" cy="34775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14874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fr-FR" sz="3600" b="1" kern="0" spc="-3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Fonctionnement</a:t>
            </a:r>
            <a:r>
              <a:rPr lang="fr-FR" sz="3600" b="1" kern="0" spc="-18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3600" b="1" kern="0" spc="-3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de</a:t>
            </a:r>
            <a:r>
              <a:rPr lang="fr-FR" sz="3600" b="1" kern="0" spc="-175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fr-FR" sz="3600" b="1" kern="0" spc="-3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  <a:t>l’Application</a:t>
            </a:r>
            <a:br>
              <a:rPr lang="en-GB" sz="3600" b="1" kern="0" spc="0" dirty="0">
                <a:solidFill>
                  <a:schemeClr val="accent1"/>
                </a:solidFill>
                <a:effectLst/>
                <a:latin typeface="Trebuchet MS" panose="020B0603020202020204" pitchFamily="34" charset="0"/>
                <a:ea typeface="Wingdings" panose="05000000000000000000" pitchFamily="2" charset="2"/>
                <a:cs typeface="Wingdings" panose="05000000000000000000" pitchFamily="2" charset="2"/>
              </a:rPr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742" y="1769419"/>
            <a:ext cx="8229600" cy="4640618"/>
          </a:xfrm>
        </p:spPr>
        <p:txBody>
          <a:bodyPr>
            <a:normAutofit lnSpcReduction="10000"/>
          </a:bodyPr>
          <a:lstStyle/>
          <a:p>
            <a:pPr marL="809625" marR="171450" indent="34925">
              <a:lnSpc>
                <a:spcPct val="112000"/>
              </a:lnSpc>
              <a:spcBef>
                <a:spcPts val="1090"/>
              </a:spcBef>
              <a:buNone/>
            </a:pPr>
            <a:r>
              <a:rPr lang="fr-FR" sz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</a:t>
            </a:r>
            <a:r>
              <a:rPr lang="fr-FR" sz="12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fonctionnement</a:t>
            </a:r>
            <a:r>
              <a:rPr lang="fr-FR" sz="1200" spc="-10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200" spc="-1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notre</a:t>
            </a:r>
            <a:r>
              <a:rPr lang="fr-FR" sz="12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application</a:t>
            </a:r>
            <a:r>
              <a:rPr lang="fr-FR" sz="1200" spc="-1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2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</a:t>
            </a:r>
            <a:r>
              <a:rPr lang="fr-FR" sz="12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</a:t>
            </a:r>
            <a:r>
              <a:rPr lang="fr-FR" sz="12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suit</a:t>
            </a:r>
            <a:r>
              <a:rPr lang="fr-FR" sz="1200" spc="-1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</a:t>
            </a:r>
            <a:r>
              <a:rPr lang="fr-FR" sz="1200" spc="-11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processus </a:t>
            </a:r>
            <a:r>
              <a:rPr lang="fr-FR" sz="12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clair</a:t>
            </a:r>
            <a:r>
              <a:rPr lang="fr-FR" sz="12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2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intuitif,</a:t>
            </a:r>
            <a:r>
              <a:rPr lang="fr-FR" sz="12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permettant</a:t>
            </a:r>
            <a:r>
              <a:rPr lang="fr-FR" sz="12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α</a:t>
            </a:r>
            <a:r>
              <a:rPr lang="fr-FR" sz="1200" spc="-7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l’utilisateur</a:t>
            </a:r>
            <a:r>
              <a:rPr lang="fr-FR" sz="12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d’interagir</a:t>
            </a:r>
            <a:r>
              <a:rPr lang="fr-FR" sz="12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simplement</a:t>
            </a:r>
            <a:r>
              <a:rPr lang="fr-FR" sz="1200" spc="-6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avec</a:t>
            </a:r>
            <a:r>
              <a:rPr lang="fr-FR" sz="12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</a:t>
            </a:r>
            <a:r>
              <a:rPr lang="fr-FR" sz="1200" spc="-5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système</a:t>
            </a:r>
            <a:r>
              <a:rPr lang="fr-FR" sz="12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tout</a:t>
            </a:r>
            <a:r>
              <a:rPr lang="fr-FR" sz="12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4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 </a:t>
            </a:r>
            <a:r>
              <a:rPr lang="fr-FR" sz="12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bénéficiant</a:t>
            </a:r>
            <a:r>
              <a:rPr lang="fr-FR" sz="12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d’une</a:t>
            </a:r>
            <a:r>
              <a:rPr lang="fr-FR" sz="1200" spc="-8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identification</a:t>
            </a:r>
            <a:r>
              <a:rPr lang="fr-FR" sz="1200" spc="-9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fiable</a:t>
            </a:r>
            <a:r>
              <a:rPr lang="fr-FR" sz="1200" spc="-8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2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rapide.</a:t>
            </a:r>
            <a:r>
              <a:rPr lang="fr-FR" sz="12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Voici</a:t>
            </a:r>
            <a:r>
              <a:rPr lang="fr-FR" sz="1200" spc="-8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1200" spc="-7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Θtapes</a:t>
            </a:r>
            <a:r>
              <a:rPr lang="fr-FR" sz="12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détaillées</a:t>
            </a:r>
            <a:r>
              <a:rPr lang="fr-FR" sz="1200" spc="-8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du </a:t>
            </a:r>
            <a:r>
              <a:rPr lang="fr-FR" sz="1200" dirty="0" err="1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déroulementde</a:t>
            </a:r>
            <a:r>
              <a:rPr lang="fr-FR" sz="1200" spc="-12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l’application</a:t>
            </a:r>
            <a:r>
              <a:rPr lang="fr-FR" sz="1200" spc="-125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dirty="0">
                <a:solidFill>
                  <a:srgbClr val="40404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  <a:endParaRPr lang="en-GB" sz="1200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marR="89535" lvl="0" indent="-342900">
              <a:lnSpc>
                <a:spcPct val="113000"/>
              </a:lnSpc>
              <a:spcBef>
                <a:spcPts val="820"/>
              </a:spcBef>
              <a:buSzPts val="1200"/>
              <a:buFont typeface="Trebuchet MS" panose="020B0603020202020204" pitchFamily="34" charset="0"/>
              <a:buAutoNum type="arabicPeriod"/>
              <a:tabLst>
                <a:tab pos="1266825" algn="l"/>
              </a:tabLst>
            </a:pPr>
            <a:r>
              <a:rPr lang="fr-FR" sz="1200" b="1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Inscription</a:t>
            </a:r>
            <a:r>
              <a:rPr lang="fr-FR" sz="1200" b="1" spc="-1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ou</a:t>
            </a:r>
            <a:r>
              <a:rPr lang="fr-FR" sz="1200" b="1" spc="-1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authentification</a:t>
            </a:r>
            <a:r>
              <a:rPr lang="fr-FR" sz="1200" b="1" spc="-1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200" b="1" spc="-11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l’utilisateur</a:t>
            </a:r>
            <a:r>
              <a:rPr lang="fr-FR" sz="1200" b="1" spc="-10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  <a:r>
              <a:rPr lang="fr-FR" sz="1200" b="1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L’utilisateur</a:t>
            </a:r>
            <a:r>
              <a:rPr lang="fr-FR" sz="1200" spc="-1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commence</a:t>
            </a:r>
            <a:r>
              <a:rPr lang="fr-FR" sz="1200" spc="-1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par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Créer un compte via un formulaire d’inscription sécurisé ou se connecte s’il possédé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déjα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compte.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Cette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Θtape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garantit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que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seules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personnes autorisées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peuvent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accéder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aux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fonctionnalités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</a:t>
            </a:r>
            <a:r>
              <a:rPr lang="fr-FR" sz="1200" spc="2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faciale, </a:t>
            </a:r>
            <a:r>
              <a:rPr lang="fr-FR" sz="1200" spc="-1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renforτant</a:t>
            </a:r>
            <a:r>
              <a:rPr lang="fr-FR" sz="1200" spc="-10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ainsi</a:t>
            </a:r>
            <a:r>
              <a:rPr lang="fr-FR" sz="12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200" spc="-9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confidentialité</a:t>
            </a:r>
            <a:r>
              <a:rPr lang="fr-FR" sz="12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2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200" spc="-10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sécurité</a:t>
            </a:r>
            <a:r>
              <a:rPr lang="fr-FR" sz="1200" spc="-9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200" spc="-9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données.</a:t>
            </a:r>
            <a:endParaRPr lang="en-GB" sz="1100" spc="-5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marR="89535" lvl="0" indent="-342900" algn="just">
              <a:lnSpc>
                <a:spcPct val="112000"/>
              </a:lnSpc>
              <a:buSzPts val="1200"/>
              <a:buFont typeface="Trebuchet MS" panose="020B0603020202020204" pitchFamily="34" charset="0"/>
              <a:buAutoNum type="arabicPeriod"/>
              <a:tabLst>
                <a:tab pos="1266825" algn="l"/>
              </a:tabLst>
            </a:pPr>
            <a:r>
              <a:rPr lang="fr-FR" sz="1200" b="1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Téléversement de la photo :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 fois connecté, l’utilisateur accède à une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interface simple où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il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peut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uploader</a:t>
            </a:r>
            <a:r>
              <a:rPr lang="fr-FR" sz="1200" spc="-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 photo contenant</a:t>
            </a:r>
            <a:r>
              <a:rPr lang="fr-FR" sz="1200" spc="-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ou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plusieurs visages. Le</a:t>
            </a:r>
            <a:r>
              <a:rPr lang="fr-FR" sz="12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système</a:t>
            </a:r>
            <a:r>
              <a:rPr lang="fr-FR" sz="1200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accepte</a:t>
            </a:r>
            <a:r>
              <a:rPr lang="fr-FR" sz="1200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200" spc="-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formats</a:t>
            </a:r>
            <a:r>
              <a:rPr lang="fr-FR" sz="1200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d’image</a:t>
            </a:r>
            <a:r>
              <a:rPr lang="fr-FR" sz="1200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courants</a:t>
            </a:r>
            <a:r>
              <a:rPr lang="fr-FR" sz="1200" spc="-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tels</a:t>
            </a:r>
            <a:r>
              <a:rPr lang="fr-FR" sz="1200" spc="-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que</a:t>
            </a:r>
            <a:r>
              <a:rPr lang="fr-FR" sz="1200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JPEG</a:t>
            </a:r>
            <a:r>
              <a:rPr lang="fr-FR" sz="1200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ou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PNG,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2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veille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à</a:t>
            </a:r>
            <a:r>
              <a:rPr lang="fr-FR" sz="1200" spc="-1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vérifier</a:t>
            </a:r>
            <a:r>
              <a:rPr lang="fr-FR" sz="1200" spc="-10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200" spc="-1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validité</a:t>
            </a:r>
            <a:r>
              <a:rPr lang="fr-FR" sz="1200" spc="-10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du</a:t>
            </a:r>
            <a:r>
              <a:rPr lang="fr-FR" sz="1200" spc="-10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fichier</a:t>
            </a:r>
            <a:r>
              <a:rPr lang="fr-FR" sz="1200" spc="-1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pour</a:t>
            </a:r>
            <a:r>
              <a:rPr lang="fr-FR" sz="1200" spc="-1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éviter</a:t>
            </a:r>
            <a:r>
              <a:rPr lang="fr-FR" sz="1200" spc="-1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12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erreurs.</a:t>
            </a:r>
            <a:endParaRPr lang="en-GB" sz="1100" spc="-5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marR="88900" lvl="0" indent="-342900" algn="just">
              <a:lnSpc>
                <a:spcPct val="112000"/>
              </a:lnSpc>
              <a:buSzPts val="1200"/>
              <a:buFont typeface="Trebuchet MS" panose="020B0603020202020204" pitchFamily="34" charset="0"/>
              <a:buAutoNum type="arabicPeriod"/>
              <a:tabLst>
                <a:tab pos="1266825" algn="l"/>
              </a:tabLst>
            </a:pPr>
            <a:r>
              <a:rPr lang="fr-FR" sz="1200" b="1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Encodage</a:t>
            </a:r>
            <a:r>
              <a:rPr lang="fr-FR" sz="1200" b="1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200" b="1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comparaison</a:t>
            </a:r>
            <a:r>
              <a:rPr lang="fr-FR" sz="1200" b="1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faciale</a:t>
            </a:r>
            <a:r>
              <a:rPr lang="fr-FR" sz="1200" b="1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</a:t>
            </a:r>
            <a:r>
              <a:rPr lang="fr-FR" sz="1200" b="1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Après</a:t>
            </a:r>
            <a:r>
              <a:rPr lang="fr-FR" sz="12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réception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2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l’image,</a:t>
            </a:r>
            <a:r>
              <a:rPr lang="fr-FR" sz="12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</a:t>
            </a:r>
            <a:r>
              <a:rPr lang="fr-FR" sz="1200" spc="-5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système</a:t>
            </a:r>
            <a:r>
              <a:rPr lang="fr-FR" sz="12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utilise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2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bibliothèque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face_recognition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pour</a:t>
            </a:r>
            <a:r>
              <a:rPr lang="fr-FR" sz="12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détecter</a:t>
            </a:r>
            <a:r>
              <a:rPr lang="fr-FR" sz="12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2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encoder</a:t>
            </a:r>
            <a:r>
              <a:rPr lang="fr-FR" sz="12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les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visages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présents.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Chaque visage est</a:t>
            </a:r>
            <a:r>
              <a:rPr lang="fr-FR" sz="1200" spc="-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transformé en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 vecteur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3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numérique unique (encodage facial).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</a:t>
            </a:r>
            <a:r>
              <a:rPr lang="fr-FR" sz="1200" spc="-8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vecteur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est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ensuite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comparé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à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ceux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stockés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dans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base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données,</a:t>
            </a:r>
            <a:r>
              <a:rPr lang="fr-FR" sz="1200" spc="-8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grâce</a:t>
            </a:r>
            <a:r>
              <a:rPr lang="fr-FR" sz="1200" spc="-8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à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 algorithmes d’</a:t>
            </a:r>
            <a:r>
              <a:rPr lang="fr-FR" sz="1200" spc="-5" dirty="0" err="1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OpenCV</a:t>
            </a:r>
            <a:endParaRPr lang="en-GB" sz="1100" spc="-5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342900" marR="89535" lvl="0" indent="-342900" algn="just">
              <a:lnSpc>
                <a:spcPct val="112000"/>
              </a:lnSpc>
              <a:spcBef>
                <a:spcPts val="30"/>
              </a:spcBef>
              <a:buSzPts val="1200"/>
              <a:buFont typeface="Trebuchet MS" panose="020B0603020202020204" pitchFamily="34" charset="0"/>
              <a:buAutoNum type="arabicPeriod"/>
              <a:tabLst>
                <a:tab pos="1266825" algn="l"/>
              </a:tabLst>
            </a:pPr>
            <a:r>
              <a:rPr lang="fr-FR" sz="1200" b="1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Affichage</a:t>
            </a:r>
            <a:r>
              <a:rPr lang="fr-FR" sz="1200" b="1" spc="-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des</a:t>
            </a:r>
            <a:r>
              <a:rPr lang="fr-FR" sz="1200" b="1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résultats</a:t>
            </a:r>
            <a:r>
              <a:rPr lang="fr-FR" sz="1200" b="1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ou</a:t>
            </a:r>
            <a:r>
              <a:rPr lang="fr-FR" sz="1200" b="1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enregistrement</a:t>
            </a:r>
            <a:r>
              <a:rPr lang="fr-FR" sz="1200" b="1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b="1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: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</a:t>
            </a:r>
            <a:r>
              <a:rPr lang="fr-FR" sz="1200" spc="-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une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correspondance</a:t>
            </a:r>
            <a:r>
              <a:rPr lang="fr-FR" sz="1200" spc="-2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est</a:t>
            </a:r>
            <a:r>
              <a:rPr lang="fr-FR" sz="1200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trouvée </a:t>
            </a:r>
            <a:r>
              <a:rPr lang="fr-FR" sz="1200" spc="-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avec un visage enregistré, le système affiche l’identité correspondante à </a:t>
            </a:r>
            <a:r>
              <a:rPr lang="fr-FR" sz="1200" spc="-4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l’utilisateur, avec éventuellement des informations complémentaires (nom, profil,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etc.).</a:t>
            </a:r>
            <a:r>
              <a:rPr lang="fr-FR" sz="1200" spc="-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Si</a:t>
            </a:r>
            <a:r>
              <a:rPr lang="fr-FR" sz="12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aucun</a:t>
            </a:r>
            <a:r>
              <a:rPr lang="fr-FR" sz="12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visage</a:t>
            </a:r>
            <a:r>
              <a:rPr lang="fr-FR" sz="12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ne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correspond,</a:t>
            </a:r>
            <a:r>
              <a:rPr lang="fr-FR" sz="12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l’utilisateur</a:t>
            </a:r>
            <a:r>
              <a:rPr lang="fr-FR" sz="12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</a:t>
            </a:r>
            <a:r>
              <a:rPr lang="fr-FR" sz="12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2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possibilité</a:t>
            </a:r>
            <a:r>
              <a:rPr lang="fr-FR" sz="1200" spc="-7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d’enregistrer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 nouveau</a:t>
            </a:r>
            <a:r>
              <a:rPr lang="fr-FR" sz="12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visage</a:t>
            </a:r>
            <a:r>
              <a:rPr lang="fr-FR" sz="12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dans</a:t>
            </a:r>
            <a:r>
              <a:rPr lang="fr-FR" sz="12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200" spc="-3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base</a:t>
            </a:r>
            <a:r>
              <a:rPr lang="fr-FR" sz="12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2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données</a:t>
            </a:r>
            <a:r>
              <a:rPr lang="fr-FR" sz="12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pour</a:t>
            </a:r>
            <a:r>
              <a:rPr lang="fr-FR" sz="1200" spc="-4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enrichir</a:t>
            </a:r>
            <a:r>
              <a:rPr lang="fr-FR" sz="12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le</a:t>
            </a:r>
            <a:r>
              <a:rPr lang="fr-FR" sz="12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système.</a:t>
            </a:r>
            <a:r>
              <a:rPr lang="fr-FR" sz="12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Cette</a:t>
            </a:r>
            <a:r>
              <a:rPr lang="fr-FR" sz="12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2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fonction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permet</a:t>
            </a:r>
            <a:r>
              <a:rPr lang="fr-FR" sz="12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d’augmenter</a:t>
            </a:r>
            <a:r>
              <a:rPr lang="fr-FR" sz="1200" spc="-9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200" spc="-9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base</a:t>
            </a:r>
            <a:r>
              <a:rPr lang="fr-FR" sz="12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d’utilisateurs</a:t>
            </a:r>
            <a:r>
              <a:rPr lang="fr-FR" sz="1200" spc="-9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reconnus</a:t>
            </a:r>
            <a:r>
              <a:rPr lang="fr-FR" sz="12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au</a:t>
            </a:r>
            <a:r>
              <a:rPr lang="fr-FR" sz="12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fil</a:t>
            </a:r>
            <a:r>
              <a:rPr lang="fr-FR" sz="1200" spc="-10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du</a:t>
            </a:r>
            <a:r>
              <a:rPr lang="fr-FR" sz="1200" spc="-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2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temps.</a:t>
            </a:r>
            <a:endParaRPr lang="en-GB" sz="1100" spc="-5" dirty="0"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>
              <a:buNone/>
            </a:pPr>
            <a:r>
              <a:rPr lang="fr-FR" sz="1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Ce</a:t>
            </a:r>
            <a:r>
              <a:rPr lang="fr-FR" sz="1100" spc="1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processus</a:t>
            </a:r>
            <a:r>
              <a:rPr lang="fr-FR" sz="1100" spc="1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assure</a:t>
            </a:r>
            <a:r>
              <a:rPr lang="fr-FR" sz="1100" spc="17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un</a:t>
            </a:r>
            <a:r>
              <a:rPr lang="fr-FR" sz="1100" spc="1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équilibre</a:t>
            </a:r>
            <a:r>
              <a:rPr lang="fr-FR" sz="1100" spc="1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entre</a:t>
            </a:r>
            <a:r>
              <a:rPr lang="fr-FR" sz="1100" spc="1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facilité</a:t>
            </a:r>
            <a:r>
              <a:rPr lang="fr-FR" sz="1100" spc="1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d’utilisation</a:t>
            </a:r>
            <a:r>
              <a:rPr lang="fr-FR" sz="1100" spc="1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et</a:t>
            </a:r>
            <a:r>
              <a:rPr lang="fr-FR" sz="1100" spc="1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précision</a:t>
            </a:r>
            <a:r>
              <a:rPr lang="fr-FR" sz="1100" spc="1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de</a:t>
            </a:r>
            <a:r>
              <a:rPr lang="fr-FR" sz="1100" spc="1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 </a:t>
            </a:r>
            <a:r>
              <a:rPr lang="fr-FR" sz="11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reconnaissance,</a:t>
            </a:r>
            <a:r>
              <a:rPr lang="fr-FR" sz="1100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tout</a:t>
            </a:r>
            <a:r>
              <a:rPr lang="fr-FR" sz="11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en</a:t>
            </a:r>
            <a:r>
              <a:rPr lang="fr-FR" sz="1100" spc="-65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respectant</a:t>
            </a:r>
            <a:r>
              <a:rPr lang="fr-FR" sz="1100" spc="-6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r>
              <a:rPr lang="fr-FR" sz="1100" spc="-1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la</a:t>
            </a:r>
            <a:r>
              <a:rPr lang="fr-FR" sz="1100" spc="-50" dirty="0"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 </a:t>
            </a: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1269</Words>
  <Application>Microsoft Office PowerPoint</Application>
  <PresentationFormat>Affichage à l'écran (4:3)</PresentationFormat>
  <Paragraphs>46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Aptos</vt:lpstr>
      <vt:lpstr>Arial</vt:lpstr>
      <vt:lpstr>Century Gothic</vt:lpstr>
      <vt:lpstr>Symbol</vt:lpstr>
      <vt:lpstr>Trebuchet MS</vt:lpstr>
      <vt:lpstr>Wingdings</vt:lpstr>
      <vt:lpstr>Wingdings 3</vt:lpstr>
      <vt:lpstr>Brin</vt:lpstr>
      <vt:lpstr>Système de Reconnaissance Faciale avec Django</vt:lpstr>
      <vt:lpstr>Résumé</vt:lpstr>
      <vt:lpstr>Introduction</vt:lpstr>
      <vt:lpstr>Objectifs du Projet</vt:lpstr>
      <vt:lpstr>Technologies Utilisées</vt:lpstr>
      <vt:lpstr>Diagramme de Gantt</vt:lpstr>
      <vt:lpstr>Conception UML</vt:lpstr>
      <vt:lpstr>Diagramme de Classes</vt:lpstr>
      <vt:lpstr>Fonctionnement de l’Application </vt:lpstr>
      <vt:lpstr>Interface pour enregistrer image </vt:lpstr>
      <vt:lpstr>Image enregistrer </vt:lpstr>
      <vt:lpstr>Identifier un visage</vt:lpstr>
      <vt:lpstr>Detectation en temps reel 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Employés et Salaires</dc:title>
  <dc:subject/>
  <dc:creator>Yasser</dc:creator>
  <cp:keywords/>
  <dc:description>generated using python-pptx</dc:description>
  <cp:lastModifiedBy>yasser reddad</cp:lastModifiedBy>
  <cp:revision>8</cp:revision>
  <dcterms:created xsi:type="dcterms:W3CDTF">2013-01-27T09:14:16Z</dcterms:created>
  <dcterms:modified xsi:type="dcterms:W3CDTF">2025-05-26T13:23:23Z</dcterms:modified>
  <cp:category/>
</cp:coreProperties>
</file>