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 Extra Condensed SemiBol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ExtraCondensedSemiBold-bold.fntdata"/><Relationship Id="rId16" Type="http://schemas.openxmlformats.org/officeDocument/2006/relationships/font" Target="fonts/FiraSansExtraCondensedSemiBold-regular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SemiBold-bold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4e70190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4e70190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41dbb311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41dbb311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034e70190a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034e70190a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41dbb311a8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41dbb311a8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2250" y="222250"/>
            <a:ext cx="4252200" cy="29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Multiple Grid Energy Consumption of Data Centres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2250" y="3680375"/>
            <a:ext cx="4252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Team members: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	Indrit Berbiu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	Hicham Babahmed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	Amra Dadic</a:t>
            </a:r>
            <a:endParaRPr sz="1500"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202250" y="2970350"/>
            <a:ext cx="4252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</a:rPr>
              <a:t>Course: </a:t>
            </a:r>
            <a:r>
              <a:rPr b="1" lang="en-GB">
                <a:solidFill>
                  <a:schemeClr val="lt2"/>
                </a:solidFill>
              </a:rPr>
              <a:t>Data Integration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2"/>
                </a:solidFill>
              </a:rPr>
              <a:t>Philipps University Marburg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idx="1" type="subTitle"/>
          </p:nvPr>
        </p:nvSpPr>
        <p:spPr>
          <a:xfrm>
            <a:off x="4854600" y="4740799"/>
            <a:ext cx="42522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</a:rPr>
              <a:t>Marburg, 10.5.2023.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4"/>
          <p:cNvGrpSpPr/>
          <p:nvPr/>
        </p:nvGrpSpPr>
        <p:grpSpPr>
          <a:xfrm>
            <a:off x="6381818" y="3546152"/>
            <a:ext cx="2628764" cy="1480778"/>
            <a:chOff x="1012725" y="2202350"/>
            <a:chExt cx="2668525" cy="1503175"/>
          </a:xfrm>
        </p:grpSpPr>
        <p:sp>
          <p:nvSpPr>
            <p:cNvPr id="189" name="Google Shape;189;p14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7331396" y="2709788"/>
            <a:ext cx="774556" cy="1480800"/>
            <a:chOff x="1497487" y="1370526"/>
            <a:chExt cx="1262521" cy="2413692"/>
          </a:xfrm>
        </p:grpSpPr>
        <p:sp>
          <p:nvSpPr>
            <p:cNvPr id="194" name="Google Shape;194;p14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4"/>
          <p:cNvGrpSpPr/>
          <p:nvPr/>
        </p:nvGrpSpPr>
        <p:grpSpPr>
          <a:xfrm>
            <a:off x="7881939" y="2951130"/>
            <a:ext cx="774556" cy="1480800"/>
            <a:chOff x="1497487" y="1370526"/>
            <a:chExt cx="1262521" cy="2413692"/>
          </a:xfrm>
        </p:grpSpPr>
        <p:sp>
          <p:nvSpPr>
            <p:cNvPr id="287" name="Google Shape;287;p14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4"/>
          <p:cNvGrpSpPr/>
          <p:nvPr/>
        </p:nvGrpSpPr>
        <p:grpSpPr>
          <a:xfrm>
            <a:off x="6802824" y="3018256"/>
            <a:ext cx="774556" cy="1480800"/>
            <a:chOff x="1497487" y="1370526"/>
            <a:chExt cx="1262521" cy="2413692"/>
          </a:xfrm>
        </p:grpSpPr>
        <p:sp>
          <p:nvSpPr>
            <p:cNvPr id="380" name="Google Shape;380;p14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4"/>
          <p:cNvGrpSpPr/>
          <p:nvPr/>
        </p:nvGrpSpPr>
        <p:grpSpPr>
          <a:xfrm>
            <a:off x="7353366" y="3321773"/>
            <a:ext cx="774556" cy="1480800"/>
            <a:chOff x="1497487" y="1370526"/>
            <a:chExt cx="1262521" cy="2413692"/>
          </a:xfrm>
        </p:grpSpPr>
        <p:sp>
          <p:nvSpPr>
            <p:cNvPr id="473" name="Google Shape;473;p14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14"/>
          <p:cNvSpPr txBox="1"/>
          <p:nvPr>
            <p:ph type="title"/>
          </p:nvPr>
        </p:nvSpPr>
        <p:spPr>
          <a:xfrm>
            <a:off x="514775" y="300700"/>
            <a:ext cx="8114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Goals</a:t>
            </a:r>
            <a:endParaRPr sz="4000"/>
          </a:p>
        </p:txBody>
      </p:sp>
      <p:sp>
        <p:nvSpPr>
          <p:cNvPr id="566" name="Google Shape;566;p14"/>
          <p:cNvSpPr txBox="1"/>
          <p:nvPr/>
        </p:nvSpPr>
        <p:spPr>
          <a:xfrm>
            <a:off x="514775" y="1260100"/>
            <a:ext cx="55794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energy consumption patterns of data centers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Comparing that data with data of solar energy production patterns of a solar farm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opportunities to optimize energy usage and increase the percentage of off-grid solar energy supplied to the data centers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"/>
          <p:cNvSpPr/>
          <p:nvPr/>
        </p:nvSpPr>
        <p:spPr>
          <a:xfrm>
            <a:off x="6541075" y="2657675"/>
            <a:ext cx="2602962" cy="2485793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15"/>
          <p:cNvGrpSpPr/>
          <p:nvPr/>
        </p:nvGrpSpPr>
        <p:grpSpPr>
          <a:xfrm>
            <a:off x="7171596" y="3068354"/>
            <a:ext cx="1226720" cy="630753"/>
            <a:chOff x="960225" y="2400125"/>
            <a:chExt cx="1304050" cy="793300"/>
          </a:xfrm>
        </p:grpSpPr>
        <p:sp>
          <p:nvSpPr>
            <p:cNvPr id="573" name="Google Shape;573;p15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5"/>
          <p:cNvGrpSpPr/>
          <p:nvPr/>
        </p:nvGrpSpPr>
        <p:grpSpPr>
          <a:xfrm flipH="1">
            <a:off x="7773311" y="3603194"/>
            <a:ext cx="144070" cy="361349"/>
            <a:chOff x="4482322" y="2464909"/>
            <a:chExt cx="173872" cy="515844"/>
          </a:xfrm>
        </p:grpSpPr>
        <p:sp>
          <p:nvSpPr>
            <p:cNvPr id="582" name="Google Shape;582;p15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7333996" y="4031840"/>
            <a:ext cx="1016977" cy="992417"/>
            <a:chOff x="3669150" y="1828675"/>
            <a:chExt cx="1805712" cy="2084909"/>
          </a:xfrm>
        </p:grpSpPr>
        <p:sp>
          <p:nvSpPr>
            <p:cNvPr id="589" name="Google Shape;589;p15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15"/>
          <p:cNvSpPr txBox="1"/>
          <p:nvPr/>
        </p:nvSpPr>
        <p:spPr>
          <a:xfrm>
            <a:off x="514775" y="1260100"/>
            <a:ext cx="55794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Incorporating weather data, such as cloud cover and temperature - understanding how weather conditions affect the amount of </a:t>
            </a: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produced </a:t>
            </a: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 energy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how much solar energy the data center will receive on a particular day and adjust energy consumption accordingly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5"/>
          <p:cNvSpPr txBox="1"/>
          <p:nvPr>
            <p:ph type="title"/>
          </p:nvPr>
        </p:nvSpPr>
        <p:spPr>
          <a:xfrm>
            <a:off x="514775" y="453100"/>
            <a:ext cx="8114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Goals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6"/>
          <p:cNvSpPr txBox="1"/>
          <p:nvPr/>
        </p:nvSpPr>
        <p:spPr>
          <a:xfrm>
            <a:off x="514775" y="1260100"/>
            <a:ext cx="5579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 Energy Production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hourly production of solar energy from a solar farm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Electricity Grid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on the hourly electricity generation and consumption for different regions across the United States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Consumption Data of Data Centers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consumption data of a data center located in the United States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16"/>
          <p:cNvSpPr txBox="1"/>
          <p:nvPr>
            <p:ph type="title"/>
          </p:nvPr>
        </p:nvSpPr>
        <p:spPr>
          <a:xfrm>
            <a:off x="514775" y="453100"/>
            <a:ext cx="8114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Datasets</a:t>
            </a:r>
            <a:endParaRPr sz="4000"/>
          </a:p>
        </p:txBody>
      </p:sp>
      <p:grpSp>
        <p:nvGrpSpPr>
          <p:cNvPr id="654" name="Google Shape;654;p16"/>
          <p:cNvGrpSpPr/>
          <p:nvPr/>
        </p:nvGrpSpPr>
        <p:grpSpPr>
          <a:xfrm>
            <a:off x="6460923" y="3092992"/>
            <a:ext cx="2683575" cy="2050548"/>
            <a:chOff x="3018283" y="1634595"/>
            <a:chExt cx="3050210" cy="2381866"/>
          </a:xfrm>
        </p:grpSpPr>
        <p:grpSp>
          <p:nvGrpSpPr>
            <p:cNvPr id="655" name="Google Shape;655;p16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56" name="Google Shape;656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8" name="Google Shape;658;p16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59" name="Google Shape;659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1" name="Google Shape;661;p16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62" name="Google Shape;662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4" name="Google Shape;664;p16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65" name="Google Shape;665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7" name="Google Shape;667;p16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68" name="Google Shape;668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0" name="Google Shape;670;p16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71" name="Google Shape;671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3" name="Google Shape;673;p16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74" name="Google Shape;674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7" name="Google Shape;717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18" name="Google Shape;718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21" name="Google Shape;721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65" name="Google Shape;765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7" name="Google Shape;767;p16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68" name="Google Shape;768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1" name="Google Shape;811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12" name="Google Shape;812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4" name="Google Shape;814;p16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15" name="Google Shape;815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8" name="Google Shape;858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59" name="Google Shape;859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61" name="Google Shape;861;p16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62" name="Google Shape;862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5" name="Google Shape;905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06" name="Google Shape;906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8" name="Google Shape;908;p16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909" name="Google Shape;909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2" name="Google Shape;952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53" name="Google Shape;953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5" name="Google Shape;955;p16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9" name="Google Shape;999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00" name="Google Shape;1000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2" name="Google Shape;1002;p16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1003" name="Google Shape;1003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6" name="Google Shape;1046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47" name="Google Shape;1047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9" name="Google Shape;1049;p16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50" name="Google Shape;1050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3" name="Google Shape;1093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94" name="Google Shape;1094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Optimization strategies</a:t>
            </a:r>
            <a:endParaRPr sz="3500"/>
          </a:p>
        </p:txBody>
      </p:sp>
      <p:grpSp>
        <p:nvGrpSpPr>
          <p:cNvPr id="1101" name="Google Shape;1101;p17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102" name="Google Shape;1102;p17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7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107" name="Google Shape;1107;p17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17"/>
          <p:cNvGrpSpPr/>
          <p:nvPr/>
        </p:nvGrpSpPr>
        <p:grpSpPr>
          <a:xfrm>
            <a:off x="487125" y="1332326"/>
            <a:ext cx="2555400" cy="1517238"/>
            <a:chOff x="487118" y="1316825"/>
            <a:chExt cx="2555400" cy="1295677"/>
          </a:xfrm>
        </p:grpSpPr>
        <p:sp>
          <p:nvSpPr>
            <p:cNvPr id="1200" name="Google Shape;1200;p17"/>
            <p:cNvSpPr txBox="1"/>
            <p:nvPr/>
          </p:nvSpPr>
          <p:spPr>
            <a:xfrm>
              <a:off x="487118" y="1316825"/>
              <a:ext cx="25554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Utilize Renewable Energy Sources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1" name="Google Shape;1201;p17"/>
            <p:cNvSpPr txBox="1"/>
            <p:nvPr/>
          </p:nvSpPr>
          <p:spPr>
            <a:xfrm>
              <a:off x="487118" y="1842102"/>
              <a:ext cx="2555400" cy="7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22222"/>
                  </a:solidFill>
                  <a:highlight>
                    <a:srgbClr val="FFFFFF"/>
                  </a:highlight>
                </a:rPr>
                <a:t>Incorporating</a:t>
              </a:r>
              <a:r>
                <a:rPr lang="en-GB" sz="1100">
                  <a:solidFill>
                    <a:srgbClr val="222222"/>
                  </a:solidFill>
                  <a:highlight>
                    <a:srgbClr val="FFFFFF"/>
                  </a:highlight>
                </a:rPr>
                <a:t> solar or wind energy helps  reduce their reliance on traditional electricity grids</a:t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1202" name="Google Shape;1202;p17"/>
          <p:cNvGrpSpPr/>
          <p:nvPr/>
        </p:nvGrpSpPr>
        <p:grpSpPr>
          <a:xfrm>
            <a:off x="6277925" y="1032172"/>
            <a:ext cx="2555425" cy="2335754"/>
            <a:chOff x="486725" y="2906972"/>
            <a:chExt cx="2555425" cy="2335754"/>
          </a:xfrm>
        </p:grpSpPr>
        <p:sp>
          <p:nvSpPr>
            <p:cNvPr id="1203" name="Google Shape;1203;p17"/>
            <p:cNvSpPr txBox="1"/>
            <p:nvPr/>
          </p:nvSpPr>
          <p:spPr>
            <a:xfrm>
              <a:off x="486725" y="2906972"/>
              <a:ext cx="25554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Implement Energy Efficiency Measures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4" name="Google Shape;1204;p17"/>
            <p:cNvSpPr txBox="1"/>
            <p:nvPr/>
          </p:nvSpPr>
          <p:spPr>
            <a:xfrm>
              <a:off x="486750" y="3674926"/>
              <a:ext cx="2555400" cy="15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22222"/>
                  </a:solidFill>
                  <a:highlight>
                    <a:srgbClr val="FFFFFF"/>
                  </a:highlight>
                </a:rPr>
                <a:t>By using energy-efficient servers, virtualization and cooling </a:t>
              </a:r>
              <a:r>
                <a:rPr lang="en-GB" sz="1100">
                  <a:solidFill>
                    <a:srgbClr val="222222"/>
                  </a:solidFill>
                  <a:highlight>
                    <a:srgbClr val="FFFFFF"/>
                  </a:highlight>
                </a:rPr>
                <a:t>systems, energy consumption can be significantly reduced.This can be analyzed by datasets that provide informations on efficiency of different systems and equipment to identify improvement opportunities</a:t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1205" name="Google Shape;1205;p17"/>
          <p:cNvGrpSpPr/>
          <p:nvPr/>
        </p:nvGrpSpPr>
        <p:grpSpPr>
          <a:xfrm>
            <a:off x="487125" y="3161126"/>
            <a:ext cx="2555400" cy="1517238"/>
            <a:chOff x="487118" y="1316825"/>
            <a:chExt cx="2555400" cy="1295677"/>
          </a:xfrm>
        </p:grpSpPr>
        <p:sp>
          <p:nvSpPr>
            <p:cNvPr id="1206" name="Google Shape;1206;p17"/>
            <p:cNvSpPr txBox="1"/>
            <p:nvPr/>
          </p:nvSpPr>
          <p:spPr>
            <a:xfrm>
              <a:off x="487118" y="1316825"/>
              <a:ext cx="25554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Analyze energy consumption patterns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7" name="Google Shape;1207;p17"/>
            <p:cNvSpPr txBox="1"/>
            <p:nvPr/>
          </p:nvSpPr>
          <p:spPr>
            <a:xfrm>
              <a:off x="487118" y="1842102"/>
              <a:ext cx="2555400" cy="7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22222"/>
                  </a:solidFill>
                  <a:highlight>
                    <a:srgbClr val="FFFFFF"/>
                  </a:highlight>
                </a:rPr>
                <a:t>By analyzing energy consumption patterns over time, trends and patterns can be identified that indicate areas where energy usage can be optimized</a:t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1208" name="Google Shape;1208;p17"/>
          <p:cNvGrpSpPr/>
          <p:nvPr/>
        </p:nvGrpSpPr>
        <p:grpSpPr>
          <a:xfrm>
            <a:off x="6277925" y="3013879"/>
            <a:ext cx="2555425" cy="1866183"/>
            <a:chOff x="486725" y="2417778"/>
            <a:chExt cx="2555425" cy="1996772"/>
          </a:xfrm>
        </p:grpSpPr>
        <p:sp>
          <p:nvSpPr>
            <p:cNvPr id="1209" name="Google Shape;1209;p17"/>
            <p:cNvSpPr txBox="1"/>
            <p:nvPr/>
          </p:nvSpPr>
          <p:spPr>
            <a:xfrm>
              <a:off x="486725" y="2417778"/>
              <a:ext cx="25554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GOAL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0" name="Google Shape;1210;p17"/>
            <p:cNvSpPr txBox="1"/>
            <p:nvPr/>
          </p:nvSpPr>
          <p:spPr>
            <a:xfrm>
              <a:off x="486750" y="3039350"/>
              <a:ext cx="25554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100">
                  <a:solidFill>
                    <a:schemeClr val="lt2"/>
                  </a:solidFill>
                  <a:highlight>
                    <a:srgbClr val="FFFFFF"/>
                  </a:highlight>
                </a:rPr>
                <a:t>By integrating these data sets and implementing these strategies, energy usage optimization can be performed  in a data center and reduce costs while maintaining optimal performance.</a:t>
              </a:r>
              <a:endParaRPr b="1" sz="1100">
                <a:solidFill>
                  <a:schemeClr val="lt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625" y="395600"/>
            <a:ext cx="6323148" cy="45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18"/>
          <p:cNvSpPr txBox="1"/>
          <p:nvPr>
            <p:ph type="title"/>
          </p:nvPr>
        </p:nvSpPr>
        <p:spPr>
          <a:xfrm>
            <a:off x="514775" y="453100"/>
            <a:ext cx="8114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2"/>
                </a:solidFill>
              </a:rPr>
              <a:t>ERD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19"/>
          <p:cNvGrpSpPr/>
          <p:nvPr/>
        </p:nvGrpSpPr>
        <p:grpSpPr>
          <a:xfrm>
            <a:off x="1830326" y="496870"/>
            <a:ext cx="5262505" cy="4245401"/>
            <a:chOff x="2429225" y="2089513"/>
            <a:chExt cx="4142400" cy="2784600"/>
          </a:xfrm>
        </p:grpSpPr>
        <p:sp>
          <p:nvSpPr>
            <p:cNvPr id="1222" name="Google Shape;1222;p19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19"/>
          <p:cNvGrpSpPr/>
          <p:nvPr/>
        </p:nvGrpSpPr>
        <p:grpSpPr>
          <a:xfrm>
            <a:off x="3636450" y="963038"/>
            <a:ext cx="1650060" cy="2056763"/>
            <a:chOff x="3669150" y="1828675"/>
            <a:chExt cx="1805712" cy="2084909"/>
          </a:xfrm>
        </p:grpSpPr>
        <p:sp>
          <p:nvSpPr>
            <p:cNvPr id="1225" name="Google Shape;1225;p19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19"/>
          <p:cNvSpPr txBox="1"/>
          <p:nvPr/>
        </p:nvSpPr>
        <p:spPr>
          <a:xfrm>
            <a:off x="3134950" y="3267401"/>
            <a:ext cx="26535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 you for your attention!</a:t>
            </a:r>
            <a:endParaRPr sz="2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83" name="Google Shape;1283;p19"/>
          <p:cNvGrpSpPr/>
          <p:nvPr/>
        </p:nvGrpSpPr>
        <p:grpSpPr>
          <a:xfrm>
            <a:off x="1707181" y="2431009"/>
            <a:ext cx="272125" cy="339258"/>
            <a:chOff x="3669150" y="2223718"/>
            <a:chExt cx="436237" cy="503799"/>
          </a:xfrm>
        </p:grpSpPr>
        <p:sp>
          <p:nvSpPr>
            <p:cNvPr id="1284" name="Google Shape;1284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19"/>
          <p:cNvGrpSpPr/>
          <p:nvPr/>
        </p:nvGrpSpPr>
        <p:grpSpPr>
          <a:xfrm>
            <a:off x="6935546" y="2431009"/>
            <a:ext cx="272125" cy="339258"/>
            <a:chOff x="3669150" y="2223718"/>
            <a:chExt cx="436237" cy="503799"/>
          </a:xfrm>
        </p:grpSpPr>
        <p:sp>
          <p:nvSpPr>
            <p:cNvPr id="1288" name="Google Shape;1288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19"/>
          <p:cNvGrpSpPr/>
          <p:nvPr/>
        </p:nvGrpSpPr>
        <p:grpSpPr>
          <a:xfrm>
            <a:off x="2317248" y="1078774"/>
            <a:ext cx="272125" cy="339258"/>
            <a:chOff x="3669150" y="2223718"/>
            <a:chExt cx="436237" cy="503799"/>
          </a:xfrm>
        </p:grpSpPr>
        <p:sp>
          <p:nvSpPr>
            <p:cNvPr id="1292" name="Google Shape;1292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19"/>
          <p:cNvGrpSpPr/>
          <p:nvPr/>
        </p:nvGrpSpPr>
        <p:grpSpPr>
          <a:xfrm>
            <a:off x="3505438" y="425185"/>
            <a:ext cx="272125" cy="339258"/>
            <a:chOff x="3669150" y="2223718"/>
            <a:chExt cx="436237" cy="503799"/>
          </a:xfrm>
        </p:grpSpPr>
        <p:sp>
          <p:nvSpPr>
            <p:cNvPr id="1296" name="Google Shape;1296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>
            <a:off x="6341637" y="1078774"/>
            <a:ext cx="272125" cy="339258"/>
            <a:chOff x="3669150" y="2223718"/>
            <a:chExt cx="436237" cy="503799"/>
          </a:xfrm>
        </p:grpSpPr>
        <p:sp>
          <p:nvSpPr>
            <p:cNvPr id="1300" name="Google Shape;1300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19"/>
          <p:cNvGrpSpPr/>
          <p:nvPr/>
        </p:nvGrpSpPr>
        <p:grpSpPr>
          <a:xfrm>
            <a:off x="5146015" y="425185"/>
            <a:ext cx="272125" cy="339258"/>
            <a:chOff x="3669150" y="2223718"/>
            <a:chExt cx="436237" cy="503799"/>
          </a:xfrm>
        </p:grpSpPr>
        <p:sp>
          <p:nvSpPr>
            <p:cNvPr id="1304" name="Google Shape;1304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