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64" r:id="rId5"/>
    <p:sldId id="260" r:id="rId7"/>
    <p:sldId id="261"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4" autoAdjust="0"/>
    <p:restoredTop sz="94660"/>
  </p:normalViewPr>
  <p:slideViewPr>
    <p:cSldViewPr snapToGrid="0">
      <p:cViewPr varScale="1">
        <p:scale>
          <a:sx n="79" d="100"/>
          <a:sy n="79" d="100"/>
        </p:scale>
        <p:origin x="54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1497EADB-9B64-4DC6-B8C2-628A36AC1E90}" type="datetimeFigureOut">
              <a:rPr lang="en-US" smtClean="0"/>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7" name="Espace réservé de la date 6"/>
          <p:cNvSpPr>
            <a:spLocks noGrp="1"/>
          </p:cNvSpPr>
          <p:nvPr>
            <p:ph type="dt" sz="half" idx="10"/>
          </p:nvPr>
        </p:nvSpPr>
        <p:spPr/>
        <p:txBody>
          <a:bodyPr/>
          <a:lstStyle/>
          <a:p>
            <a:fld id="{1497EADB-9B64-4DC6-B8C2-628A36AC1E90}" type="datetimeFigureOut">
              <a:rPr lang="en-US" smtClean="0"/>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1497EADB-9B64-4DC6-B8C2-628A36AC1E90}" type="datetimeFigureOut">
              <a:rPr lang="en-US" smtClean="0"/>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97EADB-9B64-4DC6-B8C2-628A36AC1E90}" type="datetimeFigureOut">
              <a:rPr lang="en-US" smtClean="0"/>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1497EADB-9B64-4DC6-B8C2-628A36AC1E90}" type="datetimeFigureOut">
              <a:rPr lang="en-US" smtClean="0"/>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A524A520-B5EC-4575-A47B-6678F62A24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97EADB-9B64-4DC6-B8C2-628A36AC1E90}" type="datetimeFigureOut">
              <a:rPr lang="en-US" smtClean="0"/>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4A520-B5EC-4575-A47B-6678F62A24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dirty="0"/>
              <a:t>Marketing Analytics Project</a:t>
            </a:r>
            <a:br>
              <a:rPr lang="nb-NO" dirty="0"/>
            </a:br>
            <a:endParaRPr lang="en-US" dirty="0"/>
          </a:p>
        </p:txBody>
      </p:sp>
      <p:sp>
        <p:nvSpPr>
          <p:cNvPr id="3" name="Sous-titre 2"/>
          <p:cNvSpPr>
            <a:spLocks noGrp="1"/>
          </p:cNvSpPr>
          <p:nvPr>
            <p:ph type="subTitle" idx="1"/>
          </p:nvPr>
        </p:nvSpPr>
        <p:spPr/>
        <p:txBody>
          <a:bodyPr/>
          <a:lstStyle/>
          <a:p>
            <a:r>
              <a:rPr lang="en-US" sz="2000" dirty="0">
                <a:latin typeface="+mj-lt"/>
              </a:rPr>
              <a:t>Solving Business Problem |</a:t>
            </a:r>
            <a:r>
              <a:rPr lang="en-US" sz="2000" i="0" dirty="0">
                <a:solidFill>
                  <a:srgbClr val="0F0F0F"/>
                </a:solidFill>
                <a:effectLst/>
                <a:latin typeface="+mj-lt"/>
              </a:rPr>
              <a:t> Power BI, SQL &amp; Python</a:t>
            </a:r>
            <a:endParaRPr lang="en-US" sz="2000" i="0" dirty="0">
              <a:solidFill>
                <a:srgbClr val="0F0F0F"/>
              </a:solidFill>
              <a:effectLst/>
              <a:latin typeface="+mj-lt"/>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Introduction to Business Problem</a:t>
            </a:r>
            <a:endParaRPr lang="nb-NO" b="1" dirty="0"/>
          </a:p>
        </p:txBody>
      </p:sp>
      <p:sp>
        <p:nvSpPr>
          <p:cNvPr id="5" name="Content Placeholder 4"/>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lang="en-US" dirty="0"/>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endParaRPr lang="en-US" dirty="0"/>
          </a:p>
          <a:p>
            <a:pPr lvl="1">
              <a:lnSpc>
                <a:spcPct val="170000"/>
              </a:lnSpc>
            </a:pPr>
            <a:r>
              <a:rPr lang="en-US" b="1" dirty="0"/>
              <a:t>Decreased Conversion Rates:</a:t>
            </a:r>
            <a:r>
              <a:rPr lang="en-US" dirty="0"/>
              <a:t> Fewer site visitors are converting into paying customers.</a:t>
            </a:r>
            <a:endParaRPr lang="en-US" dirty="0"/>
          </a:p>
          <a:p>
            <a:pPr lvl="1">
              <a:lnSpc>
                <a:spcPct val="170000"/>
              </a:lnSpc>
            </a:pPr>
            <a:r>
              <a:rPr lang="en-US" b="1" dirty="0"/>
              <a:t>High Marketing Expenses:</a:t>
            </a:r>
            <a:r>
              <a:rPr lang="en-US" dirty="0"/>
              <a:t> Significant investments in marketing campaigns are not yielding expected returns.</a:t>
            </a:r>
            <a:endParaRPr lang="en-US" dirty="0"/>
          </a:p>
          <a:p>
            <a:pPr lvl="1">
              <a:lnSpc>
                <a:spcPct val="170000"/>
              </a:lnSpc>
            </a:pPr>
            <a:r>
              <a:rPr lang="en-US" b="1" dirty="0"/>
              <a:t>Need for Customer Feedback Analysis:</a:t>
            </a:r>
            <a:r>
              <a:rPr lang="en-US" dirty="0"/>
              <a:t> Understanding customer opinions about products and services is crucial for improving engagement and conversions.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Overview"/>
          <p:cNvPicPr>
            <a:picLocks noChangeAspect="1"/>
          </p:cNvPicPr>
          <p:nvPr/>
        </p:nvPicPr>
        <p:blipFill>
          <a:blip r:embed="rId1"/>
          <a:srcRect l="11219" t="7974" r="703" b="730"/>
          <a:stretch>
            <a:fillRect/>
          </a:stretch>
        </p:blipFill>
        <p:spPr>
          <a:xfrm>
            <a:off x="4565015" y="1769110"/>
            <a:ext cx="7446010" cy="4326255"/>
          </a:xfrm>
          <a:prstGeom prst="rect">
            <a:avLst/>
          </a:prstGeom>
        </p:spPr>
      </p:pic>
      <p:sp>
        <p:nvSpPr>
          <p:cNvPr id="4" name="Title 3"/>
          <p:cNvSpPr>
            <a:spLocks noGrp="1"/>
          </p:cNvSpPr>
          <p:nvPr>
            <p:ph type="title"/>
          </p:nvPr>
        </p:nvSpPr>
        <p:spPr/>
        <p:txBody>
          <a:bodyPr/>
          <a:lstStyle/>
          <a:p>
            <a:r>
              <a:rPr lang="nb-NO" dirty="0" err="1"/>
              <a:t>Overview</a:t>
            </a:r>
            <a:endParaRPr lang="nb-NO" dirty="0"/>
          </a:p>
        </p:txBody>
      </p:sp>
      <p:sp>
        <p:nvSpPr>
          <p:cNvPr id="6" name="Content Placeholder 5"/>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a:t>
            </a:r>
            <a:r>
              <a:rPr lang="fr-FR" altLang="en-US" sz="2000" dirty="0"/>
              <a:t>3</a:t>
            </a:r>
            <a:r>
              <a:rPr lang="en-US" sz="2000" dirty="0"/>
              <a:t>%, despite a notable dip to 5.</a:t>
            </a:r>
            <a:r>
              <a:rPr lang="fr-FR" altLang="en-US" sz="2000" dirty="0"/>
              <a:t>1</a:t>
            </a:r>
            <a:r>
              <a:rPr lang="en-US" sz="2000" dirty="0"/>
              <a:t>% in October.</a:t>
            </a:r>
            <a:endParaRPr lang="en-US" sz="2000" dirty="0"/>
          </a:p>
          <a:p>
            <a:pPr>
              <a:lnSpc>
                <a:spcPct val="160000"/>
              </a:lnSpc>
            </a:pPr>
            <a:r>
              <a:rPr lang="en-US" sz="2000" b="1" dirty="0"/>
              <a:t>Reduced Customer Engagement:</a:t>
            </a:r>
            <a:endParaRPr lang="en-US" sz="2000" b="1" dirty="0"/>
          </a:p>
          <a:p>
            <a:pPr lvl="1">
              <a:lnSpc>
                <a:spcPct val="160000"/>
              </a:lnSpc>
            </a:pPr>
            <a:r>
              <a:rPr lang="en-US" sz="2000" dirty="0"/>
              <a:t>There is a decline in overall social media engagement, with views dropping throughout the year.</a:t>
            </a:r>
            <a:endParaRPr lang="en-US" sz="2000" dirty="0"/>
          </a:p>
          <a:p>
            <a:pPr lvl="1">
              <a:lnSpc>
                <a:spcPct val="160000"/>
              </a:lnSpc>
            </a:pPr>
            <a:r>
              <a:rPr lang="en-US" sz="2000" dirty="0"/>
              <a:t>While clicks and likes are low compared to views, the click-through rate stands at 15.37%, meaning that engaged users are still interacting effectively.</a:t>
            </a:r>
            <a:endParaRPr lang="en-US" sz="2000" dirty="0"/>
          </a:p>
          <a:p>
            <a:pPr>
              <a:lnSpc>
                <a:spcPct val="160000"/>
              </a:lnSpc>
            </a:pPr>
            <a:r>
              <a:rPr lang="en-US" sz="2000" b="1" dirty="0"/>
              <a:t>Customer Feedback Analysis:</a:t>
            </a:r>
            <a:endParaRPr lang="en-US" sz="2000" b="1" dirty="0"/>
          </a:p>
          <a:p>
            <a:pPr lvl="1">
              <a:lnSpc>
                <a:spcPct val="160000"/>
              </a:lnSpc>
            </a:pPr>
            <a:r>
              <a:rPr lang="en-US" sz="2000" dirty="0"/>
              <a:t>Customer ratings have remained consistent, averaging around 3.7 throughout the year.</a:t>
            </a:r>
            <a:endParaRPr lang="en-US" sz="2000" dirty="0"/>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p:cNvCxnSpPr/>
          <p:nvPr/>
        </p:nvCxnSpPr>
        <p:spPr>
          <a:xfrm>
            <a:off x="10295521" y="3325399"/>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p:cNvSpPr/>
          <p:nvPr/>
        </p:nvSpPr>
        <p:spPr>
          <a:xfrm>
            <a:off x="7287699" y="190954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p:cNvSpPr/>
          <p:nvPr/>
        </p:nvSpPr>
        <p:spPr>
          <a:xfrm>
            <a:off x="6924777" y="485081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le 3"/>
          <p:cNvSpPr>
            <a:spLocks noGrp="1"/>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Overview</a:t>
            </a:r>
            <a:endParaRPr lang="nb-N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476875" y="2159635"/>
            <a:ext cx="5988050" cy="3625215"/>
          </a:xfrm>
          <a:prstGeom prst="rect">
            <a:avLst/>
          </a:prstGeom>
        </p:spPr>
      </p:pic>
      <p:sp>
        <p:nvSpPr>
          <p:cNvPr id="2" name="Title 1"/>
          <p:cNvSpPr>
            <a:spLocks noGrp="1"/>
          </p:cNvSpPr>
          <p:nvPr>
            <p:ph type="title"/>
          </p:nvPr>
        </p:nvSpPr>
        <p:spPr/>
        <p:txBody>
          <a:bodyPr/>
          <a:lstStyle/>
          <a:p>
            <a:r>
              <a:rPr lang="nb-NO" dirty="0" err="1"/>
              <a:t>Decreased</a:t>
            </a:r>
            <a:r>
              <a:rPr lang="nb-NO" dirty="0"/>
              <a:t> Conversion Rates</a:t>
            </a:r>
            <a:endParaRPr lang="nb-NO" dirty="0"/>
          </a:p>
        </p:txBody>
      </p:sp>
      <p:sp>
        <p:nvSpPr>
          <p:cNvPr id="3" name="Content Placeholder 2"/>
          <p:cNvSpPr>
            <a:spLocks noGrp="1"/>
          </p:cNvSpPr>
          <p:nvPr>
            <p:ph sz="half" idx="1"/>
          </p:nvPr>
        </p:nvSpPr>
        <p:spPr>
          <a:xfrm>
            <a:off x="838200" y="1825625"/>
            <a:ext cx="4638472" cy="4351338"/>
          </a:xfrm>
        </p:spPr>
        <p:txBody>
          <a:bodyPr>
            <a:normAutofit fontScale="40000" lnSpcReduction="20000"/>
          </a:bodyPr>
          <a:lstStyle/>
          <a:p>
            <a:pPr>
              <a:lnSpc>
                <a:spcPct val="170000"/>
              </a:lnSpc>
            </a:pPr>
            <a:r>
              <a:rPr lang="en-US" b="1" dirty="0"/>
              <a:t>General Conversion Trend:</a:t>
            </a:r>
            <a:endParaRPr lang="en-US" b="1" dirty="0"/>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endParaRPr lang="en-US" dirty="0"/>
          </a:p>
          <a:p>
            <a:pPr>
              <a:lnSpc>
                <a:spcPct val="170000"/>
              </a:lnSpc>
            </a:pPr>
            <a:r>
              <a:rPr lang="en-US" b="1" dirty="0"/>
              <a:t>Lowest Conversion Month:</a:t>
            </a:r>
            <a:endParaRPr lang="en-US" b="1" dirty="0"/>
          </a:p>
          <a:p>
            <a:pPr lvl="1">
              <a:lnSpc>
                <a:spcPct val="170000"/>
              </a:lnSpc>
            </a:pPr>
            <a:r>
              <a:rPr lang="en-US" dirty="0"/>
              <a:t>May experienced the lowest overall conversion rate at 4.</a:t>
            </a:r>
            <a:r>
              <a:rPr lang="fr-FR" altLang="en-US" dirty="0"/>
              <a:t>5</a:t>
            </a:r>
            <a:r>
              <a:rPr lang="en-US" dirty="0"/>
              <a:t>%, with no products standing out significantly in terms of conversion. This indicates a potential need to revisit marketing strategies or promotions during this period to boost performance.</a:t>
            </a:r>
            <a:endParaRPr lang="en-US" dirty="0"/>
          </a:p>
          <a:p>
            <a:pPr>
              <a:lnSpc>
                <a:spcPct val="170000"/>
              </a:lnSpc>
            </a:pPr>
            <a:r>
              <a:rPr lang="en-US" b="1" dirty="0"/>
              <a:t>Highest Conversion Rates:</a:t>
            </a:r>
            <a:endParaRPr lang="en-US" b="1" dirty="0"/>
          </a:p>
          <a:p>
            <a:pPr lvl="1">
              <a:lnSpc>
                <a:spcPct val="170000"/>
              </a:lnSpc>
            </a:pPr>
            <a:r>
              <a:rPr lang="en-US" dirty="0"/>
              <a:t>January recorded the highest overall conversion rate at 1</a:t>
            </a:r>
            <a:r>
              <a:rPr lang="fr-FR" altLang="en-US" dirty="0"/>
              <a:t>9.6</a:t>
            </a:r>
            <a:r>
              <a:rPr lang="en-US" dirty="0"/>
              <a:t>%, driven significantly by the Ski Boots with a remarkable 150% conversion. This indicates a strong start to the year, likely fueled by seasonal demand and effective marketing strategies.</a:t>
            </a:r>
            <a:endParaRPr lang="en-US" dirty="0"/>
          </a:p>
        </p:txBody>
      </p:sp>
      <p:sp>
        <p:nvSpPr>
          <p:cNvPr id="7" name="Rectangle 6"/>
          <p:cNvSpPr/>
          <p:nvPr/>
        </p:nvSpPr>
        <p:spPr>
          <a:xfrm>
            <a:off x="7937009" y="2159742"/>
            <a:ext cx="398762" cy="35130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p:cNvSpPr/>
          <p:nvPr/>
        </p:nvSpPr>
        <p:spPr>
          <a:xfrm>
            <a:off x="6277795" y="2159741"/>
            <a:ext cx="537412" cy="3513092"/>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rcRect l="49456"/>
          <a:stretch>
            <a:fillRect/>
          </a:stretch>
        </p:blipFill>
        <p:spPr>
          <a:xfrm>
            <a:off x="6395085" y="4147820"/>
            <a:ext cx="3808095" cy="2345055"/>
          </a:xfrm>
          <a:prstGeom prst="rect">
            <a:avLst/>
          </a:prstGeom>
        </p:spPr>
      </p:pic>
      <p:pic>
        <p:nvPicPr>
          <p:cNvPr id="7" name="Picture 6"/>
          <p:cNvPicPr>
            <a:picLocks noChangeAspect="1"/>
          </p:cNvPicPr>
          <p:nvPr/>
        </p:nvPicPr>
        <p:blipFill>
          <a:blip r:embed="rId2"/>
          <a:stretch>
            <a:fillRect/>
          </a:stretch>
        </p:blipFill>
        <p:spPr>
          <a:xfrm>
            <a:off x="6429375" y="1503680"/>
            <a:ext cx="3773805" cy="2412365"/>
          </a:xfrm>
          <a:prstGeom prst="rect">
            <a:avLst/>
          </a:prstGeom>
        </p:spPr>
      </p:pic>
      <p:sp>
        <p:nvSpPr>
          <p:cNvPr id="2" name="Title 1"/>
          <p:cNvSpPr>
            <a:spLocks noGrp="1"/>
          </p:cNvSpPr>
          <p:nvPr>
            <p:ph type="title"/>
          </p:nvPr>
        </p:nvSpPr>
        <p:spPr/>
        <p:txBody>
          <a:bodyPr/>
          <a:lstStyle/>
          <a:p>
            <a:r>
              <a:rPr lang="en-US" dirty="0"/>
              <a:t>Reduced Customer Engagement</a:t>
            </a:r>
            <a:endParaRPr lang="nb-NO" dirty="0"/>
          </a:p>
        </p:txBody>
      </p:sp>
      <p:sp>
        <p:nvSpPr>
          <p:cNvPr id="3" name="Content Placeholder 2"/>
          <p:cNvSpPr>
            <a:spLocks noGrp="1"/>
          </p:cNvSpPr>
          <p:nvPr>
            <p:ph sz="half" idx="1"/>
          </p:nvPr>
        </p:nvSpPr>
        <p:spPr/>
        <p:txBody>
          <a:bodyPr>
            <a:normAutofit fontScale="55000" lnSpcReduction="20000"/>
          </a:bodyPr>
          <a:lstStyle/>
          <a:p>
            <a:pPr>
              <a:lnSpc>
                <a:spcPct val="170000"/>
              </a:lnSpc>
            </a:pPr>
            <a:r>
              <a:rPr lang="en-US" b="1" dirty="0"/>
              <a:t>Declining Views:</a:t>
            </a:r>
            <a:endParaRPr lang="en-US" b="1" dirty="0"/>
          </a:p>
          <a:p>
            <a:pPr lvl="1">
              <a:lnSpc>
                <a:spcPct val="170000"/>
              </a:lnSpc>
            </a:pPr>
            <a:r>
              <a:rPr lang="en-US" dirty="0"/>
              <a:t>Views peaked in February and July but declined from August and on, indicating reduced audience engagement in the later half of the year.</a:t>
            </a:r>
            <a:endParaRPr lang="en-US" dirty="0"/>
          </a:p>
          <a:p>
            <a:pPr>
              <a:lnSpc>
                <a:spcPct val="170000"/>
              </a:lnSpc>
            </a:pPr>
            <a:r>
              <a:rPr lang="en-US" b="1" dirty="0"/>
              <a:t>Low Interaction Rates:</a:t>
            </a:r>
            <a:endParaRPr lang="en-US" b="1" dirty="0"/>
          </a:p>
          <a:p>
            <a:pPr lvl="1">
              <a:lnSpc>
                <a:spcPct val="170000"/>
              </a:lnSpc>
            </a:pPr>
            <a:r>
              <a:rPr lang="en-US" dirty="0"/>
              <a:t>Clicks and likes remained consistently low compared to views, suggesting the need for more engaging content or stronger calls to action.</a:t>
            </a:r>
            <a:endParaRPr lang="en-US" dirty="0"/>
          </a:p>
          <a:p>
            <a:pPr>
              <a:lnSpc>
                <a:spcPct val="170000"/>
              </a:lnSpc>
            </a:pPr>
            <a:r>
              <a:rPr lang="en-US" b="1" dirty="0"/>
              <a:t>Content Type Performance:</a:t>
            </a:r>
            <a:endParaRPr lang="en-US" b="1" dirty="0"/>
          </a:p>
          <a:p>
            <a:pPr lvl="1">
              <a:lnSpc>
                <a:spcPct val="170000"/>
              </a:lnSpc>
            </a:pPr>
            <a:r>
              <a:rPr lang="en-US" dirty="0"/>
              <a:t>Blog content drove the most views, especially in </a:t>
            </a:r>
            <a:r>
              <a:rPr lang="en-US" altLang="en-US"/>
              <a:t>March and May</a:t>
            </a:r>
            <a:r>
              <a:rPr lang="en-US" dirty="0"/>
              <a:t>, while social media and video content maintained steady but slightly lower engagement.</a:t>
            </a:r>
            <a:endParaRPr lang="nb-NO" dirty="0"/>
          </a:p>
        </p:txBody>
      </p:sp>
      <p:cxnSp>
        <p:nvCxnSpPr>
          <p:cNvPr id="9" name="Straight Arrow Connector 8"/>
          <p:cNvCxnSpPr/>
          <p:nvPr/>
        </p:nvCxnSpPr>
        <p:spPr>
          <a:xfrm>
            <a:off x="8488177" y="217906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l="988" t="1604" r="50798" b="989"/>
          <a:stretch>
            <a:fillRect/>
          </a:stretch>
        </p:blipFill>
        <p:spPr>
          <a:xfrm>
            <a:off x="6663055" y="1363980"/>
            <a:ext cx="3458845" cy="2530475"/>
          </a:xfrm>
          <a:prstGeom prst="rect">
            <a:avLst/>
          </a:prstGeom>
        </p:spPr>
      </p:pic>
      <p:sp>
        <p:nvSpPr>
          <p:cNvPr id="2" name="Title 1"/>
          <p:cNvSpPr>
            <a:spLocks noGrp="1"/>
          </p:cNvSpPr>
          <p:nvPr>
            <p:ph type="title"/>
          </p:nvPr>
        </p:nvSpPr>
        <p:spPr/>
        <p:txBody>
          <a:bodyPr/>
          <a:lstStyle/>
          <a:p>
            <a:r>
              <a:rPr lang="nb-NO" dirty="0" err="1"/>
              <a:t>Customer</a:t>
            </a:r>
            <a:r>
              <a:rPr lang="nb-NO" dirty="0"/>
              <a:t> Feedback Analysis</a:t>
            </a:r>
            <a:endParaRPr lang="nb-NO" dirty="0"/>
          </a:p>
        </p:txBody>
      </p:sp>
      <p:sp>
        <p:nvSpPr>
          <p:cNvPr id="3" name="Content Placeholder 2"/>
          <p:cNvSpPr>
            <a:spLocks noGrp="1"/>
          </p:cNvSpPr>
          <p:nvPr>
            <p:ph sz="half" idx="1"/>
          </p:nvPr>
        </p:nvSpPr>
        <p:spPr/>
        <p:txBody>
          <a:bodyPr>
            <a:normAutofit fontScale="40000" lnSpcReduction="20000"/>
          </a:bodyPr>
          <a:lstStyle/>
          <a:p>
            <a:pPr>
              <a:lnSpc>
                <a:spcPct val="170000"/>
              </a:lnSpc>
            </a:pPr>
            <a:r>
              <a:rPr lang="en-US" b="1" dirty="0"/>
              <a:t>Customer Ratings Distribution:</a:t>
            </a:r>
            <a:endParaRPr lang="en-US" b="1" dirty="0"/>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endParaRPr lang="en-US" dirty="0"/>
          </a:p>
          <a:p>
            <a:pPr>
              <a:lnSpc>
                <a:spcPct val="170000"/>
              </a:lnSpc>
            </a:pPr>
            <a:r>
              <a:rPr lang="en-US" b="1" dirty="0"/>
              <a:t>Sentiment Analysis:</a:t>
            </a:r>
            <a:endParaRPr lang="en-US" b="1" dirty="0"/>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endParaRPr lang="en-US" dirty="0"/>
          </a:p>
          <a:p>
            <a:pPr>
              <a:lnSpc>
                <a:spcPct val="170000"/>
              </a:lnSpc>
            </a:pPr>
            <a:r>
              <a:rPr lang="en-US" b="1" dirty="0"/>
              <a:t>Opportunity for Improvement:</a:t>
            </a:r>
            <a:endParaRPr lang="en-US" b="1" dirty="0"/>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p:cNvPicPr>
            <a:picLocks noChangeAspect="1"/>
          </p:cNvPicPr>
          <p:nvPr/>
        </p:nvPicPr>
        <p:blipFill>
          <a:blip r:embed="rId1"/>
          <a:srcRect l="49891" t="1021" r="-325" b="1585"/>
          <a:stretch>
            <a:fillRect/>
          </a:stretch>
        </p:blipFill>
        <p:spPr>
          <a:xfrm>
            <a:off x="6663055" y="4006850"/>
            <a:ext cx="3544570" cy="2546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Goals &amp; </a:t>
            </a:r>
            <a:r>
              <a:rPr lang="nb-NO" dirty="0" err="1"/>
              <a:t>Actions</a:t>
            </a:r>
            <a:endParaRPr lang="nb-NO" dirty="0"/>
          </a:p>
        </p:txBody>
      </p:sp>
      <p:sp>
        <p:nvSpPr>
          <p:cNvPr id="7" name="Text Placeholder 6"/>
          <p:cNvSpPr>
            <a:spLocks noGrp="1"/>
          </p:cNvSpPr>
          <p:nvPr>
            <p:ph type="body" idx="1"/>
          </p:nvPr>
        </p:nvSpPr>
        <p:spPr>
          <a:xfrm>
            <a:off x="839788" y="1458278"/>
            <a:ext cx="5157787" cy="823912"/>
          </a:xfrm>
        </p:spPr>
        <p:txBody>
          <a:bodyPr/>
          <a:lstStyle/>
          <a:p>
            <a:r>
              <a:rPr lang="en-US" dirty="0"/>
              <a:t>Goals</a:t>
            </a:r>
            <a:endParaRPr lang="nb-NO" dirty="0"/>
          </a:p>
        </p:txBody>
      </p:sp>
      <p:sp>
        <p:nvSpPr>
          <p:cNvPr id="5" name="Content Placeholder 4"/>
          <p:cNvSpPr>
            <a:spLocks noGrp="1"/>
          </p:cNvSpPr>
          <p:nvPr>
            <p:ph sz="half" idx="2"/>
          </p:nvPr>
        </p:nvSpPr>
        <p:spPr>
          <a:xfrm>
            <a:off x="839788" y="2282190"/>
            <a:ext cx="5157787" cy="3987800"/>
          </a:xfrm>
        </p:spPr>
        <p:txBody>
          <a:bodyPr>
            <a:normAutofit fontScale="40000" lnSpcReduction="20000"/>
          </a:bodyPr>
          <a:lstStyle/>
          <a:p>
            <a:pPr>
              <a:lnSpc>
                <a:spcPct val="170000"/>
              </a:lnSpc>
            </a:pPr>
            <a:r>
              <a:rPr lang="en-US" b="1" dirty="0"/>
              <a:t>Increase Conversion Rates:</a:t>
            </a:r>
            <a:endParaRPr lang="en-US" b="1" dirty="0"/>
          </a:p>
          <a:p>
            <a:pPr lvl="1">
              <a:lnSpc>
                <a:spcPct val="170000"/>
              </a:lnSpc>
            </a:pPr>
            <a:r>
              <a:rPr lang="en-US" b="1" dirty="0"/>
              <a:t>Goal: </a:t>
            </a:r>
            <a:r>
              <a:rPr lang="en-US" dirty="0"/>
              <a:t>Identify factors impacting the conversion rate and provide recommendations to improve it.</a:t>
            </a:r>
            <a:endParaRPr lang="en-US" dirty="0"/>
          </a:p>
          <a:p>
            <a:pPr lvl="1">
              <a:lnSpc>
                <a:spcPct val="170000"/>
              </a:lnSpc>
            </a:pPr>
            <a:r>
              <a:rPr lang="en-US" b="1" dirty="0"/>
              <a:t>Insight: </a:t>
            </a:r>
            <a:r>
              <a:rPr lang="en-US" dirty="0"/>
              <a:t>Highlight key stages where visitors drop off and suggest improvements to optimize the conversion funnel.</a:t>
            </a:r>
            <a:endParaRPr lang="en-US" dirty="0"/>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endParaRPr lang="en-US" dirty="0"/>
          </a:p>
          <a:p>
            <a:pPr lvl="1">
              <a:lnSpc>
                <a:spcPct val="170000"/>
              </a:lnSpc>
            </a:pPr>
            <a:r>
              <a:rPr lang="en-US" b="1" dirty="0"/>
              <a:t>Insight:</a:t>
            </a:r>
            <a:r>
              <a:rPr lang="en-US" dirty="0"/>
              <a:t> Analyze interaction levels with different types of marketing content to inform better content strategies.</a:t>
            </a:r>
            <a:endParaRPr lang="en-US" dirty="0"/>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endParaRPr lang="en-US" dirty="0"/>
          </a:p>
          <a:p>
            <a:pPr lvl="1">
              <a:lnSpc>
                <a:spcPct val="170000"/>
              </a:lnSpc>
            </a:pPr>
            <a:r>
              <a:rPr lang="en-US" b="1" dirty="0"/>
              <a:t>Insight:</a:t>
            </a:r>
            <a:r>
              <a:rPr lang="en-US" dirty="0"/>
              <a:t> Identify recurring positive and negative feedback to guide product and service improvements.</a:t>
            </a:r>
            <a:endParaRPr lang="en-US" dirty="0"/>
          </a:p>
        </p:txBody>
      </p:sp>
      <p:sp>
        <p:nvSpPr>
          <p:cNvPr id="8" name="Text Placeholder 7"/>
          <p:cNvSpPr>
            <a:spLocks noGrp="1"/>
          </p:cNvSpPr>
          <p:nvPr>
            <p:ph type="body" sz="quarter" idx="3"/>
          </p:nvPr>
        </p:nvSpPr>
        <p:spPr>
          <a:xfrm>
            <a:off x="6172200" y="1458278"/>
            <a:ext cx="5183188" cy="823912"/>
          </a:xfrm>
        </p:spPr>
        <p:txBody>
          <a:bodyPr/>
          <a:lstStyle/>
          <a:p>
            <a:r>
              <a:rPr lang="en-US" dirty="0"/>
              <a:t>Actions</a:t>
            </a:r>
            <a:endParaRPr lang="nb-NO" dirty="0"/>
          </a:p>
        </p:txBody>
      </p:sp>
      <p:sp>
        <p:nvSpPr>
          <p:cNvPr id="9" name="Content Placeholder 8"/>
          <p:cNvSpPr>
            <a:spLocks noGrp="1"/>
          </p:cNvSpPr>
          <p:nvPr>
            <p:ph sz="quarter" idx="4"/>
          </p:nvPr>
        </p:nvSpPr>
        <p:spPr>
          <a:xfrm>
            <a:off x="6172200" y="2282190"/>
            <a:ext cx="5183188" cy="4211984"/>
          </a:xfrm>
        </p:spPr>
        <p:txBody>
          <a:bodyPr>
            <a:noAutofit/>
          </a:bodyPr>
          <a:lstStyle/>
          <a:p>
            <a:pPr>
              <a:lnSpc>
                <a:spcPct val="120000"/>
              </a:lnSpc>
            </a:pPr>
            <a:r>
              <a:rPr lang="nb-NO" sz="900" b="1" dirty="0" err="1"/>
              <a:t>Increase</a:t>
            </a:r>
            <a:r>
              <a:rPr lang="nb-NO" sz="900" b="1" dirty="0"/>
              <a:t> Conversion Rates:</a:t>
            </a:r>
            <a:endParaRPr lang="nb-NO" sz="900" b="1" dirty="0"/>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endParaRPr lang="en-US" sz="900" dirty="0"/>
          </a:p>
          <a:p>
            <a:pPr marL="457200" lvl="1" indent="0">
              <a:lnSpc>
                <a:spcPct val="120000"/>
              </a:lnSpc>
              <a:buNone/>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endParaRPr lang="nb-NO" sz="900" b="1" dirty="0"/>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en-US" sz="900" dirty="0"/>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endParaRPr lang="nb-NO" sz="900" b="1" dirty="0"/>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5702</Words>
  <Application>WPS Presentation</Application>
  <PresentationFormat>Grand écran</PresentationFormat>
  <Paragraphs>79</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 Light</vt:lpstr>
      <vt:lpstr>Calibri</vt:lpstr>
      <vt:lpstr>Microsoft YaHei</vt:lpstr>
      <vt:lpstr>Arial Unicode MS</vt:lpstr>
      <vt:lpstr>Thème Office</vt:lpstr>
      <vt:lpstr>Marketing Analytics Project </vt:lpstr>
      <vt:lpstr>Introduction to Business Problem</vt:lpstr>
      <vt:lpstr>Overview</vt:lpstr>
      <vt:lpstr>Decreased Conversion Rates</vt:lpstr>
      <vt:lpstr>Reduced Customer Engagement</vt:lpstr>
      <vt:lpstr>Customer Feedback Analysis</vt:lpstr>
      <vt:lpstr>Goals &amp; Actions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Hicham Ben daoud</dc:creator>
  <cp:lastModifiedBy>dell</cp:lastModifiedBy>
  <cp:revision>5</cp:revision>
  <dcterms:created xsi:type="dcterms:W3CDTF">2024-11-24T18:00:00Z</dcterms:created>
  <dcterms:modified xsi:type="dcterms:W3CDTF">2024-11-28T11:25:24Z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C76110D1E70B4588923FC1B133E8FAF0_12</vt:lpwstr>
  </property>
  <property fmtid="{D5CDD505-2E9C-101B-9397-08002B2CF9AE}" pid="3" name="KSOProductBuildVer">
    <vt:lpwstr>1033-12.2.0.18911</vt:lpwstr>
  </property>
</Properties>
</file>