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70" r:id="rId2"/>
    <p:sldId id="268" r:id="rId3"/>
    <p:sldId id="257" r:id="rId4"/>
    <p:sldId id="271" r:id="rId5"/>
    <p:sldId id="272" r:id="rId6"/>
    <p:sldId id="260" r:id="rId7"/>
    <p:sldId id="278" r:id="rId8"/>
    <p:sldId id="287" r:id="rId9"/>
    <p:sldId id="261" r:id="rId10"/>
    <p:sldId id="262" r:id="rId11"/>
    <p:sldId id="263" r:id="rId12"/>
    <p:sldId id="264" r:id="rId13"/>
    <p:sldId id="274" r:id="rId14"/>
    <p:sldId id="280" r:id="rId15"/>
    <p:sldId id="288" r:id="rId16"/>
    <p:sldId id="275" r:id="rId17"/>
    <p:sldId id="276" r:id="rId18"/>
    <p:sldId id="281" r:id="rId19"/>
    <p:sldId id="284" r:id="rId20"/>
    <p:sldId id="283" r:id="rId21"/>
    <p:sldId id="285" r:id="rId22"/>
    <p:sldId id="286" r:id="rId23"/>
    <p:sldId id="26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B7E9-AE93-4752-954C-C1F17375B87A}" v="3" dt="2020-11-03T14:23:26.559"/>
    <p1510:client id="{0EC56B16-8869-5C00-15D1-14F20A533605}" v="185" dt="2020-10-21T09:12:43.191"/>
    <p1510:client id="{4445569E-F0AD-58AA-00E0-82BEC1E5EDE2}" v="89" dt="2020-11-17T21:38:56.053"/>
    <p1510:client id="{502819A4-B73E-64FC-3B79-BDD8DA2DA923}" v="444" dt="2020-11-02T09:45:14.316"/>
    <p1510:client id="{53BBF3E3-C6DB-4890-8F35-4E994C6A4018}" v="193" dt="2020-11-15T21:00:02.247"/>
    <p1510:client id="{6C27F235-D5F2-18E3-6ACE-5CF9DFFE90CF}" v="6" dt="2020-11-16T12:32:23.786"/>
    <p1510:client id="{6D23161B-4759-807D-E4AB-E6A94045781C}" v="485" dt="2020-10-22T10:07:11.616"/>
    <p1510:client id="{875AA324-3240-7B44-FB8E-BDC21C8C9071}" v="451" dt="2020-11-18T13:59:46.182"/>
    <p1510:client id="{A83AEB14-8B67-ADF6-95AD-432012659982}" v="6" dt="2020-11-05T17:04:34.372"/>
    <p1510:client id="{AB54B49E-C515-3083-08CB-38058852231F}" v="5" dt="2020-11-03T22:12:25.424"/>
    <p1510:client id="{B2491CC0-38B6-4C43-FE2D-76B6DFE9965D}" v="68" dt="2020-11-05T14:48:44.005"/>
    <p1510:client id="{C2EB3554-B762-82AA-060F-84DDB086F672}" v="14" dt="2020-11-06T10:19:13.911"/>
    <p1510:client id="{D8C4EE82-1D3B-C211-B6C5-7E1F2E34649B}" v="351" dt="2020-10-21T10:31:30.860"/>
    <p1510:client id="{EF17D430-AF61-141B-61D3-DFD16F9AB0DC}" v="22" dt="2020-11-08T09:01:2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33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30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395536" y="555526"/>
            <a:ext cx="7772400" cy="15205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accent1"/>
              </a:buClr>
              <a:buSzPct val="25000"/>
            </a:pPr>
            <a:r>
              <a:rPr lang="sv-SE" sz="4750" b="1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Crane</a:t>
            </a:r>
            <a:r>
              <a:rPr lang="sv-SE" sz="47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750" b="1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Damping</a:t>
            </a:r>
            <a:r>
              <a:rPr lang="sv-SE" sz="47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sv-SE" sz="47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2000" b="1" err="1"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sv-SE" sz="2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000" b="1" err="1">
                <a:latin typeface="Calibri"/>
                <a:ea typeface="Calibri"/>
                <a:cs typeface="Calibri"/>
                <a:sym typeface="Calibri"/>
              </a:rPr>
              <a:t>Robotics</a:t>
            </a:r>
            <a:r>
              <a:rPr lang="sv-SE" sz="2000" b="1">
                <a:latin typeface="Calibri"/>
                <a:ea typeface="Calibri"/>
                <a:cs typeface="Calibri"/>
                <a:sym typeface="Calibri"/>
              </a:rPr>
              <a:t> - FRTF20  </a:t>
            </a:r>
            <a:br>
              <a:rPr lang="sv-SE" sz="2000" b="1">
                <a:latin typeface="Calibri"/>
                <a:ea typeface="Calibri"/>
                <a:cs typeface="Calibri"/>
              </a:rPr>
            </a:br>
            <a:r>
              <a:rPr lang="sv-SE" sz="2000" b="1">
                <a:latin typeface="Calibri"/>
                <a:ea typeface="Calibri"/>
                <a:cs typeface="Calibri"/>
                <a:sym typeface="Calibri"/>
              </a:rPr>
              <a:t>HT-2020  Group10</a:t>
            </a:r>
            <a:br>
              <a:rPr lang="sv-SE" sz="2000" b="0" i="0" u="none" strike="noStrike" cap="none">
                <a:latin typeface="Calibri"/>
                <a:ea typeface="Calibri"/>
                <a:cs typeface="Calibri"/>
              </a:rPr>
            </a:br>
            <a:endParaRPr lang="sv-SE" sz="3250" b="0" i="0" u="none" strike="noStrike" cap="none">
              <a:latin typeface="Calibri"/>
              <a:ea typeface="Calibri"/>
              <a:cs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467544" y="2643758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00B0F0"/>
              </a:buClr>
              <a:buSzPct val="25000"/>
            </a:pPr>
            <a:r>
              <a:rPr lang="sv-SE" sz="2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Hicham </a:t>
            </a:r>
            <a:r>
              <a:rPr lang="sv-SE" sz="27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Mohamad</a:t>
            </a:r>
            <a:endParaRPr lang="sv-SE"/>
          </a:p>
          <a:p>
            <a:pPr algn="ctr">
              <a:lnSpc>
                <a:spcPct val="80000"/>
              </a:lnSpc>
              <a:spcBef>
                <a:spcPts val="540"/>
              </a:spcBef>
              <a:buClr>
                <a:srgbClr val="00B0F0"/>
              </a:buClr>
              <a:buSzPct val="25000"/>
            </a:pPr>
            <a:r>
              <a:rPr lang="sv-SE" sz="2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Ola Nilsson</a:t>
            </a:r>
            <a:endParaRPr lang="sv-SE" sz="27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40"/>
              </a:spcBef>
              <a:buClr>
                <a:srgbClr val="00B0F0"/>
              </a:buClr>
              <a:buSzPct val="25000"/>
              <a:buFont typeface="Calibri"/>
              <a:buNone/>
            </a:pPr>
            <a:endParaRPr lang="sv-SE" sz="27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40"/>
              </a:spcBef>
              <a:buClr>
                <a:srgbClr val="00B0F0"/>
              </a:buClr>
              <a:buSzPct val="25000"/>
              <a:buFont typeface="Calibri"/>
              <a:buNone/>
            </a:pPr>
            <a:endParaRPr lang="sv-SE" sz="27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44"/>
              </a:spcBef>
              <a:buClr>
                <a:srgbClr val="888888"/>
              </a:buClr>
              <a:buSzPct val="25000"/>
              <a:buFont typeface="Calibri"/>
              <a:buNone/>
            </a:pPr>
            <a:endParaRPr sz="2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70C0"/>
                </a:solidFill>
              </a:rPr>
              <a:t>Resulting Nonlinear Model – Complete System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66275" y="1278184"/>
            <a:ext cx="5340872" cy="34042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/>
              <a:t>The two governing equations for the cart-pendulum system</a:t>
            </a:r>
          </a:p>
        </p:txBody>
      </p:sp>
      <p:pic>
        <p:nvPicPr>
          <p:cNvPr id="2" name="Bildobjekt 2">
            <a:extLst>
              <a:ext uri="{FF2B5EF4-FFF2-40B4-BE49-F238E27FC236}">
                <a16:creationId xmlns:a16="http://schemas.microsoft.com/office/drawing/2014/main" id="{D5EB1F2A-1A62-4A74-A436-FB86CF93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81" y="2982626"/>
            <a:ext cx="4202348" cy="1214975"/>
          </a:xfrm>
          <a:prstGeom prst="rect">
            <a:avLst/>
          </a:prstGeom>
        </p:spPr>
      </p:pic>
      <p:pic>
        <p:nvPicPr>
          <p:cNvPr id="3" name="Bildobjekt 3" descr="En bild som visar text&#10;&#10;Automatiskt genererad beskrivning">
            <a:extLst>
              <a:ext uri="{FF2B5EF4-FFF2-40B4-BE49-F238E27FC236}">
                <a16:creationId xmlns:a16="http://schemas.microsoft.com/office/drawing/2014/main" id="{3097EE19-0D13-48AA-900E-96238A65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81" y="2080570"/>
            <a:ext cx="2743200" cy="982362"/>
          </a:xfrm>
          <a:prstGeom prst="rect">
            <a:avLst/>
          </a:prstGeom>
        </p:spPr>
      </p:pic>
      <p:pic>
        <p:nvPicPr>
          <p:cNvPr id="4" name="Bildobjekt 4">
            <a:extLst>
              <a:ext uri="{FF2B5EF4-FFF2-40B4-BE49-F238E27FC236}">
                <a16:creationId xmlns:a16="http://schemas.microsoft.com/office/drawing/2014/main" id="{146472E2-94E4-4414-80DB-C5B72A378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40" y="1800469"/>
            <a:ext cx="3357258" cy="2363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70C0"/>
                </a:solidFill>
              </a:rPr>
              <a:t>Linearized Pendulum equation of motion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/>
              <a:t>Linearization: </a:t>
            </a:r>
            <a:r>
              <a:rPr lang="en"/>
              <a:t>The model can be linearized by substituting the approximations in the downward position, around 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1563638"/>
            <a:ext cx="648072" cy="2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Bildobjekt 3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A17FFCF6-7FF2-4466-A1A8-A35D14F0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09" y="2166065"/>
            <a:ext cx="3004630" cy="1176156"/>
          </a:xfrm>
          <a:prstGeom prst="rect">
            <a:avLst/>
          </a:prstGeom>
        </p:spPr>
      </p:pic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C4F45264-C649-4850-A3A5-68010763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67" y="2167141"/>
            <a:ext cx="1783405" cy="1228725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1C473936-3308-4A39-9F9C-42A33BF50BEB}"/>
              </a:ext>
            </a:extLst>
          </p:cNvPr>
          <p:cNvSpPr txBox="1"/>
          <p:nvPr/>
        </p:nvSpPr>
        <p:spPr>
          <a:xfrm>
            <a:off x="312420" y="3394710"/>
            <a:ext cx="67360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1800" b="1">
                <a:latin typeface="Proxima Nova"/>
              </a:rPr>
              <a:t>Validation:</a:t>
            </a:r>
            <a:r>
              <a:rPr lang="sv-SE" sz="1800">
                <a:latin typeface="Proxima Nova"/>
              </a:rPr>
              <a:t> This assumption can be reasonably valid if we design the controller such that the pendulum do not deviate too much from the vertically downward equilibrium position.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70C0"/>
                </a:solidFill>
              </a:rPr>
              <a:t>The Full State Space System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417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/>
              <a:t>Linearization of the system dynamics, results in the following state space model</a:t>
            </a:r>
            <a:endParaRPr b="1"/>
          </a:p>
        </p:txBody>
      </p:sp>
      <p:pic>
        <p:nvPicPr>
          <p:cNvPr id="3" name="Bildobjekt 3" descr="En bild som visar objekt, klocka, tittar, foto&#10;&#10;Automatiskt genererad beskrivning">
            <a:extLst>
              <a:ext uri="{FF2B5EF4-FFF2-40B4-BE49-F238E27FC236}">
                <a16:creationId xmlns:a16="http://schemas.microsoft.com/office/drawing/2014/main" id="{A8212C9B-988A-4339-BDD3-46D84898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166" y="2054136"/>
            <a:ext cx="5029199" cy="1363535"/>
          </a:xfrm>
          <a:prstGeom prst="rect">
            <a:avLst/>
          </a:prstGeom>
        </p:spPr>
      </p:pic>
      <p:pic>
        <p:nvPicPr>
          <p:cNvPr id="4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F7BFE7C8-4220-4F6E-A7E3-C6395B81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66" y="3619941"/>
            <a:ext cx="5035279" cy="791516"/>
          </a:xfrm>
          <a:prstGeom prst="rect">
            <a:avLst/>
          </a:prstGeom>
        </p:spPr>
      </p:pic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BF758F14-DD91-4C7D-988F-3C4548774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01" y="1591312"/>
            <a:ext cx="3259981" cy="5078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Linear State Feedback Design – LQ Control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39650" cy="2534832"/>
          </a:xfrm>
        </p:spPr>
        <p:txBody>
          <a:bodyPr/>
          <a:lstStyle/>
          <a:p>
            <a:r>
              <a:rPr lang="sv-SE" b="1"/>
              <a:t>Optimal Feedback Law </a:t>
            </a:r>
            <a:r>
              <a:rPr lang="sv-SE" b="1" i="1">
                <a:solidFill>
                  <a:srgbClr val="FF0000"/>
                </a:solidFill>
              </a:rPr>
              <a:t>  u = - L x </a:t>
            </a:r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en-US" dirty="0"/>
              <a:t> Our control design is based on </a:t>
            </a:r>
            <a:r>
              <a:rPr lang="en-US" b="1" dirty="0"/>
              <a:t>the linear model</a:t>
            </a:r>
            <a:r>
              <a:rPr lang="en-US" dirty="0"/>
              <a:t>  </a:t>
            </a:r>
            <a:endParaRPr lang="sv-SE" b="1" dirty="0"/>
          </a:p>
          <a:p>
            <a:pPr>
              <a:buFont typeface="Wingdings" pitchFamily="2" charset="2"/>
              <a:buChar char="§"/>
            </a:pPr>
            <a:r>
              <a:rPr lang="sv-SE" b="1"/>
              <a:t>    LQR design: </a:t>
            </a:r>
            <a:r>
              <a:rPr lang="sv-SE"/>
              <a:t>computing the optimal gain vector L that minimizes the cost function J given the weights Q and R: </a:t>
            </a:r>
            <a:r>
              <a:rPr lang="sv-SE" b="1" dirty="0"/>
              <a:t>    </a:t>
            </a:r>
            <a:endParaRPr lang="sv-SE" dirty="0"/>
          </a:p>
        </p:txBody>
      </p:sp>
      <p:pic>
        <p:nvPicPr>
          <p:cNvPr id="6" name="Bildobjekt 6">
            <a:extLst>
              <a:ext uri="{FF2B5EF4-FFF2-40B4-BE49-F238E27FC236}">
                <a16:creationId xmlns:a16="http://schemas.microsoft.com/office/drawing/2014/main" id="{23B1384A-D657-42AB-A34B-E590E1D9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10" y="1513268"/>
            <a:ext cx="4788568" cy="2116965"/>
          </a:xfrm>
          <a:prstGeom prst="rect">
            <a:avLst/>
          </a:prstGeom>
        </p:spPr>
      </p:pic>
      <p:pic>
        <p:nvPicPr>
          <p:cNvPr id="7" name="Bildobjekt 7">
            <a:extLst>
              <a:ext uri="{FF2B5EF4-FFF2-40B4-BE49-F238E27FC236}">
                <a16:creationId xmlns:a16="http://schemas.microsoft.com/office/drawing/2014/main" id="{7C3B9613-F1AF-48CA-9351-4FADE4CC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822214"/>
            <a:ext cx="6888480" cy="775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8FFBF1-FB34-4913-8646-05D747A6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Angle Estimation using IMU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6615D06-240E-4747-8BA6-2B8FBAFE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3671"/>
            <a:ext cx="4389783" cy="2943231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sv-SE" b="1"/>
              <a:t>By extracting information from both the </a:t>
            </a:r>
            <a:r>
              <a:rPr lang="sv-SE" b="1">
                <a:solidFill>
                  <a:srgbClr val="FF0000"/>
                </a:solidFill>
              </a:rPr>
              <a:t>accelerometers</a:t>
            </a:r>
            <a:r>
              <a:rPr lang="sv-SE" b="1"/>
              <a:t> and the </a:t>
            </a:r>
            <a:r>
              <a:rPr lang="sv-SE" b="1">
                <a:solidFill>
                  <a:srgbClr val="FF0000"/>
                </a:solidFill>
              </a:rPr>
              <a:t>gyro</a:t>
            </a:r>
            <a:r>
              <a:rPr lang="sv-SE" dirty="0"/>
              <a:t> </a:t>
            </a:r>
          </a:p>
          <a:p>
            <a:pPr>
              <a:lnSpc>
                <a:spcPct val="114999"/>
              </a:lnSpc>
            </a:pPr>
            <a:r>
              <a:rPr lang="sv-SE" b="1"/>
              <a:t>Sensor fusion:</a:t>
            </a:r>
            <a:r>
              <a:rPr lang="sv-SE"/>
              <a:t> Combining these using </a:t>
            </a:r>
            <a:r>
              <a:rPr lang="sv-SE" b="1" dirty="0"/>
              <a:t>low-pass</a:t>
            </a:r>
            <a:r>
              <a:rPr lang="sv-SE" dirty="0"/>
              <a:t> and </a:t>
            </a:r>
            <a:r>
              <a:rPr lang="sv-SE" b="1" dirty="0"/>
              <a:t>high-pass</a:t>
            </a:r>
            <a:r>
              <a:rPr lang="sv-SE" dirty="0"/>
              <a:t> filters, we will create a better estimate of the angle of the pendulum, compared to a naive approach of using only the gyro, or only the accelerometer.</a:t>
            </a:r>
          </a:p>
        </p:txBody>
      </p:sp>
      <p:pic>
        <p:nvPicPr>
          <p:cNvPr id="4" name="Bildobjekt 5">
            <a:extLst>
              <a:ext uri="{FF2B5EF4-FFF2-40B4-BE49-F238E27FC236}">
                <a16:creationId xmlns:a16="http://schemas.microsoft.com/office/drawing/2014/main" id="{088839D1-90B8-4172-B9F5-BAE6E418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0" y="1246216"/>
            <a:ext cx="2743200" cy="2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8FFBF1-FB34-4913-8646-05D747A6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Angle Estimation IMU - Complimentary Filter </a:t>
            </a:r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6615D06-240E-4747-8BA6-2B8FBAFE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0331"/>
            <a:ext cx="7529223" cy="588651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sv-SE" b="1"/>
              <a:t>Better estimate by using sensor </a:t>
            </a:r>
            <a:r>
              <a:rPr lang="sv-SE" b="1" dirty="0"/>
              <a:t>fusion with Complementary Filter</a:t>
            </a:r>
            <a:endParaRPr lang="sv-SE"/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A66D6E0F-2A09-4514-BF5D-714D182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03" y="1776803"/>
            <a:ext cx="5656045" cy="32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Simulink, Python, C and Orca/EXTCTRL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/>
              <a:t>Network communication to the robot control system</a:t>
            </a:r>
            <a:endParaRPr lang="sv-SE"/>
          </a:p>
          <a:p>
            <a:pPr>
              <a:lnSpc>
                <a:spcPct val="114999"/>
              </a:lnSpc>
              <a:buFont typeface="Wingdings" pitchFamily="2" charset="2"/>
              <a:buChar char="§"/>
            </a:pPr>
            <a:r>
              <a:rPr lang="sv-SE" b="1"/>
              <a:t>     </a:t>
            </a:r>
            <a:r>
              <a:rPr lang="en-US"/>
              <a:t>The model and the optimization problem </a:t>
            </a:r>
            <a:r>
              <a:rPr lang="sv-SE" err="1"/>
              <a:t>are</a:t>
            </a:r>
            <a:r>
              <a:rPr lang="sv-SE"/>
              <a:t> </a:t>
            </a:r>
            <a:r>
              <a:rPr lang="sv-SE" err="1"/>
              <a:t>described</a:t>
            </a:r>
            <a:r>
              <a:rPr lang="sv-SE"/>
              <a:t> in </a:t>
            </a:r>
            <a:r>
              <a:rPr lang="sv-SE" err="1"/>
              <a:t>Maltlab</a:t>
            </a:r>
            <a:r>
              <a:rPr lang="sv-SE"/>
              <a:t>/</a:t>
            </a:r>
            <a:r>
              <a:rPr lang="sv-SE" err="1"/>
              <a:t>Simulink</a:t>
            </a:r>
            <a:endParaRPr lang="sv-SE"/>
          </a:p>
          <a:p>
            <a:pPr>
              <a:buFont typeface="Wingdings" pitchFamily="2" charset="2"/>
              <a:buChar char="§"/>
            </a:pPr>
            <a:r>
              <a:rPr lang="sv-SE"/>
              <a:t>     Problem </a:t>
            </a:r>
            <a:r>
              <a:rPr lang="en-US"/>
              <a:t>solved by a third-party LTH-made Simulink </a:t>
            </a:r>
            <a:r>
              <a:rPr lang="en-US" b="1"/>
              <a:t>ExtCtrl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    Python and C is the interface that let us communicate to </a:t>
            </a:r>
            <a:r>
              <a:rPr lang="en-US" b="1"/>
              <a:t>ExtCtrl</a:t>
            </a:r>
            <a:r>
              <a:rPr lang="en-US"/>
              <a:t> and plot the result</a:t>
            </a:r>
          </a:p>
          <a:p>
            <a:r>
              <a:rPr lang="en-US"/>
              <a:t>   	</a:t>
            </a:r>
            <a:endParaRPr lang="sv-SE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Communication setup / Network Connection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sv-SE" b="1">
                <a:solidFill>
                  <a:srgbClr val="FF0000"/>
                </a:solidFill>
              </a:rPr>
              <a:t>Three parts</a:t>
            </a:r>
            <a:r>
              <a:rPr lang="sv-SE" b="1"/>
              <a:t> </a:t>
            </a:r>
            <a:r>
              <a:rPr lang="sv-SE" b="1" err="1"/>
              <a:t>necessary</a:t>
            </a:r>
            <a:r>
              <a:rPr lang="sv-SE" b="1"/>
              <a:t> in order to set </a:t>
            </a:r>
            <a:r>
              <a:rPr lang="sv-SE" b="1" err="1"/>
              <a:t>up</a:t>
            </a:r>
            <a:r>
              <a:rPr lang="sv-SE" b="1"/>
              <a:t> a proper </a:t>
            </a:r>
            <a:r>
              <a:rPr lang="sv-SE" b="1" err="1"/>
              <a:t>communication</a:t>
            </a:r>
            <a:r>
              <a:rPr lang="sv-SE" b="1"/>
              <a:t> to the robot:</a:t>
            </a:r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sv-SE" b="1"/>
              <a:t>*.</a:t>
            </a:r>
            <a:r>
              <a:rPr lang="sv-SE" b="1" err="1"/>
              <a:t>lc-file</a:t>
            </a:r>
            <a:r>
              <a:rPr lang="sv-SE" b="1"/>
              <a:t> </a:t>
            </a:r>
            <a:r>
              <a:rPr lang="sv-SE"/>
              <a:t>to </a:t>
            </a:r>
            <a:r>
              <a:rPr lang="sv-SE" err="1"/>
              <a:t>define</a:t>
            </a:r>
            <a:r>
              <a:rPr lang="sv-SE"/>
              <a:t> the </a:t>
            </a:r>
            <a:r>
              <a:rPr lang="sv-SE" err="1"/>
              <a:t>variables</a:t>
            </a:r>
            <a:r>
              <a:rPr lang="sv-SE"/>
              <a:t> to </a:t>
            </a:r>
            <a:r>
              <a:rPr lang="sv-SE" err="1"/>
              <a:t>send</a:t>
            </a:r>
            <a:r>
              <a:rPr lang="sv-SE"/>
              <a:t> and </a:t>
            </a:r>
            <a:r>
              <a:rPr lang="sv-SE" err="1"/>
              <a:t>recieve</a:t>
            </a:r>
            <a:r>
              <a:rPr lang="sv-SE"/>
              <a:t> on network</a:t>
            </a:r>
            <a:endParaRPr lang="sv-SE" err="1"/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sv-SE" b="1" err="1"/>
              <a:t>Matlab</a:t>
            </a:r>
            <a:r>
              <a:rPr lang="sv-SE" b="1"/>
              <a:t>/</a:t>
            </a:r>
            <a:r>
              <a:rPr lang="sv-SE" b="1" err="1"/>
              <a:t>Simulink</a:t>
            </a:r>
            <a:r>
              <a:rPr lang="sv-SE" b="1"/>
              <a:t> </a:t>
            </a:r>
            <a:r>
              <a:rPr lang="sv-SE" b="1" err="1"/>
              <a:t>model</a:t>
            </a:r>
            <a:r>
              <a:rPr lang="sv-SE" b="1"/>
              <a:t>  </a:t>
            </a:r>
            <a:r>
              <a:rPr lang="sv-SE"/>
              <a:t>sets </a:t>
            </a:r>
            <a:r>
              <a:rPr lang="sv-SE" err="1"/>
              <a:t>up</a:t>
            </a:r>
            <a:r>
              <a:rPr lang="sv-SE"/>
              <a:t> the </a:t>
            </a:r>
            <a:r>
              <a:rPr lang="sv-SE" err="1"/>
              <a:t>connection</a:t>
            </a:r>
            <a:r>
              <a:rPr lang="sv-SE"/>
              <a:t> </a:t>
            </a:r>
            <a:r>
              <a:rPr lang="sv-SE" err="1"/>
              <a:t>between</a:t>
            </a:r>
            <a:r>
              <a:rPr lang="sv-SE"/>
              <a:t> </a:t>
            </a:r>
            <a:r>
              <a:rPr lang="sv-SE" err="1"/>
              <a:t>Orca</a:t>
            </a:r>
            <a:r>
              <a:rPr lang="sv-SE"/>
              <a:t> and </a:t>
            </a:r>
            <a:r>
              <a:rPr lang="sv-SE" b="1" err="1"/>
              <a:t>ExtCtrl</a:t>
            </a:r>
            <a:r>
              <a:rPr lang="sv-SE" b="1"/>
              <a:t> </a:t>
            </a:r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sv-SE" b="1"/>
              <a:t>*.c-</a:t>
            </a:r>
            <a:r>
              <a:rPr lang="sv-SE" b="1" err="1"/>
              <a:t>file</a:t>
            </a:r>
            <a:r>
              <a:rPr lang="sv-SE" b="1"/>
              <a:t> </a:t>
            </a:r>
            <a:r>
              <a:rPr lang="sv-SE"/>
              <a:t>to </a:t>
            </a:r>
            <a:r>
              <a:rPr lang="sv-SE" err="1"/>
              <a:t>manipulate</a:t>
            </a:r>
            <a:r>
              <a:rPr lang="sv-SE"/>
              <a:t> signals or </a:t>
            </a:r>
            <a:r>
              <a:rPr lang="sv-SE" err="1"/>
              <a:t>introduce</a:t>
            </a:r>
            <a:r>
              <a:rPr lang="sv-SE"/>
              <a:t> measurments devices</a:t>
            </a:r>
            <a:endParaRPr lang="sv-SE" err="1"/>
          </a:p>
          <a:p>
            <a:pPr>
              <a:lnSpc>
                <a:spcPct val="114999"/>
              </a:lnSpc>
            </a:pPr>
            <a:r>
              <a:rPr lang="sv-SE" b="1"/>
              <a:t>    </a:t>
            </a:r>
            <a:endParaRPr lang="sv-S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4AE939-8115-4C87-9AD7-45AC373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</a:rPr>
              <a:t>Communication setup with the robot</a:t>
            </a:r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459FB2C-2A11-4C2C-953C-049FCF38A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D50660A0-E7B7-4403-A5CC-291E7076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152339"/>
            <a:ext cx="8518357" cy="35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4B57CB-3FD0-4AE8-9F8D-48B7543D8F37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sv-SE" sz="2800" b="1" dirty="0" err="1">
                <a:solidFill>
                  <a:srgbClr val="0070C0"/>
                </a:solidFill>
              </a:rPr>
              <a:t>Linear</a:t>
            </a:r>
            <a:r>
              <a:rPr lang="sv-SE" sz="2800" b="1" dirty="0">
                <a:solidFill>
                  <a:srgbClr val="0070C0"/>
                </a:solidFill>
              </a:rPr>
              <a:t> simulation</a:t>
            </a:r>
            <a:endParaRPr lang="sv-SE" sz="2800"/>
          </a:p>
          <a:p>
            <a:endParaRPr lang="sv-SE" dirty="0"/>
          </a:p>
        </p:txBody>
      </p:sp>
      <p:pic>
        <p:nvPicPr>
          <p:cNvPr id="4" name="Bildobjekt 4" descr="En bild som visar text, karta, fylld, foto&#10;&#10;Automatiskt genererad beskrivning">
            <a:extLst>
              <a:ext uri="{FF2B5EF4-FFF2-40B4-BE49-F238E27FC236}">
                <a16:creationId xmlns:a16="http://schemas.microsoft.com/office/drawing/2014/main" id="{3879FEEB-616D-4F42-A38D-F56143C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4652"/>
            <a:ext cx="7848600" cy="3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>
                <a:solidFill>
                  <a:srgbClr val="0070C0"/>
                </a:solidFill>
                <a:latin typeface="Calibri"/>
                <a:cs typeface="Calibri"/>
              </a:rPr>
              <a:t>Crane Damping Project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8">
              <a:buFont typeface="Wingdings" pitchFamily="2" charset="2"/>
              <a:buChar char="q"/>
            </a:pPr>
            <a:r>
              <a:rPr lang="sv-SE" sz="2400" dirty="0"/>
              <a:t>    </a:t>
            </a:r>
            <a:r>
              <a:rPr lang="sv-SE" sz="2400" b="1" dirty="0"/>
              <a:t>System </a:t>
            </a:r>
            <a:r>
              <a:rPr lang="sv-SE" sz="2400" b="1" err="1"/>
              <a:t>Overview</a:t>
            </a:r>
            <a:r>
              <a:rPr lang="sv-SE" sz="2400" dirty="0"/>
              <a:t> </a:t>
            </a:r>
          </a:p>
          <a:p>
            <a:pPr lvl="8">
              <a:buFont typeface="Wingdings" pitchFamily="2" charset="2"/>
              <a:buChar char="q"/>
            </a:pPr>
            <a:r>
              <a:rPr lang="sv-SE" sz="2400" dirty="0"/>
              <a:t>   </a:t>
            </a:r>
            <a:r>
              <a:rPr lang="sv-SE" sz="2400" b="1" dirty="0"/>
              <a:t> </a:t>
            </a:r>
            <a:r>
              <a:rPr lang="sv-SE" sz="2400" b="1" dirty="0" err="1"/>
              <a:t>Model</a:t>
            </a:r>
            <a:r>
              <a:rPr lang="sv-SE" sz="2400" b="1" dirty="0"/>
              <a:t> </a:t>
            </a:r>
            <a:r>
              <a:rPr lang="sv-SE" sz="2400" b="1" dirty="0" err="1"/>
              <a:t>Description</a:t>
            </a:r>
            <a:endParaRPr lang="sv-SE" sz="2400" b="1" dirty="0"/>
          </a:p>
          <a:p>
            <a:pPr lvl="8">
              <a:buFont typeface="Wingdings" pitchFamily="2" charset="2"/>
              <a:buChar char="q"/>
            </a:pPr>
            <a:r>
              <a:rPr lang="sv-SE" sz="2400" dirty="0"/>
              <a:t>    </a:t>
            </a:r>
            <a:r>
              <a:rPr lang="sv-SE" sz="2400" b="1" dirty="0"/>
              <a:t>Control Design Approach</a:t>
            </a:r>
          </a:p>
          <a:p>
            <a:pPr marL="457200" lvl="8" indent="-457200">
              <a:lnSpc>
                <a:spcPct val="114999"/>
              </a:lnSpc>
              <a:buFont typeface="Wingdings"/>
              <a:buChar char="q"/>
            </a:pPr>
            <a:r>
              <a:rPr lang="sv-SE" sz="2400" b="1"/>
              <a:t>  Angle Estimation using IMU</a:t>
            </a:r>
            <a:endParaRPr lang="sv-SE" sz="2400" dirty="0"/>
          </a:p>
          <a:p>
            <a:pPr lvl="8">
              <a:lnSpc>
                <a:spcPct val="114999"/>
              </a:lnSpc>
              <a:buFont typeface="Wingdings" pitchFamily="2" charset="2"/>
              <a:buChar char="q"/>
            </a:pPr>
            <a:r>
              <a:rPr lang="sv-SE" sz="2400" dirty="0"/>
              <a:t>    </a:t>
            </a:r>
            <a:r>
              <a:rPr lang="sv-SE" sz="2400" b="1" err="1"/>
              <a:t>Network</a:t>
            </a:r>
            <a:r>
              <a:rPr lang="sv-SE" sz="2400" b="1" dirty="0"/>
              <a:t> Connection</a:t>
            </a:r>
            <a:endParaRPr lang="sv-SE" sz="2400" dirty="0"/>
          </a:p>
          <a:p>
            <a:pPr lvl="8"/>
            <a:r>
              <a:rPr lang="sv-SE" sz="2800" dirty="0"/>
              <a:t>   </a:t>
            </a:r>
            <a:endParaRPr lang="sv-SE" sz="2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, karta, fylld, foto&#10;&#10;Automatiskt genererad beskrivning">
            <a:extLst>
              <a:ext uri="{FF2B5EF4-FFF2-40B4-BE49-F238E27FC236}">
                <a16:creationId xmlns:a16="http://schemas.microsoft.com/office/drawing/2014/main" id="{A40E4AAA-613A-49AA-BBBC-77C10E0F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811292"/>
            <a:ext cx="7383780" cy="3741896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945C26D5-3CA5-46E5-B5E4-F354C98BB652}"/>
              </a:ext>
            </a:extLst>
          </p:cNvPr>
          <p:cNvSpPr txBox="1"/>
          <p:nvPr/>
        </p:nvSpPr>
        <p:spPr>
          <a:xfrm>
            <a:off x="259080" y="224790"/>
            <a:ext cx="7894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800" b="1" dirty="0" err="1">
                <a:solidFill>
                  <a:srgbClr val="0070C0"/>
                </a:solidFill>
                <a:latin typeface="Proxima Nova"/>
              </a:rPr>
              <a:t>Nonlinear</a:t>
            </a:r>
            <a:r>
              <a:rPr lang="sv-SE" sz="2800" b="1" dirty="0">
                <a:solidFill>
                  <a:srgbClr val="0070C0"/>
                </a:solidFill>
                <a:latin typeface="Proxima Nova"/>
              </a:rPr>
              <a:t> simulation</a:t>
            </a:r>
            <a:r>
              <a:rPr lang="sv-SE" sz="2800" dirty="0">
                <a:latin typeface="Proxima Nova"/>
              </a:rPr>
              <a:t>​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9148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945C26D5-3CA5-46E5-B5E4-F354C98BB652}"/>
              </a:ext>
            </a:extLst>
          </p:cNvPr>
          <p:cNvSpPr txBox="1"/>
          <p:nvPr/>
        </p:nvSpPr>
        <p:spPr>
          <a:xfrm>
            <a:off x="259080" y="224790"/>
            <a:ext cx="7894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800" b="1" dirty="0" err="1">
                <a:solidFill>
                  <a:srgbClr val="0070C0"/>
                </a:solidFill>
                <a:latin typeface="Proxima Nova"/>
              </a:rPr>
              <a:t>Distubance</a:t>
            </a:r>
            <a:r>
              <a:rPr lang="sv-SE" sz="2800" b="1" dirty="0">
                <a:solidFill>
                  <a:srgbClr val="0070C0"/>
                </a:solidFill>
                <a:latin typeface="Proxima Nova"/>
              </a:rPr>
              <a:t> </a:t>
            </a:r>
            <a:r>
              <a:rPr lang="sv-SE" sz="2800" b="1" dirty="0" err="1">
                <a:solidFill>
                  <a:srgbClr val="0070C0"/>
                </a:solidFill>
                <a:latin typeface="Proxima Nova"/>
              </a:rPr>
              <a:t>Rejection</a:t>
            </a:r>
            <a:r>
              <a:rPr lang="sv-SE" sz="2800" dirty="0">
                <a:latin typeface="Proxima Nova"/>
              </a:rPr>
              <a:t>​</a:t>
            </a:r>
            <a:endParaRPr lang="sv-SE" sz="2800" dirty="0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BD95922D-8321-4047-A84C-C252715B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032272"/>
            <a:ext cx="6873240" cy="34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6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945C26D5-3CA5-46E5-B5E4-F354C98BB652}"/>
              </a:ext>
            </a:extLst>
          </p:cNvPr>
          <p:cNvSpPr txBox="1"/>
          <p:nvPr/>
        </p:nvSpPr>
        <p:spPr>
          <a:xfrm>
            <a:off x="259080" y="224790"/>
            <a:ext cx="7894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800" b="1" dirty="0">
                <a:solidFill>
                  <a:srgbClr val="0070C0"/>
                </a:solidFill>
                <a:latin typeface="Proxima Nova"/>
              </a:rPr>
              <a:t>Initial </a:t>
            </a:r>
            <a:r>
              <a:rPr lang="sv-SE" sz="2800" b="1" dirty="0" err="1">
                <a:solidFill>
                  <a:srgbClr val="0070C0"/>
                </a:solidFill>
                <a:latin typeface="Proxima Nova"/>
              </a:rPr>
              <a:t>value</a:t>
            </a:r>
            <a:r>
              <a:rPr lang="sv-SE" sz="2800" b="1" dirty="0">
                <a:solidFill>
                  <a:srgbClr val="0070C0"/>
                </a:solidFill>
                <a:latin typeface="Proxima Nova"/>
              </a:rPr>
              <a:t> </a:t>
            </a:r>
            <a:r>
              <a:rPr lang="sv-SE" sz="2800" b="1" dirty="0" err="1">
                <a:solidFill>
                  <a:srgbClr val="0070C0"/>
                </a:solidFill>
                <a:latin typeface="Proxima Nova"/>
              </a:rPr>
              <a:t>response</a:t>
            </a:r>
            <a:r>
              <a:rPr lang="sv-SE" sz="2800" dirty="0">
                <a:latin typeface="Proxima Nova"/>
              </a:rPr>
              <a:t>​</a:t>
            </a:r>
            <a:endParaRPr lang="sv-SE" sz="2800" dirty="0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160A3A96-AFFC-4B1F-96A0-4C96D67E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956072"/>
            <a:ext cx="7322820" cy="37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3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</p:spPr>
        <p:txBody>
          <a:bodyPr lIns="91425" tIns="91425" rIns="91425" bIns="91425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70C0"/>
                </a:solidFill>
              </a:rPr>
              <a:t>Questions?</a:t>
            </a: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9C3B9A5F-66C0-4ED1-8987-8D2DF255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</p:spPr>
        <p:txBody>
          <a:bodyPr/>
          <a:lstStyle/>
          <a:p>
            <a:r>
              <a:rPr lang="en-US" sz="2800" b="1">
                <a:solidFill>
                  <a:srgbClr val="0070C0"/>
                </a:solidFill>
              </a:rPr>
              <a:t>Crane Damping – Group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70C0"/>
                </a:solidFill>
              </a:rPr>
              <a:t>System 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51520" y="84355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14999"/>
              </a:lnSpc>
            </a:pPr>
            <a:r>
              <a:rPr lang="en" b="1"/>
              <a:t>System consists of a robot arm that is driven by:</a:t>
            </a:r>
            <a:endParaRPr lang="sv-SE" b="1"/>
          </a:p>
          <a:p>
            <a:pPr marL="457200" indent="-228600">
              <a:buFont typeface="Wingdings" pitchFamily="2" charset="2"/>
              <a:buChar char="§"/>
            </a:pPr>
            <a:r>
              <a:rPr lang="en" sz="1600"/>
              <a:t>An </a:t>
            </a:r>
            <a:r>
              <a:rPr lang="en" sz="1600" b="1"/>
              <a:t>ABB IRB140</a:t>
            </a:r>
            <a:r>
              <a:rPr lang="en" sz="1600"/>
              <a:t> robot with 6 joints/links</a:t>
            </a:r>
          </a:p>
          <a:p>
            <a:pPr marL="457200" indent="-228600">
              <a:lnSpc>
                <a:spcPct val="114999"/>
              </a:lnSpc>
              <a:buFont typeface="Wingdings" pitchFamily="2" charset="2"/>
              <a:buChar char="§"/>
            </a:pPr>
            <a:r>
              <a:rPr lang="en" sz="1600"/>
              <a:t>A free swinging </a:t>
            </a:r>
            <a:r>
              <a:rPr lang="en" sz="1600" b="1"/>
              <a:t>pendulum</a:t>
            </a:r>
            <a:r>
              <a:rPr lang="en" sz="1600"/>
              <a:t> attached to the pivot point</a:t>
            </a:r>
            <a:endParaRPr lang="en" sz="1600" dirty="0"/>
          </a:p>
          <a:p>
            <a:pPr marL="228600"/>
            <a:r>
              <a:rPr lang="en" sz="1600" b="1"/>
              <a:t>    IRC5</a:t>
            </a:r>
            <a:r>
              <a:rPr lang="en" sz="1600"/>
              <a:t>: Embedded main-computer + PID controller</a:t>
            </a:r>
          </a:p>
          <a:p>
            <a:pPr marL="228600"/>
            <a:r>
              <a:rPr lang="en" sz="1600" b="1"/>
              <a:t>    Dc motors</a:t>
            </a:r>
            <a:r>
              <a:rPr lang="en" sz="1600"/>
              <a:t> at the 6 joints</a:t>
            </a:r>
          </a:p>
          <a:p>
            <a:pPr marL="228600">
              <a:lnSpc>
                <a:spcPct val="100000"/>
              </a:lnSpc>
            </a:pPr>
            <a:r>
              <a:rPr lang="en" sz="1600" b="1"/>
              <a:t>    Mobile phone</a:t>
            </a:r>
            <a:r>
              <a:rPr lang="en" sz="1600"/>
              <a:t> tracker added to the system</a:t>
            </a:r>
          </a:p>
          <a:p>
            <a:pPr marL="228600">
              <a:lnSpc>
                <a:spcPct val="100000"/>
              </a:lnSpc>
            </a:pPr>
            <a:r>
              <a:rPr lang="en" sz="1600" b="1"/>
              <a:t>    IMU app</a:t>
            </a:r>
            <a:r>
              <a:rPr lang="en" sz="1600"/>
              <a:t> called IMU+GPS-Stream to gather information</a:t>
            </a:r>
          </a:p>
        </p:txBody>
      </p:sp>
      <p:pic>
        <p:nvPicPr>
          <p:cNvPr id="3" name="Bildobjekt 3" descr="En bild som visar golv, inomhus, rum, bord&#10;&#10;Automatiskt genererad beskrivning">
            <a:extLst>
              <a:ext uri="{FF2B5EF4-FFF2-40B4-BE49-F238E27FC236}">
                <a16:creationId xmlns:a16="http://schemas.microsoft.com/office/drawing/2014/main" id="{22BE765E-993F-4437-9604-1CB650F0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970597"/>
            <a:ext cx="2667000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>
                <a:solidFill>
                  <a:srgbClr val="0070C0"/>
                </a:solidFill>
              </a:rPr>
              <a:t>Project Objective 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09840" cy="3416400"/>
          </a:xfrm>
        </p:spPr>
        <p:txBody>
          <a:bodyPr/>
          <a:lstStyle/>
          <a:p>
            <a:r>
              <a:rPr lang="en" b="1"/>
              <a:t>Damping the load swinging in a planar orbit:</a:t>
            </a:r>
          </a:p>
          <a:p>
            <a:pPr>
              <a:buFont typeface="Wingdings" pitchFamily="2" charset="2"/>
              <a:buChar char="§"/>
            </a:pPr>
            <a:r>
              <a:rPr lang="en" sz="1600"/>
              <a:t>    The main task</a:t>
            </a:r>
            <a:r>
              <a:rPr lang="en-US" sz="1600"/>
              <a:t> of our project is to control ABB140 robot arm such that it will be able to damp the oscillations of the swinging pendulum</a:t>
            </a:r>
            <a:endParaRPr lang="en" sz="1600"/>
          </a:p>
          <a:p>
            <a:pPr>
              <a:lnSpc>
                <a:spcPct val="114999"/>
              </a:lnSpc>
              <a:buFont typeface="Wingdings" pitchFamily="2" charset="2"/>
              <a:buChar char="§"/>
            </a:pPr>
            <a:r>
              <a:rPr lang="en-US" sz="1600" dirty="0"/>
              <a:t>    </a:t>
            </a:r>
            <a:r>
              <a:rPr lang="en-US" sz="1600"/>
              <a:t>using the ABB controller </a:t>
            </a:r>
            <a:r>
              <a:rPr lang="en-US" sz="1600" b="1"/>
              <a:t>IRC5</a:t>
            </a:r>
            <a:r>
              <a:rPr lang="en-US" sz="1600"/>
              <a:t> and the LTH-made sensor software</a:t>
            </a:r>
            <a:r>
              <a:rPr lang="en-US" sz="1600" b="1"/>
              <a:t> interface ExtCtrl</a:t>
            </a:r>
          </a:p>
          <a:p>
            <a:pPr>
              <a:buFont typeface="Wingdings" pitchFamily="2" charset="2"/>
              <a:buChar char="§"/>
            </a:pPr>
            <a:r>
              <a:rPr lang="en" sz="1600"/>
              <a:t>    Alternative: Circular swinging process  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980819D0-72E8-4BB0-B298-A232B975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23" y="1387050"/>
            <a:ext cx="3095827" cy="2934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>
                <a:solidFill>
                  <a:srgbClr val="0070C0"/>
                </a:solidFill>
              </a:rPr>
              <a:t>Modeling of the Crane Process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06755"/>
            <a:ext cx="4847760" cy="346212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b="1"/>
              <a:t>The Cart-pendulum model</a:t>
            </a:r>
            <a:endParaRPr lang="en"/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en" sz="1600"/>
              <a:t>Our process can be modelled as a </a:t>
            </a:r>
            <a:r>
              <a:rPr lang="en" sz="1600" b="1"/>
              <a:t>Pendulum</a:t>
            </a:r>
            <a:r>
              <a:rPr lang="en" sz="1600"/>
              <a:t> mounted to a </a:t>
            </a:r>
            <a:r>
              <a:rPr lang="en" sz="1600" b="1"/>
              <a:t>motorized cart</a:t>
            </a:r>
            <a:r>
              <a:rPr lang="en" sz="1600"/>
              <a:t>.</a:t>
            </a:r>
            <a:endParaRPr lang="en-US" sz="1600"/>
          </a:p>
          <a:p>
            <a:pPr marL="285750" indent="-285750">
              <a:lnSpc>
                <a:spcPct val="114999"/>
              </a:lnSpc>
              <a:buFont typeface="Wingdings"/>
              <a:buChar char="§"/>
            </a:pPr>
            <a:r>
              <a:rPr lang="en" sz="1600"/>
              <a:t>The </a:t>
            </a:r>
            <a:r>
              <a:rPr lang="en" sz="1600" b="1"/>
              <a:t>cart motion</a:t>
            </a:r>
            <a:r>
              <a:rPr lang="en" sz="1600"/>
              <a:t> tries to keep the leaning angle, θ, at a small level and damp the swinging pendulum.</a:t>
            </a:r>
            <a:endParaRPr lang="en"/>
          </a:p>
          <a:p>
            <a:pPr marL="285750" indent="-285750">
              <a:buFont typeface="Wingdings"/>
              <a:buChar char="§"/>
            </a:pPr>
            <a:r>
              <a:rPr lang="en" sz="1600"/>
              <a:t> The model should be close to the</a:t>
            </a:r>
            <a:r>
              <a:rPr lang="en" sz="1600" b="1"/>
              <a:t> real process behaviour</a:t>
            </a:r>
            <a:r>
              <a:rPr lang="en" sz="1600" dirty="0"/>
              <a:t>.</a:t>
            </a:r>
          </a:p>
          <a:p>
            <a:endParaRPr lang="sv-SE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C6618374-2623-4B3F-A579-4DB1725B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1225084"/>
            <a:ext cx="3855720" cy="32343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70C0"/>
                </a:solidFill>
              </a:rPr>
              <a:t>Characteristics of The Physical System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4688" cy="34087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" dirty="0"/>
              <a:t>   </a:t>
            </a:r>
            <a:r>
              <a:rPr lang="en" sz="1800" dirty="0"/>
              <a:t> </a:t>
            </a:r>
            <a:r>
              <a:rPr lang="en" sz="1600" dirty="0"/>
              <a:t>Pendulum is </a:t>
            </a:r>
            <a:r>
              <a:rPr lang="en" sz="1600" b="1"/>
              <a:t>oscillatory </a:t>
            </a:r>
            <a:r>
              <a:rPr lang="en" sz="1600" dirty="0"/>
              <a:t>without control.</a:t>
            </a:r>
          </a:p>
          <a:p>
            <a:pPr>
              <a:buFont typeface="Wingdings" pitchFamily="2" charset="2"/>
              <a:buChar char="§"/>
            </a:pPr>
            <a:r>
              <a:rPr lang="en" dirty="0"/>
              <a:t>   </a:t>
            </a:r>
            <a:r>
              <a:rPr lang="en" sz="1600"/>
              <a:t> Dynamics of the pendulum system is </a:t>
            </a:r>
            <a:r>
              <a:rPr lang="en" sz="1600" b="1" dirty="0"/>
              <a:t>nonlinear.</a:t>
            </a:r>
          </a:p>
          <a:p>
            <a:pPr>
              <a:buFont typeface="Wingdings" pitchFamily="2" charset="2"/>
              <a:buChar char="ü"/>
            </a:pPr>
            <a:r>
              <a:rPr lang="en" b="1" dirty="0"/>
              <a:t> </a:t>
            </a:r>
            <a:r>
              <a:rPr lang="en" sz="1600" b="1" dirty="0"/>
              <a:t> </a:t>
            </a:r>
            <a:r>
              <a:rPr lang="en" sz="1600" b="1" err="1"/>
              <a:t>Pendulm</a:t>
            </a:r>
            <a:r>
              <a:rPr lang="en" sz="1600" b="1"/>
              <a:t> oscillates back and forth and can be damped by a controller, i.e. </a:t>
            </a:r>
            <a:r>
              <a:rPr lang="sv-SE" sz="1600"/>
              <a:t>T</a:t>
            </a:r>
            <a:r>
              <a:rPr lang="en" sz="1600"/>
              <a:t>he acceleration of the DC motors tries to keep it at the downward vertical position at </a:t>
            </a:r>
            <a:r>
              <a:rPr lang="en" sz="1600" b="1"/>
              <a:t>zero degree</a:t>
            </a:r>
            <a:r>
              <a:rPr lang="en" sz="1600"/>
              <a:t> by acting on the tilt-angle </a:t>
            </a:r>
            <a:r>
              <a:rPr lang="sv-SE" sz="1600" dirty="0"/>
              <a:t>ɵ</a:t>
            </a:r>
            <a:endParaRPr lang="en" sz="1600" b="1" dirty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" name="Bildobjekt 2">
            <a:extLst>
              <a:ext uri="{FF2B5EF4-FFF2-40B4-BE49-F238E27FC236}">
                <a16:creationId xmlns:a16="http://schemas.microsoft.com/office/drawing/2014/main" id="{7AF6FDC2-94F9-4578-A937-D285CA03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64" y="1149615"/>
            <a:ext cx="3995635" cy="3409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A3B9F5-1840-47F6-B9F3-30C370F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err="1">
                <a:solidFill>
                  <a:srgbClr val="0070C0"/>
                </a:solidFill>
              </a:rPr>
              <a:t>Modelling</a:t>
            </a:r>
            <a:r>
              <a:rPr lang="sv-SE" b="1" dirty="0">
                <a:solidFill>
                  <a:srgbClr val="0070C0"/>
                </a:solidFill>
              </a:rPr>
              <a:t> the </a:t>
            </a:r>
            <a:r>
              <a:rPr lang="sv-SE" b="1" err="1">
                <a:solidFill>
                  <a:srgbClr val="0070C0"/>
                </a:solidFill>
              </a:rPr>
              <a:t>Cart</a:t>
            </a:r>
            <a:r>
              <a:rPr lang="sv-SE" b="1">
                <a:solidFill>
                  <a:srgbClr val="0070C0"/>
                </a:solidFill>
              </a:rPr>
              <a:t> / Cascaded structure</a:t>
            </a:r>
            <a:r>
              <a:rPr lang="sv-SE" b="1" dirty="0"/>
              <a:t> 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860AE77-92A9-4262-86E6-A86670F5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3711" cy="1370511"/>
          </a:xfrm>
        </p:spPr>
        <p:txBody>
          <a:bodyPr lIns="91425" tIns="91425" rIns="91425" bIns="91425" anchor="t" anchorCtr="0"/>
          <a:lstStyle/>
          <a:p>
            <a:pPr>
              <a:lnSpc>
                <a:spcPct val="114999"/>
              </a:lnSpc>
            </a:pPr>
            <a:r>
              <a:rPr lang="sv-SE" sz="1600" b="1"/>
              <a:t>DC-motor is controlled in a cascaded </a:t>
            </a:r>
            <a:r>
              <a:rPr lang="sv-SE" sz="1600" b="1" dirty="0"/>
              <a:t>structure</a:t>
            </a:r>
            <a:endParaRPr lang="sv-SE" dirty="0"/>
          </a:p>
          <a:p>
            <a:pPr>
              <a:lnSpc>
                <a:spcPct val="114999"/>
              </a:lnSpc>
            </a:pPr>
            <a:r>
              <a:rPr lang="sv-SE" sz="1600" dirty="0"/>
              <a:t>Cart dynamics can be modeled as a </a:t>
            </a:r>
            <a:r>
              <a:rPr lang="sv-SE" sz="1600" b="1" dirty="0"/>
              <a:t>double integrator</a:t>
            </a:r>
            <a:r>
              <a:rPr lang="sv-SE" sz="1600" dirty="0"/>
              <a:t> from acceleration reference </a:t>
            </a:r>
            <a:r>
              <a:rPr lang="sv-SE" sz="1600" i="1" dirty="0"/>
              <a:t>u</a:t>
            </a:r>
            <a:r>
              <a:rPr lang="sv-SE" sz="1600" dirty="0"/>
              <a:t> to the position</a:t>
            </a:r>
            <a:r>
              <a:rPr lang="sv-SE" sz="1600" i="1" dirty="0"/>
              <a:t> p</a:t>
            </a:r>
            <a:r>
              <a:rPr lang="sv-SE" sz="1600" dirty="0"/>
              <a:t> of the </a:t>
            </a:r>
            <a:r>
              <a:rPr lang="sv-SE" sz="1600"/>
              <a:t>robot arm: </a:t>
            </a:r>
            <a:r>
              <a:rPr lang="sv-SE" sz="1600" b="1"/>
              <a:t>Inner loop</a:t>
            </a:r>
            <a:r>
              <a:rPr lang="sv-SE" sz="1600"/>
              <a:t> &amp; </a:t>
            </a:r>
            <a:r>
              <a:rPr lang="sv-SE" sz="1600" b="1"/>
              <a:t>Outer loop</a:t>
            </a:r>
            <a:endParaRPr lang="sv-SE" b="1"/>
          </a:p>
          <a:p>
            <a:pPr>
              <a:lnSpc>
                <a:spcPct val="114999"/>
              </a:lnSpc>
            </a:pPr>
            <a:endParaRPr lang="sv-SE" sz="1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BE7F98A-669A-4613-B781-C5E431F81F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725580" cy="1362973"/>
          </a:xfrm>
        </p:spPr>
        <p:txBody>
          <a:bodyPr/>
          <a:lstStyle/>
          <a:p>
            <a:r>
              <a:rPr lang="sv-SE" b="1"/>
              <a:t>                     Double integrator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FEB39B97-1477-4CCE-A218-21F9DE81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02" y="2644326"/>
            <a:ext cx="6597784" cy="2207728"/>
          </a:xfrm>
          <a:prstGeom prst="rect">
            <a:avLst/>
          </a:prstGeom>
        </p:spPr>
      </p:pic>
      <p:pic>
        <p:nvPicPr>
          <p:cNvPr id="6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C393901B-3555-4DD1-93CB-50C9BB77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01" y="1588106"/>
            <a:ext cx="2743200" cy="9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70C0"/>
                </a:solidFill>
              </a:rPr>
              <a:t>Kinetic and Potential Energy - Pendulum </a:t>
            </a:r>
            <a:r>
              <a:rPr lang="en" b="1" dirty="0">
                <a:solidFill>
                  <a:srgbClr val="0070C0"/>
                </a:solidFill>
              </a:rPr>
              <a:t>System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0675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/>
              <a:t> Kinetic and potential energy in the generalized coordinate</a:t>
            </a:r>
          </a:p>
        </p:txBody>
      </p:sp>
      <p:pic>
        <p:nvPicPr>
          <p:cNvPr id="2" name="Bildobjekt 4">
            <a:extLst>
              <a:ext uri="{FF2B5EF4-FFF2-40B4-BE49-F238E27FC236}">
                <a16:creationId xmlns:a16="http://schemas.microsoft.com/office/drawing/2014/main" id="{8E3A019A-D7E4-4EF7-A305-85676DB9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843034"/>
            <a:ext cx="2743200" cy="2600431"/>
          </a:xfrm>
          <a:prstGeom prst="rect">
            <a:avLst/>
          </a:prstGeom>
        </p:spPr>
      </p:pic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36A03CCC-8A1D-4B2C-8D7F-F84C0168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840230"/>
            <a:ext cx="2743200" cy="1371600"/>
          </a:xfrm>
          <a:prstGeom prst="rect">
            <a:avLst/>
          </a:prstGeom>
        </p:spPr>
      </p:pic>
      <p:pic>
        <p:nvPicPr>
          <p:cNvPr id="6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5DA245D0-BDE4-4C09-AF4B-2091DE888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20" y="3760386"/>
            <a:ext cx="2743200" cy="670727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F885488-67EC-4061-8619-D8B7BD080779}"/>
              </a:ext>
            </a:extLst>
          </p:cNvPr>
          <p:cNvSpPr txBox="1"/>
          <p:nvPr/>
        </p:nvSpPr>
        <p:spPr>
          <a:xfrm>
            <a:off x="312420" y="33108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sz="1800" b="1">
                <a:latin typeface="Proxima Nova"/>
              </a:rPr>
              <a:t>Lagrangian</a:t>
            </a:r>
          </a:p>
        </p:txBody>
      </p:sp>
    </p:spTree>
    <p:extLst>
      <p:ext uri="{BB962C8B-B14F-4D97-AF65-F5344CB8AC3E}">
        <p14:creationId xmlns:p14="http://schemas.microsoft.com/office/powerpoint/2010/main" val="25931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70C0"/>
                </a:solidFill>
              </a:rPr>
              <a:t>Dynamic Equations of Pendulum System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/>
              <a:t>Euler-Lagrange ‘s Law gives the dynamic equation for the pendulum</a:t>
            </a:r>
          </a:p>
        </p:txBody>
      </p:sp>
      <p:pic>
        <p:nvPicPr>
          <p:cNvPr id="3" name="Bildobjekt 3">
            <a:extLst>
              <a:ext uri="{FF2B5EF4-FFF2-40B4-BE49-F238E27FC236}">
                <a16:creationId xmlns:a16="http://schemas.microsoft.com/office/drawing/2014/main" id="{82156681-5F71-4C7E-893E-E60F56B0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35" y="3201499"/>
            <a:ext cx="3576130" cy="1032581"/>
          </a:xfrm>
          <a:prstGeom prst="rect">
            <a:avLst/>
          </a:prstGeom>
        </p:spPr>
      </p:pic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FB183160-9616-4FC8-8D72-0B8C789C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" y="1875249"/>
            <a:ext cx="5594619" cy="1101253"/>
          </a:xfrm>
          <a:prstGeom prst="rect">
            <a:avLst/>
          </a:prstGeom>
        </p:spPr>
      </p:pic>
      <p:pic>
        <p:nvPicPr>
          <p:cNvPr id="2" name="Bildobjekt 4">
            <a:extLst>
              <a:ext uri="{FF2B5EF4-FFF2-40B4-BE49-F238E27FC236}">
                <a16:creationId xmlns:a16="http://schemas.microsoft.com/office/drawing/2014/main" id="{8E3A019A-D7E4-4EF7-A305-85676DB91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1843034"/>
            <a:ext cx="2743200" cy="2600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77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Proxima Nova</vt:lpstr>
      <vt:lpstr>Arial</vt:lpstr>
      <vt:lpstr>Wingdings</vt:lpstr>
      <vt:lpstr>Calibri</vt:lpstr>
      <vt:lpstr>spearmint</vt:lpstr>
      <vt:lpstr>Crane Damping  Applied Robotics - FRTF20   HT-2020  Group10 </vt:lpstr>
      <vt:lpstr>Crane Damping Project </vt:lpstr>
      <vt:lpstr>System Overview</vt:lpstr>
      <vt:lpstr>Project Objective </vt:lpstr>
      <vt:lpstr>Modeling of the Crane Process</vt:lpstr>
      <vt:lpstr>Characteristics of The Physical System </vt:lpstr>
      <vt:lpstr>Modelling the Cart / Cascaded structure </vt:lpstr>
      <vt:lpstr>Kinetic and Potential Energy - Pendulum System</vt:lpstr>
      <vt:lpstr>Dynamic Equations of Pendulum System</vt:lpstr>
      <vt:lpstr>Resulting Nonlinear Model – Complete System</vt:lpstr>
      <vt:lpstr>Linearized Pendulum equation of motion</vt:lpstr>
      <vt:lpstr>The Full State Space System</vt:lpstr>
      <vt:lpstr>Linear State Feedback Design – LQ Control</vt:lpstr>
      <vt:lpstr>Angle Estimation using IMU</vt:lpstr>
      <vt:lpstr>Angle Estimation IMU - Complimentary Filter </vt:lpstr>
      <vt:lpstr>Simulink, Python, C and Orca/EXTCTRL</vt:lpstr>
      <vt:lpstr>Communication setup / Network Connection</vt:lpstr>
      <vt:lpstr>Communication setup with the robot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seminar 1</dc:title>
  <cp:lastModifiedBy>Hicham Mohamad</cp:lastModifiedBy>
  <cp:revision>522</cp:revision>
  <dcterms:modified xsi:type="dcterms:W3CDTF">2022-11-21T10:25:05Z</dcterms:modified>
</cp:coreProperties>
</file>