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3" r:id="rId5"/>
    <p:sldId id="264" r:id="rId6"/>
    <p:sldId id="265" r:id="rId7"/>
    <p:sldId id="266" r:id="rId8"/>
  </p:sldIdLst>
  <p:sldSz cx="7556500" cy="10693400"/>
  <p:notesSz cx="6858000" cy="9144000"/>
  <p:embeddedFontLst>
    <p:embeddedFont>
      <p:font typeface="Telegraf" panose="020B0604020202020204" charset="0"/>
      <p:regular r:id="rId9"/>
    </p:embeddedFont>
    <p:embeddedFont>
      <p:font typeface="Telegraf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6" d="100"/>
          <a:sy n="66" d="100"/>
        </p:scale>
        <p:origin x="2261" y="-37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3.wdp"/><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pic>
        <p:nvPicPr>
          <p:cNvPr id="49" name="Image 48" descr="Une image contenant texte, capture d’écran, logiciel, Logiciel multimédia&#10;&#10;Le contenu généré par l’IA peut être incorrect.">
            <a:extLst>
              <a:ext uri="{FF2B5EF4-FFF2-40B4-BE49-F238E27FC236}">
                <a16:creationId xmlns:a16="http://schemas.microsoft.com/office/drawing/2014/main" id="{6C08068D-3D1A-2DAB-AEC3-A32E3520549B}"/>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23889" y="5987612"/>
            <a:ext cx="7532612" cy="4966193"/>
          </a:xfrm>
          <a:prstGeom prst="rect">
            <a:avLst/>
          </a:prstGeom>
        </p:spPr>
      </p:pic>
      <p:grpSp>
        <p:nvGrpSpPr>
          <p:cNvPr id="5" name="Group 5"/>
          <p:cNvGrpSpPr/>
          <p:nvPr/>
        </p:nvGrpSpPr>
        <p:grpSpPr>
          <a:xfrm rot="1471508">
            <a:off x="2405529" y="3043689"/>
            <a:ext cx="1666417" cy="8646726"/>
            <a:chOff x="0" y="0"/>
            <a:chExt cx="597206" cy="3098792"/>
          </a:xfrm>
        </p:grpSpPr>
        <p:sp>
          <p:nvSpPr>
            <p:cNvPr id="6" name="Freeform 6"/>
            <p:cNvSpPr/>
            <p:nvPr/>
          </p:nvSpPr>
          <p:spPr>
            <a:xfrm>
              <a:off x="0" y="0"/>
              <a:ext cx="597206" cy="3098791"/>
            </a:xfrm>
            <a:custGeom>
              <a:avLst/>
              <a:gdLst/>
              <a:ahLst/>
              <a:cxnLst/>
              <a:rect l="l" t="t" r="r" b="b"/>
              <a:pathLst>
                <a:path w="597206" h="3098791">
                  <a:moveTo>
                    <a:pt x="0" y="0"/>
                  </a:moveTo>
                  <a:lnTo>
                    <a:pt x="597206" y="0"/>
                  </a:lnTo>
                  <a:lnTo>
                    <a:pt x="597206" y="3098791"/>
                  </a:lnTo>
                  <a:lnTo>
                    <a:pt x="0" y="3098791"/>
                  </a:lnTo>
                  <a:close/>
                </a:path>
              </a:pathLst>
            </a:custGeom>
            <a:solidFill>
              <a:srgbClr val="D5DADA">
                <a:alpha val="23922"/>
              </a:srgbClr>
            </a:solidFill>
          </p:spPr>
          <p:txBody>
            <a:bodyPr/>
            <a:lstStyle/>
            <a:p>
              <a:endParaRPr lang="ar-DZ"/>
            </a:p>
          </p:txBody>
        </p:sp>
        <p:sp>
          <p:nvSpPr>
            <p:cNvPr id="7" name="TextBox 7"/>
            <p:cNvSpPr txBox="1"/>
            <p:nvPr/>
          </p:nvSpPr>
          <p:spPr>
            <a:xfrm>
              <a:off x="0" y="-28575"/>
              <a:ext cx="597206" cy="3127367"/>
            </a:xfrm>
            <a:prstGeom prst="rect">
              <a:avLst/>
            </a:prstGeom>
          </p:spPr>
          <p:txBody>
            <a:bodyPr lIns="50800" tIns="50800" rIns="50800" bIns="50800" rtlCol="0" anchor="ctr"/>
            <a:lstStyle/>
            <a:p>
              <a:pPr algn="ctr">
                <a:lnSpc>
                  <a:spcPts val="1960"/>
                </a:lnSpc>
                <a:spcBef>
                  <a:spcPct val="0"/>
                </a:spcBef>
              </a:pPr>
              <a:endParaRPr/>
            </a:p>
          </p:txBody>
        </p:sp>
      </p:grpSp>
      <p:pic>
        <p:nvPicPr>
          <p:cNvPr id="44" name="Image 43" descr="Une image contenant Ingénierie électronique, Composant électronique, Appareils électroniques, Composant de circuit&#10;&#10;Le contenu généré par l’IA peut être incorrect.">
            <a:extLst>
              <a:ext uri="{FF2B5EF4-FFF2-40B4-BE49-F238E27FC236}">
                <a16:creationId xmlns:a16="http://schemas.microsoft.com/office/drawing/2014/main" id="{44BAF125-33DB-1668-9509-77DAD1D08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385" y="5752234"/>
            <a:ext cx="5505876" cy="5505876"/>
          </a:xfrm>
          <a:prstGeom prst="ellipse">
            <a:avLst/>
          </a:prstGeom>
          <a:ln>
            <a:noFill/>
          </a:ln>
          <a:effectLst>
            <a:softEdge rad="112500"/>
          </a:effectLst>
        </p:spPr>
      </p:pic>
      <p:grpSp>
        <p:nvGrpSpPr>
          <p:cNvPr id="2" name="Group 2"/>
          <p:cNvGrpSpPr/>
          <p:nvPr/>
        </p:nvGrpSpPr>
        <p:grpSpPr>
          <a:xfrm rot="1471508">
            <a:off x="2096653" y="-1014165"/>
            <a:ext cx="1666417" cy="8995861"/>
            <a:chOff x="0" y="0"/>
            <a:chExt cx="597206" cy="3223913"/>
          </a:xfrm>
        </p:grpSpPr>
        <p:sp>
          <p:nvSpPr>
            <p:cNvPr id="3" name="Freeform 3"/>
            <p:cNvSpPr/>
            <p:nvPr/>
          </p:nvSpPr>
          <p:spPr>
            <a:xfrm>
              <a:off x="0" y="0"/>
              <a:ext cx="597206" cy="3223913"/>
            </a:xfrm>
            <a:custGeom>
              <a:avLst/>
              <a:gdLst/>
              <a:ahLst/>
              <a:cxnLst/>
              <a:rect l="l" t="t" r="r" b="b"/>
              <a:pathLst>
                <a:path w="597206" h="3223913">
                  <a:moveTo>
                    <a:pt x="0" y="0"/>
                  </a:moveTo>
                  <a:lnTo>
                    <a:pt x="597206" y="0"/>
                  </a:lnTo>
                  <a:lnTo>
                    <a:pt x="597206" y="3223913"/>
                  </a:lnTo>
                  <a:lnTo>
                    <a:pt x="0" y="3223913"/>
                  </a:lnTo>
                  <a:close/>
                </a:path>
              </a:pathLst>
            </a:custGeom>
            <a:solidFill>
              <a:srgbClr val="D5DADA">
                <a:alpha val="23922"/>
              </a:srgbClr>
            </a:solidFill>
          </p:spPr>
          <p:txBody>
            <a:bodyPr/>
            <a:lstStyle/>
            <a:p>
              <a:endParaRPr lang="ar-DZ"/>
            </a:p>
          </p:txBody>
        </p:sp>
        <p:sp>
          <p:nvSpPr>
            <p:cNvPr id="4" name="TextBox 4"/>
            <p:cNvSpPr txBox="1"/>
            <p:nvPr/>
          </p:nvSpPr>
          <p:spPr>
            <a:xfrm>
              <a:off x="0" y="-28575"/>
              <a:ext cx="597206" cy="3252488"/>
            </a:xfrm>
            <a:prstGeom prst="rect">
              <a:avLst/>
            </a:prstGeom>
          </p:spPr>
          <p:txBody>
            <a:bodyPr lIns="50800" tIns="50800" rIns="50800" bIns="50800" rtlCol="0" anchor="ctr"/>
            <a:lstStyle/>
            <a:p>
              <a:pPr algn="ctr">
                <a:lnSpc>
                  <a:spcPts val="1960"/>
                </a:lnSpc>
                <a:spcBef>
                  <a:spcPct val="0"/>
                </a:spcBef>
              </a:pPr>
              <a:endParaRPr/>
            </a:p>
          </p:txBody>
        </p:sp>
      </p:grpSp>
      <p:grpSp>
        <p:nvGrpSpPr>
          <p:cNvPr id="12" name="Group 12"/>
          <p:cNvGrpSpPr/>
          <p:nvPr/>
        </p:nvGrpSpPr>
        <p:grpSpPr>
          <a:xfrm>
            <a:off x="2130413" y="5525083"/>
            <a:ext cx="5801709" cy="608508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42875" cap="sq">
              <a:solidFill>
                <a:srgbClr val="FFFFFF"/>
              </a:solidFill>
              <a:prstDash val="solid"/>
              <a:miter/>
            </a:ln>
          </p:spPr>
          <p:txBody>
            <a:bodyPr/>
            <a:lstStyle/>
            <a:p>
              <a:endParaRPr lang="ar-DZ"/>
            </a:p>
          </p:txBody>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1960"/>
                </a:lnSpc>
              </a:pPr>
              <a:endParaRPr/>
            </a:p>
          </p:txBody>
        </p:sp>
      </p:grpSp>
      <p:grpSp>
        <p:nvGrpSpPr>
          <p:cNvPr id="26" name="Group 26"/>
          <p:cNvGrpSpPr/>
          <p:nvPr/>
        </p:nvGrpSpPr>
        <p:grpSpPr>
          <a:xfrm rot="1471508">
            <a:off x="1063473" y="542855"/>
            <a:ext cx="254480" cy="728890"/>
            <a:chOff x="0" y="0"/>
            <a:chExt cx="106268" cy="304376"/>
          </a:xfrm>
        </p:grpSpPr>
        <p:sp>
          <p:nvSpPr>
            <p:cNvPr id="27" name="Freeform 27"/>
            <p:cNvSpPr/>
            <p:nvPr/>
          </p:nvSpPr>
          <p:spPr>
            <a:xfrm>
              <a:off x="0" y="0"/>
              <a:ext cx="106268" cy="304376"/>
            </a:xfrm>
            <a:custGeom>
              <a:avLst/>
              <a:gdLst/>
              <a:ahLst/>
              <a:cxnLst/>
              <a:rect l="l" t="t" r="r" b="b"/>
              <a:pathLst>
                <a:path w="106268" h="304376">
                  <a:moveTo>
                    <a:pt x="0" y="0"/>
                  </a:moveTo>
                  <a:lnTo>
                    <a:pt x="106268" y="0"/>
                  </a:lnTo>
                  <a:lnTo>
                    <a:pt x="106268" y="304376"/>
                  </a:lnTo>
                  <a:lnTo>
                    <a:pt x="0" y="304376"/>
                  </a:lnTo>
                  <a:close/>
                </a:path>
              </a:pathLst>
            </a:custGeom>
            <a:solidFill>
              <a:srgbClr val="368CC1"/>
            </a:solidFill>
          </p:spPr>
          <p:txBody>
            <a:bodyPr/>
            <a:lstStyle/>
            <a:p>
              <a:endParaRPr lang="ar-DZ"/>
            </a:p>
          </p:txBody>
        </p:sp>
        <p:sp>
          <p:nvSpPr>
            <p:cNvPr id="28" name="TextBox 28"/>
            <p:cNvSpPr txBox="1"/>
            <p:nvPr/>
          </p:nvSpPr>
          <p:spPr>
            <a:xfrm>
              <a:off x="0" y="-28575"/>
              <a:ext cx="106268" cy="332951"/>
            </a:xfrm>
            <a:prstGeom prst="rect">
              <a:avLst/>
            </a:prstGeom>
          </p:spPr>
          <p:txBody>
            <a:bodyPr lIns="50800" tIns="50800" rIns="50800" bIns="50800" rtlCol="0" anchor="ctr"/>
            <a:lstStyle/>
            <a:p>
              <a:pPr algn="ctr">
                <a:lnSpc>
                  <a:spcPts val="1960"/>
                </a:lnSpc>
                <a:spcBef>
                  <a:spcPct val="0"/>
                </a:spcBef>
              </a:pPr>
              <a:endParaRPr/>
            </a:p>
          </p:txBody>
        </p:sp>
      </p:grpSp>
      <p:grpSp>
        <p:nvGrpSpPr>
          <p:cNvPr id="29" name="Group 29"/>
          <p:cNvGrpSpPr/>
          <p:nvPr/>
        </p:nvGrpSpPr>
        <p:grpSpPr>
          <a:xfrm rot="1471508">
            <a:off x="1230974" y="927236"/>
            <a:ext cx="254480" cy="728890"/>
            <a:chOff x="0" y="0"/>
            <a:chExt cx="106268" cy="304376"/>
          </a:xfrm>
          <a:solidFill>
            <a:srgbClr val="069D9D"/>
          </a:solidFill>
        </p:grpSpPr>
        <p:sp>
          <p:nvSpPr>
            <p:cNvPr id="30" name="Freeform 30"/>
            <p:cNvSpPr/>
            <p:nvPr/>
          </p:nvSpPr>
          <p:spPr>
            <a:xfrm>
              <a:off x="0" y="0"/>
              <a:ext cx="106268" cy="304376"/>
            </a:xfrm>
            <a:custGeom>
              <a:avLst/>
              <a:gdLst/>
              <a:ahLst/>
              <a:cxnLst/>
              <a:rect l="l" t="t" r="r" b="b"/>
              <a:pathLst>
                <a:path w="106268" h="304376">
                  <a:moveTo>
                    <a:pt x="0" y="0"/>
                  </a:moveTo>
                  <a:lnTo>
                    <a:pt x="106268" y="0"/>
                  </a:lnTo>
                  <a:lnTo>
                    <a:pt x="106268" y="304376"/>
                  </a:lnTo>
                  <a:lnTo>
                    <a:pt x="0" y="304376"/>
                  </a:lnTo>
                  <a:close/>
                </a:path>
              </a:pathLst>
            </a:custGeom>
            <a:grpFill/>
            <a:ln>
              <a:solidFill>
                <a:srgbClr val="069D9D"/>
              </a:solidFill>
            </a:ln>
          </p:spPr>
          <p:txBody>
            <a:bodyPr/>
            <a:lstStyle/>
            <a:p>
              <a:endParaRPr lang="ar-DZ">
                <a:solidFill>
                  <a:srgbClr val="069D9D"/>
                </a:solidFill>
              </a:endParaRPr>
            </a:p>
          </p:txBody>
        </p:sp>
        <p:sp>
          <p:nvSpPr>
            <p:cNvPr id="31" name="TextBox 31"/>
            <p:cNvSpPr txBox="1"/>
            <p:nvPr/>
          </p:nvSpPr>
          <p:spPr>
            <a:xfrm>
              <a:off x="0" y="-28575"/>
              <a:ext cx="106268" cy="332951"/>
            </a:xfrm>
            <a:prstGeom prst="rect">
              <a:avLst/>
            </a:prstGeom>
            <a:grpFill/>
            <a:ln>
              <a:solidFill>
                <a:srgbClr val="069D9D"/>
              </a:solidFill>
            </a:ln>
          </p:spPr>
          <p:txBody>
            <a:bodyPr lIns="50800" tIns="50800" rIns="50800" bIns="50800" rtlCol="0" anchor="ctr"/>
            <a:lstStyle/>
            <a:p>
              <a:pPr algn="ctr">
                <a:lnSpc>
                  <a:spcPts val="1960"/>
                </a:lnSpc>
                <a:spcBef>
                  <a:spcPct val="0"/>
                </a:spcBef>
              </a:pPr>
              <a:endParaRPr>
                <a:solidFill>
                  <a:srgbClr val="069D9D"/>
                </a:solidFill>
              </a:endParaRPr>
            </a:p>
          </p:txBody>
        </p:sp>
      </p:grpSp>
      <p:sp>
        <p:nvSpPr>
          <p:cNvPr id="39" name="TextBox 39"/>
          <p:cNvSpPr txBox="1"/>
          <p:nvPr/>
        </p:nvSpPr>
        <p:spPr>
          <a:xfrm>
            <a:off x="756000" y="3558941"/>
            <a:ext cx="3353750" cy="529312"/>
          </a:xfrm>
          <a:prstGeom prst="rect">
            <a:avLst/>
          </a:prstGeom>
        </p:spPr>
        <p:txBody>
          <a:bodyPr lIns="0" tIns="0" rIns="0" bIns="0" rtlCol="0" anchor="t">
            <a:spAutoFit/>
          </a:bodyPr>
          <a:lstStyle/>
          <a:p>
            <a:pPr algn="l">
              <a:lnSpc>
                <a:spcPts val="4388"/>
              </a:lnSpc>
              <a:spcBef>
                <a:spcPct val="0"/>
              </a:spcBef>
            </a:pPr>
            <a:r>
              <a:rPr lang="en-US" sz="3134" b="1" dirty="0">
                <a:solidFill>
                  <a:srgbClr val="368CC1"/>
                </a:solidFill>
                <a:latin typeface="Telegraf Bold"/>
                <a:ea typeface="Telegraf Bold"/>
                <a:cs typeface="Telegraf Bold"/>
                <a:sym typeface="Telegraf Bold"/>
              </a:rPr>
              <a:t>ARDUINO</a:t>
            </a:r>
          </a:p>
        </p:txBody>
      </p:sp>
      <p:sp>
        <p:nvSpPr>
          <p:cNvPr id="40" name="TextBox 40"/>
          <p:cNvSpPr txBox="1"/>
          <p:nvPr/>
        </p:nvSpPr>
        <p:spPr>
          <a:xfrm>
            <a:off x="756000" y="2887001"/>
            <a:ext cx="6048000" cy="488082"/>
          </a:xfrm>
          <a:prstGeom prst="rect">
            <a:avLst/>
          </a:prstGeom>
        </p:spPr>
        <p:txBody>
          <a:bodyPr lIns="0" tIns="0" rIns="0" bIns="0" rtlCol="0" anchor="t">
            <a:spAutoFit/>
          </a:bodyPr>
          <a:lstStyle/>
          <a:p>
            <a:pPr algn="l">
              <a:lnSpc>
                <a:spcPts val="3802"/>
              </a:lnSpc>
            </a:pPr>
            <a:r>
              <a:rPr lang="en-US" sz="3621" dirty="0">
                <a:solidFill>
                  <a:srgbClr val="000000"/>
                </a:solidFill>
                <a:latin typeface="Telegraf"/>
                <a:ea typeface="Telegraf"/>
                <a:cs typeface="Telegraf"/>
                <a:sym typeface="Telegraf"/>
              </a:rPr>
              <a:t>BUZZERS-QCM game</a:t>
            </a:r>
          </a:p>
        </p:txBody>
      </p:sp>
      <p:sp>
        <p:nvSpPr>
          <p:cNvPr id="41" name="TextBox 41"/>
          <p:cNvSpPr txBox="1"/>
          <p:nvPr/>
        </p:nvSpPr>
        <p:spPr>
          <a:xfrm>
            <a:off x="756000" y="2077840"/>
            <a:ext cx="6048000" cy="802264"/>
          </a:xfrm>
          <a:prstGeom prst="rect">
            <a:avLst/>
          </a:prstGeom>
        </p:spPr>
        <p:txBody>
          <a:bodyPr lIns="0" tIns="0" rIns="0" bIns="0" rtlCol="0" anchor="t">
            <a:spAutoFit/>
          </a:bodyPr>
          <a:lstStyle/>
          <a:p>
            <a:pPr algn="l">
              <a:lnSpc>
                <a:spcPts val="6180"/>
              </a:lnSpc>
              <a:spcBef>
                <a:spcPct val="0"/>
              </a:spcBef>
            </a:pPr>
            <a:r>
              <a:rPr lang="en-US" sz="4414" b="1" dirty="0">
                <a:solidFill>
                  <a:srgbClr val="000000"/>
                </a:solidFill>
                <a:latin typeface="Telegraf Bold"/>
                <a:ea typeface="Telegraf Bold"/>
                <a:cs typeface="Telegraf Bold"/>
                <a:sym typeface="Telegraf Bold"/>
              </a:rPr>
              <a:t>Rapport de </a:t>
            </a:r>
            <a:r>
              <a:rPr lang="en-US" sz="4414" b="1" dirty="0" err="1">
                <a:solidFill>
                  <a:srgbClr val="000000"/>
                </a:solidFill>
                <a:latin typeface="Telegraf Bold"/>
                <a:ea typeface="Telegraf Bold"/>
                <a:cs typeface="Telegraf Bold"/>
                <a:sym typeface="Telegraf Bold"/>
              </a:rPr>
              <a:t>projet</a:t>
            </a:r>
            <a:endParaRPr lang="en-US" sz="4414" b="1" dirty="0">
              <a:solidFill>
                <a:srgbClr val="000000"/>
              </a:solidFill>
              <a:latin typeface="Telegraf Bold"/>
              <a:ea typeface="Telegraf Bold"/>
              <a:cs typeface="Telegraf Bold"/>
              <a:sym typeface="Telegraf Bold"/>
            </a:endParaRPr>
          </a:p>
        </p:txBody>
      </p:sp>
      <p:sp>
        <p:nvSpPr>
          <p:cNvPr id="42" name="TextBox 42"/>
          <p:cNvSpPr txBox="1"/>
          <p:nvPr/>
        </p:nvSpPr>
        <p:spPr>
          <a:xfrm>
            <a:off x="1957602" y="660750"/>
            <a:ext cx="3644795" cy="529312"/>
          </a:xfrm>
          <a:prstGeom prst="rect">
            <a:avLst/>
          </a:prstGeom>
        </p:spPr>
        <p:txBody>
          <a:bodyPr lIns="0" tIns="0" rIns="0" bIns="0" rtlCol="0" anchor="t">
            <a:spAutoFit/>
          </a:bodyPr>
          <a:lstStyle/>
          <a:p>
            <a:pPr algn="l">
              <a:lnSpc>
                <a:spcPts val="4388"/>
              </a:lnSpc>
              <a:spcBef>
                <a:spcPct val="0"/>
              </a:spcBef>
            </a:pPr>
            <a:r>
              <a:rPr lang="fr-FR" sz="3134" b="1" dirty="0">
                <a:solidFill>
                  <a:srgbClr val="069D9D"/>
                </a:solidFill>
                <a:latin typeface="Telegraf Bold"/>
                <a:ea typeface="Telegraf Bold"/>
                <a:cs typeface="Telegraf Bold"/>
                <a:sym typeface="Telegraf Bold"/>
              </a:rPr>
              <a:t>Projet </a:t>
            </a:r>
            <a:r>
              <a:rPr lang="fr-FR" sz="3134" b="1" dirty="0" err="1">
                <a:solidFill>
                  <a:srgbClr val="069D9D"/>
                </a:solidFill>
                <a:latin typeface="Telegraf Bold"/>
                <a:ea typeface="Telegraf Bold"/>
                <a:cs typeface="Telegraf Bold"/>
                <a:sym typeface="Telegraf Bold"/>
              </a:rPr>
              <a:t>arduino</a:t>
            </a:r>
            <a:r>
              <a:rPr lang="fr-FR" sz="3134" b="1" dirty="0">
                <a:solidFill>
                  <a:srgbClr val="069D9D"/>
                </a:solidFill>
                <a:latin typeface="Telegraf Bold"/>
                <a:ea typeface="Telegraf Bold"/>
                <a:cs typeface="Telegraf Bold"/>
                <a:sym typeface="Telegraf Bold"/>
              </a:rPr>
              <a:t> </a:t>
            </a:r>
            <a:endParaRPr lang="en-US" sz="3134" b="1" dirty="0">
              <a:solidFill>
                <a:srgbClr val="069D9D"/>
              </a:solidFill>
              <a:latin typeface="Telegraf Bold"/>
              <a:ea typeface="Telegraf Bold"/>
              <a:cs typeface="Telegraf Bold"/>
              <a:sym typeface="Telegraf Bold"/>
            </a:endParaRPr>
          </a:p>
        </p:txBody>
      </p:sp>
      <p:sp>
        <p:nvSpPr>
          <p:cNvPr id="45" name="TextBox 41">
            <a:extLst>
              <a:ext uri="{FF2B5EF4-FFF2-40B4-BE49-F238E27FC236}">
                <a16:creationId xmlns:a16="http://schemas.microsoft.com/office/drawing/2014/main" id="{5A32BEFB-815D-6061-1DC4-86C292E2EBC2}"/>
              </a:ext>
            </a:extLst>
          </p:cNvPr>
          <p:cNvSpPr txBox="1"/>
          <p:nvPr/>
        </p:nvSpPr>
        <p:spPr>
          <a:xfrm>
            <a:off x="711088" y="4524717"/>
            <a:ext cx="5801709" cy="1292662"/>
          </a:xfrm>
          <a:prstGeom prst="rect">
            <a:avLst/>
          </a:prstGeom>
        </p:spPr>
        <p:txBody>
          <a:bodyPr wrap="square" lIns="0" tIns="0" rIns="0" bIns="0" rtlCol="0" anchor="t">
            <a:spAutoFit/>
          </a:bodyPr>
          <a:lstStyle/>
          <a:p>
            <a:pPr>
              <a:spcBef>
                <a:spcPct val="0"/>
              </a:spcBef>
            </a:pPr>
            <a:r>
              <a:rPr lang="en-US" sz="2800" b="1" dirty="0">
                <a:solidFill>
                  <a:srgbClr val="000000"/>
                </a:solidFill>
                <a:latin typeface="Telegraf Bold"/>
                <a:ea typeface="Telegraf Bold"/>
                <a:cs typeface="Telegraf Bold"/>
                <a:sym typeface="Telegraf Bold"/>
              </a:rPr>
              <a:t>-Hichem Belarbi</a:t>
            </a:r>
          </a:p>
          <a:p>
            <a:pPr>
              <a:spcBef>
                <a:spcPct val="0"/>
              </a:spcBef>
            </a:pPr>
            <a:r>
              <a:rPr lang="en-US" sz="2800" b="1" dirty="0">
                <a:solidFill>
                  <a:srgbClr val="000000"/>
                </a:solidFill>
                <a:latin typeface="Telegraf Bold"/>
                <a:ea typeface="Telegraf Bold"/>
                <a:cs typeface="Telegraf Bold"/>
                <a:sym typeface="Telegraf Bold"/>
              </a:rPr>
              <a:t>-Yassin </a:t>
            </a:r>
            <a:r>
              <a:rPr lang="en-US" sz="2800" b="1" dirty="0" err="1">
                <a:solidFill>
                  <a:srgbClr val="000000"/>
                </a:solidFill>
                <a:latin typeface="Telegraf Bold"/>
                <a:ea typeface="Telegraf Bold"/>
                <a:cs typeface="Telegraf Bold"/>
                <a:sym typeface="Telegraf Bold"/>
              </a:rPr>
              <a:t>Affess</a:t>
            </a:r>
            <a:endParaRPr lang="en-US" sz="2800" b="1" dirty="0">
              <a:solidFill>
                <a:srgbClr val="000000"/>
              </a:solidFill>
              <a:latin typeface="Telegraf Bold"/>
              <a:ea typeface="Telegraf Bold"/>
              <a:cs typeface="Telegraf Bold"/>
              <a:sym typeface="Telegraf Bold"/>
            </a:endParaRPr>
          </a:p>
          <a:p>
            <a:pPr>
              <a:spcBef>
                <a:spcPct val="0"/>
              </a:spcBef>
            </a:pPr>
            <a:r>
              <a:rPr lang="en-US" sz="2800" b="1" dirty="0">
                <a:solidFill>
                  <a:srgbClr val="000000"/>
                </a:solidFill>
                <a:latin typeface="Telegraf Bold"/>
                <a:ea typeface="Telegraf Bold"/>
                <a:cs typeface="Telegraf Bold"/>
                <a:sym typeface="Telegraf Bold"/>
              </a:rPr>
              <a:t>- Islem </a:t>
            </a:r>
            <a:r>
              <a:rPr lang="en-US" sz="2800" b="1" dirty="0" err="1">
                <a:solidFill>
                  <a:srgbClr val="000000"/>
                </a:solidFill>
                <a:latin typeface="Telegraf Bold"/>
                <a:ea typeface="Telegraf Bold"/>
                <a:cs typeface="Telegraf Bold"/>
                <a:sym typeface="Telegraf Bold"/>
              </a:rPr>
              <a:t>mrabet</a:t>
            </a:r>
            <a:endParaRPr lang="en-US" sz="2800" b="1" dirty="0">
              <a:solidFill>
                <a:srgbClr val="000000"/>
              </a:solidFill>
              <a:latin typeface="Telegraf Bold"/>
              <a:ea typeface="Telegraf Bold"/>
              <a:cs typeface="Telegraf Bold"/>
              <a:sym typeface="Telegraf Bold"/>
            </a:endParaRPr>
          </a:p>
        </p:txBody>
      </p:sp>
      <p:pic>
        <p:nvPicPr>
          <p:cNvPr id="47" name="Image 46" descr="Une image contenant symbole, Graphique, logo, Police&#10;&#10;Le contenu généré par l’IA peut être incorrect.">
            <a:extLst>
              <a:ext uri="{FF2B5EF4-FFF2-40B4-BE49-F238E27FC236}">
                <a16:creationId xmlns:a16="http://schemas.microsoft.com/office/drawing/2014/main" id="{3E250373-8784-9AE9-8A17-21A32285D0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6950" y="298990"/>
            <a:ext cx="1092107" cy="10921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1" name="Image 50" descr="Une image contenant carte de visite, conception&#10;&#10;Le contenu généré par l’IA peut être incorrect.">
            <a:extLst>
              <a:ext uri="{FF2B5EF4-FFF2-40B4-BE49-F238E27FC236}">
                <a16:creationId xmlns:a16="http://schemas.microsoft.com/office/drawing/2014/main" id="{D63A1CC6-8DD8-19A3-5B85-AB0C250D6443}"/>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a:off x="5531155" y="3773701"/>
            <a:ext cx="2421414" cy="24214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rot="1471508">
            <a:off x="819286" y="-1371536"/>
            <a:ext cx="2968260" cy="9320354"/>
            <a:chOff x="-466551" y="-28575"/>
            <a:chExt cx="1063757" cy="3340204"/>
          </a:xfrm>
        </p:grpSpPr>
        <p:sp>
          <p:nvSpPr>
            <p:cNvPr id="3" name="Freeform 3"/>
            <p:cNvSpPr>
              <a:spLocks/>
            </p:cNvSpPr>
            <p:nvPr/>
          </p:nvSpPr>
          <p:spPr>
            <a:xfrm>
              <a:off x="-466551" y="87716"/>
              <a:ext cx="597206" cy="3223913"/>
            </a:xfrm>
            <a:custGeom>
              <a:avLst/>
              <a:gdLst/>
              <a:ahLst/>
              <a:cxnLst/>
              <a:rect l="l" t="t" r="r" b="b"/>
              <a:pathLst>
                <a:path w="597206" h="3223913">
                  <a:moveTo>
                    <a:pt x="0" y="0"/>
                  </a:moveTo>
                  <a:lnTo>
                    <a:pt x="597206" y="0"/>
                  </a:lnTo>
                  <a:lnTo>
                    <a:pt x="597206" y="3223913"/>
                  </a:lnTo>
                  <a:lnTo>
                    <a:pt x="0" y="3223913"/>
                  </a:lnTo>
                  <a:close/>
                </a:path>
              </a:pathLst>
            </a:custGeom>
            <a:solidFill>
              <a:srgbClr val="D5DADA">
                <a:alpha val="23922"/>
              </a:srgbClr>
            </a:solidFill>
          </p:spPr>
          <p:txBody>
            <a:bodyPr/>
            <a:lstStyle/>
            <a:p>
              <a:endParaRPr lang="ar-DZ"/>
            </a:p>
          </p:txBody>
        </p:sp>
        <p:sp>
          <p:nvSpPr>
            <p:cNvPr id="4" name="TextBox 4"/>
            <p:cNvSpPr txBox="1">
              <a:spLocks noGrp="1" noRot="1" noMove="1" noResize="1" noEditPoints="1" noAdjustHandles="1" noChangeArrowheads="1" noChangeShapeType="1"/>
            </p:cNvSpPr>
            <p:nvPr/>
          </p:nvSpPr>
          <p:spPr>
            <a:xfrm>
              <a:off x="0" y="-28575"/>
              <a:ext cx="597206" cy="3252488"/>
            </a:xfrm>
            <a:prstGeom prst="rect">
              <a:avLst/>
            </a:prstGeom>
          </p:spPr>
          <p:txBody>
            <a:bodyPr lIns="50800" tIns="50800" rIns="50800" bIns="50800" rtlCol="0" anchor="ctr"/>
            <a:lstStyle/>
            <a:p>
              <a:pPr algn="ctr">
                <a:lnSpc>
                  <a:spcPts val="1960"/>
                </a:lnSpc>
                <a:spcBef>
                  <a:spcPct val="0"/>
                </a:spcBef>
              </a:pPr>
              <a:endParaRPr/>
            </a:p>
          </p:txBody>
        </p:sp>
      </p:grpSp>
      <p:grpSp>
        <p:nvGrpSpPr>
          <p:cNvPr id="5" name="Group 5"/>
          <p:cNvGrpSpPr>
            <a:grpSpLocks noGrp="1" noUngrp="1" noRot="1" noMove="1" noResize="1"/>
          </p:cNvGrpSpPr>
          <p:nvPr/>
        </p:nvGrpSpPr>
        <p:grpSpPr>
          <a:xfrm rot="1471508">
            <a:off x="899493" y="2636616"/>
            <a:ext cx="3079473" cy="9561323"/>
            <a:chOff x="-506407" y="-28575"/>
            <a:chExt cx="1103613" cy="3426563"/>
          </a:xfrm>
        </p:grpSpPr>
        <p:sp>
          <p:nvSpPr>
            <p:cNvPr id="6" name="Freeform 6"/>
            <p:cNvSpPr>
              <a:spLocks/>
            </p:cNvSpPr>
            <p:nvPr/>
          </p:nvSpPr>
          <p:spPr>
            <a:xfrm>
              <a:off x="-506407" y="299197"/>
              <a:ext cx="597206" cy="3098791"/>
            </a:xfrm>
            <a:custGeom>
              <a:avLst/>
              <a:gdLst/>
              <a:ahLst/>
              <a:cxnLst/>
              <a:rect l="l" t="t" r="r" b="b"/>
              <a:pathLst>
                <a:path w="597206" h="3098791">
                  <a:moveTo>
                    <a:pt x="0" y="0"/>
                  </a:moveTo>
                  <a:lnTo>
                    <a:pt x="597206" y="0"/>
                  </a:lnTo>
                  <a:lnTo>
                    <a:pt x="597206" y="3098791"/>
                  </a:lnTo>
                  <a:lnTo>
                    <a:pt x="0" y="3098791"/>
                  </a:lnTo>
                  <a:close/>
                </a:path>
              </a:pathLst>
            </a:custGeom>
            <a:solidFill>
              <a:srgbClr val="D5DADA">
                <a:alpha val="23922"/>
              </a:srgbClr>
            </a:solidFill>
          </p:spPr>
          <p:txBody>
            <a:bodyPr/>
            <a:lstStyle/>
            <a:p>
              <a:endParaRPr lang="ar-DZ"/>
            </a:p>
          </p:txBody>
        </p:sp>
        <p:sp>
          <p:nvSpPr>
            <p:cNvPr id="7" name="TextBox 7"/>
            <p:cNvSpPr txBox="1">
              <a:spLocks noGrp="1" noRot="1" noMove="1" noResize="1" noEditPoints="1" noAdjustHandles="1" noChangeArrowheads="1" noChangeShapeType="1"/>
            </p:cNvSpPr>
            <p:nvPr/>
          </p:nvSpPr>
          <p:spPr>
            <a:xfrm>
              <a:off x="0" y="-28575"/>
              <a:ext cx="597206" cy="3127367"/>
            </a:xfrm>
            <a:prstGeom prst="rect">
              <a:avLst/>
            </a:prstGeom>
          </p:spPr>
          <p:txBody>
            <a:bodyPr lIns="50800" tIns="50800" rIns="50800" bIns="50800" rtlCol="0" anchor="ctr"/>
            <a:lstStyle/>
            <a:p>
              <a:pPr algn="ctr">
                <a:lnSpc>
                  <a:spcPts val="1960"/>
                </a:lnSpc>
                <a:spcBef>
                  <a:spcPct val="0"/>
                </a:spcBef>
              </a:pPr>
              <a:endParaRPr/>
            </a:p>
          </p:txBody>
        </p:sp>
      </p:grpSp>
      <p:grpSp>
        <p:nvGrpSpPr>
          <p:cNvPr id="9" name="Group 9"/>
          <p:cNvGrpSpPr/>
          <p:nvPr/>
        </p:nvGrpSpPr>
        <p:grpSpPr>
          <a:xfrm>
            <a:off x="1212825" y="6490163"/>
            <a:ext cx="1822311" cy="739923"/>
            <a:chOff x="0" y="0"/>
            <a:chExt cx="653075" cy="265172"/>
          </a:xfrm>
        </p:grpSpPr>
        <p:sp>
          <p:nvSpPr>
            <p:cNvPr id="10" name="Freeform 10"/>
            <p:cNvSpPr/>
            <p:nvPr/>
          </p:nvSpPr>
          <p:spPr>
            <a:xfrm>
              <a:off x="0" y="0"/>
              <a:ext cx="653075" cy="265172"/>
            </a:xfrm>
            <a:custGeom>
              <a:avLst/>
              <a:gdLst/>
              <a:ahLst/>
              <a:cxnLst/>
              <a:rect l="l" t="t" r="r" b="b"/>
              <a:pathLst>
                <a:path w="653075" h="265172">
                  <a:moveTo>
                    <a:pt x="72223" y="0"/>
                  </a:moveTo>
                  <a:lnTo>
                    <a:pt x="580852" y="0"/>
                  </a:lnTo>
                  <a:cubicBezTo>
                    <a:pt x="600007" y="0"/>
                    <a:pt x="618377" y="7609"/>
                    <a:pt x="631922" y="21154"/>
                  </a:cubicBezTo>
                  <a:cubicBezTo>
                    <a:pt x="645466" y="34698"/>
                    <a:pt x="653075" y="53068"/>
                    <a:pt x="653075" y="72223"/>
                  </a:cubicBezTo>
                  <a:lnTo>
                    <a:pt x="653075" y="192949"/>
                  </a:lnTo>
                  <a:cubicBezTo>
                    <a:pt x="653075" y="212104"/>
                    <a:pt x="645466" y="230474"/>
                    <a:pt x="631922" y="244018"/>
                  </a:cubicBezTo>
                  <a:cubicBezTo>
                    <a:pt x="618377" y="257563"/>
                    <a:pt x="600007" y="265172"/>
                    <a:pt x="580852" y="265172"/>
                  </a:cubicBezTo>
                  <a:lnTo>
                    <a:pt x="72223" y="265172"/>
                  </a:lnTo>
                  <a:cubicBezTo>
                    <a:pt x="53068" y="265172"/>
                    <a:pt x="34698" y="257563"/>
                    <a:pt x="21154" y="244018"/>
                  </a:cubicBezTo>
                  <a:cubicBezTo>
                    <a:pt x="7609" y="230474"/>
                    <a:pt x="0" y="212104"/>
                    <a:pt x="0" y="192949"/>
                  </a:cubicBezTo>
                  <a:lnTo>
                    <a:pt x="0" y="72223"/>
                  </a:lnTo>
                  <a:cubicBezTo>
                    <a:pt x="0" y="53068"/>
                    <a:pt x="7609" y="34698"/>
                    <a:pt x="21154" y="21154"/>
                  </a:cubicBezTo>
                  <a:cubicBezTo>
                    <a:pt x="34698" y="7609"/>
                    <a:pt x="53068" y="0"/>
                    <a:pt x="72223" y="0"/>
                  </a:cubicBezTo>
                  <a:close/>
                </a:path>
              </a:pathLst>
            </a:custGeom>
            <a:solidFill>
              <a:srgbClr val="FAFAFA"/>
            </a:solidFill>
            <a:ln w="28575" cap="sq">
              <a:solidFill>
                <a:srgbClr val="069D9D"/>
              </a:solidFill>
              <a:prstDash val="solid"/>
              <a:miter/>
            </a:ln>
          </p:spPr>
          <p:txBody>
            <a:bodyPr/>
            <a:lstStyle/>
            <a:p>
              <a:endParaRPr lang="ar-DZ" dirty="0"/>
            </a:p>
          </p:txBody>
        </p:sp>
        <p:sp>
          <p:nvSpPr>
            <p:cNvPr id="11" name="TextBox 11"/>
            <p:cNvSpPr txBox="1"/>
            <p:nvPr/>
          </p:nvSpPr>
          <p:spPr>
            <a:xfrm>
              <a:off x="0" y="-28575"/>
              <a:ext cx="653075" cy="293747"/>
            </a:xfrm>
            <a:prstGeom prst="rect">
              <a:avLst/>
            </a:prstGeom>
            <a:ln>
              <a:solidFill>
                <a:srgbClr val="069D9D"/>
              </a:solidFill>
            </a:ln>
          </p:spPr>
          <p:txBody>
            <a:bodyPr lIns="50800" tIns="50800" rIns="50800" bIns="50800" rtlCol="0" anchor="ctr"/>
            <a:lstStyle/>
            <a:p>
              <a:pPr algn="ctr">
                <a:lnSpc>
                  <a:spcPts val="1960"/>
                </a:lnSpc>
              </a:pPr>
              <a:endParaRPr/>
            </a:p>
          </p:txBody>
        </p:sp>
      </p:grpSp>
      <p:sp>
        <p:nvSpPr>
          <p:cNvPr id="12" name="TextBox 12"/>
          <p:cNvSpPr txBox="1"/>
          <p:nvPr/>
        </p:nvSpPr>
        <p:spPr>
          <a:xfrm>
            <a:off x="1032548" y="1788931"/>
            <a:ext cx="5972875" cy="204158"/>
          </a:xfrm>
          <a:prstGeom prst="rect">
            <a:avLst/>
          </a:prstGeom>
        </p:spPr>
        <p:txBody>
          <a:bodyPr lIns="0" tIns="0" rIns="0" bIns="0" rtlCol="0" anchor="t">
            <a:spAutoFit/>
          </a:bodyPr>
          <a:lstStyle/>
          <a:p>
            <a:pPr algn="l">
              <a:lnSpc>
                <a:spcPts val="1679"/>
              </a:lnSpc>
              <a:spcBef>
                <a:spcPct val="0"/>
              </a:spcBef>
            </a:pPr>
            <a:r>
              <a:rPr lang="en-US" sz="1200" dirty="0">
                <a:solidFill>
                  <a:srgbClr val="000000"/>
                </a:solidFill>
                <a:latin typeface="Telegraf"/>
                <a:ea typeface="Telegraf"/>
                <a:cs typeface="Telegraf"/>
                <a:sym typeface="Telegraf"/>
              </a:rPr>
              <a:t>Il </a:t>
            </a:r>
            <a:r>
              <a:rPr lang="en-US" sz="1200" dirty="0" err="1">
                <a:solidFill>
                  <a:srgbClr val="000000"/>
                </a:solidFill>
                <a:latin typeface="Telegraf"/>
                <a:ea typeface="Telegraf"/>
                <a:cs typeface="Telegraf"/>
                <a:sym typeface="Telegraf"/>
              </a:rPr>
              <a:t>s’agit</a:t>
            </a:r>
            <a:r>
              <a:rPr lang="en-US" sz="1200" dirty="0">
                <a:solidFill>
                  <a:srgbClr val="000000"/>
                </a:solidFill>
                <a:latin typeface="Telegraf"/>
                <a:ea typeface="Telegraf"/>
                <a:cs typeface="Telegraf"/>
                <a:sym typeface="Telegraf"/>
              </a:rPr>
              <a:t> d’un jeu pour 4 </a:t>
            </a:r>
            <a:r>
              <a:rPr lang="en-US" sz="1200" dirty="0" err="1">
                <a:solidFill>
                  <a:srgbClr val="000000"/>
                </a:solidFill>
                <a:latin typeface="Telegraf"/>
                <a:ea typeface="Telegraf"/>
                <a:cs typeface="Telegraf"/>
                <a:sym typeface="Telegraf"/>
              </a:rPr>
              <a:t>joueurs</a:t>
            </a:r>
            <a:r>
              <a:rPr lang="en-US" sz="1200" dirty="0">
                <a:solidFill>
                  <a:srgbClr val="000000"/>
                </a:solidFill>
                <a:latin typeface="Telegraf"/>
                <a:ea typeface="Telegraf"/>
                <a:cs typeface="Telegraf"/>
                <a:sym typeface="Telegraf"/>
              </a:rPr>
              <a:t> </a:t>
            </a:r>
            <a:r>
              <a:rPr lang="en-US" sz="1200" dirty="0" err="1">
                <a:solidFill>
                  <a:srgbClr val="000000"/>
                </a:solidFill>
                <a:latin typeface="Telegraf"/>
                <a:ea typeface="Telegraf"/>
                <a:cs typeface="Telegraf"/>
                <a:sym typeface="Telegraf"/>
              </a:rPr>
              <a:t>divisé</a:t>
            </a:r>
            <a:r>
              <a:rPr lang="en-US" sz="1200" dirty="0">
                <a:solidFill>
                  <a:srgbClr val="000000"/>
                </a:solidFill>
                <a:latin typeface="Telegraf"/>
                <a:ea typeface="Telegraf"/>
                <a:cs typeface="Telegraf"/>
                <a:sym typeface="Telegraf"/>
              </a:rPr>
              <a:t> </a:t>
            </a:r>
            <a:r>
              <a:rPr lang="en-US" sz="1200" dirty="0" err="1">
                <a:solidFill>
                  <a:srgbClr val="000000"/>
                </a:solidFill>
                <a:latin typeface="Telegraf"/>
                <a:ea typeface="Telegraf"/>
                <a:cs typeface="Telegraf"/>
                <a:sym typeface="Telegraf"/>
              </a:rPr>
              <a:t>en</a:t>
            </a:r>
            <a:r>
              <a:rPr lang="en-US" sz="1200" dirty="0">
                <a:solidFill>
                  <a:srgbClr val="000000"/>
                </a:solidFill>
                <a:latin typeface="Telegraf"/>
                <a:ea typeface="Telegraf"/>
                <a:cs typeface="Telegraf"/>
                <a:sym typeface="Telegraf"/>
              </a:rPr>
              <a:t> deux sous jeux :</a:t>
            </a:r>
          </a:p>
        </p:txBody>
      </p:sp>
      <p:sp>
        <p:nvSpPr>
          <p:cNvPr id="13" name="TextBox 13"/>
          <p:cNvSpPr txBox="1"/>
          <p:nvPr/>
        </p:nvSpPr>
        <p:spPr>
          <a:xfrm>
            <a:off x="793563" y="641700"/>
            <a:ext cx="6337487" cy="625877"/>
          </a:xfrm>
          <a:prstGeom prst="rect">
            <a:avLst/>
          </a:prstGeom>
        </p:spPr>
        <p:txBody>
          <a:bodyPr wrap="square" lIns="0" tIns="0" rIns="0" bIns="0" rtlCol="0" anchor="t">
            <a:spAutoFit/>
          </a:bodyPr>
          <a:lstStyle/>
          <a:p>
            <a:pPr algn="l">
              <a:lnSpc>
                <a:spcPts val="5200"/>
              </a:lnSpc>
              <a:spcBef>
                <a:spcPct val="0"/>
              </a:spcBef>
            </a:pPr>
            <a:r>
              <a:rPr lang="en-US" sz="3714" b="1" dirty="0">
                <a:solidFill>
                  <a:srgbClr val="000000"/>
                </a:solidFill>
                <a:latin typeface="Telegraf Bold"/>
                <a:ea typeface="Telegraf Bold"/>
                <a:cs typeface="Telegraf Bold"/>
                <a:sym typeface="Telegraf Bold"/>
              </a:rPr>
              <a:t>1)</a:t>
            </a:r>
            <a:r>
              <a:rPr lang="en-US" sz="3714" b="1" dirty="0" err="1">
                <a:solidFill>
                  <a:srgbClr val="000000"/>
                </a:solidFill>
                <a:latin typeface="Telegraf Bold"/>
                <a:ea typeface="Telegraf Bold"/>
                <a:cs typeface="Telegraf Bold"/>
                <a:sym typeface="Telegraf Bold"/>
              </a:rPr>
              <a:t>Idéé</a:t>
            </a:r>
            <a:r>
              <a:rPr lang="en-US" sz="3714" b="1" dirty="0">
                <a:solidFill>
                  <a:srgbClr val="000000"/>
                </a:solidFill>
                <a:latin typeface="Telegraf Bold"/>
                <a:ea typeface="Telegraf Bold"/>
                <a:cs typeface="Telegraf Bold"/>
                <a:sym typeface="Telegraf Bold"/>
              </a:rPr>
              <a:t> et </a:t>
            </a:r>
            <a:r>
              <a:rPr lang="en-US" sz="3714" b="1" dirty="0" err="1">
                <a:solidFill>
                  <a:srgbClr val="000000"/>
                </a:solidFill>
                <a:latin typeface="Telegraf Bold"/>
                <a:ea typeface="Telegraf Bold"/>
                <a:cs typeface="Telegraf Bold"/>
                <a:sym typeface="Telegraf Bold"/>
              </a:rPr>
              <a:t>fonctionnement</a:t>
            </a:r>
            <a:endParaRPr lang="en-US" sz="3714" b="1" dirty="0">
              <a:solidFill>
                <a:srgbClr val="000000"/>
              </a:solidFill>
              <a:latin typeface="Telegraf Bold"/>
              <a:ea typeface="Telegraf Bold"/>
              <a:cs typeface="Telegraf Bold"/>
              <a:sym typeface="Telegraf Bold"/>
            </a:endParaRPr>
          </a:p>
        </p:txBody>
      </p:sp>
      <p:sp>
        <p:nvSpPr>
          <p:cNvPr id="14" name="TextBox 14"/>
          <p:cNvSpPr txBox="1"/>
          <p:nvPr/>
        </p:nvSpPr>
        <p:spPr>
          <a:xfrm>
            <a:off x="793563" y="1207445"/>
            <a:ext cx="4556750" cy="480644"/>
          </a:xfrm>
          <a:prstGeom prst="rect">
            <a:avLst/>
          </a:prstGeom>
        </p:spPr>
        <p:txBody>
          <a:bodyPr lIns="0" tIns="0" rIns="0" bIns="0" rtlCol="0" anchor="t">
            <a:spAutoFit/>
          </a:bodyPr>
          <a:lstStyle/>
          <a:p>
            <a:pPr algn="l">
              <a:lnSpc>
                <a:spcPts val="3967"/>
              </a:lnSpc>
              <a:spcBef>
                <a:spcPct val="0"/>
              </a:spcBef>
            </a:pPr>
            <a:r>
              <a:rPr lang="fr-FR" sz="2834" dirty="0">
                <a:solidFill>
                  <a:srgbClr val="000000"/>
                </a:solidFill>
                <a:latin typeface="Telegraf"/>
                <a:ea typeface="Telegraf"/>
                <a:cs typeface="Telegraf"/>
                <a:sym typeface="Telegraf"/>
              </a:rPr>
              <a:t>a</a:t>
            </a:r>
            <a:r>
              <a:rPr lang="en-US" sz="2834" dirty="0">
                <a:solidFill>
                  <a:srgbClr val="000000"/>
                </a:solidFill>
                <a:latin typeface="Telegraf"/>
                <a:ea typeface="Telegraf"/>
                <a:cs typeface="Telegraf"/>
                <a:sym typeface="Telegraf"/>
              </a:rPr>
              <a:t>)Idée </a:t>
            </a:r>
          </a:p>
        </p:txBody>
      </p:sp>
      <p:sp>
        <p:nvSpPr>
          <p:cNvPr id="15" name="TextBox 15"/>
          <p:cNvSpPr txBox="1"/>
          <p:nvPr/>
        </p:nvSpPr>
        <p:spPr>
          <a:xfrm>
            <a:off x="6604223" y="9916727"/>
            <a:ext cx="199777" cy="217170"/>
          </a:xfrm>
          <a:prstGeom prst="rect">
            <a:avLst/>
          </a:prstGeom>
        </p:spPr>
        <p:txBody>
          <a:bodyPr lIns="0" tIns="0" rIns="0" bIns="0" rtlCol="0" anchor="t">
            <a:spAutoFit/>
          </a:bodyPr>
          <a:lstStyle/>
          <a:p>
            <a:pPr algn="r">
              <a:lnSpc>
                <a:spcPts val="1679"/>
              </a:lnSpc>
              <a:spcBef>
                <a:spcPct val="0"/>
              </a:spcBef>
            </a:pPr>
            <a:r>
              <a:rPr lang="en-US" sz="1200">
                <a:solidFill>
                  <a:srgbClr val="000000"/>
                </a:solidFill>
                <a:latin typeface="Telegraf"/>
                <a:ea typeface="Telegraf"/>
                <a:cs typeface="Telegraf"/>
                <a:sym typeface="Telegraf"/>
              </a:rPr>
              <a:t>2</a:t>
            </a:r>
          </a:p>
        </p:txBody>
      </p:sp>
      <p:sp>
        <p:nvSpPr>
          <p:cNvPr id="20" name="Freeform 20"/>
          <p:cNvSpPr/>
          <p:nvPr/>
        </p:nvSpPr>
        <p:spPr>
          <a:xfrm>
            <a:off x="1181075" y="2296891"/>
            <a:ext cx="2216175" cy="739923"/>
          </a:xfrm>
          <a:custGeom>
            <a:avLst/>
            <a:gdLst/>
            <a:ahLst/>
            <a:cxnLst/>
            <a:rect l="l" t="t" r="r" b="b"/>
            <a:pathLst>
              <a:path w="653075" h="265172">
                <a:moveTo>
                  <a:pt x="72223" y="0"/>
                </a:moveTo>
                <a:lnTo>
                  <a:pt x="580852" y="0"/>
                </a:lnTo>
                <a:cubicBezTo>
                  <a:pt x="600007" y="0"/>
                  <a:pt x="618377" y="7609"/>
                  <a:pt x="631922" y="21154"/>
                </a:cubicBezTo>
                <a:cubicBezTo>
                  <a:pt x="645466" y="34698"/>
                  <a:pt x="653075" y="53068"/>
                  <a:pt x="653075" y="72223"/>
                </a:cubicBezTo>
                <a:lnTo>
                  <a:pt x="653075" y="192949"/>
                </a:lnTo>
                <a:cubicBezTo>
                  <a:pt x="653075" y="212104"/>
                  <a:pt x="645466" y="230474"/>
                  <a:pt x="631922" y="244018"/>
                </a:cubicBezTo>
                <a:cubicBezTo>
                  <a:pt x="618377" y="257563"/>
                  <a:pt x="600007" y="265172"/>
                  <a:pt x="580852" y="265172"/>
                </a:cubicBezTo>
                <a:lnTo>
                  <a:pt x="72223" y="265172"/>
                </a:lnTo>
                <a:cubicBezTo>
                  <a:pt x="53068" y="265172"/>
                  <a:pt x="34698" y="257563"/>
                  <a:pt x="21154" y="244018"/>
                </a:cubicBezTo>
                <a:cubicBezTo>
                  <a:pt x="7609" y="230474"/>
                  <a:pt x="0" y="212104"/>
                  <a:pt x="0" y="192949"/>
                </a:cubicBezTo>
                <a:lnTo>
                  <a:pt x="0" y="72223"/>
                </a:lnTo>
                <a:cubicBezTo>
                  <a:pt x="0" y="53068"/>
                  <a:pt x="7609" y="34698"/>
                  <a:pt x="21154" y="21154"/>
                </a:cubicBezTo>
                <a:cubicBezTo>
                  <a:pt x="34698" y="7609"/>
                  <a:pt x="53068" y="0"/>
                  <a:pt x="72223" y="0"/>
                </a:cubicBezTo>
                <a:close/>
              </a:path>
            </a:pathLst>
          </a:custGeom>
          <a:solidFill>
            <a:srgbClr val="FAFAFA"/>
          </a:solidFill>
          <a:ln w="28575" cap="sq">
            <a:solidFill>
              <a:srgbClr val="069D9D"/>
            </a:solidFill>
            <a:prstDash val="solid"/>
            <a:miter/>
          </a:ln>
        </p:spPr>
        <p:txBody>
          <a:bodyPr/>
          <a:lstStyle/>
          <a:p>
            <a:endParaRPr lang="ar-DZ"/>
          </a:p>
        </p:txBody>
      </p:sp>
      <p:sp>
        <p:nvSpPr>
          <p:cNvPr id="21" name="TextBox 21"/>
          <p:cNvSpPr txBox="1"/>
          <p:nvPr/>
        </p:nvSpPr>
        <p:spPr>
          <a:xfrm>
            <a:off x="1181075" y="2217157"/>
            <a:ext cx="1822311" cy="819657"/>
          </a:xfrm>
          <a:prstGeom prst="rect">
            <a:avLst/>
          </a:prstGeom>
        </p:spPr>
        <p:txBody>
          <a:bodyPr lIns="50800" tIns="50800" rIns="50800" bIns="50800" rtlCol="0" anchor="ctr"/>
          <a:lstStyle/>
          <a:p>
            <a:pPr algn="ctr">
              <a:lnSpc>
                <a:spcPts val="1960"/>
              </a:lnSpc>
            </a:pPr>
            <a:endParaRPr/>
          </a:p>
        </p:txBody>
      </p:sp>
      <p:sp>
        <p:nvSpPr>
          <p:cNvPr id="22" name="TextBox 22"/>
          <p:cNvSpPr txBox="1"/>
          <p:nvPr/>
        </p:nvSpPr>
        <p:spPr>
          <a:xfrm>
            <a:off x="1659455" y="2401453"/>
            <a:ext cx="1546414" cy="397673"/>
          </a:xfrm>
          <a:prstGeom prst="rect">
            <a:avLst/>
          </a:prstGeom>
        </p:spPr>
        <p:txBody>
          <a:bodyPr wrap="square" lIns="0" tIns="0" rIns="0" bIns="0" rtlCol="0" anchor="t">
            <a:spAutoFit/>
          </a:bodyPr>
          <a:lstStyle/>
          <a:p>
            <a:pPr algn="l">
              <a:lnSpc>
                <a:spcPts val="3320"/>
              </a:lnSpc>
              <a:spcBef>
                <a:spcPct val="0"/>
              </a:spcBef>
            </a:pPr>
            <a:r>
              <a:rPr lang="en-US" sz="2371" b="1" dirty="0">
                <a:solidFill>
                  <a:srgbClr val="069D9D"/>
                </a:solidFill>
                <a:latin typeface="Telegraf Bold"/>
                <a:ea typeface="Telegraf Bold"/>
                <a:cs typeface="Telegraf Bold"/>
                <a:sym typeface="Telegraf Bold"/>
              </a:rPr>
              <a:t>BUZZERS</a:t>
            </a:r>
          </a:p>
        </p:txBody>
      </p:sp>
      <p:sp>
        <p:nvSpPr>
          <p:cNvPr id="24" name="TextBox 24"/>
          <p:cNvSpPr txBox="1"/>
          <p:nvPr/>
        </p:nvSpPr>
        <p:spPr>
          <a:xfrm>
            <a:off x="1714659" y="6587247"/>
            <a:ext cx="1149173" cy="397673"/>
          </a:xfrm>
          <a:prstGeom prst="rect">
            <a:avLst/>
          </a:prstGeom>
        </p:spPr>
        <p:txBody>
          <a:bodyPr lIns="0" tIns="0" rIns="0" bIns="0" rtlCol="0" anchor="t">
            <a:spAutoFit/>
          </a:bodyPr>
          <a:lstStyle/>
          <a:p>
            <a:pPr algn="l">
              <a:lnSpc>
                <a:spcPts val="3320"/>
              </a:lnSpc>
              <a:spcBef>
                <a:spcPct val="0"/>
              </a:spcBef>
            </a:pPr>
            <a:r>
              <a:rPr lang="en-US" sz="2371" b="1" dirty="0">
                <a:solidFill>
                  <a:srgbClr val="069D9D"/>
                </a:solidFill>
                <a:latin typeface="Telegraf Bold"/>
                <a:ea typeface="Telegraf Bold"/>
                <a:cs typeface="Telegraf Bold"/>
                <a:sym typeface="Telegraf Bold"/>
              </a:rPr>
              <a:t>QCM</a:t>
            </a:r>
          </a:p>
        </p:txBody>
      </p:sp>
      <p:sp>
        <p:nvSpPr>
          <p:cNvPr id="28" name="Freeform 28"/>
          <p:cNvSpPr/>
          <p:nvPr/>
        </p:nvSpPr>
        <p:spPr>
          <a:xfrm>
            <a:off x="837475" y="2255863"/>
            <a:ext cx="821980" cy="821980"/>
          </a:xfrm>
          <a:custGeom>
            <a:avLst/>
            <a:gdLst/>
            <a:ahLst/>
            <a:cxnLst/>
            <a:rect l="l" t="t" r="r" b="b"/>
            <a:pathLst>
              <a:path w="821980" h="821980">
                <a:moveTo>
                  <a:pt x="0" y="0"/>
                </a:moveTo>
                <a:lnTo>
                  <a:pt x="821980" y="0"/>
                </a:lnTo>
                <a:lnTo>
                  <a:pt x="821980" y="821980"/>
                </a:lnTo>
                <a:lnTo>
                  <a:pt x="0" y="821980"/>
                </a:lnTo>
                <a:lnTo>
                  <a:pt x="0" y="0"/>
                </a:lnTo>
                <a:close/>
              </a:path>
            </a:pathLst>
          </a:custGeom>
          <a:blipFill>
            <a:blip r:embed="rId2">
              <a:alphaModFix amt="46000"/>
              <a:extLst>
                <a:ext uri="{96DAC541-7B7A-43D3-8B79-37D633B846F1}">
                  <asvg:svgBlip xmlns:asvg="http://schemas.microsoft.com/office/drawing/2016/SVG/main" r:embed="rId3"/>
                </a:ext>
              </a:extLst>
            </a:blip>
            <a:stretch>
              <a:fillRect/>
            </a:stretch>
          </a:blipFill>
        </p:spPr>
        <p:txBody>
          <a:bodyPr/>
          <a:lstStyle/>
          <a:p>
            <a:endParaRPr lang="ar-DZ"/>
          </a:p>
        </p:txBody>
      </p:sp>
      <p:grpSp>
        <p:nvGrpSpPr>
          <p:cNvPr id="29" name="Group 29"/>
          <p:cNvGrpSpPr/>
          <p:nvPr/>
        </p:nvGrpSpPr>
        <p:grpSpPr>
          <a:xfrm>
            <a:off x="916313" y="2334701"/>
            <a:ext cx="664304" cy="664304"/>
            <a:chOff x="0" y="0"/>
            <a:chExt cx="812800" cy="812800"/>
          </a:xfrm>
          <a:solidFill>
            <a:srgbClr val="069D9D"/>
          </a:solidFill>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a:ln cap="sq">
              <a:solidFill>
                <a:srgbClr val="069D9D"/>
              </a:solidFill>
              <a:prstDash val="solid"/>
              <a:miter/>
            </a:ln>
          </p:spPr>
          <p:txBody>
            <a:bodyPr/>
            <a:lstStyle/>
            <a:p>
              <a:endParaRPr lang="ar-DZ"/>
            </a:p>
          </p:txBody>
        </p:sp>
        <p:sp>
          <p:nvSpPr>
            <p:cNvPr id="31" name="TextBox 31"/>
            <p:cNvSpPr txBox="1"/>
            <p:nvPr/>
          </p:nvSpPr>
          <p:spPr>
            <a:xfrm>
              <a:off x="76200" y="47625"/>
              <a:ext cx="660400" cy="688975"/>
            </a:xfrm>
            <a:prstGeom prst="rect">
              <a:avLst/>
            </a:prstGeom>
            <a:grpFill/>
            <a:ln>
              <a:solidFill>
                <a:srgbClr val="069D9D"/>
              </a:solidFill>
            </a:ln>
          </p:spPr>
          <p:txBody>
            <a:bodyPr lIns="50800" tIns="50800" rIns="50800" bIns="50800" rtlCol="0" anchor="ctr"/>
            <a:lstStyle/>
            <a:p>
              <a:pPr algn="ctr">
                <a:lnSpc>
                  <a:spcPts val="1960"/>
                </a:lnSpc>
              </a:pPr>
              <a:endParaRPr/>
            </a:p>
          </p:txBody>
        </p:sp>
      </p:grpSp>
      <p:sp>
        <p:nvSpPr>
          <p:cNvPr id="32" name="Freeform 32"/>
          <p:cNvSpPr/>
          <p:nvPr/>
        </p:nvSpPr>
        <p:spPr>
          <a:xfrm>
            <a:off x="920663" y="6475943"/>
            <a:ext cx="821980" cy="821980"/>
          </a:xfrm>
          <a:custGeom>
            <a:avLst/>
            <a:gdLst/>
            <a:ahLst/>
            <a:cxnLst/>
            <a:rect l="l" t="t" r="r" b="b"/>
            <a:pathLst>
              <a:path w="821980" h="821980">
                <a:moveTo>
                  <a:pt x="0" y="0"/>
                </a:moveTo>
                <a:lnTo>
                  <a:pt x="821981" y="0"/>
                </a:lnTo>
                <a:lnTo>
                  <a:pt x="821981" y="821980"/>
                </a:lnTo>
                <a:lnTo>
                  <a:pt x="0" y="821980"/>
                </a:lnTo>
                <a:lnTo>
                  <a:pt x="0" y="0"/>
                </a:lnTo>
                <a:close/>
              </a:path>
            </a:pathLst>
          </a:custGeom>
          <a:blipFill>
            <a:blip r:embed="rId2">
              <a:alphaModFix amt="46000"/>
              <a:extLst>
                <a:ext uri="{96DAC541-7B7A-43D3-8B79-37D633B846F1}">
                  <asvg:svgBlip xmlns:asvg="http://schemas.microsoft.com/office/drawing/2016/SVG/main" r:embed="rId3"/>
                </a:ext>
              </a:extLst>
            </a:blip>
            <a:stretch>
              <a:fillRect/>
            </a:stretch>
          </a:blipFill>
        </p:spPr>
        <p:txBody>
          <a:bodyPr/>
          <a:lstStyle/>
          <a:p>
            <a:endParaRPr lang="ar-DZ"/>
          </a:p>
        </p:txBody>
      </p:sp>
      <p:grpSp>
        <p:nvGrpSpPr>
          <p:cNvPr id="33" name="Group 33"/>
          <p:cNvGrpSpPr/>
          <p:nvPr/>
        </p:nvGrpSpPr>
        <p:grpSpPr>
          <a:xfrm>
            <a:off x="971518" y="6538875"/>
            <a:ext cx="664304" cy="664304"/>
            <a:chOff x="0" y="0"/>
            <a:chExt cx="812800" cy="812800"/>
          </a:xfrm>
          <a:solidFill>
            <a:srgbClr val="069D9D"/>
          </a:solidFill>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a:ln cap="sq">
              <a:solidFill>
                <a:srgbClr val="069D9D"/>
              </a:solidFill>
              <a:prstDash val="solid"/>
              <a:miter/>
            </a:ln>
          </p:spPr>
          <p:txBody>
            <a:bodyPr/>
            <a:lstStyle/>
            <a:p>
              <a:endParaRPr lang="ar-DZ"/>
            </a:p>
          </p:txBody>
        </p:sp>
        <p:sp>
          <p:nvSpPr>
            <p:cNvPr id="35" name="TextBox 35"/>
            <p:cNvSpPr txBox="1"/>
            <p:nvPr/>
          </p:nvSpPr>
          <p:spPr>
            <a:xfrm>
              <a:off x="76200" y="47625"/>
              <a:ext cx="660400" cy="688975"/>
            </a:xfrm>
            <a:prstGeom prst="rect">
              <a:avLst/>
            </a:prstGeom>
            <a:grpFill/>
            <a:ln>
              <a:solidFill>
                <a:srgbClr val="069D9D"/>
              </a:solidFill>
            </a:ln>
          </p:spPr>
          <p:txBody>
            <a:bodyPr lIns="50800" tIns="50800" rIns="50800" bIns="50800" rtlCol="0" anchor="ctr"/>
            <a:lstStyle/>
            <a:p>
              <a:pPr algn="ctr">
                <a:lnSpc>
                  <a:spcPts val="1960"/>
                </a:lnSpc>
              </a:pPr>
              <a:endParaRPr/>
            </a:p>
          </p:txBody>
        </p:sp>
      </p:grpSp>
      <p:sp>
        <p:nvSpPr>
          <p:cNvPr id="40" name="TextBox 40"/>
          <p:cNvSpPr txBox="1"/>
          <p:nvPr/>
        </p:nvSpPr>
        <p:spPr>
          <a:xfrm>
            <a:off x="961228" y="2303880"/>
            <a:ext cx="574475" cy="611646"/>
          </a:xfrm>
          <a:prstGeom prst="rect">
            <a:avLst/>
          </a:prstGeom>
        </p:spPr>
        <p:txBody>
          <a:bodyPr lIns="0" tIns="0" rIns="0" bIns="0" rtlCol="0" anchor="t">
            <a:spAutoFit/>
          </a:bodyPr>
          <a:lstStyle/>
          <a:p>
            <a:pPr algn="ctr">
              <a:lnSpc>
                <a:spcPts val="4601"/>
              </a:lnSpc>
              <a:spcBef>
                <a:spcPct val="0"/>
              </a:spcBef>
            </a:pPr>
            <a:r>
              <a:rPr lang="en-US" sz="3286" b="1">
                <a:solidFill>
                  <a:srgbClr val="FFFFFF"/>
                </a:solidFill>
                <a:latin typeface="Telegraf Bold"/>
                <a:ea typeface="Telegraf Bold"/>
                <a:cs typeface="Telegraf Bold"/>
                <a:sym typeface="Telegraf Bold"/>
              </a:rPr>
              <a:t>1</a:t>
            </a:r>
          </a:p>
        </p:txBody>
      </p:sp>
      <p:sp>
        <p:nvSpPr>
          <p:cNvPr id="41" name="TextBox 41"/>
          <p:cNvSpPr txBox="1"/>
          <p:nvPr/>
        </p:nvSpPr>
        <p:spPr>
          <a:xfrm>
            <a:off x="1016432" y="6508053"/>
            <a:ext cx="574475" cy="611646"/>
          </a:xfrm>
          <a:prstGeom prst="rect">
            <a:avLst/>
          </a:prstGeom>
        </p:spPr>
        <p:txBody>
          <a:bodyPr lIns="0" tIns="0" rIns="0" bIns="0" rtlCol="0" anchor="t">
            <a:spAutoFit/>
          </a:bodyPr>
          <a:lstStyle/>
          <a:p>
            <a:pPr algn="ctr">
              <a:lnSpc>
                <a:spcPts val="4601"/>
              </a:lnSpc>
              <a:spcBef>
                <a:spcPct val="0"/>
              </a:spcBef>
            </a:pPr>
            <a:r>
              <a:rPr lang="en-US" sz="3286" b="1">
                <a:solidFill>
                  <a:srgbClr val="FFFFFF"/>
                </a:solidFill>
                <a:latin typeface="Telegraf Bold"/>
                <a:ea typeface="Telegraf Bold"/>
                <a:cs typeface="Telegraf Bold"/>
                <a:sym typeface="Telegraf Bold"/>
              </a:rPr>
              <a:t>2</a:t>
            </a:r>
          </a:p>
        </p:txBody>
      </p:sp>
      <p:sp>
        <p:nvSpPr>
          <p:cNvPr id="50" name="TextBox 12">
            <a:extLst>
              <a:ext uri="{FF2B5EF4-FFF2-40B4-BE49-F238E27FC236}">
                <a16:creationId xmlns:a16="http://schemas.microsoft.com/office/drawing/2014/main" id="{63E91F95-4555-0EB7-788F-87912C94E91F}"/>
              </a:ext>
            </a:extLst>
          </p:cNvPr>
          <p:cNvSpPr txBox="1"/>
          <p:nvPr/>
        </p:nvSpPr>
        <p:spPr>
          <a:xfrm>
            <a:off x="916313" y="4080592"/>
            <a:ext cx="3471537" cy="1757276"/>
          </a:xfrm>
          <a:prstGeom prst="rect">
            <a:avLst/>
          </a:prstGeom>
        </p:spPr>
        <p:txBody>
          <a:bodyPr wrap="square" lIns="0" tIns="0" rIns="0" bIns="0" rtlCol="0" anchor="t">
            <a:spAutoFit/>
          </a:bodyPr>
          <a:lstStyle/>
          <a:p>
            <a:pPr algn="l">
              <a:lnSpc>
                <a:spcPts val="1679"/>
              </a:lnSpc>
              <a:spcBef>
                <a:spcPct val="0"/>
              </a:spcBef>
            </a:pPr>
            <a:r>
              <a:rPr lang="fr-FR" sz="2000" dirty="0"/>
              <a:t>Le jeu repose sur un système où plusieurs joueurs disposent chacun d’un bouton. Lorsqu’un signal ou une question est lancé, seul le premier joueur à appuyer obtient le droit de répondre. Le but est donc d’être le plus rapide à réagir.</a:t>
            </a:r>
            <a:endParaRPr lang="en-US" sz="2000" dirty="0">
              <a:solidFill>
                <a:srgbClr val="000000"/>
              </a:solidFill>
              <a:latin typeface="Telegraf"/>
              <a:ea typeface="Telegraf"/>
              <a:cs typeface="Telegraf"/>
              <a:sym typeface="Telegraf"/>
            </a:endParaRPr>
          </a:p>
        </p:txBody>
      </p:sp>
      <p:pic>
        <p:nvPicPr>
          <p:cNvPr id="52" name="Image 51" descr="Une image contenant casque&#10;&#10;Le contenu généré par l’IA peut être incorrect.">
            <a:extLst>
              <a:ext uri="{FF2B5EF4-FFF2-40B4-BE49-F238E27FC236}">
                <a16:creationId xmlns:a16="http://schemas.microsoft.com/office/drawing/2014/main" id="{B287DEA2-9A73-9258-4AC6-A3F08A0942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2327" y="2141129"/>
            <a:ext cx="1253850" cy="1315994"/>
          </a:xfrm>
          <a:prstGeom prst="rect">
            <a:avLst/>
          </a:prstGeom>
        </p:spPr>
      </p:pic>
      <p:pic>
        <p:nvPicPr>
          <p:cNvPr id="54" name="Image 53" descr="Une image contenant personne&#10;&#10;Le contenu généré par l’IA peut être incorrect.">
            <a:extLst>
              <a:ext uri="{FF2B5EF4-FFF2-40B4-BE49-F238E27FC236}">
                <a16:creationId xmlns:a16="http://schemas.microsoft.com/office/drawing/2014/main" id="{D1AA31F9-3172-3679-6CE5-18AACEEF37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6950" y="3652787"/>
            <a:ext cx="2269742" cy="2185082"/>
          </a:xfrm>
          <a:prstGeom prst="rect">
            <a:avLst/>
          </a:prstGeom>
        </p:spPr>
      </p:pic>
      <p:sp>
        <p:nvSpPr>
          <p:cNvPr id="55" name="TextBox 12">
            <a:extLst>
              <a:ext uri="{FF2B5EF4-FFF2-40B4-BE49-F238E27FC236}">
                <a16:creationId xmlns:a16="http://schemas.microsoft.com/office/drawing/2014/main" id="{68615D25-284A-6E6A-1AFC-C8CECE401E11}"/>
              </a:ext>
            </a:extLst>
          </p:cNvPr>
          <p:cNvSpPr txBox="1"/>
          <p:nvPr/>
        </p:nvSpPr>
        <p:spPr>
          <a:xfrm>
            <a:off x="1007039" y="7751173"/>
            <a:ext cx="3914211" cy="1757276"/>
          </a:xfrm>
          <a:prstGeom prst="rect">
            <a:avLst/>
          </a:prstGeom>
        </p:spPr>
        <p:txBody>
          <a:bodyPr wrap="square" lIns="0" tIns="0" rIns="0" bIns="0" rtlCol="0" anchor="t">
            <a:spAutoFit/>
          </a:bodyPr>
          <a:lstStyle/>
          <a:p>
            <a:pPr algn="l">
              <a:lnSpc>
                <a:spcPts val="1679"/>
              </a:lnSpc>
              <a:spcBef>
                <a:spcPct val="0"/>
              </a:spcBef>
            </a:pPr>
            <a:r>
              <a:rPr lang="fr-FR" sz="2000" dirty="0"/>
              <a:t>Dans ce jeu, chaque joueur répond à une question à choix multiples en tournant un sélecteur rotatif pour choisir la réponse souhaitée (1, 2, 3, etc.). Le but est de répondre correctement aux questions posées en utilisant ce mode de sélection simple et intuitif.</a:t>
            </a:r>
            <a:endParaRPr lang="en-US" sz="2000" dirty="0">
              <a:solidFill>
                <a:srgbClr val="000000"/>
              </a:solidFill>
              <a:latin typeface="Telegraf"/>
              <a:ea typeface="Telegraf"/>
              <a:cs typeface="Telegraf"/>
              <a:sym typeface="Telegraf"/>
            </a:endParaRPr>
          </a:p>
        </p:txBody>
      </p:sp>
      <p:pic>
        <p:nvPicPr>
          <p:cNvPr id="57" name="Image 56">
            <a:extLst>
              <a:ext uri="{FF2B5EF4-FFF2-40B4-BE49-F238E27FC236}">
                <a16:creationId xmlns:a16="http://schemas.microsoft.com/office/drawing/2014/main" id="{4ABFBEA4-9552-328A-8E5B-F3A67068F2E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27813" y1="30312" x2="26875" y2="28438"/>
                        <a14:foregroundMark x1="50156" y1="47656" x2="48750" y2="47031"/>
                        <a14:foregroundMark x1="30312" y1="28438" x2="28906" y2="26406"/>
                        <a14:backgroundMark x1="65938" y1="83281" x2="58594" y2="83281"/>
                        <a14:backgroundMark x1="71406" y1="73906" x2="61563" y2="73906"/>
                        <a14:backgroundMark x1="59062" y1="72969" x2="70938" y2="73438"/>
                      </a14:backgroundRemoval>
                    </a14:imgEffect>
                  </a14:imgLayer>
                </a14:imgProps>
              </a:ext>
              <a:ext uri="{28A0092B-C50C-407E-A947-70E740481C1C}">
                <a14:useLocalDpi xmlns:a14="http://schemas.microsoft.com/office/drawing/2010/main" val="0"/>
              </a:ext>
            </a:extLst>
          </a:blip>
          <a:stretch>
            <a:fillRect/>
          </a:stretch>
        </p:blipFill>
        <p:spPr>
          <a:xfrm>
            <a:off x="4589898" y="7003355"/>
            <a:ext cx="2968277" cy="29682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1471508">
            <a:off x="2156169" y="-1446313"/>
            <a:ext cx="1666417" cy="8995861"/>
            <a:chOff x="0" y="0"/>
            <a:chExt cx="597206" cy="3223913"/>
          </a:xfrm>
        </p:grpSpPr>
        <p:sp>
          <p:nvSpPr>
            <p:cNvPr id="3" name="Freeform 3"/>
            <p:cNvSpPr/>
            <p:nvPr/>
          </p:nvSpPr>
          <p:spPr>
            <a:xfrm>
              <a:off x="0" y="0"/>
              <a:ext cx="597206" cy="3223913"/>
            </a:xfrm>
            <a:custGeom>
              <a:avLst/>
              <a:gdLst/>
              <a:ahLst/>
              <a:cxnLst/>
              <a:rect l="l" t="t" r="r" b="b"/>
              <a:pathLst>
                <a:path w="597206" h="3223913">
                  <a:moveTo>
                    <a:pt x="0" y="0"/>
                  </a:moveTo>
                  <a:lnTo>
                    <a:pt x="597206" y="0"/>
                  </a:lnTo>
                  <a:lnTo>
                    <a:pt x="597206" y="3223913"/>
                  </a:lnTo>
                  <a:lnTo>
                    <a:pt x="0" y="3223913"/>
                  </a:lnTo>
                  <a:close/>
                </a:path>
              </a:pathLst>
            </a:custGeom>
            <a:solidFill>
              <a:srgbClr val="D5DADA">
                <a:alpha val="23922"/>
              </a:srgbClr>
            </a:solidFill>
          </p:spPr>
          <p:txBody>
            <a:bodyPr/>
            <a:lstStyle/>
            <a:p>
              <a:endParaRPr lang="ar-DZ"/>
            </a:p>
          </p:txBody>
        </p:sp>
        <p:sp>
          <p:nvSpPr>
            <p:cNvPr id="4" name="TextBox 4"/>
            <p:cNvSpPr txBox="1"/>
            <p:nvPr/>
          </p:nvSpPr>
          <p:spPr>
            <a:xfrm>
              <a:off x="0" y="-28575"/>
              <a:ext cx="597206" cy="3252488"/>
            </a:xfrm>
            <a:prstGeom prst="rect">
              <a:avLst/>
            </a:prstGeom>
          </p:spPr>
          <p:txBody>
            <a:bodyPr lIns="50800" tIns="50800" rIns="50800" bIns="50800" rtlCol="0" anchor="ctr"/>
            <a:lstStyle/>
            <a:p>
              <a:pPr algn="ctr">
                <a:lnSpc>
                  <a:spcPts val="1960"/>
                </a:lnSpc>
                <a:spcBef>
                  <a:spcPct val="0"/>
                </a:spcBef>
              </a:pPr>
              <a:endParaRPr/>
            </a:p>
          </p:txBody>
        </p:sp>
      </p:grpSp>
      <p:grpSp>
        <p:nvGrpSpPr>
          <p:cNvPr id="5" name="Group 5"/>
          <p:cNvGrpSpPr/>
          <p:nvPr/>
        </p:nvGrpSpPr>
        <p:grpSpPr>
          <a:xfrm rot="1471508">
            <a:off x="2469431" y="3155710"/>
            <a:ext cx="1666417" cy="8646726"/>
            <a:chOff x="0" y="0"/>
            <a:chExt cx="597206" cy="3098792"/>
          </a:xfrm>
        </p:grpSpPr>
        <p:sp>
          <p:nvSpPr>
            <p:cNvPr id="6" name="Freeform 6"/>
            <p:cNvSpPr/>
            <p:nvPr/>
          </p:nvSpPr>
          <p:spPr>
            <a:xfrm>
              <a:off x="0" y="0"/>
              <a:ext cx="597206" cy="3098791"/>
            </a:xfrm>
            <a:custGeom>
              <a:avLst/>
              <a:gdLst/>
              <a:ahLst/>
              <a:cxnLst/>
              <a:rect l="l" t="t" r="r" b="b"/>
              <a:pathLst>
                <a:path w="597206" h="3098791">
                  <a:moveTo>
                    <a:pt x="0" y="0"/>
                  </a:moveTo>
                  <a:lnTo>
                    <a:pt x="597206" y="0"/>
                  </a:lnTo>
                  <a:lnTo>
                    <a:pt x="597206" y="3098791"/>
                  </a:lnTo>
                  <a:lnTo>
                    <a:pt x="0" y="3098791"/>
                  </a:lnTo>
                  <a:close/>
                </a:path>
              </a:pathLst>
            </a:custGeom>
            <a:solidFill>
              <a:srgbClr val="D5DADA">
                <a:alpha val="23922"/>
              </a:srgbClr>
            </a:solidFill>
          </p:spPr>
          <p:txBody>
            <a:bodyPr/>
            <a:lstStyle/>
            <a:p>
              <a:endParaRPr lang="ar-DZ"/>
            </a:p>
          </p:txBody>
        </p:sp>
        <p:sp>
          <p:nvSpPr>
            <p:cNvPr id="7" name="TextBox 7"/>
            <p:cNvSpPr txBox="1"/>
            <p:nvPr/>
          </p:nvSpPr>
          <p:spPr>
            <a:xfrm>
              <a:off x="0" y="-28575"/>
              <a:ext cx="597206" cy="3127367"/>
            </a:xfrm>
            <a:prstGeom prst="rect">
              <a:avLst/>
            </a:prstGeom>
          </p:spPr>
          <p:txBody>
            <a:bodyPr lIns="50800" tIns="50800" rIns="50800" bIns="50800" rtlCol="0" anchor="ctr"/>
            <a:lstStyle/>
            <a:p>
              <a:pPr algn="ctr">
                <a:lnSpc>
                  <a:spcPts val="1960"/>
                </a:lnSpc>
                <a:spcBef>
                  <a:spcPct val="0"/>
                </a:spcBef>
              </a:pPr>
              <a:endParaRPr/>
            </a:p>
          </p:txBody>
        </p:sp>
      </p:grpSp>
      <p:sp>
        <p:nvSpPr>
          <p:cNvPr id="29" name="TextBox 29"/>
          <p:cNvSpPr txBox="1"/>
          <p:nvPr/>
        </p:nvSpPr>
        <p:spPr>
          <a:xfrm>
            <a:off x="793563" y="1207445"/>
            <a:ext cx="4556750" cy="480644"/>
          </a:xfrm>
          <a:prstGeom prst="rect">
            <a:avLst/>
          </a:prstGeom>
        </p:spPr>
        <p:txBody>
          <a:bodyPr lIns="0" tIns="0" rIns="0" bIns="0" rtlCol="0" anchor="t">
            <a:spAutoFit/>
          </a:bodyPr>
          <a:lstStyle/>
          <a:p>
            <a:pPr algn="l">
              <a:lnSpc>
                <a:spcPts val="3967"/>
              </a:lnSpc>
              <a:spcBef>
                <a:spcPct val="0"/>
              </a:spcBef>
            </a:pPr>
            <a:r>
              <a:rPr lang="en-US" sz="2834" dirty="0">
                <a:solidFill>
                  <a:srgbClr val="000000"/>
                </a:solidFill>
                <a:latin typeface="Telegraf"/>
                <a:ea typeface="Telegraf"/>
                <a:cs typeface="Telegraf"/>
                <a:sym typeface="Telegraf"/>
              </a:rPr>
              <a:t>b)</a:t>
            </a:r>
            <a:r>
              <a:rPr lang="en-US" sz="2834" dirty="0" err="1">
                <a:solidFill>
                  <a:srgbClr val="000000"/>
                </a:solidFill>
                <a:latin typeface="Telegraf"/>
                <a:ea typeface="Telegraf"/>
                <a:cs typeface="Telegraf"/>
                <a:sym typeface="Telegraf"/>
              </a:rPr>
              <a:t>fonctionnement</a:t>
            </a:r>
            <a:endParaRPr lang="en-US" sz="2834" dirty="0">
              <a:solidFill>
                <a:srgbClr val="000000"/>
              </a:solidFill>
              <a:latin typeface="Telegraf"/>
              <a:ea typeface="Telegraf"/>
              <a:cs typeface="Telegraf"/>
              <a:sym typeface="Telegraf"/>
            </a:endParaRPr>
          </a:p>
        </p:txBody>
      </p:sp>
      <p:sp>
        <p:nvSpPr>
          <p:cNvPr id="30" name="TextBox 30"/>
          <p:cNvSpPr txBox="1"/>
          <p:nvPr/>
        </p:nvSpPr>
        <p:spPr>
          <a:xfrm>
            <a:off x="6651863" y="9916727"/>
            <a:ext cx="152137" cy="217170"/>
          </a:xfrm>
          <a:prstGeom prst="rect">
            <a:avLst/>
          </a:prstGeom>
        </p:spPr>
        <p:txBody>
          <a:bodyPr lIns="0" tIns="0" rIns="0" bIns="0" rtlCol="0" anchor="t">
            <a:spAutoFit/>
          </a:bodyPr>
          <a:lstStyle/>
          <a:p>
            <a:pPr algn="r">
              <a:lnSpc>
                <a:spcPts val="1679"/>
              </a:lnSpc>
              <a:spcBef>
                <a:spcPct val="0"/>
              </a:spcBef>
            </a:pPr>
            <a:r>
              <a:rPr lang="en-US" sz="1200">
                <a:solidFill>
                  <a:srgbClr val="000000"/>
                </a:solidFill>
                <a:latin typeface="Telegraf"/>
                <a:ea typeface="Telegraf"/>
                <a:cs typeface="Telegraf"/>
                <a:sym typeface="Telegraf"/>
              </a:rPr>
              <a:t>3</a:t>
            </a:r>
          </a:p>
        </p:txBody>
      </p:sp>
      <p:sp>
        <p:nvSpPr>
          <p:cNvPr id="40" name="TextBox 13">
            <a:extLst>
              <a:ext uri="{FF2B5EF4-FFF2-40B4-BE49-F238E27FC236}">
                <a16:creationId xmlns:a16="http://schemas.microsoft.com/office/drawing/2014/main" id="{CB6C7933-ADE2-8125-0DC4-C1CC0C463498}"/>
              </a:ext>
            </a:extLst>
          </p:cNvPr>
          <p:cNvSpPr txBox="1"/>
          <p:nvPr/>
        </p:nvSpPr>
        <p:spPr>
          <a:xfrm>
            <a:off x="1102508" y="1760630"/>
            <a:ext cx="3938859" cy="409984"/>
          </a:xfrm>
          <a:prstGeom prst="rect">
            <a:avLst/>
          </a:prstGeom>
        </p:spPr>
        <p:txBody>
          <a:bodyPr lIns="0" tIns="0" rIns="0" bIns="0" rtlCol="0" anchor="t">
            <a:spAutoFit/>
          </a:bodyPr>
          <a:lstStyle/>
          <a:p>
            <a:pPr algn="l">
              <a:lnSpc>
                <a:spcPts val="3429"/>
              </a:lnSpc>
              <a:spcBef>
                <a:spcPct val="0"/>
              </a:spcBef>
            </a:pPr>
            <a:r>
              <a:rPr lang="fr-FR" sz="2449" dirty="0">
                <a:solidFill>
                  <a:srgbClr val="069D9D"/>
                </a:solidFill>
                <a:latin typeface="Telegraf"/>
                <a:ea typeface="Telegraf"/>
                <a:cs typeface="Telegraf"/>
                <a:sym typeface="Telegraf"/>
              </a:rPr>
              <a:t>M</a:t>
            </a:r>
            <a:r>
              <a:rPr lang="en-US" sz="2449" dirty="0" err="1">
                <a:solidFill>
                  <a:srgbClr val="069D9D"/>
                </a:solidFill>
                <a:latin typeface="Telegraf"/>
                <a:ea typeface="Telegraf"/>
                <a:cs typeface="Telegraf"/>
                <a:sym typeface="Telegraf"/>
              </a:rPr>
              <a:t>aitre</a:t>
            </a:r>
            <a:r>
              <a:rPr lang="en-US" sz="2449" dirty="0">
                <a:solidFill>
                  <a:srgbClr val="069D9D"/>
                </a:solidFill>
                <a:latin typeface="Telegraf"/>
                <a:ea typeface="Telegraf"/>
                <a:cs typeface="Telegraf"/>
                <a:sym typeface="Telegraf"/>
              </a:rPr>
              <a:t> du jeu </a:t>
            </a:r>
          </a:p>
        </p:txBody>
      </p:sp>
      <p:sp>
        <p:nvSpPr>
          <p:cNvPr id="41" name="TextBox 12">
            <a:extLst>
              <a:ext uri="{FF2B5EF4-FFF2-40B4-BE49-F238E27FC236}">
                <a16:creationId xmlns:a16="http://schemas.microsoft.com/office/drawing/2014/main" id="{19583060-A481-E23A-6996-FE7D8D4617F8}"/>
              </a:ext>
            </a:extLst>
          </p:cNvPr>
          <p:cNvSpPr txBox="1"/>
          <p:nvPr/>
        </p:nvSpPr>
        <p:spPr>
          <a:xfrm>
            <a:off x="571988" y="2344652"/>
            <a:ext cx="6009492" cy="4001095"/>
          </a:xfrm>
          <a:prstGeom prst="rect">
            <a:avLst/>
          </a:prstGeom>
        </p:spPr>
        <p:txBody>
          <a:bodyPr wrap="square" lIns="0" tIns="0" rIns="0" bIns="0" rtlCol="0" anchor="t">
            <a:spAutoFit/>
          </a:bodyPr>
          <a:lstStyle/>
          <a:p>
            <a:pPr>
              <a:buNone/>
            </a:pPr>
            <a:r>
              <a:rPr lang="fr-FR" sz="2000" dirty="0"/>
              <a:t>Le maître du jeu utilise un afficheur LCD </a:t>
            </a:r>
            <a:br>
              <a:rPr lang="fr-FR" sz="2000" dirty="0"/>
            </a:br>
            <a:br>
              <a:rPr lang="fr-FR" sz="2000" dirty="0"/>
            </a:br>
            <a:br>
              <a:rPr lang="fr-FR" sz="2000" dirty="0"/>
            </a:br>
            <a:br>
              <a:rPr lang="fr-FR" sz="2000" dirty="0"/>
            </a:br>
            <a:br>
              <a:rPr lang="fr-FR" sz="2000" dirty="0"/>
            </a:br>
            <a:r>
              <a:rPr lang="fr-FR" sz="2000" dirty="0"/>
              <a:t>associé à trois boutons :</a:t>
            </a:r>
          </a:p>
          <a:p>
            <a:pPr>
              <a:buFont typeface="Arial" panose="020B0604020202020204" pitchFamily="34" charset="0"/>
              <a:buChar char="•"/>
            </a:pPr>
            <a:r>
              <a:rPr lang="fr-FR" sz="2000" dirty="0"/>
              <a:t>un bouton de </a:t>
            </a:r>
            <a:r>
              <a:rPr lang="fr-FR" sz="2000" b="1" dirty="0"/>
              <a:t>sélection</a:t>
            </a:r>
            <a:r>
              <a:rPr lang="fr-FR" sz="2000" dirty="0"/>
              <a:t> </a:t>
            </a:r>
          </a:p>
          <a:p>
            <a:pPr>
              <a:buFont typeface="Arial" panose="020B0604020202020204" pitchFamily="34" charset="0"/>
              <a:buChar char="•"/>
            </a:pPr>
            <a:r>
              <a:rPr lang="fr-FR" sz="2000" dirty="0"/>
              <a:t>un bouton de </a:t>
            </a:r>
            <a:r>
              <a:rPr lang="fr-FR" sz="2000" b="1" dirty="0"/>
              <a:t>confirmation</a:t>
            </a:r>
            <a:r>
              <a:rPr lang="fr-FR" sz="2000" dirty="0"/>
              <a:t> </a:t>
            </a:r>
          </a:p>
          <a:p>
            <a:pPr>
              <a:buFont typeface="Arial" panose="020B0604020202020204" pitchFamily="34" charset="0"/>
              <a:buChar char="•"/>
            </a:pPr>
            <a:r>
              <a:rPr lang="fr-FR" sz="2000" dirty="0"/>
              <a:t>un bouton de </a:t>
            </a:r>
            <a:r>
              <a:rPr lang="fr-FR" sz="2000" b="1" dirty="0"/>
              <a:t>retour</a:t>
            </a:r>
            <a:br>
              <a:rPr lang="fr-FR" sz="2000" dirty="0"/>
            </a:br>
            <a:endParaRPr lang="fr-FR" sz="2000" dirty="0"/>
          </a:p>
          <a:p>
            <a:r>
              <a:rPr lang="fr-FR" sz="2000" dirty="0"/>
              <a:t>Cette interface lui permet de parcourir les menus du jeu, de lancer les parties, de consulter les réponses des joueurs et d’afficher les résultats.</a:t>
            </a:r>
          </a:p>
        </p:txBody>
      </p:sp>
      <p:pic>
        <p:nvPicPr>
          <p:cNvPr id="43" name="Image 42">
            <a:extLst>
              <a:ext uri="{FF2B5EF4-FFF2-40B4-BE49-F238E27FC236}">
                <a16:creationId xmlns:a16="http://schemas.microsoft.com/office/drawing/2014/main" id="{0971E9CC-816B-60B0-DB97-952BC6D74D8D}"/>
              </a:ext>
            </a:extLst>
          </p:cNvPr>
          <p:cNvPicPr>
            <a:picLocks noGrp="1" noRot="1" noChangeAspect="1" noMove="1" noResize="1" noEditPoints="1" noAdjustHandles="1" noChangeArrowheads="1" noChangeShapeType="1" noCrop="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150206">
            <a:off x="2273505" y="1064518"/>
            <a:ext cx="4367750" cy="4367750"/>
          </a:xfrm>
          <a:prstGeom prst="rect">
            <a:avLst/>
          </a:prstGeom>
        </p:spPr>
      </p:pic>
      <p:pic>
        <p:nvPicPr>
          <p:cNvPr id="45" name="Image 44" descr="Une image contenant caméra&#10;&#10;Le contenu généré par l’IA peut être incorrect.">
            <a:extLst>
              <a:ext uri="{FF2B5EF4-FFF2-40B4-BE49-F238E27FC236}">
                <a16:creationId xmlns:a16="http://schemas.microsoft.com/office/drawing/2014/main" id="{920F7B44-7A4C-3145-E25A-889E603185C9}"/>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5167" b="92000" l="2125" r="93875">
                        <a14:foregroundMark x1="8625" y1="24333" x2="5875" y2="33500"/>
                        <a14:foregroundMark x1="5875" y1="33500" x2="6500" y2="38167"/>
                        <a14:foregroundMark x1="8625" y1="14667" x2="8250" y2="5333"/>
                        <a14:foregroundMark x1="2875" y1="27000" x2="2125" y2="32500"/>
                        <a14:foregroundMark x1="5500" y1="19667" x2="3750" y2="22833"/>
                        <a14:foregroundMark x1="91125" y1="60833" x2="91000" y2="73333"/>
                        <a14:foregroundMark x1="93625" y1="81167" x2="93875" y2="86833"/>
                        <a14:foregroundMark x1="75125" y1="92000" x2="71375" y2="91833"/>
                        <a14:foregroundMark x1="67875" y1="88833" x2="66000" y2="86333"/>
                        <a14:foregroundMark x1="64000" y1="82833" x2="63375" y2="74667"/>
                        <a14:foregroundMark x1="3750" y1="21500" x2="2125" y2="24167"/>
                      </a14:backgroundRemoval>
                    </a14:imgEffect>
                  </a14:imgLayer>
                </a14:imgProps>
              </a:ext>
              <a:ext uri="{28A0092B-C50C-407E-A947-70E740481C1C}">
                <a14:useLocalDpi xmlns:a14="http://schemas.microsoft.com/office/drawing/2010/main" val="0"/>
              </a:ext>
            </a:extLst>
          </a:blip>
          <a:stretch>
            <a:fillRect/>
          </a:stretch>
        </p:blipFill>
        <p:spPr>
          <a:xfrm>
            <a:off x="3696004" y="4144940"/>
            <a:ext cx="1765131" cy="1323848"/>
          </a:xfrm>
          <a:prstGeom prst="rect">
            <a:avLst/>
          </a:prstGeom>
        </p:spPr>
      </p:pic>
      <p:sp>
        <p:nvSpPr>
          <p:cNvPr id="46" name="TextBox 13">
            <a:extLst>
              <a:ext uri="{FF2B5EF4-FFF2-40B4-BE49-F238E27FC236}">
                <a16:creationId xmlns:a16="http://schemas.microsoft.com/office/drawing/2014/main" id="{0B8668D7-43C8-7A97-1CBC-D356A85F5E2B}"/>
              </a:ext>
            </a:extLst>
          </p:cNvPr>
          <p:cNvSpPr txBox="1"/>
          <p:nvPr/>
        </p:nvSpPr>
        <p:spPr>
          <a:xfrm>
            <a:off x="1102507" y="6555084"/>
            <a:ext cx="3938859" cy="409984"/>
          </a:xfrm>
          <a:prstGeom prst="rect">
            <a:avLst/>
          </a:prstGeom>
        </p:spPr>
        <p:txBody>
          <a:bodyPr lIns="0" tIns="0" rIns="0" bIns="0" rtlCol="0" anchor="t">
            <a:spAutoFit/>
          </a:bodyPr>
          <a:lstStyle/>
          <a:p>
            <a:pPr algn="l">
              <a:lnSpc>
                <a:spcPts val="3429"/>
              </a:lnSpc>
              <a:spcBef>
                <a:spcPct val="0"/>
              </a:spcBef>
            </a:pPr>
            <a:r>
              <a:rPr lang="fr-FR" sz="2449" dirty="0">
                <a:solidFill>
                  <a:srgbClr val="069D9D"/>
                </a:solidFill>
                <a:latin typeface="Telegraf"/>
                <a:ea typeface="Telegraf"/>
                <a:cs typeface="Telegraf"/>
                <a:sym typeface="Telegraf"/>
              </a:rPr>
              <a:t>Le jeu de QCM</a:t>
            </a:r>
            <a:endParaRPr lang="en-US" sz="2449" dirty="0">
              <a:solidFill>
                <a:srgbClr val="069D9D"/>
              </a:solidFill>
              <a:latin typeface="Telegraf"/>
              <a:ea typeface="Telegraf"/>
              <a:cs typeface="Telegraf"/>
              <a:sym typeface="Telegraf"/>
            </a:endParaRPr>
          </a:p>
        </p:txBody>
      </p:sp>
      <p:sp>
        <p:nvSpPr>
          <p:cNvPr id="47" name="TextBox 12">
            <a:extLst>
              <a:ext uri="{FF2B5EF4-FFF2-40B4-BE49-F238E27FC236}">
                <a16:creationId xmlns:a16="http://schemas.microsoft.com/office/drawing/2014/main" id="{04952B2A-CA8F-6059-0011-E9A9B3A0851C}"/>
              </a:ext>
            </a:extLst>
          </p:cNvPr>
          <p:cNvSpPr txBox="1"/>
          <p:nvPr/>
        </p:nvSpPr>
        <p:spPr>
          <a:xfrm>
            <a:off x="571988" y="7128462"/>
            <a:ext cx="6613877" cy="1538883"/>
          </a:xfrm>
          <a:prstGeom prst="rect">
            <a:avLst/>
          </a:prstGeom>
        </p:spPr>
        <p:txBody>
          <a:bodyPr wrap="square" lIns="0" tIns="0" rIns="0" bIns="0" rtlCol="0" anchor="t">
            <a:spAutoFit/>
          </a:bodyPr>
          <a:lstStyle/>
          <a:p>
            <a:pPr>
              <a:buNone/>
            </a:pPr>
            <a:r>
              <a:rPr lang="fr-FR" sz="2000" dirty="0"/>
              <a:t>Dans le jeu de QCM, chaque joueur dispose d’un sélecteur rotatif lui permettant de choisir sa réponse en positionnant l’index du sélecteur sur le numéro correspondant. Le système distingue deux modes de jeu :</a:t>
            </a:r>
            <a:br>
              <a:rPr lang="fr-FR" sz="2000" dirty="0"/>
            </a:br>
            <a:endParaRPr lang="fr-FR" sz="2000" dirty="0"/>
          </a:p>
        </p:txBody>
      </p:sp>
      <p:pic>
        <p:nvPicPr>
          <p:cNvPr id="49" name="Image 48">
            <a:extLst>
              <a:ext uri="{FF2B5EF4-FFF2-40B4-BE49-F238E27FC236}">
                <a16:creationId xmlns:a16="http://schemas.microsoft.com/office/drawing/2014/main" id="{7541B5A6-2BBD-034C-1E45-79C6456B820E}"/>
              </a:ext>
            </a:extLst>
          </p:cNvPr>
          <p:cNvPicPr>
            <a:picLocks noChangeAspect="1"/>
          </p:cNvPicPr>
          <p:nvPr/>
        </p:nvPicPr>
        <p:blipFill>
          <a:blip r:embed="rId6"/>
          <a:stretch>
            <a:fillRect/>
          </a:stretch>
        </p:blipFill>
        <p:spPr>
          <a:xfrm>
            <a:off x="3878926" y="8173069"/>
            <a:ext cx="2486372" cy="11336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a:extLst>
            <a:ext uri="{FF2B5EF4-FFF2-40B4-BE49-F238E27FC236}">
              <a16:creationId xmlns:a16="http://schemas.microsoft.com/office/drawing/2014/main" id="{1FC01D3E-7370-9FBE-CFB3-3EC1A049F68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2FB2566-68F7-70DB-F927-A1350E4741D9}"/>
              </a:ext>
            </a:extLst>
          </p:cNvPr>
          <p:cNvGrpSpPr/>
          <p:nvPr/>
        </p:nvGrpSpPr>
        <p:grpSpPr>
          <a:xfrm rot="1471508">
            <a:off x="2156169" y="-1446313"/>
            <a:ext cx="1666417" cy="8995861"/>
            <a:chOff x="0" y="0"/>
            <a:chExt cx="597206" cy="3223913"/>
          </a:xfrm>
        </p:grpSpPr>
        <p:sp>
          <p:nvSpPr>
            <p:cNvPr id="3" name="Freeform 3">
              <a:extLst>
                <a:ext uri="{FF2B5EF4-FFF2-40B4-BE49-F238E27FC236}">
                  <a16:creationId xmlns:a16="http://schemas.microsoft.com/office/drawing/2014/main" id="{A2CFBCDF-2094-6E97-A34A-12532120B627}"/>
                </a:ext>
              </a:extLst>
            </p:cNvPr>
            <p:cNvSpPr/>
            <p:nvPr/>
          </p:nvSpPr>
          <p:spPr>
            <a:xfrm>
              <a:off x="0" y="0"/>
              <a:ext cx="597206" cy="3223913"/>
            </a:xfrm>
            <a:custGeom>
              <a:avLst/>
              <a:gdLst/>
              <a:ahLst/>
              <a:cxnLst/>
              <a:rect l="l" t="t" r="r" b="b"/>
              <a:pathLst>
                <a:path w="597206" h="3223913">
                  <a:moveTo>
                    <a:pt x="0" y="0"/>
                  </a:moveTo>
                  <a:lnTo>
                    <a:pt x="597206" y="0"/>
                  </a:lnTo>
                  <a:lnTo>
                    <a:pt x="597206" y="3223913"/>
                  </a:lnTo>
                  <a:lnTo>
                    <a:pt x="0" y="3223913"/>
                  </a:lnTo>
                  <a:close/>
                </a:path>
              </a:pathLst>
            </a:custGeom>
            <a:solidFill>
              <a:srgbClr val="D5DADA">
                <a:alpha val="23922"/>
              </a:srgbClr>
            </a:solidFill>
          </p:spPr>
          <p:txBody>
            <a:bodyPr/>
            <a:lstStyle/>
            <a:p>
              <a:endParaRPr lang="ar-DZ"/>
            </a:p>
          </p:txBody>
        </p:sp>
        <p:sp>
          <p:nvSpPr>
            <p:cNvPr id="4" name="TextBox 4">
              <a:extLst>
                <a:ext uri="{FF2B5EF4-FFF2-40B4-BE49-F238E27FC236}">
                  <a16:creationId xmlns:a16="http://schemas.microsoft.com/office/drawing/2014/main" id="{A0D1553D-FCD7-1F8D-803E-AFB3D7CFAE1B}"/>
                </a:ext>
              </a:extLst>
            </p:cNvPr>
            <p:cNvSpPr txBox="1"/>
            <p:nvPr/>
          </p:nvSpPr>
          <p:spPr>
            <a:xfrm>
              <a:off x="0" y="-28575"/>
              <a:ext cx="597206" cy="3252488"/>
            </a:xfrm>
            <a:prstGeom prst="rect">
              <a:avLst/>
            </a:prstGeom>
          </p:spPr>
          <p:txBody>
            <a:bodyPr lIns="50800" tIns="50800" rIns="50800" bIns="50800" rtlCol="0" anchor="ctr"/>
            <a:lstStyle/>
            <a:p>
              <a:pPr algn="ctr">
                <a:lnSpc>
                  <a:spcPts val="1960"/>
                </a:lnSpc>
                <a:spcBef>
                  <a:spcPct val="0"/>
                </a:spcBef>
              </a:pPr>
              <a:endParaRPr/>
            </a:p>
          </p:txBody>
        </p:sp>
      </p:grpSp>
      <p:grpSp>
        <p:nvGrpSpPr>
          <p:cNvPr id="5" name="Group 5">
            <a:extLst>
              <a:ext uri="{FF2B5EF4-FFF2-40B4-BE49-F238E27FC236}">
                <a16:creationId xmlns:a16="http://schemas.microsoft.com/office/drawing/2014/main" id="{6D0CB4C0-F299-6F2E-013B-D7603C659AEE}"/>
              </a:ext>
            </a:extLst>
          </p:cNvPr>
          <p:cNvGrpSpPr/>
          <p:nvPr/>
        </p:nvGrpSpPr>
        <p:grpSpPr>
          <a:xfrm rot="1471508">
            <a:off x="2469431" y="3155710"/>
            <a:ext cx="1666417" cy="8646726"/>
            <a:chOff x="0" y="0"/>
            <a:chExt cx="597206" cy="3098792"/>
          </a:xfrm>
        </p:grpSpPr>
        <p:sp>
          <p:nvSpPr>
            <p:cNvPr id="6" name="Freeform 6">
              <a:extLst>
                <a:ext uri="{FF2B5EF4-FFF2-40B4-BE49-F238E27FC236}">
                  <a16:creationId xmlns:a16="http://schemas.microsoft.com/office/drawing/2014/main" id="{FFD13618-919F-00F7-E94C-190965B5F993}"/>
                </a:ext>
              </a:extLst>
            </p:cNvPr>
            <p:cNvSpPr/>
            <p:nvPr/>
          </p:nvSpPr>
          <p:spPr>
            <a:xfrm>
              <a:off x="0" y="0"/>
              <a:ext cx="597206" cy="3098791"/>
            </a:xfrm>
            <a:custGeom>
              <a:avLst/>
              <a:gdLst/>
              <a:ahLst/>
              <a:cxnLst/>
              <a:rect l="l" t="t" r="r" b="b"/>
              <a:pathLst>
                <a:path w="597206" h="3098791">
                  <a:moveTo>
                    <a:pt x="0" y="0"/>
                  </a:moveTo>
                  <a:lnTo>
                    <a:pt x="597206" y="0"/>
                  </a:lnTo>
                  <a:lnTo>
                    <a:pt x="597206" y="3098791"/>
                  </a:lnTo>
                  <a:lnTo>
                    <a:pt x="0" y="3098791"/>
                  </a:lnTo>
                  <a:close/>
                </a:path>
              </a:pathLst>
            </a:custGeom>
            <a:solidFill>
              <a:srgbClr val="D5DADA">
                <a:alpha val="23922"/>
              </a:srgbClr>
            </a:solidFill>
          </p:spPr>
          <p:txBody>
            <a:bodyPr/>
            <a:lstStyle/>
            <a:p>
              <a:endParaRPr lang="ar-DZ"/>
            </a:p>
          </p:txBody>
        </p:sp>
        <p:sp>
          <p:nvSpPr>
            <p:cNvPr id="7" name="TextBox 7">
              <a:extLst>
                <a:ext uri="{FF2B5EF4-FFF2-40B4-BE49-F238E27FC236}">
                  <a16:creationId xmlns:a16="http://schemas.microsoft.com/office/drawing/2014/main" id="{49CE2CEA-4786-F729-39F1-BC02114F4D9A}"/>
                </a:ext>
              </a:extLst>
            </p:cNvPr>
            <p:cNvSpPr txBox="1"/>
            <p:nvPr/>
          </p:nvSpPr>
          <p:spPr>
            <a:xfrm>
              <a:off x="0" y="-28575"/>
              <a:ext cx="597206" cy="3127367"/>
            </a:xfrm>
            <a:prstGeom prst="rect">
              <a:avLst/>
            </a:prstGeom>
          </p:spPr>
          <p:txBody>
            <a:bodyPr lIns="50800" tIns="50800" rIns="50800" bIns="50800" rtlCol="0" anchor="ctr"/>
            <a:lstStyle/>
            <a:p>
              <a:pPr algn="ctr">
                <a:lnSpc>
                  <a:spcPts val="1960"/>
                </a:lnSpc>
                <a:spcBef>
                  <a:spcPct val="0"/>
                </a:spcBef>
              </a:pPr>
              <a:endParaRPr/>
            </a:p>
          </p:txBody>
        </p:sp>
      </p:grpSp>
      <p:sp>
        <p:nvSpPr>
          <p:cNvPr id="30" name="TextBox 30">
            <a:extLst>
              <a:ext uri="{FF2B5EF4-FFF2-40B4-BE49-F238E27FC236}">
                <a16:creationId xmlns:a16="http://schemas.microsoft.com/office/drawing/2014/main" id="{BD3CA36B-00EF-A40D-3F6F-44E2BC4F45C0}"/>
              </a:ext>
            </a:extLst>
          </p:cNvPr>
          <p:cNvSpPr txBox="1"/>
          <p:nvPr/>
        </p:nvSpPr>
        <p:spPr>
          <a:xfrm>
            <a:off x="6651863" y="9916727"/>
            <a:ext cx="152137" cy="217170"/>
          </a:xfrm>
          <a:prstGeom prst="rect">
            <a:avLst/>
          </a:prstGeom>
        </p:spPr>
        <p:txBody>
          <a:bodyPr lIns="0" tIns="0" rIns="0" bIns="0" rtlCol="0" anchor="t">
            <a:spAutoFit/>
          </a:bodyPr>
          <a:lstStyle/>
          <a:p>
            <a:pPr algn="r">
              <a:lnSpc>
                <a:spcPts val="1679"/>
              </a:lnSpc>
              <a:spcBef>
                <a:spcPct val="0"/>
              </a:spcBef>
            </a:pPr>
            <a:r>
              <a:rPr lang="en-US" sz="1200">
                <a:solidFill>
                  <a:srgbClr val="000000"/>
                </a:solidFill>
                <a:latin typeface="Telegraf"/>
                <a:ea typeface="Telegraf"/>
                <a:cs typeface="Telegraf"/>
                <a:sym typeface="Telegraf"/>
              </a:rPr>
              <a:t>3</a:t>
            </a:r>
          </a:p>
        </p:txBody>
      </p:sp>
      <p:sp>
        <p:nvSpPr>
          <p:cNvPr id="47" name="TextBox 12">
            <a:extLst>
              <a:ext uri="{FF2B5EF4-FFF2-40B4-BE49-F238E27FC236}">
                <a16:creationId xmlns:a16="http://schemas.microsoft.com/office/drawing/2014/main" id="{DD03A5BC-7146-5F51-E1B7-5725706E2AA9}"/>
              </a:ext>
            </a:extLst>
          </p:cNvPr>
          <p:cNvSpPr txBox="1"/>
          <p:nvPr/>
        </p:nvSpPr>
        <p:spPr>
          <a:xfrm>
            <a:off x="750009" y="698500"/>
            <a:ext cx="6613877" cy="6155531"/>
          </a:xfrm>
          <a:prstGeom prst="rect">
            <a:avLst/>
          </a:prstGeom>
        </p:spPr>
        <p:txBody>
          <a:bodyPr wrap="square" lIns="0" tIns="0" rIns="0" bIns="0" rtlCol="0" anchor="t">
            <a:spAutoFit/>
          </a:bodyPr>
          <a:lstStyle/>
          <a:p>
            <a:pPr>
              <a:buFont typeface="Arial" panose="020B0604020202020204" pitchFamily="34" charset="0"/>
              <a:buChar char="•"/>
            </a:pPr>
            <a:r>
              <a:rPr lang="fr-FR" sz="2000" b="1" dirty="0"/>
              <a:t>Mode live</a:t>
            </a:r>
            <a:r>
              <a:rPr lang="fr-FR" sz="2000" dirty="0"/>
              <a:t> : les réponses des joueurs sont lues et affichées en temps réel, en fonction de la position actuelle de leur sélecteur.</a:t>
            </a:r>
          </a:p>
          <a:p>
            <a:endParaRPr lang="fr-FR" sz="2000" dirty="0"/>
          </a:p>
          <a:p>
            <a:endParaRPr lang="fr-FR" sz="2000" dirty="0"/>
          </a:p>
          <a:p>
            <a:endParaRPr lang="fr-FR" sz="2000" dirty="0"/>
          </a:p>
          <a:p>
            <a:endParaRPr lang="fr-FR" sz="2000" dirty="0"/>
          </a:p>
          <a:p>
            <a:endParaRPr lang="fr-FR" sz="2000" dirty="0"/>
          </a:p>
          <a:p>
            <a:pPr>
              <a:buFont typeface="Arial" panose="020B0604020202020204" pitchFamily="34" charset="0"/>
              <a:buChar char="•"/>
            </a:pPr>
            <a:r>
              <a:rPr lang="fr-FR" sz="2000" b="1" dirty="0"/>
              <a:t>Mode </a:t>
            </a:r>
            <a:r>
              <a:rPr lang="fr-FR" sz="2000" b="1" dirty="0" err="1"/>
              <a:t>timer</a:t>
            </a:r>
            <a:r>
              <a:rPr lang="fr-FR" sz="2000" dirty="0"/>
              <a:t> : les joueurs disposent de 10 secondes pour choisir leur réponse. À l’issue du temps imparti, les réponses sont figées et les résultats sont affichés.</a:t>
            </a:r>
            <a:br>
              <a:rPr lang="fr-FR" sz="2000" dirty="0"/>
            </a:br>
            <a:br>
              <a:rPr lang="fr-FR" sz="2000" dirty="0"/>
            </a:br>
            <a:endParaRPr lang="fr-FR" sz="2000" dirty="0"/>
          </a:p>
          <a:p>
            <a:pPr>
              <a:buFont typeface="Arial" panose="020B0604020202020204" pitchFamily="34" charset="0"/>
              <a:buChar char="•"/>
            </a:pPr>
            <a:endParaRPr lang="fr-FR" sz="2000" dirty="0"/>
          </a:p>
          <a:p>
            <a:pPr>
              <a:buFont typeface="Arial" panose="020B0604020202020204" pitchFamily="34" charset="0"/>
              <a:buChar char="•"/>
            </a:pPr>
            <a:endParaRPr lang="fr-FR" sz="2000" dirty="0"/>
          </a:p>
          <a:p>
            <a:pPr>
              <a:buFont typeface="Arial" panose="020B0604020202020204" pitchFamily="34" charset="0"/>
              <a:buChar char="•"/>
            </a:pPr>
            <a:endParaRPr lang="fr-FR" sz="2000" dirty="0"/>
          </a:p>
          <a:p>
            <a:r>
              <a:rPr lang="fr-FR" sz="2000" dirty="0"/>
              <a:t> </a:t>
            </a:r>
          </a:p>
          <a:p>
            <a:r>
              <a:rPr lang="fr-FR" sz="2000" dirty="0"/>
              <a:t>Ce fonctionnement permet d’adapter le jeu à différents contextes, soit en favorisant l’interaction immédiate, soit en introduisant une contrainte de temps pour stimuler la réactivité.</a:t>
            </a:r>
          </a:p>
        </p:txBody>
      </p:sp>
      <p:pic>
        <p:nvPicPr>
          <p:cNvPr id="9" name="Image 8">
            <a:extLst>
              <a:ext uri="{FF2B5EF4-FFF2-40B4-BE49-F238E27FC236}">
                <a16:creationId xmlns:a16="http://schemas.microsoft.com/office/drawing/2014/main" id="{F1D054F8-CC39-4901-68F3-1537DFC0169D}"/>
              </a:ext>
            </a:extLst>
          </p:cNvPr>
          <p:cNvPicPr>
            <a:picLocks noChangeAspect="1"/>
          </p:cNvPicPr>
          <p:nvPr/>
        </p:nvPicPr>
        <p:blipFill>
          <a:blip r:embed="rId2"/>
          <a:stretch>
            <a:fillRect/>
          </a:stretch>
        </p:blipFill>
        <p:spPr>
          <a:xfrm>
            <a:off x="1035050" y="1500900"/>
            <a:ext cx="2495898" cy="1095528"/>
          </a:xfrm>
          <a:prstGeom prst="rect">
            <a:avLst/>
          </a:prstGeom>
        </p:spPr>
      </p:pic>
      <p:pic>
        <p:nvPicPr>
          <p:cNvPr id="11" name="Image 10">
            <a:extLst>
              <a:ext uri="{FF2B5EF4-FFF2-40B4-BE49-F238E27FC236}">
                <a16:creationId xmlns:a16="http://schemas.microsoft.com/office/drawing/2014/main" id="{E1BCA8D6-3987-96DA-662A-98066A80D51F}"/>
              </a:ext>
            </a:extLst>
          </p:cNvPr>
          <p:cNvPicPr>
            <a:picLocks noChangeAspect="1"/>
          </p:cNvPicPr>
          <p:nvPr/>
        </p:nvPicPr>
        <p:blipFill>
          <a:blip r:embed="rId3"/>
          <a:stretch>
            <a:fillRect/>
          </a:stretch>
        </p:blipFill>
        <p:spPr>
          <a:xfrm>
            <a:off x="1139378" y="4124002"/>
            <a:ext cx="2467319" cy="1114581"/>
          </a:xfrm>
          <a:prstGeom prst="rect">
            <a:avLst/>
          </a:prstGeom>
        </p:spPr>
      </p:pic>
      <p:pic>
        <p:nvPicPr>
          <p:cNvPr id="13" name="Image 12">
            <a:extLst>
              <a:ext uri="{FF2B5EF4-FFF2-40B4-BE49-F238E27FC236}">
                <a16:creationId xmlns:a16="http://schemas.microsoft.com/office/drawing/2014/main" id="{0CE8C06F-F611-8128-3436-9980D8AAC538}"/>
              </a:ext>
            </a:extLst>
          </p:cNvPr>
          <p:cNvPicPr>
            <a:picLocks noChangeAspect="1"/>
          </p:cNvPicPr>
          <p:nvPr/>
        </p:nvPicPr>
        <p:blipFill>
          <a:blip r:embed="rId4"/>
          <a:stretch>
            <a:fillRect/>
          </a:stretch>
        </p:blipFill>
        <p:spPr>
          <a:xfrm>
            <a:off x="4376047" y="1491373"/>
            <a:ext cx="2476846" cy="1114581"/>
          </a:xfrm>
          <a:prstGeom prst="rect">
            <a:avLst/>
          </a:prstGeom>
        </p:spPr>
      </p:pic>
      <p:pic>
        <p:nvPicPr>
          <p:cNvPr id="14" name="Image 13">
            <a:extLst>
              <a:ext uri="{FF2B5EF4-FFF2-40B4-BE49-F238E27FC236}">
                <a16:creationId xmlns:a16="http://schemas.microsoft.com/office/drawing/2014/main" id="{4CCF129F-A2E4-926E-73E3-23C26C10FC5A}"/>
              </a:ext>
            </a:extLst>
          </p:cNvPr>
          <p:cNvPicPr>
            <a:picLocks noChangeAspect="1"/>
          </p:cNvPicPr>
          <p:nvPr/>
        </p:nvPicPr>
        <p:blipFill>
          <a:blip r:embed="rId4"/>
          <a:stretch>
            <a:fillRect/>
          </a:stretch>
        </p:blipFill>
        <p:spPr>
          <a:xfrm>
            <a:off x="4251085" y="4110097"/>
            <a:ext cx="2476846" cy="1114581"/>
          </a:xfrm>
          <a:prstGeom prst="rect">
            <a:avLst/>
          </a:prstGeom>
        </p:spPr>
      </p:pic>
    </p:spTree>
    <p:extLst>
      <p:ext uri="{BB962C8B-B14F-4D97-AF65-F5344CB8AC3E}">
        <p14:creationId xmlns:p14="http://schemas.microsoft.com/office/powerpoint/2010/main" val="125837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a:extLst>
            <a:ext uri="{FF2B5EF4-FFF2-40B4-BE49-F238E27FC236}">
              <a16:creationId xmlns:a16="http://schemas.microsoft.com/office/drawing/2014/main" id="{A03118A7-0B72-6EE2-4118-9037389CE70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B5A3E53-9F34-EAA7-0714-4A77289DF40E}"/>
              </a:ext>
            </a:extLst>
          </p:cNvPr>
          <p:cNvGrpSpPr>
            <a:grpSpLocks noGrp="1" noUngrp="1" noRot="1" noMove="1" noResize="1"/>
          </p:cNvGrpSpPr>
          <p:nvPr/>
        </p:nvGrpSpPr>
        <p:grpSpPr>
          <a:xfrm rot="1471508">
            <a:off x="819286" y="-1371536"/>
            <a:ext cx="2968260" cy="9320354"/>
            <a:chOff x="-466551" y="-28575"/>
            <a:chExt cx="1063757" cy="3340204"/>
          </a:xfrm>
        </p:grpSpPr>
        <p:sp>
          <p:nvSpPr>
            <p:cNvPr id="3" name="Freeform 3">
              <a:extLst>
                <a:ext uri="{FF2B5EF4-FFF2-40B4-BE49-F238E27FC236}">
                  <a16:creationId xmlns:a16="http://schemas.microsoft.com/office/drawing/2014/main" id="{C1C4FB0A-C72D-66E7-369A-B2449CAFE0D9}"/>
                </a:ext>
              </a:extLst>
            </p:cNvPr>
            <p:cNvSpPr>
              <a:spLocks/>
            </p:cNvSpPr>
            <p:nvPr/>
          </p:nvSpPr>
          <p:spPr>
            <a:xfrm>
              <a:off x="-466551" y="87716"/>
              <a:ext cx="597206" cy="3223913"/>
            </a:xfrm>
            <a:custGeom>
              <a:avLst/>
              <a:gdLst/>
              <a:ahLst/>
              <a:cxnLst/>
              <a:rect l="l" t="t" r="r" b="b"/>
              <a:pathLst>
                <a:path w="597206" h="3223913">
                  <a:moveTo>
                    <a:pt x="0" y="0"/>
                  </a:moveTo>
                  <a:lnTo>
                    <a:pt x="597206" y="0"/>
                  </a:lnTo>
                  <a:lnTo>
                    <a:pt x="597206" y="3223913"/>
                  </a:lnTo>
                  <a:lnTo>
                    <a:pt x="0" y="3223913"/>
                  </a:lnTo>
                  <a:close/>
                </a:path>
              </a:pathLst>
            </a:custGeom>
            <a:solidFill>
              <a:srgbClr val="D5DADA">
                <a:alpha val="23922"/>
              </a:srgbClr>
            </a:solidFill>
          </p:spPr>
          <p:txBody>
            <a:bodyPr/>
            <a:lstStyle/>
            <a:p>
              <a:endParaRPr lang="ar-DZ"/>
            </a:p>
          </p:txBody>
        </p:sp>
        <p:sp>
          <p:nvSpPr>
            <p:cNvPr id="4" name="TextBox 4">
              <a:extLst>
                <a:ext uri="{FF2B5EF4-FFF2-40B4-BE49-F238E27FC236}">
                  <a16:creationId xmlns:a16="http://schemas.microsoft.com/office/drawing/2014/main" id="{74E03BAA-A31D-0C29-D288-BDE02CF5DA00}"/>
                </a:ext>
              </a:extLst>
            </p:cNvPr>
            <p:cNvSpPr txBox="1">
              <a:spLocks noGrp="1" noRot="1" noMove="1" noResize="1" noEditPoints="1" noAdjustHandles="1" noChangeArrowheads="1" noChangeShapeType="1"/>
            </p:cNvSpPr>
            <p:nvPr/>
          </p:nvSpPr>
          <p:spPr>
            <a:xfrm>
              <a:off x="0" y="-28575"/>
              <a:ext cx="597206" cy="3252488"/>
            </a:xfrm>
            <a:prstGeom prst="rect">
              <a:avLst/>
            </a:prstGeom>
          </p:spPr>
          <p:txBody>
            <a:bodyPr lIns="50800" tIns="50800" rIns="50800" bIns="50800" rtlCol="0" anchor="ctr"/>
            <a:lstStyle/>
            <a:p>
              <a:pPr algn="ctr">
                <a:lnSpc>
                  <a:spcPts val="1960"/>
                </a:lnSpc>
                <a:spcBef>
                  <a:spcPct val="0"/>
                </a:spcBef>
              </a:pPr>
              <a:endParaRPr/>
            </a:p>
          </p:txBody>
        </p:sp>
      </p:grpSp>
      <p:grpSp>
        <p:nvGrpSpPr>
          <p:cNvPr id="5" name="Group 5">
            <a:extLst>
              <a:ext uri="{FF2B5EF4-FFF2-40B4-BE49-F238E27FC236}">
                <a16:creationId xmlns:a16="http://schemas.microsoft.com/office/drawing/2014/main" id="{EE8FCCAC-C577-D5C6-691F-A4F1F16236B9}"/>
              </a:ext>
            </a:extLst>
          </p:cNvPr>
          <p:cNvGrpSpPr>
            <a:grpSpLocks noGrp="1" noUngrp="1" noRot="1" noMove="1" noResize="1"/>
          </p:cNvGrpSpPr>
          <p:nvPr/>
        </p:nvGrpSpPr>
        <p:grpSpPr>
          <a:xfrm rot="1471508">
            <a:off x="899493" y="2636616"/>
            <a:ext cx="3079473" cy="9561323"/>
            <a:chOff x="-506407" y="-28575"/>
            <a:chExt cx="1103613" cy="3426563"/>
          </a:xfrm>
        </p:grpSpPr>
        <p:sp>
          <p:nvSpPr>
            <p:cNvPr id="6" name="Freeform 6">
              <a:extLst>
                <a:ext uri="{FF2B5EF4-FFF2-40B4-BE49-F238E27FC236}">
                  <a16:creationId xmlns:a16="http://schemas.microsoft.com/office/drawing/2014/main" id="{7747FF10-E159-7F81-AE7D-222B54210E4E}"/>
                </a:ext>
              </a:extLst>
            </p:cNvPr>
            <p:cNvSpPr>
              <a:spLocks/>
            </p:cNvSpPr>
            <p:nvPr/>
          </p:nvSpPr>
          <p:spPr>
            <a:xfrm>
              <a:off x="-506407" y="299197"/>
              <a:ext cx="597206" cy="3098791"/>
            </a:xfrm>
            <a:custGeom>
              <a:avLst/>
              <a:gdLst/>
              <a:ahLst/>
              <a:cxnLst/>
              <a:rect l="l" t="t" r="r" b="b"/>
              <a:pathLst>
                <a:path w="597206" h="3098791">
                  <a:moveTo>
                    <a:pt x="0" y="0"/>
                  </a:moveTo>
                  <a:lnTo>
                    <a:pt x="597206" y="0"/>
                  </a:lnTo>
                  <a:lnTo>
                    <a:pt x="597206" y="3098791"/>
                  </a:lnTo>
                  <a:lnTo>
                    <a:pt x="0" y="3098791"/>
                  </a:lnTo>
                  <a:close/>
                </a:path>
              </a:pathLst>
            </a:custGeom>
            <a:solidFill>
              <a:srgbClr val="D5DADA">
                <a:alpha val="23922"/>
              </a:srgbClr>
            </a:solidFill>
          </p:spPr>
          <p:txBody>
            <a:bodyPr/>
            <a:lstStyle/>
            <a:p>
              <a:endParaRPr lang="ar-DZ"/>
            </a:p>
          </p:txBody>
        </p:sp>
        <p:sp>
          <p:nvSpPr>
            <p:cNvPr id="7" name="TextBox 7">
              <a:extLst>
                <a:ext uri="{FF2B5EF4-FFF2-40B4-BE49-F238E27FC236}">
                  <a16:creationId xmlns:a16="http://schemas.microsoft.com/office/drawing/2014/main" id="{BC54ED66-FB82-E99F-798A-C61F1FE49CD1}"/>
                </a:ext>
              </a:extLst>
            </p:cNvPr>
            <p:cNvSpPr txBox="1">
              <a:spLocks noGrp="1" noRot="1" noMove="1" noResize="1" noEditPoints="1" noAdjustHandles="1" noChangeArrowheads="1" noChangeShapeType="1"/>
            </p:cNvSpPr>
            <p:nvPr/>
          </p:nvSpPr>
          <p:spPr>
            <a:xfrm>
              <a:off x="0" y="-28575"/>
              <a:ext cx="597206" cy="3127367"/>
            </a:xfrm>
            <a:prstGeom prst="rect">
              <a:avLst/>
            </a:prstGeom>
          </p:spPr>
          <p:txBody>
            <a:bodyPr lIns="50800" tIns="50800" rIns="50800" bIns="50800" rtlCol="0" anchor="ctr"/>
            <a:lstStyle/>
            <a:p>
              <a:pPr algn="ctr">
                <a:lnSpc>
                  <a:spcPts val="1960"/>
                </a:lnSpc>
                <a:spcBef>
                  <a:spcPct val="0"/>
                </a:spcBef>
              </a:pPr>
              <a:endParaRPr/>
            </a:p>
          </p:txBody>
        </p:sp>
      </p:grpSp>
      <p:sp>
        <p:nvSpPr>
          <p:cNvPr id="13" name="TextBox 13">
            <a:extLst>
              <a:ext uri="{FF2B5EF4-FFF2-40B4-BE49-F238E27FC236}">
                <a16:creationId xmlns:a16="http://schemas.microsoft.com/office/drawing/2014/main" id="{7B4B3EB6-4EBD-5635-608C-BE507A1D3D7A}"/>
              </a:ext>
            </a:extLst>
          </p:cNvPr>
          <p:cNvSpPr txBox="1"/>
          <p:nvPr/>
        </p:nvSpPr>
        <p:spPr>
          <a:xfrm>
            <a:off x="793563" y="641700"/>
            <a:ext cx="6337487" cy="625877"/>
          </a:xfrm>
          <a:prstGeom prst="rect">
            <a:avLst/>
          </a:prstGeom>
        </p:spPr>
        <p:txBody>
          <a:bodyPr wrap="square" lIns="0" tIns="0" rIns="0" bIns="0" rtlCol="0" anchor="t">
            <a:spAutoFit/>
          </a:bodyPr>
          <a:lstStyle/>
          <a:p>
            <a:pPr algn="l">
              <a:lnSpc>
                <a:spcPts val="5200"/>
              </a:lnSpc>
              <a:spcBef>
                <a:spcPct val="0"/>
              </a:spcBef>
            </a:pPr>
            <a:r>
              <a:rPr lang="en-US" sz="3714" b="1" dirty="0">
                <a:solidFill>
                  <a:srgbClr val="000000"/>
                </a:solidFill>
                <a:latin typeface="Telegraf Bold"/>
                <a:ea typeface="Telegraf Bold"/>
                <a:cs typeface="Telegraf Bold"/>
                <a:sym typeface="Telegraf Bold"/>
              </a:rPr>
              <a:t>2)</a:t>
            </a:r>
            <a:r>
              <a:rPr lang="en-US" sz="3714" b="1" dirty="0" err="1">
                <a:solidFill>
                  <a:srgbClr val="000000"/>
                </a:solidFill>
                <a:latin typeface="Telegraf Bold"/>
                <a:ea typeface="Telegraf Bold"/>
                <a:cs typeface="Telegraf Bold"/>
                <a:sym typeface="Telegraf Bold"/>
              </a:rPr>
              <a:t>Diagramme</a:t>
            </a:r>
            <a:r>
              <a:rPr lang="en-US" sz="3714" b="1" dirty="0">
                <a:solidFill>
                  <a:srgbClr val="000000"/>
                </a:solidFill>
                <a:latin typeface="Telegraf Bold"/>
                <a:ea typeface="Telegraf Bold"/>
                <a:cs typeface="Telegraf Bold"/>
                <a:sym typeface="Telegraf Bold"/>
              </a:rPr>
              <a:t> de flux</a:t>
            </a:r>
          </a:p>
        </p:txBody>
      </p:sp>
      <p:sp>
        <p:nvSpPr>
          <p:cNvPr id="14" name="TextBox 14">
            <a:extLst>
              <a:ext uri="{FF2B5EF4-FFF2-40B4-BE49-F238E27FC236}">
                <a16:creationId xmlns:a16="http://schemas.microsoft.com/office/drawing/2014/main" id="{8B82C8CB-7B02-B550-FEAE-9DCFB75A4824}"/>
              </a:ext>
            </a:extLst>
          </p:cNvPr>
          <p:cNvSpPr txBox="1"/>
          <p:nvPr/>
        </p:nvSpPr>
        <p:spPr>
          <a:xfrm>
            <a:off x="793563" y="1207445"/>
            <a:ext cx="4556750" cy="480644"/>
          </a:xfrm>
          <a:prstGeom prst="rect">
            <a:avLst/>
          </a:prstGeom>
        </p:spPr>
        <p:txBody>
          <a:bodyPr lIns="0" tIns="0" rIns="0" bIns="0" rtlCol="0" anchor="t">
            <a:spAutoFit/>
          </a:bodyPr>
          <a:lstStyle/>
          <a:p>
            <a:pPr algn="l">
              <a:lnSpc>
                <a:spcPts val="3967"/>
              </a:lnSpc>
              <a:spcBef>
                <a:spcPct val="0"/>
              </a:spcBef>
            </a:pPr>
            <a:r>
              <a:rPr lang="en-US" sz="2834" dirty="0">
                <a:solidFill>
                  <a:srgbClr val="000000"/>
                </a:solidFill>
                <a:latin typeface="Telegraf"/>
                <a:ea typeface="Telegraf"/>
                <a:cs typeface="Telegraf"/>
                <a:sym typeface="Telegraf"/>
              </a:rPr>
              <a:t> </a:t>
            </a:r>
          </a:p>
        </p:txBody>
      </p:sp>
      <p:sp>
        <p:nvSpPr>
          <p:cNvPr id="15" name="TextBox 15">
            <a:extLst>
              <a:ext uri="{FF2B5EF4-FFF2-40B4-BE49-F238E27FC236}">
                <a16:creationId xmlns:a16="http://schemas.microsoft.com/office/drawing/2014/main" id="{A12345EE-858D-0495-5009-6DC337D65AE9}"/>
              </a:ext>
            </a:extLst>
          </p:cNvPr>
          <p:cNvSpPr txBox="1"/>
          <p:nvPr/>
        </p:nvSpPr>
        <p:spPr>
          <a:xfrm>
            <a:off x="6604223" y="9916727"/>
            <a:ext cx="199777" cy="217170"/>
          </a:xfrm>
          <a:prstGeom prst="rect">
            <a:avLst/>
          </a:prstGeom>
        </p:spPr>
        <p:txBody>
          <a:bodyPr lIns="0" tIns="0" rIns="0" bIns="0" rtlCol="0" anchor="t">
            <a:spAutoFit/>
          </a:bodyPr>
          <a:lstStyle/>
          <a:p>
            <a:pPr algn="r">
              <a:lnSpc>
                <a:spcPts val="1679"/>
              </a:lnSpc>
              <a:spcBef>
                <a:spcPct val="0"/>
              </a:spcBef>
            </a:pPr>
            <a:r>
              <a:rPr lang="en-US" sz="1200">
                <a:solidFill>
                  <a:srgbClr val="000000"/>
                </a:solidFill>
                <a:latin typeface="Telegraf"/>
                <a:ea typeface="Telegraf"/>
                <a:cs typeface="Telegraf"/>
                <a:sym typeface="Telegraf"/>
              </a:rPr>
              <a:t>2</a:t>
            </a:r>
          </a:p>
        </p:txBody>
      </p:sp>
      <p:pic>
        <p:nvPicPr>
          <p:cNvPr id="18" name="Image 17">
            <a:extLst>
              <a:ext uri="{FF2B5EF4-FFF2-40B4-BE49-F238E27FC236}">
                <a16:creationId xmlns:a16="http://schemas.microsoft.com/office/drawing/2014/main" id="{53DF5FEB-1AE8-B764-8EF1-EAD6D83BAEAC}"/>
              </a:ext>
            </a:extLst>
          </p:cNvPr>
          <p:cNvPicPr>
            <a:picLocks noChangeAspect="1"/>
          </p:cNvPicPr>
          <p:nvPr/>
        </p:nvPicPr>
        <p:blipFill>
          <a:blip r:embed="rId2"/>
          <a:stretch>
            <a:fillRect/>
          </a:stretch>
        </p:blipFill>
        <p:spPr>
          <a:xfrm>
            <a:off x="0" y="2091663"/>
            <a:ext cx="7556500" cy="6510073"/>
          </a:xfrm>
          <a:prstGeom prst="rect">
            <a:avLst/>
          </a:prstGeom>
        </p:spPr>
      </p:pic>
    </p:spTree>
    <p:extLst>
      <p:ext uri="{BB962C8B-B14F-4D97-AF65-F5344CB8AC3E}">
        <p14:creationId xmlns:p14="http://schemas.microsoft.com/office/powerpoint/2010/main" val="193186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a:extLst>
            <a:ext uri="{FF2B5EF4-FFF2-40B4-BE49-F238E27FC236}">
              <a16:creationId xmlns:a16="http://schemas.microsoft.com/office/drawing/2014/main" id="{A0AC3DD9-BB54-CB62-E085-5865CAEDD2F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00E2C78-00AF-272E-8B2D-3E5D594DA517}"/>
              </a:ext>
            </a:extLst>
          </p:cNvPr>
          <p:cNvGrpSpPr>
            <a:grpSpLocks noGrp="1" noUngrp="1" noRot="1" noMove="1" noResize="1"/>
          </p:cNvGrpSpPr>
          <p:nvPr/>
        </p:nvGrpSpPr>
        <p:grpSpPr>
          <a:xfrm rot="1471508">
            <a:off x="819286" y="-1371536"/>
            <a:ext cx="2968260" cy="9320354"/>
            <a:chOff x="-466551" y="-28575"/>
            <a:chExt cx="1063757" cy="3340204"/>
          </a:xfrm>
        </p:grpSpPr>
        <p:sp>
          <p:nvSpPr>
            <p:cNvPr id="3" name="Freeform 3">
              <a:extLst>
                <a:ext uri="{FF2B5EF4-FFF2-40B4-BE49-F238E27FC236}">
                  <a16:creationId xmlns:a16="http://schemas.microsoft.com/office/drawing/2014/main" id="{D8A73153-44E8-4604-DDD5-952DC46E4C00}"/>
                </a:ext>
              </a:extLst>
            </p:cNvPr>
            <p:cNvSpPr>
              <a:spLocks/>
            </p:cNvSpPr>
            <p:nvPr/>
          </p:nvSpPr>
          <p:spPr>
            <a:xfrm>
              <a:off x="-466551" y="87716"/>
              <a:ext cx="597206" cy="3223913"/>
            </a:xfrm>
            <a:custGeom>
              <a:avLst/>
              <a:gdLst/>
              <a:ahLst/>
              <a:cxnLst/>
              <a:rect l="l" t="t" r="r" b="b"/>
              <a:pathLst>
                <a:path w="597206" h="3223913">
                  <a:moveTo>
                    <a:pt x="0" y="0"/>
                  </a:moveTo>
                  <a:lnTo>
                    <a:pt x="597206" y="0"/>
                  </a:lnTo>
                  <a:lnTo>
                    <a:pt x="597206" y="3223913"/>
                  </a:lnTo>
                  <a:lnTo>
                    <a:pt x="0" y="3223913"/>
                  </a:lnTo>
                  <a:close/>
                </a:path>
              </a:pathLst>
            </a:custGeom>
            <a:solidFill>
              <a:srgbClr val="D5DADA">
                <a:alpha val="23922"/>
              </a:srgbClr>
            </a:solidFill>
          </p:spPr>
          <p:txBody>
            <a:bodyPr/>
            <a:lstStyle/>
            <a:p>
              <a:endParaRPr lang="ar-DZ"/>
            </a:p>
          </p:txBody>
        </p:sp>
        <p:sp>
          <p:nvSpPr>
            <p:cNvPr id="4" name="TextBox 4">
              <a:extLst>
                <a:ext uri="{FF2B5EF4-FFF2-40B4-BE49-F238E27FC236}">
                  <a16:creationId xmlns:a16="http://schemas.microsoft.com/office/drawing/2014/main" id="{5D126DDE-EFF1-F948-26D1-1235B9486D02}"/>
                </a:ext>
              </a:extLst>
            </p:cNvPr>
            <p:cNvSpPr txBox="1">
              <a:spLocks noGrp="1" noRot="1" noMove="1" noResize="1" noEditPoints="1" noAdjustHandles="1" noChangeArrowheads="1" noChangeShapeType="1"/>
            </p:cNvSpPr>
            <p:nvPr/>
          </p:nvSpPr>
          <p:spPr>
            <a:xfrm>
              <a:off x="0" y="-28575"/>
              <a:ext cx="597206" cy="3252488"/>
            </a:xfrm>
            <a:prstGeom prst="rect">
              <a:avLst/>
            </a:prstGeom>
          </p:spPr>
          <p:txBody>
            <a:bodyPr lIns="50800" tIns="50800" rIns="50800" bIns="50800" rtlCol="0" anchor="ctr"/>
            <a:lstStyle/>
            <a:p>
              <a:pPr algn="ctr">
                <a:lnSpc>
                  <a:spcPts val="1960"/>
                </a:lnSpc>
                <a:spcBef>
                  <a:spcPct val="0"/>
                </a:spcBef>
              </a:pPr>
              <a:endParaRPr/>
            </a:p>
          </p:txBody>
        </p:sp>
      </p:grpSp>
      <p:grpSp>
        <p:nvGrpSpPr>
          <p:cNvPr id="5" name="Group 5">
            <a:extLst>
              <a:ext uri="{FF2B5EF4-FFF2-40B4-BE49-F238E27FC236}">
                <a16:creationId xmlns:a16="http://schemas.microsoft.com/office/drawing/2014/main" id="{ED6F0AC9-013C-29A7-886E-606607BA7749}"/>
              </a:ext>
            </a:extLst>
          </p:cNvPr>
          <p:cNvGrpSpPr>
            <a:grpSpLocks noGrp="1" noUngrp="1" noRot="1" noMove="1" noResize="1"/>
          </p:cNvGrpSpPr>
          <p:nvPr/>
        </p:nvGrpSpPr>
        <p:grpSpPr>
          <a:xfrm rot="1471508">
            <a:off x="899493" y="2636616"/>
            <a:ext cx="3079473" cy="9561323"/>
            <a:chOff x="-506407" y="-28575"/>
            <a:chExt cx="1103613" cy="3426563"/>
          </a:xfrm>
        </p:grpSpPr>
        <p:sp>
          <p:nvSpPr>
            <p:cNvPr id="6" name="Freeform 6">
              <a:extLst>
                <a:ext uri="{FF2B5EF4-FFF2-40B4-BE49-F238E27FC236}">
                  <a16:creationId xmlns:a16="http://schemas.microsoft.com/office/drawing/2014/main" id="{A8B78585-5891-CD45-AC35-34775E99EF2B}"/>
                </a:ext>
              </a:extLst>
            </p:cNvPr>
            <p:cNvSpPr>
              <a:spLocks/>
            </p:cNvSpPr>
            <p:nvPr/>
          </p:nvSpPr>
          <p:spPr>
            <a:xfrm>
              <a:off x="-506407" y="299197"/>
              <a:ext cx="597206" cy="3098791"/>
            </a:xfrm>
            <a:custGeom>
              <a:avLst/>
              <a:gdLst/>
              <a:ahLst/>
              <a:cxnLst/>
              <a:rect l="l" t="t" r="r" b="b"/>
              <a:pathLst>
                <a:path w="597206" h="3098791">
                  <a:moveTo>
                    <a:pt x="0" y="0"/>
                  </a:moveTo>
                  <a:lnTo>
                    <a:pt x="597206" y="0"/>
                  </a:lnTo>
                  <a:lnTo>
                    <a:pt x="597206" y="3098791"/>
                  </a:lnTo>
                  <a:lnTo>
                    <a:pt x="0" y="3098791"/>
                  </a:lnTo>
                  <a:close/>
                </a:path>
              </a:pathLst>
            </a:custGeom>
            <a:solidFill>
              <a:srgbClr val="D5DADA">
                <a:alpha val="23922"/>
              </a:srgbClr>
            </a:solidFill>
          </p:spPr>
          <p:txBody>
            <a:bodyPr/>
            <a:lstStyle/>
            <a:p>
              <a:endParaRPr lang="ar-DZ"/>
            </a:p>
          </p:txBody>
        </p:sp>
        <p:sp>
          <p:nvSpPr>
            <p:cNvPr id="7" name="TextBox 7">
              <a:extLst>
                <a:ext uri="{FF2B5EF4-FFF2-40B4-BE49-F238E27FC236}">
                  <a16:creationId xmlns:a16="http://schemas.microsoft.com/office/drawing/2014/main" id="{51E483AD-224D-5027-31FB-54BBFEA60CF3}"/>
                </a:ext>
              </a:extLst>
            </p:cNvPr>
            <p:cNvSpPr txBox="1">
              <a:spLocks noGrp="1" noRot="1" noMove="1" noResize="1" noEditPoints="1" noAdjustHandles="1" noChangeArrowheads="1" noChangeShapeType="1"/>
            </p:cNvSpPr>
            <p:nvPr/>
          </p:nvSpPr>
          <p:spPr>
            <a:xfrm>
              <a:off x="0" y="-28575"/>
              <a:ext cx="597206" cy="3127367"/>
            </a:xfrm>
            <a:prstGeom prst="rect">
              <a:avLst/>
            </a:prstGeom>
          </p:spPr>
          <p:txBody>
            <a:bodyPr lIns="50800" tIns="50800" rIns="50800" bIns="50800" rtlCol="0" anchor="ctr"/>
            <a:lstStyle/>
            <a:p>
              <a:pPr algn="ctr">
                <a:lnSpc>
                  <a:spcPts val="1960"/>
                </a:lnSpc>
                <a:spcBef>
                  <a:spcPct val="0"/>
                </a:spcBef>
              </a:pPr>
              <a:endParaRPr/>
            </a:p>
          </p:txBody>
        </p:sp>
      </p:grpSp>
      <p:sp>
        <p:nvSpPr>
          <p:cNvPr id="14" name="TextBox 14">
            <a:extLst>
              <a:ext uri="{FF2B5EF4-FFF2-40B4-BE49-F238E27FC236}">
                <a16:creationId xmlns:a16="http://schemas.microsoft.com/office/drawing/2014/main" id="{BF86CC6A-1570-8D1C-1F4D-5775ED102A2E}"/>
              </a:ext>
            </a:extLst>
          </p:cNvPr>
          <p:cNvSpPr txBox="1"/>
          <p:nvPr/>
        </p:nvSpPr>
        <p:spPr>
          <a:xfrm>
            <a:off x="793563" y="1207445"/>
            <a:ext cx="4556750" cy="480644"/>
          </a:xfrm>
          <a:prstGeom prst="rect">
            <a:avLst/>
          </a:prstGeom>
        </p:spPr>
        <p:txBody>
          <a:bodyPr lIns="0" tIns="0" rIns="0" bIns="0" rtlCol="0" anchor="t">
            <a:spAutoFit/>
          </a:bodyPr>
          <a:lstStyle/>
          <a:p>
            <a:pPr algn="l">
              <a:lnSpc>
                <a:spcPts val="3967"/>
              </a:lnSpc>
              <a:spcBef>
                <a:spcPct val="0"/>
              </a:spcBef>
            </a:pPr>
            <a:r>
              <a:rPr lang="en-US" sz="2834" dirty="0">
                <a:solidFill>
                  <a:srgbClr val="000000"/>
                </a:solidFill>
                <a:latin typeface="Telegraf"/>
                <a:ea typeface="Telegraf"/>
                <a:cs typeface="Telegraf"/>
                <a:sym typeface="Telegraf"/>
              </a:rPr>
              <a:t> </a:t>
            </a:r>
          </a:p>
        </p:txBody>
      </p:sp>
      <p:sp>
        <p:nvSpPr>
          <p:cNvPr id="15" name="TextBox 15">
            <a:extLst>
              <a:ext uri="{FF2B5EF4-FFF2-40B4-BE49-F238E27FC236}">
                <a16:creationId xmlns:a16="http://schemas.microsoft.com/office/drawing/2014/main" id="{8765BB99-9A84-0A17-A398-4B995B21DA93}"/>
              </a:ext>
            </a:extLst>
          </p:cNvPr>
          <p:cNvSpPr txBox="1"/>
          <p:nvPr/>
        </p:nvSpPr>
        <p:spPr>
          <a:xfrm>
            <a:off x="6604223" y="9916727"/>
            <a:ext cx="199777" cy="217170"/>
          </a:xfrm>
          <a:prstGeom prst="rect">
            <a:avLst/>
          </a:prstGeom>
        </p:spPr>
        <p:txBody>
          <a:bodyPr lIns="0" tIns="0" rIns="0" bIns="0" rtlCol="0" anchor="t">
            <a:spAutoFit/>
          </a:bodyPr>
          <a:lstStyle/>
          <a:p>
            <a:pPr algn="r">
              <a:lnSpc>
                <a:spcPts val="1679"/>
              </a:lnSpc>
              <a:spcBef>
                <a:spcPct val="0"/>
              </a:spcBef>
            </a:pPr>
            <a:r>
              <a:rPr lang="en-US" sz="1200">
                <a:solidFill>
                  <a:srgbClr val="000000"/>
                </a:solidFill>
                <a:latin typeface="Telegraf"/>
                <a:ea typeface="Telegraf"/>
                <a:cs typeface="Telegraf"/>
                <a:sym typeface="Telegraf"/>
              </a:rPr>
              <a:t>2</a:t>
            </a:r>
          </a:p>
        </p:txBody>
      </p:sp>
      <p:pic>
        <p:nvPicPr>
          <p:cNvPr id="9" name="Image 8">
            <a:extLst>
              <a:ext uri="{FF2B5EF4-FFF2-40B4-BE49-F238E27FC236}">
                <a16:creationId xmlns:a16="http://schemas.microsoft.com/office/drawing/2014/main" id="{A417AEC8-2958-D744-8450-00BDC2B3A4A8}"/>
              </a:ext>
            </a:extLst>
          </p:cNvPr>
          <p:cNvPicPr>
            <a:picLocks noChangeAspect="1"/>
          </p:cNvPicPr>
          <p:nvPr/>
        </p:nvPicPr>
        <p:blipFill>
          <a:blip r:embed="rId2"/>
          <a:stretch>
            <a:fillRect/>
          </a:stretch>
        </p:blipFill>
        <p:spPr>
          <a:xfrm>
            <a:off x="544083" y="1003300"/>
            <a:ext cx="6160028" cy="7372883"/>
          </a:xfrm>
          <a:prstGeom prst="rect">
            <a:avLst/>
          </a:prstGeom>
        </p:spPr>
      </p:pic>
    </p:spTree>
    <p:extLst>
      <p:ext uri="{BB962C8B-B14F-4D97-AF65-F5344CB8AC3E}">
        <p14:creationId xmlns:p14="http://schemas.microsoft.com/office/powerpoint/2010/main" val="255947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a:extLst>
            <a:ext uri="{FF2B5EF4-FFF2-40B4-BE49-F238E27FC236}">
              <a16:creationId xmlns:a16="http://schemas.microsoft.com/office/drawing/2014/main" id="{778FF09E-3F38-BB2A-45A6-06AB3AFE942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2910733-5878-8D6D-9DFE-16FA590A0228}"/>
              </a:ext>
            </a:extLst>
          </p:cNvPr>
          <p:cNvGrpSpPr>
            <a:grpSpLocks noGrp="1" noUngrp="1" noRot="1" noMove="1" noResize="1"/>
          </p:cNvGrpSpPr>
          <p:nvPr/>
        </p:nvGrpSpPr>
        <p:grpSpPr>
          <a:xfrm rot="1471508">
            <a:off x="819286" y="-1371536"/>
            <a:ext cx="2968260" cy="9320354"/>
            <a:chOff x="-466551" y="-28575"/>
            <a:chExt cx="1063757" cy="3340204"/>
          </a:xfrm>
        </p:grpSpPr>
        <p:sp>
          <p:nvSpPr>
            <p:cNvPr id="3" name="Freeform 3">
              <a:extLst>
                <a:ext uri="{FF2B5EF4-FFF2-40B4-BE49-F238E27FC236}">
                  <a16:creationId xmlns:a16="http://schemas.microsoft.com/office/drawing/2014/main" id="{E733942F-A769-085A-BCF9-241DA0ABF2FD}"/>
                </a:ext>
              </a:extLst>
            </p:cNvPr>
            <p:cNvSpPr>
              <a:spLocks/>
            </p:cNvSpPr>
            <p:nvPr/>
          </p:nvSpPr>
          <p:spPr>
            <a:xfrm>
              <a:off x="-466551" y="87716"/>
              <a:ext cx="597206" cy="3223913"/>
            </a:xfrm>
            <a:custGeom>
              <a:avLst/>
              <a:gdLst/>
              <a:ahLst/>
              <a:cxnLst/>
              <a:rect l="l" t="t" r="r" b="b"/>
              <a:pathLst>
                <a:path w="597206" h="3223913">
                  <a:moveTo>
                    <a:pt x="0" y="0"/>
                  </a:moveTo>
                  <a:lnTo>
                    <a:pt x="597206" y="0"/>
                  </a:lnTo>
                  <a:lnTo>
                    <a:pt x="597206" y="3223913"/>
                  </a:lnTo>
                  <a:lnTo>
                    <a:pt x="0" y="3223913"/>
                  </a:lnTo>
                  <a:close/>
                </a:path>
              </a:pathLst>
            </a:custGeom>
            <a:solidFill>
              <a:srgbClr val="D5DADA">
                <a:alpha val="23922"/>
              </a:srgbClr>
            </a:solidFill>
          </p:spPr>
          <p:txBody>
            <a:bodyPr/>
            <a:lstStyle/>
            <a:p>
              <a:endParaRPr lang="ar-DZ"/>
            </a:p>
          </p:txBody>
        </p:sp>
        <p:sp>
          <p:nvSpPr>
            <p:cNvPr id="4" name="TextBox 4">
              <a:extLst>
                <a:ext uri="{FF2B5EF4-FFF2-40B4-BE49-F238E27FC236}">
                  <a16:creationId xmlns:a16="http://schemas.microsoft.com/office/drawing/2014/main" id="{603A82A6-A4CD-52B5-9D32-11D360C3F293}"/>
                </a:ext>
              </a:extLst>
            </p:cNvPr>
            <p:cNvSpPr txBox="1">
              <a:spLocks noGrp="1" noRot="1" noMove="1" noResize="1" noEditPoints="1" noAdjustHandles="1" noChangeArrowheads="1" noChangeShapeType="1"/>
            </p:cNvSpPr>
            <p:nvPr/>
          </p:nvSpPr>
          <p:spPr>
            <a:xfrm>
              <a:off x="0" y="-28575"/>
              <a:ext cx="597206" cy="3252488"/>
            </a:xfrm>
            <a:prstGeom prst="rect">
              <a:avLst/>
            </a:prstGeom>
          </p:spPr>
          <p:txBody>
            <a:bodyPr lIns="50800" tIns="50800" rIns="50800" bIns="50800" rtlCol="0" anchor="ctr"/>
            <a:lstStyle/>
            <a:p>
              <a:pPr algn="ctr">
                <a:lnSpc>
                  <a:spcPts val="1960"/>
                </a:lnSpc>
                <a:spcBef>
                  <a:spcPct val="0"/>
                </a:spcBef>
              </a:pPr>
              <a:endParaRPr/>
            </a:p>
          </p:txBody>
        </p:sp>
      </p:grpSp>
      <p:grpSp>
        <p:nvGrpSpPr>
          <p:cNvPr id="5" name="Group 5">
            <a:extLst>
              <a:ext uri="{FF2B5EF4-FFF2-40B4-BE49-F238E27FC236}">
                <a16:creationId xmlns:a16="http://schemas.microsoft.com/office/drawing/2014/main" id="{8793712C-826E-AAAD-781B-DD20D05353E7}"/>
              </a:ext>
            </a:extLst>
          </p:cNvPr>
          <p:cNvGrpSpPr>
            <a:grpSpLocks noGrp="1" noUngrp="1" noRot="1" noMove="1" noResize="1"/>
          </p:cNvGrpSpPr>
          <p:nvPr/>
        </p:nvGrpSpPr>
        <p:grpSpPr>
          <a:xfrm rot="1471508">
            <a:off x="899493" y="2636616"/>
            <a:ext cx="3079473" cy="9561323"/>
            <a:chOff x="-506407" y="-28575"/>
            <a:chExt cx="1103613" cy="3426563"/>
          </a:xfrm>
        </p:grpSpPr>
        <p:sp>
          <p:nvSpPr>
            <p:cNvPr id="6" name="Freeform 6">
              <a:extLst>
                <a:ext uri="{FF2B5EF4-FFF2-40B4-BE49-F238E27FC236}">
                  <a16:creationId xmlns:a16="http://schemas.microsoft.com/office/drawing/2014/main" id="{8CE82862-C61F-14CA-1447-E9CC99A27768}"/>
                </a:ext>
              </a:extLst>
            </p:cNvPr>
            <p:cNvSpPr>
              <a:spLocks/>
            </p:cNvSpPr>
            <p:nvPr/>
          </p:nvSpPr>
          <p:spPr>
            <a:xfrm>
              <a:off x="-506407" y="299197"/>
              <a:ext cx="597206" cy="3098791"/>
            </a:xfrm>
            <a:custGeom>
              <a:avLst/>
              <a:gdLst/>
              <a:ahLst/>
              <a:cxnLst/>
              <a:rect l="l" t="t" r="r" b="b"/>
              <a:pathLst>
                <a:path w="597206" h="3098791">
                  <a:moveTo>
                    <a:pt x="0" y="0"/>
                  </a:moveTo>
                  <a:lnTo>
                    <a:pt x="597206" y="0"/>
                  </a:lnTo>
                  <a:lnTo>
                    <a:pt x="597206" y="3098791"/>
                  </a:lnTo>
                  <a:lnTo>
                    <a:pt x="0" y="3098791"/>
                  </a:lnTo>
                  <a:close/>
                </a:path>
              </a:pathLst>
            </a:custGeom>
            <a:solidFill>
              <a:srgbClr val="D5DADA">
                <a:alpha val="23922"/>
              </a:srgbClr>
            </a:solidFill>
          </p:spPr>
          <p:txBody>
            <a:bodyPr/>
            <a:lstStyle/>
            <a:p>
              <a:endParaRPr lang="ar-DZ"/>
            </a:p>
          </p:txBody>
        </p:sp>
        <p:sp>
          <p:nvSpPr>
            <p:cNvPr id="7" name="TextBox 7">
              <a:extLst>
                <a:ext uri="{FF2B5EF4-FFF2-40B4-BE49-F238E27FC236}">
                  <a16:creationId xmlns:a16="http://schemas.microsoft.com/office/drawing/2014/main" id="{55EBC4B9-9A99-23FE-41EF-6FB33530BCD0}"/>
                </a:ext>
              </a:extLst>
            </p:cNvPr>
            <p:cNvSpPr txBox="1">
              <a:spLocks noGrp="1" noRot="1" noMove="1" noResize="1" noEditPoints="1" noAdjustHandles="1" noChangeArrowheads="1" noChangeShapeType="1"/>
            </p:cNvSpPr>
            <p:nvPr/>
          </p:nvSpPr>
          <p:spPr>
            <a:xfrm>
              <a:off x="0" y="-28575"/>
              <a:ext cx="597206" cy="3127367"/>
            </a:xfrm>
            <a:prstGeom prst="rect">
              <a:avLst/>
            </a:prstGeom>
          </p:spPr>
          <p:txBody>
            <a:bodyPr lIns="50800" tIns="50800" rIns="50800" bIns="50800" rtlCol="0" anchor="ctr"/>
            <a:lstStyle/>
            <a:p>
              <a:pPr algn="ctr">
                <a:lnSpc>
                  <a:spcPts val="1960"/>
                </a:lnSpc>
                <a:spcBef>
                  <a:spcPct val="0"/>
                </a:spcBef>
              </a:pPr>
              <a:endParaRPr/>
            </a:p>
          </p:txBody>
        </p:sp>
      </p:grpSp>
      <p:sp>
        <p:nvSpPr>
          <p:cNvPr id="14" name="TextBox 14">
            <a:extLst>
              <a:ext uri="{FF2B5EF4-FFF2-40B4-BE49-F238E27FC236}">
                <a16:creationId xmlns:a16="http://schemas.microsoft.com/office/drawing/2014/main" id="{3966B21B-F872-DA9B-3BDC-337876C5033A}"/>
              </a:ext>
            </a:extLst>
          </p:cNvPr>
          <p:cNvSpPr txBox="1"/>
          <p:nvPr/>
        </p:nvSpPr>
        <p:spPr>
          <a:xfrm>
            <a:off x="793563" y="1207445"/>
            <a:ext cx="4556750" cy="480644"/>
          </a:xfrm>
          <a:prstGeom prst="rect">
            <a:avLst/>
          </a:prstGeom>
        </p:spPr>
        <p:txBody>
          <a:bodyPr lIns="0" tIns="0" rIns="0" bIns="0" rtlCol="0" anchor="t">
            <a:spAutoFit/>
          </a:bodyPr>
          <a:lstStyle/>
          <a:p>
            <a:pPr algn="l">
              <a:lnSpc>
                <a:spcPts val="3967"/>
              </a:lnSpc>
              <a:spcBef>
                <a:spcPct val="0"/>
              </a:spcBef>
            </a:pPr>
            <a:r>
              <a:rPr lang="en-US" sz="2834" dirty="0">
                <a:solidFill>
                  <a:srgbClr val="000000"/>
                </a:solidFill>
                <a:latin typeface="Telegraf"/>
                <a:ea typeface="Telegraf"/>
                <a:cs typeface="Telegraf"/>
                <a:sym typeface="Telegraf"/>
              </a:rPr>
              <a:t> </a:t>
            </a:r>
          </a:p>
        </p:txBody>
      </p:sp>
      <p:sp>
        <p:nvSpPr>
          <p:cNvPr id="15" name="TextBox 15">
            <a:extLst>
              <a:ext uri="{FF2B5EF4-FFF2-40B4-BE49-F238E27FC236}">
                <a16:creationId xmlns:a16="http://schemas.microsoft.com/office/drawing/2014/main" id="{4AB3EEDD-8EC3-A210-EE2D-98F621B22705}"/>
              </a:ext>
            </a:extLst>
          </p:cNvPr>
          <p:cNvSpPr txBox="1"/>
          <p:nvPr/>
        </p:nvSpPr>
        <p:spPr>
          <a:xfrm>
            <a:off x="6604223" y="9916727"/>
            <a:ext cx="199777" cy="217170"/>
          </a:xfrm>
          <a:prstGeom prst="rect">
            <a:avLst/>
          </a:prstGeom>
        </p:spPr>
        <p:txBody>
          <a:bodyPr lIns="0" tIns="0" rIns="0" bIns="0" rtlCol="0" anchor="t">
            <a:spAutoFit/>
          </a:bodyPr>
          <a:lstStyle/>
          <a:p>
            <a:pPr algn="r">
              <a:lnSpc>
                <a:spcPts val="1679"/>
              </a:lnSpc>
              <a:spcBef>
                <a:spcPct val="0"/>
              </a:spcBef>
            </a:pPr>
            <a:r>
              <a:rPr lang="en-US" sz="1200">
                <a:solidFill>
                  <a:srgbClr val="000000"/>
                </a:solidFill>
                <a:latin typeface="Telegraf"/>
                <a:ea typeface="Telegraf"/>
                <a:cs typeface="Telegraf"/>
                <a:sym typeface="Telegraf"/>
              </a:rPr>
              <a:t>2</a:t>
            </a:r>
          </a:p>
        </p:txBody>
      </p:sp>
      <p:pic>
        <p:nvPicPr>
          <p:cNvPr id="10" name="Image 9">
            <a:extLst>
              <a:ext uri="{FF2B5EF4-FFF2-40B4-BE49-F238E27FC236}">
                <a16:creationId xmlns:a16="http://schemas.microsoft.com/office/drawing/2014/main" id="{A6FCEF97-4FA2-49F2-BD81-3D72054176C4}"/>
              </a:ext>
            </a:extLst>
          </p:cNvPr>
          <p:cNvPicPr>
            <a:picLocks noChangeAspect="1"/>
          </p:cNvPicPr>
          <p:nvPr/>
        </p:nvPicPr>
        <p:blipFill>
          <a:blip r:embed="rId2"/>
          <a:stretch>
            <a:fillRect/>
          </a:stretch>
        </p:blipFill>
        <p:spPr>
          <a:xfrm>
            <a:off x="12620" y="393700"/>
            <a:ext cx="7556500" cy="3639599"/>
          </a:xfrm>
          <a:prstGeom prst="rect">
            <a:avLst/>
          </a:prstGeom>
        </p:spPr>
      </p:pic>
    </p:spTree>
    <p:extLst>
      <p:ext uri="{BB962C8B-B14F-4D97-AF65-F5344CB8AC3E}">
        <p14:creationId xmlns:p14="http://schemas.microsoft.com/office/powerpoint/2010/main" val="3938066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344</Words>
  <Application>Microsoft Office PowerPoint</Application>
  <PresentationFormat>Personnalisé</PresentationFormat>
  <Paragraphs>47</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Telegraf</vt:lpstr>
      <vt:lpstr>Calibri</vt:lpstr>
      <vt:lpstr>Telegraf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statistiques résultats sondage simple</dc:title>
  <dc:creator>hichem</dc:creator>
  <cp:lastModifiedBy>Hichem  Belarbi</cp:lastModifiedBy>
  <cp:revision>6</cp:revision>
  <dcterms:created xsi:type="dcterms:W3CDTF">2006-08-16T00:00:00Z</dcterms:created>
  <dcterms:modified xsi:type="dcterms:W3CDTF">2025-04-17T17:43:47Z</dcterms:modified>
  <dc:identifier>DAGWwHvC7x4</dc:identifier>
</cp:coreProperties>
</file>