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257" r:id="rId2"/>
    <p:sldId id="386" r:id="rId3"/>
    <p:sldId id="407" r:id="rId4"/>
    <p:sldId id="271" r:id="rId5"/>
    <p:sldId id="408" r:id="rId6"/>
    <p:sldId id="409" r:id="rId7"/>
    <p:sldId id="383" r:id="rId8"/>
    <p:sldId id="405" r:id="rId9"/>
    <p:sldId id="411" r:id="rId10"/>
    <p:sldId id="387" r:id="rId11"/>
    <p:sldId id="384" r:id="rId12"/>
    <p:sldId id="388" r:id="rId13"/>
    <p:sldId id="389" r:id="rId14"/>
    <p:sldId id="390" r:id="rId15"/>
    <p:sldId id="391" r:id="rId16"/>
    <p:sldId id="401" r:id="rId17"/>
    <p:sldId id="392" r:id="rId18"/>
    <p:sldId id="410" r:id="rId19"/>
    <p:sldId id="368" r:id="rId20"/>
    <p:sldId id="393" r:id="rId21"/>
    <p:sldId id="394" r:id="rId22"/>
    <p:sldId id="382" r:id="rId23"/>
    <p:sldId id="395" r:id="rId24"/>
    <p:sldId id="397" r:id="rId25"/>
    <p:sldId id="402" r:id="rId26"/>
    <p:sldId id="396" r:id="rId27"/>
    <p:sldId id="398" r:id="rId28"/>
    <p:sldId id="406" r:id="rId29"/>
    <p:sldId id="399" r:id="rId30"/>
    <p:sldId id="403" r:id="rId31"/>
    <p:sldId id="400" r:id="rId32"/>
    <p:sldId id="404" r:id="rId33"/>
    <p:sldId id="421" r:id="rId34"/>
    <p:sldId id="422" r:id="rId35"/>
    <p:sldId id="423" r:id="rId36"/>
    <p:sldId id="424" r:id="rId37"/>
    <p:sldId id="425" r:id="rId38"/>
    <p:sldId id="426" r:id="rId39"/>
    <p:sldId id="427" r:id="rId40"/>
    <p:sldId id="414" r:id="rId41"/>
    <p:sldId id="413" r:id="rId42"/>
    <p:sldId id="412" r:id="rId43"/>
    <p:sldId id="415" r:id="rId44"/>
    <p:sldId id="416" r:id="rId45"/>
    <p:sldId id="417" r:id="rId46"/>
    <p:sldId id="418" r:id="rId47"/>
    <p:sldId id="419" r:id="rId48"/>
    <p:sldId id="420" r:id="rId49"/>
    <p:sldId id="437" r:id="rId50"/>
    <p:sldId id="428" r:id="rId51"/>
    <p:sldId id="429" r:id="rId52"/>
    <p:sldId id="430" r:id="rId53"/>
    <p:sldId id="433" r:id="rId54"/>
    <p:sldId id="438" r:id="rId55"/>
    <p:sldId id="439" r:id="rId56"/>
    <p:sldId id="440" r:id="rId57"/>
    <p:sldId id="434" r:id="rId58"/>
    <p:sldId id="449" r:id="rId59"/>
    <p:sldId id="441" r:id="rId60"/>
    <p:sldId id="435" r:id="rId61"/>
    <p:sldId id="442" r:id="rId62"/>
    <p:sldId id="444" r:id="rId63"/>
    <p:sldId id="446" r:id="rId64"/>
    <p:sldId id="447" r:id="rId65"/>
    <p:sldId id="443" r:id="rId66"/>
    <p:sldId id="448" r:id="rId67"/>
    <p:sldId id="436" r:id="rId68"/>
    <p:sldId id="450" r:id="rId69"/>
    <p:sldId id="451" r:id="rId70"/>
    <p:sldId id="458" r:id="rId71"/>
    <p:sldId id="460" r:id="rId72"/>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66FF"/>
    <a:srgbClr val="009900"/>
    <a:srgbClr val="00CC00"/>
    <a:srgbClr val="FF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45" autoAdjust="0"/>
    <p:restoredTop sz="87838" autoAdjust="0"/>
  </p:normalViewPr>
  <p:slideViewPr>
    <p:cSldViewPr>
      <p:cViewPr>
        <p:scale>
          <a:sx n="90" d="100"/>
          <a:sy n="90" d="100"/>
        </p:scale>
        <p:origin x="-1188" y="480"/>
      </p:cViewPr>
      <p:guideLst>
        <p:guide orient="horz" pos="2160"/>
        <p:guide pos="2880"/>
      </p:guideLst>
    </p:cSldViewPr>
  </p:slideViewPr>
  <p:outlineViewPr>
    <p:cViewPr>
      <p:scale>
        <a:sx n="33" d="100"/>
        <a:sy n="33" d="100"/>
      </p:scale>
      <p:origin x="48" y="41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166"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defTabSz="914091">
              <a:defRPr sz="1200"/>
            </a:lvl1pPr>
          </a:lstStyle>
          <a:p>
            <a:pPr>
              <a:defRPr/>
            </a:pPr>
            <a:endParaRPr lang="fr-FR"/>
          </a:p>
        </p:txBody>
      </p:sp>
      <p:sp>
        <p:nvSpPr>
          <p:cNvPr id="614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defTabSz="914091">
              <a:defRPr sz="1200"/>
            </a:lvl1pPr>
          </a:lstStyle>
          <a:p>
            <a:pPr>
              <a:defRPr/>
            </a:pPr>
            <a:endParaRPr lang="fr-FR"/>
          </a:p>
        </p:txBody>
      </p:sp>
      <p:sp>
        <p:nvSpPr>
          <p:cNvPr id="614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defTabSz="914091">
              <a:defRPr sz="1200"/>
            </a:lvl1pPr>
          </a:lstStyle>
          <a:p>
            <a:pPr>
              <a:defRPr/>
            </a:pPr>
            <a:endParaRPr lang="fr-FR"/>
          </a:p>
        </p:txBody>
      </p:sp>
      <p:sp>
        <p:nvSpPr>
          <p:cNvPr id="614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defTabSz="914091">
              <a:defRPr sz="1200"/>
            </a:lvl1pPr>
          </a:lstStyle>
          <a:p>
            <a:pPr>
              <a:defRPr/>
            </a:pPr>
            <a:fld id="{4577C941-8BD9-4E63-A6D2-11ACB003C6A7}"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defTabSz="914091">
              <a:defRPr sz="1200"/>
            </a:lvl1pPr>
          </a:lstStyle>
          <a:p>
            <a:pPr>
              <a:defRPr/>
            </a:pPr>
            <a:endParaRPr lang="fr-CH"/>
          </a:p>
        </p:txBody>
      </p:sp>
      <p:sp>
        <p:nvSpPr>
          <p:cNvPr id="1433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defTabSz="914091">
              <a:defRPr sz="1200"/>
            </a:lvl1pPr>
          </a:lstStyle>
          <a:p>
            <a:pPr>
              <a:defRPr/>
            </a:pPr>
            <a:endParaRPr lang="fr-CH"/>
          </a:p>
        </p:txBody>
      </p:sp>
      <p:sp>
        <p:nvSpPr>
          <p:cNvPr id="133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79450" y="4714876"/>
            <a:ext cx="5438775" cy="4467225"/>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p>
            <a:pPr lvl="0"/>
            <a:r>
              <a:rPr lang="fr-CH" noProof="0" smtClean="0"/>
              <a:t>Cliquez pour modifier les styles du texte du masque</a:t>
            </a:r>
          </a:p>
          <a:p>
            <a:pPr lvl="1"/>
            <a:r>
              <a:rPr lang="fr-CH" noProof="0" smtClean="0"/>
              <a:t>Deuxième niveau</a:t>
            </a:r>
          </a:p>
          <a:p>
            <a:pPr lvl="2"/>
            <a:r>
              <a:rPr lang="fr-CH" noProof="0" smtClean="0"/>
              <a:t>Troisième niveau</a:t>
            </a:r>
          </a:p>
          <a:p>
            <a:pPr lvl="3"/>
            <a:r>
              <a:rPr lang="fr-CH" noProof="0" smtClean="0"/>
              <a:t>Quatrième niveau</a:t>
            </a:r>
          </a:p>
          <a:p>
            <a:pPr lvl="4"/>
            <a:r>
              <a:rPr lang="fr-CH" noProof="0" smtClean="0"/>
              <a:t>Cinquième niveau</a:t>
            </a:r>
          </a:p>
        </p:txBody>
      </p:sp>
      <p:sp>
        <p:nvSpPr>
          <p:cNvPr id="1434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defTabSz="914091">
              <a:defRPr sz="1200"/>
            </a:lvl1pPr>
          </a:lstStyle>
          <a:p>
            <a:pPr>
              <a:defRPr/>
            </a:pPr>
            <a:endParaRPr lang="fr-CH"/>
          </a:p>
        </p:txBody>
      </p:sp>
      <p:sp>
        <p:nvSpPr>
          <p:cNvPr id="1434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defTabSz="914091">
              <a:defRPr sz="1200"/>
            </a:lvl1pPr>
          </a:lstStyle>
          <a:p>
            <a:pPr>
              <a:defRPr/>
            </a:pPr>
            <a:fld id="{9AD4DAAA-E114-4987-BF5D-1E37ADD24DF8}" type="slidenum">
              <a:rPr lang="fr-CH"/>
              <a:pPr>
                <a:defRPr/>
              </a:pPr>
              <a:t>‹N°›</a:t>
            </a:fld>
            <a:endParaRPr lang="fr-C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pPr defTabSz="912813"/>
            <a:fld id="{B8D845B9-64DA-4DF2-A9EE-BC58914858C3}" type="slidenum">
              <a:rPr lang="fr-CH" smtClean="0"/>
              <a:pPr defTabSz="912813"/>
              <a:t>1</a:t>
            </a:fld>
            <a:endParaRPr lang="fr-CH" dirty="0"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fr-CH"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10</a:t>
            </a:fld>
            <a:endParaRPr lang="fr-CH"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11</a:t>
            </a:fld>
            <a:endParaRPr lang="fr-CH"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12</a:t>
            </a:fld>
            <a:endParaRPr lang="fr-CH"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13</a:t>
            </a:fld>
            <a:endParaRPr lang="fr-CH"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14</a:t>
            </a:fld>
            <a:endParaRPr lang="fr-CH"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15</a:t>
            </a:fld>
            <a:endParaRPr lang="fr-CH"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16</a:t>
            </a:fld>
            <a:endParaRPr lang="fr-CH"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17</a:t>
            </a:fld>
            <a:endParaRPr lang="fr-CH"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18</a:t>
            </a:fld>
            <a:endParaRPr lang="fr-CH"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19</a:t>
            </a:fld>
            <a:endParaRPr lang="fr-CH"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12813"/>
            <a:fld id="{C1FCC624-1FD6-406D-AEC3-5F9CC6D69D14}" type="slidenum">
              <a:rPr lang="fr-CH" smtClean="0"/>
              <a:pPr defTabSz="912813"/>
              <a:t>2</a:t>
            </a:fld>
            <a:endParaRPr lang="fr-CH"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fr-CH"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20</a:t>
            </a:fld>
            <a:endParaRPr lang="fr-CH"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21</a:t>
            </a:fld>
            <a:endParaRPr lang="fr-CH"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22</a:t>
            </a:fld>
            <a:endParaRPr lang="fr-CH"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23</a:t>
            </a:fld>
            <a:endParaRPr lang="fr-CH"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24</a:t>
            </a:fld>
            <a:endParaRPr lang="fr-CH"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25</a:t>
            </a:fld>
            <a:endParaRPr lang="fr-CH"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26</a:t>
            </a:fld>
            <a:endParaRPr lang="fr-CH"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27</a:t>
            </a:fld>
            <a:endParaRPr lang="fr-CH"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28</a:t>
            </a:fld>
            <a:endParaRPr lang="fr-CH"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29</a:t>
            </a:fld>
            <a:endParaRPr lang="fr-CH"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12813"/>
            <a:fld id="{C1FCC624-1FD6-406D-AEC3-5F9CC6D69D14}" type="slidenum">
              <a:rPr lang="fr-CH" smtClean="0"/>
              <a:pPr defTabSz="912813"/>
              <a:t>3</a:t>
            </a:fld>
            <a:endParaRPr lang="fr-CH"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fr-CH"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30</a:t>
            </a:fld>
            <a:endParaRPr lang="fr-CH"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31</a:t>
            </a:fld>
            <a:endParaRPr lang="fr-CH"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32</a:t>
            </a:fld>
            <a:endParaRPr lang="fr-CH"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33</a:t>
            </a:fld>
            <a:endParaRPr lang="fr-CH"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34</a:t>
            </a:fld>
            <a:endParaRPr lang="fr-CH"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35</a:t>
            </a:fld>
            <a:endParaRPr lang="fr-CH"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36</a:t>
            </a:fld>
            <a:endParaRPr lang="fr-CH"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37</a:t>
            </a:fld>
            <a:endParaRPr lang="fr-CH"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38</a:t>
            </a:fld>
            <a:endParaRPr lang="fr-CH"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39</a:t>
            </a:fld>
            <a:endParaRPr lang="fr-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12813"/>
            <a:fld id="{C1FCC624-1FD6-406D-AEC3-5F9CC6D69D14}" type="slidenum">
              <a:rPr lang="fr-CH" smtClean="0"/>
              <a:pPr defTabSz="912813"/>
              <a:t>4</a:t>
            </a:fld>
            <a:endParaRPr lang="fr-CH"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fr-CH"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40</a:t>
            </a:fld>
            <a:endParaRPr lang="fr-CH"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41</a:t>
            </a:fld>
            <a:endParaRPr lang="fr-CH"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42</a:t>
            </a:fld>
            <a:endParaRPr lang="fr-CH"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43</a:t>
            </a:fld>
            <a:endParaRPr lang="fr-CH"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44</a:t>
            </a:fld>
            <a:endParaRPr lang="fr-CH"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45</a:t>
            </a:fld>
            <a:endParaRPr lang="fr-CH"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46</a:t>
            </a:fld>
            <a:endParaRPr lang="fr-CH"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47</a:t>
            </a:fld>
            <a:endParaRPr lang="fr-CH"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48</a:t>
            </a:fld>
            <a:endParaRPr lang="fr-CH"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49</a:t>
            </a:fld>
            <a:endParaRPr lang="fr-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12813"/>
            <a:fld id="{C1FCC624-1FD6-406D-AEC3-5F9CC6D69D14}" type="slidenum">
              <a:rPr lang="fr-CH" smtClean="0"/>
              <a:pPr defTabSz="912813"/>
              <a:t>5</a:t>
            </a:fld>
            <a:endParaRPr lang="fr-CH"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fr-CH"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50</a:t>
            </a:fld>
            <a:endParaRPr lang="fr-CH"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51</a:t>
            </a:fld>
            <a:endParaRPr lang="fr-CH"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52</a:t>
            </a:fld>
            <a:endParaRPr lang="fr-CH"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53</a:t>
            </a:fld>
            <a:endParaRPr lang="fr-CH"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54</a:t>
            </a:fld>
            <a:endParaRPr lang="fr-CH"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55</a:t>
            </a:fld>
            <a:endParaRPr lang="fr-CH"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56</a:t>
            </a:fld>
            <a:endParaRPr lang="fr-CH"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57</a:t>
            </a:fld>
            <a:endParaRPr lang="fr-CH"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58</a:t>
            </a:fld>
            <a:endParaRPr lang="fr-CH"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59</a:t>
            </a:fld>
            <a:endParaRPr lang="fr-CH"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pPr defTabSz="912813"/>
            <a:fld id="{C1FCC624-1FD6-406D-AEC3-5F9CC6D69D14}" type="slidenum">
              <a:rPr lang="fr-CH" smtClean="0"/>
              <a:pPr defTabSz="912813"/>
              <a:t>6</a:t>
            </a:fld>
            <a:endParaRPr lang="fr-CH"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fr-CH"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60</a:t>
            </a:fld>
            <a:endParaRPr lang="fr-CH"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61</a:t>
            </a:fld>
            <a:endParaRPr lang="fr-CH"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62</a:t>
            </a:fld>
            <a:endParaRPr lang="fr-CH"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63</a:t>
            </a:fld>
            <a:endParaRPr lang="fr-CH"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64</a:t>
            </a:fld>
            <a:endParaRPr lang="fr-CH"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65</a:t>
            </a:fld>
            <a:endParaRPr lang="fr-CH"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66</a:t>
            </a:fld>
            <a:endParaRPr lang="fr-CH"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67</a:t>
            </a:fld>
            <a:endParaRPr lang="fr-CH"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68</a:t>
            </a:fld>
            <a:endParaRPr lang="fr-CH"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69</a:t>
            </a:fld>
            <a:endParaRPr lang="fr-CH"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7</a:t>
            </a:fld>
            <a:endParaRPr lang="fr-CH"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70</a:t>
            </a:fld>
            <a:endParaRPr lang="fr-CH"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dirty="0"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71</a:t>
            </a:fld>
            <a:endParaRPr lang="fr-CH"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8</a:t>
            </a:fld>
            <a:endParaRPr lang="fr-CH"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commentaires 2"/>
          <p:cNvSpPr>
            <a:spLocks noGrp="1"/>
          </p:cNvSpPr>
          <p:nvPr>
            <p:ph type="body" idx="1"/>
          </p:nvPr>
        </p:nvSpPr>
        <p:spPr>
          <a:noFill/>
          <a:ln/>
        </p:spPr>
        <p:txBody>
          <a:bodyPr/>
          <a:lstStyle/>
          <a:p>
            <a:pPr eaLnBrk="1" hangingPunct="1"/>
            <a:endParaRPr lang="fr-CH" smtClean="0"/>
          </a:p>
        </p:txBody>
      </p:sp>
      <p:sp>
        <p:nvSpPr>
          <p:cNvPr id="40963" name="Espace réservé du numéro de diapositive 3"/>
          <p:cNvSpPr>
            <a:spLocks noGrp="1"/>
          </p:cNvSpPr>
          <p:nvPr>
            <p:ph type="sldNum" sz="quarter" idx="5"/>
          </p:nvPr>
        </p:nvSpPr>
        <p:spPr>
          <a:noFill/>
        </p:spPr>
        <p:txBody>
          <a:bodyPr/>
          <a:lstStyle/>
          <a:p>
            <a:pPr defTabSz="912813"/>
            <a:fld id="{486CD7A3-FBB7-42B9-966B-B7A37F0C4410}" type="slidenum">
              <a:rPr lang="fr-CH" smtClean="0"/>
              <a:pPr defTabSz="912813"/>
              <a:t>9</a:t>
            </a:fld>
            <a:endParaRPr lang="fr-CH"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6858000"/>
          </a:xfrm>
          <a:prstGeom prst="rect">
            <a:avLst/>
          </a:prstGeom>
          <a:solidFill>
            <a:srgbClr val="636362"/>
          </a:solidFill>
          <a:ln w="9525">
            <a:noFill/>
            <a:miter lim="800000"/>
            <a:headEnd/>
            <a:tailEnd/>
          </a:ln>
          <a:effectLst/>
        </p:spPr>
        <p:txBody>
          <a:bodyPr wrap="none" anchor="ctr"/>
          <a:lstStyle/>
          <a:p>
            <a:pPr>
              <a:defRPr/>
            </a:pPr>
            <a:endParaRPr lang="fr-CH"/>
          </a:p>
        </p:txBody>
      </p:sp>
      <p:sp>
        <p:nvSpPr>
          <p:cNvPr id="4" name="Rectangle 6"/>
          <p:cNvSpPr>
            <a:spLocks noChangeArrowheads="1"/>
          </p:cNvSpPr>
          <p:nvPr/>
        </p:nvSpPr>
        <p:spPr bwMode="auto">
          <a:xfrm>
            <a:off x="0" y="44450"/>
            <a:ext cx="9144000" cy="71438"/>
          </a:xfrm>
          <a:prstGeom prst="rect">
            <a:avLst/>
          </a:prstGeom>
          <a:solidFill>
            <a:srgbClr val="DB0062"/>
          </a:solidFill>
          <a:ln w="9525">
            <a:noFill/>
            <a:miter lim="800000"/>
            <a:headEnd/>
            <a:tailEnd/>
          </a:ln>
          <a:effectLst/>
        </p:spPr>
        <p:txBody>
          <a:bodyPr wrap="none" anchor="ctr"/>
          <a:lstStyle/>
          <a:p>
            <a:pPr>
              <a:defRPr/>
            </a:pPr>
            <a:endParaRPr lang="fr-CH"/>
          </a:p>
        </p:txBody>
      </p:sp>
      <p:pic>
        <p:nvPicPr>
          <p:cNvPr id="5" name="Picture 7" descr="boomerang"/>
          <p:cNvPicPr>
            <a:picLocks noChangeAspect="1" noChangeArrowheads="1"/>
          </p:cNvPicPr>
          <p:nvPr/>
        </p:nvPicPr>
        <p:blipFill>
          <a:blip r:embed="rId2" cstate="print">
            <a:lum bright="-12000" contrast="-100000"/>
          </a:blip>
          <a:srcRect/>
          <a:stretch>
            <a:fillRect/>
          </a:stretch>
        </p:blipFill>
        <p:spPr bwMode="auto">
          <a:xfrm>
            <a:off x="0" y="1989138"/>
            <a:ext cx="8705850" cy="4729162"/>
          </a:xfrm>
          <a:prstGeom prst="rect">
            <a:avLst/>
          </a:prstGeom>
          <a:noFill/>
          <a:ln w="9525">
            <a:noFill/>
            <a:miter lim="800000"/>
            <a:headEnd/>
            <a:tailEnd/>
          </a:ln>
        </p:spPr>
      </p:pic>
      <p:sp>
        <p:nvSpPr>
          <p:cNvPr id="6" name="Rectangle 12"/>
          <p:cNvSpPr>
            <a:spLocks noChangeArrowheads="1"/>
          </p:cNvSpPr>
          <p:nvPr/>
        </p:nvSpPr>
        <p:spPr bwMode="auto">
          <a:xfrm>
            <a:off x="0" y="6786563"/>
            <a:ext cx="9144000" cy="71437"/>
          </a:xfrm>
          <a:prstGeom prst="rect">
            <a:avLst/>
          </a:prstGeom>
          <a:solidFill>
            <a:srgbClr val="DB0062"/>
          </a:solidFill>
          <a:ln w="9525">
            <a:noFill/>
            <a:miter lim="800000"/>
            <a:headEnd/>
            <a:tailEnd/>
          </a:ln>
          <a:effectLst/>
        </p:spPr>
        <p:txBody>
          <a:bodyPr wrap="none" anchor="ctr"/>
          <a:lstStyle/>
          <a:p>
            <a:pPr>
              <a:defRPr/>
            </a:pPr>
            <a:endParaRPr lang="fr-CH"/>
          </a:p>
        </p:txBody>
      </p:sp>
      <p:pic>
        <p:nvPicPr>
          <p:cNvPr id="7" name="Picture 15" descr="logo-inst_syst_info_com_béa"/>
          <p:cNvPicPr>
            <a:picLocks noChangeAspect="1" noChangeArrowheads="1"/>
          </p:cNvPicPr>
          <p:nvPr/>
        </p:nvPicPr>
        <p:blipFill>
          <a:blip r:embed="rId3" cstate="print"/>
          <a:srcRect/>
          <a:stretch>
            <a:fillRect/>
          </a:stretch>
        </p:blipFill>
        <p:spPr bwMode="auto">
          <a:xfrm>
            <a:off x="827088" y="908050"/>
            <a:ext cx="7343775" cy="2560638"/>
          </a:xfrm>
          <a:prstGeom prst="rect">
            <a:avLst/>
          </a:prstGeom>
          <a:noFill/>
          <a:ln w="9525">
            <a:noFill/>
            <a:miter lim="800000"/>
            <a:headEnd/>
            <a:tailEnd/>
          </a:ln>
        </p:spPr>
      </p:pic>
      <p:sp>
        <p:nvSpPr>
          <p:cNvPr id="4104" name="Rectangle 8"/>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chemeClr val="bg1"/>
                </a:solidFill>
              </a:defRPr>
            </a:lvl1pPr>
          </a:lstStyle>
          <a:p>
            <a:r>
              <a:rPr lang="fr-FR"/>
              <a:t>Cliquez pour modifier le style des sous-titres du masque</a:t>
            </a:r>
          </a:p>
        </p:txBody>
      </p:sp>
      <p:sp>
        <p:nvSpPr>
          <p:cNvPr id="8" name="Rectangle 3"/>
          <p:cNvSpPr>
            <a:spLocks noGrp="1" noChangeArrowheads="1"/>
          </p:cNvSpPr>
          <p:nvPr>
            <p:ph type="dt" sz="half" idx="10"/>
          </p:nvPr>
        </p:nvSpPr>
        <p:spPr/>
        <p:txBody>
          <a:bodyPr/>
          <a:lstStyle>
            <a:lvl1pPr>
              <a:defRPr/>
            </a:lvl1pPr>
          </a:lstStyle>
          <a:p>
            <a:pPr>
              <a:defRPr/>
            </a:pPr>
            <a:endParaRPr lang="fr-FR"/>
          </a:p>
        </p:txBody>
      </p:sp>
      <p:sp>
        <p:nvSpPr>
          <p:cNvPr id="9" name="Rectangle 4"/>
          <p:cNvSpPr>
            <a:spLocks noGrp="1" noChangeArrowheads="1"/>
          </p:cNvSpPr>
          <p:nvPr>
            <p:ph type="ftr" sz="quarter" idx="11"/>
          </p:nvPr>
        </p:nvSpPr>
        <p:spPr/>
        <p:txBody>
          <a:bodyPr/>
          <a:lstStyle>
            <a:lvl1pPr>
              <a:defRPr/>
            </a:lvl1pPr>
          </a:lstStyle>
          <a:p>
            <a:pPr>
              <a:defRPr/>
            </a:pPr>
            <a:endParaRPr lang="fr-FR"/>
          </a:p>
        </p:txBody>
      </p:sp>
      <p:sp>
        <p:nvSpPr>
          <p:cNvPr id="10" name="Rectangle 5"/>
          <p:cNvSpPr>
            <a:spLocks noGrp="1" noChangeArrowheads="1"/>
          </p:cNvSpPr>
          <p:nvPr>
            <p:ph type="sldNum" sz="quarter" idx="12"/>
          </p:nvPr>
        </p:nvSpPr>
        <p:spPr/>
        <p:txBody>
          <a:bodyPr/>
          <a:lstStyle>
            <a:lvl1pPr>
              <a:defRPr/>
            </a:lvl1pPr>
          </a:lstStyle>
          <a:p>
            <a:pPr>
              <a:defRPr/>
            </a:pPr>
            <a:fld id="{43CCD51D-1FCC-4EB7-9F94-61B4F8727DB8}"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3"/>
          <p:cNvSpPr>
            <a:spLocks noGrp="1" noChangeArrowheads="1"/>
          </p:cNvSpPr>
          <p:nvPr>
            <p:ph type="dt" sz="half" idx="10"/>
          </p:nvPr>
        </p:nvSpPr>
        <p:spPr>
          <a:ln/>
        </p:spPr>
        <p:txBody>
          <a:bodyPr/>
          <a:lstStyle>
            <a:lvl1pPr>
              <a:defRPr/>
            </a:lvl1pPr>
          </a:lstStyle>
          <a:p>
            <a:pPr>
              <a:defRPr/>
            </a:pPr>
            <a:endParaRPr lang="fr-FR"/>
          </a:p>
        </p:txBody>
      </p:sp>
      <p:sp>
        <p:nvSpPr>
          <p:cNvPr id="5" name="Rectangle 4"/>
          <p:cNvSpPr>
            <a:spLocks noGrp="1" noChangeArrowheads="1"/>
          </p:cNvSpPr>
          <p:nvPr>
            <p:ph type="ftr" sz="quarter" idx="11"/>
          </p:nvPr>
        </p:nvSpPr>
        <p:spPr>
          <a:ln/>
        </p:spPr>
        <p:txBody>
          <a:bodyPr/>
          <a:lstStyle>
            <a:lvl1pPr>
              <a:defRPr/>
            </a:lvl1pPr>
          </a:lstStyle>
          <a:p>
            <a:pPr>
              <a:defRPr/>
            </a:pPr>
            <a:endParaRPr lang="fr-FR"/>
          </a:p>
        </p:txBody>
      </p:sp>
      <p:sp>
        <p:nvSpPr>
          <p:cNvPr id="6" name="Rectangle 5"/>
          <p:cNvSpPr>
            <a:spLocks noGrp="1" noChangeArrowheads="1"/>
          </p:cNvSpPr>
          <p:nvPr>
            <p:ph type="sldNum" sz="quarter" idx="12"/>
          </p:nvPr>
        </p:nvSpPr>
        <p:spPr>
          <a:ln/>
        </p:spPr>
        <p:txBody>
          <a:bodyPr/>
          <a:lstStyle>
            <a:lvl1pPr>
              <a:defRPr/>
            </a:lvl1pPr>
          </a:lstStyle>
          <a:p>
            <a:pPr>
              <a:defRPr/>
            </a:pPr>
            <a:fld id="{B83A4131-79AF-448C-8B13-8A939C8C5C0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46762"/>
          </a:xfrm>
        </p:spPr>
        <p:txBody>
          <a:bodyPr vert="eaVert"/>
          <a:lstStyle/>
          <a:p>
            <a:r>
              <a:rPr lang="fr-FR" smtClean="0"/>
              <a:t>Cliquez pour modifier le style du titre</a:t>
            </a:r>
            <a:endParaRPr lang="fr-CH"/>
          </a:p>
        </p:txBody>
      </p:sp>
      <p:sp>
        <p:nvSpPr>
          <p:cNvPr id="3" name="Espace réservé du texte vertical 2"/>
          <p:cNvSpPr>
            <a:spLocks noGrp="1"/>
          </p:cNvSpPr>
          <p:nvPr>
            <p:ph type="body" orient="vert" idx="1"/>
          </p:nvPr>
        </p:nvSpPr>
        <p:spPr>
          <a:xfrm>
            <a:off x="457200" y="274638"/>
            <a:ext cx="6019800" cy="584676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3"/>
          <p:cNvSpPr>
            <a:spLocks noGrp="1" noChangeArrowheads="1"/>
          </p:cNvSpPr>
          <p:nvPr>
            <p:ph type="dt" sz="half" idx="10"/>
          </p:nvPr>
        </p:nvSpPr>
        <p:spPr>
          <a:ln/>
        </p:spPr>
        <p:txBody>
          <a:bodyPr/>
          <a:lstStyle>
            <a:lvl1pPr>
              <a:defRPr/>
            </a:lvl1pPr>
          </a:lstStyle>
          <a:p>
            <a:pPr>
              <a:defRPr/>
            </a:pPr>
            <a:endParaRPr lang="fr-FR"/>
          </a:p>
        </p:txBody>
      </p:sp>
      <p:sp>
        <p:nvSpPr>
          <p:cNvPr id="5" name="Rectangle 4"/>
          <p:cNvSpPr>
            <a:spLocks noGrp="1" noChangeArrowheads="1"/>
          </p:cNvSpPr>
          <p:nvPr>
            <p:ph type="ftr" sz="quarter" idx="11"/>
          </p:nvPr>
        </p:nvSpPr>
        <p:spPr>
          <a:ln/>
        </p:spPr>
        <p:txBody>
          <a:bodyPr/>
          <a:lstStyle>
            <a:lvl1pPr>
              <a:defRPr/>
            </a:lvl1pPr>
          </a:lstStyle>
          <a:p>
            <a:pPr>
              <a:defRPr/>
            </a:pPr>
            <a:endParaRPr lang="fr-FR"/>
          </a:p>
        </p:txBody>
      </p:sp>
      <p:sp>
        <p:nvSpPr>
          <p:cNvPr id="6" name="Rectangle 5"/>
          <p:cNvSpPr>
            <a:spLocks noGrp="1" noChangeArrowheads="1"/>
          </p:cNvSpPr>
          <p:nvPr>
            <p:ph type="sldNum" sz="quarter" idx="12"/>
          </p:nvPr>
        </p:nvSpPr>
        <p:spPr>
          <a:ln/>
        </p:spPr>
        <p:txBody>
          <a:bodyPr/>
          <a:lstStyle>
            <a:lvl1pPr>
              <a:defRPr/>
            </a:lvl1pPr>
          </a:lstStyle>
          <a:p>
            <a:pPr>
              <a:defRPr/>
            </a:pPr>
            <a:fld id="{49F5A5C5-5049-48AC-8F9D-15399274567F}"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Rectangle 3"/>
          <p:cNvSpPr>
            <a:spLocks noGrp="1" noChangeArrowheads="1"/>
          </p:cNvSpPr>
          <p:nvPr>
            <p:ph type="dt" sz="half" idx="10"/>
          </p:nvPr>
        </p:nvSpPr>
        <p:spPr>
          <a:ln/>
        </p:spPr>
        <p:txBody>
          <a:bodyPr/>
          <a:lstStyle>
            <a:lvl1pPr>
              <a:defRPr/>
            </a:lvl1pPr>
          </a:lstStyle>
          <a:p>
            <a:pPr>
              <a:defRPr/>
            </a:pPr>
            <a:endParaRPr lang="fr-FR"/>
          </a:p>
        </p:txBody>
      </p:sp>
      <p:sp>
        <p:nvSpPr>
          <p:cNvPr id="5" name="Rectangle 4"/>
          <p:cNvSpPr>
            <a:spLocks noGrp="1" noChangeArrowheads="1"/>
          </p:cNvSpPr>
          <p:nvPr>
            <p:ph type="ftr" sz="quarter" idx="11"/>
          </p:nvPr>
        </p:nvSpPr>
        <p:spPr>
          <a:ln/>
        </p:spPr>
        <p:txBody>
          <a:bodyPr/>
          <a:lstStyle>
            <a:lvl1pPr>
              <a:defRPr/>
            </a:lvl1pPr>
          </a:lstStyle>
          <a:p>
            <a:pPr>
              <a:defRPr/>
            </a:pPr>
            <a:endParaRPr lang="fr-FR"/>
          </a:p>
        </p:txBody>
      </p:sp>
      <p:sp>
        <p:nvSpPr>
          <p:cNvPr id="6" name="Rectangle 5"/>
          <p:cNvSpPr>
            <a:spLocks noGrp="1" noChangeArrowheads="1"/>
          </p:cNvSpPr>
          <p:nvPr>
            <p:ph type="sldNum" sz="quarter" idx="12"/>
          </p:nvPr>
        </p:nvSpPr>
        <p:spPr>
          <a:ln/>
        </p:spPr>
        <p:txBody>
          <a:bodyPr/>
          <a:lstStyle>
            <a:lvl1pPr>
              <a:defRPr/>
            </a:lvl1pPr>
          </a:lstStyle>
          <a:p>
            <a:pPr>
              <a:defRPr/>
            </a:pPr>
            <a:fld id="{F16A08E3-1679-4192-A9B8-083B0D9539EC}"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H"/>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dt" sz="half" idx="10"/>
          </p:nvPr>
        </p:nvSpPr>
        <p:spPr>
          <a:ln/>
        </p:spPr>
        <p:txBody>
          <a:bodyPr/>
          <a:lstStyle>
            <a:lvl1pPr>
              <a:defRPr/>
            </a:lvl1pPr>
          </a:lstStyle>
          <a:p>
            <a:pPr>
              <a:defRPr/>
            </a:pPr>
            <a:endParaRPr lang="fr-FR"/>
          </a:p>
        </p:txBody>
      </p:sp>
      <p:sp>
        <p:nvSpPr>
          <p:cNvPr id="5" name="Rectangle 4"/>
          <p:cNvSpPr>
            <a:spLocks noGrp="1" noChangeArrowheads="1"/>
          </p:cNvSpPr>
          <p:nvPr>
            <p:ph type="ftr" sz="quarter" idx="11"/>
          </p:nvPr>
        </p:nvSpPr>
        <p:spPr>
          <a:ln/>
        </p:spPr>
        <p:txBody>
          <a:bodyPr/>
          <a:lstStyle>
            <a:lvl1pPr>
              <a:defRPr/>
            </a:lvl1pPr>
          </a:lstStyle>
          <a:p>
            <a:pPr>
              <a:defRPr/>
            </a:pPr>
            <a:endParaRPr lang="fr-FR"/>
          </a:p>
        </p:txBody>
      </p:sp>
      <p:sp>
        <p:nvSpPr>
          <p:cNvPr id="6" name="Rectangle 5"/>
          <p:cNvSpPr>
            <a:spLocks noGrp="1" noChangeArrowheads="1"/>
          </p:cNvSpPr>
          <p:nvPr>
            <p:ph type="sldNum" sz="quarter" idx="12"/>
          </p:nvPr>
        </p:nvSpPr>
        <p:spPr>
          <a:ln/>
        </p:spPr>
        <p:txBody>
          <a:bodyPr/>
          <a:lstStyle>
            <a:lvl1pPr>
              <a:defRPr/>
            </a:lvl1pPr>
          </a:lstStyle>
          <a:p>
            <a:pPr>
              <a:defRPr/>
            </a:pPr>
            <a:fld id="{7419D42B-23A6-401E-A029-99F3C64F919C}"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Espace réservé du contenu 2"/>
          <p:cNvSpPr>
            <a:spLocks noGrp="1"/>
          </p:cNvSpPr>
          <p:nvPr>
            <p:ph sz="half" idx="1"/>
          </p:nvPr>
        </p:nvSpPr>
        <p:spPr>
          <a:xfrm>
            <a:off x="468313" y="1628775"/>
            <a:ext cx="403225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4652963" y="1628775"/>
            <a:ext cx="4033837"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Rectangle 3"/>
          <p:cNvSpPr>
            <a:spLocks noGrp="1" noChangeArrowheads="1"/>
          </p:cNvSpPr>
          <p:nvPr>
            <p:ph type="dt" sz="half" idx="10"/>
          </p:nvPr>
        </p:nvSpPr>
        <p:spPr>
          <a:ln/>
        </p:spPr>
        <p:txBody>
          <a:bodyPr/>
          <a:lstStyle>
            <a:lvl1pPr>
              <a:defRPr/>
            </a:lvl1pPr>
          </a:lstStyle>
          <a:p>
            <a:pPr>
              <a:defRPr/>
            </a:pPr>
            <a:endParaRPr lang="fr-FR"/>
          </a:p>
        </p:txBody>
      </p:sp>
      <p:sp>
        <p:nvSpPr>
          <p:cNvPr id="6" name="Rectangle 4"/>
          <p:cNvSpPr>
            <a:spLocks noGrp="1" noChangeArrowheads="1"/>
          </p:cNvSpPr>
          <p:nvPr>
            <p:ph type="ftr" sz="quarter" idx="11"/>
          </p:nvPr>
        </p:nvSpPr>
        <p:spPr>
          <a:ln/>
        </p:spPr>
        <p:txBody>
          <a:bodyPr/>
          <a:lstStyle>
            <a:lvl1pPr>
              <a:defRPr/>
            </a:lvl1pPr>
          </a:lstStyle>
          <a:p>
            <a:pPr>
              <a:defRPr/>
            </a:pPr>
            <a:endParaRPr lang="fr-FR"/>
          </a:p>
        </p:txBody>
      </p:sp>
      <p:sp>
        <p:nvSpPr>
          <p:cNvPr id="7" name="Rectangle 5"/>
          <p:cNvSpPr>
            <a:spLocks noGrp="1" noChangeArrowheads="1"/>
          </p:cNvSpPr>
          <p:nvPr>
            <p:ph type="sldNum" sz="quarter" idx="12"/>
          </p:nvPr>
        </p:nvSpPr>
        <p:spPr>
          <a:ln/>
        </p:spPr>
        <p:txBody>
          <a:bodyPr/>
          <a:lstStyle>
            <a:lvl1pPr>
              <a:defRPr/>
            </a:lvl1pPr>
          </a:lstStyle>
          <a:p>
            <a:pPr>
              <a:defRPr/>
            </a:pPr>
            <a:fld id="{2C86EBC7-8358-4F25-B025-970238DBB5D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CH"/>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7" name="Rectangle 3"/>
          <p:cNvSpPr>
            <a:spLocks noGrp="1" noChangeArrowheads="1"/>
          </p:cNvSpPr>
          <p:nvPr>
            <p:ph type="dt" sz="half" idx="10"/>
          </p:nvPr>
        </p:nvSpPr>
        <p:spPr>
          <a:ln/>
        </p:spPr>
        <p:txBody>
          <a:bodyPr/>
          <a:lstStyle>
            <a:lvl1pPr>
              <a:defRPr/>
            </a:lvl1pPr>
          </a:lstStyle>
          <a:p>
            <a:pPr>
              <a:defRPr/>
            </a:pPr>
            <a:endParaRPr lang="fr-FR"/>
          </a:p>
        </p:txBody>
      </p:sp>
      <p:sp>
        <p:nvSpPr>
          <p:cNvPr id="8" name="Rectangle 4"/>
          <p:cNvSpPr>
            <a:spLocks noGrp="1" noChangeArrowheads="1"/>
          </p:cNvSpPr>
          <p:nvPr>
            <p:ph type="ftr" sz="quarter" idx="11"/>
          </p:nvPr>
        </p:nvSpPr>
        <p:spPr>
          <a:ln/>
        </p:spPr>
        <p:txBody>
          <a:bodyPr/>
          <a:lstStyle>
            <a:lvl1pPr>
              <a:defRPr/>
            </a:lvl1pPr>
          </a:lstStyle>
          <a:p>
            <a:pPr>
              <a:defRPr/>
            </a:pPr>
            <a:endParaRPr lang="fr-FR"/>
          </a:p>
        </p:txBody>
      </p:sp>
      <p:sp>
        <p:nvSpPr>
          <p:cNvPr id="9" name="Rectangle 5"/>
          <p:cNvSpPr>
            <a:spLocks noGrp="1" noChangeArrowheads="1"/>
          </p:cNvSpPr>
          <p:nvPr>
            <p:ph type="sldNum" sz="quarter" idx="12"/>
          </p:nvPr>
        </p:nvSpPr>
        <p:spPr>
          <a:ln/>
        </p:spPr>
        <p:txBody>
          <a:bodyPr/>
          <a:lstStyle>
            <a:lvl1pPr>
              <a:defRPr/>
            </a:lvl1pPr>
          </a:lstStyle>
          <a:p>
            <a:pPr>
              <a:defRPr/>
            </a:pPr>
            <a:fld id="{FC2F9231-BBEC-4EED-A1AA-D0E037740F13}"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H"/>
          </a:p>
        </p:txBody>
      </p:sp>
      <p:sp>
        <p:nvSpPr>
          <p:cNvPr id="3" name="Rectangle 3"/>
          <p:cNvSpPr>
            <a:spLocks noGrp="1" noChangeArrowheads="1"/>
          </p:cNvSpPr>
          <p:nvPr>
            <p:ph type="dt" sz="half" idx="10"/>
          </p:nvPr>
        </p:nvSpPr>
        <p:spPr>
          <a:ln/>
        </p:spPr>
        <p:txBody>
          <a:bodyPr/>
          <a:lstStyle>
            <a:lvl1pPr>
              <a:defRPr/>
            </a:lvl1pPr>
          </a:lstStyle>
          <a:p>
            <a:pPr>
              <a:defRPr/>
            </a:pPr>
            <a:endParaRPr lang="fr-FR"/>
          </a:p>
        </p:txBody>
      </p:sp>
      <p:sp>
        <p:nvSpPr>
          <p:cNvPr id="4" name="Rectangle 4"/>
          <p:cNvSpPr>
            <a:spLocks noGrp="1" noChangeArrowheads="1"/>
          </p:cNvSpPr>
          <p:nvPr>
            <p:ph type="ftr" sz="quarter" idx="11"/>
          </p:nvPr>
        </p:nvSpPr>
        <p:spPr>
          <a:ln/>
        </p:spPr>
        <p:txBody>
          <a:bodyPr/>
          <a:lstStyle>
            <a:lvl1pPr>
              <a:defRPr/>
            </a:lvl1pPr>
          </a:lstStyle>
          <a:p>
            <a:pPr>
              <a:defRPr/>
            </a:pPr>
            <a:endParaRPr lang="fr-FR"/>
          </a:p>
        </p:txBody>
      </p:sp>
      <p:sp>
        <p:nvSpPr>
          <p:cNvPr id="5" name="Rectangle 5"/>
          <p:cNvSpPr>
            <a:spLocks noGrp="1" noChangeArrowheads="1"/>
          </p:cNvSpPr>
          <p:nvPr>
            <p:ph type="sldNum" sz="quarter" idx="12"/>
          </p:nvPr>
        </p:nvSpPr>
        <p:spPr>
          <a:ln/>
        </p:spPr>
        <p:txBody>
          <a:bodyPr/>
          <a:lstStyle>
            <a:lvl1pPr>
              <a:defRPr/>
            </a:lvl1pPr>
          </a:lstStyle>
          <a:p>
            <a:pPr>
              <a:defRPr/>
            </a:pPr>
            <a:fld id="{57A37DDB-34F8-4896-8C10-BBA755A91F7F}"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fr-FR"/>
          </a:p>
        </p:txBody>
      </p:sp>
      <p:sp>
        <p:nvSpPr>
          <p:cNvPr id="3" name="Rectangle 4"/>
          <p:cNvSpPr>
            <a:spLocks noGrp="1" noChangeArrowheads="1"/>
          </p:cNvSpPr>
          <p:nvPr>
            <p:ph type="ftr" sz="quarter" idx="11"/>
          </p:nvPr>
        </p:nvSpPr>
        <p:spPr>
          <a:ln/>
        </p:spPr>
        <p:txBody>
          <a:bodyPr/>
          <a:lstStyle>
            <a:lvl1pPr>
              <a:defRPr/>
            </a:lvl1pPr>
          </a:lstStyle>
          <a:p>
            <a:pPr>
              <a:defRPr/>
            </a:pPr>
            <a:endParaRPr lang="fr-FR"/>
          </a:p>
        </p:txBody>
      </p:sp>
      <p:sp>
        <p:nvSpPr>
          <p:cNvPr id="4" name="Rectangle 5"/>
          <p:cNvSpPr>
            <a:spLocks noGrp="1" noChangeArrowheads="1"/>
          </p:cNvSpPr>
          <p:nvPr>
            <p:ph type="sldNum" sz="quarter" idx="12"/>
          </p:nvPr>
        </p:nvSpPr>
        <p:spPr>
          <a:ln/>
        </p:spPr>
        <p:txBody>
          <a:bodyPr/>
          <a:lstStyle>
            <a:lvl1pPr>
              <a:defRPr/>
            </a:lvl1pPr>
          </a:lstStyle>
          <a:p>
            <a:pPr>
              <a:defRPr/>
            </a:pPr>
            <a:fld id="{231637E0-C798-4C15-9400-CB088AF8F6AD}"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H"/>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dt" sz="half" idx="10"/>
          </p:nvPr>
        </p:nvSpPr>
        <p:spPr>
          <a:ln/>
        </p:spPr>
        <p:txBody>
          <a:bodyPr/>
          <a:lstStyle>
            <a:lvl1pPr>
              <a:defRPr/>
            </a:lvl1pPr>
          </a:lstStyle>
          <a:p>
            <a:pPr>
              <a:defRPr/>
            </a:pPr>
            <a:endParaRPr lang="fr-FR"/>
          </a:p>
        </p:txBody>
      </p:sp>
      <p:sp>
        <p:nvSpPr>
          <p:cNvPr id="6" name="Rectangle 4"/>
          <p:cNvSpPr>
            <a:spLocks noGrp="1" noChangeArrowheads="1"/>
          </p:cNvSpPr>
          <p:nvPr>
            <p:ph type="ftr" sz="quarter" idx="11"/>
          </p:nvPr>
        </p:nvSpPr>
        <p:spPr>
          <a:ln/>
        </p:spPr>
        <p:txBody>
          <a:bodyPr/>
          <a:lstStyle>
            <a:lvl1pPr>
              <a:defRPr/>
            </a:lvl1pPr>
          </a:lstStyle>
          <a:p>
            <a:pPr>
              <a:defRPr/>
            </a:pPr>
            <a:endParaRPr lang="fr-FR"/>
          </a:p>
        </p:txBody>
      </p:sp>
      <p:sp>
        <p:nvSpPr>
          <p:cNvPr id="7" name="Rectangle 5"/>
          <p:cNvSpPr>
            <a:spLocks noGrp="1" noChangeArrowheads="1"/>
          </p:cNvSpPr>
          <p:nvPr>
            <p:ph type="sldNum" sz="quarter" idx="12"/>
          </p:nvPr>
        </p:nvSpPr>
        <p:spPr>
          <a:ln/>
        </p:spPr>
        <p:txBody>
          <a:bodyPr/>
          <a:lstStyle>
            <a:lvl1pPr>
              <a:defRPr/>
            </a:lvl1pPr>
          </a:lstStyle>
          <a:p>
            <a:pPr>
              <a:defRPr/>
            </a:pPr>
            <a:fld id="{B64C58C8-9494-45F7-A24F-2C715A18FBAF}"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H"/>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dt" sz="half" idx="10"/>
          </p:nvPr>
        </p:nvSpPr>
        <p:spPr>
          <a:ln/>
        </p:spPr>
        <p:txBody>
          <a:bodyPr/>
          <a:lstStyle>
            <a:lvl1pPr>
              <a:defRPr/>
            </a:lvl1pPr>
          </a:lstStyle>
          <a:p>
            <a:pPr>
              <a:defRPr/>
            </a:pPr>
            <a:endParaRPr lang="fr-FR"/>
          </a:p>
        </p:txBody>
      </p:sp>
      <p:sp>
        <p:nvSpPr>
          <p:cNvPr id="6" name="Rectangle 4"/>
          <p:cNvSpPr>
            <a:spLocks noGrp="1" noChangeArrowheads="1"/>
          </p:cNvSpPr>
          <p:nvPr>
            <p:ph type="ftr" sz="quarter" idx="11"/>
          </p:nvPr>
        </p:nvSpPr>
        <p:spPr>
          <a:ln/>
        </p:spPr>
        <p:txBody>
          <a:bodyPr/>
          <a:lstStyle>
            <a:lvl1pPr>
              <a:defRPr/>
            </a:lvl1pPr>
          </a:lstStyle>
          <a:p>
            <a:pPr>
              <a:defRPr/>
            </a:pPr>
            <a:endParaRPr lang="fr-FR"/>
          </a:p>
        </p:txBody>
      </p:sp>
      <p:sp>
        <p:nvSpPr>
          <p:cNvPr id="7" name="Rectangle 5"/>
          <p:cNvSpPr>
            <a:spLocks noGrp="1" noChangeArrowheads="1"/>
          </p:cNvSpPr>
          <p:nvPr>
            <p:ph type="sldNum" sz="quarter" idx="12"/>
          </p:nvPr>
        </p:nvSpPr>
        <p:spPr>
          <a:ln/>
        </p:spPr>
        <p:txBody>
          <a:bodyPr/>
          <a:lstStyle>
            <a:lvl1pPr>
              <a:defRPr/>
            </a:lvl1pPr>
          </a:lstStyle>
          <a:p>
            <a:pPr>
              <a:defRPr/>
            </a:pPr>
            <a:fld id="{B24DBFF7-CBCA-4100-886C-D8AA68766EB6}"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rgbClr val="636362"/>
          </a:solidFill>
          <a:ln w="9525">
            <a:noFill/>
            <a:miter lim="800000"/>
            <a:headEnd/>
            <a:tailEnd/>
          </a:ln>
          <a:effectLst/>
        </p:spPr>
        <p:txBody>
          <a:bodyPr wrap="none" anchor="ctr"/>
          <a:lstStyle/>
          <a:p>
            <a:pPr>
              <a:defRPr/>
            </a:pPr>
            <a:endParaRPr lang="fr-CH"/>
          </a:p>
        </p:txBody>
      </p:sp>
      <p:sp>
        <p:nvSpPr>
          <p:cNvPr id="3075"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a:p>
        </p:txBody>
      </p:sp>
      <p:sp>
        <p:nvSpPr>
          <p:cNvPr id="3076"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a:p>
        </p:txBody>
      </p:sp>
      <p:sp>
        <p:nvSpPr>
          <p:cNvPr id="307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6AB3D6A-67D4-4567-99E6-958CDB15E4BF}" type="slidenum">
              <a:rPr lang="fr-FR"/>
              <a:pPr>
                <a:defRPr/>
              </a:pPr>
              <a:t>‹N°›</a:t>
            </a:fld>
            <a:endParaRPr lang="fr-FR"/>
          </a:p>
        </p:txBody>
      </p:sp>
      <p:sp>
        <p:nvSpPr>
          <p:cNvPr id="3078" name="Rectangle 6"/>
          <p:cNvSpPr>
            <a:spLocks noChangeArrowheads="1"/>
          </p:cNvSpPr>
          <p:nvPr/>
        </p:nvSpPr>
        <p:spPr bwMode="auto">
          <a:xfrm>
            <a:off x="0" y="44450"/>
            <a:ext cx="7235825" cy="71438"/>
          </a:xfrm>
          <a:prstGeom prst="rect">
            <a:avLst/>
          </a:prstGeom>
          <a:solidFill>
            <a:srgbClr val="DB0062"/>
          </a:solidFill>
          <a:ln w="9525">
            <a:noFill/>
            <a:miter lim="800000"/>
            <a:headEnd/>
            <a:tailEnd/>
          </a:ln>
          <a:effectLst/>
        </p:spPr>
        <p:txBody>
          <a:bodyPr wrap="none" anchor="ctr"/>
          <a:lstStyle/>
          <a:p>
            <a:pPr>
              <a:defRPr/>
            </a:pPr>
            <a:endParaRPr lang="fr-CH"/>
          </a:p>
        </p:txBody>
      </p:sp>
      <p:sp>
        <p:nvSpPr>
          <p:cNvPr id="3080" name="Rectangle 8"/>
          <p:cNvSpPr>
            <a:spLocks noChangeArrowheads="1"/>
          </p:cNvSpPr>
          <p:nvPr/>
        </p:nvSpPr>
        <p:spPr bwMode="auto">
          <a:xfrm>
            <a:off x="8604250" y="44450"/>
            <a:ext cx="539750" cy="71438"/>
          </a:xfrm>
          <a:prstGeom prst="rect">
            <a:avLst/>
          </a:prstGeom>
          <a:solidFill>
            <a:srgbClr val="DB0062"/>
          </a:solidFill>
          <a:ln w="9525">
            <a:noFill/>
            <a:miter lim="800000"/>
            <a:headEnd/>
            <a:tailEnd/>
          </a:ln>
          <a:effectLst/>
        </p:spPr>
        <p:txBody>
          <a:bodyPr wrap="none" anchor="ctr"/>
          <a:lstStyle/>
          <a:p>
            <a:pPr>
              <a:defRPr/>
            </a:pPr>
            <a:endParaRPr lang="fr-CH"/>
          </a:p>
        </p:txBody>
      </p:sp>
      <p:pic>
        <p:nvPicPr>
          <p:cNvPr id="1032" name="Picture 9" descr="boomerang"/>
          <p:cNvPicPr>
            <a:picLocks noChangeAspect="1" noChangeArrowheads="1"/>
          </p:cNvPicPr>
          <p:nvPr/>
        </p:nvPicPr>
        <p:blipFill>
          <a:blip r:embed="rId13" cstate="print">
            <a:lum bright="-12000" contrast="-100000"/>
          </a:blip>
          <a:srcRect/>
          <a:stretch>
            <a:fillRect/>
          </a:stretch>
        </p:blipFill>
        <p:spPr bwMode="auto">
          <a:xfrm>
            <a:off x="0" y="1989138"/>
            <a:ext cx="8705850" cy="4729162"/>
          </a:xfrm>
          <a:prstGeom prst="rect">
            <a:avLst/>
          </a:prstGeom>
          <a:noFill/>
          <a:ln w="9525">
            <a:noFill/>
            <a:miter lim="800000"/>
            <a:headEnd/>
            <a:tailEnd/>
          </a:ln>
        </p:spPr>
      </p:pic>
      <p:sp>
        <p:nvSpPr>
          <p:cNvPr id="3082" name="Rectangle 10"/>
          <p:cNvSpPr>
            <a:spLocks noChangeArrowheads="1"/>
          </p:cNvSpPr>
          <p:nvPr/>
        </p:nvSpPr>
        <p:spPr bwMode="auto">
          <a:xfrm>
            <a:off x="395288" y="1557338"/>
            <a:ext cx="8353425" cy="4679950"/>
          </a:xfrm>
          <a:prstGeom prst="rect">
            <a:avLst/>
          </a:prstGeom>
          <a:solidFill>
            <a:schemeClr val="bg1">
              <a:alpha val="39999"/>
            </a:schemeClr>
          </a:solidFill>
          <a:ln w="9525">
            <a:noFill/>
            <a:miter lim="800000"/>
            <a:headEnd/>
            <a:tailEnd/>
          </a:ln>
          <a:effectLst/>
        </p:spPr>
        <p:txBody>
          <a:bodyPr wrap="none" anchor="ctr"/>
          <a:lstStyle/>
          <a:p>
            <a:pPr>
              <a:defRPr/>
            </a:pPr>
            <a:endParaRPr lang="fr-CH"/>
          </a:p>
        </p:txBody>
      </p:sp>
      <p:sp>
        <p:nvSpPr>
          <p:cNvPr id="1034" name="Rectangle 11"/>
          <p:cNvSpPr>
            <a:spLocks noGrp="1" noChangeArrowheads="1"/>
          </p:cNvSpPr>
          <p:nvPr>
            <p:ph type="body" idx="1"/>
          </p:nvPr>
        </p:nvSpPr>
        <p:spPr bwMode="auto">
          <a:xfrm>
            <a:off x="468313" y="1628775"/>
            <a:ext cx="8218487"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5" name="Rectangle 12"/>
          <p:cNvSpPr>
            <a:spLocks noGrp="1" noChangeArrowheads="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3086" name="Rectangle 14"/>
          <p:cNvSpPr>
            <a:spLocks noChangeArrowheads="1"/>
          </p:cNvSpPr>
          <p:nvPr/>
        </p:nvSpPr>
        <p:spPr bwMode="auto">
          <a:xfrm>
            <a:off x="0" y="6786563"/>
            <a:ext cx="9144000" cy="71437"/>
          </a:xfrm>
          <a:prstGeom prst="rect">
            <a:avLst/>
          </a:prstGeom>
          <a:solidFill>
            <a:srgbClr val="DB0062"/>
          </a:solidFill>
          <a:ln w="9525">
            <a:noFill/>
            <a:miter lim="800000"/>
            <a:headEnd/>
            <a:tailEnd/>
          </a:ln>
          <a:effectLst/>
        </p:spPr>
        <p:txBody>
          <a:bodyPr wrap="none" anchor="ctr"/>
          <a:lstStyle/>
          <a:p>
            <a:pPr>
              <a:defRPr/>
            </a:pPr>
            <a:endParaRPr lang="fr-CH"/>
          </a:p>
        </p:txBody>
      </p:sp>
      <p:pic>
        <p:nvPicPr>
          <p:cNvPr id="1037" name="Picture 15" descr="logo-inst_syst_info_com_béa"/>
          <p:cNvPicPr>
            <a:picLocks noChangeAspect="1" noChangeArrowheads="1"/>
          </p:cNvPicPr>
          <p:nvPr/>
        </p:nvPicPr>
        <p:blipFill>
          <a:blip r:embed="rId14" cstate="print"/>
          <a:srcRect/>
          <a:stretch>
            <a:fillRect/>
          </a:stretch>
        </p:blipFill>
        <p:spPr bwMode="auto">
          <a:xfrm>
            <a:off x="7308850" y="455613"/>
            <a:ext cx="1692275" cy="5889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ahoma" pitchFamily="34" charset="0"/>
        </a:defRPr>
      </a:lvl2pPr>
      <a:lvl3pPr algn="ctr" rtl="0" eaLnBrk="0" fontAlgn="base" hangingPunct="0">
        <a:spcBef>
          <a:spcPct val="0"/>
        </a:spcBef>
        <a:spcAft>
          <a:spcPct val="0"/>
        </a:spcAft>
        <a:defRPr sz="4400">
          <a:solidFill>
            <a:schemeClr val="bg1"/>
          </a:solidFill>
          <a:latin typeface="Tahoma" pitchFamily="34" charset="0"/>
        </a:defRPr>
      </a:lvl3pPr>
      <a:lvl4pPr algn="ctr" rtl="0" eaLnBrk="0" fontAlgn="base" hangingPunct="0">
        <a:spcBef>
          <a:spcPct val="0"/>
        </a:spcBef>
        <a:spcAft>
          <a:spcPct val="0"/>
        </a:spcAft>
        <a:defRPr sz="4400">
          <a:solidFill>
            <a:schemeClr val="bg1"/>
          </a:solidFill>
          <a:latin typeface="Tahoma" pitchFamily="34" charset="0"/>
        </a:defRPr>
      </a:lvl4pPr>
      <a:lvl5pPr algn="ctr" rtl="0" eaLnBrk="0" fontAlgn="base" hangingPunct="0">
        <a:spcBef>
          <a:spcPct val="0"/>
        </a:spcBef>
        <a:spcAft>
          <a:spcPct val="0"/>
        </a:spcAft>
        <a:defRPr sz="4400">
          <a:solidFill>
            <a:schemeClr val="bg1"/>
          </a:solidFill>
          <a:latin typeface="Tahoma" pitchFamily="34" charset="0"/>
        </a:defRPr>
      </a:lvl5pPr>
      <a:lvl6pPr marL="457200" algn="ctr" rtl="0" fontAlgn="base">
        <a:spcBef>
          <a:spcPct val="0"/>
        </a:spcBef>
        <a:spcAft>
          <a:spcPct val="0"/>
        </a:spcAft>
        <a:defRPr sz="4400">
          <a:solidFill>
            <a:schemeClr val="bg1"/>
          </a:solidFill>
          <a:latin typeface="Tahoma" pitchFamily="34" charset="0"/>
        </a:defRPr>
      </a:lvl6pPr>
      <a:lvl7pPr marL="914400" algn="ctr" rtl="0" fontAlgn="base">
        <a:spcBef>
          <a:spcPct val="0"/>
        </a:spcBef>
        <a:spcAft>
          <a:spcPct val="0"/>
        </a:spcAft>
        <a:defRPr sz="4400">
          <a:solidFill>
            <a:schemeClr val="bg1"/>
          </a:solidFill>
          <a:latin typeface="Tahoma" pitchFamily="34" charset="0"/>
        </a:defRPr>
      </a:lvl7pPr>
      <a:lvl8pPr marL="1371600" algn="ctr" rtl="0" fontAlgn="base">
        <a:spcBef>
          <a:spcPct val="0"/>
        </a:spcBef>
        <a:spcAft>
          <a:spcPct val="0"/>
        </a:spcAft>
        <a:defRPr sz="4400">
          <a:solidFill>
            <a:schemeClr val="bg1"/>
          </a:solidFill>
          <a:latin typeface="Tahoma" pitchFamily="34" charset="0"/>
        </a:defRPr>
      </a:lvl8pPr>
      <a:lvl9pPr marL="1828800" algn="ctr" rtl="0" fontAlgn="base">
        <a:spcBef>
          <a:spcPct val="0"/>
        </a:spcBef>
        <a:spcAft>
          <a:spcPct val="0"/>
        </a:spcAft>
        <a:defRPr sz="4400">
          <a:solidFill>
            <a:schemeClr val="bg1"/>
          </a:solidFill>
          <a:latin typeface="Tahoma" pitchFamily="34" charset="0"/>
        </a:defRPr>
      </a:lvl9pPr>
    </p:titleStyle>
    <p:bodyStyle>
      <a:lvl1pPr marL="342900" indent="-342900" algn="l" rtl="0" eaLnBrk="0" fontAlgn="base" hangingPunct="0">
        <a:spcBef>
          <a:spcPct val="20000"/>
        </a:spcBef>
        <a:spcAft>
          <a:spcPct val="0"/>
        </a:spcAft>
        <a:buClr>
          <a:srgbClr val="636362"/>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3636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636362"/>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63636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63636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63636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63636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63636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636362"/>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CH" dirty="0" smtClean="0"/>
              <a:t>Systèmes Numériques I</a:t>
            </a:r>
            <a:endParaRPr lang="fr-CH" dirty="0"/>
          </a:p>
        </p:txBody>
      </p:sp>
      <p:sp>
        <p:nvSpPr>
          <p:cNvPr id="15361" name="Rectangle 5"/>
          <p:cNvSpPr>
            <a:spLocks noGrp="1" noChangeArrowheads="1"/>
          </p:cNvSpPr>
          <p:nvPr>
            <p:ph idx="1"/>
          </p:nvPr>
        </p:nvSpPr>
        <p:spPr/>
        <p:txBody>
          <a:bodyPr/>
          <a:lstStyle/>
          <a:p>
            <a:pPr eaLnBrk="1" hangingPunct="1">
              <a:buNone/>
            </a:pPr>
            <a:r>
              <a:rPr lang="fr-CH" sz="1800" b="1" dirty="0" smtClean="0"/>
              <a:t>Brève description</a:t>
            </a:r>
          </a:p>
          <a:p>
            <a:pPr>
              <a:buNone/>
            </a:pPr>
            <a:endParaRPr lang="fr-CH" sz="1800" dirty="0" smtClean="0"/>
          </a:p>
          <a:p>
            <a:pPr marL="0" indent="0">
              <a:buNone/>
            </a:pPr>
            <a:r>
              <a:rPr lang="fr-CH" sz="1800" dirty="0" smtClean="0"/>
              <a:t>Le cours de Systèmes Numériques I conçu pour les étudiants de la première année de la filière informatique poursuit la familiarisation de l’étudiant avec les techniques modernes les plus utilisés pour la </a:t>
            </a:r>
            <a:r>
              <a:rPr lang="fr-CH" sz="1800" u="sng" dirty="0" smtClean="0"/>
              <a:t>conception, réalisation et test de circuits intégrés</a:t>
            </a:r>
            <a:r>
              <a:rPr lang="fr-CH" sz="1800" dirty="0" smtClean="0"/>
              <a:t>.</a:t>
            </a:r>
          </a:p>
          <a:p>
            <a:pPr>
              <a:buNone/>
            </a:pPr>
            <a:endParaRPr lang="fr-CH" sz="1800" dirty="0" smtClean="0"/>
          </a:p>
          <a:p>
            <a:r>
              <a:rPr lang="fr-CH" sz="1800" dirty="0" smtClean="0"/>
              <a:t>Il commence avec une brève introduction du fonctionnement des circuits électroniques numériques.</a:t>
            </a:r>
          </a:p>
          <a:p>
            <a:r>
              <a:rPr lang="fr-CH" sz="1800" dirty="0" smtClean="0"/>
              <a:t>L’étudiant sera tout de suite confronté à la réalisation d’un circuit intégré d’une façon schématique.</a:t>
            </a:r>
          </a:p>
          <a:p>
            <a:r>
              <a:rPr lang="fr-CH" sz="1800" dirty="0" smtClean="0"/>
              <a:t>Rapidement le langage de description haut niveau de circuits intégrés VHDL sera introduit. Il va à servir de basse pour la description des circuits combinatoires et séquentielles, piliers fondamentaux de tout circuit intégré.</a:t>
            </a:r>
          </a:p>
          <a:p>
            <a:pPr eaLnBrk="1" hangingPunct="1"/>
            <a:endParaRPr lang="fr-CH" sz="1800" dirty="0" smtClean="0"/>
          </a:p>
        </p:txBody>
      </p:sp>
    </p:spTree>
  </p:cSld>
  <p:clrMapOvr>
    <a:masterClrMapping/>
  </p:clrMapOvr>
  <p:transition advTm="1287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Introduction IV</a:t>
            </a:r>
          </a:p>
        </p:txBody>
      </p:sp>
      <p:sp>
        <p:nvSpPr>
          <p:cNvPr id="4" name="Espace réservé du contenu 2"/>
          <p:cNvSpPr>
            <a:spLocks noGrp="1"/>
          </p:cNvSpPr>
          <p:nvPr>
            <p:ph idx="1"/>
          </p:nvPr>
        </p:nvSpPr>
        <p:spPr>
          <a:xfrm>
            <a:off x="428625" y="1571625"/>
            <a:ext cx="8218488" cy="4500563"/>
          </a:xfrm>
        </p:spPr>
        <p:txBody>
          <a:bodyPr/>
          <a:lstStyle/>
          <a:p>
            <a:pPr eaLnBrk="1" hangingPunct="1"/>
            <a:r>
              <a:rPr lang="fr-CH" sz="1800" dirty="0" smtClean="0"/>
              <a:t>Outils de développement des circuits logiques programmables:</a:t>
            </a:r>
          </a:p>
          <a:p>
            <a:pPr lvl="1" eaLnBrk="1" hangingPunct="1"/>
            <a:r>
              <a:rPr lang="fr-CH" sz="1400" dirty="0" smtClean="0"/>
              <a:t>Description comportementale d’une fonction logique </a:t>
            </a:r>
            <a:r>
              <a:rPr lang="fr-CH" sz="1400" dirty="0" smtClean="0">
                <a:sym typeface="Wingdings" pitchFamily="2" charset="2"/>
              </a:rPr>
              <a:t> câblage dans le circuit</a:t>
            </a:r>
          </a:p>
          <a:p>
            <a:pPr lvl="1" eaLnBrk="1" hangingPunct="1"/>
            <a:r>
              <a:rPr lang="fr-CH" sz="1400" dirty="0" smtClean="0">
                <a:sym typeface="Wingdings" pitchFamily="2" charset="2"/>
              </a:rPr>
              <a:t>Première génération des langages au niveau logique: CUPL (1980-1995) et ABEL (Advanced </a:t>
            </a:r>
            <a:r>
              <a:rPr lang="fr-CH" sz="1400" dirty="0" err="1" smtClean="0">
                <a:sym typeface="Wingdings" pitchFamily="2" charset="2"/>
              </a:rPr>
              <a:t>Boolean</a:t>
            </a:r>
            <a:r>
              <a:rPr lang="fr-CH" sz="1400" dirty="0" smtClean="0">
                <a:sym typeface="Wingdings" pitchFamily="2" charset="2"/>
              </a:rPr>
              <a:t> Equation Langage)</a:t>
            </a:r>
          </a:p>
          <a:p>
            <a:pPr lvl="1" eaLnBrk="1" hangingPunct="1"/>
            <a:r>
              <a:rPr lang="fr-CH" sz="1400" dirty="0" smtClean="0">
                <a:sym typeface="Wingdings" pitchFamily="2" charset="2"/>
              </a:rPr>
              <a:t>Deuxième génération des langages haut niveau: </a:t>
            </a:r>
          </a:p>
          <a:p>
            <a:pPr lvl="2" eaLnBrk="1" hangingPunct="1"/>
            <a:r>
              <a:rPr lang="fr-CH" sz="1200" dirty="0" smtClean="0">
                <a:sym typeface="Wingdings" pitchFamily="2" charset="2"/>
              </a:rPr>
              <a:t>Apparition au début des années 1990 pour la conception des </a:t>
            </a:r>
            <a:r>
              <a:rPr lang="fr-CH" sz="1200" dirty="0" err="1" smtClean="0">
                <a:sym typeface="Wingdings" pitchFamily="2" charset="2"/>
              </a:rPr>
              <a:t>ASICs</a:t>
            </a:r>
            <a:endParaRPr lang="fr-CH" sz="1200" dirty="0" smtClean="0">
              <a:sym typeface="Wingdings" pitchFamily="2" charset="2"/>
            </a:endParaRPr>
          </a:p>
          <a:p>
            <a:pPr lvl="2" eaLnBrk="1" hangingPunct="1"/>
            <a:r>
              <a:rPr lang="fr-CH" sz="1200" dirty="0" smtClean="0">
                <a:sym typeface="Wingdings" pitchFamily="2" charset="2"/>
              </a:rPr>
              <a:t>Imposées dés le milieu 1995 pour les circuits logiques programmables</a:t>
            </a:r>
          </a:p>
          <a:p>
            <a:pPr lvl="2" eaLnBrk="1" hangingPunct="1"/>
            <a:r>
              <a:rPr lang="fr-CH" sz="1200" dirty="0" smtClean="0">
                <a:sym typeface="Wingdings" pitchFamily="2" charset="2"/>
              </a:rPr>
              <a:t>VHDL (</a:t>
            </a:r>
            <a:r>
              <a:rPr lang="fr-CH" sz="1200" dirty="0" err="1" smtClean="0">
                <a:sym typeface="Wingdings" pitchFamily="2" charset="2"/>
              </a:rPr>
              <a:t>Very</a:t>
            </a:r>
            <a:r>
              <a:rPr lang="fr-CH" sz="1200" dirty="0" smtClean="0">
                <a:sym typeface="Wingdings" pitchFamily="2" charset="2"/>
              </a:rPr>
              <a:t> High Speed </a:t>
            </a:r>
            <a:r>
              <a:rPr lang="fr-CH" sz="1200" dirty="0" err="1" smtClean="0">
                <a:sym typeface="Wingdings" pitchFamily="2" charset="2"/>
              </a:rPr>
              <a:t>Integrated</a:t>
            </a:r>
            <a:r>
              <a:rPr lang="fr-CH" sz="1200" dirty="0" smtClean="0">
                <a:sym typeface="Wingdings" pitchFamily="2" charset="2"/>
              </a:rPr>
              <a:t> Circuit, Hardware Description </a:t>
            </a:r>
            <a:r>
              <a:rPr lang="fr-CH" sz="1200" dirty="0" err="1" smtClean="0">
                <a:sym typeface="Wingdings" pitchFamily="2" charset="2"/>
              </a:rPr>
              <a:t>Language</a:t>
            </a:r>
            <a:r>
              <a:rPr lang="fr-CH" sz="1200" dirty="0" smtClean="0">
                <a:sym typeface="Wingdings" pitchFamily="2" charset="2"/>
              </a:rPr>
              <a:t>): standardisé sous la référence IEEE1076  description, modélisation, simulation, synthèse et documentation</a:t>
            </a:r>
          </a:p>
          <a:p>
            <a:pPr lvl="2" eaLnBrk="1" hangingPunct="1"/>
            <a:r>
              <a:rPr lang="fr-CH" sz="1200" dirty="0" smtClean="0">
                <a:sym typeface="Wingdings" pitchFamily="2" charset="2"/>
              </a:rPr>
              <a:t>VERILOG: supporté par les outils de développement d’</a:t>
            </a:r>
            <a:r>
              <a:rPr lang="fr-CH" sz="1200" dirty="0" err="1" smtClean="0">
                <a:sym typeface="Wingdings" pitchFamily="2" charset="2"/>
              </a:rPr>
              <a:t>ASICs</a:t>
            </a:r>
            <a:r>
              <a:rPr lang="fr-CH" sz="1200" dirty="0" smtClean="0">
                <a:sym typeface="Wingdings" pitchFamily="2" charset="2"/>
              </a:rPr>
              <a:t> fournis par l’entreprise Cadence.</a:t>
            </a:r>
            <a:endParaRPr lang="fr-CH" sz="1200" dirty="0" smtClean="0"/>
          </a:p>
          <a:p>
            <a:pPr eaLnBrk="1" hangingPunct="1"/>
            <a:endParaRPr lang="fr-CH" sz="1800" dirty="0" smtClean="0"/>
          </a:p>
          <a:p>
            <a:pPr eaLnBrk="1" hangingPunct="1"/>
            <a:r>
              <a:rPr lang="fr-CH" sz="1800" dirty="0" smtClean="0"/>
              <a:t>Dans ce cours:</a:t>
            </a:r>
          </a:p>
          <a:p>
            <a:pPr lvl="1" eaLnBrk="1" hangingPunct="1"/>
            <a:r>
              <a:rPr lang="fr-CH" sz="1400" dirty="0" smtClean="0"/>
              <a:t>Récapitulation des systèmes logiques combinatoires et séquentiels et utilisation du langage VHDL pour sa description</a:t>
            </a:r>
          </a:p>
          <a:p>
            <a:pPr lvl="1" eaLnBrk="1" hangingPunct="1"/>
            <a:r>
              <a:rPr lang="fr-CH" sz="1400" dirty="0" smtClean="0"/>
              <a:t>Méthodologie de développement de systèmes numériques avec le langage VHDL</a:t>
            </a:r>
          </a:p>
          <a:p>
            <a:pPr eaLnBrk="1" hangingPunct="1"/>
            <a:endParaRPr lang="fr-CH" sz="1800" dirty="0" smtClean="0"/>
          </a:p>
          <a:p>
            <a:pPr eaLnBrk="1" hangingPunct="1"/>
            <a:endParaRPr lang="fr-CH"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I</a:t>
            </a:r>
          </a:p>
        </p:txBody>
      </p:sp>
      <p:sp>
        <p:nvSpPr>
          <p:cNvPr id="4" name="Espace réservé du contenu 2"/>
          <p:cNvSpPr>
            <a:spLocks noGrp="1"/>
          </p:cNvSpPr>
          <p:nvPr>
            <p:ph idx="1"/>
          </p:nvPr>
        </p:nvSpPr>
        <p:spPr>
          <a:xfrm>
            <a:off x="428625" y="1571625"/>
            <a:ext cx="8218488" cy="4500563"/>
          </a:xfrm>
        </p:spPr>
        <p:txBody>
          <a:bodyPr/>
          <a:lstStyle/>
          <a:p>
            <a:pPr eaLnBrk="1" hangingPunct="1"/>
            <a:r>
              <a:rPr lang="fr-CH" sz="1800" dirty="0" smtClean="0"/>
              <a:t>Les circuits numériques fonctionnent en mode binaire:</a:t>
            </a:r>
          </a:p>
          <a:p>
            <a:pPr lvl="1" eaLnBrk="1" hangingPunct="1"/>
            <a:r>
              <a:rPr lang="fr-CH" sz="1400" dirty="0" smtClean="0"/>
              <a:t>Tensions de sortie et entrée: ‘0’ ou ‘1’ (niveau logique)</a:t>
            </a:r>
          </a:p>
          <a:p>
            <a:pPr lvl="1" eaLnBrk="1" hangingPunct="1"/>
            <a:r>
              <a:rPr lang="fr-CH" sz="1400" dirty="0" smtClean="0"/>
              <a:t>Les valeurs ‘0’ et ‘1’ correspondent à des plages de tension définies pour chaque famille logique (RTL, DTL, TTL, CMOS, …)</a:t>
            </a:r>
          </a:p>
          <a:p>
            <a:pPr eaLnBrk="1" hangingPunct="1"/>
            <a:r>
              <a:rPr lang="fr-CH" sz="1800" dirty="0" smtClean="0"/>
              <a:t>Portes logiques:</a:t>
            </a:r>
          </a:p>
          <a:p>
            <a:pPr lvl="1" eaLnBrk="1" hangingPunct="1"/>
            <a:r>
              <a:rPr lang="fr-CH" sz="1400" dirty="0" smtClean="0">
                <a:sym typeface="Wingdings" pitchFamily="2" charset="2"/>
              </a:rPr>
              <a:t>Blocs élémentaires des circuits logiques</a:t>
            </a:r>
          </a:p>
          <a:p>
            <a:pPr lvl="1" eaLnBrk="1" hangingPunct="1"/>
            <a:r>
              <a:rPr lang="fr-CH" sz="1400" dirty="0" smtClean="0">
                <a:sym typeface="Wingdings" pitchFamily="2" charset="2"/>
              </a:rPr>
              <a:t>Description de son fonctionnement grâce à l’algèbre booléenne  analyser et concevoir les systèmes numériques</a:t>
            </a:r>
          </a:p>
          <a:p>
            <a:pPr eaLnBrk="1" hangingPunct="1"/>
            <a:r>
              <a:rPr lang="fr-CH" sz="1800" dirty="0" smtClean="0">
                <a:sym typeface="Wingdings" pitchFamily="2" charset="2"/>
              </a:rPr>
              <a:t>Constantes et variables Booléennes</a:t>
            </a:r>
            <a:endParaRPr lang="fr-CH" sz="1800" dirty="0" smtClean="0"/>
          </a:p>
        </p:txBody>
      </p:sp>
      <p:graphicFrame>
        <p:nvGraphicFramePr>
          <p:cNvPr id="5" name="Tableau 4"/>
          <p:cNvGraphicFramePr>
            <a:graphicFrameLocks noGrp="1"/>
          </p:cNvGraphicFramePr>
          <p:nvPr/>
        </p:nvGraphicFramePr>
        <p:xfrm>
          <a:off x="3131840" y="4149080"/>
          <a:ext cx="2592288" cy="1779068"/>
        </p:xfrm>
        <a:graphic>
          <a:graphicData uri="http://schemas.openxmlformats.org/drawingml/2006/table">
            <a:tbl>
              <a:tblPr firstRow="1" bandRow="1">
                <a:tableStyleId>{5C22544A-7EE6-4342-B048-85BDC9FD1C3A}</a:tableStyleId>
              </a:tblPr>
              <a:tblGrid>
                <a:gridCol w="1296144"/>
                <a:gridCol w="1296144"/>
              </a:tblGrid>
              <a:tr h="407468">
                <a:tc>
                  <a:txBody>
                    <a:bodyPr/>
                    <a:lstStyle/>
                    <a:p>
                      <a:r>
                        <a:rPr lang="fr-CH" sz="1200" dirty="0" err="1" smtClean="0"/>
                        <a:t>Niv</a:t>
                      </a:r>
                      <a:r>
                        <a:rPr lang="fr-CH" sz="1200" dirty="0" smtClean="0"/>
                        <a:t>. Logique 0</a:t>
                      </a:r>
                      <a:endParaRPr lang="fr-CH"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sz="1200" dirty="0" err="1" smtClean="0"/>
                        <a:t>Niv</a:t>
                      </a:r>
                      <a:r>
                        <a:rPr lang="fr-CH" sz="1200" dirty="0" smtClean="0"/>
                        <a:t>. Logique 1</a:t>
                      </a:r>
                    </a:p>
                  </a:txBody>
                  <a:tcPr/>
                </a:tc>
              </a:tr>
              <a:tr h="272494">
                <a:tc>
                  <a:txBody>
                    <a:bodyPr/>
                    <a:lstStyle/>
                    <a:p>
                      <a:r>
                        <a:rPr lang="fr-CH" sz="1200" dirty="0" smtClean="0"/>
                        <a:t>Faux</a:t>
                      </a:r>
                      <a:endParaRPr lang="fr-CH" sz="1200" dirty="0"/>
                    </a:p>
                  </a:txBody>
                  <a:tcPr/>
                </a:tc>
                <a:tc>
                  <a:txBody>
                    <a:bodyPr/>
                    <a:lstStyle/>
                    <a:p>
                      <a:r>
                        <a:rPr lang="fr-CH" sz="1200" dirty="0" smtClean="0"/>
                        <a:t>Vrai</a:t>
                      </a:r>
                      <a:endParaRPr lang="fr-CH" sz="1200" dirty="0"/>
                    </a:p>
                  </a:txBody>
                  <a:tcPr/>
                </a:tc>
              </a:tr>
              <a:tr h="272494">
                <a:tc>
                  <a:txBody>
                    <a:bodyPr/>
                    <a:lstStyle/>
                    <a:p>
                      <a:r>
                        <a:rPr lang="fr-CH" sz="1200" dirty="0" smtClean="0"/>
                        <a:t>Arrêt</a:t>
                      </a:r>
                      <a:endParaRPr lang="fr-CH" sz="1200" dirty="0"/>
                    </a:p>
                  </a:txBody>
                  <a:tcPr/>
                </a:tc>
                <a:tc>
                  <a:txBody>
                    <a:bodyPr/>
                    <a:lstStyle/>
                    <a:p>
                      <a:r>
                        <a:rPr lang="fr-CH" sz="1200" dirty="0" smtClean="0"/>
                        <a:t>Marche</a:t>
                      </a:r>
                      <a:endParaRPr lang="fr-CH" sz="1200" dirty="0"/>
                    </a:p>
                  </a:txBody>
                  <a:tcPr/>
                </a:tc>
              </a:tr>
              <a:tr h="272494">
                <a:tc>
                  <a:txBody>
                    <a:bodyPr/>
                    <a:lstStyle/>
                    <a:p>
                      <a:r>
                        <a:rPr lang="fr-CH" sz="1200" dirty="0" smtClean="0"/>
                        <a:t>Bas</a:t>
                      </a:r>
                      <a:endParaRPr lang="fr-CH" sz="1200" dirty="0"/>
                    </a:p>
                  </a:txBody>
                  <a:tcPr/>
                </a:tc>
                <a:tc>
                  <a:txBody>
                    <a:bodyPr/>
                    <a:lstStyle/>
                    <a:p>
                      <a:r>
                        <a:rPr lang="fr-CH" sz="1200" dirty="0" smtClean="0"/>
                        <a:t>Haut</a:t>
                      </a:r>
                      <a:endParaRPr lang="fr-CH" sz="1200" dirty="0"/>
                    </a:p>
                  </a:txBody>
                  <a:tcPr/>
                </a:tc>
              </a:tr>
              <a:tr h="272494">
                <a:tc>
                  <a:txBody>
                    <a:bodyPr/>
                    <a:lstStyle/>
                    <a:p>
                      <a:r>
                        <a:rPr lang="fr-CH" sz="1200" dirty="0" smtClean="0"/>
                        <a:t>Non</a:t>
                      </a:r>
                      <a:endParaRPr lang="fr-CH" sz="1200" dirty="0"/>
                    </a:p>
                  </a:txBody>
                  <a:tcPr/>
                </a:tc>
                <a:tc>
                  <a:txBody>
                    <a:bodyPr/>
                    <a:lstStyle/>
                    <a:p>
                      <a:r>
                        <a:rPr lang="fr-CH" sz="1200" dirty="0" smtClean="0"/>
                        <a:t>Oui</a:t>
                      </a:r>
                      <a:endParaRPr lang="fr-CH" sz="1200" dirty="0"/>
                    </a:p>
                  </a:txBody>
                  <a:tcPr/>
                </a:tc>
              </a:tr>
              <a:tr h="272494">
                <a:tc>
                  <a:txBody>
                    <a:bodyPr/>
                    <a:lstStyle/>
                    <a:p>
                      <a:r>
                        <a:rPr lang="fr-CH" sz="1200" dirty="0" smtClean="0"/>
                        <a:t>Ouvert</a:t>
                      </a:r>
                      <a:endParaRPr lang="fr-CH" sz="1200" dirty="0"/>
                    </a:p>
                  </a:txBody>
                  <a:tcPr/>
                </a:tc>
                <a:tc>
                  <a:txBody>
                    <a:bodyPr/>
                    <a:lstStyle/>
                    <a:p>
                      <a:r>
                        <a:rPr lang="fr-CH" sz="1200" dirty="0" smtClean="0"/>
                        <a:t>Fermé</a:t>
                      </a:r>
                      <a:endParaRPr lang="fr-CH" sz="12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II</a:t>
            </a:r>
          </a:p>
        </p:txBody>
      </p:sp>
      <p:sp>
        <p:nvSpPr>
          <p:cNvPr id="4" name="Espace réservé du contenu 2"/>
          <p:cNvSpPr>
            <a:spLocks noGrp="1"/>
          </p:cNvSpPr>
          <p:nvPr>
            <p:ph idx="1"/>
          </p:nvPr>
        </p:nvSpPr>
        <p:spPr>
          <a:xfrm>
            <a:off x="428625" y="1571625"/>
            <a:ext cx="2487191" cy="561231"/>
          </a:xfrm>
        </p:spPr>
        <p:txBody>
          <a:bodyPr/>
          <a:lstStyle/>
          <a:p>
            <a:pPr eaLnBrk="1" hangingPunct="1"/>
            <a:r>
              <a:rPr lang="fr-CH" sz="1800" u="sng" dirty="0" smtClean="0"/>
              <a:t>Tables de vérité</a:t>
            </a:r>
          </a:p>
          <a:p>
            <a:pPr lvl="1" eaLnBrk="1" hangingPunct="1"/>
            <a:endParaRPr lang="fr-CH" sz="1400" dirty="0" smtClean="0"/>
          </a:p>
        </p:txBody>
      </p:sp>
      <p:graphicFrame>
        <p:nvGraphicFramePr>
          <p:cNvPr id="5" name="Tableau 4"/>
          <p:cNvGraphicFramePr>
            <a:graphicFrameLocks noGrp="1"/>
          </p:cNvGraphicFramePr>
          <p:nvPr/>
        </p:nvGraphicFramePr>
        <p:xfrm>
          <a:off x="3059833" y="1556792"/>
          <a:ext cx="892050" cy="1440160"/>
        </p:xfrm>
        <a:graphic>
          <a:graphicData uri="http://schemas.openxmlformats.org/drawingml/2006/table">
            <a:tbl>
              <a:tblPr firstRow="1" bandRow="1">
                <a:tableStyleId>{5C22544A-7EE6-4342-B048-85BDC9FD1C3A}</a:tableStyleId>
              </a:tblPr>
              <a:tblGrid>
                <a:gridCol w="327801"/>
                <a:gridCol w="232144"/>
                <a:gridCol w="332105"/>
              </a:tblGrid>
              <a:tr h="288032">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endParaRPr lang="fr-CH" sz="1200" dirty="0"/>
                    </a:p>
                  </a:txBody>
                  <a:tcPr>
                    <a:lnL w="12700" cap="flat" cmpd="sng" algn="ctr">
                      <a:solidFill>
                        <a:schemeClr val="tx1"/>
                      </a:solidFill>
                      <a:prstDash val="solid"/>
                      <a:round/>
                      <a:headEnd type="none" w="med" len="med"/>
                      <a:tailEnd type="none" w="med" len="med"/>
                    </a:lnL>
                  </a:tcPr>
                </a:tc>
              </a:tr>
              <a:tr h="288032">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88032">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88032">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88032">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graphicFrame>
        <p:nvGraphicFramePr>
          <p:cNvPr id="6" name="Tableau 5"/>
          <p:cNvGraphicFramePr>
            <a:graphicFrameLocks noGrp="1"/>
          </p:cNvGraphicFramePr>
          <p:nvPr/>
        </p:nvGraphicFramePr>
        <p:xfrm>
          <a:off x="4860032" y="1556793"/>
          <a:ext cx="1008112" cy="2520283"/>
        </p:xfrm>
        <a:graphic>
          <a:graphicData uri="http://schemas.openxmlformats.org/drawingml/2006/table">
            <a:tbl>
              <a:tblPr firstRow="1" bandRow="1">
                <a:tableStyleId>{5C22544A-7EE6-4342-B048-85BDC9FD1C3A}</a:tableStyleId>
              </a:tblPr>
              <a:tblGrid>
                <a:gridCol w="252028"/>
                <a:gridCol w="252028"/>
                <a:gridCol w="252028"/>
                <a:gridCol w="252028"/>
              </a:tblGrid>
              <a:tr h="278485">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tc>
                <a:tc>
                  <a:txBody>
                    <a:bodyPr/>
                    <a:lstStyle/>
                    <a:p>
                      <a:pPr algn="ctr"/>
                      <a:r>
                        <a:rPr lang="fr-CH" sz="1200" dirty="0" smtClean="0"/>
                        <a:t>C</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92403">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8485">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graphicFrame>
        <p:nvGraphicFramePr>
          <p:cNvPr id="7" name="Tableau 6"/>
          <p:cNvGraphicFramePr>
            <a:graphicFrameLocks noGrp="1"/>
          </p:cNvGraphicFramePr>
          <p:nvPr/>
        </p:nvGraphicFramePr>
        <p:xfrm>
          <a:off x="6812805" y="1556793"/>
          <a:ext cx="1055540" cy="4663440"/>
        </p:xfrm>
        <a:graphic>
          <a:graphicData uri="http://schemas.openxmlformats.org/drawingml/2006/table">
            <a:tbl>
              <a:tblPr firstRow="1" bandRow="1">
                <a:tableStyleId>{5C22544A-7EE6-4342-B048-85BDC9FD1C3A}</a:tableStyleId>
              </a:tblPr>
              <a:tblGrid>
                <a:gridCol w="222420"/>
                <a:gridCol w="208280"/>
                <a:gridCol w="208280"/>
                <a:gridCol w="208280"/>
                <a:gridCol w="208280"/>
              </a:tblGrid>
              <a:tr h="271089">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tc>
                <a:tc>
                  <a:txBody>
                    <a:bodyPr/>
                    <a:lstStyle/>
                    <a:p>
                      <a:pPr algn="ctr"/>
                      <a:r>
                        <a:rPr lang="fr-CH" sz="1200" dirty="0" smtClean="0"/>
                        <a:t>C</a:t>
                      </a:r>
                      <a:endParaRPr lang="fr-CH" sz="1200" dirty="0"/>
                    </a:p>
                  </a:txBody>
                  <a:tcPr/>
                </a:tc>
                <a:tc>
                  <a:txBody>
                    <a:bodyPr/>
                    <a:lstStyle/>
                    <a:p>
                      <a:pPr algn="ctr"/>
                      <a:r>
                        <a:rPr lang="fr-CH" sz="1200" dirty="0" smtClean="0"/>
                        <a:t>D</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r h="271089">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sp>
        <p:nvSpPr>
          <p:cNvPr id="8" name="Espace réservé du contenu 2"/>
          <p:cNvSpPr txBox="1">
            <a:spLocks/>
          </p:cNvSpPr>
          <p:nvPr/>
        </p:nvSpPr>
        <p:spPr bwMode="auto">
          <a:xfrm>
            <a:off x="467544" y="4221088"/>
            <a:ext cx="4176464"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lvl="1">
              <a:spcBef>
                <a:spcPct val="20000"/>
              </a:spcBef>
              <a:buClr>
                <a:srgbClr val="636362"/>
              </a:buClr>
            </a:pPr>
            <a:r>
              <a:rPr kumimoji="0" lang="fr-CH" b="0" i="0" u="none" strike="noStrike" kern="0" cap="none" spc="0" normalizeH="0" baseline="0" noProof="0" dirty="0" smtClean="0">
                <a:ln>
                  <a:noFill/>
                </a:ln>
                <a:solidFill>
                  <a:schemeClr val="tx1"/>
                </a:solidFill>
                <a:effectLst/>
                <a:uLnTx/>
                <a:uFillTx/>
                <a:latin typeface="+mn-lt"/>
                <a:ea typeface="+mn-ea"/>
                <a:cs typeface="+mn-cs"/>
              </a:rPr>
              <a:t>Réaction d’un circuit logique aux</a:t>
            </a:r>
            <a:r>
              <a:rPr kumimoji="0" lang="fr-CH" b="0" i="0" u="none" strike="noStrike" kern="0" cap="none" spc="0" normalizeH="0" noProof="0" dirty="0" smtClean="0">
                <a:ln>
                  <a:noFill/>
                </a:ln>
                <a:solidFill>
                  <a:schemeClr val="tx1"/>
                </a:solidFill>
                <a:effectLst/>
                <a:uLnTx/>
                <a:uFillTx/>
                <a:latin typeface="+mn-lt"/>
                <a:ea typeface="+mn-ea"/>
                <a:cs typeface="+mn-cs"/>
              </a:rPr>
              <a:t> diverses combinaisons de niveaux logiques aux entrées</a:t>
            </a:r>
          </a:p>
          <a:p>
            <a:pPr marL="447675" lvl="1">
              <a:spcBef>
                <a:spcPct val="20000"/>
              </a:spcBef>
              <a:buClr>
                <a:srgbClr val="636362"/>
              </a:buClr>
            </a:pPr>
            <a:endParaRPr lang="fr-CH" kern="0" dirty="0" smtClean="0">
              <a:latin typeface="+mn-lt"/>
            </a:endParaRPr>
          </a:p>
          <a:p>
            <a:pPr marL="447675" lvl="1">
              <a:spcBef>
                <a:spcPct val="20000"/>
              </a:spcBef>
              <a:buClr>
                <a:srgbClr val="636362"/>
              </a:buClr>
            </a:pPr>
            <a:r>
              <a:rPr kumimoji="0" lang="fr-CH" b="0" i="0" u="none" strike="noStrike" kern="0" cap="none" spc="0" normalizeH="0" noProof="0" dirty="0" smtClean="0">
                <a:ln>
                  <a:noFill/>
                </a:ln>
                <a:solidFill>
                  <a:schemeClr val="tx1"/>
                </a:solidFill>
                <a:effectLst/>
                <a:uLnTx/>
                <a:uFillTx/>
                <a:latin typeface="+mn-lt"/>
                <a:ea typeface="+mn-ea"/>
                <a:cs typeface="+mn-cs"/>
              </a:rPr>
              <a:t>Une table a N entrées </a:t>
            </a:r>
            <a:r>
              <a:rPr kumimoji="0" lang="fr-CH" b="0" i="0" u="none" strike="noStrike" kern="0" cap="none" spc="0" normalizeH="0" noProof="0" dirty="0" smtClean="0">
                <a:ln>
                  <a:noFill/>
                </a:ln>
                <a:solidFill>
                  <a:schemeClr val="tx1"/>
                </a:solidFill>
                <a:effectLst/>
                <a:uLnTx/>
                <a:uFillTx/>
                <a:latin typeface="+mn-lt"/>
                <a:ea typeface="+mn-ea"/>
                <a:cs typeface="+mn-cs"/>
                <a:sym typeface="Wingdings" pitchFamily="2" charset="2"/>
              </a:rPr>
              <a:t> 2</a:t>
            </a:r>
            <a:r>
              <a:rPr kumimoji="0" lang="fr-CH" b="0" i="0" u="none" strike="noStrike" kern="0" cap="none" spc="0" normalizeH="0" baseline="30000" noProof="0" dirty="0" smtClean="0">
                <a:ln>
                  <a:noFill/>
                </a:ln>
                <a:solidFill>
                  <a:schemeClr val="tx1"/>
                </a:solidFill>
                <a:effectLst/>
                <a:uLnTx/>
                <a:uFillTx/>
                <a:latin typeface="+mn-lt"/>
                <a:ea typeface="+mn-ea"/>
                <a:cs typeface="+mn-cs"/>
                <a:sym typeface="Wingdings" pitchFamily="2" charset="2"/>
              </a:rPr>
              <a:t>N</a:t>
            </a:r>
            <a:r>
              <a:rPr kumimoji="0" lang="fr-CH" b="0" i="0" u="none" strike="noStrike" kern="0" cap="none" spc="0" normalizeH="0" noProof="0" dirty="0" smtClean="0">
                <a:ln>
                  <a:noFill/>
                </a:ln>
                <a:solidFill>
                  <a:schemeClr val="tx1"/>
                </a:solidFill>
                <a:effectLst/>
                <a:uLnTx/>
                <a:uFillTx/>
                <a:latin typeface="+mn-lt"/>
                <a:ea typeface="+mn-ea"/>
                <a:cs typeface="+mn-cs"/>
                <a:sym typeface="Wingdings" pitchFamily="2" charset="2"/>
              </a:rPr>
              <a:t> lignes</a:t>
            </a:r>
            <a:endParaRPr kumimoji="0" lang="fr-CH" b="0" i="0" u="none" strike="noStrike" kern="0" cap="none" spc="0" normalizeH="0" noProof="0" dirty="0" smtClean="0">
              <a:ln>
                <a:noFill/>
              </a:ln>
              <a:solidFill>
                <a:schemeClr val="tx1"/>
              </a:solidFill>
              <a:effectLst/>
              <a:uLnTx/>
              <a:uFillTx/>
              <a:latin typeface="+mn-lt"/>
              <a:ea typeface="+mn-ea"/>
              <a:cs typeface="+mn-cs"/>
            </a:endParaRPr>
          </a:p>
          <a:p>
            <a:pPr marL="447675" lvl="1">
              <a:spcBef>
                <a:spcPct val="20000"/>
              </a:spcBef>
              <a:buClr>
                <a:srgbClr val="636362"/>
              </a:buClr>
            </a:pPr>
            <a:endParaRPr lang="fr-CH" sz="1400" kern="0" baseline="0" dirty="0" smtClean="0">
              <a:latin typeface="+mn-lt"/>
            </a:endParaRPr>
          </a:p>
          <a:p>
            <a:pPr marL="447675" lvl="1">
              <a:spcBef>
                <a:spcPct val="20000"/>
              </a:spcBef>
              <a:buClr>
                <a:srgbClr val="636362"/>
              </a:buClr>
            </a:pPr>
            <a:endParaRPr kumimoji="0" lang="fr-CH" sz="1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III</a:t>
            </a:r>
          </a:p>
        </p:txBody>
      </p:sp>
      <p:sp>
        <p:nvSpPr>
          <p:cNvPr id="4" name="Espace réservé du contenu 2"/>
          <p:cNvSpPr>
            <a:spLocks noGrp="1"/>
          </p:cNvSpPr>
          <p:nvPr>
            <p:ph idx="1"/>
          </p:nvPr>
        </p:nvSpPr>
        <p:spPr>
          <a:xfrm>
            <a:off x="428625" y="1571625"/>
            <a:ext cx="2703215" cy="1425327"/>
          </a:xfrm>
        </p:spPr>
        <p:txBody>
          <a:bodyPr/>
          <a:lstStyle/>
          <a:p>
            <a:pPr eaLnBrk="1" hangingPunct="1"/>
            <a:r>
              <a:rPr lang="fr-CH" sz="1800" u="sng" dirty="0" smtClean="0"/>
              <a:t>L’opération OU (OR)</a:t>
            </a:r>
            <a:r>
              <a:rPr lang="fr-CH" sz="1800" dirty="0" smtClean="0"/>
              <a:t>: </a:t>
            </a:r>
          </a:p>
          <a:p>
            <a:pPr eaLnBrk="1" hangingPunct="1">
              <a:buNone/>
            </a:pPr>
            <a:r>
              <a:rPr lang="fr-CH" sz="1800" dirty="0" smtClean="0"/>
              <a:t>	</a:t>
            </a:r>
          </a:p>
          <a:p>
            <a:pPr eaLnBrk="1" hangingPunct="1">
              <a:buNone/>
            </a:pPr>
            <a:r>
              <a:rPr lang="fr-CH" sz="1800" dirty="0" smtClean="0"/>
              <a:t>		X =A+B</a:t>
            </a:r>
          </a:p>
          <a:p>
            <a:pPr lvl="1" eaLnBrk="1" hangingPunct="1"/>
            <a:endParaRPr lang="fr-CH" sz="1400" dirty="0" smtClean="0"/>
          </a:p>
        </p:txBody>
      </p:sp>
      <p:graphicFrame>
        <p:nvGraphicFramePr>
          <p:cNvPr id="9" name="Tableau 8"/>
          <p:cNvGraphicFramePr>
            <a:graphicFrameLocks noGrp="1"/>
          </p:cNvGraphicFramePr>
          <p:nvPr/>
        </p:nvGraphicFramePr>
        <p:xfrm>
          <a:off x="3419874" y="1700808"/>
          <a:ext cx="1728190" cy="1456698"/>
        </p:xfrm>
        <a:graphic>
          <a:graphicData uri="http://schemas.openxmlformats.org/drawingml/2006/table">
            <a:tbl>
              <a:tblPr firstRow="1" bandRow="1">
                <a:tableStyleId>{5C22544A-7EE6-4342-B048-85BDC9FD1C3A}</a:tableStyleId>
              </a:tblPr>
              <a:tblGrid>
                <a:gridCol w="411474"/>
                <a:gridCol w="411474"/>
                <a:gridCol w="905242"/>
              </a:tblGrid>
              <a:tr h="359418">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r>
                        <a:rPr lang="fr-CH" sz="1200" baseline="0" dirty="0" smtClean="0"/>
                        <a:t> = A+B</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sp>
        <p:nvSpPr>
          <p:cNvPr id="12" name="Espace réservé du contenu 2"/>
          <p:cNvSpPr txBox="1">
            <a:spLocks/>
          </p:cNvSpPr>
          <p:nvPr/>
        </p:nvSpPr>
        <p:spPr bwMode="auto">
          <a:xfrm>
            <a:off x="467544" y="3356992"/>
            <a:ext cx="28803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r>
              <a:rPr kumimoji="0" lang="fr-CH" sz="1800" b="0" i="0" u="sng" strike="noStrike" kern="0" cap="none" spc="0" normalizeH="0" baseline="0" noProof="0" dirty="0" smtClean="0">
                <a:ln>
                  <a:noFill/>
                </a:ln>
                <a:solidFill>
                  <a:schemeClr val="tx1"/>
                </a:solidFill>
                <a:effectLst/>
                <a:uLnTx/>
                <a:uFillTx/>
                <a:latin typeface="+mn-lt"/>
                <a:ea typeface="+mn-ea"/>
                <a:cs typeface="+mn-cs"/>
              </a:rPr>
              <a:t>L’opération ET (AND)</a:t>
            </a:r>
            <a:r>
              <a:rPr kumimoji="0" lang="fr-CH" sz="1800" b="0" i="0"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lang="fr-CH" kern="0" dirty="0" smtClean="0">
                <a:latin typeface="+mn-lt"/>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kumimoji="0" lang="fr-CH" sz="1800" b="0" i="0" strike="noStrike" kern="0" cap="none" spc="0" normalizeH="0" baseline="0" noProof="0" dirty="0" smtClean="0">
                <a:ln>
                  <a:noFill/>
                </a:ln>
                <a:solidFill>
                  <a:schemeClr val="tx1"/>
                </a:solidFill>
                <a:effectLst/>
                <a:uLnTx/>
                <a:uFillTx/>
                <a:latin typeface="+mn-lt"/>
                <a:ea typeface="+mn-ea"/>
                <a:cs typeface="+mn-cs"/>
              </a:rPr>
              <a:t>		X = A●B</a:t>
            </a:r>
            <a:endParaRPr kumimoji="0" lang="fr-CH" sz="1800" b="0" i="0" u="sng"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endParaRPr kumimoji="0" lang="fr-CH" sz="1400" b="0" i="0" u="none" strike="noStrike" kern="0" cap="none" spc="0" normalizeH="0" baseline="0" noProof="0" dirty="0" smtClean="0">
              <a:ln>
                <a:noFill/>
              </a:ln>
              <a:solidFill>
                <a:schemeClr val="tx1"/>
              </a:solidFill>
              <a:effectLst/>
              <a:uLnTx/>
              <a:uFillTx/>
              <a:latin typeface="+mn-lt"/>
            </a:endParaRPr>
          </a:p>
        </p:txBody>
      </p:sp>
      <p:graphicFrame>
        <p:nvGraphicFramePr>
          <p:cNvPr id="13" name="Tableau 12"/>
          <p:cNvGraphicFramePr>
            <a:graphicFrameLocks noGrp="1"/>
          </p:cNvGraphicFramePr>
          <p:nvPr/>
        </p:nvGraphicFramePr>
        <p:xfrm>
          <a:off x="3419871" y="3569569"/>
          <a:ext cx="1728193" cy="1515615"/>
        </p:xfrm>
        <a:graphic>
          <a:graphicData uri="http://schemas.openxmlformats.org/drawingml/2006/table">
            <a:tbl>
              <a:tblPr firstRow="1" bandRow="1">
                <a:tableStyleId>{5C22544A-7EE6-4342-B048-85BDC9FD1C3A}</a:tableStyleId>
              </a:tblPr>
              <a:tblGrid>
                <a:gridCol w="411475"/>
                <a:gridCol w="411475"/>
                <a:gridCol w="905243"/>
              </a:tblGrid>
              <a:tr h="303123">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r>
                        <a:rPr lang="fr-CH" sz="1200" baseline="0" dirty="0" smtClean="0"/>
                        <a:t> = A●B</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sp>
        <p:nvSpPr>
          <p:cNvPr id="14" name="Espace réservé du contenu 2"/>
          <p:cNvSpPr txBox="1">
            <a:spLocks/>
          </p:cNvSpPr>
          <p:nvPr/>
        </p:nvSpPr>
        <p:spPr bwMode="auto">
          <a:xfrm>
            <a:off x="467544" y="5229200"/>
            <a:ext cx="385534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r>
              <a:rPr kumimoji="0" lang="fr-CH" sz="1800" b="0" i="0" u="sng" strike="noStrike" kern="0" cap="none" spc="0" normalizeH="0" baseline="0" noProof="0" dirty="0" smtClean="0">
                <a:ln>
                  <a:noFill/>
                </a:ln>
                <a:solidFill>
                  <a:schemeClr val="tx1"/>
                </a:solidFill>
                <a:effectLst/>
                <a:uLnTx/>
                <a:uFillTx/>
                <a:latin typeface="+mn-lt"/>
                <a:ea typeface="+mn-ea"/>
                <a:cs typeface="+mn-cs"/>
              </a:rPr>
              <a:t>L’opération NON (NOT)</a:t>
            </a:r>
            <a:r>
              <a:rPr kumimoji="0" lang="fr-CH" sz="18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lang="fr-CH" kern="0" dirty="0" smtClean="0">
                <a:latin typeface="+mn-lt"/>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kumimoji="0" lang="fr-CH" sz="1800" b="0" i="0" u="none" strike="noStrike" kern="0" cap="none" spc="0" normalizeH="0" baseline="0" noProof="0" dirty="0" smtClean="0">
                <a:ln>
                  <a:noFill/>
                </a:ln>
                <a:solidFill>
                  <a:schemeClr val="tx1"/>
                </a:solidFill>
                <a:effectLst/>
                <a:uLnTx/>
                <a:uFillTx/>
                <a:latin typeface="+mn-lt"/>
                <a:ea typeface="+mn-ea"/>
                <a:cs typeface="+mn-cs"/>
              </a:rPr>
              <a:t>		X = </a:t>
            </a:r>
            <a:r>
              <a:rPr kumimoji="0" lang="el-GR" sz="1800" b="0" i="0" u="none" strike="noStrike" kern="0" cap="none" spc="0" normalizeH="0" baseline="0" noProof="0" dirty="0" smtClean="0">
                <a:ln>
                  <a:noFill/>
                </a:ln>
                <a:solidFill>
                  <a:schemeClr val="tx1"/>
                </a:solidFill>
                <a:effectLst/>
                <a:uLnTx/>
                <a:uFillTx/>
                <a:latin typeface="+mn-lt"/>
                <a:ea typeface="+mn-ea"/>
                <a:cs typeface="+mn-cs"/>
              </a:rPr>
              <a:t>Ᾱ</a:t>
            </a:r>
            <a:endParaRPr kumimoji="0" lang="fr-CH" sz="1800" b="0" i="0" u="sng"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endParaRPr kumimoji="0" lang="fr-CH" sz="1400" b="0" i="0" u="none" strike="noStrike" kern="0" cap="none" spc="0" normalizeH="0" baseline="0" noProof="0" dirty="0" smtClean="0">
              <a:ln>
                <a:noFill/>
              </a:ln>
              <a:solidFill>
                <a:schemeClr val="tx1"/>
              </a:solidFill>
              <a:effectLst/>
              <a:uLnTx/>
              <a:uFillTx/>
              <a:latin typeface="+mn-lt"/>
            </a:endParaRPr>
          </a:p>
        </p:txBody>
      </p:sp>
      <p:graphicFrame>
        <p:nvGraphicFramePr>
          <p:cNvPr id="15" name="Tableau 14"/>
          <p:cNvGraphicFramePr>
            <a:graphicFrameLocks noGrp="1"/>
          </p:cNvGraphicFramePr>
          <p:nvPr/>
        </p:nvGraphicFramePr>
        <p:xfrm>
          <a:off x="3419872" y="5373216"/>
          <a:ext cx="1261855" cy="864096"/>
        </p:xfrm>
        <a:graphic>
          <a:graphicData uri="http://schemas.openxmlformats.org/drawingml/2006/table">
            <a:tbl>
              <a:tblPr firstRow="1" bandRow="1">
                <a:tableStyleId>{5C22544A-7EE6-4342-B048-85BDC9FD1C3A}</a:tableStyleId>
              </a:tblPr>
              <a:tblGrid>
                <a:gridCol w="394330"/>
                <a:gridCol w="867525"/>
              </a:tblGrid>
              <a:tr h="288032">
                <a:tc>
                  <a:txBody>
                    <a:bodyPr/>
                    <a:lstStyle/>
                    <a:p>
                      <a:pPr algn="ctr"/>
                      <a:r>
                        <a:rPr lang="fr-CH" sz="1200" dirty="0" smtClean="0"/>
                        <a:t>A</a:t>
                      </a:r>
                      <a:endParaRPr lang="fr-CH" sz="1200" dirty="0"/>
                    </a:p>
                  </a:txBody>
                  <a:tcPr/>
                </a:tc>
                <a:tc>
                  <a:txBody>
                    <a:bodyPr/>
                    <a:lstStyle/>
                    <a:p>
                      <a:pPr algn="ctr"/>
                      <a:r>
                        <a:rPr lang="fr-CH" sz="1200" dirty="0" smtClean="0"/>
                        <a:t>X</a:t>
                      </a:r>
                      <a:r>
                        <a:rPr lang="fr-CH" sz="1200" baseline="0" dirty="0" smtClean="0"/>
                        <a:t> = </a:t>
                      </a:r>
                      <a:r>
                        <a:rPr lang="el-GR" sz="1200" baseline="0" dirty="0" smtClean="0"/>
                        <a:t>Ᾱ</a:t>
                      </a:r>
                      <a:endParaRPr lang="fr-CH" sz="1200" dirty="0"/>
                    </a:p>
                  </a:txBody>
                  <a:tcPr/>
                </a:tc>
              </a:tr>
              <a:tr h="288032">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tc>
              </a:tr>
              <a:tr h="288032">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tc>
              </a:tr>
            </a:tbl>
          </a:graphicData>
        </a:graphic>
      </p:graphicFrame>
      <p:pic>
        <p:nvPicPr>
          <p:cNvPr id="2050" name="Picture 2"/>
          <p:cNvPicPr>
            <a:picLocks noChangeAspect="1" noChangeArrowheads="1"/>
          </p:cNvPicPr>
          <p:nvPr/>
        </p:nvPicPr>
        <p:blipFill>
          <a:blip r:embed="rId3" cstate="print"/>
          <a:srcRect/>
          <a:stretch>
            <a:fillRect/>
          </a:stretch>
        </p:blipFill>
        <p:spPr bwMode="auto">
          <a:xfrm>
            <a:off x="5940152" y="2060848"/>
            <a:ext cx="1590675" cy="685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940152" y="3933056"/>
            <a:ext cx="1704975" cy="6762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6156176" y="5517232"/>
            <a:ext cx="14001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IV</a:t>
            </a:r>
          </a:p>
        </p:txBody>
      </p:sp>
      <p:sp>
        <p:nvSpPr>
          <p:cNvPr id="8" name="Espace réservé du contenu 2"/>
          <p:cNvSpPr>
            <a:spLocks noGrp="1"/>
          </p:cNvSpPr>
          <p:nvPr>
            <p:ph idx="1"/>
          </p:nvPr>
        </p:nvSpPr>
        <p:spPr>
          <a:xfrm>
            <a:off x="428625" y="1571625"/>
            <a:ext cx="8218488" cy="4500563"/>
          </a:xfrm>
        </p:spPr>
        <p:txBody>
          <a:bodyPr/>
          <a:lstStyle/>
          <a:p>
            <a:pPr eaLnBrk="1" hangingPunct="1"/>
            <a:r>
              <a:rPr lang="fr-CH" sz="1800" dirty="0" smtClean="0"/>
              <a:t>Mise sous forme algébrique des circuits logiques</a:t>
            </a:r>
            <a:endParaRPr lang="fr-CH" sz="1400" dirty="0" smtClean="0"/>
          </a:p>
          <a:p>
            <a:pPr eaLnBrk="1" hangingPunct="1">
              <a:buNone/>
            </a:pPr>
            <a:endParaRPr lang="fr-CH" sz="1800" dirty="0" smtClean="0"/>
          </a:p>
          <a:p>
            <a:pPr eaLnBrk="1" hangingPunct="1">
              <a:buNone/>
            </a:pPr>
            <a:endParaRPr lang="fr-CH" sz="1800" dirty="0" smtClean="0"/>
          </a:p>
        </p:txBody>
      </p:sp>
      <p:pic>
        <p:nvPicPr>
          <p:cNvPr id="3074" name="Picture 2"/>
          <p:cNvPicPr>
            <a:picLocks noChangeAspect="1" noChangeArrowheads="1"/>
          </p:cNvPicPr>
          <p:nvPr/>
        </p:nvPicPr>
        <p:blipFill>
          <a:blip r:embed="rId3" cstate="print"/>
          <a:srcRect/>
          <a:stretch>
            <a:fillRect/>
          </a:stretch>
        </p:blipFill>
        <p:spPr bwMode="auto">
          <a:xfrm>
            <a:off x="1835696" y="2285732"/>
            <a:ext cx="4824536" cy="133431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835696" y="4509120"/>
            <a:ext cx="4896544"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V</a:t>
            </a:r>
          </a:p>
        </p:txBody>
      </p:sp>
      <p:sp>
        <p:nvSpPr>
          <p:cNvPr id="8" name="Espace réservé du contenu 2"/>
          <p:cNvSpPr>
            <a:spLocks noGrp="1"/>
          </p:cNvSpPr>
          <p:nvPr>
            <p:ph idx="1"/>
          </p:nvPr>
        </p:nvSpPr>
        <p:spPr>
          <a:xfrm>
            <a:off x="428625" y="1571625"/>
            <a:ext cx="8218488" cy="4500563"/>
          </a:xfrm>
        </p:spPr>
        <p:txBody>
          <a:bodyPr/>
          <a:lstStyle/>
          <a:p>
            <a:pPr eaLnBrk="1" hangingPunct="1"/>
            <a:r>
              <a:rPr lang="fr-CH" sz="1800" dirty="0" smtClean="0"/>
              <a:t>Circuits renfermant des INVERSEURS</a:t>
            </a:r>
          </a:p>
          <a:p>
            <a:pPr eaLnBrk="1" hangingPunct="1"/>
            <a:endParaRPr lang="fr-CH" sz="1800" dirty="0" smtClean="0"/>
          </a:p>
          <a:p>
            <a:pPr eaLnBrk="1" hangingPunct="1"/>
            <a:endParaRPr lang="fr-CH" sz="1800" dirty="0" smtClean="0"/>
          </a:p>
          <a:p>
            <a:pPr eaLnBrk="1" hangingPunct="1">
              <a:buNone/>
            </a:pPr>
            <a:endParaRPr lang="fr-CH" sz="1800" dirty="0" smtClean="0"/>
          </a:p>
          <a:p>
            <a:pPr eaLnBrk="1" hangingPunct="1"/>
            <a:r>
              <a:rPr lang="fr-CH" sz="1800" dirty="0" smtClean="0"/>
              <a:t>Matérialisation de circuits à partir d’expressions Booléennes</a:t>
            </a:r>
            <a:endParaRPr lang="fr-CH" sz="1400" dirty="0" smtClean="0"/>
          </a:p>
          <a:p>
            <a:pPr eaLnBrk="1" hangingPunct="1">
              <a:buNone/>
            </a:pPr>
            <a:endParaRPr lang="fr-CH" sz="1800" dirty="0" smtClean="0"/>
          </a:p>
          <a:p>
            <a:pPr eaLnBrk="1" hangingPunct="1">
              <a:buNone/>
            </a:pPr>
            <a:endParaRPr lang="fr-CH" sz="1800" dirty="0" smtClean="0"/>
          </a:p>
        </p:txBody>
      </p:sp>
      <p:pic>
        <p:nvPicPr>
          <p:cNvPr id="4098" name="Picture 2"/>
          <p:cNvPicPr>
            <a:picLocks noChangeAspect="1" noChangeArrowheads="1"/>
          </p:cNvPicPr>
          <p:nvPr/>
        </p:nvPicPr>
        <p:blipFill>
          <a:blip r:embed="rId3" cstate="print"/>
          <a:srcRect/>
          <a:stretch>
            <a:fillRect/>
          </a:stretch>
        </p:blipFill>
        <p:spPr bwMode="auto">
          <a:xfrm>
            <a:off x="1403648" y="3429000"/>
            <a:ext cx="6526695" cy="270889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979712" y="2060848"/>
            <a:ext cx="4772025" cy="63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 </a:t>
            </a:r>
            <a:br>
              <a:rPr lang="fr-CH" sz="4000" dirty="0" smtClean="0"/>
            </a:br>
            <a:r>
              <a:rPr lang="fr-CH" sz="4000" dirty="0" smtClean="0"/>
              <a:t>Exercice « Portes Bases »</a:t>
            </a:r>
          </a:p>
        </p:txBody>
      </p:sp>
      <p:sp>
        <p:nvSpPr>
          <p:cNvPr id="8" name="Espace réservé du contenu 2"/>
          <p:cNvSpPr>
            <a:spLocks noGrp="1"/>
          </p:cNvSpPr>
          <p:nvPr>
            <p:ph idx="1"/>
          </p:nvPr>
        </p:nvSpPr>
        <p:spPr>
          <a:xfrm>
            <a:off x="428625" y="1571625"/>
            <a:ext cx="8218488" cy="4500563"/>
          </a:xfrm>
        </p:spPr>
        <p:txBody>
          <a:bodyPr/>
          <a:lstStyle/>
          <a:p>
            <a:pPr eaLnBrk="1" hangingPunct="1">
              <a:buNone/>
            </a:pPr>
            <a:endParaRPr lang="fr-CH" sz="1800" dirty="0" smtClean="0"/>
          </a:p>
          <a:p>
            <a:pPr eaLnBrk="1" hangingPunct="1">
              <a:buNone/>
            </a:pPr>
            <a:r>
              <a:rPr lang="fr-CH" sz="1800" dirty="0" smtClean="0"/>
              <a:t>KitXilinx3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VI</a:t>
            </a:r>
          </a:p>
        </p:txBody>
      </p:sp>
      <p:sp>
        <p:nvSpPr>
          <p:cNvPr id="4" name="Espace réservé du contenu 2"/>
          <p:cNvSpPr>
            <a:spLocks noGrp="1"/>
          </p:cNvSpPr>
          <p:nvPr>
            <p:ph idx="1"/>
          </p:nvPr>
        </p:nvSpPr>
        <p:spPr>
          <a:xfrm>
            <a:off x="428625" y="1571625"/>
            <a:ext cx="2703215" cy="1425327"/>
          </a:xfrm>
        </p:spPr>
        <p:txBody>
          <a:bodyPr/>
          <a:lstStyle/>
          <a:p>
            <a:pPr eaLnBrk="1" hangingPunct="1"/>
            <a:r>
              <a:rPr lang="fr-CH" sz="1800" u="sng" dirty="0" smtClean="0"/>
              <a:t>Porte NI (NOR)</a:t>
            </a:r>
            <a:r>
              <a:rPr lang="fr-CH" sz="1800" dirty="0" smtClean="0"/>
              <a:t>:</a:t>
            </a:r>
          </a:p>
          <a:p>
            <a:pPr eaLnBrk="1" hangingPunct="1">
              <a:buNone/>
            </a:pPr>
            <a:r>
              <a:rPr lang="fr-CH" sz="1800" dirty="0" smtClean="0"/>
              <a:t>	</a:t>
            </a:r>
          </a:p>
          <a:p>
            <a:pPr eaLnBrk="1" hangingPunct="1">
              <a:buNone/>
            </a:pPr>
            <a:r>
              <a:rPr lang="fr-CH" sz="1800" dirty="0" smtClean="0"/>
              <a:t>		X =A+B</a:t>
            </a:r>
          </a:p>
          <a:p>
            <a:pPr lvl="1" eaLnBrk="1" hangingPunct="1"/>
            <a:endParaRPr lang="fr-CH" sz="1400" dirty="0" smtClean="0"/>
          </a:p>
        </p:txBody>
      </p:sp>
      <p:graphicFrame>
        <p:nvGraphicFramePr>
          <p:cNvPr id="9" name="Tableau 8"/>
          <p:cNvGraphicFramePr>
            <a:graphicFrameLocks noGrp="1"/>
          </p:cNvGraphicFramePr>
          <p:nvPr/>
        </p:nvGraphicFramePr>
        <p:xfrm>
          <a:off x="3419874" y="1828286"/>
          <a:ext cx="1728190" cy="1456698"/>
        </p:xfrm>
        <a:graphic>
          <a:graphicData uri="http://schemas.openxmlformats.org/drawingml/2006/table">
            <a:tbl>
              <a:tblPr firstRow="1" bandRow="1">
                <a:tableStyleId>{5C22544A-7EE6-4342-B048-85BDC9FD1C3A}</a:tableStyleId>
              </a:tblPr>
              <a:tblGrid>
                <a:gridCol w="411474"/>
                <a:gridCol w="411474"/>
                <a:gridCol w="905242"/>
              </a:tblGrid>
              <a:tr h="359418">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r>
                        <a:rPr lang="fr-CH" sz="1200" baseline="0" dirty="0" smtClean="0"/>
                        <a:t> = A+B</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r h="252184">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sp>
        <p:nvSpPr>
          <p:cNvPr id="12" name="Espace réservé du contenu 2"/>
          <p:cNvSpPr txBox="1">
            <a:spLocks/>
          </p:cNvSpPr>
          <p:nvPr/>
        </p:nvSpPr>
        <p:spPr bwMode="auto">
          <a:xfrm>
            <a:off x="467544" y="3717032"/>
            <a:ext cx="28803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r>
              <a:rPr kumimoji="0" lang="fr-CH" sz="1800" b="0" i="0" u="sng" strike="noStrike" kern="0" cap="none" spc="0" normalizeH="0" baseline="0" noProof="0" dirty="0" smtClean="0">
                <a:ln>
                  <a:noFill/>
                </a:ln>
                <a:solidFill>
                  <a:schemeClr val="tx1"/>
                </a:solidFill>
                <a:effectLst/>
                <a:uLnTx/>
                <a:uFillTx/>
                <a:latin typeface="+mn-lt"/>
                <a:ea typeface="+mn-ea"/>
                <a:cs typeface="+mn-cs"/>
              </a:rPr>
              <a:t>Porte NON-ET (NAND)</a:t>
            </a:r>
            <a:r>
              <a:rPr kumimoji="0" lang="fr-CH" sz="1800" b="0" i="0"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lang="fr-CH" kern="0" dirty="0" smtClean="0">
                <a:latin typeface="+mn-lt"/>
              </a:rPr>
              <a:t>		</a:t>
            </a:r>
          </a:p>
          <a:p>
            <a:pPr marL="342900" marR="0" lvl="0" indent="-342900" algn="l" defTabSz="914400" rtl="0" eaLnBrk="1" fontAlgn="base" latinLnBrk="0" hangingPunct="1">
              <a:lnSpc>
                <a:spcPct val="100000"/>
              </a:lnSpc>
              <a:spcBef>
                <a:spcPct val="20000"/>
              </a:spcBef>
              <a:spcAft>
                <a:spcPct val="0"/>
              </a:spcAft>
              <a:buClr>
                <a:srgbClr val="636362"/>
              </a:buClr>
              <a:buSzTx/>
              <a:tabLst/>
              <a:defRPr/>
            </a:pPr>
            <a:r>
              <a:rPr kumimoji="0" lang="fr-CH" sz="1800" b="0" i="0" strike="noStrike" kern="0" cap="none" spc="0" normalizeH="0" baseline="0" noProof="0" dirty="0" smtClean="0">
                <a:ln>
                  <a:noFill/>
                </a:ln>
                <a:solidFill>
                  <a:schemeClr val="tx1"/>
                </a:solidFill>
                <a:effectLst/>
                <a:uLnTx/>
                <a:uFillTx/>
                <a:latin typeface="+mn-lt"/>
                <a:ea typeface="+mn-ea"/>
                <a:cs typeface="+mn-cs"/>
              </a:rPr>
              <a:t>		X = A●B</a:t>
            </a:r>
            <a:endParaRPr kumimoji="0" lang="fr-CH" sz="1800" b="0" i="0" u="sng"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636362"/>
              </a:buClr>
              <a:buSzTx/>
              <a:buFont typeface="Wingdings" pitchFamily="2" charset="2"/>
              <a:buChar char="§"/>
              <a:tabLst/>
              <a:defRPr/>
            </a:pPr>
            <a:endParaRPr kumimoji="0" lang="fr-CH" sz="1400" b="0" i="0" u="none" strike="noStrike" kern="0" cap="none" spc="0" normalizeH="0" baseline="0" noProof="0" dirty="0" smtClean="0">
              <a:ln>
                <a:noFill/>
              </a:ln>
              <a:solidFill>
                <a:schemeClr val="tx1"/>
              </a:solidFill>
              <a:effectLst/>
              <a:uLnTx/>
              <a:uFillTx/>
              <a:latin typeface="+mn-lt"/>
            </a:endParaRPr>
          </a:p>
        </p:txBody>
      </p:sp>
      <p:graphicFrame>
        <p:nvGraphicFramePr>
          <p:cNvPr id="13" name="Tableau 12"/>
          <p:cNvGraphicFramePr>
            <a:graphicFrameLocks noGrp="1"/>
          </p:cNvGraphicFramePr>
          <p:nvPr/>
        </p:nvGraphicFramePr>
        <p:xfrm>
          <a:off x="3419871" y="4073625"/>
          <a:ext cx="1728193" cy="1515615"/>
        </p:xfrm>
        <a:graphic>
          <a:graphicData uri="http://schemas.openxmlformats.org/drawingml/2006/table">
            <a:tbl>
              <a:tblPr firstRow="1" bandRow="1">
                <a:tableStyleId>{5C22544A-7EE6-4342-B048-85BDC9FD1C3A}</a:tableStyleId>
              </a:tblPr>
              <a:tblGrid>
                <a:gridCol w="411475"/>
                <a:gridCol w="411475"/>
                <a:gridCol w="905243"/>
              </a:tblGrid>
              <a:tr h="303123">
                <a:tc>
                  <a:txBody>
                    <a:bodyPr/>
                    <a:lstStyle/>
                    <a:p>
                      <a:pPr algn="ctr"/>
                      <a:r>
                        <a:rPr lang="fr-CH" sz="1200" dirty="0" smtClean="0"/>
                        <a:t>A</a:t>
                      </a:r>
                      <a:endParaRPr lang="fr-CH" sz="1200" dirty="0"/>
                    </a:p>
                  </a:txBody>
                  <a:tcPr/>
                </a:tc>
                <a:tc>
                  <a:txBody>
                    <a:bodyPr/>
                    <a:lstStyle/>
                    <a:p>
                      <a:pPr algn="ctr"/>
                      <a:r>
                        <a:rPr lang="fr-CH" sz="1200" dirty="0" smtClean="0"/>
                        <a:t>B</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X</a:t>
                      </a:r>
                      <a:r>
                        <a:rPr lang="fr-CH" sz="1200" baseline="0" dirty="0" smtClean="0"/>
                        <a:t> = A●B</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0</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0</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1</a:t>
                      </a:r>
                      <a:endParaRPr lang="fr-CH" sz="1200" dirty="0"/>
                    </a:p>
                  </a:txBody>
                  <a:tcPr/>
                </a:tc>
                <a:tc>
                  <a:txBody>
                    <a:bodyPr/>
                    <a:lstStyle/>
                    <a:p>
                      <a:pPr algn="ctr"/>
                      <a:r>
                        <a:rPr lang="fr-CH" sz="1200" dirty="0" smtClean="0"/>
                        <a:t>0</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1</a:t>
                      </a:r>
                      <a:endParaRPr lang="fr-CH" sz="1200" dirty="0"/>
                    </a:p>
                  </a:txBody>
                  <a:tcPr>
                    <a:lnL w="12700" cap="flat" cmpd="sng" algn="ctr">
                      <a:solidFill>
                        <a:schemeClr val="tx1"/>
                      </a:solidFill>
                      <a:prstDash val="solid"/>
                      <a:round/>
                      <a:headEnd type="none" w="med" len="med"/>
                      <a:tailEnd type="none" w="med" len="med"/>
                    </a:lnL>
                  </a:tcPr>
                </a:tc>
              </a:tr>
              <a:tr h="303123">
                <a:tc>
                  <a:txBody>
                    <a:bodyPr/>
                    <a:lstStyle/>
                    <a:p>
                      <a:pPr algn="ctr"/>
                      <a:r>
                        <a:rPr lang="fr-CH" sz="1200" dirty="0" smtClean="0"/>
                        <a:t>1</a:t>
                      </a:r>
                      <a:endParaRPr lang="fr-CH" sz="1200" dirty="0"/>
                    </a:p>
                  </a:txBody>
                  <a:tcPr/>
                </a:tc>
                <a:tc>
                  <a:txBody>
                    <a:bodyPr/>
                    <a:lstStyle/>
                    <a:p>
                      <a:pPr algn="ctr"/>
                      <a:r>
                        <a:rPr lang="fr-CH" sz="1200" dirty="0" smtClean="0"/>
                        <a:t>1</a:t>
                      </a:r>
                      <a:endParaRPr lang="fr-CH" sz="1200" dirty="0"/>
                    </a:p>
                  </a:txBody>
                  <a:tcPr>
                    <a:lnR w="12700" cap="flat" cmpd="sng" algn="ctr">
                      <a:solidFill>
                        <a:schemeClr val="tx1"/>
                      </a:solidFill>
                      <a:prstDash val="solid"/>
                      <a:round/>
                      <a:headEnd type="none" w="med" len="med"/>
                      <a:tailEnd type="none" w="med" len="med"/>
                    </a:lnR>
                  </a:tcPr>
                </a:tc>
                <a:tc>
                  <a:txBody>
                    <a:bodyPr/>
                    <a:lstStyle/>
                    <a:p>
                      <a:pPr algn="ctr"/>
                      <a:r>
                        <a:rPr lang="fr-CH" sz="1200" dirty="0" smtClean="0"/>
                        <a:t>0</a:t>
                      </a:r>
                      <a:endParaRPr lang="fr-CH" sz="1200" dirty="0"/>
                    </a:p>
                  </a:txBody>
                  <a:tcPr>
                    <a:lnL w="12700" cap="flat" cmpd="sng" algn="ctr">
                      <a:solidFill>
                        <a:schemeClr val="tx1"/>
                      </a:solidFill>
                      <a:prstDash val="solid"/>
                      <a:round/>
                      <a:headEnd type="none" w="med" len="med"/>
                      <a:tailEnd type="none" w="med" len="med"/>
                    </a:lnL>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5868144" y="1850529"/>
            <a:ext cx="1847850" cy="71437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652120" y="2671192"/>
            <a:ext cx="2390775" cy="685800"/>
          </a:xfrm>
          <a:prstGeom prst="rect">
            <a:avLst/>
          </a:prstGeom>
          <a:noFill/>
          <a:ln w="9525">
            <a:noFill/>
            <a:miter lim="800000"/>
            <a:headEnd/>
            <a:tailEnd/>
          </a:ln>
        </p:spPr>
      </p:pic>
      <p:cxnSp>
        <p:nvCxnSpPr>
          <p:cNvPr id="11" name="Connecteur droit 10"/>
          <p:cNvCxnSpPr/>
          <p:nvPr/>
        </p:nvCxnSpPr>
        <p:spPr>
          <a:xfrm>
            <a:off x="1803276" y="2276475"/>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897732" y="4418062"/>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641766" y="1864196"/>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4657393" y="4115916"/>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5" cstate="print"/>
          <a:srcRect/>
          <a:stretch>
            <a:fillRect/>
          </a:stretch>
        </p:blipFill>
        <p:spPr bwMode="auto">
          <a:xfrm>
            <a:off x="5940152" y="4039344"/>
            <a:ext cx="1762125" cy="685800"/>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5652120" y="4865340"/>
            <a:ext cx="2409825"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Portes Logiques VII</a:t>
            </a:r>
          </a:p>
        </p:txBody>
      </p:sp>
      <p:sp>
        <p:nvSpPr>
          <p:cNvPr id="4" name="Espace réservé du contenu 2"/>
          <p:cNvSpPr>
            <a:spLocks noGrp="1"/>
          </p:cNvSpPr>
          <p:nvPr>
            <p:ph idx="1"/>
          </p:nvPr>
        </p:nvSpPr>
        <p:spPr>
          <a:xfrm>
            <a:off x="428625" y="1571625"/>
            <a:ext cx="8319839" cy="4593679"/>
          </a:xfrm>
        </p:spPr>
        <p:txBody>
          <a:bodyPr/>
          <a:lstStyle/>
          <a:p>
            <a:pPr eaLnBrk="1" hangingPunct="1"/>
            <a:r>
              <a:rPr lang="fr-CH" sz="1800" u="sng" dirty="0" smtClean="0"/>
              <a:t>Symbolique des fonctions</a:t>
            </a:r>
            <a:endParaRPr lang="fr-CH" sz="1800" dirty="0" smtClean="0"/>
          </a:p>
          <a:p>
            <a:pPr lvl="1" eaLnBrk="1" hangingPunct="1"/>
            <a:endParaRPr lang="fr-CH" sz="1400" dirty="0" smtClean="0"/>
          </a:p>
        </p:txBody>
      </p:sp>
      <p:pic>
        <p:nvPicPr>
          <p:cNvPr id="2052" name="Picture 4"/>
          <p:cNvPicPr>
            <a:picLocks noChangeAspect="1" noChangeArrowheads="1"/>
          </p:cNvPicPr>
          <p:nvPr/>
        </p:nvPicPr>
        <p:blipFill>
          <a:blip r:embed="rId3" cstate="print"/>
          <a:srcRect/>
          <a:stretch>
            <a:fillRect/>
          </a:stretch>
        </p:blipFill>
        <p:spPr bwMode="auto">
          <a:xfrm>
            <a:off x="430535" y="2996952"/>
            <a:ext cx="3781425" cy="162877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355976" y="2204864"/>
            <a:ext cx="4362450" cy="351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Algèbre de Boole I</a:t>
            </a:r>
          </a:p>
        </p:txBody>
      </p:sp>
      <p:sp>
        <p:nvSpPr>
          <p:cNvPr id="8" name="Espace réservé du contenu 2"/>
          <p:cNvSpPr>
            <a:spLocks noGrp="1"/>
          </p:cNvSpPr>
          <p:nvPr>
            <p:ph idx="1"/>
          </p:nvPr>
        </p:nvSpPr>
        <p:spPr>
          <a:xfrm>
            <a:off x="428625" y="1571625"/>
            <a:ext cx="8218488" cy="4500563"/>
          </a:xfrm>
        </p:spPr>
        <p:txBody>
          <a:bodyPr/>
          <a:lstStyle/>
          <a:p>
            <a:pPr eaLnBrk="1" hangingPunct="1"/>
            <a:r>
              <a:rPr lang="fr-CH" sz="1800" dirty="0" smtClean="0"/>
              <a:t>Outil qui:</a:t>
            </a:r>
          </a:p>
          <a:p>
            <a:pPr lvl="1" eaLnBrk="1" hangingPunct="1"/>
            <a:r>
              <a:rPr lang="fr-CH" sz="1400" dirty="0" smtClean="0"/>
              <a:t>exprime les effets qu’ont les divers circuits numériques sur les entrées logiques</a:t>
            </a:r>
          </a:p>
          <a:p>
            <a:pPr lvl="1" eaLnBrk="1" hangingPunct="1"/>
            <a:r>
              <a:rPr lang="fr-CH" sz="1400" dirty="0" smtClean="0"/>
              <a:t>manipule les variables logiques en vue de déterminer la meilleure façon de matérialiser une certaine fonction logique</a:t>
            </a:r>
          </a:p>
          <a:p>
            <a:pPr eaLnBrk="1" hangingPunct="1"/>
            <a:endParaRPr lang="fr-CH" sz="1800" dirty="0" smtClean="0"/>
          </a:p>
          <a:p>
            <a:pPr eaLnBrk="1" hangingPunct="1"/>
            <a:r>
              <a:rPr lang="fr-CH" sz="1800" dirty="0" smtClean="0"/>
              <a:t>Trois opérations élémentaires:</a:t>
            </a:r>
          </a:p>
          <a:p>
            <a:pPr lvl="1" eaLnBrk="1" hangingPunct="1"/>
            <a:r>
              <a:rPr lang="fr-CH" sz="1400" dirty="0" smtClean="0"/>
              <a:t>Addition logique: OU (OR)</a:t>
            </a:r>
          </a:p>
          <a:p>
            <a:pPr lvl="1" eaLnBrk="1" hangingPunct="1"/>
            <a:r>
              <a:rPr lang="fr-CH" sz="1400" dirty="0" smtClean="0"/>
              <a:t>Multiplication logique: ET (AND)</a:t>
            </a:r>
          </a:p>
          <a:p>
            <a:pPr lvl="1" eaLnBrk="1" hangingPunct="1"/>
            <a:r>
              <a:rPr lang="fr-CH" sz="1400" dirty="0" smtClean="0"/>
              <a:t>Complémentation ou l’inversion logique: NON (NOT)</a:t>
            </a:r>
          </a:p>
          <a:p>
            <a:pPr eaLnBrk="1" hangingPunct="1">
              <a:buNone/>
            </a:pPr>
            <a:endParaRPr lang="fr-CH" sz="1800" dirty="0" smtClean="0"/>
          </a:p>
          <a:p>
            <a:pPr eaLnBrk="1" hangingPunct="1"/>
            <a:r>
              <a:rPr lang="fr-CH" sz="1800" dirty="0" smtClean="0"/>
              <a:t>Postulats</a:t>
            </a:r>
          </a:p>
          <a:p>
            <a:pPr eaLnBrk="1" hangingPunct="1">
              <a:buNone/>
            </a:pPr>
            <a:r>
              <a:rPr lang="fr-CH" sz="1800" dirty="0" smtClean="0"/>
              <a:t>			A + </a:t>
            </a:r>
            <a:r>
              <a:rPr lang="el-GR" sz="1800" dirty="0" smtClean="0"/>
              <a:t>Ᾱ</a:t>
            </a:r>
            <a:r>
              <a:rPr lang="fr-CH" sz="1800" dirty="0" smtClean="0"/>
              <a:t> = 1</a:t>
            </a:r>
          </a:p>
          <a:p>
            <a:pPr eaLnBrk="1" hangingPunct="1">
              <a:buNone/>
            </a:pPr>
            <a:r>
              <a:rPr lang="fr-CH" sz="1800" dirty="0" smtClean="0"/>
              <a:t>			A ● </a:t>
            </a:r>
            <a:r>
              <a:rPr lang="el-GR" sz="1800" dirty="0" smtClean="0"/>
              <a:t>Ᾱ</a:t>
            </a:r>
            <a:r>
              <a:rPr lang="fr-CH" sz="1800" dirty="0" smtClean="0"/>
              <a:t> = 0</a:t>
            </a:r>
            <a:endParaRPr lang="fr-CH" sz="1400" dirty="0" smtClean="0"/>
          </a:p>
          <a:p>
            <a:pPr eaLnBrk="1" hangingPunct="1">
              <a:buNone/>
            </a:pPr>
            <a:endParaRPr lang="fr-CH" sz="1800" dirty="0" smtClean="0"/>
          </a:p>
          <a:p>
            <a:pPr eaLnBrk="1" hangingPunct="1">
              <a:buNone/>
            </a:pPr>
            <a:endParaRPr lang="fr-CH"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fr-CH" dirty="0" smtClean="0"/>
              <a:t>Systèmes Numériques I</a:t>
            </a:r>
          </a:p>
        </p:txBody>
      </p:sp>
      <p:sp>
        <p:nvSpPr>
          <p:cNvPr id="4" name="Espace réservé du contenu 2"/>
          <p:cNvSpPr>
            <a:spLocks noGrp="1"/>
          </p:cNvSpPr>
          <p:nvPr>
            <p:ph idx="1"/>
          </p:nvPr>
        </p:nvSpPr>
        <p:spPr>
          <a:xfrm>
            <a:off x="428624" y="1571625"/>
            <a:ext cx="8319839" cy="4500563"/>
          </a:xfrm>
        </p:spPr>
        <p:txBody>
          <a:bodyPr/>
          <a:lstStyle/>
          <a:p>
            <a:pPr eaLnBrk="1" hangingPunct="1">
              <a:buNone/>
            </a:pPr>
            <a:r>
              <a:rPr lang="fr-CH" sz="1800" b="1" dirty="0" smtClean="0"/>
              <a:t>Objectifs spécifiques</a:t>
            </a:r>
            <a:r>
              <a:rPr lang="fr-CH" sz="1800" dirty="0" smtClean="0"/>
              <a:t>: </a:t>
            </a:r>
          </a:p>
          <a:p>
            <a:pPr lvl="0"/>
            <a:r>
              <a:rPr lang="fr-CH" sz="1600" dirty="0" smtClean="0"/>
              <a:t>Synthétiser un système logique combinatoire à quatre variables.</a:t>
            </a:r>
          </a:p>
          <a:p>
            <a:pPr lvl="0"/>
            <a:r>
              <a:rPr lang="fr-CH" sz="1600" dirty="0" smtClean="0"/>
              <a:t>Enoncer les principes de base des systèmes logique combinatoires.</a:t>
            </a:r>
          </a:p>
          <a:p>
            <a:pPr lvl="0"/>
            <a:r>
              <a:rPr lang="fr-CH" sz="1600" dirty="0" smtClean="0"/>
              <a:t>Expliquer le fonctionnement des bascules, compteurs, registres et machines d’état.</a:t>
            </a:r>
          </a:p>
          <a:p>
            <a:pPr lvl="0"/>
            <a:r>
              <a:rPr lang="fr-CH" sz="1600" dirty="0" smtClean="0"/>
              <a:t>Expliquer les bases de la logique programmable.</a:t>
            </a:r>
          </a:p>
          <a:p>
            <a:pPr lvl="0"/>
            <a:r>
              <a:rPr lang="fr-CH" sz="1600" dirty="0" smtClean="0"/>
              <a:t>Simuler des fonctions logiques à l’aide du langage VHDL.</a:t>
            </a:r>
          </a:p>
          <a:p>
            <a:pPr lvl="0"/>
            <a:r>
              <a:rPr lang="fr-CH" sz="1600" dirty="0" smtClean="0"/>
              <a:t>Implémenter des fonctions logiques combinatoires et séquentielles dans un circuit logique programmable.</a:t>
            </a:r>
            <a:endParaRPr lang="fr-CH" sz="1600" b="1" dirty="0" smtClean="0"/>
          </a:p>
          <a:p>
            <a:pPr eaLnBrk="1" hangingPunct="1">
              <a:buNone/>
            </a:pPr>
            <a:endParaRPr lang="fr-CH" sz="1800" b="1" dirty="0" smtClean="0"/>
          </a:p>
          <a:p>
            <a:pPr eaLnBrk="1" hangingPunct="1">
              <a:buNone/>
            </a:pPr>
            <a:r>
              <a:rPr lang="fr-CH" sz="1800" b="1" dirty="0" smtClean="0"/>
              <a:t>A l’issue de cette unité d’enseignement l’étudiant doit être capable de</a:t>
            </a:r>
            <a:r>
              <a:rPr lang="fr-CH" sz="1800" dirty="0" smtClean="0"/>
              <a:t>:</a:t>
            </a:r>
          </a:p>
          <a:p>
            <a:pPr lvl="0"/>
            <a:r>
              <a:rPr lang="fr-CH" sz="1600" dirty="0" smtClean="0"/>
              <a:t>Expliquer le fonctionnement des circuits électroniques numériques.</a:t>
            </a:r>
          </a:p>
          <a:p>
            <a:pPr lvl="0"/>
            <a:r>
              <a:rPr lang="fr-CH" sz="1600" dirty="0" smtClean="0"/>
              <a:t>Intégrer les circuits numériques de base (portes, bascules, compteurs, …) dans un circuit logique programmable.</a:t>
            </a:r>
          </a:p>
          <a:p>
            <a:pPr lvl="0"/>
            <a:r>
              <a:rPr lang="fr-CH" sz="1600" dirty="0" smtClean="0"/>
              <a:t>Utiliser le langage de description VHDL pour la synthèse et la simulation de systèmes logiques combinatoires et séquentiels.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Algèbre de Boole II</a:t>
            </a:r>
          </a:p>
        </p:txBody>
      </p:sp>
      <p:sp>
        <p:nvSpPr>
          <p:cNvPr id="8" name="Espace réservé du contenu 2"/>
          <p:cNvSpPr>
            <a:spLocks noGrp="1"/>
          </p:cNvSpPr>
          <p:nvPr>
            <p:ph idx="1"/>
          </p:nvPr>
        </p:nvSpPr>
        <p:spPr>
          <a:xfrm>
            <a:off x="428625" y="1571625"/>
            <a:ext cx="8218488" cy="4665687"/>
          </a:xfrm>
        </p:spPr>
        <p:txBody>
          <a:bodyPr/>
          <a:lstStyle/>
          <a:p>
            <a:pPr eaLnBrk="1" hangingPunct="1"/>
            <a:r>
              <a:rPr lang="fr-CH" sz="1800" dirty="0" smtClean="0"/>
              <a:t>Théorèmes de Boole: règles pour simplifier les expressions/circuits logiques</a:t>
            </a:r>
          </a:p>
          <a:p>
            <a:pPr eaLnBrk="1" hangingPunct="1">
              <a:buNone/>
            </a:pPr>
            <a:r>
              <a:rPr lang="fr-CH" sz="1400" dirty="0" smtClean="0"/>
              <a:t>			(1) X ● 0 = 0</a:t>
            </a:r>
          </a:p>
          <a:p>
            <a:pPr eaLnBrk="1" hangingPunct="1">
              <a:buNone/>
            </a:pPr>
            <a:r>
              <a:rPr lang="fr-CH" sz="1400" dirty="0" smtClean="0"/>
              <a:t>			(2) X ● 1 = X</a:t>
            </a:r>
          </a:p>
          <a:p>
            <a:pPr eaLnBrk="1" hangingPunct="1">
              <a:buNone/>
            </a:pPr>
            <a:r>
              <a:rPr lang="fr-CH" sz="1400" dirty="0" smtClean="0"/>
              <a:t>			(3) X ● X = 0</a:t>
            </a:r>
          </a:p>
          <a:p>
            <a:pPr eaLnBrk="1" hangingPunct="1">
              <a:buNone/>
            </a:pPr>
            <a:r>
              <a:rPr lang="fr-CH" sz="1400" dirty="0" smtClean="0"/>
              <a:t>	une 		(4) X ● X = X</a:t>
            </a:r>
          </a:p>
          <a:p>
            <a:pPr eaLnBrk="1" hangingPunct="1">
              <a:buNone/>
            </a:pPr>
            <a:r>
              <a:rPr lang="fr-CH" sz="1400" dirty="0" smtClean="0"/>
              <a:t>	 variable 	(5) X + 0 = X</a:t>
            </a:r>
          </a:p>
          <a:p>
            <a:pPr eaLnBrk="1" hangingPunct="1">
              <a:buNone/>
            </a:pPr>
            <a:r>
              <a:rPr lang="fr-CH" sz="1400" dirty="0" smtClean="0"/>
              <a:t>			(6) X + 1 = 1</a:t>
            </a:r>
          </a:p>
          <a:p>
            <a:pPr eaLnBrk="1" hangingPunct="1">
              <a:buNone/>
            </a:pPr>
            <a:r>
              <a:rPr lang="fr-CH" sz="1400" dirty="0" smtClean="0"/>
              <a:t>			(7) X + X = X</a:t>
            </a:r>
          </a:p>
          <a:p>
            <a:pPr eaLnBrk="1" hangingPunct="1">
              <a:buNone/>
            </a:pPr>
            <a:r>
              <a:rPr lang="fr-CH" sz="1400" dirty="0" smtClean="0"/>
              <a:t>			(8) X + X = 1</a:t>
            </a:r>
          </a:p>
          <a:p>
            <a:pPr eaLnBrk="1" hangingPunct="1">
              <a:buNone/>
            </a:pPr>
            <a:endParaRPr lang="fr-CH" sz="1400" dirty="0" smtClean="0"/>
          </a:p>
          <a:p>
            <a:pPr eaLnBrk="1" hangingPunct="1">
              <a:buNone/>
            </a:pPr>
            <a:r>
              <a:rPr lang="fr-CH" sz="1400" dirty="0" smtClean="0"/>
              <a:t>			(9)   X + Y = Y + X 	Composition</a:t>
            </a:r>
          </a:p>
          <a:p>
            <a:pPr eaLnBrk="1" hangingPunct="1">
              <a:buNone/>
            </a:pPr>
            <a:r>
              <a:rPr lang="fr-CH" sz="1400" dirty="0" smtClean="0"/>
              <a:t>			(10)  X ● Y = Y ● X	commutative</a:t>
            </a:r>
          </a:p>
          <a:p>
            <a:pPr eaLnBrk="1" hangingPunct="1">
              <a:buNone/>
            </a:pPr>
            <a:r>
              <a:rPr lang="fr-CH" sz="1400" dirty="0" smtClean="0"/>
              <a:t>			(11)  X + (Y + Z) = (X + Y) + Z = X + Y + Z	 Composition</a:t>
            </a:r>
          </a:p>
          <a:p>
            <a:pPr eaLnBrk="1" hangingPunct="1">
              <a:buNone/>
            </a:pPr>
            <a:r>
              <a:rPr lang="fr-CH" sz="1400" dirty="0" smtClean="0"/>
              <a:t>	plusieurs	(12)  X(YZ) = (XY)Z = XYZ		 associative</a:t>
            </a:r>
          </a:p>
          <a:p>
            <a:pPr eaLnBrk="1" hangingPunct="1">
              <a:buNone/>
            </a:pPr>
            <a:r>
              <a:rPr lang="fr-CH" sz="1400" dirty="0" smtClean="0"/>
              <a:t>	variables	(13a) X(Y + Z) = XY + XZ		      Multiplication logique</a:t>
            </a:r>
          </a:p>
          <a:p>
            <a:pPr eaLnBrk="1" hangingPunct="1">
              <a:buNone/>
            </a:pPr>
            <a:r>
              <a:rPr lang="fr-CH" sz="1400" dirty="0" smtClean="0"/>
              <a:t>			(13b) (W + X) ● (Y + Z) = WY + XY + WZ + XZ    distributive</a:t>
            </a:r>
          </a:p>
          <a:p>
            <a:pPr eaLnBrk="1" hangingPunct="1">
              <a:buNone/>
            </a:pPr>
            <a:r>
              <a:rPr lang="fr-CH" sz="1400" dirty="0" smtClean="0"/>
              <a:t>			(14)   X + XY = X    Absorption</a:t>
            </a:r>
          </a:p>
          <a:p>
            <a:pPr eaLnBrk="1" hangingPunct="1">
              <a:buNone/>
            </a:pPr>
            <a:r>
              <a:rPr lang="fr-CH" sz="1400" dirty="0" smtClean="0"/>
              <a:t>			(15)   X + XY =X + Y    Simplification</a:t>
            </a:r>
          </a:p>
          <a:p>
            <a:pPr eaLnBrk="1" hangingPunct="1">
              <a:buNone/>
            </a:pPr>
            <a:endParaRPr lang="fr-CH" sz="1800" dirty="0" smtClean="0"/>
          </a:p>
          <a:p>
            <a:pPr eaLnBrk="1" hangingPunct="1">
              <a:buNone/>
            </a:pPr>
            <a:endParaRPr lang="fr-CH" sz="1800" dirty="0" smtClean="0"/>
          </a:p>
        </p:txBody>
      </p:sp>
      <p:sp>
        <p:nvSpPr>
          <p:cNvPr id="4" name="Accolade fermante 3"/>
          <p:cNvSpPr/>
          <p:nvPr/>
        </p:nvSpPr>
        <p:spPr>
          <a:xfrm>
            <a:off x="4067944" y="4221088"/>
            <a:ext cx="45719"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 name="Accolade fermante 4"/>
          <p:cNvSpPr/>
          <p:nvPr/>
        </p:nvSpPr>
        <p:spPr>
          <a:xfrm>
            <a:off x="5940152" y="4725144"/>
            <a:ext cx="45719"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 name="Accolade fermante 5"/>
          <p:cNvSpPr/>
          <p:nvPr/>
        </p:nvSpPr>
        <p:spPr>
          <a:xfrm>
            <a:off x="6228184" y="5229200"/>
            <a:ext cx="45719"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 name="Accolade fermante 6"/>
          <p:cNvSpPr/>
          <p:nvPr/>
        </p:nvSpPr>
        <p:spPr>
          <a:xfrm>
            <a:off x="3842395" y="5790406"/>
            <a:ext cx="45719" cy="2160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 name="Accolade fermante 9"/>
          <p:cNvSpPr/>
          <p:nvPr/>
        </p:nvSpPr>
        <p:spPr>
          <a:xfrm>
            <a:off x="4094233" y="6021288"/>
            <a:ext cx="45719" cy="2160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11" name="Connecteur droit 10"/>
          <p:cNvCxnSpPr/>
          <p:nvPr/>
        </p:nvCxnSpPr>
        <p:spPr>
          <a:xfrm>
            <a:off x="2932112" y="244792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2956958" y="3728839"/>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156967" y="602128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Accolade ouvrante 13"/>
          <p:cNvSpPr/>
          <p:nvPr/>
        </p:nvSpPr>
        <p:spPr>
          <a:xfrm>
            <a:off x="2123728" y="1988840"/>
            <a:ext cx="72008"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5" name="Accolade ouvrante 14"/>
          <p:cNvSpPr/>
          <p:nvPr/>
        </p:nvSpPr>
        <p:spPr>
          <a:xfrm>
            <a:off x="2123728" y="4221088"/>
            <a:ext cx="72008"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Algèbre de Boole III</a:t>
            </a:r>
          </a:p>
        </p:txBody>
      </p:sp>
      <p:sp>
        <p:nvSpPr>
          <p:cNvPr id="8" name="Espace réservé du contenu 2"/>
          <p:cNvSpPr>
            <a:spLocks noGrp="1"/>
          </p:cNvSpPr>
          <p:nvPr>
            <p:ph idx="1"/>
          </p:nvPr>
        </p:nvSpPr>
        <p:spPr>
          <a:xfrm>
            <a:off x="428625" y="1571625"/>
            <a:ext cx="8218488" cy="4665687"/>
          </a:xfrm>
        </p:spPr>
        <p:txBody>
          <a:bodyPr/>
          <a:lstStyle/>
          <a:p>
            <a:pPr eaLnBrk="1" hangingPunct="1"/>
            <a:r>
              <a:rPr lang="fr-CH" sz="1800" dirty="0" smtClean="0"/>
              <a:t>Théorèmes de </a:t>
            </a:r>
            <a:r>
              <a:rPr lang="fr-CH" sz="1800" b="1" dirty="0" smtClean="0"/>
              <a:t>DE MORGAN</a:t>
            </a:r>
          </a:p>
          <a:p>
            <a:pPr eaLnBrk="1" hangingPunct="1"/>
            <a:endParaRPr lang="fr-CH" sz="1800" dirty="0" smtClean="0"/>
          </a:p>
          <a:p>
            <a:pPr eaLnBrk="1" hangingPunct="1">
              <a:buNone/>
            </a:pPr>
            <a:r>
              <a:rPr lang="fr-CH" sz="1400" dirty="0" smtClean="0"/>
              <a:t>			(16) (X + Y)  = X ● Y </a:t>
            </a:r>
            <a:r>
              <a:rPr lang="fr-CH" sz="1400" dirty="0" smtClean="0">
                <a:sym typeface="Wingdings" pitchFamily="2" charset="2"/>
              </a:rPr>
              <a:t> la somme logique complémentée de deux variables   est égale au produit logique des compléments de ces deux variables</a:t>
            </a:r>
          </a:p>
          <a:p>
            <a:pPr eaLnBrk="1" hangingPunct="1">
              <a:buNone/>
            </a:pPr>
            <a:endParaRPr lang="fr-CH" sz="1400" dirty="0" smtClean="0"/>
          </a:p>
          <a:p>
            <a:pPr eaLnBrk="1" hangingPunct="1">
              <a:buNone/>
            </a:pPr>
            <a:r>
              <a:rPr lang="fr-CH" sz="1400" dirty="0" smtClean="0"/>
              <a:t>			(17) (X ● Y) = X + Y </a:t>
            </a:r>
            <a:r>
              <a:rPr lang="fr-CH" sz="1400" dirty="0" smtClean="0">
                <a:sym typeface="Wingdings" pitchFamily="2" charset="2"/>
              </a:rPr>
              <a:t> le produit logique complémenté de deux variables est égal à la somme logique des compléments de ces deux variables</a:t>
            </a:r>
          </a:p>
          <a:p>
            <a:pPr eaLnBrk="1" hangingPunct="1">
              <a:buNone/>
            </a:pPr>
            <a:endParaRPr lang="fr-CH" sz="1400" dirty="0" smtClean="0">
              <a:sym typeface="Wingdings" pitchFamily="2" charset="2"/>
            </a:endParaRPr>
          </a:p>
          <a:p>
            <a:pPr eaLnBrk="1" hangingPunct="1">
              <a:buNone/>
            </a:pPr>
            <a:r>
              <a:rPr lang="fr-CH" sz="1400" dirty="0" smtClean="0">
                <a:sym typeface="Wingdings" pitchFamily="2" charset="2"/>
              </a:rPr>
              <a:t>	</a:t>
            </a:r>
          </a:p>
          <a:p>
            <a:pPr eaLnBrk="1" hangingPunct="1">
              <a:buNone/>
            </a:pPr>
            <a:r>
              <a:rPr lang="fr-CH" sz="1400" dirty="0" smtClean="0">
                <a:sym typeface="Wingdings" pitchFamily="2" charset="2"/>
              </a:rPr>
              <a:t>	Exemple:</a:t>
            </a:r>
          </a:p>
          <a:p>
            <a:pPr eaLnBrk="1" hangingPunct="1">
              <a:buNone/>
            </a:pPr>
            <a:endParaRPr lang="fr-CH" sz="1400" dirty="0" smtClean="0">
              <a:sym typeface="Wingdings" pitchFamily="2" charset="2"/>
            </a:endParaRPr>
          </a:p>
          <a:p>
            <a:pPr eaLnBrk="1" hangingPunct="1">
              <a:buNone/>
            </a:pPr>
            <a:r>
              <a:rPr lang="fr-CH" sz="1400" dirty="0" smtClean="0">
                <a:sym typeface="Wingdings" pitchFamily="2" charset="2"/>
              </a:rPr>
              <a:t>		(AB + C) = (AB)</a:t>
            </a:r>
            <a:r>
              <a:rPr lang="fr-CH" sz="1400" dirty="0" smtClean="0"/>
              <a:t> ● C = (A + B) ● C = (A + B) ● C = A ● C + B ● C</a:t>
            </a:r>
            <a:endParaRPr lang="fr-CH" sz="1400" dirty="0" smtClean="0">
              <a:sym typeface="Wingdings" pitchFamily="2" charset="2"/>
            </a:endParaRPr>
          </a:p>
          <a:p>
            <a:pPr eaLnBrk="1" hangingPunct="1">
              <a:buNone/>
            </a:pPr>
            <a:endParaRPr lang="fr-CH" sz="1400" dirty="0" smtClean="0">
              <a:sym typeface="Wingdings" pitchFamily="2" charset="2"/>
            </a:endParaRPr>
          </a:p>
          <a:p>
            <a:pPr eaLnBrk="1" hangingPunct="1">
              <a:buNone/>
            </a:pPr>
            <a:endParaRPr lang="fr-CH" sz="1400" dirty="0" smtClean="0"/>
          </a:p>
          <a:p>
            <a:pPr eaLnBrk="1" hangingPunct="1">
              <a:buNone/>
            </a:pPr>
            <a:endParaRPr lang="fr-CH" sz="1800" dirty="0" smtClean="0"/>
          </a:p>
          <a:p>
            <a:pPr eaLnBrk="1" hangingPunct="1">
              <a:buNone/>
            </a:pPr>
            <a:endParaRPr lang="fr-CH" sz="1800" dirty="0" smtClean="0"/>
          </a:p>
        </p:txBody>
      </p:sp>
      <p:cxnSp>
        <p:nvCxnSpPr>
          <p:cNvPr id="5" name="Connecteur droit 4"/>
          <p:cNvCxnSpPr/>
          <p:nvPr/>
        </p:nvCxnSpPr>
        <p:spPr>
          <a:xfrm>
            <a:off x="2743225" y="2252489"/>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3576414" y="226082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3894956" y="225702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501727" y="296413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858766" y="296227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740918" y="2951609"/>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603573" y="4452317"/>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08745" y="4411216"/>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2527498" y="446184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2394148" y="4395167"/>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2908498" y="4452317"/>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3315613" y="449232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4055785" y="449222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3669219" y="447533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3667470" y="442936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4452271" y="4484076"/>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5199694" y="4484076"/>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549802" y="4494287"/>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5509642" y="448627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5868160" y="448772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dirty="0" smtClean="0"/>
              <a:t>Le niveau logique recueilli en sortie ne dépend que de la combinaison des niveaux logiques appliqués aux entrées (pas de mémoire)</a:t>
            </a:r>
          </a:p>
          <a:p>
            <a:pPr eaLnBrk="1" hangingPunct="1"/>
            <a:endParaRPr lang="fr-CH" sz="1800" dirty="0" smtClean="0"/>
          </a:p>
          <a:p>
            <a:pPr eaLnBrk="1" hangingPunct="1"/>
            <a:r>
              <a:rPr lang="fr-CH" sz="1800" dirty="0" smtClean="0"/>
              <a:t>Simplification des circuits logiques</a:t>
            </a:r>
          </a:p>
          <a:p>
            <a:pPr lvl="1" eaLnBrk="1" hangingPunct="1"/>
            <a:r>
              <a:rPr lang="fr-CH" sz="1400" dirty="0" smtClean="0"/>
              <a:t>Minimiser l’expression d’un circuit logique pour obtenir une équation comptant moins de termes ou mois de variables par terme </a:t>
            </a:r>
            <a:r>
              <a:rPr lang="fr-CH" sz="1400" dirty="0" smtClean="0">
                <a:sym typeface="Wingdings" pitchFamily="2" charset="2"/>
              </a:rPr>
              <a:t> circuit équivalent avec mois de portes et de raccordements</a:t>
            </a:r>
          </a:p>
          <a:p>
            <a:pPr lvl="1" eaLnBrk="1" hangingPunct="1"/>
            <a:r>
              <a:rPr lang="fr-CH" sz="1400" dirty="0" smtClean="0">
                <a:sym typeface="Wingdings" pitchFamily="2" charset="2"/>
              </a:rPr>
              <a:t>Equations logiques sous la forme d’une somme de produits (ex. ABC + ABC + AB)</a:t>
            </a:r>
            <a:endParaRPr lang="fr-CH" sz="1400" dirty="0" smtClean="0"/>
          </a:p>
          <a:p>
            <a:pPr lvl="1" eaLnBrk="1" hangingPunct="1"/>
            <a:r>
              <a:rPr lang="fr-CH" sz="1400" dirty="0" smtClean="0"/>
              <a:t>Méthodes de simplification:</a:t>
            </a:r>
          </a:p>
          <a:p>
            <a:pPr lvl="2" eaLnBrk="1" hangingPunct="1"/>
            <a:r>
              <a:rPr lang="fr-CH" sz="1400" dirty="0" smtClean="0"/>
              <a:t>Théorèmes de l’algèbre booléenne</a:t>
            </a:r>
          </a:p>
          <a:p>
            <a:pPr lvl="2" eaLnBrk="1" hangingPunct="1"/>
            <a:r>
              <a:rPr lang="fr-CH" sz="1400" dirty="0" smtClean="0"/>
              <a:t>Diagrammes de </a:t>
            </a:r>
            <a:r>
              <a:rPr lang="fr-CH" sz="1400" dirty="0" err="1" smtClean="0"/>
              <a:t>Karnaugh</a:t>
            </a:r>
            <a:r>
              <a:rPr lang="fr-CH" sz="1400" dirty="0" smtClean="0"/>
              <a:t> (graphique)</a:t>
            </a:r>
          </a:p>
        </p:txBody>
      </p:sp>
      <p:pic>
        <p:nvPicPr>
          <p:cNvPr id="6146" name="Picture 2"/>
          <p:cNvPicPr>
            <a:picLocks noChangeAspect="1" noChangeArrowheads="1"/>
          </p:cNvPicPr>
          <p:nvPr/>
        </p:nvPicPr>
        <p:blipFill>
          <a:blip r:embed="rId3" cstate="print"/>
          <a:srcRect/>
          <a:stretch>
            <a:fillRect/>
          </a:stretch>
        </p:blipFill>
        <p:spPr bwMode="auto">
          <a:xfrm>
            <a:off x="2267744" y="4581128"/>
            <a:ext cx="4305300" cy="158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II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Simplification algébrique</a:t>
            </a:r>
          </a:p>
          <a:p>
            <a:pPr eaLnBrk="1" hangingPunct="1"/>
            <a:endParaRPr lang="fr-CH" sz="1800" u="sng" dirty="0" smtClean="0"/>
          </a:p>
          <a:p>
            <a:pPr marL="800100" lvl="1" indent="-342900" eaLnBrk="1" hangingPunct="1">
              <a:buFont typeface="+mj-lt"/>
              <a:buAutoNum type="arabicPeriod"/>
            </a:pPr>
            <a:r>
              <a:rPr lang="fr-CH" sz="1400" dirty="0" smtClean="0"/>
              <a:t>Applications successives des théorèmes de De Morgan en vue d’obtenir une somme de produit</a:t>
            </a:r>
          </a:p>
          <a:p>
            <a:pPr marL="800100" lvl="1" indent="-342900" eaLnBrk="1" hangingPunct="1">
              <a:buFont typeface="+mj-lt"/>
              <a:buAutoNum type="arabicPeriod"/>
            </a:pPr>
            <a:r>
              <a:rPr lang="fr-CH" sz="1400" dirty="0" smtClean="0"/>
              <a:t>Trouver des variables communes pour la mise en facteur de ces dernières</a:t>
            </a:r>
          </a:p>
          <a:p>
            <a:pPr marL="800100" lvl="1" indent="-342900" eaLnBrk="1" hangingPunct="1">
              <a:buFont typeface="+mj-lt"/>
              <a:buAutoNum type="arabicPeriod"/>
            </a:pPr>
            <a:endParaRPr lang="fr-CH" sz="1400" dirty="0" smtClean="0"/>
          </a:p>
          <a:p>
            <a:pPr marL="800100" lvl="1" indent="-342900" eaLnBrk="1" hangingPunct="1">
              <a:buNone/>
            </a:pPr>
            <a:r>
              <a:rPr lang="fr-CH" sz="1400" dirty="0" smtClean="0"/>
              <a:t>Exemple:	Z = ABC + AB(AC)</a:t>
            </a:r>
          </a:p>
          <a:p>
            <a:pPr marL="800100" lvl="1" indent="-342900" eaLnBrk="1" hangingPunct="1">
              <a:buNone/>
            </a:pPr>
            <a:r>
              <a:rPr lang="fr-CH" sz="1400" dirty="0" smtClean="0"/>
              <a:t>			Z = ABC + AB(A + C)	   théorème 17 (De Morgan)</a:t>
            </a:r>
          </a:p>
          <a:p>
            <a:pPr marL="800100" lvl="1" indent="-342900" eaLnBrk="1" hangingPunct="1">
              <a:buNone/>
            </a:pPr>
            <a:r>
              <a:rPr lang="fr-CH" sz="1400" dirty="0" smtClean="0"/>
              <a:t>			Z = ABC + AB(A + C)     annulation de la double complémentation</a:t>
            </a:r>
          </a:p>
          <a:p>
            <a:pPr marL="800100" lvl="1" indent="-342900" eaLnBrk="1" hangingPunct="1">
              <a:buNone/>
            </a:pPr>
            <a:r>
              <a:rPr lang="fr-CH" sz="1400" dirty="0" smtClean="0"/>
              <a:t>			Z = ABC + ABA + ABC    multiplication</a:t>
            </a:r>
          </a:p>
          <a:p>
            <a:pPr marL="800100" lvl="1" indent="-342900" eaLnBrk="1" hangingPunct="1">
              <a:buNone/>
            </a:pPr>
            <a:r>
              <a:rPr lang="fr-CH" sz="1400" dirty="0" smtClean="0"/>
              <a:t>			Z = ABC + AB + ABC      théorème 3</a:t>
            </a:r>
          </a:p>
          <a:p>
            <a:pPr marL="800100" lvl="1" indent="-342900" eaLnBrk="1" hangingPunct="1">
              <a:buNone/>
            </a:pPr>
            <a:r>
              <a:rPr lang="fr-CH" sz="1400" dirty="0" smtClean="0"/>
              <a:t>			Z = AC(B + B) + AB       mise en facteur</a:t>
            </a:r>
          </a:p>
          <a:p>
            <a:pPr marL="800100" lvl="1" indent="-342900" eaLnBrk="1" hangingPunct="1">
              <a:buNone/>
            </a:pPr>
            <a:r>
              <a:rPr lang="fr-CH" sz="1400" dirty="0" smtClean="0"/>
              <a:t>			Z = AC(1) + AB	   théorème 8</a:t>
            </a:r>
          </a:p>
          <a:p>
            <a:pPr marL="800100" lvl="1" indent="-342900" eaLnBrk="1" hangingPunct="1">
              <a:buNone/>
            </a:pPr>
            <a:r>
              <a:rPr lang="fr-CH" sz="1400" dirty="0" smtClean="0"/>
              <a:t>			Z = AC + AB	   théorème 3</a:t>
            </a:r>
          </a:p>
        </p:txBody>
      </p:sp>
      <p:cxnSp>
        <p:nvCxnSpPr>
          <p:cNvPr id="4" name="Connecteur droit 3"/>
          <p:cNvCxnSpPr/>
          <p:nvPr/>
        </p:nvCxnSpPr>
        <p:spPr>
          <a:xfrm>
            <a:off x="3326800" y="324353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p:nvCxnSpPr>
        <p:spPr>
          <a:xfrm>
            <a:off x="3499328" y="325215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3668731" y="325299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3487576" y="3201235"/>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3306422" y="349453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3504829" y="3511786"/>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3506079" y="347472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837513" y="3501833"/>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838763" y="3464767"/>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3313995" y="3762876"/>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313995" y="4025269"/>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3878984" y="4025269"/>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3313995" y="4279711"/>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3771235" y="4272368"/>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3258336" y="453415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3799024" y="453415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3442469" y="478668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3219025" y="5043036"/>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III</a:t>
            </a:r>
          </a:p>
        </p:txBody>
      </p:sp>
      <p:sp>
        <p:nvSpPr>
          <p:cNvPr id="6" name="Espace réservé du contenu 2"/>
          <p:cNvSpPr>
            <a:spLocks noGrp="1"/>
          </p:cNvSpPr>
          <p:nvPr>
            <p:ph idx="1"/>
          </p:nvPr>
        </p:nvSpPr>
        <p:spPr>
          <a:xfrm>
            <a:off x="428625" y="1571625"/>
            <a:ext cx="8218488" cy="4665687"/>
          </a:xfrm>
        </p:spPr>
        <p:txBody>
          <a:bodyPr/>
          <a:lstStyle/>
          <a:p>
            <a:pPr eaLnBrk="1" hangingPunct="1"/>
            <a:r>
              <a:rPr lang="fr-CH" sz="1800" u="sng" dirty="0" smtClean="0"/>
              <a:t>Conception de circuits logiques combinatoires</a:t>
            </a:r>
            <a:r>
              <a:rPr lang="fr-CH" sz="1800" dirty="0" smtClean="0"/>
              <a:t> à partir de la table de vérité (=niveau logique recherché pour toutes les conditions d’entrée possibles):</a:t>
            </a:r>
            <a:endParaRPr lang="fr-CH" sz="1800" u="sng" dirty="0" smtClean="0"/>
          </a:p>
          <a:p>
            <a:pPr marL="800100" lvl="1" indent="-342900" eaLnBrk="1" hangingPunct="1">
              <a:buFont typeface="+mj-lt"/>
              <a:buAutoNum type="arabicPeriod"/>
            </a:pPr>
            <a:r>
              <a:rPr lang="fr-CH" sz="1400" dirty="0" smtClean="0"/>
              <a:t>Pour chaque cas de la table qui donne 1 en sortie, on écrit le produit logique (ET) que lui correspond</a:t>
            </a:r>
          </a:p>
          <a:p>
            <a:pPr marL="800100" lvl="1" indent="-342900" eaLnBrk="1" hangingPunct="1">
              <a:buFont typeface="+mj-lt"/>
              <a:buAutoNum type="arabicPeriod"/>
            </a:pPr>
            <a:r>
              <a:rPr lang="fr-CH" sz="1400" dirty="0" smtClean="0"/>
              <a:t>On doit retrouver toutes les variables d’entrée dans chaque terme ET soit sous forme directe soit sous forme complémentée</a:t>
            </a:r>
          </a:p>
          <a:p>
            <a:pPr marL="800100" lvl="1" indent="-342900" eaLnBrk="1" hangingPunct="1">
              <a:buFont typeface="+mj-lt"/>
              <a:buAutoNum type="arabicPeriod"/>
            </a:pPr>
            <a:r>
              <a:rPr lang="fr-CH" sz="1400" dirty="0" smtClean="0"/>
              <a:t>On additionne logiquement ensuite tous les produits logiques constitués, ce qui donne l’expression définitive de la sortie</a:t>
            </a:r>
          </a:p>
          <a:p>
            <a:pPr marL="800100" lvl="1" indent="-342900" eaLnBrk="1" hangingPunct="1">
              <a:buFont typeface="Wingdings"/>
              <a:buChar char="à"/>
            </a:pPr>
            <a:r>
              <a:rPr lang="fr-CH" sz="1400" dirty="0" smtClean="0">
                <a:sym typeface="Wingdings" pitchFamily="2" charset="2"/>
              </a:rPr>
              <a:t>Une porte ET pour chaque produit logique et une porte OU dont les entrées sont les sorties des portes ET</a:t>
            </a:r>
          </a:p>
          <a:p>
            <a:pPr marL="800100" lvl="1" indent="-342900" eaLnBrk="1" hangingPunct="1">
              <a:buNone/>
            </a:pPr>
            <a:endParaRPr lang="fr-CH" sz="1400" dirty="0" smtClean="0">
              <a:sym typeface="Wingdings" pitchFamily="2" charset="2"/>
            </a:endParaRPr>
          </a:p>
          <a:p>
            <a:pPr marL="800100" lvl="1" indent="-342900" eaLnBrk="1" hangingPunct="1">
              <a:buNone/>
            </a:pPr>
            <a:r>
              <a:rPr lang="fr-CH" sz="1400" dirty="0" smtClean="0">
                <a:sym typeface="Wingdings" pitchFamily="2" charset="2"/>
              </a:rPr>
              <a:t>Exemple:			</a:t>
            </a:r>
          </a:p>
          <a:p>
            <a:pPr marL="800100" lvl="1" indent="-342900" eaLnBrk="1" hangingPunct="1">
              <a:buNone/>
            </a:pPr>
            <a:r>
              <a:rPr lang="fr-CH" sz="1400" dirty="0" smtClean="0">
                <a:sym typeface="Wingdings" pitchFamily="2" charset="2"/>
              </a:rPr>
              <a:t>			</a:t>
            </a:r>
            <a:endParaRPr lang="fr-CH" sz="1400" dirty="0" smtClean="0"/>
          </a:p>
        </p:txBody>
      </p:sp>
      <p:graphicFrame>
        <p:nvGraphicFramePr>
          <p:cNvPr id="5" name="Tableau 4"/>
          <p:cNvGraphicFramePr>
            <a:graphicFrameLocks noGrp="1"/>
          </p:cNvGraphicFramePr>
          <p:nvPr/>
        </p:nvGraphicFramePr>
        <p:xfrm>
          <a:off x="2987824" y="4005064"/>
          <a:ext cx="1656185" cy="2194560"/>
        </p:xfrm>
        <a:graphic>
          <a:graphicData uri="http://schemas.openxmlformats.org/drawingml/2006/table">
            <a:tbl>
              <a:tblPr firstRow="1" bandRow="1">
                <a:tableStyleId>{5C22544A-7EE6-4342-B048-85BDC9FD1C3A}</a:tableStyleId>
              </a:tblPr>
              <a:tblGrid>
                <a:gridCol w="288032"/>
                <a:gridCol w="288032"/>
                <a:gridCol w="288032"/>
                <a:gridCol w="288032"/>
                <a:gridCol w="504057"/>
              </a:tblGrid>
              <a:tr h="223334">
                <a:tc>
                  <a:txBody>
                    <a:bodyPr/>
                    <a:lstStyle/>
                    <a:p>
                      <a:pPr algn="ctr"/>
                      <a:r>
                        <a:rPr lang="fr-CH" sz="1000" dirty="0" smtClean="0"/>
                        <a:t>A</a:t>
                      </a:r>
                      <a:endParaRPr lang="fr-CH" sz="1000" dirty="0"/>
                    </a:p>
                  </a:txBody>
                  <a:tcPr/>
                </a:tc>
                <a:tc>
                  <a:txBody>
                    <a:bodyPr/>
                    <a:lstStyle/>
                    <a:p>
                      <a:pPr algn="ctr"/>
                      <a:r>
                        <a:rPr lang="fr-CH" sz="1000" dirty="0" smtClean="0"/>
                        <a:t>B</a:t>
                      </a:r>
                      <a:endParaRPr lang="fr-CH" sz="1000" dirty="0"/>
                    </a:p>
                  </a:txBody>
                  <a:tcPr/>
                </a:tc>
                <a:tc>
                  <a:txBody>
                    <a:bodyPr/>
                    <a:lstStyle/>
                    <a:p>
                      <a:pPr algn="ctr"/>
                      <a:r>
                        <a:rPr lang="fr-CH" sz="1000" dirty="0" smtClean="0"/>
                        <a:t>C</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X</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0</a:t>
                      </a:r>
                      <a:endParaRPr lang="fr-CH" sz="1000" dirty="0"/>
                    </a:p>
                  </a:txBody>
                  <a:tcPr/>
                </a:tc>
                <a:tc>
                  <a:txBody>
                    <a:bodyPr/>
                    <a:lstStyle/>
                    <a:p>
                      <a:pPr algn="ctr"/>
                      <a:r>
                        <a:rPr lang="fr-CH" sz="1000" dirty="0" smtClean="0"/>
                        <a:t>0</a:t>
                      </a:r>
                      <a:endParaRPr lang="fr-CH" sz="1000" dirty="0"/>
                    </a:p>
                  </a:txBody>
                  <a:tcPr/>
                </a:tc>
                <a:tc>
                  <a:txBody>
                    <a:bodyPr/>
                    <a:lstStyle/>
                    <a:p>
                      <a:pPr algn="ctr"/>
                      <a:r>
                        <a:rPr lang="fr-CH" sz="1000" dirty="0" smtClean="0"/>
                        <a:t>0</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0</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0</a:t>
                      </a:r>
                      <a:endParaRPr lang="fr-CH" sz="1000" dirty="0"/>
                    </a:p>
                  </a:txBody>
                  <a:tcPr/>
                </a:tc>
                <a:tc>
                  <a:txBody>
                    <a:bodyPr/>
                    <a:lstStyle/>
                    <a:p>
                      <a:pPr algn="ctr"/>
                      <a:r>
                        <a:rPr lang="fr-CH" sz="1000" dirty="0" smtClean="0"/>
                        <a:t>0</a:t>
                      </a:r>
                      <a:endParaRPr lang="fr-CH" sz="1000" dirty="0"/>
                    </a:p>
                  </a:txBody>
                  <a:tcPr/>
                </a:tc>
                <a:tc>
                  <a:txBody>
                    <a:bodyPr/>
                    <a:lstStyle/>
                    <a:p>
                      <a:pPr algn="ctr"/>
                      <a:r>
                        <a:rPr lang="fr-CH" sz="1000" dirty="0" smtClean="0"/>
                        <a:t>1</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0</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9554">
                <a:tc>
                  <a:txBody>
                    <a:bodyPr/>
                    <a:lstStyle/>
                    <a:p>
                      <a:pPr algn="ctr"/>
                      <a:r>
                        <a:rPr lang="fr-CH" sz="1000" dirty="0" smtClean="0"/>
                        <a:t>0</a:t>
                      </a:r>
                      <a:endParaRPr lang="fr-CH" sz="1000" dirty="0"/>
                    </a:p>
                  </a:txBody>
                  <a:tcPr/>
                </a:tc>
                <a:tc>
                  <a:txBody>
                    <a:bodyPr/>
                    <a:lstStyle/>
                    <a:p>
                      <a:pPr algn="ctr"/>
                      <a:r>
                        <a:rPr lang="fr-CH" sz="1000" dirty="0" smtClean="0"/>
                        <a:t>1</a:t>
                      </a:r>
                      <a:endParaRPr lang="fr-CH" sz="1000" dirty="0"/>
                    </a:p>
                  </a:txBody>
                  <a:tcPr/>
                </a:tc>
                <a:tc>
                  <a:txBody>
                    <a:bodyPr/>
                    <a:lstStyle/>
                    <a:p>
                      <a:pPr algn="ctr"/>
                      <a:r>
                        <a:rPr lang="fr-CH" sz="1000" dirty="0" smtClean="0"/>
                        <a:t>0</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1</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r-CH" sz="1000" dirty="0" smtClean="0"/>
                        <a:t>ABC</a:t>
                      </a: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0</a:t>
                      </a:r>
                      <a:endParaRPr lang="fr-CH" sz="1000" dirty="0"/>
                    </a:p>
                  </a:txBody>
                  <a:tcPr/>
                </a:tc>
                <a:tc>
                  <a:txBody>
                    <a:bodyPr/>
                    <a:lstStyle/>
                    <a:p>
                      <a:pPr algn="ctr"/>
                      <a:r>
                        <a:rPr lang="fr-CH" sz="1000" dirty="0" smtClean="0"/>
                        <a:t>1</a:t>
                      </a:r>
                      <a:endParaRPr lang="fr-CH" sz="1000" dirty="0"/>
                    </a:p>
                  </a:txBody>
                  <a:tcPr/>
                </a:tc>
                <a:tc>
                  <a:txBody>
                    <a:bodyPr/>
                    <a:lstStyle/>
                    <a:p>
                      <a:pPr algn="ctr"/>
                      <a:r>
                        <a:rPr lang="fr-CH" sz="1000" dirty="0" smtClean="0"/>
                        <a:t>1</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1</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r-CH" sz="1000" dirty="0" smtClean="0"/>
                        <a:t>ABC</a:t>
                      </a: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1</a:t>
                      </a:r>
                      <a:endParaRPr lang="fr-CH" sz="1000" dirty="0"/>
                    </a:p>
                  </a:txBody>
                  <a:tcPr/>
                </a:tc>
                <a:tc>
                  <a:txBody>
                    <a:bodyPr/>
                    <a:lstStyle/>
                    <a:p>
                      <a:pPr algn="ctr"/>
                      <a:r>
                        <a:rPr lang="fr-CH" sz="1000" dirty="0" smtClean="0"/>
                        <a:t>0</a:t>
                      </a:r>
                      <a:endParaRPr lang="fr-CH" sz="1000" dirty="0"/>
                    </a:p>
                  </a:txBody>
                  <a:tcPr/>
                </a:tc>
                <a:tc>
                  <a:txBody>
                    <a:bodyPr/>
                    <a:lstStyle/>
                    <a:p>
                      <a:pPr algn="ctr"/>
                      <a:r>
                        <a:rPr lang="fr-CH" sz="1000" dirty="0" smtClean="0"/>
                        <a:t>0</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0</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1</a:t>
                      </a:r>
                      <a:endParaRPr lang="fr-CH" sz="1000" dirty="0"/>
                    </a:p>
                  </a:txBody>
                  <a:tcPr/>
                </a:tc>
                <a:tc>
                  <a:txBody>
                    <a:bodyPr/>
                    <a:lstStyle/>
                    <a:p>
                      <a:pPr algn="ctr"/>
                      <a:r>
                        <a:rPr lang="fr-CH" sz="1000" dirty="0" smtClean="0"/>
                        <a:t>0</a:t>
                      </a:r>
                      <a:endParaRPr lang="fr-CH" sz="1000" dirty="0"/>
                    </a:p>
                  </a:txBody>
                  <a:tcPr/>
                </a:tc>
                <a:tc>
                  <a:txBody>
                    <a:bodyPr/>
                    <a:lstStyle/>
                    <a:p>
                      <a:pPr algn="ctr"/>
                      <a:r>
                        <a:rPr lang="fr-CH" sz="1000" dirty="0" smtClean="0"/>
                        <a:t>1</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0</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1</a:t>
                      </a:r>
                      <a:endParaRPr lang="fr-CH" sz="1000" dirty="0"/>
                    </a:p>
                  </a:txBody>
                  <a:tcPr/>
                </a:tc>
                <a:tc>
                  <a:txBody>
                    <a:bodyPr/>
                    <a:lstStyle/>
                    <a:p>
                      <a:pPr algn="ctr"/>
                      <a:r>
                        <a:rPr lang="fr-CH" sz="1000" dirty="0" smtClean="0"/>
                        <a:t>1</a:t>
                      </a:r>
                      <a:endParaRPr lang="fr-CH" sz="1000" dirty="0"/>
                    </a:p>
                  </a:txBody>
                  <a:tcPr/>
                </a:tc>
                <a:tc>
                  <a:txBody>
                    <a:bodyPr/>
                    <a:lstStyle/>
                    <a:p>
                      <a:pPr algn="ctr"/>
                      <a:r>
                        <a:rPr lang="fr-CH" sz="1000" dirty="0" smtClean="0"/>
                        <a:t>0</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0</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fr-CH" sz="1000" dirty="0"/>
                    </a:p>
                  </a:txBody>
                  <a:tcPr>
                    <a:lnL w="12700" cap="flat" cmpd="sng" algn="ctr">
                      <a:solidFill>
                        <a:schemeClr val="tx1"/>
                      </a:solidFill>
                      <a:prstDash val="solid"/>
                      <a:round/>
                      <a:headEnd type="none" w="med" len="med"/>
                      <a:tailEnd type="none" w="med" len="med"/>
                    </a:lnL>
                  </a:tcPr>
                </a:tc>
              </a:tr>
              <a:tr h="223334">
                <a:tc>
                  <a:txBody>
                    <a:bodyPr/>
                    <a:lstStyle/>
                    <a:p>
                      <a:pPr algn="ctr"/>
                      <a:r>
                        <a:rPr lang="fr-CH" sz="1000" dirty="0" smtClean="0"/>
                        <a:t>1</a:t>
                      </a:r>
                      <a:endParaRPr lang="fr-CH" sz="1000" dirty="0"/>
                    </a:p>
                  </a:txBody>
                  <a:tcPr/>
                </a:tc>
                <a:tc>
                  <a:txBody>
                    <a:bodyPr/>
                    <a:lstStyle/>
                    <a:p>
                      <a:pPr algn="ctr"/>
                      <a:r>
                        <a:rPr lang="fr-CH" sz="1000" dirty="0" smtClean="0"/>
                        <a:t>1</a:t>
                      </a:r>
                      <a:endParaRPr lang="fr-CH" sz="1000" dirty="0"/>
                    </a:p>
                  </a:txBody>
                  <a:tcPr/>
                </a:tc>
                <a:tc>
                  <a:txBody>
                    <a:bodyPr/>
                    <a:lstStyle/>
                    <a:p>
                      <a:pPr algn="ctr"/>
                      <a:r>
                        <a:rPr lang="fr-CH" sz="1000" dirty="0" smtClean="0"/>
                        <a:t>1</a:t>
                      </a:r>
                      <a:endParaRPr lang="fr-CH" sz="1000" dirty="0"/>
                    </a:p>
                  </a:txBody>
                  <a:tcPr>
                    <a:lnR w="12700" cap="flat" cmpd="sng" algn="ctr">
                      <a:solidFill>
                        <a:schemeClr val="tx1"/>
                      </a:solidFill>
                      <a:prstDash val="solid"/>
                      <a:round/>
                      <a:headEnd type="none" w="med" len="med"/>
                      <a:tailEnd type="none" w="med" len="med"/>
                    </a:lnR>
                  </a:tcPr>
                </a:tc>
                <a:tc>
                  <a:txBody>
                    <a:bodyPr/>
                    <a:lstStyle/>
                    <a:p>
                      <a:pPr algn="ctr"/>
                      <a:r>
                        <a:rPr lang="fr-CH" sz="1000" dirty="0" smtClean="0"/>
                        <a:t>1</a:t>
                      </a:r>
                      <a:endParaRPr lang="fr-CH"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r-CH" sz="1000" dirty="0" smtClean="0"/>
                        <a:t>ABC</a:t>
                      </a:r>
                      <a:endParaRPr lang="fr-CH" sz="1000" dirty="0"/>
                    </a:p>
                  </a:txBody>
                  <a:tcPr>
                    <a:lnL w="12700" cap="flat" cmpd="sng" algn="ctr">
                      <a:solidFill>
                        <a:schemeClr val="tx1"/>
                      </a:solidFill>
                      <a:prstDash val="solid"/>
                      <a:round/>
                      <a:headEnd type="none" w="med" len="med"/>
                      <a:tailEnd type="none" w="med" len="med"/>
                    </a:lnL>
                  </a:tcPr>
                </a:tc>
              </a:tr>
            </a:tbl>
          </a:graphicData>
        </a:graphic>
      </p:graphicFrame>
      <p:sp>
        <p:nvSpPr>
          <p:cNvPr id="7" name="ZoneTexte 6"/>
          <p:cNvSpPr txBox="1"/>
          <p:nvPr/>
        </p:nvSpPr>
        <p:spPr>
          <a:xfrm>
            <a:off x="5580112" y="4859868"/>
            <a:ext cx="2592288" cy="369332"/>
          </a:xfrm>
          <a:prstGeom prst="rect">
            <a:avLst/>
          </a:prstGeom>
          <a:noFill/>
        </p:spPr>
        <p:txBody>
          <a:bodyPr wrap="square" rtlCol="0">
            <a:spAutoFit/>
          </a:bodyPr>
          <a:lstStyle/>
          <a:p>
            <a:r>
              <a:rPr lang="fr-CH" dirty="0" smtClean="0"/>
              <a:t>X = ABC + ABC + ABC</a:t>
            </a:r>
            <a:endParaRPr lang="fr-CH" dirty="0"/>
          </a:p>
        </p:txBody>
      </p:sp>
      <p:sp>
        <p:nvSpPr>
          <p:cNvPr id="8" name="Flèche droite 7"/>
          <p:cNvSpPr/>
          <p:nvPr/>
        </p:nvSpPr>
        <p:spPr>
          <a:xfrm>
            <a:off x="4932040" y="486916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9" name="Connecteur droit 8"/>
          <p:cNvCxnSpPr/>
          <p:nvPr/>
        </p:nvCxnSpPr>
        <p:spPr>
          <a:xfrm>
            <a:off x="6060518" y="491235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359358" y="4910582"/>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6773426" y="4901955"/>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254149" y="4792670"/>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4423344" y="4790587"/>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256367" y="5029126"/>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524328" cy="1143000"/>
          </a:xfrm>
        </p:spPr>
        <p:txBody>
          <a:bodyPr/>
          <a:lstStyle/>
          <a:p>
            <a:pPr eaLnBrk="1" hangingPunct="1"/>
            <a:r>
              <a:rPr lang="fr-CH" sz="4000" dirty="0" smtClean="0"/>
              <a:t>Circuits Logiques Combinatoire – Exercice « Algèbre de Boole »</a:t>
            </a:r>
          </a:p>
        </p:txBody>
      </p:sp>
      <p:sp>
        <p:nvSpPr>
          <p:cNvPr id="6" name="Espace réservé du contenu 2"/>
          <p:cNvSpPr>
            <a:spLocks noGrp="1"/>
          </p:cNvSpPr>
          <p:nvPr>
            <p:ph idx="1"/>
          </p:nvPr>
        </p:nvSpPr>
        <p:spPr>
          <a:xfrm>
            <a:off x="428625" y="1571625"/>
            <a:ext cx="8218488" cy="4665687"/>
          </a:xfrm>
        </p:spPr>
        <p:txBody>
          <a:bodyPr/>
          <a:lstStyle/>
          <a:p>
            <a:pPr eaLnBrk="1" hangingPunct="1"/>
            <a:endParaRPr lang="fr-CH" sz="1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IV</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Diagrammes de </a:t>
            </a:r>
            <a:r>
              <a:rPr lang="fr-CH" sz="1800" u="sng" dirty="0" err="1" smtClean="0"/>
              <a:t>Karnaugh</a:t>
            </a:r>
            <a:endParaRPr lang="fr-CH" sz="1800" u="sng" dirty="0" smtClean="0"/>
          </a:p>
          <a:p>
            <a:pPr marL="447675" lvl="1" indent="9525" eaLnBrk="1" hangingPunct="1"/>
            <a:r>
              <a:rPr lang="fr-CH" sz="1400" dirty="0" smtClean="0"/>
              <a:t> Outil graphique qui permet de simplifier de manière méthodique une équation logique ou le processus de passage d’une table de vérité à son circuit correspondant</a:t>
            </a:r>
          </a:p>
          <a:p>
            <a:pPr marL="447675" lvl="1" indent="9525" eaLnBrk="1" hangingPunct="1"/>
            <a:r>
              <a:rPr lang="fr-CH" sz="1400" dirty="0" smtClean="0"/>
              <a:t> Pas de grande utilité si le nombre de variables d’entrée &gt; 6</a:t>
            </a:r>
          </a:p>
          <a:p>
            <a:pPr marL="447675" lvl="1" indent="9525" eaLnBrk="1" hangingPunct="1"/>
            <a:r>
              <a:rPr lang="fr-CH" sz="1400" dirty="0" smtClean="0"/>
              <a:t> Forme: chaque ligne de la table de vérité correspond à un carré du diagramme de </a:t>
            </a:r>
            <a:r>
              <a:rPr lang="fr-CH" sz="1400" dirty="0" err="1" smtClean="0"/>
              <a:t>Karnaugh</a:t>
            </a:r>
            <a:endParaRPr lang="fr-CH" sz="1400" dirty="0" smtClean="0"/>
          </a:p>
          <a:p>
            <a:pPr marL="447675" lvl="1" indent="9525" eaLnBrk="1" hangingPunct="1"/>
            <a:endParaRPr lang="fr-CH" sz="1400" dirty="0" smtClean="0"/>
          </a:p>
          <a:p>
            <a:pPr marL="447675" lvl="1" indent="9525" eaLnBrk="1" hangingPunct="1"/>
            <a:endParaRPr lang="fr-CH" sz="1000" dirty="0" smtClean="0"/>
          </a:p>
        </p:txBody>
      </p:sp>
      <p:pic>
        <p:nvPicPr>
          <p:cNvPr id="7170" name="Picture 2"/>
          <p:cNvPicPr>
            <a:picLocks noChangeAspect="1" noChangeArrowheads="1"/>
          </p:cNvPicPr>
          <p:nvPr/>
        </p:nvPicPr>
        <p:blipFill>
          <a:blip r:embed="rId3" cstate="print"/>
          <a:srcRect/>
          <a:stretch>
            <a:fillRect/>
          </a:stretch>
        </p:blipFill>
        <p:spPr bwMode="auto">
          <a:xfrm>
            <a:off x="611560" y="3068960"/>
            <a:ext cx="1047750" cy="11334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763688" y="3284984"/>
            <a:ext cx="847725" cy="666750"/>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3059832" y="3068960"/>
            <a:ext cx="1323975" cy="1866900"/>
          </a:xfrm>
          <a:prstGeom prst="rect">
            <a:avLst/>
          </a:prstGeom>
          <a:noFill/>
          <a:ln w="9525">
            <a:noFill/>
            <a:miter lim="800000"/>
            <a:headEnd/>
            <a:tailEnd/>
          </a:ln>
        </p:spPr>
      </p:pic>
      <p:pic>
        <p:nvPicPr>
          <p:cNvPr id="7173" name="Picture 5"/>
          <p:cNvPicPr>
            <a:picLocks noChangeAspect="1" noChangeArrowheads="1"/>
          </p:cNvPicPr>
          <p:nvPr/>
        </p:nvPicPr>
        <p:blipFill>
          <a:blip r:embed="rId6" cstate="print"/>
          <a:srcRect/>
          <a:stretch>
            <a:fillRect/>
          </a:stretch>
        </p:blipFill>
        <p:spPr bwMode="auto">
          <a:xfrm>
            <a:off x="4497313" y="3429000"/>
            <a:ext cx="866775" cy="1085850"/>
          </a:xfrm>
          <a:prstGeom prst="rect">
            <a:avLst/>
          </a:prstGeom>
          <a:noFill/>
          <a:ln w="9525">
            <a:noFill/>
            <a:miter lim="800000"/>
            <a:headEnd/>
            <a:tailEnd/>
          </a:ln>
        </p:spPr>
      </p:pic>
      <p:pic>
        <p:nvPicPr>
          <p:cNvPr id="7174" name="Picture 6"/>
          <p:cNvPicPr>
            <a:picLocks noChangeAspect="1" noChangeArrowheads="1"/>
          </p:cNvPicPr>
          <p:nvPr/>
        </p:nvPicPr>
        <p:blipFill>
          <a:blip r:embed="rId7" cstate="print"/>
          <a:srcRect/>
          <a:stretch>
            <a:fillRect/>
          </a:stretch>
        </p:blipFill>
        <p:spPr bwMode="auto">
          <a:xfrm>
            <a:off x="5652120" y="3068960"/>
            <a:ext cx="1647825" cy="3162300"/>
          </a:xfrm>
          <a:prstGeom prst="rect">
            <a:avLst/>
          </a:prstGeom>
          <a:noFill/>
          <a:ln w="9525">
            <a:noFill/>
            <a:miter lim="800000"/>
            <a:headEnd/>
            <a:tailEnd/>
          </a:ln>
        </p:spPr>
      </p:pic>
      <p:pic>
        <p:nvPicPr>
          <p:cNvPr id="7176" name="Picture 8"/>
          <p:cNvPicPr>
            <a:picLocks noChangeAspect="1" noChangeArrowheads="1"/>
          </p:cNvPicPr>
          <p:nvPr/>
        </p:nvPicPr>
        <p:blipFill>
          <a:blip r:embed="rId8" cstate="print"/>
          <a:srcRect/>
          <a:stretch>
            <a:fillRect/>
          </a:stretch>
        </p:blipFill>
        <p:spPr bwMode="auto">
          <a:xfrm>
            <a:off x="7380312" y="3999334"/>
            <a:ext cx="1285875"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V</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Diagrammes de </a:t>
            </a:r>
            <a:r>
              <a:rPr lang="fr-CH" sz="1800" u="sng" dirty="0" err="1" smtClean="0"/>
              <a:t>Karnaugh</a:t>
            </a:r>
            <a:r>
              <a:rPr lang="fr-CH" sz="1800" u="sng" dirty="0" smtClean="0"/>
              <a:t> (</a:t>
            </a:r>
            <a:r>
              <a:rPr lang="fr-CH" sz="1800" u="sng" dirty="0" err="1" smtClean="0"/>
              <a:t>cont</a:t>
            </a:r>
            <a:r>
              <a:rPr lang="fr-CH" sz="1800" u="sng" dirty="0" smtClean="0"/>
              <a:t>.)</a:t>
            </a:r>
          </a:p>
          <a:p>
            <a:pPr lvl="1" eaLnBrk="1" hangingPunct="1"/>
            <a:r>
              <a:rPr lang="fr-CH" sz="1400" dirty="0" smtClean="0"/>
              <a:t>Réunion de doublets (de paires)</a:t>
            </a:r>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r>
              <a:rPr lang="fr-CH" sz="1400" dirty="0" smtClean="0"/>
              <a:t>Réunion de quartets (groupes de quatre)</a:t>
            </a:r>
          </a:p>
        </p:txBody>
      </p:sp>
      <p:pic>
        <p:nvPicPr>
          <p:cNvPr id="8194" name="Picture 2"/>
          <p:cNvPicPr>
            <a:picLocks noChangeAspect="1" noChangeArrowheads="1"/>
          </p:cNvPicPr>
          <p:nvPr/>
        </p:nvPicPr>
        <p:blipFill>
          <a:blip r:embed="rId3" cstate="print"/>
          <a:srcRect/>
          <a:stretch>
            <a:fillRect/>
          </a:stretch>
        </p:blipFill>
        <p:spPr bwMode="auto">
          <a:xfrm>
            <a:off x="4067944" y="2132856"/>
            <a:ext cx="1304925" cy="11715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1403648" y="3789040"/>
            <a:ext cx="2152650" cy="1057275"/>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srcRect/>
          <a:stretch>
            <a:fillRect/>
          </a:stretch>
        </p:blipFill>
        <p:spPr bwMode="auto">
          <a:xfrm>
            <a:off x="4644008" y="3789040"/>
            <a:ext cx="1628775" cy="1057275"/>
          </a:xfrm>
          <a:prstGeom prst="rect">
            <a:avLst/>
          </a:prstGeom>
          <a:noFill/>
          <a:ln w="9525">
            <a:noFill/>
            <a:miter lim="800000"/>
            <a:headEnd/>
            <a:tailEnd/>
          </a:ln>
        </p:spPr>
      </p:pic>
      <p:pic>
        <p:nvPicPr>
          <p:cNvPr id="8198" name="Picture 6"/>
          <p:cNvPicPr>
            <a:picLocks noChangeAspect="1" noChangeArrowheads="1"/>
          </p:cNvPicPr>
          <p:nvPr/>
        </p:nvPicPr>
        <p:blipFill>
          <a:blip r:embed="rId6" cstate="print"/>
          <a:srcRect/>
          <a:stretch>
            <a:fillRect/>
          </a:stretch>
        </p:blipFill>
        <p:spPr bwMode="auto">
          <a:xfrm>
            <a:off x="1403648" y="5013176"/>
            <a:ext cx="2105025" cy="1076325"/>
          </a:xfrm>
          <a:prstGeom prst="rect">
            <a:avLst/>
          </a:prstGeom>
          <a:noFill/>
          <a:ln w="9525">
            <a:noFill/>
            <a:miter lim="800000"/>
            <a:headEnd/>
            <a:tailEnd/>
          </a:ln>
        </p:spPr>
      </p:pic>
      <p:pic>
        <p:nvPicPr>
          <p:cNvPr id="8199" name="Picture 7"/>
          <p:cNvPicPr>
            <a:picLocks noChangeAspect="1" noChangeArrowheads="1"/>
          </p:cNvPicPr>
          <p:nvPr/>
        </p:nvPicPr>
        <p:blipFill>
          <a:blip r:embed="rId7" cstate="print"/>
          <a:srcRect/>
          <a:stretch>
            <a:fillRect/>
          </a:stretch>
        </p:blipFill>
        <p:spPr bwMode="auto">
          <a:xfrm>
            <a:off x="4644008" y="5013176"/>
            <a:ext cx="2314575"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VI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Diagrammes de </a:t>
            </a:r>
            <a:r>
              <a:rPr lang="fr-CH" sz="1800" u="sng" dirty="0" err="1" smtClean="0"/>
              <a:t>Karnaugh</a:t>
            </a:r>
            <a:r>
              <a:rPr lang="fr-CH" sz="1800" u="sng" dirty="0" smtClean="0"/>
              <a:t> (</a:t>
            </a:r>
            <a:r>
              <a:rPr lang="fr-CH" sz="1800" u="sng" dirty="0" err="1" smtClean="0"/>
              <a:t>cont</a:t>
            </a:r>
            <a:r>
              <a:rPr lang="fr-CH" sz="1800" u="sng" dirty="0" smtClean="0"/>
              <a:t>.)</a:t>
            </a:r>
          </a:p>
          <a:p>
            <a:pPr eaLnBrk="1" hangingPunct="1"/>
            <a:endParaRPr lang="fr-CH" sz="1400" dirty="0" smtClean="0"/>
          </a:p>
          <a:p>
            <a:pPr lvl="1" eaLnBrk="1" hangingPunct="1"/>
            <a:r>
              <a:rPr lang="fr-CH" sz="1400" dirty="0" smtClean="0"/>
              <a:t>Réunion d’octets (groupes de huit)</a:t>
            </a:r>
          </a:p>
        </p:txBody>
      </p:sp>
      <p:pic>
        <p:nvPicPr>
          <p:cNvPr id="9219" name="Picture 3"/>
          <p:cNvPicPr>
            <a:picLocks noChangeAspect="1" noChangeArrowheads="1"/>
          </p:cNvPicPr>
          <p:nvPr/>
        </p:nvPicPr>
        <p:blipFill>
          <a:blip r:embed="rId3" cstate="print"/>
          <a:srcRect/>
          <a:stretch>
            <a:fillRect/>
          </a:stretch>
        </p:blipFill>
        <p:spPr bwMode="auto">
          <a:xfrm>
            <a:off x="1384573" y="2636912"/>
            <a:ext cx="1819275" cy="1085850"/>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4499992" y="2636912"/>
            <a:ext cx="1885950"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Circuits Logiques Combinatoire VII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Diagrammes de </a:t>
            </a:r>
            <a:r>
              <a:rPr lang="fr-CH" sz="1800" u="sng" dirty="0" err="1" smtClean="0"/>
              <a:t>Karnaugh</a:t>
            </a:r>
            <a:r>
              <a:rPr lang="fr-CH" sz="1800" u="sng" dirty="0" smtClean="0"/>
              <a:t> (</a:t>
            </a:r>
            <a:r>
              <a:rPr lang="fr-CH" sz="1800" u="sng" dirty="0" err="1" smtClean="0"/>
              <a:t>cont</a:t>
            </a:r>
            <a:r>
              <a:rPr lang="fr-CH" sz="1800" u="sng" dirty="0" smtClean="0"/>
              <a:t>.) </a:t>
            </a:r>
            <a:r>
              <a:rPr lang="fr-CH" sz="1800" dirty="0" smtClean="0"/>
              <a:t>– résumé processus de simplification</a:t>
            </a:r>
          </a:p>
          <a:p>
            <a:pPr marL="800100" lvl="1" indent="-342900" eaLnBrk="1" hangingPunct="1">
              <a:buFont typeface="+mj-lt"/>
              <a:buAutoNum type="arabicPeriod"/>
            </a:pPr>
            <a:endParaRPr lang="fr-CH" sz="1400" dirty="0" smtClean="0"/>
          </a:p>
          <a:p>
            <a:pPr marL="800100" lvl="1" indent="-342900" eaLnBrk="1" hangingPunct="1">
              <a:buFont typeface="+mj-lt"/>
              <a:buAutoNum type="arabicPeriod"/>
            </a:pPr>
            <a:r>
              <a:rPr lang="fr-CH" sz="1400" dirty="0" smtClean="0"/>
              <a:t>Dessinez le diagramme K et placez des 1 dans les carrés correspondant aux lignes de la table de vérité dont la sortie est 1. Mettez des 0 dans les autres carrés</a:t>
            </a:r>
          </a:p>
          <a:p>
            <a:pPr marL="800100" lvl="1" indent="-342900" eaLnBrk="1" hangingPunct="1">
              <a:buFont typeface="+mj-lt"/>
              <a:buAutoNum type="arabicPeriod"/>
            </a:pPr>
            <a:endParaRPr lang="fr-CH" sz="1400" dirty="0" smtClean="0"/>
          </a:p>
          <a:p>
            <a:pPr marL="800100" lvl="1" indent="-342900" eaLnBrk="1" hangingPunct="1">
              <a:buFont typeface="+mj-lt"/>
              <a:buAutoNum type="arabicPeriod"/>
            </a:pPr>
            <a:r>
              <a:rPr lang="fr-CH" sz="1400" dirty="0" smtClean="0"/>
              <a:t>Etudiez le diagramme et repérez les 1 adjacents. Encerclez les 1, dit isolés qui ne font parties que d’un seul groupe. Pour ces 1, il n’existe qu’une seule possibilité de groupement</a:t>
            </a:r>
          </a:p>
          <a:p>
            <a:pPr marL="800100" lvl="1" indent="-342900" eaLnBrk="1" hangingPunct="1">
              <a:buFont typeface="+mj-lt"/>
              <a:buAutoNum type="arabicPeriod"/>
            </a:pPr>
            <a:endParaRPr lang="fr-CH" sz="1400" dirty="0" smtClean="0"/>
          </a:p>
          <a:p>
            <a:pPr marL="800100" lvl="1" indent="-342900" eaLnBrk="1" hangingPunct="1">
              <a:buFont typeface="+mj-lt"/>
              <a:buAutoNum type="arabicPeriod"/>
            </a:pPr>
            <a:r>
              <a:rPr lang="fr-CH" sz="1400" dirty="0" smtClean="0"/>
              <a:t>Ensuite continuer à prendre les groupes les plus grands qui incluent des 1 qui ne font pas partie d’un autre groupe</a:t>
            </a:r>
          </a:p>
          <a:p>
            <a:pPr marL="800100" lvl="1" indent="-342900" eaLnBrk="1" hangingPunct="1">
              <a:buFont typeface="+mj-lt"/>
              <a:buAutoNum type="arabicPeriod"/>
            </a:pPr>
            <a:endParaRPr lang="fr-CH" sz="1400" dirty="0" smtClean="0"/>
          </a:p>
          <a:p>
            <a:pPr marL="800100" lvl="1" indent="-342900" eaLnBrk="1" hangingPunct="1">
              <a:buFont typeface="+mj-lt"/>
              <a:buAutoNum type="arabicPeriod"/>
            </a:pPr>
            <a:r>
              <a:rPr lang="fr-CH" sz="1400" dirty="0" smtClean="0"/>
              <a:t>Vous devez prendre tous les 1 de la table de </a:t>
            </a:r>
            <a:r>
              <a:rPr lang="fr-CH" sz="1400" dirty="0" err="1" smtClean="0"/>
              <a:t>Karnaugh</a:t>
            </a:r>
            <a:r>
              <a:rPr lang="fr-CH" sz="1400" dirty="0" smtClean="0"/>
              <a:t>. Il est possible d’utiliser plusieurs fois le même 1, si cela permet la création d’un groupe plus grand</a:t>
            </a:r>
          </a:p>
          <a:p>
            <a:pPr marL="800100" lvl="1" indent="-342900" eaLnBrk="1" hangingPunct="1">
              <a:buFont typeface="+mj-lt"/>
              <a:buAutoNum type="arabicPeriod"/>
            </a:pPr>
            <a:endParaRPr lang="fr-CH" sz="1400" dirty="0" smtClean="0"/>
          </a:p>
          <a:p>
            <a:pPr marL="800100" lvl="1" indent="-342900" eaLnBrk="1" hangingPunct="1">
              <a:buFont typeface="+mj-lt"/>
              <a:buAutoNum type="arabicPeriod"/>
            </a:pPr>
            <a:r>
              <a:rPr lang="fr-CH" sz="1400" dirty="0" smtClean="0"/>
              <a:t>Effectuez l’addition logique de tous les termes résultant des réunions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fr-CH" dirty="0" smtClean="0"/>
              <a:t>Systèmes Numériques I</a:t>
            </a:r>
          </a:p>
        </p:txBody>
      </p:sp>
      <p:sp>
        <p:nvSpPr>
          <p:cNvPr id="4" name="Espace réservé du contenu 2"/>
          <p:cNvSpPr>
            <a:spLocks noGrp="1"/>
          </p:cNvSpPr>
          <p:nvPr>
            <p:ph idx="1"/>
          </p:nvPr>
        </p:nvSpPr>
        <p:spPr>
          <a:xfrm>
            <a:off x="428625" y="1571625"/>
            <a:ext cx="8218488" cy="4500563"/>
          </a:xfrm>
        </p:spPr>
        <p:txBody>
          <a:bodyPr/>
          <a:lstStyle/>
          <a:p>
            <a:pPr eaLnBrk="1" hangingPunct="1">
              <a:buNone/>
            </a:pPr>
            <a:r>
              <a:rPr lang="fr-CH" sz="1800" b="1" dirty="0" smtClean="0"/>
              <a:t>Organisation</a:t>
            </a:r>
            <a:r>
              <a:rPr lang="fr-CH" sz="1800" dirty="0" smtClean="0"/>
              <a:t>:</a:t>
            </a:r>
          </a:p>
          <a:p>
            <a:r>
              <a:rPr lang="fr-CH" sz="1600" dirty="0" smtClean="0"/>
              <a:t>Présence obligatoire (travail continue) ; 15 sessions de 4 périodes</a:t>
            </a:r>
          </a:p>
          <a:p>
            <a:r>
              <a:rPr lang="fr-CH" sz="1600" dirty="0" smtClean="0"/>
              <a:t>Exercices individuels</a:t>
            </a:r>
          </a:p>
          <a:p>
            <a:r>
              <a:rPr lang="fr-CH" sz="1600" dirty="0" smtClean="0"/>
              <a:t>Laboratoire: groupe 2 étudiants/es ; 4 x 4 périodes</a:t>
            </a:r>
          </a:p>
          <a:p>
            <a:r>
              <a:rPr lang="fr-CH" sz="1600" dirty="0" smtClean="0"/>
              <a:t>Modalités d’évaluation: 2 contrôles principaux écrits, annoncés et obligatoires + 1 rapport de laboratoire ou présentation orale.</a:t>
            </a:r>
          </a:p>
          <a:p>
            <a:r>
              <a:rPr lang="fr-CH" sz="1600" dirty="0" smtClean="0"/>
              <a:t>Support de cours : cours </a:t>
            </a:r>
            <a:r>
              <a:rPr lang="fr-CH" sz="1600" dirty="0" err="1" smtClean="0"/>
              <a:t>pdf</a:t>
            </a:r>
            <a:r>
              <a:rPr lang="fr-CH" sz="1600" dirty="0" smtClean="0"/>
              <a:t> « Electronique Numérique » Yves Meyer</a:t>
            </a:r>
          </a:p>
          <a:p>
            <a:r>
              <a:rPr lang="fr-CH" sz="1600" dirty="0" smtClean="0"/>
              <a:t>Outils utilisés : </a:t>
            </a:r>
          </a:p>
          <a:p>
            <a:pPr lvl="1"/>
            <a:r>
              <a:rPr lang="fr-CH" sz="1400" dirty="0" smtClean="0"/>
              <a:t>Logiciels libres : </a:t>
            </a:r>
            <a:r>
              <a:rPr lang="fr-CH" sz="1400" dirty="0" err="1" smtClean="0"/>
              <a:t>Xilinx</a:t>
            </a:r>
            <a:r>
              <a:rPr lang="fr-CH" sz="1400" dirty="0" smtClean="0"/>
              <a:t> ISE </a:t>
            </a:r>
            <a:r>
              <a:rPr lang="fr-CH" sz="1400" dirty="0" err="1" smtClean="0"/>
              <a:t>WebPack</a:t>
            </a:r>
            <a:endParaRPr lang="fr-CH" sz="1400" dirty="0" smtClean="0"/>
          </a:p>
          <a:p>
            <a:pPr lvl="1"/>
            <a:r>
              <a:rPr lang="fr-CH" sz="1400" dirty="0" smtClean="0"/>
              <a:t>Matériel : Kit FPGA </a:t>
            </a:r>
            <a:r>
              <a:rPr lang="fr-CH" sz="1400" dirty="0" err="1" smtClean="0"/>
              <a:t>Xilinx</a:t>
            </a:r>
            <a:r>
              <a:rPr lang="fr-CH" sz="1400" dirty="0" smtClean="0"/>
              <a:t> disponible durant les cours</a:t>
            </a:r>
          </a:p>
          <a:p>
            <a:r>
              <a:rPr lang="fr-CH" sz="1600" dirty="0" smtClean="0"/>
              <a:t>Dossier « </a:t>
            </a:r>
            <a:r>
              <a:rPr lang="fr-CH" sz="1600" dirty="0" err="1" smtClean="0"/>
              <a:t>ProfsAEtudiants</a:t>
            </a:r>
            <a:r>
              <a:rPr lang="fr-CH" sz="1600" dirty="0" smtClean="0"/>
              <a:t> » : </a:t>
            </a:r>
          </a:p>
          <a:p>
            <a:pPr indent="19050">
              <a:buNone/>
            </a:pPr>
            <a:r>
              <a:rPr lang="fr-CH" sz="1600" dirty="0" smtClean="0"/>
              <a:t>P:/Function/010-Bachelor/010Niveau-1/020ProfsAEtudiants/1260-SystemesNumeriques_et_Electronique/Systemes_numeriques/Documentation</a:t>
            </a:r>
          </a:p>
          <a:p>
            <a:pPr indent="19050">
              <a:buNone/>
            </a:pPr>
            <a:r>
              <a:rPr lang="fr-CH" sz="1600" dirty="0" smtClean="0"/>
              <a:t>                                                                                       /Exercices</a:t>
            </a:r>
          </a:p>
          <a:p>
            <a:pPr indent="19050">
              <a:buNone/>
            </a:pPr>
            <a:r>
              <a:rPr lang="fr-CH" sz="1600" dirty="0" smtClean="0"/>
              <a:t>                                                                                       /KitXilinx3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596336" cy="1143000"/>
          </a:xfrm>
        </p:spPr>
        <p:txBody>
          <a:bodyPr/>
          <a:lstStyle/>
          <a:p>
            <a:pPr eaLnBrk="1" hangingPunct="1"/>
            <a:r>
              <a:rPr lang="fr-CH" sz="4000" dirty="0" smtClean="0"/>
              <a:t>Circuits Logiques Combinatoire – Exercice « Combinatoire »</a:t>
            </a:r>
          </a:p>
        </p:txBody>
      </p:sp>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Circuits Logiques Combinatoire VIII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u="sng" dirty="0" smtClean="0"/>
              <a:t>Diagrammes de </a:t>
            </a:r>
            <a:r>
              <a:rPr lang="fr-CH" sz="1800" u="sng" dirty="0" err="1" smtClean="0"/>
              <a:t>Karnaugh</a:t>
            </a:r>
            <a:r>
              <a:rPr lang="fr-CH" sz="1800" u="sng" dirty="0" smtClean="0"/>
              <a:t> (</a:t>
            </a:r>
            <a:r>
              <a:rPr lang="fr-CH" sz="1800" u="sng" dirty="0" err="1" smtClean="0"/>
              <a:t>cont</a:t>
            </a:r>
            <a:r>
              <a:rPr lang="fr-CH" sz="1800" u="sng" dirty="0" smtClean="0"/>
              <a:t>.) </a:t>
            </a:r>
            <a:r>
              <a:rPr lang="fr-CH" sz="1800" dirty="0" smtClean="0"/>
              <a:t>– conditions indifférentes</a:t>
            </a:r>
          </a:p>
          <a:p>
            <a:pPr eaLnBrk="1" hangingPunct="1"/>
            <a:endParaRPr lang="fr-CH" sz="1000" dirty="0" smtClean="0"/>
          </a:p>
          <a:p>
            <a:pPr lvl="1" eaLnBrk="1" hangingPunct="1"/>
            <a:r>
              <a:rPr lang="fr-CH" sz="1400" dirty="0" smtClean="0"/>
              <a:t>Dans certains circuits logiques il y a des combinaisons des niveaux d’entrée pour lesquels il nous importe peu que la sortie soit HAUTE ou BASSE</a:t>
            </a:r>
          </a:p>
          <a:p>
            <a:pPr lvl="1" eaLnBrk="1" hangingPunct="1"/>
            <a:r>
              <a:rPr lang="fr-CH" sz="1400" dirty="0" smtClean="0"/>
              <a:t>Dans ces cases, nous devons décider quel x de sortie est remplacé par un 0 et quel x est remplacé par un 1 pour obtenir l’expression la plus simple</a:t>
            </a:r>
          </a:p>
        </p:txBody>
      </p:sp>
      <p:pic>
        <p:nvPicPr>
          <p:cNvPr id="10242" name="Picture 2"/>
          <p:cNvPicPr>
            <a:picLocks noChangeAspect="1" noChangeArrowheads="1"/>
          </p:cNvPicPr>
          <p:nvPr/>
        </p:nvPicPr>
        <p:blipFill>
          <a:blip r:embed="rId3" cstate="print"/>
          <a:srcRect/>
          <a:stretch>
            <a:fillRect/>
          </a:stretch>
        </p:blipFill>
        <p:spPr bwMode="auto">
          <a:xfrm>
            <a:off x="1619672" y="3284984"/>
            <a:ext cx="1276350" cy="2543175"/>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3654549" y="3717032"/>
            <a:ext cx="1133475" cy="1514475"/>
          </a:xfrm>
          <a:prstGeom prst="rect">
            <a:avLst/>
          </a:prstGeom>
          <a:noFill/>
          <a:ln w="9525">
            <a:noFill/>
            <a:miter lim="800000"/>
            <a:headEnd/>
            <a:tailEnd/>
          </a:ln>
        </p:spPr>
      </p:pic>
      <p:pic>
        <p:nvPicPr>
          <p:cNvPr id="10244" name="Picture 4"/>
          <p:cNvPicPr>
            <a:picLocks noChangeAspect="1" noChangeArrowheads="1"/>
          </p:cNvPicPr>
          <p:nvPr/>
        </p:nvPicPr>
        <p:blipFill>
          <a:blip r:embed="rId5" cstate="print"/>
          <a:srcRect/>
          <a:stretch>
            <a:fillRect/>
          </a:stretch>
        </p:blipFill>
        <p:spPr bwMode="auto">
          <a:xfrm>
            <a:off x="5796136" y="3717032"/>
            <a:ext cx="1095375"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596336" cy="1143000"/>
          </a:xfrm>
        </p:spPr>
        <p:txBody>
          <a:bodyPr/>
          <a:lstStyle/>
          <a:p>
            <a:pPr eaLnBrk="1" hangingPunct="1"/>
            <a:r>
              <a:rPr lang="fr-CH" sz="4000" dirty="0" smtClean="0"/>
              <a:t>Circuits Logiques Combinatoire – Exercice « BCDto7Seg »</a:t>
            </a:r>
          </a:p>
        </p:txBody>
      </p:sp>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Circuit OU EXCLUSIF (XOR)</a:t>
            </a:r>
          </a:p>
        </p:txBody>
      </p:sp>
      <p:sp>
        <p:nvSpPr>
          <p:cNvPr id="4" name="Espace réservé du contenu 2"/>
          <p:cNvSpPr>
            <a:spLocks noGrp="1"/>
          </p:cNvSpPr>
          <p:nvPr>
            <p:ph idx="1"/>
          </p:nvPr>
        </p:nvSpPr>
        <p:spPr>
          <a:xfrm>
            <a:off x="428625" y="1571625"/>
            <a:ext cx="8247831" cy="1425327"/>
          </a:xfrm>
        </p:spPr>
        <p:txBody>
          <a:bodyPr/>
          <a:lstStyle/>
          <a:p>
            <a:pPr marL="0" indent="0" eaLnBrk="1" hangingPunct="1">
              <a:buNone/>
            </a:pPr>
            <a:r>
              <a:rPr lang="fr-CH" sz="1600" dirty="0" smtClean="0"/>
              <a:t>La sortie d’une porte OU EXCLUSIF (XOR) est au niveau haut seulement lorsque les deux entrées sont à des niveaux logiques différentes.</a:t>
            </a:r>
          </a:p>
          <a:p>
            <a:pPr marL="0" indent="0" eaLnBrk="1" hangingPunct="1">
              <a:buNone/>
            </a:pPr>
            <a:endParaRPr lang="fr-CH" sz="1600" dirty="0" smtClean="0"/>
          </a:p>
          <a:p>
            <a:pPr marL="0" indent="0" eaLnBrk="1" hangingPunct="1">
              <a:buNone/>
            </a:pPr>
            <a:r>
              <a:rPr lang="fr-CH" sz="1600" dirty="0" smtClean="0"/>
              <a:t>Une porte XOR n’a toujours que deux entrées.</a:t>
            </a:r>
          </a:p>
          <a:p>
            <a:pPr lvl="1" eaLnBrk="1" hangingPunct="1"/>
            <a:endParaRPr lang="fr-CH" sz="1400" dirty="0" smtClean="0"/>
          </a:p>
        </p:txBody>
      </p:sp>
      <p:pic>
        <p:nvPicPr>
          <p:cNvPr id="1027" name="Picture 3"/>
          <p:cNvPicPr>
            <a:picLocks noChangeAspect="1" noChangeArrowheads="1"/>
          </p:cNvPicPr>
          <p:nvPr/>
        </p:nvPicPr>
        <p:blipFill>
          <a:blip r:embed="rId3" cstate="print"/>
          <a:srcRect/>
          <a:stretch>
            <a:fillRect/>
          </a:stretch>
        </p:blipFill>
        <p:spPr bwMode="auto">
          <a:xfrm>
            <a:off x="4427984" y="3373113"/>
            <a:ext cx="792088" cy="271911"/>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123728" y="3382516"/>
            <a:ext cx="984405" cy="262508"/>
          </a:xfrm>
          <a:prstGeom prst="rect">
            <a:avLst/>
          </a:prstGeom>
          <a:noFill/>
          <a:ln w="9525">
            <a:noFill/>
            <a:miter lim="800000"/>
            <a:headEnd/>
            <a:tailEnd/>
          </a:ln>
        </p:spPr>
      </p:pic>
      <p:sp>
        <p:nvSpPr>
          <p:cNvPr id="18" name="Flèche droite 17"/>
          <p:cNvSpPr/>
          <p:nvPr/>
        </p:nvSpPr>
        <p:spPr>
          <a:xfrm>
            <a:off x="3492252" y="3401566"/>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29" name="Picture 5"/>
          <p:cNvPicPr>
            <a:picLocks noChangeAspect="1" noChangeArrowheads="1"/>
          </p:cNvPicPr>
          <p:nvPr/>
        </p:nvPicPr>
        <p:blipFill>
          <a:blip r:embed="rId5" cstate="print"/>
          <a:srcRect/>
          <a:stretch>
            <a:fillRect/>
          </a:stretch>
        </p:blipFill>
        <p:spPr bwMode="auto">
          <a:xfrm>
            <a:off x="1755047" y="4149080"/>
            <a:ext cx="1520809" cy="1152128"/>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4571999" y="4293096"/>
            <a:ext cx="2336287" cy="1001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Circuit NI EXCLUSIF (XNOR)</a:t>
            </a:r>
          </a:p>
        </p:txBody>
      </p:sp>
      <p:sp>
        <p:nvSpPr>
          <p:cNvPr id="4" name="Espace réservé du contenu 2"/>
          <p:cNvSpPr>
            <a:spLocks noGrp="1"/>
          </p:cNvSpPr>
          <p:nvPr>
            <p:ph idx="1"/>
          </p:nvPr>
        </p:nvSpPr>
        <p:spPr>
          <a:xfrm>
            <a:off x="428625" y="1571625"/>
            <a:ext cx="8247831" cy="1425327"/>
          </a:xfrm>
        </p:spPr>
        <p:txBody>
          <a:bodyPr/>
          <a:lstStyle/>
          <a:p>
            <a:pPr marL="0" indent="0" eaLnBrk="1" hangingPunct="1">
              <a:buNone/>
            </a:pPr>
            <a:r>
              <a:rPr lang="fr-CH" sz="1600" dirty="0" smtClean="0"/>
              <a:t>La sortie d’une porte NI EXCLUSIF (XNOR) est au niveau haut seulement lorsque les deux entrées sont à des niveaux logiques identiques.</a:t>
            </a:r>
          </a:p>
          <a:p>
            <a:pPr marL="0" indent="0" eaLnBrk="1" hangingPunct="1">
              <a:buNone/>
            </a:pPr>
            <a:endParaRPr lang="fr-CH" sz="1600" dirty="0" smtClean="0"/>
          </a:p>
          <a:p>
            <a:pPr marL="0" indent="0" eaLnBrk="1" hangingPunct="1">
              <a:buNone/>
            </a:pPr>
            <a:r>
              <a:rPr lang="fr-CH" sz="1600" dirty="0" smtClean="0"/>
              <a:t>Une porte XOR n’a toujours que deux entrées.</a:t>
            </a:r>
          </a:p>
          <a:p>
            <a:pPr lvl="1" eaLnBrk="1" hangingPunct="1"/>
            <a:endParaRPr lang="fr-CH" sz="1400" dirty="0" smtClean="0"/>
          </a:p>
        </p:txBody>
      </p:sp>
      <p:sp>
        <p:nvSpPr>
          <p:cNvPr id="18" name="Flèche droite 17"/>
          <p:cNvSpPr/>
          <p:nvPr/>
        </p:nvSpPr>
        <p:spPr>
          <a:xfrm>
            <a:off x="3492252" y="3401566"/>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050" name="Picture 2"/>
          <p:cNvPicPr>
            <a:picLocks noChangeAspect="1" noChangeArrowheads="1"/>
          </p:cNvPicPr>
          <p:nvPr/>
        </p:nvPicPr>
        <p:blipFill>
          <a:blip r:embed="rId3" cstate="print"/>
          <a:srcRect/>
          <a:stretch>
            <a:fillRect/>
          </a:stretch>
        </p:blipFill>
        <p:spPr bwMode="auto">
          <a:xfrm>
            <a:off x="2051720" y="3356992"/>
            <a:ext cx="936104" cy="31203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506616" y="3356992"/>
            <a:ext cx="857472" cy="281558"/>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1763688" y="4293095"/>
            <a:ext cx="1512168" cy="1172223"/>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355976" y="4365104"/>
            <a:ext cx="2625318" cy="9536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400" dirty="0" smtClean="0"/>
              <a:t>Fonctions Combinatoires Standards</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Fonctions plus complexes que les simples portes logiques contenus dans les circuits MSI (Medium Square </a:t>
            </a:r>
            <a:r>
              <a:rPr lang="fr-CH" sz="1600" dirty="0" err="1" smtClean="0"/>
              <a:t>Integration</a:t>
            </a:r>
            <a:r>
              <a:rPr lang="fr-CH" sz="1600" dirty="0" smtClean="0"/>
              <a:t>).</a:t>
            </a:r>
          </a:p>
          <a:p>
            <a:pPr marL="0" indent="0" eaLnBrk="1" hangingPunct="1">
              <a:buNone/>
            </a:pPr>
            <a:endParaRPr lang="fr-CH" sz="1600" dirty="0" smtClean="0"/>
          </a:p>
          <a:p>
            <a:pPr marL="0" indent="0" eaLnBrk="1" hangingPunct="1">
              <a:buNone/>
            </a:pPr>
            <a:r>
              <a:rPr lang="fr-CH" sz="1600" u="sng" dirty="0" smtClean="0"/>
              <a:t>Avantage</a:t>
            </a:r>
            <a:r>
              <a:rPr lang="fr-CH" sz="1600" dirty="0" smtClean="0"/>
              <a:t>: ces fonctions sont moins onéreuses sous la forme d’un circuit </a:t>
            </a:r>
            <a:r>
              <a:rPr lang="fr-CH" sz="1600" dirty="0" smtClean="0">
                <a:sym typeface="Wingdings" pitchFamily="2" charset="2"/>
              </a:rPr>
              <a:t> intérêt à les utiliser de préférence à l’équivalent en portes.</a:t>
            </a:r>
          </a:p>
          <a:p>
            <a:pPr marL="0" indent="0" eaLnBrk="1" hangingPunct="1">
              <a:buNone/>
            </a:pPr>
            <a:endParaRPr lang="fr-CH" sz="1600" dirty="0" smtClean="0">
              <a:sym typeface="Wingdings" pitchFamily="2" charset="2"/>
            </a:endParaRPr>
          </a:p>
          <a:p>
            <a:pPr marL="0" indent="0" eaLnBrk="1" hangingPunct="1">
              <a:buNone/>
            </a:pPr>
            <a:r>
              <a:rPr lang="fr-CH" sz="1600" dirty="0" smtClean="0">
                <a:sym typeface="Wingdings" pitchFamily="2" charset="2"/>
              </a:rPr>
              <a:t>Principales fonctions à disposition:</a:t>
            </a:r>
          </a:p>
          <a:p>
            <a:pPr marL="400050" lvl="1" indent="0" eaLnBrk="1" hangingPunct="1"/>
            <a:r>
              <a:rPr lang="fr-CH" sz="1400" dirty="0" smtClean="0">
                <a:sym typeface="Wingdings" pitchFamily="2" charset="2"/>
              </a:rPr>
              <a:t> Le multiplexage (MUX): 21, 41, 81 et 161</a:t>
            </a:r>
          </a:p>
          <a:p>
            <a:pPr marL="400050" lvl="1" indent="0" eaLnBrk="1" hangingPunct="1"/>
            <a:r>
              <a:rPr lang="fr-CH" sz="1400" dirty="0" smtClean="0">
                <a:sym typeface="Wingdings" pitchFamily="2" charset="2"/>
              </a:rPr>
              <a:t> Le décodage (X/Y): 12, 14, 18</a:t>
            </a:r>
          </a:p>
          <a:p>
            <a:pPr marL="400050" lvl="1" indent="0" eaLnBrk="1" hangingPunct="1"/>
            <a:r>
              <a:rPr lang="fr-CH" sz="1400" dirty="0" smtClean="0">
                <a:sym typeface="Wingdings" pitchFamily="2" charset="2"/>
              </a:rPr>
              <a:t> L’encodeur de priorité</a:t>
            </a:r>
          </a:p>
          <a:p>
            <a:pPr marL="400050" lvl="1" indent="0" eaLnBrk="1" hangingPunct="1"/>
            <a:r>
              <a:rPr lang="fr-CH" sz="1400" dirty="0" smtClean="0">
                <a:sym typeface="Wingdings" pitchFamily="2" charset="2"/>
              </a:rPr>
              <a:t> La comparaison (COMP): &lt; = &gt;</a:t>
            </a:r>
          </a:p>
          <a:p>
            <a:pPr marL="400050" lvl="1" indent="0" eaLnBrk="1" hangingPunct="1"/>
            <a:r>
              <a:rPr lang="fr-CH" sz="1400" dirty="0" smtClean="0">
                <a:sym typeface="Wingdings" pitchFamily="2" charset="2"/>
              </a:rPr>
              <a:t> Les opérations arithmétiques (addition, soustraction, …)</a:t>
            </a:r>
          </a:p>
          <a:p>
            <a:pPr marL="400050" lvl="1" indent="0" eaLnBrk="1" hangingPunct="1"/>
            <a:r>
              <a:rPr lang="fr-CH" sz="1400" dirty="0" smtClean="0">
                <a:sym typeface="Wingdings" pitchFamily="2" charset="2"/>
              </a:rPr>
              <a:t> Le transcodage des nombres: BIN  BCD, BCD  BIN, BCD  7SEG, …</a:t>
            </a:r>
          </a:p>
          <a:p>
            <a:pPr marL="0" indent="0" eaLnBrk="1" hangingPunct="1"/>
            <a:endParaRPr lang="fr-CH" sz="1800" dirty="0" smtClean="0">
              <a:sym typeface="Wingdings" pitchFamily="2" charset="2"/>
            </a:endParaRPr>
          </a:p>
          <a:p>
            <a:pPr marL="0" indent="0" eaLnBrk="1" hangingPunct="1">
              <a:buNone/>
            </a:pPr>
            <a:r>
              <a:rPr lang="fr-CH" sz="1600" dirty="0" smtClean="0">
                <a:sym typeface="Wingdings" pitchFamily="2" charset="2"/>
              </a:rPr>
              <a:t> Il sera très important d’identifier ces fonctions combinatoires standards pour la décomposition des circuits numériques complexes.</a:t>
            </a:r>
            <a:endParaRPr lang="fr-CH" sz="16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Le Multiplexeur (MUX)</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Un multiplexeur est un système combinatoire que met sur sa sortie unique la valeur d’une de ses 2</a:t>
            </a:r>
            <a:r>
              <a:rPr lang="fr-CH" sz="1600" baseline="30000" dirty="0" smtClean="0"/>
              <a:t>n</a:t>
            </a:r>
            <a:r>
              <a:rPr lang="fr-CH" sz="1600" dirty="0" smtClean="0"/>
              <a:t> entrées de données, le numéro de l’entrée sélectionnée étant fourni sur les n entrées de commande.</a:t>
            </a:r>
          </a:p>
          <a:p>
            <a:pPr marL="0" indent="0" eaLnBrk="1" hangingPunct="1">
              <a:buNone/>
            </a:pPr>
            <a:endParaRPr lang="fr-CH" sz="1600" dirty="0" smtClean="0"/>
          </a:p>
          <a:p>
            <a:pPr marL="0" indent="0" eaLnBrk="1" hangingPunct="1">
              <a:buNone/>
            </a:pPr>
            <a:endParaRPr lang="fr-CH" sz="1600" dirty="0" smtClean="0"/>
          </a:p>
        </p:txBody>
      </p:sp>
      <p:pic>
        <p:nvPicPr>
          <p:cNvPr id="3075" name="Picture 3"/>
          <p:cNvPicPr>
            <a:picLocks noChangeAspect="1" noChangeArrowheads="1"/>
          </p:cNvPicPr>
          <p:nvPr/>
        </p:nvPicPr>
        <p:blipFill>
          <a:blip r:embed="rId3" cstate="print"/>
          <a:srcRect/>
          <a:stretch>
            <a:fillRect/>
          </a:stretch>
        </p:blipFill>
        <p:spPr bwMode="auto">
          <a:xfrm>
            <a:off x="539552" y="2687563"/>
            <a:ext cx="3762375" cy="15335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638750" y="3933056"/>
            <a:ext cx="253365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Le Décodeur</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Un décodeur permet de d'identifier quelle combinaison est active. </a:t>
            </a:r>
          </a:p>
          <a:p>
            <a:pPr marL="0" indent="0" eaLnBrk="1" hangingPunct="1">
              <a:buNone/>
            </a:pPr>
            <a:endParaRPr lang="fr-CH" sz="1600" dirty="0" smtClean="0"/>
          </a:p>
          <a:p>
            <a:pPr marL="0" indent="0" eaLnBrk="1" hangingPunct="1">
              <a:buNone/>
            </a:pPr>
            <a:r>
              <a:rPr lang="fr-CH" sz="1600" dirty="0" smtClean="0"/>
              <a:t>Il comporte n entrées de commande (sélection), une entrée de validation, et 2n sorties. </a:t>
            </a:r>
          </a:p>
          <a:p>
            <a:pPr marL="0" indent="0" eaLnBrk="1" hangingPunct="1">
              <a:buNone/>
            </a:pPr>
            <a:endParaRPr lang="fr-CH" sz="1600" dirty="0" smtClean="0"/>
          </a:p>
          <a:p>
            <a:pPr marL="0" indent="0" eaLnBrk="1" hangingPunct="1">
              <a:buNone/>
            </a:pPr>
            <a:r>
              <a:rPr lang="fr-CH" sz="1600" dirty="0" smtClean="0"/>
              <a:t>La sortie dont le numéro est donné sur les entrées de commandes sera activée si l'entrée de validation est active. Les autres sorties sont inactives, généralement au niveau haut.</a:t>
            </a:r>
          </a:p>
          <a:p>
            <a:pPr marL="0" indent="0" eaLnBrk="1" hangingPunct="1">
              <a:buNone/>
            </a:pPr>
            <a:endParaRPr lang="fr-CH" sz="1600" dirty="0" smtClean="0"/>
          </a:p>
        </p:txBody>
      </p:sp>
      <p:pic>
        <p:nvPicPr>
          <p:cNvPr id="4099" name="Picture 3"/>
          <p:cNvPicPr>
            <a:picLocks noChangeAspect="1" noChangeArrowheads="1"/>
          </p:cNvPicPr>
          <p:nvPr/>
        </p:nvPicPr>
        <p:blipFill>
          <a:blip r:embed="rId3" cstate="print"/>
          <a:srcRect/>
          <a:stretch>
            <a:fillRect/>
          </a:stretch>
        </p:blipFill>
        <p:spPr bwMode="auto">
          <a:xfrm>
            <a:off x="1619672" y="3573016"/>
            <a:ext cx="6009898"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600" dirty="0" smtClean="0"/>
              <a:t>L’Additionneur Binaire Parallèle</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Un système numérique peut seulement additionner deux nombres binaires à la fois, chacun de ces nombres pouvant avoir plusieurs bits.</a:t>
            </a:r>
          </a:p>
        </p:txBody>
      </p:sp>
      <p:pic>
        <p:nvPicPr>
          <p:cNvPr id="5122" name="Picture 2"/>
          <p:cNvPicPr>
            <a:picLocks noChangeAspect="1" noChangeArrowheads="1"/>
          </p:cNvPicPr>
          <p:nvPr/>
        </p:nvPicPr>
        <p:blipFill>
          <a:blip r:embed="rId3" cstate="print"/>
          <a:srcRect/>
          <a:stretch>
            <a:fillRect/>
          </a:stretch>
        </p:blipFill>
        <p:spPr bwMode="auto">
          <a:xfrm>
            <a:off x="1979712" y="2337048"/>
            <a:ext cx="5191125" cy="1524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267744" y="4221088"/>
            <a:ext cx="4492353"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000" dirty="0" smtClean="0"/>
              <a:t>Conception d’un Additionneur Complete</a:t>
            </a:r>
          </a:p>
        </p:txBody>
      </p:sp>
      <p:pic>
        <p:nvPicPr>
          <p:cNvPr id="6146" name="Picture 2"/>
          <p:cNvPicPr>
            <a:picLocks noChangeAspect="1" noChangeArrowheads="1"/>
          </p:cNvPicPr>
          <p:nvPr/>
        </p:nvPicPr>
        <p:blipFill>
          <a:blip r:embed="rId3" cstate="print"/>
          <a:srcRect/>
          <a:stretch>
            <a:fillRect/>
          </a:stretch>
        </p:blipFill>
        <p:spPr bwMode="auto">
          <a:xfrm>
            <a:off x="1979712" y="1680592"/>
            <a:ext cx="4676775" cy="16764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27584" y="3573016"/>
            <a:ext cx="2286000" cy="32385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5940152" y="3573016"/>
            <a:ext cx="1257300" cy="190500"/>
          </a:xfrm>
          <a:prstGeom prst="rect">
            <a:avLst/>
          </a:prstGeom>
          <a:noFill/>
          <a:ln w="9525">
            <a:no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827584" y="4005064"/>
            <a:ext cx="4314825" cy="304800"/>
          </a:xfrm>
          <a:prstGeom prst="rect">
            <a:avLst/>
          </a:prstGeom>
          <a:noFill/>
          <a:ln w="9525">
            <a:noFill/>
            <a:miter lim="800000"/>
            <a:headEnd/>
            <a:tailEnd/>
          </a:ln>
        </p:spPr>
      </p:pic>
      <p:pic>
        <p:nvPicPr>
          <p:cNvPr id="6150" name="Picture 6"/>
          <p:cNvPicPr>
            <a:picLocks noChangeAspect="1" noChangeArrowheads="1"/>
          </p:cNvPicPr>
          <p:nvPr/>
        </p:nvPicPr>
        <p:blipFill>
          <a:blip r:embed="rId7" cstate="print"/>
          <a:srcRect/>
          <a:stretch>
            <a:fillRect/>
          </a:stretch>
        </p:blipFill>
        <p:spPr bwMode="auto">
          <a:xfrm>
            <a:off x="5940152" y="4005064"/>
            <a:ext cx="1543050" cy="295275"/>
          </a:xfrm>
          <a:prstGeom prst="rect">
            <a:avLst/>
          </a:prstGeom>
          <a:noFill/>
          <a:ln w="9525">
            <a:noFill/>
            <a:miter lim="800000"/>
            <a:headEnd/>
            <a:tailEnd/>
          </a:ln>
        </p:spPr>
      </p:pic>
      <p:sp>
        <p:nvSpPr>
          <p:cNvPr id="11" name="Flèche droite 10"/>
          <p:cNvSpPr/>
          <p:nvPr/>
        </p:nvSpPr>
        <p:spPr>
          <a:xfrm>
            <a:off x="3635896" y="3573016"/>
            <a:ext cx="18722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Flèche droite 11"/>
          <p:cNvSpPr/>
          <p:nvPr/>
        </p:nvSpPr>
        <p:spPr>
          <a:xfrm>
            <a:off x="5292080" y="4077072"/>
            <a:ext cx="504056" cy="22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6151" name="Picture 7"/>
          <p:cNvPicPr>
            <a:picLocks noChangeAspect="1" noChangeArrowheads="1"/>
          </p:cNvPicPr>
          <p:nvPr/>
        </p:nvPicPr>
        <p:blipFill>
          <a:blip r:embed="rId8" cstate="print"/>
          <a:srcRect/>
          <a:stretch>
            <a:fillRect/>
          </a:stretch>
        </p:blipFill>
        <p:spPr bwMode="auto">
          <a:xfrm>
            <a:off x="2987824" y="4437112"/>
            <a:ext cx="2808312" cy="1776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fr-CH" dirty="0" smtClean="0"/>
              <a:t>Systèmes Numériques I</a:t>
            </a:r>
          </a:p>
        </p:txBody>
      </p:sp>
      <p:sp>
        <p:nvSpPr>
          <p:cNvPr id="4" name="Espace réservé du contenu 2"/>
          <p:cNvSpPr>
            <a:spLocks noGrp="1"/>
          </p:cNvSpPr>
          <p:nvPr>
            <p:ph idx="1"/>
          </p:nvPr>
        </p:nvSpPr>
        <p:spPr>
          <a:xfrm>
            <a:off x="428625" y="1571625"/>
            <a:ext cx="8218488" cy="4593679"/>
          </a:xfrm>
        </p:spPr>
        <p:txBody>
          <a:bodyPr/>
          <a:lstStyle/>
          <a:p>
            <a:pPr eaLnBrk="1" hangingPunct="1">
              <a:buNone/>
            </a:pPr>
            <a:r>
              <a:rPr lang="fr-CH" sz="1800" b="1" dirty="0" smtClean="0"/>
              <a:t>Déroulement:</a:t>
            </a:r>
            <a:endParaRPr lang="fr-CH" sz="1800" dirty="0" smtClean="0"/>
          </a:p>
          <a:p>
            <a:pPr lvl="0">
              <a:buFont typeface="+mj-lt"/>
              <a:buAutoNum type="arabicPeriod"/>
            </a:pPr>
            <a:r>
              <a:rPr lang="fr-CH" sz="1000" dirty="0" smtClean="0"/>
              <a:t>Introduction (p. 9-10)</a:t>
            </a:r>
          </a:p>
          <a:p>
            <a:pPr lvl="0">
              <a:buFont typeface="+mj-lt"/>
              <a:buAutoNum type="arabicPeriod"/>
            </a:pPr>
            <a:r>
              <a:rPr lang="fr-CH" sz="1000" dirty="0" smtClean="0"/>
              <a:t>Portes logiques et algèbre Booléenne</a:t>
            </a:r>
          </a:p>
          <a:p>
            <a:pPr marL="800100" lvl="1" indent="-342900">
              <a:buFont typeface="+mj-lt"/>
              <a:buAutoNum type="alphaLcParenR"/>
            </a:pPr>
            <a:r>
              <a:rPr lang="fr-CH" sz="1000" dirty="0" smtClean="0"/>
              <a:t>Introduction (p. 28)</a:t>
            </a:r>
          </a:p>
          <a:p>
            <a:pPr marL="800100" lvl="1" indent="-342900">
              <a:buFont typeface="+mj-lt"/>
              <a:buAutoNum type="alphaLcParenR"/>
            </a:pPr>
            <a:r>
              <a:rPr lang="fr-CH" sz="1000" dirty="0" smtClean="0"/>
              <a:t>Constantes et variables Booléennes (p. 28)</a:t>
            </a:r>
          </a:p>
          <a:p>
            <a:pPr marL="800100" lvl="1" indent="-342900">
              <a:buFont typeface="+mj-lt"/>
              <a:buAutoNum type="alphaLcParenR"/>
            </a:pPr>
            <a:r>
              <a:rPr lang="fr-CH" sz="1000" dirty="0" smtClean="0"/>
              <a:t>Tables de vérité (p. 29)</a:t>
            </a:r>
          </a:p>
          <a:p>
            <a:pPr marL="800100" lvl="1" indent="-342900">
              <a:buFont typeface="+mj-lt"/>
              <a:buAutoNum type="alphaLcParenR"/>
            </a:pPr>
            <a:r>
              <a:rPr lang="fr-CH" sz="1000" dirty="0" smtClean="0"/>
              <a:t>L’opération OU (OR) (p. 29-30)</a:t>
            </a:r>
          </a:p>
          <a:p>
            <a:pPr marL="800100" lvl="1" indent="-342900">
              <a:buFont typeface="+mj-lt"/>
              <a:buAutoNum type="alphaLcParenR"/>
            </a:pPr>
            <a:r>
              <a:rPr lang="fr-CH" sz="1000" dirty="0" smtClean="0"/>
              <a:t>L’opération ET (AND) (p. 30)</a:t>
            </a:r>
          </a:p>
          <a:p>
            <a:pPr marL="800100" lvl="1" indent="-342900">
              <a:buFont typeface="+mj-lt"/>
              <a:buAutoNum type="alphaLcParenR"/>
            </a:pPr>
            <a:r>
              <a:rPr lang="fr-CH" sz="1000" dirty="0" smtClean="0"/>
              <a:t>L’opération NON (NOT) (p. 30-31)</a:t>
            </a:r>
          </a:p>
          <a:p>
            <a:pPr marL="800100" lvl="1" indent="-342900">
              <a:buFont typeface="+mj-lt"/>
              <a:buAutoNum type="alphaLcParenR"/>
            </a:pPr>
            <a:r>
              <a:rPr lang="fr-CH" sz="1000" dirty="0" smtClean="0"/>
              <a:t>Mises sous forme algébrique des circuits logiques (p. 31- 32)</a:t>
            </a:r>
          </a:p>
          <a:p>
            <a:pPr marL="800100" lvl="1" indent="-342900">
              <a:buFont typeface="+mj-lt"/>
              <a:buAutoNum type="alphaLcParenR"/>
            </a:pPr>
            <a:r>
              <a:rPr lang="fr-CH" sz="1000" dirty="0" smtClean="0"/>
              <a:t>Matérialisation de circuits à partir d’expressions Booléennes (p. 32)</a:t>
            </a:r>
          </a:p>
          <a:p>
            <a:pPr marL="1257300" lvl="2" indent="-342900"/>
            <a:r>
              <a:rPr lang="fr-CH" sz="1000" dirty="0" smtClean="0"/>
              <a:t>Exercice « Portes Bases » (suivre manuel d’utilisation du Kit </a:t>
            </a:r>
            <a:r>
              <a:rPr lang="fr-CH" sz="1000" dirty="0" err="1" smtClean="0"/>
              <a:t>Xilinx</a:t>
            </a:r>
            <a:r>
              <a:rPr lang="fr-CH" sz="1000" dirty="0" smtClean="0"/>
              <a:t> 3)</a:t>
            </a:r>
          </a:p>
          <a:p>
            <a:pPr marL="800100" lvl="1" indent="-342900">
              <a:buFont typeface="+mj-lt"/>
              <a:buAutoNum type="alphaLcParenR"/>
            </a:pPr>
            <a:r>
              <a:rPr lang="fr-CH" sz="1000" dirty="0" smtClean="0"/>
              <a:t>Portes NI (NOR) et portes NON-ET (NAND) (p. 33)</a:t>
            </a:r>
          </a:p>
          <a:p>
            <a:pPr marL="800100" lvl="1" indent="-342900">
              <a:buFont typeface="+mj-lt"/>
              <a:buAutoNum type="alphaLcParenR"/>
            </a:pPr>
            <a:r>
              <a:rPr lang="fr-CH" sz="1000" dirty="0" smtClean="0"/>
              <a:t>Algèbre de Boole (p. 36-38)</a:t>
            </a:r>
          </a:p>
          <a:p>
            <a:pPr marL="800100" lvl="1" indent="-342900">
              <a:buFont typeface="+mj-lt"/>
              <a:buAutoNum type="alphaLcParenR"/>
            </a:pPr>
            <a:r>
              <a:rPr lang="fr-CH" sz="1000" dirty="0" smtClean="0"/>
              <a:t>Théorèmes de DE MORGAN (p. 38)</a:t>
            </a:r>
          </a:p>
          <a:p>
            <a:pPr lvl="0">
              <a:buFont typeface="+mj-lt"/>
              <a:buAutoNum type="arabicPeriod" startAt="3"/>
            </a:pPr>
            <a:r>
              <a:rPr lang="fr-CH" sz="1000" dirty="0" smtClean="0"/>
              <a:t>Circuits logiques combinatoire </a:t>
            </a:r>
          </a:p>
          <a:p>
            <a:pPr marL="800100" lvl="1" indent="-342900">
              <a:buFont typeface="+mj-lt"/>
              <a:buAutoNum type="alphaLcParenR"/>
            </a:pPr>
            <a:r>
              <a:rPr lang="fr-CH" sz="1000" dirty="0" smtClean="0"/>
              <a:t>Introduction (p. 39-44)</a:t>
            </a:r>
          </a:p>
          <a:p>
            <a:pPr marL="1257300" lvl="2" indent="-342900"/>
            <a:r>
              <a:rPr lang="fr-CH" sz="1000" dirty="0" smtClean="0"/>
              <a:t>Exercice « Algèbre de Boole »</a:t>
            </a:r>
          </a:p>
          <a:p>
            <a:pPr marL="800100" lvl="1" indent="-342900">
              <a:buFont typeface="+mj-lt"/>
              <a:buAutoNum type="alphaLcParenR"/>
            </a:pPr>
            <a:r>
              <a:rPr lang="fr-CH" sz="1000" dirty="0" smtClean="0"/>
              <a:t>La méthode des diagrammes de </a:t>
            </a:r>
            <a:r>
              <a:rPr lang="fr-CH" sz="1000" dirty="0" err="1" smtClean="0"/>
              <a:t>Karnaugh</a:t>
            </a:r>
            <a:r>
              <a:rPr lang="fr-CH" sz="1000" dirty="0" smtClean="0"/>
              <a:t> (p. 38-44)</a:t>
            </a:r>
          </a:p>
          <a:p>
            <a:pPr marL="1257300" lvl="2" indent="-342900"/>
            <a:r>
              <a:rPr lang="fr-CH" sz="1000" dirty="0" smtClean="0"/>
              <a:t>Exercice « Combinatoire »</a:t>
            </a:r>
          </a:p>
          <a:p>
            <a:pPr marL="800100" lvl="1" indent="-342900">
              <a:buFont typeface="+mj-lt"/>
              <a:buAutoNum type="alphaLcParenR"/>
            </a:pPr>
            <a:r>
              <a:rPr lang="fr-CH" sz="1000" dirty="0" smtClean="0"/>
              <a:t>Les conditions indifférentes (p. 45)</a:t>
            </a:r>
          </a:p>
          <a:p>
            <a:pPr marL="1257300" lvl="2" indent="-361950"/>
            <a:r>
              <a:rPr lang="fr-CH" sz="1000" dirty="0" smtClean="0"/>
              <a:t>Exercice « BCDto7Seg »</a:t>
            </a:r>
          </a:p>
          <a:p>
            <a:pPr marL="800100" lvl="1" indent="-342900">
              <a:buFont typeface="+mj-lt"/>
              <a:buAutoNum type="alphaLcParenR"/>
            </a:pPr>
            <a:r>
              <a:rPr lang="fr-CH" sz="1000" dirty="0" smtClean="0"/>
              <a:t>Circuits OU EXCLUSIF (XOR) et NI EXCLUSIF (XNOR) (p.46)</a:t>
            </a:r>
          </a:p>
          <a:p>
            <a:pPr marL="800100" lvl="1" indent="-342900">
              <a:buFont typeface="+mj-lt"/>
              <a:buAutoNum type="alphaLcParenR"/>
            </a:pPr>
            <a:r>
              <a:rPr lang="fr-CH" sz="1000" dirty="0" smtClean="0"/>
              <a:t>Fonctions combinatoires standards: Multiplexeur, décodeur et additionneur (p. 47-51)</a:t>
            </a:r>
          </a:p>
          <a:p>
            <a:pPr marL="400050">
              <a:buFont typeface="+mj-lt"/>
              <a:buAutoNum type="arabicPeriod"/>
            </a:pPr>
            <a:endParaRPr lang="fr-CH" sz="1600" dirty="0" smtClean="0"/>
          </a:p>
          <a:p>
            <a:pPr lvl="1" eaLnBrk="1" hangingPunct="1">
              <a:buNone/>
            </a:pPr>
            <a:endParaRPr lang="fr-CH" sz="12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600" dirty="0" smtClean="0"/>
              <a:t>Le Langage de Description VHDL</a:t>
            </a:r>
          </a:p>
        </p:txBody>
      </p:sp>
      <p:sp>
        <p:nvSpPr>
          <p:cNvPr id="6" name="Espace réservé du contenu 2"/>
          <p:cNvSpPr>
            <a:spLocks noGrp="1"/>
          </p:cNvSpPr>
          <p:nvPr>
            <p:ph idx="1"/>
          </p:nvPr>
        </p:nvSpPr>
        <p:spPr>
          <a:xfrm>
            <a:off x="428625" y="1571625"/>
            <a:ext cx="8218488" cy="4500563"/>
          </a:xfrm>
        </p:spPr>
        <p:txBody>
          <a:bodyPr/>
          <a:lstStyle/>
          <a:p>
            <a:pPr eaLnBrk="1" hangingPunct="1"/>
            <a:endParaRPr lang="fr-CH" sz="1400" b="1" dirty="0" smtClean="0"/>
          </a:p>
          <a:p>
            <a:pPr marL="0" indent="0" eaLnBrk="1" hangingPunct="1">
              <a:buNone/>
            </a:pPr>
            <a:r>
              <a:rPr lang="fr-CH" sz="1400" b="1" dirty="0" smtClean="0"/>
              <a:t>VHDL</a:t>
            </a:r>
            <a:r>
              <a:rPr lang="fr-CH" sz="1400" dirty="0" smtClean="0"/>
              <a:t>: « </a:t>
            </a:r>
            <a:r>
              <a:rPr lang="fr-CH" sz="1400" b="1" dirty="0" err="1" smtClean="0"/>
              <a:t>V</a:t>
            </a:r>
            <a:r>
              <a:rPr lang="fr-CH" sz="1400" dirty="0" err="1" smtClean="0"/>
              <a:t>ery</a:t>
            </a:r>
            <a:r>
              <a:rPr lang="fr-CH" sz="1400" dirty="0" smtClean="0"/>
              <a:t> High Speed </a:t>
            </a:r>
            <a:r>
              <a:rPr lang="fr-CH" sz="1400" dirty="0" err="1" smtClean="0"/>
              <a:t>Integrated</a:t>
            </a:r>
            <a:r>
              <a:rPr lang="fr-CH" sz="1400" dirty="0" smtClean="0"/>
              <a:t> Circuit, </a:t>
            </a:r>
            <a:r>
              <a:rPr lang="fr-CH" sz="1400" b="1" dirty="0" smtClean="0"/>
              <a:t>H</a:t>
            </a:r>
            <a:r>
              <a:rPr lang="fr-CH" sz="1400" dirty="0" smtClean="0"/>
              <a:t>ardware </a:t>
            </a:r>
            <a:r>
              <a:rPr lang="fr-CH" sz="1400" b="1" dirty="0" smtClean="0"/>
              <a:t>D</a:t>
            </a:r>
            <a:r>
              <a:rPr lang="fr-CH" sz="1400" dirty="0" smtClean="0"/>
              <a:t>escription </a:t>
            </a:r>
            <a:r>
              <a:rPr lang="fr-CH" sz="1400" b="1" dirty="0" err="1" smtClean="0"/>
              <a:t>L</a:t>
            </a:r>
            <a:r>
              <a:rPr lang="fr-CH" sz="1400" dirty="0" err="1" smtClean="0"/>
              <a:t>anguage</a:t>
            </a:r>
            <a:r>
              <a:rPr lang="fr-CH" sz="1400" dirty="0" smtClean="0"/>
              <a:t> »: langage complet de description de matériel.</a:t>
            </a:r>
          </a:p>
          <a:p>
            <a:pPr eaLnBrk="1" hangingPunct="1"/>
            <a:endParaRPr lang="fr-CH" sz="1400" dirty="0" smtClean="0"/>
          </a:p>
          <a:p>
            <a:pPr eaLnBrk="1" hangingPunct="1"/>
            <a:endParaRPr lang="fr-CH" sz="1400" dirty="0" smtClean="0"/>
          </a:p>
          <a:p>
            <a:pPr eaLnBrk="1" hangingPunct="1"/>
            <a:r>
              <a:rPr lang="fr-CH" sz="1400" dirty="0" smtClean="0"/>
              <a:t>Première application: modélisation et simulation.</a:t>
            </a:r>
          </a:p>
          <a:p>
            <a:pPr eaLnBrk="1" hangingPunct="1"/>
            <a:r>
              <a:rPr lang="fr-CH" sz="1400" dirty="0" smtClean="0"/>
              <a:t>Plus tard: synthèse logique </a:t>
            </a:r>
            <a:r>
              <a:rPr lang="fr-CH" sz="1400" dirty="0" smtClean="0">
                <a:sym typeface="Wingdings" pitchFamily="2" charset="2"/>
              </a:rPr>
              <a:t> création de circuits à partir de descriptions textuelles.</a:t>
            </a:r>
          </a:p>
          <a:p>
            <a:pPr eaLnBrk="1" hangingPunct="1"/>
            <a:r>
              <a:rPr lang="fr-CH" sz="1400" dirty="0" smtClean="0">
                <a:sym typeface="Wingdings" pitchFamily="2" charset="2"/>
              </a:rPr>
              <a:t>Réponse aux besoins des dispositifs logiques programmables (CPLD et FPGA):</a:t>
            </a:r>
          </a:p>
          <a:p>
            <a:pPr lvl="1" eaLnBrk="1" hangingPunct="1"/>
            <a:r>
              <a:rPr lang="fr-CH" sz="1400" dirty="0" smtClean="0">
                <a:sym typeface="Wingdings" pitchFamily="2" charset="2"/>
              </a:rPr>
              <a:t>Langage descriptif de haut niveau aux fonctionnalités répandus.</a:t>
            </a:r>
          </a:p>
          <a:p>
            <a:pPr lvl="1" eaLnBrk="1" hangingPunct="1"/>
            <a:r>
              <a:rPr lang="fr-CH" sz="1400" dirty="0" smtClean="0">
                <a:sym typeface="Wingdings" pitchFamily="2" charset="2"/>
              </a:rPr>
              <a:t>Langage non-propriétaire, « démocratique ».</a:t>
            </a:r>
          </a:p>
          <a:p>
            <a:pPr eaLnBrk="1" hangingPunct="1"/>
            <a:endParaRPr lang="fr-CH" sz="1400" dirty="0" smtClean="0"/>
          </a:p>
          <a:p>
            <a:pPr eaLnBrk="1" hangingPunct="1"/>
            <a:endParaRPr lang="fr-CH" sz="1400" dirty="0" smtClean="0"/>
          </a:p>
          <a:p>
            <a:pPr eaLnBrk="1" hangingPunct="1"/>
            <a:r>
              <a:rPr lang="fr-CH" sz="1400" dirty="0" smtClean="0"/>
              <a:t>En utilisant VHDL, on peut concevoir, simuler et synthétiser n’importe quel circuit logique, d’un simple circuit combinatoire, au dernier microprocesseur de chez Intel.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Design Flow</a:t>
            </a:r>
          </a:p>
        </p:txBody>
      </p:sp>
      <p:pic>
        <p:nvPicPr>
          <p:cNvPr id="1026" name="Picture 2"/>
          <p:cNvPicPr>
            <a:picLocks noChangeAspect="1" noChangeArrowheads="1"/>
          </p:cNvPicPr>
          <p:nvPr/>
        </p:nvPicPr>
        <p:blipFill>
          <a:blip r:embed="rId3" cstate="print"/>
          <a:srcRect/>
          <a:stretch>
            <a:fillRect/>
          </a:stretch>
        </p:blipFill>
        <p:spPr bwMode="auto">
          <a:xfrm>
            <a:off x="683568" y="2348880"/>
            <a:ext cx="7740352" cy="3042409"/>
          </a:xfrm>
          <a:prstGeom prst="rect">
            <a:avLst/>
          </a:prstGeom>
          <a:noFill/>
          <a:ln w="9525">
            <a:noFill/>
            <a:miter lim="800000"/>
            <a:headEnd/>
            <a:tailEnd/>
          </a:ln>
        </p:spPr>
      </p:pic>
      <p:sp>
        <p:nvSpPr>
          <p:cNvPr id="7" name="ZoneTexte 6"/>
          <p:cNvSpPr txBox="1"/>
          <p:nvPr/>
        </p:nvSpPr>
        <p:spPr>
          <a:xfrm>
            <a:off x="683568" y="1772816"/>
            <a:ext cx="3488455" cy="307777"/>
          </a:xfrm>
          <a:prstGeom prst="rect">
            <a:avLst/>
          </a:prstGeom>
          <a:noFill/>
        </p:spPr>
        <p:txBody>
          <a:bodyPr wrap="none" rtlCol="0">
            <a:spAutoFit/>
          </a:bodyPr>
          <a:lstStyle/>
          <a:p>
            <a:r>
              <a:rPr lang="fr-CH" sz="1400" dirty="0" smtClean="0">
                <a:latin typeface="+mn-lt"/>
                <a:ea typeface="Tahoma" pitchFamily="34" charset="0"/>
                <a:cs typeface="Tahoma" pitchFamily="34" charset="0"/>
              </a:rPr>
              <a:t>Processus de création d’un circuit logique</a:t>
            </a:r>
            <a:endParaRPr lang="fr-CH" sz="1400" dirty="0">
              <a:latin typeface="+mn-l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Avantages</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Langage complet:</a:t>
            </a:r>
          </a:p>
          <a:p>
            <a:pPr lvl="1" eaLnBrk="1" hangingPunct="1"/>
            <a:r>
              <a:rPr lang="fr-CH" sz="1400" dirty="0" smtClean="0"/>
              <a:t>Spécification, modélisation, simulation, synthèse.</a:t>
            </a:r>
          </a:p>
          <a:p>
            <a:pPr eaLnBrk="1" hangingPunct="1"/>
            <a:r>
              <a:rPr lang="fr-CH" sz="1600" dirty="0" smtClean="0"/>
              <a:t>Langage indépendant:</a:t>
            </a:r>
          </a:p>
          <a:p>
            <a:pPr lvl="1" eaLnBrk="1" hangingPunct="1"/>
            <a:r>
              <a:rPr lang="fr-CH" sz="1400" dirty="0" smtClean="0"/>
              <a:t>Indépendance vis-à-vis des architectures et des technologies.</a:t>
            </a:r>
          </a:p>
          <a:p>
            <a:pPr lvl="1" eaLnBrk="1" hangingPunct="1"/>
            <a:r>
              <a:rPr lang="fr-CH" sz="1400" dirty="0" smtClean="0"/>
              <a:t>Indépendance vis-à-vis du système hôte.</a:t>
            </a:r>
          </a:p>
          <a:p>
            <a:pPr eaLnBrk="1" hangingPunct="1"/>
            <a:r>
              <a:rPr lang="fr-CH" sz="1600" dirty="0" smtClean="0"/>
              <a:t>Langage flexible:</a:t>
            </a:r>
          </a:p>
          <a:p>
            <a:pPr lvl="1" eaLnBrk="1" hangingPunct="1"/>
            <a:r>
              <a:rPr lang="fr-CH" sz="1400" dirty="0" smtClean="0"/>
              <a:t>Différents niveaux d’abstraction: niveau comportemental, niveau structurel, niveau intermédiaire, …</a:t>
            </a:r>
          </a:p>
          <a:p>
            <a:pPr eaLnBrk="1" hangingPunct="1"/>
            <a:r>
              <a:rPr lang="fr-CH" sz="1600" dirty="0" smtClean="0"/>
              <a:t>Langage moderne:</a:t>
            </a:r>
          </a:p>
          <a:p>
            <a:pPr lvl="1" eaLnBrk="1" hangingPunct="1"/>
            <a:r>
              <a:rPr lang="fr-CH" sz="1400" dirty="0" smtClean="0"/>
              <a:t>Syntaxe lisible.</a:t>
            </a:r>
          </a:p>
          <a:p>
            <a:pPr lvl="1" eaLnBrk="1" hangingPunct="1"/>
            <a:r>
              <a:rPr lang="fr-CH" sz="1400" dirty="0" smtClean="0"/>
              <a:t>Fortement typé et contrôlé.</a:t>
            </a:r>
          </a:p>
          <a:p>
            <a:pPr lvl="1" eaLnBrk="1" hangingPunct="1"/>
            <a:r>
              <a:rPr lang="fr-CH" sz="1400" dirty="0" smtClean="0"/>
              <a:t>Conception modulaire grâce aux mécanismes de partitionnement et d’empaquetage.</a:t>
            </a:r>
          </a:p>
          <a:p>
            <a:pPr eaLnBrk="1" hangingPunct="1"/>
            <a:r>
              <a:rPr lang="fr-CH" sz="1600" dirty="0" smtClean="0"/>
              <a:t>Langage standard</a:t>
            </a:r>
          </a:p>
          <a:p>
            <a:pPr lvl="1" eaLnBrk="1" hangingPunct="1"/>
            <a:r>
              <a:rPr lang="fr-CH" sz="1400" dirty="0" smtClean="0"/>
              <a:t>Standard IEEE </a:t>
            </a:r>
            <a:r>
              <a:rPr lang="fr-CH" sz="1400" dirty="0" smtClean="0">
                <a:sym typeface="Wingdings" pitchFamily="2" charset="2"/>
              </a:rPr>
              <a:t> gage de compatibilité, de portabilité, de stabilité et de pérennité.</a:t>
            </a:r>
            <a:endParaRPr lang="fr-CH" sz="1400" dirty="0" smtClean="0"/>
          </a:p>
          <a:p>
            <a:pPr eaLnBrk="1" hangingPunct="1"/>
            <a:r>
              <a:rPr lang="fr-CH" sz="1600" dirty="0" smtClean="0"/>
              <a:t>Langage ouvert:</a:t>
            </a:r>
          </a:p>
          <a:p>
            <a:pPr lvl="1" eaLnBrk="1" hangingPunct="1"/>
            <a:r>
              <a:rPr lang="fr-CH" sz="1400" dirty="0" smtClean="0"/>
              <a:t>Evolutions contrôlées, en devenant-elles aussi standards.</a:t>
            </a:r>
          </a:p>
          <a:p>
            <a:pPr lvl="1" eaLnBrk="1" hangingPunct="1"/>
            <a:r>
              <a:rPr lang="fr-CH" sz="1400" dirty="0" smtClean="0"/>
              <a:t>Mécanismes de fonctions et procédures pour étendre les fonctionnalités du langage.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Historique</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Début des années 80 le Département de la Défense Américaine (DOD) développe </a:t>
            </a:r>
            <a:r>
              <a:rPr lang="fr-CH" sz="1600" b="1" dirty="0" smtClean="0"/>
              <a:t>ADA </a:t>
            </a:r>
            <a:r>
              <a:rPr lang="fr-CH" sz="1600" dirty="0" smtClean="0"/>
              <a:t>(logiciel) et </a:t>
            </a:r>
            <a:r>
              <a:rPr lang="fr-CH" sz="1600" b="1" dirty="0" smtClean="0"/>
              <a:t>VHDL</a:t>
            </a:r>
            <a:r>
              <a:rPr lang="fr-CH" sz="1600" dirty="0" smtClean="0"/>
              <a:t> (matériel), standards pour la description et la documentation.</a:t>
            </a:r>
          </a:p>
          <a:p>
            <a:pPr eaLnBrk="1" hangingPunct="1"/>
            <a:endParaRPr lang="fr-CH" sz="1600" dirty="0" smtClean="0"/>
          </a:p>
          <a:p>
            <a:pPr eaLnBrk="1" hangingPunct="1"/>
            <a:r>
              <a:rPr lang="fr-CH" sz="1600" dirty="0" smtClean="0"/>
              <a:t>En 1987, le VHDL sera normalisée par l’IEEE:</a:t>
            </a:r>
          </a:p>
          <a:p>
            <a:pPr lvl="1" eaLnBrk="1" hangingPunct="1"/>
            <a:r>
              <a:rPr lang="fr-CH" sz="1400" dirty="0" smtClean="0"/>
              <a:t>Spécification par la description de circuit et de système.</a:t>
            </a:r>
          </a:p>
          <a:p>
            <a:pPr lvl="1" eaLnBrk="1" hangingPunct="1"/>
            <a:r>
              <a:rPr lang="fr-CH" sz="1400" dirty="0" smtClean="0"/>
              <a:t>Simulation afin de vérifier la fonctionnalité du système.</a:t>
            </a:r>
          </a:p>
          <a:p>
            <a:pPr lvl="1" eaLnBrk="1" hangingPunct="1"/>
            <a:r>
              <a:rPr lang="fr-CH" sz="1400" dirty="0" smtClean="0"/>
              <a:t>La conception afin de tester une fonctionnalité identique des systèmes décrits avec des solutions d’implémentations de différents niveaux d’abstraction.</a:t>
            </a:r>
          </a:p>
          <a:p>
            <a:pPr eaLnBrk="1" hangingPunct="1"/>
            <a:endParaRPr lang="fr-CH" sz="1600" dirty="0" smtClean="0"/>
          </a:p>
          <a:p>
            <a:pPr eaLnBrk="1" hangingPunct="1"/>
            <a:r>
              <a:rPr lang="fr-CH" sz="1600" dirty="0" smtClean="0"/>
              <a:t>En 1993, une nouvelle normalisation par l’IEEE étendre les capacités du VHDL:</a:t>
            </a:r>
          </a:p>
          <a:p>
            <a:pPr lvl="1" eaLnBrk="1" hangingPunct="1"/>
            <a:r>
              <a:rPr lang="fr-CH" sz="1400" dirty="0" smtClean="0"/>
              <a:t>Synthèse automatique de circuit à partir des descriptions.</a:t>
            </a:r>
          </a:p>
          <a:p>
            <a:pPr lvl="1" eaLnBrk="1" hangingPunct="1"/>
            <a:r>
              <a:rPr lang="fr-CH" sz="1400" dirty="0" smtClean="0"/>
              <a:t>Vérification des contraintes temporelles.</a:t>
            </a:r>
          </a:p>
          <a:p>
            <a:pPr lvl="1" eaLnBrk="1" hangingPunct="1"/>
            <a:r>
              <a:rPr lang="fr-CH" sz="1400" dirty="0" smtClean="0"/>
              <a:t>Preuve formelle d’équivalence de circuits.</a:t>
            </a:r>
            <a:endParaRPr lang="fr-CH" sz="1200" dirty="0" smtClean="0"/>
          </a:p>
          <a:p>
            <a:pPr lvl="1" eaLnBrk="1" hangingPunct="1"/>
            <a:endParaRPr lang="fr-CH" sz="1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Synthétisable</a:t>
            </a:r>
          </a:p>
        </p:txBody>
      </p:sp>
      <p:pic>
        <p:nvPicPr>
          <p:cNvPr id="2050" name="Picture 2"/>
          <p:cNvPicPr>
            <a:picLocks noChangeAspect="1" noChangeArrowheads="1"/>
          </p:cNvPicPr>
          <p:nvPr/>
        </p:nvPicPr>
        <p:blipFill>
          <a:blip r:embed="rId3" cstate="print"/>
          <a:srcRect/>
          <a:stretch>
            <a:fillRect/>
          </a:stretch>
        </p:blipFill>
        <p:spPr bwMode="auto">
          <a:xfrm>
            <a:off x="2195736" y="2780928"/>
            <a:ext cx="4898867" cy="2664296"/>
          </a:xfrm>
          <a:prstGeom prst="rect">
            <a:avLst/>
          </a:prstGeom>
          <a:noFill/>
          <a:ln w="9525">
            <a:noFill/>
            <a:miter lim="800000"/>
            <a:headEnd/>
            <a:tailEnd/>
          </a:ln>
        </p:spPr>
      </p:pic>
      <p:sp>
        <p:nvSpPr>
          <p:cNvPr id="5" name="ZoneTexte 4"/>
          <p:cNvSpPr txBox="1"/>
          <p:nvPr/>
        </p:nvSpPr>
        <p:spPr>
          <a:xfrm>
            <a:off x="683568" y="1844824"/>
            <a:ext cx="7776864" cy="338554"/>
          </a:xfrm>
          <a:prstGeom prst="rect">
            <a:avLst/>
          </a:prstGeom>
          <a:noFill/>
        </p:spPr>
        <p:txBody>
          <a:bodyPr wrap="square" rtlCol="0">
            <a:spAutoFit/>
          </a:bodyPr>
          <a:lstStyle/>
          <a:p>
            <a:r>
              <a:rPr lang="fr-CH" sz="1600" dirty="0" smtClean="0"/>
              <a:t>En 1999, l’IEEE a édité la norme 1076.6 que définit le sous-ensemble synthétisable</a:t>
            </a:r>
            <a:endParaRPr lang="fr-CH"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Règles d’Écriture I</a:t>
            </a:r>
          </a:p>
        </p:txBody>
      </p:sp>
      <p:sp>
        <p:nvSpPr>
          <p:cNvPr id="6" name="Espace réservé du contenu 2"/>
          <p:cNvSpPr>
            <a:spLocks noGrp="1"/>
          </p:cNvSpPr>
          <p:nvPr>
            <p:ph idx="1"/>
          </p:nvPr>
        </p:nvSpPr>
        <p:spPr>
          <a:xfrm>
            <a:off x="428624" y="1571625"/>
            <a:ext cx="8247831" cy="4500563"/>
          </a:xfrm>
        </p:spPr>
        <p:txBody>
          <a:bodyPr/>
          <a:lstStyle/>
          <a:p>
            <a:pPr eaLnBrk="1" hangingPunct="1"/>
            <a:r>
              <a:rPr lang="fr-CH" sz="1600" dirty="0" smtClean="0"/>
              <a:t>Commentaires</a:t>
            </a:r>
          </a:p>
          <a:p>
            <a:pPr eaLnBrk="1" hangingPunct="1">
              <a:buNone/>
            </a:pPr>
            <a:endParaRPr lang="fr-CH" sz="1600" dirty="0" smtClean="0"/>
          </a:p>
          <a:p>
            <a:pPr eaLnBrk="1" hangingPunct="1"/>
            <a:r>
              <a:rPr lang="fr-CH" sz="1600" dirty="0" smtClean="0"/>
              <a:t>Majuscules et minuscules: </a:t>
            </a:r>
            <a:r>
              <a:rPr lang="fr-CH" sz="1400" dirty="0" smtClean="0"/>
              <a:t>il n’y pas de distinction.</a:t>
            </a:r>
          </a:p>
          <a:p>
            <a:pPr eaLnBrk="1" hangingPunct="1"/>
            <a:r>
              <a:rPr lang="fr-CH" sz="1600" dirty="0" smtClean="0"/>
              <a:t>Identificateurs</a:t>
            </a:r>
          </a:p>
          <a:p>
            <a:pPr lvl="1" eaLnBrk="1" hangingPunct="1"/>
            <a:r>
              <a:rPr lang="fr-CH" sz="1200" dirty="0" smtClean="0"/>
              <a:t>Le nom est constitué d’une suite de </a:t>
            </a:r>
            <a:r>
              <a:rPr lang="fr-CH" sz="1200" b="1" dirty="0" smtClean="0"/>
              <a:t>caractères alphabétiques </a:t>
            </a:r>
            <a:r>
              <a:rPr lang="fr-CH" sz="1200" dirty="0" smtClean="0"/>
              <a:t>(26), </a:t>
            </a:r>
            <a:r>
              <a:rPr lang="fr-CH" sz="1200" b="1" dirty="0" smtClean="0"/>
              <a:t>numériques</a:t>
            </a:r>
            <a:r>
              <a:rPr lang="fr-CH" sz="1200" dirty="0" smtClean="0"/>
              <a:t> (10), ou du caractère souligner </a:t>
            </a:r>
            <a:r>
              <a:rPr lang="fr-CH" sz="1200" b="1" dirty="0" smtClean="0"/>
              <a:t>‘_’</a:t>
            </a:r>
            <a:r>
              <a:rPr lang="fr-CH" sz="1200" dirty="0" smtClean="0"/>
              <a:t>. Les caractères ASCII sont exclus.</a:t>
            </a:r>
          </a:p>
          <a:p>
            <a:pPr lvl="1" eaLnBrk="1" hangingPunct="1"/>
            <a:r>
              <a:rPr lang="fr-CH" sz="1200" dirty="0" smtClean="0"/>
              <a:t>Le premier caractère doit être une lettre.</a:t>
            </a:r>
          </a:p>
          <a:p>
            <a:pPr lvl="1" eaLnBrk="1" hangingPunct="1"/>
            <a:r>
              <a:rPr lang="fr-CH" sz="1200" dirty="0" smtClean="0"/>
              <a:t>Le caractère ‘_’ ne doit pas terminer le nom, ni y figurer deux fois consécutives.</a:t>
            </a:r>
          </a:p>
          <a:p>
            <a:pPr lvl="1" eaLnBrk="1" hangingPunct="1"/>
            <a:r>
              <a:rPr lang="fr-CH" sz="1200" dirty="0" smtClean="0"/>
              <a:t>Le nom ne doit pas être un mot réservé de VHDL.</a:t>
            </a:r>
          </a:p>
          <a:p>
            <a:pPr lvl="1" eaLnBrk="1" hangingPunct="1"/>
            <a:r>
              <a:rPr lang="fr-CH" sz="1200" dirty="0" smtClean="0"/>
              <a:t>La longueur d’un nom est quelconque mais ne doit pas excéder une ligne. Cette tolérance permet l’attribution de noms explicites, de préférence à des abréviations. Le caractère ‘_’ est souvent utilisé comme séparateur pour les noms « à rallonge ».</a:t>
            </a:r>
          </a:p>
          <a:p>
            <a:pPr eaLnBrk="1" hangingPunct="1"/>
            <a:r>
              <a:rPr lang="fr-CH" sz="1600" dirty="0" smtClean="0"/>
              <a:t>Espaces, sauts de lignes</a:t>
            </a:r>
          </a:p>
          <a:p>
            <a:pPr lvl="1" eaLnBrk="1" hangingPunct="1"/>
            <a:r>
              <a:rPr lang="fr-CH" sz="1200" dirty="0" smtClean="0"/>
              <a:t>Espaces pas significatifs:</a:t>
            </a:r>
          </a:p>
          <a:p>
            <a:pPr lvl="1" eaLnBrk="1" hangingPunct="1"/>
            <a:endParaRPr lang="fr-CH" sz="1200" dirty="0" smtClean="0"/>
          </a:p>
          <a:p>
            <a:pPr lvl="1" eaLnBrk="1" hangingPunct="1"/>
            <a:r>
              <a:rPr lang="fr-CH" sz="1200" dirty="0" smtClean="0"/>
              <a:t>Une instruction peut s’étendre sur plusieurs lignes:</a:t>
            </a:r>
          </a:p>
        </p:txBody>
      </p:sp>
      <p:pic>
        <p:nvPicPr>
          <p:cNvPr id="3076" name="Picture 4"/>
          <p:cNvPicPr>
            <a:picLocks noChangeAspect="1" noChangeArrowheads="1"/>
          </p:cNvPicPr>
          <p:nvPr/>
        </p:nvPicPr>
        <p:blipFill>
          <a:blip r:embed="rId3" cstate="print"/>
          <a:srcRect/>
          <a:stretch>
            <a:fillRect/>
          </a:stretch>
        </p:blipFill>
        <p:spPr bwMode="auto">
          <a:xfrm>
            <a:off x="2267744" y="1772816"/>
            <a:ext cx="4705350" cy="32385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3203848" y="4797152"/>
            <a:ext cx="1000125" cy="285750"/>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4355976" y="5517232"/>
            <a:ext cx="1762125" cy="266700"/>
          </a:xfrm>
          <a:prstGeom prst="rect">
            <a:avLst/>
          </a:prstGeom>
          <a:noFill/>
          <a:ln w="9525">
            <a:noFill/>
            <a:miter lim="800000"/>
            <a:headEnd/>
            <a:tailEnd/>
          </a:ln>
        </p:spPr>
      </p:pic>
      <p:pic>
        <p:nvPicPr>
          <p:cNvPr id="3079" name="Picture 7"/>
          <p:cNvPicPr>
            <a:picLocks noChangeAspect="1" noChangeArrowheads="1"/>
          </p:cNvPicPr>
          <p:nvPr/>
        </p:nvPicPr>
        <p:blipFill>
          <a:blip r:embed="rId6" cstate="print"/>
          <a:srcRect/>
          <a:stretch>
            <a:fillRect/>
          </a:stretch>
        </p:blipFill>
        <p:spPr bwMode="auto">
          <a:xfrm>
            <a:off x="7020272" y="5517232"/>
            <a:ext cx="1304925" cy="400050"/>
          </a:xfrm>
          <a:prstGeom prst="rect">
            <a:avLst/>
          </a:prstGeom>
          <a:noFill/>
          <a:ln w="9525">
            <a:noFill/>
            <a:miter lim="800000"/>
            <a:headEnd/>
            <a:tailEnd/>
          </a:ln>
        </p:spPr>
      </p:pic>
      <p:sp>
        <p:nvSpPr>
          <p:cNvPr id="11" name="Double flèche horizontale 10"/>
          <p:cNvSpPr/>
          <p:nvPr/>
        </p:nvSpPr>
        <p:spPr>
          <a:xfrm>
            <a:off x="6300192" y="5517232"/>
            <a:ext cx="504056"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Règles d’Écriture II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Noms réservés</a:t>
            </a:r>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endParaRPr lang="fr-CH" sz="1000" dirty="0" smtClean="0"/>
          </a:p>
          <a:p>
            <a:pPr lvl="1" eaLnBrk="1" hangingPunct="1">
              <a:buNone/>
            </a:pPr>
            <a:endParaRPr lang="fr-CH" sz="1000" dirty="0" smtClean="0"/>
          </a:p>
          <a:p>
            <a:pPr eaLnBrk="1" hangingPunct="1"/>
            <a:r>
              <a:rPr lang="fr-CH" sz="1600" dirty="0" smtClean="0"/>
              <a:t>Fin d’instruction:</a:t>
            </a:r>
            <a:r>
              <a:rPr lang="fr-CH" sz="1400" dirty="0" smtClean="0"/>
              <a:t> </a:t>
            </a:r>
            <a:r>
              <a:rPr lang="fr-CH" sz="1200" dirty="0" smtClean="0"/>
              <a:t>repérée par le caractère </a:t>
            </a:r>
            <a:r>
              <a:rPr lang="fr-CH" sz="1200" b="1" dirty="0" smtClean="0"/>
              <a:t>‘;’</a:t>
            </a:r>
          </a:p>
          <a:p>
            <a:pPr eaLnBrk="1" hangingPunct="1"/>
            <a:r>
              <a:rPr lang="fr-CH" sz="1600" dirty="0" smtClean="0"/>
              <a:t>Les constantes littérales</a:t>
            </a:r>
          </a:p>
          <a:p>
            <a:pPr lvl="1" eaLnBrk="1" hangingPunct="1"/>
            <a:r>
              <a:rPr lang="fr-CH" sz="1400" dirty="0" smtClean="0"/>
              <a:t>Les caractères et les chaînes</a:t>
            </a:r>
          </a:p>
          <a:p>
            <a:pPr lvl="1" eaLnBrk="1" hangingPunct="1"/>
            <a:endParaRPr lang="fr-CH" sz="1400" dirty="0" smtClean="0"/>
          </a:p>
          <a:p>
            <a:pPr lvl="1" eaLnBrk="1" hangingPunct="1"/>
            <a:r>
              <a:rPr lang="fr-CH" sz="1400" dirty="0" smtClean="0"/>
              <a:t>Les chaînes binaires</a:t>
            </a:r>
          </a:p>
          <a:p>
            <a:pPr lvl="1" eaLnBrk="1" hangingPunct="1"/>
            <a:endParaRPr lang="fr-CH" sz="1000" dirty="0" smtClean="0"/>
          </a:p>
        </p:txBody>
      </p:sp>
      <p:pic>
        <p:nvPicPr>
          <p:cNvPr id="4098" name="Picture 2"/>
          <p:cNvPicPr>
            <a:picLocks noChangeAspect="1" noChangeArrowheads="1"/>
          </p:cNvPicPr>
          <p:nvPr/>
        </p:nvPicPr>
        <p:blipFill>
          <a:blip r:embed="rId3" cstate="print"/>
          <a:srcRect/>
          <a:stretch>
            <a:fillRect/>
          </a:stretch>
        </p:blipFill>
        <p:spPr bwMode="auto">
          <a:xfrm>
            <a:off x="2555776" y="1628800"/>
            <a:ext cx="3905250" cy="28098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851920" y="4941168"/>
            <a:ext cx="4143375" cy="457200"/>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3851920" y="5445224"/>
            <a:ext cx="32004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a:t>
            </a:r>
            <a:r>
              <a:rPr lang="fr-CH" sz="4000" dirty="0" err="1" smtClean="0"/>
              <a:t>Entity</a:t>
            </a:r>
            <a:r>
              <a:rPr lang="fr-CH" sz="4000" dirty="0" smtClean="0"/>
              <a:t>/Architecture</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Brique de base de toute description VHDL:</a:t>
            </a:r>
          </a:p>
          <a:p>
            <a:pPr lvl="1" eaLnBrk="1" hangingPunct="1"/>
            <a:r>
              <a:rPr lang="fr-CH" sz="1400" b="1" dirty="0" err="1" smtClean="0"/>
              <a:t>Entity</a:t>
            </a:r>
            <a:r>
              <a:rPr lang="fr-CH" sz="1400" dirty="0" smtClean="0"/>
              <a:t>: interface externe</a:t>
            </a:r>
          </a:p>
          <a:p>
            <a:pPr lvl="1" eaLnBrk="1" hangingPunct="1"/>
            <a:r>
              <a:rPr lang="fr-CH" sz="1400" b="1" dirty="0" smtClean="0"/>
              <a:t>Architecture</a:t>
            </a:r>
            <a:r>
              <a:rPr lang="fr-CH" sz="1400" dirty="0" smtClean="0"/>
              <a:t>: fonctionnement interne</a:t>
            </a:r>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eaLnBrk="1" hangingPunct="1"/>
            <a:r>
              <a:rPr lang="fr-CH" sz="1600" dirty="0" smtClean="0"/>
              <a:t>Elles correspondent à des unités de compilations distinctes:</a:t>
            </a:r>
          </a:p>
          <a:p>
            <a:pPr lvl="1" eaLnBrk="1" hangingPunct="1"/>
            <a:r>
              <a:rPr lang="fr-CH" sz="1200" dirty="0" smtClean="0"/>
              <a:t>Une entité peut être analysée seule.</a:t>
            </a:r>
          </a:p>
          <a:p>
            <a:pPr lvl="1" eaLnBrk="1" hangingPunct="1"/>
            <a:r>
              <a:rPr lang="fr-CH" sz="1200" dirty="0" smtClean="0"/>
              <a:t>Une architecture peut être analysée seule si l’entité associée ait été analysée avant elle.</a:t>
            </a:r>
          </a:p>
        </p:txBody>
      </p:sp>
      <p:pic>
        <p:nvPicPr>
          <p:cNvPr id="5123" name="Picture 3"/>
          <p:cNvPicPr>
            <a:picLocks noChangeAspect="1" noChangeArrowheads="1"/>
          </p:cNvPicPr>
          <p:nvPr/>
        </p:nvPicPr>
        <p:blipFill>
          <a:blip r:embed="rId3" cstate="print"/>
          <a:srcRect/>
          <a:stretch>
            <a:fillRect/>
          </a:stretch>
        </p:blipFill>
        <p:spPr bwMode="auto">
          <a:xfrm>
            <a:off x="2915816" y="2636912"/>
            <a:ext cx="283845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Déclaration d’Entité</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Décrit l’interface entre le monde extérieur et une unité de conception (signaux d’entrées et de sorties et, éventuellement, paramètres génériques).</a:t>
            </a:r>
          </a:p>
          <a:p>
            <a:pPr eaLnBrk="1" hangingPunct="1"/>
            <a:endParaRPr lang="fr-CH" sz="1600" dirty="0" smtClean="0"/>
          </a:p>
          <a:p>
            <a:pPr eaLnBrk="1" hangingPunct="1"/>
            <a:endParaRPr lang="fr-CH" sz="1600" dirty="0" smtClean="0"/>
          </a:p>
          <a:p>
            <a:pPr eaLnBrk="1" hangingPunct="1"/>
            <a:r>
              <a:rPr lang="fr-CH" sz="1600" dirty="0" smtClean="0"/>
              <a:t>Syntaxe</a:t>
            </a:r>
          </a:p>
          <a:p>
            <a:pPr eaLnBrk="1" hangingPunct="1"/>
            <a:endParaRPr lang="fr-CH" sz="1600" dirty="0" smtClean="0"/>
          </a:p>
          <a:p>
            <a:pPr eaLnBrk="1" hangingPunct="1"/>
            <a:endParaRPr lang="fr-CH" sz="1600" dirty="0" smtClean="0"/>
          </a:p>
          <a:p>
            <a:pPr eaLnBrk="1" hangingPunct="1">
              <a:buNone/>
            </a:pPr>
            <a:endParaRPr lang="fr-CH" sz="1600" dirty="0" smtClean="0"/>
          </a:p>
          <a:p>
            <a:pPr eaLnBrk="1" hangingPunct="1"/>
            <a:endParaRPr lang="fr-CH" sz="1600" dirty="0" smtClean="0"/>
          </a:p>
          <a:p>
            <a:pPr eaLnBrk="1" hangingPunct="1"/>
            <a:endParaRPr lang="fr-CH" sz="1600" dirty="0" smtClean="0"/>
          </a:p>
          <a:p>
            <a:pPr eaLnBrk="1" hangingPunct="1"/>
            <a:r>
              <a:rPr lang="fr-CH" sz="1600" dirty="0" smtClean="0"/>
              <a:t>Mode: </a:t>
            </a:r>
            <a:r>
              <a:rPr lang="fr-CH" sz="1400" dirty="0" smtClean="0"/>
              <a:t>précise le sens du signal</a:t>
            </a:r>
          </a:p>
          <a:p>
            <a:pPr lvl="1" eaLnBrk="1" hangingPunct="1"/>
            <a:r>
              <a:rPr lang="fr-CH" sz="1200" dirty="0" smtClean="0">
                <a:solidFill>
                  <a:srgbClr val="0066FF"/>
                </a:solidFill>
              </a:rPr>
              <a:t>IN</a:t>
            </a:r>
            <a:r>
              <a:rPr lang="fr-CH" sz="1200" dirty="0" smtClean="0"/>
              <a:t>: signal d’entrée (monodirectionnel)</a:t>
            </a:r>
          </a:p>
          <a:p>
            <a:pPr lvl="1" eaLnBrk="1" hangingPunct="1"/>
            <a:r>
              <a:rPr lang="fr-CH" sz="1200" dirty="0" smtClean="0">
                <a:solidFill>
                  <a:srgbClr val="0066FF"/>
                </a:solidFill>
              </a:rPr>
              <a:t>OUT</a:t>
            </a:r>
            <a:r>
              <a:rPr lang="fr-CH" sz="1200" dirty="0" smtClean="0"/>
              <a:t>: signal de sortie (monodirectionnel). Ne peut pas être relu dans l’architecture !!</a:t>
            </a:r>
          </a:p>
          <a:p>
            <a:pPr lvl="1" eaLnBrk="1" hangingPunct="1"/>
            <a:r>
              <a:rPr lang="fr-CH" sz="1200" dirty="0" smtClean="0">
                <a:solidFill>
                  <a:srgbClr val="0066FF"/>
                </a:solidFill>
              </a:rPr>
              <a:t>INOUT</a:t>
            </a:r>
            <a:r>
              <a:rPr lang="fr-CH" sz="1200" dirty="0" smtClean="0"/>
              <a:t>: signal d’entrée/sortie (bidirectionnel)</a:t>
            </a:r>
          </a:p>
          <a:p>
            <a:pPr lvl="1" eaLnBrk="1" hangingPunct="1"/>
            <a:r>
              <a:rPr lang="fr-CH" sz="1200" dirty="0" smtClean="0">
                <a:solidFill>
                  <a:srgbClr val="0066FF"/>
                </a:solidFill>
              </a:rPr>
              <a:t>BUFFER</a:t>
            </a:r>
            <a:r>
              <a:rPr lang="fr-CH" sz="1200" dirty="0" smtClean="0"/>
              <a:t>: signal de ‘sortie/entrée’ (monodirectionnel). Ne pas utiliser !!</a:t>
            </a:r>
            <a:endParaRPr lang="fr-CH" sz="16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p:txBody>
      </p:sp>
      <p:pic>
        <p:nvPicPr>
          <p:cNvPr id="6148" name="Picture 4"/>
          <p:cNvPicPr>
            <a:picLocks noChangeAspect="1" noChangeArrowheads="1"/>
          </p:cNvPicPr>
          <p:nvPr/>
        </p:nvPicPr>
        <p:blipFill>
          <a:blip r:embed="rId3" cstate="print"/>
          <a:srcRect/>
          <a:stretch>
            <a:fillRect/>
          </a:stretch>
        </p:blipFill>
        <p:spPr bwMode="auto">
          <a:xfrm>
            <a:off x="2771800" y="3068960"/>
            <a:ext cx="2409825"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Types de Signaux</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Scalaires</a:t>
            </a:r>
          </a:p>
          <a:p>
            <a:pPr lvl="1" eaLnBrk="1" hangingPunct="1"/>
            <a:r>
              <a:rPr lang="fr-CH" sz="1400" dirty="0" smtClean="0"/>
              <a:t>Les types </a:t>
            </a:r>
            <a:r>
              <a:rPr lang="fr-CH" sz="1400" b="1" dirty="0" smtClean="0"/>
              <a:t>entiers</a:t>
            </a:r>
            <a:r>
              <a:rPr lang="fr-CH" sz="1400" dirty="0" smtClean="0"/>
              <a:t>: manipulation des nombres entiers.</a:t>
            </a:r>
          </a:p>
          <a:p>
            <a:pPr lvl="1" eaLnBrk="1" hangingPunct="1"/>
            <a:r>
              <a:rPr lang="fr-CH" sz="1400" dirty="0" smtClean="0"/>
              <a:t>Les types </a:t>
            </a:r>
            <a:r>
              <a:rPr lang="fr-CH" sz="1400" b="1" dirty="0" smtClean="0"/>
              <a:t>flottants</a:t>
            </a:r>
            <a:r>
              <a:rPr lang="fr-CH" sz="1400" dirty="0" smtClean="0"/>
              <a:t>: manipulation des nombres à virgule flottante.</a:t>
            </a:r>
          </a:p>
          <a:p>
            <a:pPr lvl="1" eaLnBrk="1" hangingPunct="1"/>
            <a:r>
              <a:rPr lang="fr-CH" sz="1400" dirty="0" smtClean="0"/>
              <a:t>Les types </a:t>
            </a:r>
            <a:r>
              <a:rPr lang="fr-CH" sz="1400" b="1" dirty="0" smtClean="0"/>
              <a:t>physiques</a:t>
            </a:r>
            <a:r>
              <a:rPr lang="fr-CH" sz="1400" dirty="0" smtClean="0"/>
              <a:t>: définition des unités de mesure.</a:t>
            </a:r>
          </a:p>
          <a:p>
            <a:pPr lvl="1" eaLnBrk="1" hangingPunct="1"/>
            <a:r>
              <a:rPr lang="fr-CH" sz="1400" dirty="0" smtClean="0"/>
              <a:t>Les types </a:t>
            </a:r>
            <a:r>
              <a:rPr lang="fr-CH" sz="1400" b="1" dirty="0" smtClean="0"/>
              <a:t>énumérés</a:t>
            </a:r>
            <a:r>
              <a:rPr lang="fr-CH" sz="1400" dirty="0" smtClean="0"/>
              <a:t>: les objets prennent leur valeur parmi une liste explicite.</a:t>
            </a:r>
          </a:p>
          <a:p>
            <a:pPr eaLnBrk="1" hangingPunct="1"/>
            <a:endParaRPr lang="fr-CH" sz="1800" dirty="0" smtClean="0"/>
          </a:p>
          <a:p>
            <a:pPr eaLnBrk="1" hangingPunct="1"/>
            <a:r>
              <a:rPr lang="fr-CH" sz="1600" dirty="0" smtClean="0"/>
              <a:t>Composites</a:t>
            </a:r>
          </a:p>
          <a:p>
            <a:pPr lvl="1" eaLnBrk="1" hangingPunct="1"/>
            <a:r>
              <a:rPr lang="fr-CH" sz="1400" dirty="0" smtClean="0"/>
              <a:t>Les types </a:t>
            </a:r>
            <a:r>
              <a:rPr lang="fr-CH" sz="1400" b="1" dirty="0" smtClean="0"/>
              <a:t>tableaux</a:t>
            </a:r>
            <a:r>
              <a:rPr lang="fr-CH" sz="1400" dirty="0" smtClean="0"/>
              <a:t> (</a:t>
            </a:r>
            <a:r>
              <a:rPr lang="fr-CH" sz="1400" b="1" dirty="0" err="1" smtClean="0"/>
              <a:t>array</a:t>
            </a:r>
            <a:r>
              <a:rPr lang="fr-CH" sz="1400" dirty="0" smtClean="0"/>
              <a:t>): regroupant des objets de même type.</a:t>
            </a:r>
          </a:p>
          <a:p>
            <a:pPr lvl="1" eaLnBrk="1" hangingPunct="1"/>
            <a:r>
              <a:rPr lang="fr-CH" sz="1400" dirty="0" smtClean="0"/>
              <a:t>Les types </a:t>
            </a:r>
            <a:r>
              <a:rPr lang="fr-CH" sz="1400" b="1" dirty="0" smtClean="0"/>
              <a:t>enregistrements</a:t>
            </a:r>
            <a:r>
              <a:rPr lang="fr-CH" sz="1400" dirty="0" smtClean="0"/>
              <a:t> (</a:t>
            </a:r>
            <a:r>
              <a:rPr lang="fr-CH" sz="1400" b="1" dirty="0" smtClean="0"/>
              <a:t>record</a:t>
            </a:r>
            <a:r>
              <a:rPr lang="fr-CH" sz="1400" dirty="0" smtClean="0"/>
              <a:t>): agrégats d’objets de types différents.</a:t>
            </a:r>
          </a:p>
          <a:p>
            <a:pPr lvl="1" eaLnBrk="1" hangingPunct="1"/>
            <a:endParaRPr lang="fr-CH" sz="1400" dirty="0" smtClean="0"/>
          </a:p>
          <a:p>
            <a:pPr lvl="1" eaLnBrk="1" hangingPunct="1"/>
            <a:endParaRPr lang="fr-CH" sz="1400" dirty="0" smtClean="0"/>
          </a:p>
          <a:p>
            <a:pPr eaLnBrk="1" hangingPunct="1"/>
            <a:r>
              <a:rPr lang="fr-CH" sz="1600" dirty="0" smtClean="0"/>
              <a:t>VHDL permet la définition de sous-types à partir des types existants </a:t>
            </a:r>
            <a:r>
              <a:rPr lang="fr-CH" sz="1600" dirty="0" smtClean="0">
                <a:sym typeface="Wingdings" pitchFamily="2" charset="2"/>
              </a:rPr>
              <a:t> classification en trois catégories: les types prédéfinis du langage, types complémentaires apportés par des bibliothèques, et les types définis par l’utilisateur.</a:t>
            </a:r>
            <a:endParaRPr lang="fr-CH" sz="1600" dirty="0" smtClean="0"/>
          </a:p>
          <a:p>
            <a:pPr lvl="1" eaLnBrk="1" hangingPunct="1"/>
            <a:endParaRPr lang="fr-CH" sz="1400" dirty="0" smtClean="0"/>
          </a:p>
          <a:p>
            <a:pPr lvl="1" eaLnBrk="1" hangingPunct="1"/>
            <a:endParaRPr lang="fr-CH" sz="1400" dirty="0" smtClean="0"/>
          </a:p>
          <a:p>
            <a:pPr lvl="1" eaLnBrk="1" hangingPunct="1"/>
            <a:endParaRPr lang="fr-CH" sz="1400" dirty="0" smtClean="0"/>
          </a:p>
          <a:p>
            <a:pPr lvl="1" eaLnBrk="1" hangingPunct="1"/>
            <a:endParaRPr lang="fr-CH" sz="1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fr-CH" dirty="0" smtClean="0"/>
              <a:t>Systèmes Numériques I</a:t>
            </a:r>
          </a:p>
        </p:txBody>
      </p:sp>
      <p:sp>
        <p:nvSpPr>
          <p:cNvPr id="4" name="Espace réservé du contenu 2"/>
          <p:cNvSpPr>
            <a:spLocks noGrp="1"/>
          </p:cNvSpPr>
          <p:nvPr>
            <p:ph idx="1"/>
          </p:nvPr>
        </p:nvSpPr>
        <p:spPr>
          <a:xfrm>
            <a:off x="428625" y="1571625"/>
            <a:ext cx="8218488" cy="4500563"/>
          </a:xfrm>
        </p:spPr>
        <p:txBody>
          <a:bodyPr/>
          <a:lstStyle/>
          <a:p>
            <a:pPr eaLnBrk="1" hangingPunct="1">
              <a:buNone/>
            </a:pPr>
            <a:r>
              <a:rPr lang="fr-CH" sz="1800" b="1" dirty="0" smtClean="0"/>
              <a:t>Déroulement (</a:t>
            </a:r>
            <a:r>
              <a:rPr lang="fr-CH" sz="1800" b="1" dirty="0" err="1" smtClean="0"/>
              <a:t>cont</a:t>
            </a:r>
            <a:r>
              <a:rPr lang="fr-CH" sz="1800" b="1" dirty="0" smtClean="0"/>
              <a:t>.):</a:t>
            </a:r>
            <a:endParaRPr lang="fr-CH" sz="1800" dirty="0" smtClean="0"/>
          </a:p>
          <a:p>
            <a:pPr lvl="0">
              <a:buFont typeface="+mj-lt"/>
              <a:buAutoNum type="arabicPeriod" startAt="4"/>
            </a:pPr>
            <a:endParaRPr lang="fr-CH" sz="1100" dirty="0" smtClean="0"/>
          </a:p>
          <a:p>
            <a:pPr lvl="0">
              <a:buFont typeface="+mj-lt"/>
              <a:buAutoNum type="arabicPeriod" startAt="4"/>
            </a:pPr>
            <a:r>
              <a:rPr lang="fr-CH" sz="1000" dirty="0" smtClean="0"/>
              <a:t>Le langage de description VHDL </a:t>
            </a:r>
          </a:p>
          <a:p>
            <a:pPr marL="800100" lvl="1" indent="-342900">
              <a:buFont typeface="+mj-lt"/>
              <a:buAutoNum type="alphaLcParenR"/>
            </a:pPr>
            <a:r>
              <a:rPr lang="fr-CH" sz="1000" dirty="0" smtClean="0"/>
              <a:t> Introduction (p. 60-78)</a:t>
            </a:r>
          </a:p>
          <a:p>
            <a:pPr marL="1257300" lvl="2" indent="-342900"/>
            <a:r>
              <a:rPr lang="fr-CH" sz="1000" dirty="0" smtClean="0"/>
              <a:t>« </a:t>
            </a:r>
            <a:r>
              <a:rPr lang="fr-CH" sz="1000" dirty="0" err="1" smtClean="0"/>
              <a:t>VHDL_Comb</a:t>
            </a:r>
            <a:r>
              <a:rPr lang="fr-CH" sz="1000" dirty="0" smtClean="0"/>
              <a:t> » – Exercice 2 (et Exercice 3 ?)</a:t>
            </a:r>
          </a:p>
          <a:p>
            <a:pPr marL="800100" lvl="1" indent="-342900">
              <a:buFont typeface="+mj-lt"/>
              <a:buAutoNum type="alphaLcParenR"/>
            </a:pPr>
            <a:r>
              <a:rPr lang="fr-CH" sz="1000" dirty="0" smtClean="0"/>
              <a:t>Instanciation de composants (p. 79-80)</a:t>
            </a:r>
          </a:p>
          <a:p>
            <a:pPr marL="1257300" lvl="2" indent="-342900"/>
            <a:r>
              <a:rPr lang="fr-CH" sz="1000" dirty="0" smtClean="0"/>
              <a:t>« </a:t>
            </a:r>
            <a:r>
              <a:rPr lang="fr-CH" sz="1000" dirty="0" err="1" smtClean="0"/>
              <a:t>VHDL_Comb</a:t>
            </a:r>
            <a:r>
              <a:rPr lang="fr-CH" sz="1000" dirty="0" smtClean="0"/>
              <a:t> »– Exercice 4 et Exercice 5</a:t>
            </a:r>
          </a:p>
          <a:p>
            <a:pPr marL="800100" lvl="1" indent="-342900">
              <a:buFont typeface="+mj-lt"/>
              <a:buAutoNum type="alphaLcParenR"/>
            </a:pPr>
            <a:r>
              <a:rPr lang="fr-CH" sz="1000" dirty="0" smtClean="0"/>
              <a:t>Processus, instructions séquentielles (p. 81-82)</a:t>
            </a:r>
          </a:p>
          <a:p>
            <a:pPr marL="1257300" lvl="2" indent="-342900"/>
            <a:r>
              <a:rPr lang="fr-CH" sz="1000" dirty="0" smtClean="0"/>
              <a:t>« </a:t>
            </a:r>
            <a:r>
              <a:rPr lang="fr-CH" sz="1000" dirty="0" err="1" smtClean="0"/>
              <a:t>VHDL_Comb</a:t>
            </a:r>
            <a:r>
              <a:rPr lang="fr-CH" sz="1000" dirty="0" smtClean="0"/>
              <a:t> » – Exercice 6</a:t>
            </a:r>
          </a:p>
          <a:p>
            <a:pPr marL="800100" lvl="1" indent="-342900">
              <a:buFont typeface="+mj-lt"/>
              <a:buAutoNum type="alphaLcParenR"/>
            </a:pPr>
            <a:r>
              <a:rPr lang="fr-CH" sz="1000" dirty="0" smtClean="0"/>
              <a:t>Assignation sélective (p. 83)</a:t>
            </a:r>
          </a:p>
          <a:p>
            <a:pPr marL="1257300" lvl="2" indent="-342900"/>
            <a:r>
              <a:rPr lang="fr-CH" sz="1000" dirty="0" smtClean="0"/>
              <a:t>« </a:t>
            </a:r>
            <a:r>
              <a:rPr lang="fr-CH" sz="1000" dirty="0" err="1" smtClean="0"/>
              <a:t>VHDL_Comb</a:t>
            </a:r>
            <a:r>
              <a:rPr lang="fr-CH" sz="1000" dirty="0" smtClean="0"/>
              <a:t> » – Exercice 7, Exercice 8 et Exercice 10</a:t>
            </a:r>
          </a:p>
          <a:p>
            <a:pPr lvl="0">
              <a:buFont typeface="+mj-lt"/>
              <a:buAutoNum type="arabicPeriod" startAt="4"/>
            </a:pPr>
            <a:r>
              <a:rPr lang="fr-CH" sz="1000" dirty="0" smtClean="0"/>
              <a:t>Les bascules – Bascule D synchrone (D Flip-Flop) (p. 90-98)</a:t>
            </a:r>
          </a:p>
          <a:p>
            <a:pPr marL="1257300" lvl="2" indent="-342900"/>
            <a:r>
              <a:rPr lang="fr-CH" sz="1000" dirty="0" smtClean="0"/>
              <a:t>Exercice « </a:t>
            </a:r>
            <a:r>
              <a:rPr lang="fr-CH" sz="1000" dirty="0" err="1" smtClean="0"/>
              <a:t>Bascules_D</a:t>
            </a:r>
            <a:r>
              <a:rPr lang="fr-CH" sz="1000" dirty="0" smtClean="0"/>
              <a:t> »</a:t>
            </a:r>
          </a:p>
          <a:p>
            <a:pPr marL="1257300" lvl="2" indent="-342900"/>
            <a:r>
              <a:rPr lang="fr-CH" sz="1000" dirty="0" smtClean="0"/>
              <a:t>« </a:t>
            </a:r>
            <a:r>
              <a:rPr lang="fr-CH" sz="1000" dirty="0" err="1" smtClean="0"/>
              <a:t>VHDL_Seq</a:t>
            </a:r>
            <a:r>
              <a:rPr lang="fr-CH" sz="1000" dirty="0" smtClean="0"/>
              <a:t> »– Exercice 11, Exercice 12 (optionnel), Exercice 13</a:t>
            </a:r>
          </a:p>
          <a:p>
            <a:pPr lvl="0">
              <a:buFont typeface="+mj-lt"/>
              <a:buAutoNum type="arabicPeriod" startAt="4"/>
            </a:pPr>
            <a:r>
              <a:rPr lang="fr-CH" sz="1000" dirty="0" smtClean="0"/>
              <a:t>Les bancs de test VHDL (</a:t>
            </a:r>
            <a:r>
              <a:rPr lang="fr-CH" sz="1000" dirty="0" err="1" smtClean="0"/>
              <a:t>testbench</a:t>
            </a:r>
            <a:r>
              <a:rPr lang="fr-CH" sz="1000" dirty="0" smtClean="0"/>
              <a:t>) (p. 99-103)</a:t>
            </a:r>
          </a:p>
          <a:p>
            <a:pPr lvl="0">
              <a:buFont typeface="+mj-lt"/>
              <a:buAutoNum type="arabicPeriod" startAt="4"/>
            </a:pPr>
            <a:r>
              <a:rPr lang="fr-CH" sz="1000" dirty="0" smtClean="0"/>
              <a:t>Synchronisation des entrées externes asynchrones (p. 104- 105)</a:t>
            </a:r>
          </a:p>
          <a:p>
            <a:pPr lvl="0">
              <a:buFont typeface="+mj-lt"/>
              <a:buAutoNum type="arabicPeriod" startAt="4"/>
            </a:pPr>
            <a:r>
              <a:rPr lang="fr-CH" sz="1000" dirty="0" smtClean="0"/>
              <a:t>Les registres</a:t>
            </a:r>
          </a:p>
          <a:p>
            <a:pPr marL="800100" lvl="1" indent="-342900">
              <a:buFont typeface="+mj-lt"/>
              <a:buAutoNum type="alphaLcParenR"/>
            </a:pPr>
            <a:r>
              <a:rPr lang="fr-CH" sz="1000" dirty="0" smtClean="0"/>
              <a:t>Registre tampon (p. 107-108)</a:t>
            </a:r>
          </a:p>
          <a:p>
            <a:pPr marL="1257300" lvl="2" indent="-342900"/>
            <a:r>
              <a:rPr lang="fr-CH" sz="1000" dirty="0" smtClean="0"/>
              <a:t>« </a:t>
            </a:r>
            <a:r>
              <a:rPr lang="fr-CH" sz="1000" dirty="0" err="1" smtClean="0"/>
              <a:t>VHDL_Seq</a:t>
            </a:r>
            <a:r>
              <a:rPr lang="fr-CH" sz="1000" dirty="0" smtClean="0"/>
              <a:t> » – Exercice 15</a:t>
            </a:r>
          </a:p>
          <a:p>
            <a:pPr marL="800100" lvl="1" indent="-342900">
              <a:buFont typeface="+mj-lt"/>
              <a:buAutoNum type="alphaLcParenR"/>
            </a:pPr>
            <a:r>
              <a:rPr lang="fr-CH" sz="1000" dirty="0" smtClean="0"/>
              <a:t>Registres à décalage (p. 112-119)</a:t>
            </a:r>
          </a:p>
          <a:p>
            <a:pPr marL="1257300" lvl="2" indent="-342900"/>
            <a:r>
              <a:rPr lang="fr-CH" sz="1000" dirty="0" smtClean="0"/>
              <a:t>« </a:t>
            </a:r>
            <a:r>
              <a:rPr lang="fr-CH" sz="1000" dirty="0" err="1" smtClean="0"/>
              <a:t>VHDL_Seq</a:t>
            </a:r>
            <a:r>
              <a:rPr lang="fr-CH" sz="1000" dirty="0" smtClean="0"/>
              <a:t> » – Exercice 16</a:t>
            </a:r>
          </a:p>
          <a:p>
            <a:pPr lvl="0">
              <a:buFont typeface="+mj-lt"/>
              <a:buAutoNum type="arabicPeriod" startAt="4"/>
            </a:pPr>
            <a:endParaRPr lang="fr-CH" sz="1100" dirty="0" smtClean="0"/>
          </a:p>
          <a:p>
            <a:pPr lvl="1" eaLnBrk="1" hangingPunct="1">
              <a:buFont typeface="+mj-lt"/>
              <a:buAutoNum type="arabicPeriod" startAt="4"/>
            </a:pPr>
            <a:endParaRPr lang="fr-CH" sz="11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4000" dirty="0" smtClean="0"/>
              <a:t>VHDL – Types Prédéfinis</a:t>
            </a:r>
          </a:p>
        </p:txBody>
      </p:sp>
      <p:sp>
        <p:nvSpPr>
          <p:cNvPr id="6" name="Espace réservé du contenu 2"/>
          <p:cNvSpPr>
            <a:spLocks noGrp="1"/>
          </p:cNvSpPr>
          <p:nvPr>
            <p:ph idx="1"/>
          </p:nvPr>
        </p:nvSpPr>
        <p:spPr>
          <a:xfrm>
            <a:off x="428625" y="1571625"/>
            <a:ext cx="8218488" cy="4500563"/>
          </a:xfrm>
        </p:spPr>
        <p:txBody>
          <a:bodyPr/>
          <a:lstStyle/>
          <a:p>
            <a:pPr eaLnBrk="1" hangingPunct="1"/>
            <a:endParaRPr lang="fr-CH" sz="1200" b="1" i="1" dirty="0" smtClean="0"/>
          </a:p>
          <a:p>
            <a:pPr eaLnBrk="1" hangingPunct="1"/>
            <a:r>
              <a:rPr lang="fr-CH" sz="1600" b="1" i="1" dirty="0" err="1" smtClean="0"/>
              <a:t>integer</a:t>
            </a:r>
            <a:r>
              <a:rPr lang="fr-CH" sz="1600" i="1" dirty="0" smtClean="0"/>
              <a:t>: </a:t>
            </a:r>
            <a:r>
              <a:rPr lang="fr-CH" sz="1600" dirty="0" smtClean="0"/>
              <a:t> </a:t>
            </a:r>
            <a:r>
              <a:rPr lang="fr-CH" sz="1400" dirty="0" smtClean="0"/>
              <a:t>type scalaire entier définissant des entiers compris entre –(2</a:t>
            </a:r>
            <a:r>
              <a:rPr lang="fr-CH" sz="1400" baseline="30000" dirty="0" smtClean="0"/>
              <a:t>31</a:t>
            </a:r>
            <a:r>
              <a:rPr lang="fr-CH" sz="1400" dirty="0" smtClean="0"/>
              <a:t> -1) à +(2</a:t>
            </a:r>
            <a:r>
              <a:rPr lang="fr-CH" sz="1400" baseline="30000" dirty="0" smtClean="0"/>
              <a:t>31</a:t>
            </a:r>
            <a:r>
              <a:rPr lang="fr-CH" sz="1400" dirty="0" smtClean="0"/>
              <a:t> -1). L’intervalle de variation peut être limité, au moyen de la directive range:</a:t>
            </a:r>
          </a:p>
          <a:p>
            <a:pPr lvl="2" eaLnBrk="1" hangingPunct="1">
              <a:buNone/>
            </a:pPr>
            <a:r>
              <a:rPr lang="fr-CH" sz="1200" i="1" dirty="0" smtClean="0"/>
              <a:t>NUM: </a:t>
            </a:r>
            <a:r>
              <a:rPr lang="fr-CH" sz="1200" i="1" dirty="0" smtClean="0">
                <a:solidFill>
                  <a:srgbClr val="0070C0"/>
                </a:solidFill>
              </a:rPr>
              <a:t>in</a:t>
            </a:r>
            <a:r>
              <a:rPr lang="fr-CH" sz="1200" i="1" dirty="0" smtClean="0"/>
              <a:t> </a:t>
            </a:r>
            <a:r>
              <a:rPr lang="fr-CH" sz="1200" i="1" dirty="0" err="1" smtClean="0"/>
              <a:t>integer</a:t>
            </a:r>
            <a:r>
              <a:rPr lang="fr-CH" sz="1200" i="1" dirty="0" smtClean="0"/>
              <a:t> range -128 to 127;</a:t>
            </a:r>
          </a:p>
          <a:p>
            <a:pPr eaLnBrk="1" hangingPunct="1"/>
            <a:r>
              <a:rPr lang="fr-CH" sz="1600" b="1" i="1" dirty="0" err="1" smtClean="0"/>
              <a:t>natural</a:t>
            </a:r>
            <a:r>
              <a:rPr lang="fr-CH" sz="1600" i="1" dirty="0" smtClean="0"/>
              <a:t>:</a:t>
            </a:r>
            <a:r>
              <a:rPr lang="fr-CH" sz="1400" dirty="0" smtClean="0"/>
              <a:t> sous-type du type </a:t>
            </a:r>
            <a:r>
              <a:rPr lang="fr-CH" sz="1400" dirty="0" err="1" smtClean="0"/>
              <a:t>integer</a:t>
            </a:r>
            <a:r>
              <a:rPr lang="fr-CH" sz="1400" dirty="0" smtClean="0"/>
              <a:t>, limité aux nombres positifs ou nuls.</a:t>
            </a:r>
            <a:endParaRPr lang="fr-CH" sz="1600" i="1" dirty="0" smtClean="0"/>
          </a:p>
          <a:p>
            <a:pPr eaLnBrk="1" hangingPunct="1"/>
            <a:r>
              <a:rPr lang="fr-CH" sz="1600" b="1" i="1" dirty="0" smtClean="0"/>
              <a:t>positive</a:t>
            </a:r>
            <a:r>
              <a:rPr lang="fr-CH" sz="1600" i="1" dirty="0" smtClean="0"/>
              <a:t>:</a:t>
            </a:r>
            <a:r>
              <a:rPr lang="fr-CH" sz="1400" dirty="0" smtClean="0"/>
              <a:t> sous-type du type </a:t>
            </a:r>
            <a:r>
              <a:rPr lang="fr-CH" sz="1400" dirty="0" err="1" smtClean="0"/>
              <a:t>integer</a:t>
            </a:r>
            <a:r>
              <a:rPr lang="fr-CH" sz="1400" dirty="0" smtClean="0"/>
              <a:t>, limité aux nombres positifs.</a:t>
            </a:r>
            <a:endParaRPr lang="fr-CH" sz="1600" i="1" dirty="0" smtClean="0"/>
          </a:p>
          <a:p>
            <a:pPr eaLnBrk="1" hangingPunct="1"/>
            <a:r>
              <a:rPr lang="fr-CH" sz="1600" b="1" i="1" dirty="0" smtClean="0"/>
              <a:t>bit</a:t>
            </a:r>
            <a:r>
              <a:rPr lang="fr-CH" sz="1600" i="1" dirty="0" smtClean="0"/>
              <a:t>:</a:t>
            </a:r>
            <a:r>
              <a:rPr lang="fr-CH" sz="1400" dirty="0" smtClean="0"/>
              <a:t> type scalaire énuméré, dont les deux seules valeurs possibles sont ‘0’ et ‘1’.</a:t>
            </a:r>
            <a:endParaRPr lang="fr-CH" sz="1600" i="1" dirty="0" smtClean="0"/>
          </a:p>
          <a:p>
            <a:pPr eaLnBrk="1" hangingPunct="1"/>
            <a:r>
              <a:rPr lang="fr-CH" sz="1600" b="1" i="1" dirty="0" smtClean="0"/>
              <a:t>bit-</a:t>
            </a:r>
            <a:r>
              <a:rPr lang="fr-CH" sz="1600" b="1" i="1" dirty="0" err="1" smtClean="0"/>
              <a:t>vector</a:t>
            </a:r>
            <a:r>
              <a:rPr lang="fr-CH" sz="1600" i="1" dirty="0" smtClean="0"/>
              <a:t>:</a:t>
            </a:r>
            <a:r>
              <a:rPr lang="fr-CH" sz="1400" dirty="0" smtClean="0"/>
              <a:t> type composite représentant un vecteur de bit, défini à partir du type générique </a:t>
            </a:r>
            <a:r>
              <a:rPr lang="fr-CH" sz="1400" dirty="0" err="1" smtClean="0"/>
              <a:t>array</a:t>
            </a:r>
            <a:r>
              <a:rPr lang="fr-CH" sz="1400" dirty="0" smtClean="0"/>
              <a:t>:</a:t>
            </a:r>
          </a:p>
          <a:p>
            <a:pPr marL="342900" lvl="2" indent="-342900" eaLnBrk="1" hangingPunct="1">
              <a:buNone/>
            </a:pPr>
            <a:r>
              <a:rPr lang="fr-CH" sz="1200" i="1" dirty="0" smtClean="0"/>
              <a:t>		</a:t>
            </a:r>
            <a:r>
              <a:rPr lang="fr-CH" sz="1200" i="1" dirty="0" smtClean="0">
                <a:solidFill>
                  <a:srgbClr val="0070C0"/>
                </a:solidFill>
              </a:rPr>
              <a:t>type</a:t>
            </a:r>
            <a:r>
              <a:rPr lang="fr-CH" sz="1200" i="1" dirty="0" smtClean="0"/>
              <a:t> bit-</a:t>
            </a:r>
            <a:r>
              <a:rPr lang="fr-CH" sz="1200" i="1" dirty="0" err="1" smtClean="0"/>
              <a:t>vector</a:t>
            </a:r>
            <a:r>
              <a:rPr lang="fr-CH" sz="1200" i="1" dirty="0" smtClean="0"/>
              <a:t> </a:t>
            </a:r>
            <a:r>
              <a:rPr lang="fr-CH" sz="1200" i="1" dirty="0" err="1" smtClean="0">
                <a:solidFill>
                  <a:srgbClr val="0070C0"/>
                </a:solidFill>
              </a:rPr>
              <a:t>is</a:t>
            </a:r>
            <a:r>
              <a:rPr lang="fr-CH" sz="1200" i="1" dirty="0" smtClean="0"/>
              <a:t> </a:t>
            </a:r>
            <a:r>
              <a:rPr lang="fr-CH" sz="1200" i="1" dirty="0" err="1" smtClean="0">
                <a:solidFill>
                  <a:srgbClr val="0070C0"/>
                </a:solidFill>
              </a:rPr>
              <a:t>array</a:t>
            </a:r>
            <a:r>
              <a:rPr lang="fr-CH" sz="1200" i="1" dirty="0" smtClean="0"/>
              <a:t> (</a:t>
            </a:r>
            <a:r>
              <a:rPr lang="fr-CH" sz="1200" i="1" dirty="0" err="1" smtClean="0"/>
              <a:t>natural</a:t>
            </a:r>
            <a:r>
              <a:rPr lang="fr-CH" sz="1200" i="1" dirty="0" smtClean="0"/>
              <a:t> range &lt;&gt;) of bit;</a:t>
            </a:r>
          </a:p>
          <a:p>
            <a:pPr marL="1257300" lvl="4" indent="-342900" eaLnBrk="1" hangingPunct="1">
              <a:buNone/>
            </a:pPr>
            <a:r>
              <a:rPr lang="fr-CH" sz="1200" i="1" dirty="0" smtClean="0"/>
              <a:t>DATA: </a:t>
            </a:r>
            <a:r>
              <a:rPr lang="fr-CH" sz="1200" i="1" dirty="0" smtClean="0">
                <a:solidFill>
                  <a:srgbClr val="0070C0"/>
                </a:solidFill>
              </a:rPr>
              <a:t>in</a:t>
            </a:r>
            <a:r>
              <a:rPr lang="fr-CH" sz="1200" i="1" dirty="0" smtClean="0"/>
              <a:t> </a:t>
            </a:r>
            <a:r>
              <a:rPr lang="fr-CH" sz="1200" i="1" dirty="0" err="1" smtClean="0"/>
              <a:t>bit_vector</a:t>
            </a:r>
            <a:r>
              <a:rPr lang="fr-CH" sz="1200" i="1" dirty="0" smtClean="0"/>
              <a:t> (15 </a:t>
            </a:r>
            <a:r>
              <a:rPr lang="fr-CH" sz="1200" i="1" dirty="0" err="1" smtClean="0"/>
              <a:t>downto</a:t>
            </a:r>
            <a:r>
              <a:rPr lang="fr-CH" sz="1200" i="1" dirty="0" smtClean="0"/>
              <a:t> 0); </a:t>
            </a:r>
            <a:r>
              <a:rPr lang="fr-CH" sz="1200" i="1" dirty="0" smtClean="0">
                <a:sym typeface="Wingdings" pitchFamily="2" charset="2"/>
              </a:rPr>
              <a:t> </a:t>
            </a:r>
            <a:r>
              <a:rPr lang="fr-CH" sz="1200" dirty="0" smtClean="0">
                <a:sym typeface="Wingdings" pitchFamily="2" charset="2"/>
              </a:rPr>
              <a:t>vecteur qui contient les signaux </a:t>
            </a:r>
            <a:r>
              <a:rPr lang="fr-CH" sz="1200" i="1" dirty="0" smtClean="0">
                <a:sym typeface="Wingdings" pitchFamily="2" charset="2"/>
              </a:rPr>
              <a:t>DATA(15), DATA(14),… DATA(0)</a:t>
            </a:r>
          </a:p>
          <a:p>
            <a:pPr marL="1257300" lvl="4" indent="-342900" eaLnBrk="1" hangingPunct="1">
              <a:buNone/>
            </a:pPr>
            <a:r>
              <a:rPr lang="fr-CH" sz="1200" i="1" dirty="0" smtClean="0"/>
              <a:t>DATA: </a:t>
            </a:r>
            <a:r>
              <a:rPr lang="fr-CH" sz="1200" i="1" dirty="0" smtClean="0">
                <a:solidFill>
                  <a:srgbClr val="0070C0"/>
                </a:solidFill>
              </a:rPr>
              <a:t>out</a:t>
            </a:r>
            <a:r>
              <a:rPr lang="fr-CH" sz="1200" i="1" dirty="0" smtClean="0"/>
              <a:t> </a:t>
            </a:r>
            <a:r>
              <a:rPr lang="fr-CH" sz="1200" i="1" dirty="0" err="1" smtClean="0"/>
              <a:t>bit_vector</a:t>
            </a:r>
            <a:r>
              <a:rPr lang="fr-CH" sz="1200" i="1" dirty="0" smtClean="0"/>
              <a:t> (22 </a:t>
            </a:r>
            <a:r>
              <a:rPr lang="fr-CH" sz="1200" i="1" dirty="0" err="1" smtClean="0"/>
              <a:t>downto</a:t>
            </a:r>
            <a:r>
              <a:rPr lang="fr-CH" sz="1200" i="1" dirty="0" smtClean="0"/>
              <a:t> 16); </a:t>
            </a:r>
            <a:r>
              <a:rPr lang="fr-CH" sz="1200" dirty="0" smtClean="0">
                <a:sym typeface="Wingdings" pitchFamily="2" charset="2"/>
              </a:rPr>
              <a:t> bus de sortie de largeur 7 bits</a:t>
            </a:r>
            <a:endParaRPr lang="fr-CH" sz="1200" dirty="0" smtClean="0"/>
          </a:p>
          <a:p>
            <a:pPr eaLnBrk="1" hangingPunct="1"/>
            <a:r>
              <a:rPr lang="fr-CH" sz="1600" b="1" i="1" dirty="0" err="1" smtClean="0"/>
              <a:t>boolean</a:t>
            </a:r>
            <a:r>
              <a:rPr lang="fr-CH" sz="1600" i="1" dirty="0" smtClean="0"/>
              <a:t>:</a:t>
            </a:r>
            <a:r>
              <a:rPr lang="fr-CH" sz="1400" dirty="0" smtClean="0"/>
              <a:t> type scalaire énuméré, dont les deux valeurs possibles sont </a:t>
            </a:r>
            <a:r>
              <a:rPr lang="fr-CH" sz="1400" i="1" dirty="0" smtClean="0"/>
              <a:t>FALSE</a:t>
            </a:r>
            <a:r>
              <a:rPr lang="fr-CH" sz="1400" dirty="0" smtClean="0"/>
              <a:t> et </a:t>
            </a:r>
            <a:r>
              <a:rPr lang="fr-CH" sz="1400" i="1" dirty="0" smtClean="0"/>
              <a:t>TRUE</a:t>
            </a:r>
            <a:r>
              <a:rPr lang="fr-CH" sz="1400" dirty="0" smtClean="0"/>
              <a:t>. Pas équivalent au type bit.</a:t>
            </a:r>
            <a:endParaRPr lang="fr-CH" sz="1600" i="1" dirty="0" smtClean="0"/>
          </a:p>
          <a:p>
            <a:pPr eaLnBrk="1" hangingPunct="1"/>
            <a:r>
              <a:rPr lang="fr-CH" sz="1600" b="1" i="1" dirty="0" smtClean="0"/>
              <a:t>real</a:t>
            </a:r>
            <a:r>
              <a:rPr lang="fr-CH" sz="1600" i="1" dirty="0" smtClean="0"/>
              <a:t>:</a:t>
            </a:r>
            <a:r>
              <a:rPr lang="fr-CH" sz="1400" dirty="0" smtClean="0"/>
              <a:t> type scalaire flottant, défini sur un intervalle au moins égal à -1.0</a:t>
            </a:r>
            <a:r>
              <a:rPr lang="fr-CH" sz="1400" baseline="30000" dirty="0" smtClean="0"/>
              <a:t>E</a:t>
            </a:r>
            <a:r>
              <a:rPr lang="fr-CH" sz="1400" dirty="0" smtClean="0"/>
              <a:t>38 à 1.0</a:t>
            </a:r>
            <a:r>
              <a:rPr lang="fr-CH" sz="1400" baseline="30000" dirty="0" smtClean="0"/>
              <a:t>E</a:t>
            </a:r>
            <a:r>
              <a:rPr lang="fr-CH" sz="1400" dirty="0" smtClean="0"/>
              <a:t>38</a:t>
            </a:r>
            <a:endParaRPr lang="fr-CH" sz="1600" i="1" dirty="0" smtClean="0"/>
          </a:p>
          <a:p>
            <a:pPr eaLnBrk="1" hangingPunct="1"/>
            <a:r>
              <a:rPr lang="fr-CH" sz="1600" b="1" i="1" dirty="0" smtClean="0"/>
              <a:t>time</a:t>
            </a:r>
            <a:r>
              <a:rPr lang="fr-CH" sz="1600" i="1" dirty="0" smtClean="0"/>
              <a:t>:</a:t>
            </a:r>
            <a:r>
              <a:rPr lang="fr-CH" sz="1400" dirty="0" smtClean="0"/>
              <a:t> type scalaire physique définissant les unités de temps, de la </a:t>
            </a:r>
            <a:r>
              <a:rPr lang="fr-CH" sz="1400" dirty="0" err="1" smtClean="0"/>
              <a:t>femtoseconde</a:t>
            </a:r>
            <a:r>
              <a:rPr lang="fr-CH" sz="1400" dirty="0" smtClean="0"/>
              <a:t> à l’heure, en passant par les décades intermédiaires.</a:t>
            </a:r>
            <a:endParaRPr lang="fr-CH" sz="1600" i="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600" dirty="0" smtClean="0"/>
              <a:t>VHDL – Types Complémentaires</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VHDL permet la création de types complémentaire.</a:t>
            </a:r>
          </a:p>
          <a:p>
            <a:pPr eaLnBrk="1" hangingPunct="1"/>
            <a:endParaRPr lang="fr-CH" sz="1600" dirty="0" smtClean="0"/>
          </a:p>
          <a:p>
            <a:pPr eaLnBrk="1" hangingPunct="1"/>
            <a:r>
              <a:rPr lang="fr-CH" sz="1600" dirty="0" smtClean="0"/>
              <a:t>Exemple: type pour les signaux multi-valeurs défini dans les spécifications IEEE1164:</a:t>
            </a:r>
          </a:p>
          <a:p>
            <a:pPr lvl="1" eaLnBrk="1" hangingPunct="1"/>
            <a:r>
              <a:rPr lang="fr-CH" sz="1400" i="1" dirty="0" err="1" smtClean="0">
                <a:solidFill>
                  <a:srgbClr val="FF0000"/>
                </a:solidFill>
              </a:rPr>
              <a:t>std_logic</a:t>
            </a:r>
            <a:r>
              <a:rPr lang="fr-CH" sz="1200" i="1" dirty="0" smtClean="0"/>
              <a:t>:</a:t>
            </a:r>
            <a:r>
              <a:rPr lang="fr-CH" sz="1200" dirty="0" smtClean="0"/>
              <a:t> peut prendre 9 valeurs, décrivant tous les états d’un signal électronique numérique:</a:t>
            </a:r>
          </a:p>
          <a:p>
            <a:pPr lvl="2" eaLnBrk="1" hangingPunct="1"/>
            <a:r>
              <a:rPr lang="fr-CH" sz="1000" dirty="0" smtClean="0"/>
              <a:t>‘U’: non initialisé</a:t>
            </a:r>
          </a:p>
          <a:p>
            <a:pPr lvl="2" eaLnBrk="1" hangingPunct="1"/>
            <a:r>
              <a:rPr lang="fr-CH" sz="1000" dirty="0" smtClean="0"/>
              <a:t>‘X’: niveau inconnu, forçage fort</a:t>
            </a:r>
          </a:p>
          <a:p>
            <a:pPr lvl="2" eaLnBrk="1" hangingPunct="1"/>
            <a:r>
              <a:rPr lang="fr-CH" sz="1000" dirty="0" smtClean="0"/>
              <a:t>‘0’: niveau 0, forçage fort</a:t>
            </a:r>
          </a:p>
          <a:p>
            <a:pPr lvl="2" eaLnBrk="1" hangingPunct="1"/>
            <a:r>
              <a:rPr lang="fr-CH" sz="1000" dirty="0" smtClean="0"/>
              <a:t>‘1’: niveau 1, forçage fort</a:t>
            </a:r>
          </a:p>
          <a:p>
            <a:pPr lvl="2" eaLnBrk="1" hangingPunct="1"/>
            <a:r>
              <a:rPr lang="fr-CH" sz="1000" dirty="0" smtClean="0"/>
              <a:t>‘Z’: haute impédance</a:t>
            </a:r>
          </a:p>
          <a:p>
            <a:pPr lvl="2" eaLnBrk="1" hangingPunct="1"/>
            <a:r>
              <a:rPr lang="fr-CH" sz="1000" dirty="0" smtClean="0"/>
              <a:t>‘W’: niveau inconnu, forçage faible</a:t>
            </a:r>
          </a:p>
          <a:p>
            <a:pPr lvl="2" eaLnBrk="1" hangingPunct="1"/>
            <a:r>
              <a:rPr lang="fr-CH" sz="1000" dirty="0" smtClean="0"/>
              <a:t>‘L’: niveau 0, forçage faible</a:t>
            </a:r>
          </a:p>
          <a:p>
            <a:pPr lvl="2" eaLnBrk="1" hangingPunct="1"/>
            <a:r>
              <a:rPr lang="fr-CH" sz="1000" dirty="0" smtClean="0"/>
              <a:t>‘H’: niveau 1, forçage faible</a:t>
            </a:r>
          </a:p>
          <a:p>
            <a:pPr lvl="2" eaLnBrk="1" hangingPunct="1"/>
            <a:r>
              <a:rPr lang="fr-CH" sz="1000" dirty="0" smtClean="0"/>
              <a:t>‘_’: quelconque (indifférent)</a:t>
            </a:r>
          </a:p>
          <a:p>
            <a:pPr lvl="2" eaLnBrk="1" hangingPunct="1">
              <a:buNone/>
            </a:pPr>
            <a:r>
              <a:rPr lang="fr-CH" sz="1000" dirty="0" smtClean="0"/>
              <a:t>Défini par le paquetage normalisé </a:t>
            </a:r>
            <a:r>
              <a:rPr lang="fr-CH" sz="1000" dirty="0" err="1" smtClean="0"/>
              <a:t>IEEE.std_logic_1164</a:t>
            </a:r>
            <a:r>
              <a:rPr lang="fr-CH" sz="1000" dirty="0" smtClean="0"/>
              <a:t> (indispensable de le déclarer au début du fichier VHDL).</a:t>
            </a:r>
          </a:p>
          <a:p>
            <a:pPr lvl="2" eaLnBrk="1" hangingPunct="1">
              <a:buNone/>
            </a:pPr>
            <a:r>
              <a:rPr lang="fr-CH" sz="1000" u="sng" dirty="0" smtClean="0"/>
              <a:t>Fortement recommandé </a:t>
            </a:r>
            <a:r>
              <a:rPr lang="fr-CH" sz="1000" dirty="0" smtClean="0"/>
              <a:t>d’utiliser ce type en remplacement du type bit.</a:t>
            </a:r>
          </a:p>
          <a:p>
            <a:pPr lvl="2" eaLnBrk="1" hangingPunct="1">
              <a:buNone/>
            </a:pPr>
            <a:r>
              <a:rPr lang="fr-CH" sz="1000" dirty="0" smtClean="0"/>
              <a:t>‘0’ et ‘L’ sont équivalentes pour le synthétiseur et ‘U’, ‘X’ et ‘W’ pas supportés par les synthétiseurs.</a:t>
            </a:r>
          </a:p>
          <a:p>
            <a:pPr lvl="2" eaLnBrk="1" hangingPunct="1">
              <a:buNone/>
            </a:pPr>
            <a:r>
              <a:rPr lang="fr-CH" sz="1000" dirty="0" smtClean="0"/>
              <a:t>C’est un sous-type du type de base </a:t>
            </a:r>
            <a:r>
              <a:rPr lang="fr-CH" sz="1000" i="1" dirty="0" err="1" smtClean="0"/>
              <a:t>std_ulogic</a:t>
            </a:r>
            <a:r>
              <a:rPr lang="fr-CH" sz="1000" dirty="0" smtClean="0"/>
              <a:t> pour des signaux résolus (=</a:t>
            </a:r>
            <a:r>
              <a:rPr lang="fr-CH" sz="1000" dirty="0" err="1" smtClean="0"/>
              <a:t>multisources</a:t>
            </a:r>
            <a:r>
              <a:rPr lang="fr-CH" sz="1000" dirty="0" smtClean="0"/>
              <a:t>)</a:t>
            </a:r>
          </a:p>
          <a:p>
            <a:pPr lvl="2" eaLnBrk="1" hangingPunct="1"/>
            <a:r>
              <a:rPr lang="fr-CH" sz="1000" i="1" dirty="0" smtClean="0">
                <a:solidFill>
                  <a:srgbClr val="0070C0"/>
                </a:solidFill>
              </a:rPr>
              <a:t>type</a:t>
            </a:r>
            <a:r>
              <a:rPr lang="fr-CH" sz="1000" i="1" dirty="0" smtClean="0"/>
              <a:t> </a:t>
            </a:r>
            <a:r>
              <a:rPr lang="fr-CH" sz="1000" i="1" dirty="0" err="1" smtClean="0"/>
              <a:t>signed</a:t>
            </a:r>
            <a:r>
              <a:rPr lang="fr-CH" sz="1000" i="1" dirty="0" smtClean="0"/>
              <a:t> </a:t>
            </a:r>
            <a:r>
              <a:rPr lang="fr-CH" sz="1000" i="1" dirty="0" err="1" smtClean="0">
                <a:solidFill>
                  <a:srgbClr val="0070C0"/>
                </a:solidFill>
              </a:rPr>
              <a:t>is</a:t>
            </a:r>
            <a:r>
              <a:rPr lang="fr-CH" sz="1000" i="1" dirty="0" smtClean="0"/>
              <a:t> </a:t>
            </a:r>
            <a:r>
              <a:rPr lang="fr-CH" sz="1000" i="1" dirty="0" err="1" smtClean="0">
                <a:solidFill>
                  <a:srgbClr val="0070C0"/>
                </a:solidFill>
              </a:rPr>
              <a:t>array</a:t>
            </a:r>
            <a:r>
              <a:rPr lang="fr-CH" sz="1000" i="1" dirty="0" smtClean="0"/>
              <a:t> (</a:t>
            </a:r>
            <a:r>
              <a:rPr lang="fr-CH" sz="1000" i="1" dirty="0" err="1" smtClean="0"/>
              <a:t>natural</a:t>
            </a:r>
            <a:r>
              <a:rPr lang="fr-CH" sz="1000" i="1" dirty="0" smtClean="0"/>
              <a:t> range &lt;&gt;) </a:t>
            </a:r>
            <a:r>
              <a:rPr lang="fr-CH" sz="1000" i="1" dirty="0" smtClean="0">
                <a:solidFill>
                  <a:srgbClr val="0070C0"/>
                </a:solidFill>
              </a:rPr>
              <a:t>of</a:t>
            </a:r>
            <a:r>
              <a:rPr lang="fr-CH" sz="1000" i="1" dirty="0" smtClean="0"/>
              <a:t> </a:t>
            </a:r>
            <a:r>
              <a:rPr lang="fr-CH" sz="1000" i="1" dirty="0" err="1" smtClean="0">
                <a:solidFill>
                  <a:srgbClr val="FF0000"/>
                </a:solidFill>
              </a:rPr>
              <a:t>std_logic</a:t>
            </a:r>
            <a:r>
              <a:rPr lang="fr-CH" sz="1000" i="1" dirty="0" smtClean="0"/>
              <a:t>;	 </a:t>
            </a:r>
            <a:r>
              <a:rPr lang="fr-CH" sz="1000" dirty="0" smtClean="0"/>
              <a:t>IEEE1076.3</a:t>
            </a:r>
          </a:p>
          <a:p>
            <a:pPr lvl="2" eaLnBrk="1" hangingPunct="1"/>
            <a:r>
              <a:rPr lang="fr-CH" sz="1000" i="1" dirty="0" smtClean="0">
                <a:solidFill>
                  <a:srgbClr val="0070C0"/>
                </a:solidFill>
              </a:rPr>
              <a:t>type</a:t>
            </a:r>
            <a:r>
              <a:rPr lang="fr-CH" sz="1000" i="1" dirty="0" smtClean="0"/>
              <a:t> </a:t>
            </a:r>
            <a:r>
              <a:rPr lang="fr-CH" sz="1000" i="1" dirty="0" err="1" smtClean="0"/>
              <a:t>unsigned</a:t>
            </a:r>
            <a:r>
              <a:rPr lang="fr-CH" sz="1000" i="1" dirty="0" smtClean="0"/>
              <a:t> </a:t>
            </a:r>
            <a:r>
              <a:rPr lang="fr-CH" sz="1000" i="1" dirty="0" err="1" smtClean="0">
                <a:solidFill>
                  <a:srgbClr val="0070C0"/>
                </a:solidFill>
              </a:rPr>
              <a:t>is</a:t>
            </a:r>
            <a:r>
              <a:rPr lang="fr-CH" sz="1000" i="1" dirty="0" smtClean="0"/>
              <a:t> </a:t>
            </a:r>
            <a:r>
              <a:rPr lang="fr-CH" sz="1000" i="1" dirty="0" err="1" smtClean="0">
                <a:solidFill>
                  <a:srgbClr val="0070C0"/>
                </a:solidFill>
              </a:rPr>
              <a:t>array</a:t>
            </a:r>
            <a:r>
              <a:rPr lang="fr-CH" sz="1000" i="1" dirty="0" smtClean="0"/>
              <a:t> (</a:t>
            </a:r>
            <a:r>
              <a:rPr lang="fr-CH" sz="1000" i="1" dirty="0" err="1" smtClean="0"/>
              <a:t>natural</a:t>
            </a:r>
            <a:r>
              <a:rPr lang="fr-CH" sz="1000" i="1" dirty="0" smtClean="0"/>
              <a:t> range &lt;&gt;) </a:t>
            </a:r>
            <a:r>
              <a:rPr lang="fr-CH" sz="1000" i="1" dirty="0" smtClean="0">
                <a:solidFill>
                  <a:srgbClr val="0070C0"/>
                </a:solidFill>
              </a:rPr>
              <a:t>of</a:t>
            </a:r>
            <a:r>
              <a:rPr lang="fr-CH" sz="1000" i="1" dirty="0" smtClean="0"/>
              <a:t> </a:t>
            </a:r>
            <a:r>
              <a:rPr lang="fr-CH" sz="1000" i="1" dirty="0" err="1" smtClean="0">
                <a:solidFill>
                  <a:srgbClr val="FF0000"/>
                </a:solidFill>
              </a:rPr>
              <a:t>std_logic</a:t>
            </a:r>
            <a:r>
              <a:rPr lang="fr-CH" sz="1000" i="1" dirty="0" smtClean="0"/>
              <a:t>;	  </a:t>
            </a:r>
            <a:r>
              <a:rPr lang="fr-CH" sz="1000" dirty="0" smtClean="0"/>
              <a:t>action différenciée des opérateurs </a:t>
            </a:r>
            <a:r>
              <a:rPr lang="fr-CH" sz="1000" dirty="0" err="1" smtClean="0"/>
              <a:t>arithmetiques</a:t>
            </a:r>
            <a:endParaRPr lang="fr-CH" sz="1000" dirty="0" smtClean="0"/>
          </a:p>
          <a:p>
            <a:pPr lvl="1" eaLnBrk="1" hangingPunct="1"/>
            <a:endParaRPr lang="fr-CH" sz="1200" i="1" dirty="0" smtClean="0"/>
          </a:p>
          <a:p>
            <a:pPr lvl="1" eaLnBrk="1" hangingPunct="1"/>
            <a:r>
              <a:rPr lang="fr-CH" sz="1200" i="1" dirty="0" err="1" smtClean="0">
                <a:solidFill>
                  <a:srgbClr val="FF0000"/>
                </a:solidFill>
              </a:rPr>
              <a:t>std_logic_vector</a:t>
            </a:r>
            <a:r>
              <a:rPr lang="fr-CH" sz="1200" dirty="0" smtClean="0"/>
              <a:t>: extension de </a:t>
            </a:r>
            <a:r>
              <a:rPr lang="fr-CH" sz="1200" i="1" dirty="0" err="1" smtClean="0">
                <a:solidFill>
                  <a:srgbClr val="FF0000"/>
                </a:solidFill>
              </a:rPr>
              <a:t>std_logic</a:t>
            </a:r>
            <a:endParaRPr lang="fr-CH" sz="1200" i="1" dirty="0" smtClean="0">
              <a:solidFill>
                <a:srgbClr val="FF0000"/>
              </a:solidFill>
            </a:endParaRPr>
          </a:p>
          <a:p>
            <a:pPr lvl="2" eaLnBrk="1" hangingPunct="1"/>
            <a:r>
              <a:rPr lang="fr-CH" sz="1000" i="1" dirty="0" smtClean="0"/>
              <a:t>DATA: </a:t>
            </a:r>
            <a:r>
              <a:rPr lang="fr-CH" sz="1000" i="1" dirty="0" smtClean="0">
                <a:solidFill>
                  <a:srgbClr val="0070C0"/>
                </a:solidFill>
              </a:rPr>
              <a:t>in</a:t>
            </a:r>
            <a:r>
              <a:rPr lang="fr-CH" sz="1000" i="1" dirty="0" smtClean="0"/>
              <a:t> </a:t>
            </a:r>
            <a:r>
              <a:rPr lang="fr-CH" sz="1000" i="1" dirty="0" err="1" smtClean="0">
                <a:solidFill>
                  <a:srgbClr val="FF0000"/>
                </a:solidFill>
              </a:rPr>
              <a:t>std_logic_vector</a:t>
            </a:r>
            <a:r>
              <a:rPr lang="fr-CH" sz="1000" i="1" dirty="0" smtClean="0"/>
              <a:t> (15 </a:t>
            </a:r>
            <a:r>
              <a:rPr lang="fr-CH" sz="1000" i="1" dirty="0" err="1" smtClean="0">
                <a:solidFill>
                  <a:srgbClr val="0070C0"/>
                </a:solidFill>
              </a:rPr>
              <a:t>downto</a:t>
            </a:r>
            <a:r>
              <a:rPr lang="fr-CH" sz="1000" i="1" dirty="0" smtClean="0"/>
              <a:t> 0);</a:t>
            </a:r>
          </a:p>
        </p:txBody>
      </p:sp>
      <p:sp>
        <p:nvSpPr>
          <p:cNvPr id="4" name="Accolade fermante 3"/>
          <p:cNvSpPr/>
          <p:nvPr/>
        </p:nvSpPr>
        <p:spPr>
          <a:xfrm>
            <a:off x="4932040" y="5085184"/>
            <a:ext cx="144016" cy="360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107504" y="274638"/>
            <a:ext cx="7200800" cy="1143000"/>
          </a:xfrm>
        </p:spPr>
        <p:txBody>
          <a:bodyPr/>
          <a:lstStyle/>
          <a:p>
            <a:pPr eaLnBrk="1" hangingPunct="1"/>
            <a:r>
              <a:rPr lang="fr-CH" sz="3200" dirty="0" smtClean="0"/>
              <a:t>VHDL – Types Définis par l’Utilisateur</a:t>
            </a:r>
          </a:p>
        </p:txBody>
      </p:sp>
      <p:sp>
        <p:nvSpPr>
          <p:cNvPr id="6" name="Espace réservé du contenu 2"/>
          <p:cNvSpPr>
            <a:spLocks noGrp="1"/>
          </p:cNvSpPr>
          <p:nvPr>
            <p:ph idx="1"/>
          </p:nvPr>
        </p:nvSpPr>
        <p:spPr>
          <a:xfrm>
            <a:off x="428625" y="1571625"/>
            <a:ext cx="8218488" cy="4500563"/>
          </a:xfrm>
        </p:spPr>
        <p:txBody>
          <a:bodyPr/>
          <a:lstStyle/>
          <a:p>
            <a:pPr eaLnBrk="1" hangingPunct="1">
              <a:buNone/>
            </a:pPr>
            <a:r>
              <a:rPr lang="fr-CH" sz="1600" dirty="0" smtClean="0"/>
              <a:t>« Taillés sur mesure » </a:t>
            </a:r>
            <a:r>
              <a:rPr lang="fr-CH" sz="1600" dirty="0" smtClean="0">
                <a:sym typeface="Wingdings" pitchFamily="2" charset="2"/>
              </a:rPr>
              <a:t> très utiles et portables par définition</a:t>
            </a:r>
          </a:p>
          <a:p>
            <a:pPr eaLnBrk="1" hangingPunct="1"/>
            <a:endParaRPr lang="fr-CH" sz="1600" dirty="0" smtClean="0">
              <a:sym typeface="Wingdings" pitchFamily="2" charset="2"/>
            </a:endParaRPr>
          </a:p>
          <a:p>
            <a:pPr eaLnBrk="1" hangingPunct="1"/>
            <a:r>
              <a:rPr lang="fr-CH" sz="1600" dirty="0" smtClean="0">
                <a:sym typeface="Wingdings" pitchFamily="2" charset="2"/>
              </a:rPr>
              <a:t>Types énumérés: plus fréquents et bien adaptés à la description de machines d’états:</a:t>
            </a:r>
          </a:p>
          <a:p>
            <a:pPr lvl="2" eaLnBrk="1" hangingPunct="1">
              <a:buNone/>
            </a:pPr>
            <a:r>
              <a:rPr lang="fr-CH" sz="1200" i="1" dirty="0" smtClean="0">
                <a:solidFill>
                  <a:srgbClr val="0070C0"/>
                </a:solidFill>
                <a:sym typeface="Wingdings" pitchFamily="2" charset="2"/>
              </a:rPr>
              <a:t>type </a:t>
            </a:r>
            <a:r>
              <a:rPr lang="fr-CH" sz="1200" i="1" dirty="0" smtClean="0">
                <a:sym typeface="Wingdings" pitchFamily="2" charset="2"/>
              </a:rPr>
              <a:t>ETAT </a:t>
            </a:r>
            <a:r>
              <a:rPr lang="fr-CH" sz="1200" i="1" dirty="0" err="1" smtClean="0">
                <a:sym typeface="Wingdings" pitchFamily="2" charset="2"/>
              </a:rPr>
              <a:t>is</a:t>
            </a:r>
            <a:r>
              <a:rPr lang="fr-CH" sz="1200" i="1" dirty="0" smtClean="0">
                <a:sym typeface="Wingdings" pitchFamily="2" charset="2"/>
              </a:rPr>
              <a:t> (REPOS, INIT, ACTIV, ATTENTE, FIN, ERREUR);</a:t>
            </a:r>
          </a:p>
          <a:p>
            <a:pPr lvl="2" eaLnBrk="1" hangingPunct="1">
              <a:buNone/>
            </a:pPr>
            <a:r>
              <a:rPr lang="fr-CH" sz="1200" i="1" dirty="0" smtClean="0">
                <a:sym typeface="Wingdings" pitchFamily="2" charset="2"/>
              </a:rPr>
              <a:t>MACH_ETAT: </a:t>
            </a:r>
            <a:r>
              <a:rPr lang="fr-CH" sz="1200" i="1" dirty="0" smtClean="0">
                <a:solidFill>
                  <a:srgbClr val="0070C0"/>
                </a:solidFill>
                <a:sym typeface="Wingdings" pitchFamily="2" charset="2"/>
              </a:rPr>
              <a:t>buffer</a:t>
            </a:r>
            <a:r>
              <a:rPr lang="fr-CH" sz="1200" i="1" dirty="0" smtClean="0">
                <a:sym typeface="Wingdings" pitchFamily="2" charset="2"/>
              </a:rPr>
              <a:t> ETAT;</a:t>
            </a:r>
            <a:endParaRPr lang="fr-CH" sz="1600" dirty="0" smtClean="0">
              <a:sym typeface="Wingdings" pitchFamily="2" charset="2"/>
            </a:endParaRPr>
          </a:p>
          <a:p>
            <a:pPr eaLnBrk="1" hangingPunct="1"/>
            <a:r>
              <a:rPr lang="fr-CH" sz="1600" dirty="0" smtClean="0">
                <a:sym typeface="Wingdings" pitchFamily="2" charset="2"/>
              </a:rPr>
              <a:t>Tableaux définis à partir du type </a:t>
            </a:r>
            <a:r>
              <a:rPr lang="fr-CH" sz="1600" i="1" dirty="0" err="1" smtClean="0">
                <a:sym typeface="Wingdings" pitchFamily="2" charset="2"/>
              </a:rPr>
              <a:t>array</a:t>
            </a:r>
            <a:r>
              <a:rPr lang="fr-CH" sz="1600" i="1" dirty="0" smtClean="0">
                <a:sym typeface="Wingdings" pitchFamily="2" charset="2"/>
              </a:rPr>
              <a:t>:</a:t>
            </a:r>
          </a:p>
          <a:p>
            <a:pPr lvl="2" eaLnBrk="1" hangingPunct="1">
              <a:buNone/>
            </a:pPr>
            <a:r>
              <a:rPr lang="fr-CH" sz="1200" i="1" dirty="0" smtClean="0">
                <a:solidFill>
                  <a:srgbClr val="0070C0"/>
                </a:solidFill>
                <a:sym typeface="Wingdings" pitchFamily="2" charset="2"/>
              </a:rPr>
              <a:t>type</a:t>
            </a:r>
            <a:r>
              <a:rPr lang="fr-CH" sz="1200" i="1" dirty="0" smtClean="0">
                <a:sym typeface="Wingdings" pitchFamily="2" charset="2"/>
              </a:rPr>
              <a:t> TABLE_XY </a:t>
            </a:r>
            <a:r>
              <a:rPr lang="fr-CH" sz="1200" i="1" dirty="0" err="1" smtClean="0">
                <a:sym typeface="Wingdings" pitchFamily="2" charset="2"/>
              </a:rPr>
              <a:t>is</a:t>
            </a:r>
            <a:r>
              <a:rPr lang="fr-CH" sz="1200" i="1" dirty="0" smtClean="0">
                <a:sym typeface="Wingdings" pitchFamily="2" charset="2"/>
              </a:rPr>
              <a:t> </a:t>
            </a:r>
            <a:r>
              <a:rPr lang="fr-CH" sz="1200" i="1" dirty="0" err="1" smtClean="0">
                <a:solidFill>
                  <a:srgbClr val="0070C0"/>
                </a:solidFill>
                <a:sym typeface="Wingdings" pitchFamily="2" charset="2"/>
              </a:rPr>
              <a:t>array</a:t>
            </a:r>
            <a:r>
              <a:rPr lang="fr-CH" sz="1200" i="1" dirty="0" smtClean="0">
                <a:sym typeface="Wingdings" pitchFamily="2" charset="2"/>
              </a:rPr>
              <a:t> (0 to 3, 0 to 7) of </a:t>
            </a:r>
            <a:r>
              <a:rPr lang="fr-CH" sz="1200" i="1" dirty="0" err="1" smtClean="0">
                <a:sym typeface="Wingdings" pitchFamily="2" charset="2"/>
              </a:rPr>
              <a:t>std_logic</a:t>
            </a:r>
            <a:r>
              <a:rPr lang="fr-CH" sz="1200" i="1" dirty="0" smtClean="0">
                <a:sym typeface="Wingdings" pitchFamily="2" charset="2"/>
              </a:rPr>
              <a:t>;</a:t>
            </a:r>
            <a:endParaRPr lang="fr-CH" sz="1600" i="1" dirty="0" smtClean="0">
              <a:sym typeface="Wingdings" pitchFamily="2" charset="2"/>
            </a:endParaRPr>
          </a:p>
          <a:p>
            <a:pPr eaLnBrk="1" hangingPunct="1"/>
            <a:r>
              <a:rPr lang="fr-CH" sz="1600" dirty="0" smtClean="0">
                <a:sym typeface="Wingdings" pitchFamily="2" charset="2"/>
              </a:rPr>
              <a:t>Records: permettent de rassembler des objets (même des types différents) dans une même organisation, et de repérer chaque élément par son nom:</a:t>
            </a:r>
          </a:p>
          <a:p>
            <a:pPr lvl="2" eaLnBrk="1" hangingPunct="1">
              <a:buNone/>
            </a:pPr>
            <a:r>
              <a:rPr lang="fr-CH" sz="1200" i="1" dirty="0" smtClean="0">
                <a:solidFill>
                  <a:srgbClr val="0070C0"/>
                </a:solidFill>
                <a:sym typeface="Wingdings" pitchFamily="2" charset="2"/>
              </a:rPr>
              <a:t>type</a:t>
            </a:r>
            <a:r>
              <a:rPr lang="fr-CH" sz="1200" i="1" dirty="0" smtClean="0">
                <a:sym typeface="Wingdings" pitchFamily="2" charset="2"/>
              </a:rPr>
              <a:t> DATE </a:t>
            </a:r>
            <a:r>
              <a:rPr lang="fr-CH" sz="1200" i="1" dirty="0" err="1" smtClean="0">
                <a:sym typeface="Wingdings" pitchFamily="2" charset="2"/>
              </a:rPr>
              <a:t>is</a:t>
            </a:r>
            <a:endParaRPr lang="fr-CH" sz="1200" i="1" dirty="0" smtClean="0">
              <a:sym typeface="Wingdings" pitchFamily="2" charset="2"/>
            </a:endParaRPr>
          </a:p>
          <a:p>
            <a:pPr lvl="2" eaLnBrk="1" hangingPunct="1">
              <a:buNone/>
            </a:pPr>
            <a:r>
              <a:rPr lang="fr-CH" sz="1200" i="1" dirty="0" smtClean="0">
                <a:solidFill>
                  <a:srgbClr val="0070C0"/>
                </a:solidFill>
                <a:sym typeface="Wingdings" pitchFamily="2" charset="2"/>
              </a:rPr>
              <a:t>record</a:t>
            </a:r>
          </a:p>
          <a:p>
            <a:pPr lvl="2" eaLnBrk="1" hangingPunct="1">
              <a:buNone/>
            </a:pPr>
            <a:r>
              <a:rPr lang="fr-CH" sz="1200" i="1" dirty="0" smtClean="0">
                <a:sym typeface="Wingdings" pitchFamily="2" charset="2"/>
              </a:rPr>
              <a:t>	     jour:    </a:t>
            </a:r>
            <a:r>
              <a:rPr lang="fr-CH" sz="1200" i="1" dirty="0" err="1" smtClean="0">
                <a:sym typeface="Wingdings" pitchFamily="2" charset="2"/>
              </a:rPr>
              <a:t>std_logic_vector</a:t>
            </a:r>
            <a:r>
              <a:rPr lang="fr-CH" sz="1200" i="1" dirty="0" smtClean="0">
                <a:sym typeface="Wingdings" pitchFamily="2" charset="2"/>
              </a:rPr>
              <a:t>(5 </a:t>
            </a:r>
            <a:r>
              <a:rPr lang="fr-CH" sz="1200" i="1" dirty="0" err="1" smtClean="0">
                <a:sym typeface="Wingdings" pitchFamily="2" charset="2"/>
              </a:rPr>
              <a:t>downto</a:t>
            </a:r>
            <a:r>
              <a:rPr lang="fr-CH" sz="1200" i="1" dirty="0" smtClean="0">
                <a:sym typeface="Wingdings" pitchFamily="2" charset="2"/>
              </a:rPr>
              <a:t> 0);</a:t>
            </a:r>
          </a:p>
          <a:p>
            <a:pPr lvl="2" eaLnBrk="1" hangingPunct="1">
              <a:buNone/>
            </a:pPr>
            <a:r>
              <a:rPr lang="fr-CH" sz="1200" i="1" dirty="0" smtClean="0">
                <a:sym typeface="Wingdings" pitchFamily="2" charset="2"/>
              </a:rPr>
              <a:t>	     mois:   </a:t>
            </a:r>
            <a:r>
              <a:rPr lang="fr-CH" sz="1200" i="1" dirty="0" err="1" smtClean="0">
                <a:sym typeface="Wingdings" pitchFamily="2" charset="2"/>
              </a:rPr>
              <a:t>std_logic_vector</a:t>
            </a:r>
            <a:r>
              <a:rPr lang="fr-CH" sz="1200" i="1" dirty="0" smtClean="0">
                <a:sym typeface="Wingdings" pitchFamily="2" charset="2"/>
              </a:rPr>
              <a:t>(4 </a:t>
            </a:r>
            <a:r>
              <a:rPr lang="fr-CH" sz="1200" i="1" dirty="0" err="1" smtClean="0">
                <a:sym typeface="Wingdings" pitchFamily="2" charset="2"/>
              </a:rPr>
              <a:t>downto</a:t>
            </a:r>
            <a:r>
              <a:rPr lang="fr-CH" sz="1200" i="1" dirty="0" smtClean="0">
                <a:sym typeface="Wingdings" pitchFamily="2" charset="2"/>
              </a:rPr>
              <a:t> 0);</a:t>
            </a:r>
          </a:p>
          <a:p>
            <a:pPr lvl="2" eaLnBrk="1" hangingPunct="1">
              <a:buNone/>
            </a:pPr>
            <a:r>
              <a:rPr lang="fr-CH" sz="1200" i="1" dirty="0" smtClean="0">
                <a:sym typeface="Wingdings" pitchFamily="2" charset="2"/>
              </a:rPr>
              <a:t>	     </a:t>
            </a:r>
            <a:r>
              <a:rPr lang="fr-CH" sz="1200" i="1" dirty="0" err="1" smtClean="0">
                <a:sym typeface="Wingdings" pitchFamily="2" charset="2"/>
              </a:rPr>
              <a:t>annee</a:t>
            </a:r>
            <a:r>
              <a:rPr lang="fr-CH" sz="1200" i="1" dirty="0" smtClean="0">
                <a:sym typeface="Wingdings" pitchFamily="2" charset="2"/>
              </a:rPr>
              <a:t>: </a:t>
            </a:r>
            <a:r>
              <a:rPr lang="fr-CH" sz="1200" i="1" dirty="0" err="1" smtClean="0">
                <a:sym typeface="Wingdings" pitchFamily="2" charset="2"/>
              </a:rPr>
              <a:t>std_logic_vector</a:t>
            </a:r>
            <a:r>
              <a:rPr lang="fr-CH" sz="1200" i="1" dirty="0" smtClean="0">
                <a:sym typeface="Wingdings" pitchFamily="2" charset="2"/>
              </a:rPr>
              <a:t>(13 </a:t>
            </a:r>
            <a:r>
              <a:rPr lang="fr-CH" sz="1200" i="1" dirty="0" err="1" smtClean="0">
                <a:sym typeface="Wingdings" pitchFamily="2" charset="2"/>
              </a:rPr>
              <a:t>downto</a:t>
            </a:r>
            <a:r>
              <a:rPr lang="fr-CH" sz="1200" i="1" dirty="0" smtClean="0">
                <a:sym typeface="Wingdings" pitchFamily="2" charset="2"/>
              </a:rPr>
              <a:t> 0);</a:t>
            </a:r>
          </a:p>
          <a:p>
            <a:pPr lvl="2" eaLnBrk="1" hangingPunct="1">
              <a:buNone/>
            </a:pPr>
            <a:r>
              <a:rPr lang="fr-CH" sz="1200" i="1" dirty="0" smtClean="0">
                <a:sym typeface="Wingdings" pitchFamily="2" charset="2"/>
              </a:rPr>
              <a:t>end </a:t>
            </a:r>
            <a:r>
              <a:rPr lang="fr-CH" sz="1200" i="1" dirty="0" smtClean="0">
                <a:solidFill>
                  <a:srgbClr val="0070C0"/>
                </a:solidFill>
                <a:sym typeface="Wingdings" pitchFamily="2" charset="2"/>
              </a:rPr>
              <a:t>record</a:t>
            </a:r>
            <a:r>
              <a:rPr lang="fr-CH" sz="1200" i="1" dirty="0" smtClean="0">
                <a:sym typeface="Wingdings" pitchFamily="2" charset="2"/>
              </a:rPr>
              <a:t> DATE;</a:t>
            </a:r>
          </a:p>
          <a:p>
            <a:pPr eaLnBrk="1" hangingPunct="1"/>
            <a:r>
              <a:rPr lang="fr-CH" sz="1600" dirty="0" smtClean="0">
                <a:sym typeface="Wingdings" pitchFamily="2" charset="2"/>
              </a:rPr>
              <a:t>Sous-types à partir des types existantes</a:t>
            </a:r>
          </a:p>
          <a:p>
            <a:pPr lvl="2" eaLnBrk="1" hangingPunct="1">
              <a:buNone/>
            </a:pPr>
            <a:r>
              <a:rPr lang="fr-CH" sz="1200" i="1" dirty="0" err="1" smtClean="0">
                <a:solidFill>
                  <a:srgbClr val="0070C0"/>
                </a:solidFill>
                <a:sym typeface="Wingdings" pitchFamily="2" charset="2"/>
              </a:rPr>
              <a:t>subtype</a:t>
            </a:r>
            <a:r>
              <a:rPr lang="fr-CH" sz="1200" i="1" dirty="0" smtClean="0">
                <a:sym typeface="Wingdings" pitchFamily="2" charset="2"/>
              </a:rPr>
              <a:t> OCTET </a:t>
            </a:r>
            <a:r>
              <a:rPr lang="fr-CH" sz="1200" i="1" dirty="0" err="1" smtClean="0">
                <a:sym typeface="Wingdings" pitchFamily="2" charset="2"/>
              </a:rPr>
              <a:t>is</a:t>
            </a:r>
            <a:r>
              <a:rPr lang="fr-CH" sz="1200" i="1" dirty="0" smtClean="0">
                <a:sym typeface="Wingdings" pitchFamily="2" charset="2"/>
              </a:rPr>
              <a:t> </a:t>
            </a:r>
            <a:r>
              <a:rPr lang="fr-CH" sz="1200" i="1" dirty="0" err="1" smtClean="0">
                <a:sym typeface="Wingdings" pitchFamily="2" charset="2"/>
              </a:rPr>
              <a:t>std_logic_vector</a:t>
            </a:r>
            <a:r>
              <a:rPr lang="fr-CH" sz="1200" i="1" dirty="0" smtClean="0">
                <a:sym typeface="Wingdings" pitchFamily="2" charset="2"/>
              </a:rPr>
              <a:t>(7 </a:t>
            </a:r>
            <a:r>
              <a:rPr lang="fr-CH" sz="1200" i="1" dirty="0" err="1" smtClean="0">
                <a:sym typeface="Wingdings" pitchFamily="2" charset="2"/>
              </a:rPr>
              <a:t>downto</a:t>
            </a:r>
            <a:r>
              <a:rPr lang="fr-CH" sz="1200" i="1" dirty="0" smtClean="0">
                <a:sym typeface="Wingdings" pitchFamily="2" charset="2"/>
              </a:rPr>
              <a:t> 0);</a:t>
            </a:r>
            <a:endParaRPr lang="fr-CH" sz="1200" i="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dirty="0" smtClean="0"/>
              <a:t>VHDL – L’Architecture</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L’architecture précise le fonctionnement interne d’un module.</a:t>
            </a:r>
          </a:p>
          <a:p>
            <a:pPr eaLnBrk="1" hangingPunct="1"/>
            <a:r>
              <a:rPr lang="fr-CH" sz="1600" dirty="0" smtClean="0"/>
              <a:t>La création de plusieurs architectures différentes (avec des noms différents) pour la même déclaration d’entité est autorisé.</a:t>
            </a:r>
          </a:p>
          <a:p>
            <a:pPr eaLnBrk="1" hangingPunct="1"/>
            <a:endParaRPr lang="fr-CH" sz="1600" dirty="0" smtClean="0"/>
          </a:p>
          <a:p>
            <a:pPr eaLnBrk="1" hangingPunct="1"/>
            <a:r>
              <a:rPr lang="fr-CH" sz="1600" dirty="0" smtClean="0"/>
              <a:t>Niveaux de description:</a:t>
            </a:r>
          </a:p>
          <a:p>
            <a:pPr lvl="1" eaLnBrk="1" hangingPunct="1"/>
            <a:r>
              <a:rPr lang="fr-CH" sz="1400" b="1" dirty="0" smtClean="0"/>
              <a:t>Description comportementale </a:t>
            </a:r>
            <a:r>
              <a:rPr lang="fr-CH" sz="1400" dirty="0" smtClean="0"/>
              <a:t>(</a:t>
            </a:r>
            <a:r>
              <a:rPr lang="fr-CH" sz="1400" i="1" dirty="0" err="1" smtClean="0"/>
              <a:t>behavioral</a:t>
            </a:r>
            <a:r>
              <a:rPr lang="fr-CH" sz="1400" dirty="0" smtClean="0"/>
              <a:t>): description de la fonctionnalité sans hypothèse sur sa réalisation concrète, ni référence à l’architecture matérielle sous-jacente. L’efficacité de la méthode repose sur l’intelligence du synthétiseur. Ils sont toujours recommandées en synthèse logique.</a:t>
            </a:r>
          </a:p>
          <a:p>
            <a:pPr lvl="1" eaLnBrk="1" hangingPunct="1"/>
            <a:endParaRPr lang="fr-CH" sz="1400" dirty="0" smtClean="0"/>
          </a:p>
          <a:p>
            <a:pPr lvl="1" eaLnBrk="1" hangingPunct="1"/>
            <a:r>
              <a:rPr lang="fr-CH" sz="1400" b="1" dirty="0" smtClean="0"/>
              <a:t>Description flot de données </a:t>
            </a:r>
            <a:r>
              <a:rPr lang="fr-CH" sz="1400" dirty="0" smtClean="0"/>
              <a:t>(</a:t>
            </a:r>
            <a:r>
              <a:rPr lang="fr-CH" sz="1400" i="1" dirty="0" err="1" smtClean="0"/>
              <a:t>dataflow</a:t>
            </a:r>
            <a:r>
              <a:rPr lang="fr-CH" sz="1400" dirty="0" smtClean="0"/>
              <a:t>): les signaux passent à travers de couches d’opérateurs logiques qui décrivent les étapes successives qui font passer des entrées d’un module à sa sortie </a:t>
            </a:r>
            <a:r>
              <a:rPr lang="fr-CH" sz="1400" dirty="0" smtClean="0">
                <a:sym typeface="Wingdings" pitchFamily="2" charset="2"/>
              </a:rPr>
              <a:t> schéma avec des portes logiques.</a:t>
            </a:r>
          </a:p>
          <a:p>
            <a:pPr lvl="1" eaLnBrk="1" hangingPunct="1"/>
            <a:endParaRPr lang="fr-CH" sz="1400" dirty="0" smtClean="0"/>
          </a:p>
          <a:p>
            <a:pPr lvl="1" eaLnBrk="1" hangingPunct="1"/>
            <a:r>
              <a:rPr lang="fr-CH" sz="1400" b="1" dirty="0" smtClean="0"/>
              <a:t>Description structurelle</a:t>
            </a:r>
            <a:r>
              <a:rPr lang="fr-CH" sz="1400" dirty="0" smtClean="0"/>
              <a:t> (</a:t>
            </a:r>
            <a:r>
              <a:rPr lang="fr-CH" sz="1400" i="1" dirty="0" smtClean="0"/>
              <a:t>structural</a:t>
            </a:r>
            <a:r>
              <a:rPr lang="fr-CH" sz="1400" dirty="0" smtClean="0"/>
              <a:t>): utilise des composants supposés exister dans une librairie de travail, sous forme d’unités de conception. Le programme instancie les composants nécessaires et décrit leurs interconnexions.</a:t>
            </a:r>
            <a:endParaRPr lang="fr-CH" sz="14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VHDL – Syntaxe d’une Architecture</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Deux parties: </a:t>
            </a:r>
          </a:p>
          <a:p>
            <a:pPr lvl="1" eaLnBrk="1" hangingPunct="1"/>
            <a:r>
              <a:rPr lang="fr-CH" sz="1400" u="sng" dirty="0" smtClean="0"/>
              <a:t>zone déclarative</a:t>
            </a:r>
            <a:r>
              <a:rPr lang="fr-CH" sz="1400" dirty="0" smtClean="0"/>
              <a:t>: définition des types, des objets (signaux, constantes) locaux au bloc considéré, et déclaration des noms d’objets externes (composants) utilisés dans le corps de l’architecture.</a:t>
            </a:r>
          </a:p>
          <a:p>
            <a:pPr lvl="1" eaLnBrk="1" hangingPunct="1"/>
            <a:r>
              <a:rPr lang="fr-CH" sz="1400" u="sng" dirty="0" smtClean="0"/>
              <a:t>zone d’instructions</a:t>
            </a:r>
            <a:r>
              <a:rPr lang="fr-CH" sz="1400" dirty="0" smtClean="0"/>
              <a:t>: les instructions sont concurrentes </a:t>
            </a:r>
            <a:r>
              <a:rPr lang="fr-CH" sz="1400" dirty="0" smtClean="0">
                <a:sym typeface="Wingdings" pitchFamily="2" charset="2"/>
              </a:rPr>
              <a:t> s’exécutent en parallèle.</a:t>
            </a: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buNone/>
            </a:pPr>
            <a:r>
              <a:rPr lang="fr-CH" sz="1400" i="1" dirty="0" smtClean="0">
                <a:sym typeface="Wingdings" pitchFamily="2" charset="2"/>
              </a:rPr>
              <a:t>	</a:t>
            </a:r>
            <a:r>
              <a:rPr lang="fr-CH" sz="1400" i="1" dirty="0" smtClean="0">
                <a:solidFill>
                  <a:srgbClr val="0070C0"/>
                </a:solidFill>
                <a:sym typeface="Wingdings" pitchFamily="2" charset="2"/>
              </a:rPr>
              <a:t>ARCHITECTURE</a:t>
            </a:r>
            <a:r>
              <a:rPr lang="fr-CH" sz="1400" i="1" dirty="0" smtClean="0">
                <a:sym typeface="Wingdings" pitchFamily="2" charset="2"/>
              </a:rPr>
              <a:t> </a:t>
            </a:r>
            <a:r>
              <a:rPr lang="fr-CH" sz="1400" i="1" dirty="0" err="1" smtClean="0">
                <a:sym typeface="Wingdings" pitchFamily="2" charset="2"/>
              </a:rPr>
              <a:t>ARCHITECTURE</a:t>
            </a:r>
            <a:r>
              <a:rPr lang="fr-CH" sz="1400" i="1" dirty="0" smtClean="0">
                <a:sym typeface="Wingdings" pitchFamily="2" charset="2"/>
              </a:rPr>
              <a:t>_NAME </a:t>
            </a:r>
            <a:r>
              <a:rPr lang="fr-CH" sz="1400" i="1" dirty="0" smtClean="0">
                <a:solidFill>
                  <a:srgbClr val="0070C0"/>
                </a:solidFill>
                <a:sym typeface="Wingdings" pitchFamily="2" charset="2"/>
              </a:rPr>
              <a:t>OF</a:t>
            </a:r>
            <a:r>
              <a:rPr lang="fr-CH" sz="1400" i="1" dirty="0" smtClean="0">
                <a:sym typeface="Wingdings" pitchFamily="2" charset="2"/>
              </a:rPr>
              <a:t> ENTITY_NAME </a:t>
            </a:r>
            <a:r>
              <a:rPr lang="fr-CH" sz="1400" i="1" dirty="0" smtClean="0">
                <a:solidFill>
                  <a:srgbClr val="0070C0"/>
                </a:solidFill>
                <a:sym typeface="Wingdings" pitchFamily="2" charset="2"/>
              </a:rPr>
              <a:t>IS</a:t>
            </a:r>
          </a:p>
          <a:p>
            <a:pPr lvl="1" eaLnBrk="1" hangingPunct="1">
              <a:buNone/>
            </a:pPr>
            <a:r>
              <a:rPr lang="fr-CH" sz="1400" i="1" dirty="0" smtClean="0">
                <a:sym typeface="Wingdings" pitchFamily="2" charset="2"/>
              </a:rPr>
              <a:t>	Zone déclarative</a:t>
            </a:r>
          </a:p>
          <a:p>
            <a:pPr lvl="1" eaLnBrk="1" hangingPunct="1">
              <a:buNone/>
            </a:pPr>
            <a:r>
              <a:rPr lang="fr-CH" sz="1400" i="1" dirty="0" smtClean="0">
                <a:sym typeface="Wingdings" pitchFamily="2" charset="2"/>
              </a:rPr>
              <a:t>	</a:t>
            </a:r>
            <a:r>
              <a:rPr lang="fr-CH" sz="1400" i="1" dirty="0" smtClean="0">
                <a:solidFill>
                  <a:srgbClr val="0070C0"/>
                </a:solidFill>
                <a:sym typeface="Wingdings" pitchFamily="2" charset="2"/>
              </a:rPr>
              <a:t>BEGIN</a:t>
            </a:r>
          </a:p>
          <a:p>
            <a:pPr lvl="1" eaLnBrk="1" hangingPunct="1">
              <a:buNone/>
            </a:pPr>
            <a:r>
              <a:rPr lang="fr-CH" sz="1400" i="1" dirty="0" smtClean="0">
                <a:sym typeface="Wingdings" pitchFamily="2" charset="2"/>
              </a:rPr>
              <a:t>		      instruction concurrente;</a:t>
            </a:r>
          </a:p>
          <a:p>
            <a:pPr lvl="1" eaLnBrk="1" hangingPunct="1">
              <a:buNone/>
            </a:pPr>
            <a:r>
              <a:rPr lang="fr-CH" sz="1400" i="1" dirty="0" smtClean="0">
                <a:sym typeface="Wingdings" pitchFamily="2" charset="2"/>
              </a:rPr>
              <a:t>		      instruction concurrente;</a:t>
            </a:r>
          </a:p>
          <a:p>
            <a:pPr lvl="1" eaLnBrk="1" hangingPunct="1">
              <a:buNone/>
            </a:pPr>
            <a:r>
              <a:rPr lang="fr-CH" sz="1400" i="1" dirty="0" smtClean="0">
                <a:sym typeface="Wingdings" pitchFamily="2" charset="2"/>
              </a:rPr>
              <a:t>		      ..</a:t>
            </a:r>
          </a:p>
          <a:p>
            <a:pPr lvl="1" eaLnBrk="1" hangingPunct="1">
              <a:buNone/>
            </a:pPr>
            <a:r>
              <a:rPr lang="fr-CH" sz="1400" i="1" dirty="0" smtClean="0">
                <a:sym typeface="Wingdings" pitchFamily="2" charset="2"/>
              </a:rPr>
              <a:t>		      instruction concurrente;</a:t>
            </a:r>
          </a:p>
          <a:p>
            <a:pPr lvl="1" eaLnBrk="1" hangingPunct="1">
              <a:buNone/>
            </a:pPr>
            <a:r>
              <a:rPr lang="fr-CH" sz="1400" i="1" dirty="0" smtClean="0">
                <a:sym typeface="Wingdings" pitchFamily="2" charset="2"/>
              </a:rPr>
              <a:t>	</a:t>
            </a:r>
            <a:r>
              <a:rPr lang="fr-CH" sz="1400" i="1" dirty="0" smtClean="0">
                <a:solidFill>
                  <a:srgbClr val="0070C0"/>
                </a:solidFill>
                <a:sym typeface="Wingdings" pitchFamily="2" charset="2"/>
              </a:rPr>
              <a:t>END</a:t>
            </a:r>
            <a:r>
              <a:rPr lang="fr-CH" sz="1400" i="1" dirty="0" smtClean="0">
                <a:sym typeface="Wingdings" pitchFamily="2" charset="2"/>
              </a:rPr>
              <a:t> [architecture] [ARCHITECTURE_NAME];</a:t>
            </a:r>
            <a:endParaRPr lang="fr-CH" sz="1400" i="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VHDL – Signaux, Constantes, …</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La partie déclarative de l’architecture est destinée à accueillir les déclarations des objets allant être utilisés: signaux (à l’exception des signaux d’entrée/sortie), constantes, variables, alias ou composants.</a:t>
            </a:r>
          </a:p>
          <a:p>
            <a:pPr marL="0" indent="0" eaLnBrk="1" hangingPunct="1">
              <a:buNone/>
            </a:pPr>
            <a:endParaRPr lang="fr-CH" sz="1600" i="1" dirty="0" smtClean="0"/>
          </a:p>
          <a:p>
            <a:pPr marL="0" indent="0" eaLnBrk="1" hangingPunct="1"/>
            <a:r>
              <a:rPr lang="fr-CH" sz="1600" dirty="0" smtClean="0"/>
              <a:t> </a:t>
            </a:r>
            <a:r>
              <a:rPr lang="fr-CH" sz="1600" b="1" dirty="0" smtClean="0"/>
              <a:t>Signaux</a:t>
            </a:r>
            <a:r>
              <a:rPr lang="fr-CH" sz="1600" dirty="0" smtClean="0"/>
              <a:t>: « simple fil d’interconnexion » interne à l’architecture:</a:t>
            </a:r>
          </a:p>
          <a:p>
            <a:pPr marL="400050" lvl="1" indent="0" eaLnBrk="1" hangingPunct="1"/>
            <a:r>
              <a:rPr lang="fr-CH" sz="1400" b="1" dirty="0" smtClean="0"/>
              <a:t> </a:t>
            </a:r>
            <a:r>
              <a:rPr lang="fr-CH" sz="1400" dirty="0" smtClean="0"/>
              <a:t>Il n’a pas de mode (sens)</a:t>
            </a:r>
          </a:p>
          <a:p>
            <a:pPr marL="800100" lvl="2" indent="0" eaLnBrk="1" hangingPunct="1">
              <a:buNone/>
            </a:pPr>
            <a:r>
              <a:rPr lang="fr-CH" sz="1200" i="1" dirty="0" smtClean="0">
                <a:solidFill>
                  <a:srgbClr val="0070C0"/>
                </a:solidFill>
              </a:rPr>
              <a:t>SIGNAL</a:t>
            </a:r>
            <a:r>
              <a:rPr lang="fr-CH" sz="1200" i="1" dirty="0" smtClean="0"/>
              <a:t> BUS_LOCAL: </a:t>
            </a:r>
            <a:r>
              <a:rPr lang="fr-CH" sz="1200" i="1" dirty="0" err="1" smtClean="0"/>
              <a:t>std_logic_vector</a:t>
            </a:r>
            <a:r>
              <a:rPr lang="fr-CH" sz="1200" i="1" dirty="0" smtClean="0"/>
              <a:t>(23 </a:t>
            </a:r>
            <a:r>
              <a:rPr lang="fr-CH" sz="1200" i="1" dirty="0" err="1" smtClean="0">
                <a:solidFill>
                  <a:srgbClr val="0070C0"/>
                </a:solidFill>
              </a:rPr>
              <a:t>downto</a:t>
            </a:r>
            <a:r>
              <a:rPr lang="fr-CH" sz="1200" i="1" dirty="0" smtClean="0"/>
              <a:t> 0);</a:t>
            </a:r>
          </a:p>
          <a:p>
            <a:pPr marL="800100" lvl="2" indent="0" eaLnBrk="1" hangingPunct="1">
              <a:buNone/>
            </a:pPr>
            <a:r>
              <a:rPr lang="fr-CH" sz="1200" i="1" dirty="0" smtClean="0">
                <a:solidFill>
                  <a:srgbClr val="0070C0"/>
                </a:solidFill>
              </a:rPr>
              <a:t>SIGNAL</a:t>
            </a:r>
            <a:r>
              <a:rPr lang="fr-CH" sz="1200" i="1" dirty="0" smtClean="0"/>
              <a:t> CARRY_IN, CARRY_OUT: </a:t>
            </a:r>
            <a:r>
              <a:rPr lang="fr-CH" sz="1200" i="1" dirty="0" err="1" smtClean="0"/>
              <a:t>std_logic</a:t>
            </a:r>
            <a:r>
              <a:rPr lang="fr-CH" sz="1200" i="1" dirty="0" smtClean="0"/>
              <a:t>;</a:t>
            </a:r>
          </a:p>
          <a:p>
            <a:pPr marL="400050" lvl="1" indent="0" eaLnBrk="1" hangingPunct="1"/>
            <a:r>
              <a:rPr lang="fr-CH" sz="1400" b="1" dirty="0" smtClean="0"/>
              <a:t> </a:t>
            </a:r>
            <a:r>
              <a:rPr lang="fr-CH" sz="1400" dirty="0" smtClean="0"/>
              <a:t>Peut être amené à disparaître au cours des processus de synthèse et d’optimisation</a:t>
            </a:r>
            <a:endParaRPr lang="fr-CH" sz="1400" b="1" dirty="0" smtClean="0"/>
          </a:p>
          <a:p>
            <a:pPr marL="0" indent="0" eaLnBrk="1" hangingPunct="1"/>
            <a:endParaRPr lang="fr-CH" sz="1600" dirty="0" smtClean="0"/>
          </a:p>
          <a:p>
            <a:pPr marL="0" indent="0" eaLnBrk="1" hangingPunct="1"/>
            <a:r>
              <a:rPr lang="fr-CH" sz="1600" b="1" dirty="0" smtClean="0"/>
              <a:t> Constantes</a:t>
            </a:r>
            <a:r>
              <a:rPr lang="fr-CH" sz="1600" dirty="0" smtClean="0"/>
              <a:t>: peut être assimilée à un signal interne auquel est associé une valeur fixe et définitive:</a:t>
            </a:r>
          </a:p>
          <a:p>
            <a:pPr marL="800100" lvl="2" indent="0" eaLnBrk="1" hangingPunct="1">
              <a:buNone/>
            </a:pPr>
            <a:r>
              <a:rPr lang="fr-CH" sz="1200" i="1" dirty="0" smtClean="0">
                <a:solidFill>
                  <a:srgbClr val="0070C0"/>
                </a:solidFill>
              </a:rPr>
              <a:t>CONSTANT</a:t>
            </a:r>
            <a:r>
              <a:rPr lang="fr-CH" sz="1200" i="1" dirty="0" smtClean="0"/>
              <a:t> ZERO: </a:t>
            </a:r>
            <a:r>
              <a:rPr lang="fr-CH" sz="1200" i="1" dirty="0" err="1" smtClean="0"/>
              <a:t>std_logic_vector</a:t>
            </a:r>
            <a:r>
              <a:rPr lang="fr-CH" sz="1200" i="1" dirty="0" smtClean="0"/>
              <a:t>(1 </a:t>
            </a:r>
            <a:r>
              <a:rPr lang="fr-CH" sz="1200" i="1" dirty="0" smtClean="0">
                <a:solidFill>
                  <a:srgbClr val="0070C0"/>
                </a:solidFill>
              </a:rPr>
              <a:t>DOWNTO</a:t>
            </a:r>
            <a:r>
              <a:rPr lang="fr-CH" sz="1200" i="1" dirty="0" smtClean="0"/>
              <a:t> 0) := ‘’00’’;</a:t>
            </a:r>
          </a:p>
          <a:p>
            <a:pPr marL="800100" lvl="2" indent="0" eaLnBrk="1" hangingPunct="1">
              <a:buNone/>
            </a:pPr>
            <a:r>
              <a:rPr lang="fr-CH" sz="1200" i="1" dirty="0" smtClean="0">
                <a:solidFill>
                  <a:srgbClr val="0070C0"/>
                </a:solidFill>
              </a:rPr>
              <a:t>CONSTANT</a:t>
            </a:r>
            <a:r>
              <a:rPr lang="fr-CH" sz="1200" i="1" dirty="0" smtClean="0"/>
              <a:t> HUIT_OU_PLUS: </a:t>
            </a:r>
            <a:r>
              <a:rPr lang="fr-CH" sz="1200" i="1" dirty="0" err="1" smtClean="0"/>
              <a:t>std_logic_vector</a:t>
            </a:r>
            <a:r>
              <a:rPr lang="fr-CH" sz="1200" i="1" dirty="0" smtClean="0"/>
              <a:t>(3 </a:t>
            </a:r>
            <a:r>
              <a:rPr lang="fr-CH" sz="1200" i="1" dirty="0" smtClean="0">
                <a:solidFill>
                  <a:srgbClr val="0070C0"/>
                </a:solidFill>
              </a:rPr>
              <a:t>DOWNTO</a:t>
            </a:r>
            <a:r>
              <a:rPr lang="fr-CH" sz="1200" i="1" dirty="0" smtClean="0"/>
              <a:t> 0) := ‘’1---’’;</a:t>
            </a:r>
          </a:p>
          <a:p>
            <a:pPr marL="800100" lvl="2" indent="0" eaLnBrk="1" hangingPunct="1">
              <a:buNone/>
            </a:pPr>
            <a:r>
              <a:rPr lang="fr-CH" sz="1200" i="1" dirty="0" smtClean="0">
                <a:solidFill>
                  <a:srgbClr val="0070C0"/>
                </a:solidFill>
              </a:rPr>
              <a:t>CONSTANT</a:t>
            </a:r>
            <a:r>
              <a:rPr lang="fr-CH" sz="1200" i="1" dirty="0" smtClean="0"/>
              <a:t> HAUTE_IMPED: </a:t>
            </a:r>
            <a:r>
              <a:rPr lang="fr-CH" sz="1200" i="1" dirty="0" err="1" smtClean="0"/>
              <a:t>std_logic_vector</a:t>
            </a:r>
            <a:r>
              <a:rPr lang="fr-CH" sz="1200" i="1" dirty="0" smtClean="0"/>
              <a:t>(7 </a:t>
            </a:r>
            <a:r>
              <a:rPr lang="fr-CH" sz="1200" i="1" dirty="0" smtClean="0">
                <a:solidFill>
                  <a:srgbClr val="0070C0"/>
                </a:solidFill>
              </a:rPr>
              <a:t>DOWNTO</a:t>
            </a:r>
            <a:r>
              <a:rPr lang="fr-CH" sz="1200" i="1" dirty="0" smtClean="0"/>
              <a:t> 0):= ‘’ZZZZZZZZ’’;</a:t>
            </a:r>
          </a:p>
          <a:p>
            <a:pPr marL="800100" lvl="2" indent="0" eaLnBrk="1" hangingPunct="1">
              <a:buNone/>
            </a:pPr>
            <a:r>
              <a:rPr lang="fr-CH" sz="1200" i="1" dirty="0" smtClean="0"/>
              <a:t>					           (</a:t>
            </a:r>
            <a:r>
              <a:rPr lang="fr-CH" sz="1200" i="1" dirty="0" smtClean="0">
                <a:solidFill>
                  <a:srgbClr val="0070C0"/>
                </a:solidFill>
              </a:rPr>
              <a:t>OTHERS</a:t>
            </a:r>
            <a:r>
              <a:rPr lang="fr-CH" sz="1200" i="1" dirty="0" smtClean="0"/>
              <a:t> =&gt; ‘Z’);</a:t>
            </a:r>
          </a:p>
          <a:p>
            <a:pPr marL="0" indent="0" eaLnBrk="1" hangingPunct="1"/>
            <a:endParaRPr lang="fr-CH" sz="1400"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VHDL – Alias, Variables, Composants</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endParaRPr lang="fr-CH" sz="1600" b="1" dirty="0" smtClean="0"/>
          </a:p>
          <a:p>
            <a:pPr marL="0" indent="0" eaLnBrk="1" hangingPunct="1"/>
            <a:r>
              <a:rPr lang="fr-CH" sz="1600" b="1" dirty="0" smtClean="0"/>
              <a:t> Variables</a:t>
            </a:r>
            <a:r>
              <a:rPr lang="fr-CH" sz="1600" dirty="0" smtClean="0"/>
              <a:t>: objet capable de retenir une valeur pendant une durée limitée. Elle ne peut être employée qu’à l’intérieur d’un </a:t>
            </a:r>
            <a:r>
              <a:rPr lang="fr-CH" sz="1600" i="1" dirty="0" err="1" smtClean="0"/>
              <a:t>process</a:t>
            </a:r>
            <a:r>
              <a:rPr lang="fr-CH" sz="1600" dirty="0" smtClean="0"/>
              <a:t>. Il ne laissera pas de trace après synthèse.</a:t>
            </a:r>
          </a:p>
          <a:p>
            <a:pPr marL="800100" lvl="2" indent="0" eaLnBrk="1" hangingPunct="1">
              <a:buNone/>
            </a:pPr>
            <a:r>
              <a:rPr lang="fr-CH" sz="1400" i="1" dirty="0" smtClean="0">
                <a:solidFill>
                  <a:srgbClr val="0070C0"/>
                </a:solidFill>
              </a:rPr>
              <a:t>VARIABLE</a:t>
            </a:r>
            <a:r>
              <a:rPr lang="fr-CH" sz="1400" i="1" dirty="0" smtClean="0"/>
              <a:t> TEMP, INDICE: </a:t>
            </a:r>
            <a:r>
              <a:rPr lang="fr-CH" sz="1400" i="1" dirty="0" err="1" smtClean="0"/>
              <a:t>integer</a:t>
            </a:r>
            <a:r>
              <a:rPr lang="fr-CH" sz="1400" i="1" dirty="0" smtClean="0"/>
              <a:t>;</a:t>
            </a:r>
          </a:p>
          <a:p>
            <a:pPr marL="800100" lvl="2" indent="0" eaLnBrk="1" hangingPunct="1">
              <a:buNone/>
            </a:pPr>
            <a:r>
              <a:rPr lang="fr-CH" sz="1400" i="1" dirty="0" smtClean="0"/>
              <a:t>INDICE := 12;</a:t>
            </a:r>
          </a:p>
          <a:p>
            <a:pPr marL="0" indent="0" eaLnBrk="1" hangingPunct="1"/>
            <a:endParaRPr lang="fr-CH" sz="1600" dirty="0" smtClean="0"/>
          </a:p>
          <a:p>
            <a:pPr marL="0" indent="0" eaLnBrk="1" hangingPunct="1"/>
            <a:r>
              <a:rPr lang="fr-CH" sz="1600" b="1" dirty="0" smtClean="0"/>
              <a:t> Alias</a:t>
            </a:r>
            <a:r>
              <a:rPr lang="fr-CH" sz="1600" dirty="0" smtClean="0"/>
              <a:t>: permet de dénommer un objet de différentes manières:</a:t>
            </a:r>
          </a:p>
          <a:p>
            <a:pPr marL="800100" lvl="2" indent="0" eaLnBrk="1" hangingPunct="1">
              <a:buNone/>
            </a:pPr>
            <a:r>
              <a:rPr lang="fr-CH" sz="1400" i="1" dirty="0" smtClean="0">
                <a:solidFill>
                  <a:srgbClr val="0070C0"/>
                </a:solidFill>
              </a:rPr>
              <a:t>SIGNAL</a:t>
            </a:r>
            <a:r>
              <a:rPr lang="fr-CH" sz="1400" i="1" dirty="0" smtClean="0"/>
              <a:t> DBUS   : </a:t>
            </a:r>
            <a:r>
              <a:rPr lang="fr-CH" sz="1400" i="1" dirty="0" err="1" smtClean="0"/>
              <a:t>std_logic_vector</a:t>
            </a:r>
            <a:r>
              <a:rPr lang="fr-CH" sz="1400" i="1" dirty="0" smtClean="0"/>
              <a:t> (31 </a:t>
            </a:r>
            <a:r>
              <a:rPr lang="fr-CH" sz="1400" i="1" dirty="0" smtClean="0">
                <a:solidFill>
                  <a:srgbClr val="0070C0"/>
                </a:solidFill>
              </a:rPr>
              <a:t>DOWNTO</a:t>
            </a:r>
            <a:r>
              <a:rPr lang="fr-CH" sz="1400" i="1" dirty="0" smtClean="0"/>
              <a:t> 0);</a:t>
            </a:r>
          </a:p>
          <a:p>
            <a:pPr marL="800100" lvl="2" indent="0" eaLnBrk="1" hangingPunct="1">
              <a:buNone/>
            </a:pPr>
            <a:r>
              <a:rPr lang="fr-CH" sz="1400" i="1" dirty="0" smtClean="0">
                <a:solidFill>
                  <a:srgbClr val="0070C0"/>
                </a:solidFill>
              </a:rPr>
              <a:t>ALIAS</a:t>
            </a:r>
            <a:r>
              <a:rPr lang="fr-CH" sz="1400" i="1" dirty="0" smtClean="0"/>
              <a:t> OCTET3  : </a:t>
            </a:r>
            <a:r>
              <a:rPr lang="fr-CH" sz="1400" i="1" dirty="0" err="1" smtClean="0"/>
              <a:t>std_logic_vector</a:t>
            </a:r>
            <a:r>
              <a:rPr lang="fr-CH" sz="1400" i="1" dirty="0" smtClean="0"/>
              <a:t> (7  </a:t>
            </a:r>
            <a:r>
              <a:rPr lang="fr-CH" sz="1400" i="1" dirty="0" smtClean="0">
                <a:solidFill>
                  <a:srgbClr val="0070C0"/>
                </a:solidFill>
              </a:rPr>
              <a:t>DOWNTO</a:t>
            </a:r>
            <a:r>
              <a:rPr lang="fr-CH" sz="1400" i="1" dirty="0" smtClean="0"/>
              <a:t> 0) </a:t>
            </a:r>
            <a:r>
              <a:rPr lang="fr-CH" sz="1400" i="1" dirty="0" smtClean="0">
                <a:solidFill>
                  <a:srgbClr val="0070C0"/>
                </a:solidFill>
              </a:rPr>
              <a:t>IS</a:t>
            </a:r>
            <a:r>
              <a:rPr lang="fr-CH" sz="1400" i="1" dirty="0" smtClean="0"/>
              <a:t> DBUS(31 </a:t>
            </a:r>
            <a:r>
              <a:rPr lang="fr-CH" sz="1400" i="1" dirty="0" smtClean="0">
                <a:solidFill>
                  <a:srgbClr val="0070C0"/>
                </a:solidFill>
              </a:rPr>
              <a:t>DOWNTO</a:t>
            </a:r>
            <a:r>
              <a:rPr lang="fr-CH" sz="1400" i="1" dirty="0" smtClean="0"/>
              <a:t> 24);</a:t>
            </a:r>
          </a:p>
          <a:p>
            <a:pPr marL="800100" lvl="2" indent="0" eaLnBrk="1" hangingPunct="1">
              <a:buNone/>
            </a:pPr>
            <a:r>
              <a:rPr lang="fr-CH" sz="1400" i="1" dirty="0" smtClean="0">
                <a:solidFill>
                  <a:srgbClr val="0070C0"/>
                </a:solidFill>
              </a:rPr>
              <a:t>ALIAS</a:t>
            </a:r>
            <a:r>
              <a:rPr lang="fr-CH" sz="1400" i="1" dirty="0" smtClean="0"/>
              <a:t> OCTET2  : </a:t>
            </a:r>
            <a:r>
              <a:rPr lang="fr-CH" sz="1400" i="1" dirty="0" err="1" smtClean="0"/>
              <a:t>std_logic_vector</a:t>
            </a:r>
            <a:r>
              <a:rPr lang="fr-CH" sz="1400" i="1" dirty="0" smtClean="0"/>
              <a:t> (7 </a:t>
            </a:r>
            <a:r>
              <a:rPr lang="fr-CH" sz="1400" i="1" dirty="0" smtClean="0">
                <a:solidFill>
                  <a:srgbClr val="0070C0"/>
                </a:solidFill>
              </a:rPr>
              <a:t>DOWNTO</a:t>
            </a:r>
            <a:r>
              <a:rPr lang="fr-CH" sz="1400" i="1" dirty="0" smtClean="0"/>
              <a:t> 0) </a:t>
            </a:r>
            <a:r>
              <a:rPr lang="fr-CH" sz="1400" i="1" dirty="0" smtClean="0">
                <a:solidFill>
                  <a:srgbClr val="0070C0"/>
                </a:solidFill>
              </a:rPr>
              <a:t>IS</a:t>
            </a:r>
            <a:r>
              <a:rPr lang="fr-CH" sz="1400" i="1" dirty="0" smtClean="0"/>
              <a:t> DBUS(23 </a:t>
            </a:r>
            <a:r>
              <a:rPr lang="fr-CH" sz="1400" i="1" dirty="0" smtClean="0">
                <a:solidFill>
                  <a:srgbClr val="0070C0"/>
                </a:solidFill>
              </a:rPr>
              <a:t>DOWNTO</a:t>
            </a:r>
            <a:r>
              <a:rPr lang="fr-CH" sz="1400" i="1" dirty="0" smtClean="0"/>
              <a:t> 16);</a:t>
            </a:r>
          </a:p>
          <a:p>
            <a:pPr marL="800100" lvl="2" indent="0" eaLnBrk="1" hangingPunct="1">
              <a:buNone/>
            </a:pPr>
            <a:r>
              <a:rPr lang="fr-CH" sz="1400" i="1" dirty="0" smtClean="0">
                <a:solidFill>
                  <a:srgbClr val="0070C0"/>
                </a:solidFill>
              </a:rPr>
              <a:t>ALIAS</a:t>
            </a:r>
            <a:r>
              <a:rPr lang="fr-CH" sz="1400" i="1" dirty="0" smtClean="0"/>
              <a:t> OCTET1  : </a:t>
            </a:r>
            <a:r>
              <a:rPr lang="fr-CH" sz="1400" i="1" dirty="0" err="1" smtClean="0"/>
              <a:t>std_logic_vector</a:t>
            </a:r>
            <a:r>
              <a:rPr lang="fr-CH" sz="1400" i="1" dirty="0" smtClean="0"/>
              <a:t> (7 </a:t>
            </a:r>
            <a:r>
              <a:rPr lang="fr-CH" sz="1400" i="1" dirty="0" smtClean="0">
                <a:solidFill>
                  <a:srgbClr val="0070C0"/>
                </a:solidFill>
              </a:rPr>
              <a:t>DOWNTO</a:t>
            </a:r>
            <a:r>
              <a:rPr lang="fr-CH" sz="1400" i="1" dirty="0" smtClean="0"/>
              <a:t> 0) </a:t>
            </a:r>
            <a:r>
              <a:rPr lang="fr-CH" sz="1400" i="1" dirty="0" smtClean="0">
                <a:solidFill>
                  <a:srgbClr val="0070C0"/>
                </a:solidFill>
              </a:rPr>
              <a:t>IS</a:t>
            </a:r>
            <a:r>
              <a:rPr lang="fr-CH" sz="1400" i="1" dirty="0" smtClean="0"/>
              <a:t> DBUS(15 </a:t>
            </a:r>
            <a:r>
              <a:rPr lang="fr-CH" sz="1400" i="1" dirty="0" smtClean="0">
                <a:solidFill>
                  <a:srgbClr val="0070C0"/>
                </a:solidFill>
              </a:rPr>
              <a:t>DOWNTO</a:t>
            </a:r>
            <a:r>
              <a:rPr lang="fr-CH" sz="1400" i="1" dirty="0" smtClean="0"/>
              <a:t> 8);</a:t>
            </a:r>
          </a:p>
          <a:p>
            <a:pPr marL="800100" lvl="2" indent="0" eaLnBrk="1" hangingPunct="1">
              <a:buNone/>
            </a:pPr>
            <a:r>
              <a:rPr lang="fr-CH" sz="1400" i="1" dirty="0" smtClean="0">
                <a:solidFill>
                  <a:srgbClr val="0070C0"/>
                </a:solidFill>
              </a:rPr>
              <a:t>ALIAS</a:t>
            </a:r>
            <a:r>
              <a:rPr lang="fr-CH" sz="1400" i="1" dirty="0" smtClean="0"/>
              <a:t> OCTET0  : </a:t>
            </a:r>
            <a:r>
              <a:rPr lang="fr-CH" sz="1400" i="1" dirty="0" err="1" smtClean="0"/>
              <a:t>std_logic_vector</a:t>
            </a:r>
            <a:r>
              <a:rPr lang="fr-CH" sz="1400" i="1" dirty="0" smtClean="0"/>
              <a:t> (7 </a:t>
            </a:r>
            <a:r>
              <a:rPr lang="fr-CH" sz="1400" i="1" dirty="0" smtClean="0">
                <a:solidFill>
                  <a:srgbClr val="0070C0"/>
                </a:solidFill>
              </a:rPr>
              <a:t>DOWNTO</a:t>
            </a:r>
            <a:r>
              <a:rPr lang="fr-CH" sz="1400" i="1" dirty="0" smtClean="0"/>
              <a:t> 0) </a:t>
            </a:r>
            <a:r>
              <a:rPr lang="fr-CH" sz="1400" i="1" dirty="0" smtClean="0">
                <a:solidFill>
                  <a:srgbClr val="0070C0"/>
                </a:solidFill>
              </a:rPr>
              <a:t>IS</a:t>
            </a:r>
            <a:r>
              <a:rPr lang="fr-CH" sz="1400" i="1" dirty="0" smtClean="0"/>
              <a:t> DBUS(7 </a:t>
            </a:r>
            <a:r>
              <a:rPr lang="fr-CH" sz="1400" i="1" dirty="0" smtClean="0">
                <a:solidFill>
                  <a:srgbClr val="0070C0"/>
                </a:solidFill>
              </a:rPr>
              <a:t>DOWNTO</a:t>
            </a:r>
            <a:r>
              <a:rPr lang="fr-CH" sz="1400" i="1" dirty="0" smtClean="0"/>
              <a:t> 0);</a:t>
            </a:r>
          </a:p>
          <a:p>
            <a:pPr marL="800100" lvl="2" indent="0" eaLnBrk="1" hangingPunct="1">
              <a:buNone/>
            </a:pPr>
            <a:r>
              <a:rPr lang="fr-CH" sz="1400" i="1" dirty="0" smtClean="0">
                <a:solidFill>
                  <a:srgbClr val="0070C0"/>
                </a:solidFill>
              </a:rPr>
              <a:t>ALIAS</a:t>
            </a:r>
            <a:r>
              <a:rPr lang="fr-CH" sz="1400" i="1" dirty="0" smtClean="0"/>
              <a:t> DEMI1 : </a:t>
            </a:r>
            <a:r>
              <a:rPr lang="fr-CH" sz="1400" i="1" dirty="0" err="1" smtClean="0"/>
              <a:t>std_logic_vector</a:t>
            </a:r>
            <a:r>
              <a:rPr lang="fr-CH" sz="1400" i="1" dirty="0" smtClean="0"/>
              <a:t> (7 </a:t>
            </a:r>
            <a:r>
              <a:rPr lang="fr-CH" sz="1400" i="1" dirty="0" smtClean="0">
                <a:solidFill>
                  <a:srgbClr val="0070C0"/>
                </a:solidFill>
              </a:rPr>
              <a:t>DOWNTO </a:t>
            </a:r>
            <a:r>
              <a:rPr lang="fr-CH" sz="1400" i="1" dirty="0" smtClean="0"/>
              <a:t>0) </a:t>
            </a:r>
            <a:r>
              <a:rPr lang="fr-CH" sz="1400" i="1" dirty="0" smtClean="0">
                <a:solidFill>
                  <a:srgbClr val="0070C0"/>
                </a:solidFill>
              </a:rPr>
              <a:t>IS</a:t>
            </a:r>
            <a:r>
              <a:rPr lang="fr-CH" sz="1400" i="1" dirty="0" smtClean="0"/>
              <a:t> DBUS(31 </a:t>
            </a:r>
            <a:r>
              <a:rPr lang="fr-CH" sz="1400" i="1" dirty="0" smtClean="0">
                <a:solidFill>
                  <a:srgbClr val="0070C0"/>
                </a:solidFill>
              </a:rPr>
              <a:t>DOWNTO</a:t>
            </a:r>
            <a:r>
              <a:rPr lang="fr-CH" sz="1400" i="1" dirty="0" smtClean="0"/>
              <a:t> 16);</a:t>
            </a:r>
          </a:p>
          <a:p>
            <a:pPr marL="800100" lvl="2" indent="0" eaLnBrk="1" hangingPunct="1">
              <a:buNone/>
            </a:pPr>
            <a:r>
              <a:rPr lang="fr-CH" sz="1400" i="1" dirty="0" smtClean="0">
                <a:solidFill>
                  <a:srgbClr val="0070C0"/>
                </a:solidFill>
              </a:rPr>
              <a:t>ALIAS</a:t>
            </a:r>
            <a:r>
              <a:rPr lang="fr-CH" sz="1400" i="1" dirty="0" smtClean="0"/>
              <a:t> DEMI0  : </a:t>
            </a:r>
            <a:r>
              <a:rPr lang="fr-CH" sz="1400" i="1" dirty="0" err="1" smtClean="0"/>
              <a:t>std_logic_vector</a:t>
            </a:r>
            <a:r>
              <a:rPr lang="fr-CH" sz="1400" i="1" dirty="0" smtClean="0"/>
              <a:t> (7 </a:t>
            </a:r>
            <a:r>
              <a:rPr lang="fr-CH" sz="1400" i="1" dirty="0" smtClean="0">
                <a:solidFill>
                  <a:srgbClr val="0070C0"/>
                </a:solidFill>
              </a:rPr>
              <a:t>DOWNTO</a:t>
            </a:r>
            <a:r>
              <a:rPr lang="fr-CH" sz="1400" i="1" dirty="0" smtClean="0"/>
              <a:t> 0) </a:t>
            </a:r>
            <a:r>
              <a:rPr lang="fr-CH" sz="1400" i="1" dirty="0" smtClean="0">
                <a:solidFill>
                  <a:srgbClr val="0070C0"/>
                </a:solidFill>
              </a:rPr>
              <a:t>IS</a:t>
            </a:r>
            <a:r>
              <a:rPr lang="fr-CH" sz="1400" i="1" dirty="0" smtClean="0"/>
              <a:t> DBUS(15 </a:t>
            </a:r>
            <a:r>
              <a:rPr lang="fr-CH" sz="1400" i="1" dirty="0" smtClean="0">
                <a:solidFill>
                  <a:srgbClr val="0070C0"/>
                </a:solidFill>
              </a:rPr>
              <a:t>DOWNTO</a:t>
            </a:r>
            <a:r>
              <a:rPr lang="fr-CH" sz="1400" i="1" dirty="0" smtClean="0"/>
              <a:t> 0);</a:t>
            </a:r>
          </a:p>
          <a:p>
            <a:pPr marL="0" indent="0" eaLnBrk="1" hangingPunct="1"/>
            <a:endParaRPr lang="fr-CH" sz="1600" dirty="0" smtClean="0"/>
          </a:p>
          <a:p>
            <a:pPr marL="0" indent="0" eaLnBrk="1" hangingPunct="1"/>
            <a:r>
              <a:rPr lang="fr-CH" sz="1600" dirty="0" smtClean="0"/>
              <a:t> </a:t>
            </a:r>
            <a:r>
              <a:rPr lang="fr-CH" sz="1600" b="1" dirty="0" smtClean="0"/>
              <a:t>Composants</a:t>
            </a:r>
            <a:r>
              <a:rPr lang="fr-CH" sz="1600" dirty="0" smtClean="0"/>
              <a:t>: voir chapitre « Instanciation de composants »</a:t>
            </a:r>
            <a:endParaRPr lang="fr-CH" sz="1400"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dirty="0" smtClean="0"/>
              <a:t>VHDL – Les Opérateurs 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Classification des operateurs par classes de priorités croissantes:</a:t>
            </a:r>
          </a:p>
          <a:p>
            <a:pPr eaLnBrk="1" hangingPunct="1"/>
            <a:endParaRPr lang="fr-CH" sz="1600" dirty="0" smtClean="0"/>
          </a:p>
          <a:p>
            <a:pPr eaLnBrk="1" hangingPunct="1"/>
            <a:endParaRPr lang="fr-CH" sz="1600" dirty="0" smtClean="0"/>
          </a:p>
          <a:p>
            <a:pPr eaLnBrk="1" hangingPunct="1"/>
            <a:endParaRPr lang="fr-CH" sz="1600" dirty="0" smtClean="0"/>
          </a:p>
          <a:p>
            <a:pPr eaLnBrk="1" hangingPunct="1"/>
            <a:endParaRPr lang="fr-CH" sz="1600" dirty="0" smtClean="0"/>
          </a:p>
          <a:p>
            <a:pPr eaLnBrk="1" hangingPunct="1">
              <a:buNone/>
            </a:pPr>
            <a:endParaRPr lang="fr-CH" sz="1600" dirty="0" smtClean="0"/>
          </a:p>
          <a:p>
            <a:pPr eaLnBrk="1" hangingPunct="1"/>
            <a:r>
              <a:rPr lang="fr-CH" sz="1600" dirty="0" smtClean="0"/>
              <a:t>Opérateurs logiques:</a:t>
            </a:r>
            <a:r>
              <a:rPr lang="fr-CH" sz="1400" dirty="0" smtClean="0"/>
              <a:t> des opérateurs binaires dont les opérandes et le résultat sont des scalaires ou des vecteurs du type bit ou booléen.</a:t>
            </a:r>
            <a:endParaRPr lang="fr-CH" sz="1600" dirty="0" smtClean="0"/>
          </a:p>
          <a:p>
            <a:pPr eaLnBrk="1" hangingPunct="1"/>
            <a:endParaRPr lang="fr-CH" sz="1600" dirty="0" smtClean="0"/>
          </a:p>
          <a:p>
            <a:pPr eaLnBrk="1" hangingPunct="1"/>
            <a:r>
              <a:rPr lang="fr-CH" sz="1600" dirty="0" smtClean="0"/>
              <a:t>Opérateurs relationnels:</a:t>
            </a:r>
            <a:r>
              <a:rPr lang="fr-CH" sz="1400" dirty="0" smtClean="0"/>
              <a:t> des opérateurs binaires dont les deux opérandes sont de même type et le résultat de type booléen. Les relations d’ordre sont limitées aux types scalaires et aux vecteurs de types discrets.</a:t>
            </a:r>
            <a:endParaRPr lang="fr-CH" sz="1600" dirty="0" smtClean="0"/>
          </a:p>
          <a:p>
            <a:pPr eaLnBrk="1" hangingPunct="1"/>
            <a:endParaRPr lang="fr-CH" sz="1600" dirty="0" smtClean="0"/>
          </a:p>
          <a:p>
            <a:pPr eaLnBrk="1" hangingPunct="1"/>
            <a:r>
              <a:rPr lang="fr-CH" sz="1600" dirty="0" smtClean="0"/>
              <a:t>Opérateurs de décalages et de rotation:</a:t>
            </a:r>
            <a:r>
              <a:rPr lang="fr-CH" sz="1400" dirty="0" smtClean="0"/>
              <a:t> agissent sur des vecteurs d’éléments de type bit ou </a:t>
            </a:r>
            <a:r>
              <a:rPr lang="fr-CH" sz="1400" dirty="0" err="1" smtClean="0"/>
              <a:t>boolean</a:t>
            </a:r>
            <a:r>
              <a:rPr lang="fr-CH" sz="1400" dirty="0" smtClean="0"/>
              <a:t>. Les quatre types de décalages classiques: logique ou arithmétique, à gauche ou à droite, et les rotations dans les deux sens. Leur opérande de gauche est le tableau, leur opérande de droite est un entier qui indique le nombre de décalages élémentaires à réaliser.</a:t>
            </a:r>
            <a:endParaRPr lang="fr-CH" sz="1600" dirty="0" smtClean="0"/>
          </a:p>
          <a:p>
            <a:pPr eaLnBrk="1" hangingPunct="1"/>
            <a:endParaRPr lang="fr-CH" sz="1600" dirty="0" smtClean="0"/>
          </a:p>
        </p:txBody>
      </p:sp>
      <p:pic>
        <p:nvPicPr>
          <p:cNvPr id="2050" name="Picture 2"/>
          <p:cNvPicPr>
            <a:picLocks noChangeAspect="1" noChangeArrowheads="1"/>
          </p:cNvPicPr>
          <p:nvPr/>
        </p:nvPicPr>
        <p:blipFill>
          <a:blip r:embed="rId3" cstate="print"/>
          <a:srcRect/>
          <a:stretch>
            <a:fillRect/>
          </a:stretch>
        </p:blipFill>
        <p:spPr bwMode="auto">
          <a:xfrm>
            <a:off x="1619672" y="1916832"/>
            <a:ext cx="5566619" cy="141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dirty="0" smtClean="0"/>
              <a:t>VHDL – Les Opérateurs II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600" dirty="0" smtClean="0"/>
              <a:t>Opérateurs additifs et de concaténation:</a:t>
            </a:r>
            <a:r>
              <a:rPr lang="fr-CH" sz="1400" dirty="0" smtClean="0"/>
              <a:t> l’addition et la soustraction agissent sur deux opérandes numériques de même type. L’opérateur </a:t>
            </a:r>
            <a:r>
              <a:rPr lang="fr-CH" sz="1400" i="1" dirty="0" smtClean="0"/>
              <a:t>&amp;</a:t>
            </a:r>
            <a:r>
              <a:rPr lang="fr-CH" sz="1400" dirty="0" smtClean="0"/>
              <a:t> fournit un vecteur à partir de la concaténation de deux vecteurs dont les éléments sont de même type.</a:t>
            </a:r>
          </a:p>
          <a:p>
            <a:pPr lvl="2" eaLnBrk="1" hangingPunct="1">
              <a:buNone/>
            </a:pPr>
            <a:r>
              <a:rPr lang="fr-CH" sz="1200" i="1" dirty="0" err="1" smtClean="0"/>
              <a:t>subtype</a:t>
            </a:r>
            <a:r>
              <a:rPr lang="fr-CH" sz="1200" i="1" dirty="0" smtClean="0"/>
              <a:t> octet </a:t>
            </a:r>
            <a:r>
              <a:rPr lang="fr-CH" sz="1200" i="1" dirty="0" err="1" smtClean="0"/>
              <a:t>is</a:t>
            </a:r>
            <a:r>
              <a:rPr lang="fr-CH" sz="1200" i="1" dirty="0" smtClean="0"/>
              <a:t> </a:t>
            </a:r>
            <a:r>
              <a:rPr lang="fr-CH" sz="1200" i="1" dirty="0" err="1" smtClean="0"/>
              <a:t>std_logic_vector</a:t>
            </a:r>
            <a:r>
              <a:rPr lang="fr-CH" sz="1200" i="1" dirty="0" smtClean="0"/>
              <a:t>(7 </a:t>
            </a:r>
            <a:r>
              <a:rPr lang="fr-CH" sz="1200" i="1" dirty="0" err="1" smtClean="0"/>
              <a:t>downto</a:t>
            </a:r>
            <a:r>
              <a:rPr lang="fr-CH" sz="1200" i="1" dirty="0" smtClean="0"/>
              <a:t> 0);</a:t>
            </a:r>
          </a:p>
          <a:p>
            <a:pPr lvl="2" eaLnBrk="1" hangingPunct="1">
              <a:buNone/>
            </a:pPr>
            <a:r>
              <a:rPr lang="fr-CH" sz="1200" i="1" dirty="0" smtClean="0"/>
              <a:t>constant moins_77: octet :=‘’101’’ &amp; ‘’10011’’;</a:t>
            </a:r>
          </a:p>
          <a:p>
            <a:pPr lvl="2" eaLnBrk="1" hangingPunct="1">
              <a:buNone/>
            </a:pPr>
            <a:r>
              <a:rPr lang="fr-CH" sz="1200" i="1" dirty="0" smtClean="0"/>
              <a:t>constant moins_77_bis: octet := ‘’1011001’’ &amp; ‘1’;</a:t>
            </a:r>
          </a:p>
          <a:p>
            <a:pPr eaLnBrk="1" hangingPunct="1"/>
            <a:endParaRPr lang="fr-CH" sz="1600" dirty="0" smtClean="0"/>
          </a:p>
          <a:p>
            <a:pPr eaLnBrk="1" hangingPunct="1"/>
            <a:r>
              <a:rPr lang="fr-CH" sz="1600" dirty="0" smtClean="0"/>
              <a:t>Opérateurs de signe:</a:t>
            </a:r>
            <a:r>
              <a:rPr lang="fr-CH" sz="1400" dirty="0" smtClean="0"/>
              <a:t> opérateurs unaires qui agissent sur n’importe quel type numérique.</a:t>
            </a:r>
          </a:p>
          <a:p>
            <a:pPr eaLnBrk="1" hangingPunct="1"/>
            <a:endParaRPr lang="fr-CH" sz="1600" dirty="0" smtClean="0"/>
          </a:p>
          <a:p>
            <a:pPr eaLnBrk="1" hangingPunct="1"/>
            <a:r>
              <a:rPr lang="fr-CH" sz="1600" dirty="0" smtClean="0"/>
              <a:t>Opérateurs multiplicatifs:</a:t>
            </a:r>
            <a:r>
              <a:rPr lang="fr-CH" sz="1400" dirty="0" smtClean="0"/>
              <a:t> multiplication et division agissent sur des opérandes de même type numérique. Les opérateurs modulo et reste agissent sur des entiers. Ne sont pas toujours acceptés en synthèse.</a:t>
            </a:r>
          </a:p>
          <a:p>
            <a:pPr eaLnBrk="1" hangingPunct="1"/>
            <a:endParaRPr lang="fr-CH" sz="1600" dirty="0" smtClean="0"/>
          </a:p>
          <a:p>
            <a:pPr eaLnBrk="1" hangingPunct="1"/>
            <a:r>
              <a:rPr lang="fr-CH" sz="1600" dirty="0" smtClean="0"/>
              <a:t>Opérateurs diverses:</a:t>
            </a:r>
          </a:p>
          <a:p>
            <a:pPr lvl="1" eaLnBrk="1" hangingPunct="1"/>
            <a:r>
              <a:rPr lang="fr-CH" sz="1200" dirty="0" smtClean="0"/>
              <a:t>La négation logique agit sur des types bit ou </a:t>
            </a:r>
            <a:r>
              <a:rPr lang="fr-CH" sz="1200" dirty="0" err="1" smtClean="0"/>
              <a:t>boolean</a:t>
            </a:r>
            <a:r>
              <a:rPr lang="fr-CH" sz="1200" dirty="0" smtClean="0"/>
              <a:t> ou des vecteurs de ces types.</a:t>
            </a:r>
          </a:p>
          <a:p>
            <a:pPr lvl="1" eaLnBrk="1" hangingPunct="1"/>
            <a:r>
              <a:rPr lang="fr-CH" sz="1200" dirty="0" smtClean="0"/>
              <a:t>La valeur absolue agit sur n’importe quel type numérique. Pas synthétisable.</a:t>
            </a:r>
          </a:p>
          <a:p>
            <a:pPr lvl="1" eaLnBrk="1" hangingPunct="1"/>
            <a:r>
              <a:rPr lang="fr-CH" sz="1200" dirty="0" smtClean="0"/>
              <a:t>L’exponentiation accepte un opérande de gauche numérique et un opérande de droite entier. Pas synthétisable.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VHDL – Surcharge des Opérateurs</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endParaRPr lang="fr-CH" sz="1600" dirty="0" smtClean="0"/>
          </a:p>
          <a:p>
            <a:pPr marL="0" indent="0" eaLnBrk="1" hangingPunct="1">
              <a:buNone/>
            </a:pPr>
            <a:r>
              <a:rPr lang="fr-CH" sz="1600" dirty="0" smtClean="0"/>
              <a:t>VHDL est un langage dans lequel il est possible d’étendre le domaine d’utilisation d’un opérateur (types des opérandes) par l’écriture d’une fonction qui porte le nom de l’opérateur.</a:t>
            </a:r>
          </a:p>
          <a:p>
            <a:pPr marL="0" indent="0" eaLnBrk="1" hangingPunct="1">
              <a:buNone/>
            </a:pPr>
            <a:endParaRPr lang="fr-CH" sz="1600" dirty="0" smtClean="0"/>
          </a:p>
          <a:p>
            <a:pPr marL="0" indent="0" eaLnBrk="1" hangingPunct="1"/>
            <a:r>
              <a:rPr lang="fr-CH" sz="1600" dirty="0" smtClean="0"/>
              <a:t> « Surcharge » (</a:t>
            </a:r>
            <a:r>
              <a:rPr lang="fr-CH" sz="1600" dirty="0" err="1" smtClean="0"/>
              <a:t>overloading</a:t>
            </a:r>
            <a:r>
              <a:rPr lang="fr-CH" sz="1600" dirty="0" smtClean="0"/>
              <a:t>): opération que consiste à définir l’action des opérateurs en présence d’opérandes de types initialement non prévus.</a:t>
            </a:r>
          </a:p>
          <a:p>
            <a:pPr marL="0" indent="0" eaLnBrk="1" hangingPunct="1"/>
            <a:endParaRPr lang="fr-CH" sz="1600" dirty="0" smtClean="0"/>
          </a:p>
          <a:p>
            <a:pPr marL="0" indent="0" eaLnBrk="1" hangingPunct="1"/>
            <a:r>
              <a:rPr lang="fr-CH" sz="1600" dirty="0" smtClean="0"/>
              <a:t> La description de la « nouvelle » action s’effectue via des fonctions elles mêmes décrits en VHDL. Ces fonctions sont regroupées en paquetages, accessibles en utilisant la clause </a:t>
            </a:r>
            <a:r>
              <a:rPr lang="fr-CH" sz="1600" i="1" dirty="0" smtClean="0"/>
              <a:t>use</a:t>
            </a:r>
            <a:r>
              <a:rPr lang="fr-CH" sz="1600" dirty="0" smtClean="0"/>
              <a:t>.</a:t>
            </a:r>
          </a:p>
          <a:p>
            <a:pPr eaLnBrk="1" hangingPunct="1"/>
            <a:endParaRPr lang="fr-CH" sz="1600" dirty="0" smtClean="0"/>
          </a:p>
          <a:p>
            <a:pPr eaLnBrk="1" hangingPunct="1"/>
            <a:endParaRPr lang="fr-CH" sz="1600" dirty="0" smtClean="0"/>
          </a:p>
          <a:p>
            <a:pPr eaLnBrk="1" hangingPunct="1"/>
            <a:endParaRPr lang="fr-CH" sz="1600" dirty="0" smtClean="0"/>
          </a:p>
          <a:p>
            <a:pPr eaLnBrk="1" hangingPunct="1"/>
            <a:endParaRPr lang="fr-CH" sz="1600" dirty="0" smtClean="0"/>
          </a:p>
          <a:p>
            <a:pPr eaLnBrk="1" hangingPunct="1"/>
            <a:endParaRPr lang="fr-CH" sz="1600" dirty="0" smtClean="0"/>
          </a:p>
          <a:p>
            <a:pPr eaLnBrk="1" hangingPunct="1"/>
            <a:endParaRPr lang="fr-CH"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fr-CH" dirty="0" smtClean="0"/>
              <a:t>Systèmes Numériques I</a:t>
            </a:r>
          </a:p>
        </p:txBody>
      </p:sp>
      <p:sp>
        <p:nvSpPr>
          <p:cNvPr id="4" name="Espace réservé du contenu 2"/>
          <p:cNvSpPr>
            <a:spLocks noGrp="1"/>
          </p:cNvSpPr>
          <p:nvPr>
            <p:ph idx="1"/>
          </p:nvPr>
        </p:nvSpPr>
        <p:spPr>
          <a:xfrm>
            <a:off x="428625" y="1571625"/>
            <a:ext cx="8218488" cy="4500563"/>
          </a:xfrm>
        </p:spPr>
        <p:txBody>
          <a:bodyPr/>
          <a:lstStyle/>
          <a:p>
            <a:pPr eaLnBrk="1" hangingPunct="1">
              <a:buNone/>
            </a:pPr>
            <a:r>
              <a:rPr lang="fr-CH" sz="1800" b="1" dirty="0" smtClean="0"/>
              <a:t>Déroulement (</a:t>
            </a:r>
            <a:r>
              <a:rPr lang="fr-CH" sz="1800" b="1" dirty="0" err="1" smtClean="0"/>
              <a:t>cont</a:t>
            </a:r>
            <a:r>
              <a:rPr lang="fr-CH" sz="1800" b="1" dirty="0" smtClean="0"/>
              <a:t>.):</a:t>
            </a:r>
            <a:endParaRPr lang="fr-CH" sz="1800" dirty="0" smtClean="0"/>
          </a:p>
          <a:p>
            <a:pPr lvl="0">
              <a:buFont typeface="+mj-lt"/>
              <a:buAutoNum type="arabicPeriod" startAt="4"/>
            </a:pPr>
            <a:endParaRPr lang="fr-CH" sz="1100" dirty="0" smtClean="0"/>
          </a:p>
          <a:p>
            <a:pPr lvl="0">
              <a:buFont typeface="+mj-lt"/>
              <a:buAutoNum type="arabicPeriod" startAt="9"/>
            </a:pPr>
            <a:r>
              <a:rPr lang="fr-CH" sz="1000" dirty="0" smtClean="0"/>
              <a:t>Les machines d’états synchrones</a:t>
            </a:r>
          </a:p>
          <a:p>
            <a:pPr marL="800100" lvl="1" indent="-342900">
              <a:buFont typeface="+mj-lt"/>
              <a:buAutoNum type="alphaLcParenR"/>
            </a:pPr>
            <a:r>
              <a:rPr lang="fr-CH" sz="1000" dirty="0" smtClean="0"/>
              <a:t>Introduction (p. 120)</a:t>
            </a:r>
          </a:p>
          <a:p>
            <a:pPr marL="800100" lvl="1" indent="-342900">
              <a:buFont typeface="+mj-lt"/>
              <a:buAutoNum type="alphaLcParenR"/>
            </a:pPr>
            <a:r>
              <a:rPr lang="fr-CH" sz="1000" dirty="0" smtClean="0"/>
              <a:t>Machine d’état de </a:t>
            </a:r>
            <a:r>
              <a:rPr lang="fr-CH" sz="1000" dirty="0" err="1" smtClean="0"/>
              <a:t>Mealy</a:t>
            </a:r>
            <a:r>
              <a:rPr lang="fr-CH" sz="1000" dirty="0" smtClean="0"/>
              <a:t> à sorties synchronisées (p. 121-122)</a:t>
            </a:r>
          </a:p>
          <a:p>
            <a:pPr marL="800100" lvl="1" indent="-342900">
              <a:buFont typeface="+mj-lt"/>
              <a:buAutoNum type="alphaLcParenR"/>
            </a:pPr>
            <a:r>
              <a:rPr lang="fr-CH" sz="1000" dirty="0" smtClean="0"/>
              <a:t>Le graphe d’états (diagramme de transition) (p. 123 -124)</a:t>
            </a:r>
          </a:p>
          <a:p>
            <a:pPr marL="800100" lvl="1" indent="-342900">
              <a:buFont typeface="+mj-lt"/>
              <a:buAutoNum type="alphaLcParenR"/>
            </a:pPr>
            <a:r>
              <a:rPr lang="fr-CH" sz="1000" dirty="0" smtClean="0"/>
              <a:t>Du graphe des états à la description VHDL (p. 125-126)</a:t>
            </a:r>
          </a:p>
          <a:p>
            <a:pPr marL="1257300" lvl="2" indent="-342900"/>
            <a:r>
              <a:rPr lang="fr-CH" sz="1000" dirty="0" smtClean="0"/>
              <a:t>« </a:t>
            </a:r>
            <a:r>
              <a:rPr lang="fr-CH" sz="1000" dirty="0" err="1" smtClean="0"/>
              <a:t>VHDL_Seq</a:t>
            </a:r>
            <a:r>
              <a:rPr lang="fr-CH" sz="1000" dirty="0" smtClean="0"/>
              <a:t> »– Exercice 17, Exercice 18, Exercice 19</a:t>
            </a:r>
          </a:p>
          <a:p>
            <a:pPr lvl="0">
              <a:buFont typeface="+mj-lt"/>
              <a:buAutoNum type="arabicPeriod" startAt="9"/>
            </a:pPr>
            <a:r>
              <a:rPr lang="fr-CH" sz="1000" dirty="0" smtClean="0"/>
              <a:t>Les Compteurs</a:t>
            </a:r>
          </a:p>
          <a:p>
            <a:pPr marL="800100" lvl="1" indent="-342900">
              <a:buFont typeface="+mj-lt"/>
              <a:buAutoNum type="alphaLcParenR"/>
            </a:pPr>
            <a:r>
              <a:rPr lang="fr-CH" sz="1000" dirty="0" smtClean="0"/>
              <a:t>Les compteurs asynchrones (p. 129-131)</a:t>
            </a:r>
          </a:p>
          <a:p>
            <a:pPr marL="800100" lvl="1" indent="-342900">
              <a:buFont typeface="+mj-lt"/>
              <a:buAutoNum type="alphaLcParenR"/>
            </a:pPr>
            <a:r>
              <a:rPr lang="fr-CH" sz="1000" dirty="0" smtClean="0"/>
              <a:t>Les compteurs synchrones (p. 131-133)</a:t>
            </a:r>
          </a:p>
          <a:p>
            <a:pPr marL="1257300" lvl="2" indent="-342900"/>
            <a:r>
              <a:rPr lang="fr-CH" sz="1000" dirty="0" smtClean="0"/>
              <a:t>« </a:t>
            </a:r>
            <a:r>
              <a:rPr lang="fr-CH" sz="1000" dirty="0" err="1" smtClean="0"/>
              <a:t>VHDL_Seq</a:t>
            </a:r>
            <a:r>
              <a:rPr lang="fr-CH" sz="1000" dirty="0" smtClean="0"/>
              <a:t> »– Exercice 20, Exercice 21</a:t>
            </a:r>
          </a:p>
          <a:p>
            <a:pPr marL="800100" lvl="1" indent="-342900">
              <a:buFont typeface="+mj-lt"/>
              <a:buAutoNum type="alphaLcParenR"/>
            </a:pPr>
            <a:r>
              <a:rPr lang="fr-CH" sz="1000" dirty="0" smtClean="0"/>
              <a:t>Diviseur de fréquence (p. 134)</a:t>
            </a:r>
          </a:p>
          <a:p>
            <a:pPr marL="1257300" lvl="2" indent="-342900"/>
            <a:r>
              <a:rPr lang="fr-CH" sz="1000" dirty="0" smtClean="0"/>
              <a:t>« </a:t>
            </a:r>
            <a:r>
              <a:rPr lang="fr-CH" sz="1000" dirty="0" err="1" smtClean="0"/>
              <a:t>VHDL_Seq</a:t>
            </a:r>
            <a:r>
              <a:rPr lang="fr-CH" sz="1000" dirty="0" smtClean="0"/>
              <a:t> »– Exercice 22</a:t>
            </a:r>
          </a:p>
          <a:p>
            <a:pPr lvl="0">
              <a:buFont typeface="+mj-lt"/>
              <a:buAutoNum type="arabicPeriod" startAt="9"/>
            </a:pPr>
            <a:endParaRPr lang="fr-CH" sz="1000" dirty="0" smtClean="0"/>
          </a:p>
          <a:p>
            <a:pPr lvl="0">
              <a:buFont typeface="+mj-lt"/>
              <a:buAutoNum type="arabicPeriod" startAt="9"/>
            </a:pPr>
            <a:r>
              <a:rPr lang="fr-CH" sz="1000" dirty="0" smtClean="0"/>
              <a:t>Projet : 4 x 4 périodes</a:t>
            </a:r>
          </a:p>
          <a:p>
            <a:pPr lvl="1" eaLnBrk="1" hangingPunct="1">
              <a:buFont typeface="+mj-lt"/>
              <a:buAutoNum type="arabicPeriod" startAt="9"/>
            </a:pPr>
            <a:endParaRPr lang="fr-CH" sz="11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VHDL – Instructions Concurrentes I</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Les instructions d’une architecture sont, sauf exception, évaluées en permanence, et toutes simultanément </a:t>
            </a:r>
            <a:r>
              <a:rPr lang="fr-CH" sz="1600" dirty="0" smtClean="0">
                <a:sym typeface="Wingdings" pitchFamily="2" charset="2"/>
              </a:rPr>
              <a:t> </a:t>
            </a:r>
            <a:r>
              <a:rPr lang="fr-CH" sz="1600" b="1" dirty="0" smtClean="0">
                <a:sym typeface="Wingdings" pitchFamily="2" charset="2"/>
              </a:rPr>
              <a:t>fonctionnement parallèle ou concurrent</a:t>
            </a:r>
            <a:r>
              <a:rPr lang="fr-CH" sz="1600" dirty="0" smtClean="0">
                <a:sym typeface="Wingdings" pitchFamily="2" charset="2"/>
              </a:rPr>
              <a:t>.</a:t>
            </a:r>
            <a:endParaRPr lang="fr-CH" sz="1600" dirty="0" smtClean="0"/>
          </a:p>
          <a:p>
            <a:pPr marL="0" indent="0" eaLnBrk="1" hangingPunct="1">
              <a:buNone/>
            </a:pPr>
            <a:endParaRPr lang="fr-CH" sz="1600" dirty="0" smtClean="0"/>
          </a:p>
          <a:p>
            <a:pPr marL="0" indent="0" eaLnBrk="1" hangingPunct="1"/>
            <a:r>
              <a:rPr lang="fr-CH" sz="1600" dirty="0" smtClean="0"/>
              <a:t> </a:t>
            </a:r>
            <a:r>
              <a:rPr lang="fr-CH" sz="1600" u="sng" dirty="0" smtClean="0"/>
              <a:t>Assignation inconditionnelle</a:t>
            </a:r>
            <a:r>
              <a:rPr lang="fr-CH" sz="1600" dirty="0" smtClean="0"/>
              <a:t>: affectation d’une valeur à un signal</a:t>
            </a:r>
          </a:p>
          <a:p>
            <a:pPr marL="800100" lvl="2" indent="0" eaLnBrk="1" hangingPunct="1">
              <a:buNone/>
            </a:pPr>
            <a:r>
              <a:rPr lang="fr-CH" sz="1400" i="1" dirty="0" smtClean="0"/>
              <a:t>signal &lt;= expression;</a:t>
            </a:r>
          </a:p>
          <a:p>
            <a:pPr marL="800100" lvl="2" indent="0" eaLnBrk="1" hangingPunct="1">
              <a:buNone/>
            </a:pPr>
            <a:r>
              <a:rPr lang="fr-CH" sz="1200" i="1" dirty="0" smtClean="0"/>
              <a:t>Exemples:  A &lt;= B </a:t>
            </a:r>
            <a:r>
              <a:rPr lang="fr-CH" sz="1200" i="1" dirty="0" smtClean="0">
                <a:solidFill>
                  <a:srgbClr val="0070C0"/>
                </a:solidFill>
              </a:rPr>
              <a:t>AND</a:t>
            </a:r>
            <a:r>
              <a:rPr lang="fr-CH" sz="1200" i="1" dirty="0" smtClean="0"/>
              <a:t> C; </a:t>
            </a:r>
            <a:r>
              <a:rPr lang="fr-CH" sz="1200" i="1" dirty="0" smtClean="0">
                <a:solidFill>
                  <a:srgbClr val="009900"/>
                </a:solidFill>
              </a:rPr>
              <a:t>-- A prend la valeur du résultat de l’opération (B and C)</a:t>
            </a:r>
          </a:p>
          <a:p>
            <a:pPr marL="800100" lvl="2" indent="0" eaLnBrk="1" hangingPunct="1">
              <a:buNone/>
            </a:pPr>
            <a:r>
              <a:rPr lang="fr-CH" sz="1200" i="1" dirty="0" smtClean="0"/>
              <a:t>	              </a:t>
            </a:r>
            <a:r>
              <a:rPr lang="fr-CH" sz="1200" i="1" dirty="0" err="1" smtClean="0"/>
              <a:t>enable</a:t>
            </a:r>
            <a:r>
              <a:rPr lang="fr-CH" sz="1200" i="1" dirty="0" smtClean="0"/>
              <a:t> &lt;= ‘1’; </a:t>
            </a:r>
            <a:r>
              <a:rPr lang="fr-CH" sz="1200" i="1" dirty="0" smtClean="0">
                <a:solidFill>
                  <a:srgbClr val="009900"/>
                </a:solidFill>
              </a:rPr>
              <a:t>-- Le signal </a:t>
            </a:r>
            <a:r>
              <a:rPr lang="fr-CH" sz="1200" i="1" dirty="0" err="1" smtClean="0">
                <a:solidFill>
                  <a:srgbClr val="009900"/>
                </a:solidFill>
              </a:rPr>
              <a:t>enable</a:t>
            </a:r>
            <a:r>
              <a:rPr lang="fr-CH" sz="1200" i="1" dirty="0" smtClean="0">
                <a:solidFill>
                  <a:srgbClr val="009900"/>
                </a:solidFill>
              </a:rPr>
              <a:t> prend l’</a:t>
            </a:r>
            <a:r>
              <a:rPr lang="fr-CH" sz="1200" i="1" dirty="0" err="1" smtClean="0">
                <a:solidFill>
                  <a:srgbClr val="009900"/>
                </a:solidFill>
              </a:rPr>
              <a:t>etat</a:t>
            </a:r>
            <a:r>
              <a:rPr lang="fr-CH" sz="1200" i="1" dirty="0" smtClean="0">
                <a:solidFill>
                  <a:srgbClr val="009900"/>
                </a:solidFill>
              </a:rPr>
              <a:t> logique 1</a:t>
            </a:r>
          </a:p>
          <a:p>
            <a:pPr marL="800100" lvl="2" indent="0" eaLnBrk="1" hangingPunct="1">
              <a:buNone/>
            </a:pPr>
            <a:r>
              <a:rPr lang="fr-CH" sz="1200" i="1" dirty="0" smtClean="0"/>
              <a:t>	               BUS_IN &lt;= ‘’0000’’; </a:t>
            </a:r>
            <a:r>
              <a:rPr lang="fr-CH" sz="1200" i="1" dirty="0" smtClean="0">
                <a:solidFill>
                  <a:srgbClr val="009900"/>
                </a:solidFill>
              </a:rPr>
              <a:t>-- Les 4 bits du vecteur BUS_IN prennent la valeur 0</a:t>
            </a:r>
          </a:p>
          <a:p>
            <a:pPr marL="0" indent="0" eaLnBrk="1" hangingPunct="1"/>
            <a:endParaRPr lang="fr-CH" sz="1600" dirty="0" smtClean="0"/>
          </a:p>
          <a:p>
            <a:pPr marL="0" indent="0" eaLnBrk="1" hangingPunct="1"/>
            <a:r>
              <a:rPr lang="fr-CH" sz="1600" dirty="0" smtClean="0"/>
              <a:t> </a:t>
            </a:r>
            <a:r>
              <a:rPr lang="fr-CH" sz="1600" u="sng" dirty="0" smtClean="0"/>
              <a:t>Assignation conditionnelle</a:t>
            </a:r>
            <a:r>
              <a:rPr lang="fr-CH" sz="1600" dirty="0" smtClean="0"/>
              <a:t>:</a:t>
            </a:r>
          </a:p>
          <a:p>
            <a:pPr marL="800100" lvl="2" indent="0" eaLnBrk="1" hangingPunct="1">
              <a:buNone/>
            </a:pPr>
            <a:r>
              <a:rPr lang="fr-CH" sz="1400" i="1" dirty="0" smtClean="0"/>
              <a:t>signal &lt;= expression1 </a:t>
            </a:r>
            <a:r>
              <a:rPr lang="fr-CH" sz="1400" i="1" dirty="0" smtClean="0">
                <a:solidFill>
                  <a:srgbClr val="0066FF"/>
                </a:solidFill>
              </a:rPr>
              <a:t>WHEN</a:t>
            </a:r>
            <a:r>
              <a:rPr lang="fr-CH" sz="1400" i="1" dirty="0" smtClean="0"/>
              <a:t> condition1 </a:t>
            </a:r>
            <a:r>
              <a:rPr lang="fr-CH" sz="1400" i="1" dirty="0" smtClean="0">
                <a:solidFill>
                  <a:srgbClr val="0066FF"/>
                </a:solidFill>
              </a:rPr>
              <a:t>ELSE</a:t>
            </a:r>
          </a:p>
          <a:p>
            <a:pPr marL="800100" lvl="2" indent="0" eaLnBrk="1" hangingPunct="1">
              <a:buNone/>
            </a:pPr>
            <a:r>
              <a:rPr lang="fr-CH" sz="1400" i="1" dirty="0" smtClean="0"/>
              <a:t>	             expression2 </a:t>
            </a:r>
            <a:r>
              <a:rPr lang="fr-CH" sz="1400" i="1" dirty="0" smtClean="0">
                <a:solidFill>
                  <a:srgbClr val="0066FF"/>
                </a:solidFill>
              </a:rPr>
              <a:t>WHEN</a:t>
            </a:r>
            <a:r>
              <a:rPr lang="fr-CH" sz="1400" i="1" dirty="0" smtClean="0"/>
              <a:t> condition2 </a:t>
            </a:r>
            <a:r>
              <a:rPr lang="fr-CH" sz="1400" i="1" dirty="0" smtClean="0">
                <a:solidFill>
                  <a:srgbClr val="0066FF"/>
                </a:solidFill>
              </a:rPr>
              <a:t>ELSE</a:t>
            </a:r>
          </a:p>
          <a:p>
            <a:pPr marL="800100" lvl="2" indent="0" eaLnBrk="1" hangingPunct="1">
              <a:buNone/>
            </a:pPr>
            <a:r>
              <a:rPr lang="fr-CH" sz="1400" i="1" dirty="0" smtClean="0"/>
              <a:t>	             ..</a:t>
            </a:r>
          </a:p>
          <a:p>
            <a:pPr marL="800100" lvl="2" indent="0" eaLnBrk="1" hangingPunct="1">
              <a:buNone/>
            </a:pPr>
            <a:r>
              <a:rPr lang="fr-CH" sz="1400" i="1" dirty="0" smtClean="0"/>
              <a:t>	             </a:t>
            </a:r>
            <a:r>
              <a:rPr lang="fr-CH" sz="1400" i="1" dirty="0" err="1" smtClean="0"/>
              <a:t>expressionx</a:t>
            </a:r>
            <a:r>
              <a:rPr lang="fr-CH" sz="1400" i="1" dirty="0" smtClean="0"/>
              <a:t> </a:t>
            </a:r>
            <a:r>
              <a:rPr lang="fr-CH" sz="1400" i="1" dirty="0" smtClean="0">
                <a:solidFill>
                  <a:srgbClr val="0066FF"/>
                </a:solidFill>
              </a:rPr>
              <a:t>WHEN</a:t>
            </a:r>
            <a:r>
              <a:rPr lang="fr-CH" sz="1400" i="1" dirty="0" smtClean="0"/>
              <a:t> </a:t>
            </a:r>
            <a:r>
              <a:rPr lang="fr-CH" sz="1400" i="1" dirty="0" err="1" smtClean="0"/>
              <a:t>conditionx</a:t>
            </a:r>
            <a:r>
              <a:rPr lang="fr-CH" sz="1400" i="1" dirty="0" smtClean="0"/>
              <a:t> </a:t>
            </a:r>
            <a:r>
              <a:rPr lang="fr-CH" sz="1400" i="1" dirty="0" smtClean="0">
                <a:solidFill>
                  <a:srgbClr val="0066FF"/>
                </a:solidFill>
              </a:rPr>
              <a:t>ELSE</a:t>
            </a:r>
            <a:r>
              <a:rPr lang="fr-CH" sz="1400" i="1" dirty="0" smtClean="0"/>
              <a:t> </a:t>
            </a:r>
            <a:r>
              <a:rPr lang="fr-CH" sz="1400" i="1" dirty="0" err="1" smtClean="0"/>
              <a:t>expression_autre</a:t>
            </a:r>
            <a:r>
              <a:rPr lang="fr-CH" sz="1400" i="1" dirty="0" smtClean="0"/>
              <a:t>;</a:t>
            </a:r>
          </a:p>
          <a:p>
            <a:pPr marL="800100" lvl="2" indent="0" eaLnBrk="1" hangingPunct="1">
              <a:buNone/>
            </a:pPr>
            <a:r>
              <a:rPr lang="fr-CH" sz="1200" i="1" dirty="0" smtClean="0"/>
              <a:t>Exemples:  A &lt;= B </a:t>
            </a:r>
            <a:r>
              <a:rPr lang="fr-CH" sz="1200" i="1" dirty="0" err="1" smtClean="0">
                <a:solidFill>
                  <a:srgbClr val="0066FF"/>
                </a:solidFill>
              </a:rPr>
              <a:t>when</a:t>
            </a:r>
            <a:r>
              <a:rPr lang="fr-CH" sz="1200" i="1" dirty="0" smtClean="0"/>
              <a:t> (C=‘1’) </a:t>
            </a:r>
            <a:r>
              <a:rPr lang="fr-CH" sz="1200" i="1" dirty="0" err="1" smtClean="0">
                <a:solidFill>
                  <a:srgbClr val="0066FF"/>
                </a:solidFill>
              </a:rPr>
              <a:t>else</a:t>
            </a:r>
            <a:r>
              <a:rPr lang="fr-CH" sz="1200" i="1" dirty="0" smtClean="0"/>
              <a:t> D;</a:t>
            </a:r>
          </a:p>
          <a:p>
            <a:pPr marL="800100" lvl="2" indent="0" eaLnBrk="1" hangingPunct="1">
              <a:buNone/>
            </a:pPr>
            <a:r>
              <a:rPr lang="fr-CH" sz="1200" i="1" dirty="0" smtClean="0"/>
              <a:t>	              A &lt;= B </a:t>
            </a:r>
            <a:r>
              <a:rPr lang="fr-CH" sz="1200" i="1" dirty="0" err="1" smtClean="0">
                <a:solidFill>
                  <a:srgbClr val="0066FF"/>
                </a:solidFill>
              </a:rPr>
              <a:t>when</a:t>
            </a:r>
            <a:r>
              <a:rPr lang="fr-CH" sz="1200" i="1" dirty="0" smtClean="0"/>
              <a:t> S=T </a:t>
            </a:r>
            <a:r>
              <a:rPr lang="fr-CH" sz="1200" i="1" dirty="0" err="1" smtClean="0">
                <a:solidFill>
                  <a:srgbClr val="0066FF"/>
                </a:solidFill>
              </a:rPr>
              <a:t>else</a:t>
            </a:r>
            <a:endParaRPr lang="fr-CH" sz="1200" i="1" dirty="0" smtClean="0">
              <a:solidFill>
                <a:srgbClr val="0066FF"/>
              </a:solidFill>
            </a:endParaRPr>
          </a:p>
          <a:p>
            <a:pPr marL="800100" lvl="2" indent="0" eaLnBrk="1" hangingPunct="1">
              <a:buNone/>
            </a:pPr>
            <a:r>
              <a:rPr lang="fr-CH" sz="1200" i="1" dirty="0" smtClean="0"/>
              <a:t>                         C </a:t>
            </a:r>
            <a:r>
              <a:rPr lang="fr-CH" sz="1200" i="1" dirty="0" err="1" smtClean="0">
                <a:solidFill>
                  <a:srgbClr val="0066FF"/>
                </a:solidFill>
              </a:rPr>
              <a:t>when</a:t>
            </a:r>
            <a:r>
              <a:rPr lang="fr-CH" sz="1200" i="1" dirty="0" smtClean="0"/>
              <a:t> S=U </a:t>
            </a:r>
            <a:r>
              <a:rPr lang="fr-CH" sz="1200" i="1" dirty="0" err="1" smtClean="0">
                <a:solidFill>
                  <a:srgbClr val="0066FF"/>
                </a:solidFill>
              </a:rPr>
              <a:t>else</a:t>
            </a:r>
            <a:r>
              <a:rPr lang="fr-CH" sz="1200" i="1" dirty="0" smtClean="0"/>
              <a:t> ‘0’;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400" dirty="0" smtClean="0"/>
              <a:t>VHDL – Instructions Concurrentes II</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r>
              <a:rPr lang="fr-CH" sz="1600" u="sng" dirty="0" smtClean="0"/>
              <a:t> Assignation conditionnelle (</a:t>
            </a:r>
            <a:r>
              <a:rPr lang="fr-CH" sz="1600" u="sng" dirty="0" err="1" smtClean="0"/>
              <a:t>cont</a:t>
            </a:r>
            <a:r>
              <a:rPr lang="fr-CH" sz="1600" u="sng" dirty="0" smtClean="0"/>
              <a:t>.)</a:t>
            </a:r>
            <a:r>
              <a:rPr lang="fr-CH" sz="1600" dirty="0" smtClean="0"/>
              <a:t>:</a:t>
            </a:r>
          </a:p>
          <a:p>
            <a:pPr marL="0" indent="0" eaLnBrk="1" hangingPunct="1"/>
            <a:endParaRPr lang="fr-CH" sz="1400" dirty="0" smtClean="0"/>
          </a:p>
          <a:p>
            <a:pPr marL="1028700" lvl="2" eaLnBrk="1" hangingPunct="1">
              <a:buFont typeface="+mj-lt"/>
              <a:buAutoNum type="arabicPeriod"/>
            </a:pPr>
            <a:r>
              <a:rPr lang="fr-CH" sz="1400" dirty="0" smtClean="0"/>
              <a:t>Si les conditions listées sont exclusives, la logique sera synthétisée sans ambiguïté.</a:t>
            </a:r>
          </a:p>
          <a:p>
            <a:pPr marL="1028700" lvl="2" eaLnBrk="1" hangingPunct="1">
              <a:buFont typeface="+mj-lt"/>
              <a:buAutoNum type="arabicPeriod"/>
            </a:pPr>
            <a:endParaRPr lang="fr-CH" sz="1400" dirty="0" smtClean="0"/>
          </a:p>
          <a:p>
            <a:pPr marL="1028700" lvl="2" eaLnBrk="1" hangingPunct="1">
              <a:buFont typeface="+mj-lt"/>
              <a:buAutoNum type="arabicPeriod"/>
            </a:pPr>
            <a:r>
              <a:rPr lang="fr-CH" sz="1400" dirty="0" smtClean="0"/>
              <a:t>Si les conditions ne sont pas exclusives, la logique sera synthétisée compte tenu de l’ordre de déclaration des conditions.</a:t>
            </a:r>
          </a:p>
          <a:p>
            <a:pPr marL="1485900" lvl="3" eaLnBrk="1" hangingPunct="1">
              <a:buNone/>
            </a:pPr>
            <a:r>
              <a:rPr lang="fr-CH" sz="1200" i="1" dirty="0" smtClean="0"/>
              <a:t>A &lt;= B </a:t>
            </a:r>
            <a:r>
              <a:rPr lang="fr-CH" sz="1200" i="1" dirty="0" err="1" smtClean="0">
                <a:solidFill>
                  <a:srgbClr val="0066FF"/>
                </a:solidFill>
              </a:rPr>
              <a:t>when</a:t>
            </a:r>
            <a:r>
              <a:rPr lang="fr-CH" sz="1200" i="1" dirty="0" smtClean="0"/>
              <a:t> (C=‘0’) </a:t>
            </a:r>
            <a:r>
              <a:rPr lang="fr-CH" sz="1200" i="1" dirty="0" err="1" smtClean="0">
                <a:solidFill>
                  <a:srgbClr val="0066FF"/>
                </a:solidFill>
              </a:rPr>
              <a:t>else</a:t>
            </a:r>
            <a:endParaRPr lang="fr-CH" sz="1200" i="1" dirty="0" smtClean="0">
              <a:solidFill>
                <a:srgbClr val="0066FF"/>
              </a:solidFill>
            </a:endParaRPr>
          </a:p>
          <a:p>
            <a:pPr marL="1485900" lvl="3" eaLnBrk="1" hangingPunct="1">
              <a:buNone/>
            </a:pPr>
            <a:r>
              <a:rPr lang="fr-CH" sz="1200" i="1" dirty="0" smtClean="0"/>
              <a:t>         D </a:t>
            </a:r>
            <a:r>
              <a:rPr lang="fr-CH" sz="1200" i="1" dirty="0" err="1" smtClean="0">
                <a:solidFill>
                  <a:srgbClr val="0066FF"/>
                </a:solidFill>
              </a:rPr>
              <a:t>when</a:t>
            </a:r>
            <a:r>
              <a:rPr lang="fr-CH" sz="1200" i="1" dirty="0" smtClean="0"/>
              <a:t> (E=‘1’) </a:t>
            </a:r>
            <a:r>
              <a:rPr lang="fr-CH" sz="1200" i="1" dirty="0" err="1" smtClean="0">
                <a:solidFill>
                  <a:srgbClr val="0066FF"/>
                </a:solidFill>
              </a:rPr>
              <a:t>else</a:t>
            </a:r>
            <a:r>
              <a:rPr lang="fr-CH" sz="1200" i="1" dirty="0" smtClean="0"/>
              <a:t> ‘0’;</a:t>
            </a:r>
          </a:p>
          <a:p>
            <a:pPr marL="1485900" lvl="3" eaLnBrk="1" hangingPunct="1">
              <a:buNone/>
            </a:pPr>
            <a:r>
              <a:rPr lang="fr-CH" sz="1200" dirty="0" smtClean="0"/>
              <a:t>sera traitée comme:</a:t>
            </a:r>
          </a:p>
          <a:p>
            <a:pPr marL="1485900" lvl="3" eaLnBrk="1" hangingPunct="1">
              <a:buNone/>
            </a:pPr>
            <a:r>
              <a:rPr lang="fr-CH" sz="1200" i="1" dirty="0" smtClean="0"/>
              <a:t>A &lt;= B </a:t>
            </a:r>
            <a:r>
              <a:rPr lang="fr-CH" sz="1200" i="1" dirty="0" err="1" smtClean="0">
                <a:solidFill>
                  <a:srgbClr val="0066FF"/>
                </a:solidFill>
              </a:rPr>
              <a:t>when</a:t>
            </a:r>
            <a:r>
              <a:rPr lang="fr-CH" sz="1200" i="1" dirty="0" smtClean="0"/>
              <a:t> (C=‘0’) </a:t>
            </a:r>
            <a:r>
              <a:rPr lang="fr-CH" sz="1200" i="1" dirty="0" err="1" smtClean="0">
                <a:solidFill>
                  <a:srgbClr val="0066FF"/>
                </a:solidFill>
              </a:rPr>
              <a:t>else</a:t>
            </a:r>
            <a:endParaRPr lang="fr-CH" sz="1200" i="1" dirty="0" smtClean="0">
              <a:solidFill>
                <a:srgbClr val="0066FF"/>
              </a:solidFill>
            </a:endParaRPr>
          </a:p>
          <a:p>
            <a:pPr marL="1485900" lvl="3" eaLnBrk="1" hangingPunct="1">
              <a:buNone/>
            </a:pPr>
            <a:r>
              <a:rPr lang="fr-CH" sz="1200" i="1" dirty="0" smtClean="0"/>
              <a:t>	    D </a:t>
            </a:r>
            <a:r>
              <a:rPr lang="fr-CH" sz="1200" i="1" dirty="0" err="1" smtClean="0">
                <a:solidFill>
                  <a:srgbClr val="0066FF"/>
                </a:solidFill>
              </a:rPr>
              <a:t>when</a:t>
            </a:r>
            <a:r>
              <a:rPr lang="fr-CH" sz="1200" i="1" dirty="0" smtClean="0"/>
              <a:t> (C=‘1’ </a:t>
            </a:r>
            <a:r>
              <a:rPr lang="fr-CH" sz="1200" i="1" dirty="0" smtClean="0">
                <a:solidFill>
                  <a:srgbClr val="0066FF"/>
                </a:solidFill>
              </a:rPr>
              <a:t>and</a:t>
            </a:r>
            <a:r>
              <a:rPr lang="fr-CH" sz="1200" i="1" dirty="0" smtClean="0"/>
              <a:t> E=‘1’) </a:t>
            </a:r>
            <a:r>
              <a:rPr lang="fr-CH" sz="1200" i="1" dirty="0" err="1" smtClean="0">
                <a:solidFill>
                  <a:srgbClr val="0066FF"/>
                </a:solidFill>
              </a:rPr>
              <a:t>else</a:t>
            </a:r>
            <a:r>
              <a:rPr lang="fr-CH" sz="1200" i="1" dirty="0" smtClean="0"/>
              <a:t> ‘0’;</a:t>
            </a:r>
          </a:p>
          <a:p>
            <a:pPr marL="1485900" lvl="3" eaLnBrk="1" hangingPunct="1">
              <a:buNone/>
            </a:pPr>
            <a:endParaRPr lang="fr-CH" sz="1200" i="1" dirty="0" smtClean="0"/>
          </a:p>
          <a:p>
            <a:pPr marL="808038" lvl="2" indent="-7938" eaLnBrk="1" hangingPunct="1">
              <a:buNone/>
            </a:pPr>
            <a:r>
              <a:rPr lang="fr-CH" sz="1400" b="1" dirty="0" smtClean="0"/>
              <a:t>Il est fortement conseillé, pour ne pas dire imposé, que les conditions listées soient exhaustives (=ne laissent pas de cas indéterminés), sous peine de voir le synthétiseur générer une logique inattendue (</a:t>
            </a:r>
            <a:r>
              <a:rPr lang="fr-CH" sz="1400" b="1" dirty="0" err="1" smtClean="0"/>
              <a:t>élements</a:t>
            </a:r>
            <a:r>
              <a:rPr lang="fr-CH" sz="1400" b="1" dirty="0" smtClean="0"/>
              <a:t> mémoires, </a:t>
            </a:r>
            <a:r>
              <a:rPr lang="fr-CH" sz="1400" b="1" dirty="0" err="1" smtClean="0"/>
              <a:t>latchs</a:t>
            </a:r>
            <a:r>
              <a:rPr lang="fr-CH" sz="1400" b="1" dirty="0" smtClean="0"/>
              <a:t>,..).</a:t>
            </a:r>
          </a:p>
          <a:p>
            <a:pPr marL="808038" lvl="2" indent="-7938" eaLnBrk="1" hangingPunct="1">
              <a:buNone/>
            </a:pPr>
            <a:endParaRPr lang="fr-CH" sz="1400" b="1" dirty="0" smtClean="0"/>
          </a:p>
          <a:p>
            <a:pPr marL="808038" lvl="2" indent="-7938" eaLnBrk="1" hangingPunct="1">
              <a:buNone/>
            </a:pPr>
            <a:r>
              <a:rPr lang="fr-CH" sz="1400" dirty="0" smtClean="0"/>
              <a:t>Toutes les fonctions combinatoires peuvent se décrire avec une assignation conditionnelle.</a:t>
            </a:r>
          </a:p>
          <a:p>
            <a:pPr marL="0" indent="0" eaLnBrk="1" hangingPunct="1">
              <a:buNone/>
            </a:pPr>
            <a:endParaRPr lang="fr-CH" sz="16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
        <p:nvSpPr>
          <p:cNvPr id="5" name="Titre 1"/>
          <p:cNvSpPr>
            <a:spLocks noGrp="1"/>
          </p:cNvSpPr>
          <p:nvPr>
            <p:ph type="title"/>
          </p:nvPr>
        </p:nvSpPr>
        <p:spPr>
          <a:xfrm>
            <a:off x="0" y="274638"/>
            <a:ext cx="7235825" cy="1143000"/>
          </a:xfrm>
        </p:spPr>
        <p:txBody>
          <a:bodyPr/>
          <a:lstStyle/>
          <a:p>
            <a:pPr eaLnBrk="1" hangingPunct="1"/>
            <a:r>
              <a:rPr lang="fr-CH" sz="3400" dirty="0" smtClean="0"/>
              <a:t>VHDL Combinatoire – Exercice 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VHDL - La Bibliothèque (</a:t>
            </a:r>
            <a:r>
              <a:rPr lang="fr-CH" sz="3600" dirty="0" err="1" smtClean="0"/>
              <a:t>library</a:t>
            </a:r>
            <a:r>
              <a:rPr lang="fr-CH" sz="3600" dirty="0" smtClean="0"/>
              <a:t>)</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Structure d’accueil pour stocker les entités, architectures, configurations et autres packages.</a:t>
            </a:r>
          </a:p>
          <a:p>
            <a:pPr marL="0" indent="0" eaLnBrk="1" hangingPunct="1">
              <a:buNone/>
            </a:pPr>
            <a:endParaRPr lang="fr-CH" sz="1800" dirty="0" smtClean="0"/>
          </a:p>
          <a:p>
            <a:pPr marL="0" indent="0" eaLnBrk="1" hangingPunct="1"/>
            <a:r>
              <a:rPr lang="fr-CH" sz="1800" dirty="0" smtClean="0"/>
              <a:t> VHDL peut accueillir différents types de bibliothèques:</a:t>
            </a:r>
          </a:p>
          <a:p>
            <a:pPr marL="400050" lvl="1" indent="0" eaLnBrk="1" hangingPunct="1"/>
            <a:r>
              <a:rPr lang="fr-CH" sz="1400" dirty="0" smtClean="0"/>
              <a:t> Prédéfinies par le langage: ex. IEEE</a:t>
            </a:r>
          </a:p>
          <a:p>
            <a:pPr marL="400050" lvl="1" indent="0" eaLnBrk="1" hangingPunct="1"/>
            <a:r>
              <a:rPr lang="fr-CH" sz="1400" dirty="0" smtClean="0"/>
              <a:t> Ajoutés par les fournisseurs d’outils</a:t>
            </a:r>
          </a:p>
          <a:p>
            <a:pPr marL="400050" lvl="1" indent="0" eaLnBrk="1" hangingPunct="1"/>
            <a:r>
              <a:rPr lang="fr-CH" sz="1400" dirty="0" smtClean="0"/>
              <a:t> Ajoutés par les utilisateurs</a:t>
            </a:r>
          </a:p>
          <a:p>
            <a:pPr marL="400050" lvl="1" indent="0" eaLnBrk="1" hangingPunct="1"/>
            <a:endParaRPr lang="fr-CH" sz="1400" dirty="0" smtClean="0"/>
          </a:p>
          <a:p>
            <a:pPr marL="0" indent="0" eaLnBrk="1" hangingPunct="1"/>
            <a:r>
              <a:rPr lang="fr-CH" sz="1600" dirty="0" smtClean="0"/>
              <a:t> Librairie prédéfini particulièrement importante: </a:t>
            </a:r>
            <a:r>
              <a:rPr lang="fr-CH" sz="1600" i="1" dirty="0" err="1" smtClean="0"/>
              <a:t>work</a:t>
            </a:r>
            <a:r>
              <a:rPr lang="fr-CH" sz="1600" dirty="0" smtClean="0"/>
              <a:t> </a:t>
            </a:r>
            <a:r>
              <a:rPr lang="fr-CH" sz="1600" dirty="0" smtClean="0">
                <a:sym typeface="Wingdings" pitchFamily="2" charset="2"/>
              </a:rPr>
              <a:t> bibliothèque de travail où sont stockés par défaut les modules analysés au cours d’une session. Il est toujours accessible (sans besoin de déclaration préalable).</a:t>
            </a:r>
          </a:p>
          <a:p>
            <a:pPr marL="0" indent="0" eaLnBrk="1" hangingPunct="1"/>
            <a:endParaRPr lang="fr-CH" sz="1600" i="1" dirty="0" smtClean="0">
              <a:sym typeface="Wingdings" pitchFamily="2" charset="2"/>
            </a:endParaRPr>
          </a:p>
          <a:p>
            <a:pPr marL="0" indent="0" eaLnBrk="1" hangingPunct="1"/>
            <a:r>
              <a:rPr lang="fr-CH" sz="1600" i="1" dirty="0" smtClean="0">
                <a:sym typeface="Wingdings" pitchFamily="2" charset="2"/>
              </a:rPr>
              <a:t> </a:t>
            </a:r>
            <a:r>
              <a:rPr lang="fr-CH" sz="1600" dirty="0" smtClean="0">
                <a:sym typeface="Wingdings" pitchFamily="2" charset="2"/>
              </a:rPr>
              <a:t>Pour y accéder il suffit de nommer celle-ci avant une déclaration d’entité:</a:t>
            </a:r>
          </a:p>
          <a:p>
            <a:pPr marL="800100" lvl="2" indent="0" eaLnBrk="1" hangingPunct="1">
              <a:buNone/>
            </a:pPr>
            <a:r>
              <a:rPr lang="fr-CH" sz="1400" i="1" dirty="0" smtClean="0">
                <a:sym typeface="Wingdings" pitchFamily="2" charset="2"/>
              </a:rPr>
              <a:t>Library IEEE;   --déclaration d’accès à une bibliothèque nommée IEEE</a:t>
            </a:r>
            <a:endParaRPr lang="fr-CH" sz="1400" i="1"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600" dirty="0" smtClean="0"/>
              <a:t>VHDL - Le Paquetage (package)</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buNone/>
            </a:pPr>
            <a:r>
              <a:rPr lang="fr-CH" sz="1600" dirty="0" smtClean="0"/>
              <a:t>Structure d’accueil pour  regrouper des composants, des définitions de types, constantes, procédures … fréquemment utilisés afin d’en faciliter l’accès.</a:t>
            </a:r>
          </a:p>
          <a:p>
            <a:pPr marL="0" indent="0" eaLnBrk="1" hangingPunct="1">
              <a:buNone/>
            </a:pPr>
            <a:endParaRPr lang="fr-CH" sz="1800" dirty="0" smtClean="0"/>
          </a:p>
          <a:p>
            <a:pPr marL="0" indent="0" eaLnBrk="1" hangingPunct="1"/>
            <a:r>
              <a:rPr lang="fr-CH" sz="1600" dirty="0" smtClean="0"/>
              <a:t> Certains paquetages sont inclus dans les outils de développement, d’autres sont crées par les utilisateurs.</a:t>
            </a:r>
          </a:p>
          <a:p>
            <a:pPr marL="0" indent="0" eaLnBrk="1" hangingPunct="1"/>
            <a:endParaRPr lang="fr-CH" sz="1600" dirty="0" smtClean="0"/>
          </a:p>
          <a:p>
            <a:pPr marL="0" indent="0" eaLnBrk="1" hangingPunct="1"/>
            <a:r>
              <a:rPr lang="fr-CH" sz="1600" dirty="0" smtClean="0"/>
              <a:t> Une fois constitué, compilé et archivé dans une bibliothèque, un paquetage peut être accédé par quiconque à l’aide de la directive:</a:t>
            </a:r>
          </a:p>
          <a:p>
            <a:pPr marL="400050" lvl="1" indent="0" eaLnBrk="1" hangingPunct="1">
              <a:buNone/>
            </a:pPr>
            <a:r>
              <a:rPr lang="fr-CH" sz="1400" i="1" dirty="0" smtClean="0"/>
              <a:t>	use </a:t>
            </a:r>
            <a:r>
              <a:rPr lang="fr-CH" sz="1400" i="1" dirty="0" err="1" smtClean="0"/>
              <a:t>nom_library</a:t>
            </a:r>
            <a:r>
              <a:rPr lang="fr-CH" sz="1400" i="1" dirty="0" smtClean="0"/>
              <a:t>.</a:t>
            </a:r>
            <a:r>
              <a:rPr lang="fr-CH" sz="1400" i="1" dirty="0" err="1" smtClean="0"/>
              <a:t>nom_package.all</a:t>
            </a:r>
            <a:r>
              <a:rPr lang="fr-CH" sz="1400" i="1" dirty="0" smtClean="0"/>
              <a:t>;</a:t>
            </a:r>
          </a:p>
          <a:p>
            <a:pPr marL="0" indent="0" eaLnBrk="1" hangingPunct="1">
              <a:buNone/>
            </a:pPr>
            <a:endParaRPr lang="fr-CH" sz="1800" i="1" dirty="0" smtClean="0"/>
          </a:p>
          <a:p>
            <a:pPr marL="0" indent="0" eaLnBrk="1" hangingPunct="1"/>
            <a:r>
              <a:rPr lang="fr-CH" sz="1600" dirty="0" smtClean="0"/>
              <a:t> L’accès aux éléments apportés par les standards IEEE1164 et IEEE1076.3 passe par la déclaration de packages particuliers; par exemple:</a:t>
            </a:r>
          </a:p>
          <a:p>
            <a:pPr marL="800100" lvl="2" indent="0" eaLnBrk="1" hangingPunct="1">
              <a:buNone/>
            </a:pPr>
            <a:r>
              <a:rPr lang="fr-CH" sz="1400" i="1" dirty="0" err="1" smtClean="0"/>
              <a:t>library</a:t>
            </a:r>
            <a:r>
              <a:rPr lang="fr-CH" sz="1400" i="1" dirty="0" smtClean="0"/>
              <a:t> </a:t>
            </a:r>
            <a:r>
              <a:rPr lang="fr-CH" sz="1400" i="1" dirty="0" err="1" smtClean="0"/>
              <a:t>ieee</a:t>
            </a:r>
            <a:r>
              <a:rPr lang="fr-CH" sz="1400" i="1" dirty="0" smtClean="0"/>
              <a:t>;</a:t>
            </a:r>
          </a:p>
          <a:p>
            <a:pPr marL="800100" lvl="2" indent="0" eaLnBrk="1" hangingPunct="1">
              <a:buNone/>
            </a:pPr>
            <a:r>
              <a:rPr lang="fr-CH" sz="1400" i="1" dirty="0" smtClean="0"/>
              <a:t>use ieee.std_logic_1164.all;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300" dirty="0" smtClean="0"/>
              <a:t>VHDL – Instructions Concurrentes III</a:t>
            </a:r>
          </a:p>
        </p:txBody>
      </p:sp>
      <p:sp>
        <p:nvSpPr>
          <p:cNvPr id="6" name="Espace réservé du contenu 2"/>
          <p:cNvSpPr>
            <a:spLocks noGrp="1"/>
          </p:cNvSpPr>
          <p:nvPr>
            <p:ph idx="1"/>
          </p:nvPr>
        </p:nvSpPr>
        <p:spPr>
          <a:xfrm>
            <a:off x="428625" y="1571625"/>
            <a:ext cx="8218488" cy="4500563"/>
          </a:xfrm>
        </p:spPr>
        <p:txBody>
          <a:bodyPr/>
          <a:lstStyle/>
          <a:p>
            <a:pPr marL="0" indent="0" eaLnBrk="1" hangingPunct="1"/>
            <a:r>
              <a:rPr lang="fr-CH" sz="1600" dirty="0" smtClean="0"/>
              <a:t> </a:t>
            </a:r>
            <a:r>
              <a:rPr lang="fr-CH" sz="1600" u="sng" dirty="0" smtClean="0"/>
              <a:t>Assignation sélective</a:t>
            </a:r>
            <a:r>
              <a:rPr lang="fr-CH" sz="1600" dirty="0" smtClean="0"/>
              <a:t>: permet d’assigner différentes valeurs à un signal, selon la valeur prise par une expression appelée sélecteur.</a:t>
            </a:r>
          </a:p>
          <a:p>
            <a:pPr marL="0" indent="0" eaLnBrk="1" hangingPunct="1"/>
            <a:endParaRPr lang="fr-CH" sz="1600" u="sng" dirty="0" smtClean="0"/>
          </a:p>
          <a:p>
            <a:pPr marL="800100" lvl="2" indent="0" eaLnBrk="1" hangingPunct="1">
              <a:buNone/>
            </a:pPr>
            <a:r>
              <a:rPr lang="fr-CH" sz="1400" i="1" dirty="0" smtClean="0">
                <a:solidFill>
                  <a:srgbClr val="0066FF"/>
                </a:solidFill>
              </a:rPr>
              <a:t>WITH</a:t>
            </a:r>
            <a:r>
              <a:rPr lang="fr-CH" sz="1400" i="1" dirty="0" smtClean="0"/>
              <a:t> </a:t>
            </a:r>
            <a:r>
              <a:rPr lang="fr-CH" sz="1400" i="1" dirty="0" err="1" smtClean="0"/>
              <a:t>selecteur</a:t>
            </a:r>
            <a:r>
              <a:rPr lang="fr-CH" sz="1400" i="1" dirty="0" smtClean="0"/>
              <a:t> </a:t>
            </a:r>
            <a:r>
              <a:rPr lang="fr-CH" sz="1400" i="1" dirty="0" smtClean="0">
                <a:solidFill>
                  <a:srgbClr val="0066FF"/>
                </a:solidFill>
              </a:rPr>
              <a:t>SELECT</a:t>
            </a:r>
          </a:p>
          <a:p>
            <a:pPr marL="800100" lvl="2" indent="0" eaLnBrk="1" hangingPunct="1">
              <a:buNone/>
            </a:pPr>
            <a:r>
              <a:rPr lang="fr-CH" sz="1400" i="1" dirty="0" smtClean="0"/>
              <a:t>	         signal &lt;= expression1 </a:t>
            </a:r>
            <a:r>
              <a:rPr lang="fr-CH" sz="1400" i="1" dirty="0" smtClean="0">
                <a:solidFill>
                  <a:srgbClr val="0066FF"/>
                </a:solidFill>
              </a:rPr>
              <a:t>WHEN</a:t>
            </a:r>
            <a:r>
              <a:rPr lang="fr-CH" sz="1400" i="1" dirty="0" smtClean="0"/>
              <a:t> valeur_selecteur1,</a:t>
            </a:r>
          </a:p>
          <a:p>
            <a:pPr marL="800100" lvl="2" indent="0" eaLnBrk="1" hangingPunct="1">
              <a:buNone/>
            </a:pPr>
            <a:r>
              <a:rPr lang="fr-CH" sz="1400" i="1" dirty="0" smtClean="0"/>
              <a:t>		       expression2 </a:t>
            </a:r>
            <a:r>
              <a:rPr lang="fr-CH" sz="1400" i="1" dirty="0" smtClean="0">
                <a:solidFill>
                  <a:srgbClr val="0066FF"/>
                </a:solidFill>
              </a:rPr>
              <a:t>WHEN</a:t>
            </a:r>
            <a:r>
              <a:rPr lang="fr-CH" sz="1400" i="1" dirty="0" smtClean="0"/>
              <a:t> valeur_selecteur2,</a:t>
            </a:r>
          </a:p>
          <a:p>
            <a:pPr marL="800100" lvl="2" indent="0" eaLnBrk="1" hangingPunct="1">
              <a:buNone/>
            </a:pPr>
            <a:r>
              <a:rPr lang="fr-CH" sz="1400" i="1" dirty="0" smtClean="0"/>
              <a:t>		       ..</a:t>
            </a:r>
          </a:p>
          <a:p>
            <a:pPr marL="800100" lvl="2" indent="0" eaLnBrk="1" hangingPunct="1">
              <a:buNone/>
            </a:pPr>
            <a:r>
              <a:rPr lang="fr-CH" sz="1400" i="1" dirty="0" smtClean="0"/>
              <a:t>		       </a:t>
            </a:r>
            <a:r>
              <a:rPr lang="fr-CH" sz="1400" i="1" dirty="0" err="1" smtClean="0"/>
              <a:t>expressionx</a:t>
            </a:r>
            <a:r>
              <a:rPr lang="fr-CH" sz="1400" i="1" dirty="0" smtClean="0"/>
              <a:t> </a:t>
            </a:r>
            <a:r>
              <a:rPr lang="fr-CH" sz="1400" i="1" dirty="0" smtClean="0">
                <a:solidFill>
                  <a:srgbClr val="0066FF"/>
                </a:solidFill>
              </a:rPr>
              <a:t>WHEN</a:t>
            </a:r>
            <a:r>
              <a:rPr lang="fr-CH" sz="1400" i="1" dirty="0" smtClean="0"/>
              <a:t> </a:t>
            </a:r>
            <a:r>
              <a:rPr lang="fr-CH" sz="1400" i="1" dirty="0" smtClean="0">
                <a:solidFill>
                  <a:srgbClr val="0066FF"/>
                </a:solidFill>
              </a:rPr>
              <a:t>OTHERS</a:t>
            </a:r>
            <a:r>
              <a:rPr lang="fr-CH" sz="1400" i="1" dirty="0" smtClean="0"/>
              <a:t>; </a:t>
            </a:r>
          </a:p>
          <a:p>
            <a:pPr marL="800100" lvl="2" indent="0" eaLnBrk="1" hangingPunct="1">
              <a:buNone/>
            </a:pPr>
            <a:endParaRPr lang="fr-CH" sz="1400" i="1" dirty="0" smtClean="0"/>
          </a:p>
        </p:txBody>
      </p:sp>
      <p:pic>
        <p:nvPicPr>
          <p:cNvPr id="3074" name="Picture 2"/>
          <p:cNvPicPr>
            <a:picLocks noChangeAspect="1" noChangeArrowheads="1"/>
          </p:cNvPicPr>
          <p:nvPr/>
        </p:nvPicPr>
        <p:blipFill>
          <a:blip r:embed="rId3" cstate="print"/>
          <a:srcRect/>
          <a:stretch>
            <a:fillRect/>
          </a:stretch>
        </p:blipFill>
        <p:spPr bwMode="auto">
          <a:xfrm>
            <a:off x="971600" y="3861048"/>
            <a:ext cx="3390900" cy="17811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652120" y="5373216"/>
            <a:ext cx="2771775"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
        <p:nvSpPr>
          <p:cNvPr id="5" name="Titre 1"/>
          <p:cNvSpPr>
            <a:spLocks noGrp="1"/>
          </p:cNvSpPr>
          <p:nvPr>
            <p:ph type="title"/>
          </p:nvPr>
        </p:nvSpPr>
        <p:spPr>
          <a:xfrm>
            <a:off x="0" y="274638"/>
            <a:ext cx="7235825" cy="1143000"/>
          </a:xfrm>
        </p:spPr>
        <p:txBody>
          <a:bodyPr/>
          <a:lstStyle/>
          <a:p>
            <a:pPr eaLnBrk="1" hangingPunct="1"/>
            <a:r>
              <a:rPr lang="fr-CH" sz="3400" dirty="0" smtClean="0"/>
              <a:t>VHDL Combinatoire – Exercice 3</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000" dirty="0" smtClean="0"/>
              <a:t>VHDL – Instanciation de Composants I</a:t>
            </a:r>
          </a:p>
        </p:txBody>
      </p:sp>
      <p:sp>
        <p:nvSpPr>
          <p:cNvPr id="6" name="Espace réservé du contenu 2"/>
          <p:cNvSpPr>
            <a:spLocks noGrp="1"/>
          </p:cNvSpPr>
          <p:nvPr>
            <p:ph idx="1"/>
          </p:nvPr>
        </p:nvSpPr>
        <p:spPr>
          <a:xfrm>
            <a:off x="428625" y="1571625"/>
            <a:ext cx="8218488" cy="4500563"/>
          </a:xfrm>
        </p:spPr>
        <p:txBody>
          <a:bodyPr/>
          <a:lstStyle/>
          <a:p>
            <a:pPr eaLnBrk="1" hangingPunct="1"/>
            <a:r>
              <a:rPr lang="fr-CH" sz="1800" dirty="0" smtClean="0"/>
              <a:t>Un composant </a:t>
            </a:r>
            <a:r>
              <a:rPr lang="fr-CH" sz="1800" dirty="0" smtClean="0">
                <a:sym typeface="Wingdings" pitchFamily="2" charset="2"/>
              </a:rPr>
              <a:t> une unité de conception (entité-architecture).</a:t>
            </a:r>
          </a:p>
          <a:p>
            <a:pPr eaLnBrk="1" hangingPunct="1"/>
            <a:r>
              <a:rPr lang="fr-CH" sz="1800" dirty="0" smtClean="0">
                <a:sym typeface="Wingdings" pitchFamily="2" charset="2"/>
              </a:rPr>
              <a:t>Une fonction complexe contient plusieurs composants (structure hiérarchique)</a:t>
            </a:r>
          </a:p>
          <a:p>
            <a:pPr eaLnBrk="1" hangingPunct="1"/>
            <a:r>
              <a:rPr lang="fr-CH" sz="1800" dirty="0" smtClean="0">
                <a:sym typeface="Wingdings" pitchFamily="2" charset="2"/>
              </a:rPr>
              <a:t>Instanciation d’un composant:</a:t>
            </a:r>
          </a:p>
          <a:p>
            <a:pPr lvl="1" eaLnBrk="1" hangingPunct="1"/>
            <a:r>
              <a:rPr lang="fr-CH" sz="1400" dirty="0" smtClean="0">
                <a:sym typeface="Wingdings" pitchFamily="2" charset="2"/>
              </a:rPr>
              <a:t>Établir les liens entre les signaux d’un niveau et les ports d’accès du niveau inférieur</a:t>
            </a:r>
          </a:p>
          <a:p>
            <a:pPr lvl="1" eaLnBrk="1" hangingPunct="1"/>
            <a:r>
              <a:rPr lang="fr-CH" sz="1400" dirty="0" smtClean="0">
                <a:sym typeface="Wingdings" pitchFamily="2" charset="2"/>
              </a:rPr>
              <a:t>Fixer les paramètres génériques</a:t>
            </a:r>
          </a:p>
          <a:p>
            <a:pPr eaLnBrk="1" hangingPunct="1"/>
            <a:endParaRPr lang="fr-CH" sz="1800" dirty="0" smtClean="0">
              <a:sym typeface="Wingdings" pitchFamily="2" charset="2"/>
            </a:endParaRPr>
          </a:p>
          <a:p>
            <a:pPr eaLnBrk="1" hangingPunct="1"/>
            <a:r>
              <a:rPr lang="fr-CH" sz="1800" b="1" dirty="0" smtClean="0">
                <a:sym typeface="Wingdings" pitchFamily="2" charset="2"/>
              </a:rPr>
              <a:t>Déclaration du composant</a:t>
            </a:r>
          </a:p>
          <a:p>
            <a:pPr lvl="1" eaLnBrk="1" hangingPunct="1"/>
            <a:r>
              <a:rPr lang="fr-CH" sz="1400" dirty="0" smtClean="0">
                <a:sym typeface="Wingdings" pitchFamily="2" charset="2"/>
              </a:rPr>
              <a:t>Dans la zone de déclaration de l’architecture ou dans un paquetage visible depuis cette architecture</a:t>
            </a:r>
          </a:p>
          <a:p>
            <a:pPr eaLnBrk="1" hangingPunct="1"/>
            <a:endParaRPr lang="fr-CH" sz="1800" dirty="0" smtClean="0">
              <a:sym typeface="Wingdings" pitchFamily="2" charset="2"/>
            </a:endParaRPr>
          </a:p>
          <a:p>
            <a:pPr eaLnBrk="1" hangingPunct="1"/>
            <a:endParaRPr lang="fr-CH" sz="1800" dirty="0" smtClean="0">
              <a:sym typeface="Wingdings" pitchFamily="2" charset="2"/>
            </a:endParaRPr>
          </a:p>
        </p:txBody>
      </p:sp>
      <p:pic>
        <p:nvPicPr>
          <p:cNvPr id="1026" name="Picture 2"/>
          <p:cNvPicPr>
            <a:picLocks noChangeAspect="1" noChangeArrowheads="1"/>
          </p:cNvPicPr>
          <p:nvPr/>
        </p:nvPicPr>
        <p:blipFill>
          <a:blip r:embed="rId3" cstate="print"/>
          <a:srcRect/>
          <a:stretch>
            <a:fillRect/>
          </a:stretch>
        </p:blipFill>
        <p:spPr bwMode="auto">
          <a:xfrm>
            <a:off x="2771800" y="4581128"/>
            <a:ext cx="262890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000" dirty="0" smtClean="0"/>
              <a:t>VHDL – Instanciation de Composants II</a:t>
            </a:r>
          </a:p>
        </p:txBody>
      </p:sp>
      <p:sp>
        <p:nvSpPr>
          <p:cNvPr id="6" name="Espace réservé du contenu 2"/>
          <p:cNvSpPr>
            <a:spLocks noGrp="1"/>
          </p:cNvSpPr>
          <p:nvPr>
            <p:ph idx="1"/>
          </p:nvPr>
        </p:nvSpPr>
        <p:spPr>
          <a:xfrm>
            <a:off x="428625" y="1571625"/>
            <a:ext cx="8218488" cy="4500563"/>
          </a:xfrm>
        </p:spPr>
        <p:txBody>
          <a:bodyPr/>
          <a:lstStyle/>
          <a:p>
            <a:pPr eaLnBrk="1" hangingPunct="1"/>
            <a:endParaRPr lang="fr-CH" sz="1800" b="1" dirty="0" smtClean="0">
              <a:sym typeface="Wingdings" pitchFamily="2" charset="2"/>
            </a:endParaRPr>
          </a:p>
          <a:p>
            <a:pPr eaLnBrk="1" hangingPunct="1"/>
            <a:r>
              <a:rPr lang="fr-CH" sz="1800" b="1" dirty="0" smtClean="0">
                <a:sym typeface="Wingdings" pitchFamily="2" charset="2"/>
              </a:rPr>
              <a:t>Instanciation du composant</a:t>
            </a:r>
          </a:p>
          <a:p>
            <a:pPr lvl="1" eaLnBrk="1" hangingPunct="1"/>
            <a:r>
              <a:rPr lang="fr-CH" sz="1400" dirty="0" smtClean="0">
                <a:sym typeface="Wingdings" pitchFamily="2" charset="2"/>
              </a:rPr>
              <a:t>Dans la zone des instructions de l’architecture</a:t>
            </a:r>
          </a:p>
          <a:p>
            <a:pPr lvl="1" eaLnBrk="1" hangingPunct="1"/>
            <a:r>
              <a:rPr lang="fr-CH" sz="1400" dirty="0" smtClean="0">
                <a:sym typeface="Wingdings" pitchFamily="2" charset="2"/>
              </a:rPr>
              <a:t>Instruction d’association précédée d’une étiquette (label) obligatoire</a:t>
            </a: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r>
              <a:rPr lang="fr-CH" sz="1400" dirty="0" smtClean="0">
                <a:sym typeface="Wingdings" pitchFamily="2" charset="2"/>
              </a:rPr>
              <a:t>Les listes d’associations  correspondance entre les noms internes au composant et les noms des signaux correspondants</a:t>
            </a: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eaLnBrk="1" hangingPunct="1"/>
            <a:endParaRPr lang="fr-CH" sz="1800" b="1" dirty="0" smtClean="0"/>
          </a:p>
        </p:txBody>
      </p:sp>
      <p:pic>
        <p:nvPicPr>
          <p:cNvPr id="2050" name="Picture 2"/>
          <p:cNvPicPr>
            <a:picLocks noChangeAspect="1" noChangeArrowheads="1"/>
          </p:cNvPicPr>
          <p:nvPr/>
        </p:nvPicPr>
        <p:blipFill>
          <a:blip r:embed="rId3" cstate="print"/>
          <a:srcRect/>
          <a:stretch>
            <a:fillRect/>
          </a:stretch>
        </p:blipFill>
        <p:spPr bwMode="auto">
          <a:xfrm>
            <a:off x="2915816" y="3140968"/>
            <a:ext cx="3228975"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3000" dirty="0" smtClean="0"/>
              <a:t>VHDL – Instanciation de Composants III</a:t>
            </a:r>
          </a:p>
        </p:txBody>
      </p:sp>
      <p:sp>
        <p:nvSpPr>
          <p:cNvPr id="6" name="Espace réservé du contenu 2"/>
          <p:cNvSpPr>
            <a:spLocks noGrp="1"/>
          </p:cNvSpPr>
          <p:nvPr>
            <p:ph idx="1"/>
          </p:nvPr>
        </p:nvSpPr>
        <p:spPr>
          <a:xfrm>
            <a:off x="428625" y="1571625"/>
            <a:ext cx="8218488" cy="4500563"/>
          </a:xfrm>
        </p:spPr>
        <p:txBody>
          <a:bodyPr/>
          <a:lstStyle/>
          <a:p>
            <a:pPr eaLnBrk="1" hangingPunct="1">
              <a:buNone/>
            </a:pPr>
            <a:r>
              <a:rPr lang="fr-CH" sz="1800" dirty="0" smtClean="0">
                <a:sym typeface="Wingdings" pitchFamily="2" charset="2"/>
              </a:rPr>
              <a:t>Exemple description VHDL structurelle</a:t>
            </a:r>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lvl="1" eaLnBrk="1" hangingPunct="1"/>
            <a:endParaRPr lang="fr-CH" sz="1400" dirty="0" smtClean="0">
              <a:sym typeface="Wingdings" pitchFamily="2" charset="2"/>
            </a:endParaRPr>
          </a:p>
          <a:p>
            <a:pPr eaLnBrk="1" hangingPunct="1"/>
            <a:endParaRPr lang="fr-CH" sz="1800" b="1" dirty="0" smtClean="0"/>
          </a:p>
        </p:txBody>
      </p:sp>
      <p:pic>
        <p:nvPicPr>
          <p:cNvPr id="3074" name="Picture 2"/>
          <p:cNvPicPr>
            <a:picLocks noChangeAspect="1" noChangeArrowheads="1"/>
          </p:cNvPicPr>
          <p:nvPr/>
        </p:nvPicPr>
        <p:blipFill>
          <a:blip r:embed="rId3" cstate="print"/>
          <a:srcRect/>
          <a:stretch>
            <a:fillRect/>
          </a:stretch>
        </p:blipFill>
        <p:spPr bwMode="auto">
          <a:xfrm>
            <a:off x="4790080" y="1584326"/>
            <a:ext cx="3917801" cy="465338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66464" y="2492896"/>
            <a:ext cx="4249552" cy="27653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Introduction I</a:t>
            </a:r>
          </a:p>
        </p:txBody>
      </p:sp>
      <p:sp>
        <p:nvSpPr>
          <p:cNvPr id="4" name="Espace réservé du contenu 2"/>
          <p:cNvSpPr>
            <a:spLocks noGrp="1"/>
          </p:cNvSpPr>
          <p:nvPr>
            <p:ph idx="1"/>
          </p:nvPr>
        </p:nvSpPr>
        <p:spPr>
          <a:xfrm>
            <a:off x="428625" y="1571625"/>
            <a:ext cx="8218488" cy="4500563"/>
          </a:xfrm>
        </p:spPr>
        <p:txBody>
          <a:bodyPr/>
          <a:lstStyle/>
          <a:p>
            <a:pPr eaLnBrk="1" hangingPunct="1"/>
            <a:r>
              <a:rPr lang="fr-CH" sz="1800" dirty="0" smtClean="0"/>
              <a:t>Omniprésence des systèmes logiques (appareils ménagers, télévision, voiture, …)</a:t>
            </a:r>
          </a:p>
          <a:p>
            <a:pPr eaLnBrk="1" hangingPunct="1"/>
            <a:endParaRPr lang="fr-CH" sz="1800" dirty="0" smtClean="0"/>
          </a:p>
          <a:p>
            <a:pPr eaLnBrk="1" hangingPunct="1"/>
            <a:r>
              <a:rPr lang="fr-CH" sz="1800" dirty="0" smtClean="0"/>
              <a:t>Systèmes basés microprocesseur: </a:t>
            </a:r>
          </a:p>
          <a:p>
            <a:pPr lvl="1" eaLnBrk="1" hangingPunct="1"/>
            <a:r>
              <a:rPr lang="fr-CH" sz="1400" dirty="0" smtClean="0"/>
              <a:t>Hardware: fixe, rapide</a:t>
            </a:r>
          </a:p>
          <a:p>
            <a:pPr lvl="1" eaLnBrk="1" hangingPunct="1"/>
            <a:r>
              <a:rPr lang="fr-CH" sz="1400" dirty="0" smtClean="0"/>
              <a:t>Software: optimisé pour l’architecture matérielle</a:t>
            </a:r>
          </a:p>
          <a:p>
            <a:pPr lvl="1" eaLnBrk="1" hangingPunct="1"/>
            <a:r>
              <a:rPr lang="fr-CH" sz="1400" dirty="0" smtClean="0"/>
              <a:t>Nouveaux secteurs  (jeux, télécommunications, automatique, …) traditionnellement faisant parti de la logique câblée</a:t>
            </a:r>
          </a:p>
          <a:p>
            <a:pPr eaLnBrk="1" hangingPunct="1"/>
            <a:endParaRPr lang="fr-CH" sz="1800" dirty="0" smtClean="0"/>
          </a:p>
          <a:p>
            <a:pPr eaLnBrk="1" hangingPunct="1"/>
            <a:r>
              <a:rPr lang="fr-CH" sz="1800" dirty="0" smtClean="0"/>
              <a:t>Grande augmentation de l’intégration de composants </a:t>
            </a:r>
            <a:r>
              <a:rPr lang="fr-CH" sz="1800" dirty="0" smtClean="0">
                <a:sym typeface="Wingdings" pitchFamily="2" charset="2"/>
              </a:rPr>
              <a:t> augmentation de la vitesse  des petites applications implémentées dans des circuits configurables</a:t>
            </a:r>
          </a:p>
          <a:p>
            <a:pPr eaLnBrk="1" hangingPunct="1"/>
            <a:endParaRPr lang="fr-CH" sz="1800" dirty="0" smtClean="0">
              <a:sym typeface="Wingdings" pitchFamily="2" charset="2"/>
            </a:endParaRPr>
          </a:p>
          <a:p>
            <a:pPr eaLnBrk="1" hangingPunct="1"/>
            <a:r>
              <a:rPr lang="fr-CH" sz="1800" dirty="0" smtClean="0">
                <a:sym typeface="Wingdings" pitchFamily="2" charset="2"/>
              </a:rPr>
              <a:t>Révolution dans l’apprentissage de la logique grâce aux circuits logiques programmables (PLD, CPLD ou FPGA)</a:t>
            </a:r>
          </a:p>
          <a:p>
            <a:pPr lvl="1" eaLnBrk="1" hangingPunct="1"/>
            <a:endParaRPr lang="fr-CH" sz="1400" dirty="0" smtClean="0"/>
          </a:p>
          <a:p>
            <a:pPr eaLnBrk="1" hangingPunct="1"/>
            <a:endParaRPr lang="fr-CH" sz="1800" dirty="0" smtClean="0"/>
          </a:p>
          <a:p>
            <a:pPr eaLnBrk="1" hangingPunct="1"/>
            <a:endParaRPr lang="fr-CH" sz="1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
        <p:nvSpPr>
          <p:cNvPr id="5" name="Titre 1"/>
          <p:cNvSpPr>
            <a:spLocks noGrp="1"/>
          </p:cNvSpPr>
          <p:nvPr>
            <p:ph type="title"/>
          </p:nvPr>
        </p:nvSpPr>
        <p:spPr>
          <a:xfrm>
            <a:off x="0" y="274638"/>
            <a:ext cx="7235825" cy="1143000"/>
          </a:xfrm>
        </p:spPr>
        <p:txBody>
          <a:bodyPr/>
          <a:lstStyle/>
          <a:p>
            <a:pPr eaLnBrk="1" hangingPunct="1"/>
            <a:r>
              <a:rPr lang="fr-CH" sz="3400" dirty="0" smtClean="0"/>
              <a:t>VHDL Combinatoire – Exercice 4</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428625" y="1571625"/>
            <a:ext cx="8218488" cy="4500563"/>
          </a:xfrm>
        </p:spPr>
        <p:txBody>
          <a:bodyPr/>
          <a:lstStyle/>
          <a:p>
            <a:pPr eaLnBrk="1" hangingPunct="1">
              <a:buNone/>
            </a:pPr>
            <a:endParaRPr lang="fr-CH" sz="1400" dirty="0" smtClean="0"/>
          </a:p>
        </p:txBody>
      </p:sp>
      <p:sp>
        <p:nvSpPr>
          <p:cNvPr id="5" name="Titre 1"/>
          <p:cNvSpPr>
            <a:spLocks noGrp="1"/>
          </p:cNvSpPr>
          <p:nvPr>
            <p:ph type="title"/>
          </p:nvPr>
        </p:nvSpPr>
        <p:spPr>
          <a:xfrm>
            <a:off x="0" y="274638"/>
            <a:ext cx="7235825" cy="1143000"/>
          </a:xfrm>
        </p:spPr>
        <p:txBody>
          <a:bodyPr/>
          <a:lstStyle/>
          <a:p>
            <a:pPr eaLnBrk="1" hangingPunct="1"/>
            <a:r>
              <a:rPr lang="fr-CH" sz="3400" dirty="0" smtClean="0"/>
              <a:t>VHDL Combinatoire – Exercice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Introduction II</a:t>
            </a:r>
          </a:p>
        </p:txBody>
      </p:sp>
      <p:sp>
        <p:nvSpPr>
          <p:cNvPr id="7" name="ZoneTexte 6"/>
          <p:cNvSpPr txBox="1"/>
          <p:nvPr/>
        </p:nvSpPr>
        <p:spPr>
          <a:xfrm>
            <a:off x="755576" y="1844824"/>
            <a:ext cx="7776864" cy="338554"/>
          </a:xfrm>
          <a:prstGeom prst="rect">
            <a:avLst/>
          </a:prstGeom>
          <a:noFill/>
        </p:spPr>
        <p:txBody>
          <a:bodyPr wrap="square" rtlCol="0">
            <a:spAutoFit/>
          </a:bodyPr>
          <a:lstStyle/>
          <a:p>
            <a:r>
              <a:rPr lang="fr-CH" sz="1600" u="sng" dirty="0" smtClean="0"/>
              <a:t>Avant</a:t>
            </a:r>
            <a:r>
              <a:rPr lang="fr-CH" sz="1600" dirty="0" smtClean="0"/>
              <a:t>: fonctions logiques élémentaires dans les circuits intégrés des familles 74xxx </a:t>
            </a:r>
            <a:endParaRPr lang="fr-CH" sz="1600" dirty="0"/>
          </a:p>
        </p:txBody>
      </p:sp>
      <p:pic>
        <p:nvPicPr>
          <p:cNvPr id="2" name="Picture 2"/>
          <p:cNvPicPr>
            <a:picLocks noChangeAspect="1" noChangeArrowheads="1"/>
          </p:cNvPicPr>
          <p:nvPr/>
        </p:nvPicPr>
        <p:blipFill>
          <a:blip r:embed="rId3" cstate="print"/>
          <a:srcRect/>
          <a:stretch>
            <a:fillRect/>
          </a:stretch>
        </p:blipFill>
        <p:spPr bwMode="auto">
          <a:xfrm>
            <a:off x="1691680" y="2708920"/>
            <a:ext cx="570547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0" y="274638"/>
            <a:ext cx="7235825" cy="1143000"/>
          </a:xfrm>
        </p:spPr>
        <p:txBody>
          <a:bodyPr/>
          <a:lstStyle/>
          <a:p>
            <a:pPr eaLnBrk="1" hangingPunct="1"/>
            <a:r>
              <a:rPr lang="fr-CH" sz="4000" dirty="0" smtClean="0"/>
              <a:t>Introduction III</a:t>
            </a:r>
          </a:p>
        </p:txBody>
      </p:sp>
      <p:pic>
        <p:nvPicPr>
          <p:cNvPr id="1026" name="Picture 2"/>
          <p:cNvPicPr>
            <a:picLocks noChangeAspect="1" noChangeArrowheads="1"/>
          </p:cNvPicPr>
          <p:nvPr/>
        </p:nvPicPr>
        <p:blipFill>
          <a:blip r:embed="rId3" cstate="print"/>
          <a:srcRect/>
          <a:stretch>
            <a:fillRect/>
          </a:stretch>
        </p:blipFill>
        <p:spPr bwMode="auto">
          <a:xfrm>
            <a:off x="1039060" y="3068960"/>
            <a:ext cx="2740852" cy="230425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905787" y="3068960"/>
            <a:ext cx="2724303" cy="2304256"/>
          </a:xfrm>
          <a:prstGeom prst="rect">
            <a:avLst/>
          </a:prstGeom>
          <a:noFill/>
          <a:ln w="9525">
            <a:noFill/>
            <a:miter lim="800000"/>
            <a:headEnd/>
            <a:tailEnd/>
          </a:ln>
        </p:spPr>
      </p:pic>
      <p:sp>
        <p:nvSpPr>
          <p:cNvPr id="7" name="ZoneTexte 6"/>
          <p:cNvSpPr txBox="1"/>
          <p:nvPr/>
        </p:nvSpPr>
        <p:spPr>
          <a:xfrm>
            <a:off x="971600" y="2420888"/>
            <a:ext cx="2952328" cy="553998"/>
          </a:xfrm>
          <a:prstGeom prst="rect">
            <a:avLst/>
          </a:prstGeom>
          <a:noFill/>
        </p:spPr>
        <p:txBody>
          <a:bodyPr wrap="square" rtlCol="0">
            <a:spAutoFit/>
          </a:bodyPr>
          <a:lstStyle/>
          <a:p>
            <a:pPr algn="ctr"/>
            <a:r>
              <a:rPr lang="fr-CH" dirty="0" smtClean="0"/>
              <a:t>CPLD </a:t>
            </a:r>
          </a:p>
          <a:p>
            <a:pPr algn="ctr"/>
            <a:r>
              <a:rPr lang="fr-CH" sz="1200" dirty="0" smtClean="0"/>
              <a:t>(Complexe Programmable </a:t>
            </a:r>
            <a:r>
              <a:rPr lang="fr-CH" sz="1200" dirty="0" err="1" smtClean="0"/>
              <a:t>Logic</a:t>
            </a:r>
            <a:r>
              <a:rPr lang="fr-CH" sz="1200" dirty="0" smtClean="0"/>
              <a:t> </a:t>
            </a:r>
            <a:r>
              <a:rPr lang="fr-CH" sz="1200" dirty="0" err="1" smtClean="0"/>
              <a:t>Device</a:t>
            </a:r>
            <a:r>
              <a:rPr lang="fr-CH" sz="1200" dirty="0" smtClean="0"/>
              <a:t>)</a:t>
            </a:r>
            <a:endParaRPr lang="fr-CH" sz="1200" dirty="0"/>
          </a:p>
        </p:txBody>
      </p:sp>
      <p:sp>
        <p:nvSpPr>
          <p:cNvPr id="8" name="ZoneTexte 7"/>
          <p:cNvSpPr txBox="1"/>
          <p:nvPr/>
        </p:nvSpPr>
        <p:spPr>
          <a:xfrm>
            <a:off x="4932040" y="2420888"/>
            <a:ext cx="2664296" cy="553998"/>
          </a:xfrm>
          <a:prstGeom prst="rect">
            <a:avLst/>
          </a:prstGeom>
          <a:noFill/>
        </p:spPr>
        <p:txBody>
          <a:bodyPr wrap="square" rtlCol="0">
            <a:spAutoFit/>
          </a:bodyPr>
          <a:lstStyle/>
          <a:p>
            <a:pPr algn="ctr"/>
            <a:r>
              <a:rPr lang="fr-CH" dirty="0" smtClean="0"/>
              <a:t>FPGA</a:t>
            </a:r>
          </a:p>
          <a:p>
            <a:pPr algn="ctr"/>
            <a:r>
              <a:rPr lang="fr-CH" sz="1200" dirty="0" smtClean="0"/>
              <a:t>(Field Programmable </a:t>
            </a:r>
            <a:r>
              <a:rPr lang="fr-CH" sz="1200" dirty="0" err="1" smtClean="0"/>
              <a:t>Gate</a:t>
            </a:r>
            <a:r>
              <a:rPr lang="fr-CH" sz="1200" dirty="0" smtClean="0"/>
              <a:t> </a:t>
            </a:r>
            <a:r>
              <a:rPr lang="fr-CH" sz="1200" dirty="0" err="1" smtClean="0"/>
              <a:t>Array</a:t>
            </a:r>
            <a:r>
              <a:rPr lang="fr-CH" sz="1200" dirty="0" smtClean="0"/>
              <a:t>)</a:t>
            </a:r>
            <a:endParaRPr lang="fr-CH" sz="1200" dirty="0"/>
          </a:p>
        </p:txBody>
      </p:sp>
      <p:sp>
        <p:nvSpPr>
          <p:cNvPr id="9" name="ZoneTexte 8"/>
          <p:cNvSpPr txBox="1"/>
          <p:nvPr/>
        </p:nvSpPr>
        <p:spPr>
          <a:xfrm>
            <a:off x="755576" y="1844824"/>
            <a:ext cx="7776864" cy="338554"/>
          </a:xfrm>
          <a:prstGeom prst="rect">
            <a:avLst/>
          </a:prstGeom>
          <a:noFill/>
        </p:spPr>
        <p:txBody>
          <a:bodyPr wrap="square" rtlCol="0">
            <a:spAutoFit/>
          </a:bodyPr>
          <a:lstStyle/>
          <a:p>
            <a:r>
              <a:rPr lang="fr-CH" sz="1600" u="sng" dirty="0" smtClean="0"/>
              <a:t>Maintenant</a:t>
            </a:r>
            <a:r>
              <a:rPr lang="fr-CH" sz="1600" dirty="0" smtClean="0"/>
              <a:t>: circuits logiques programmables</a:t>
            </a:r>
            <a:endParaRPr lang="fr-CH" sz="1600" dirty="0"/>
          </a:p>
        </p:txBody>
      </p:sp>
      <p:sp>
        <p:nvSpPr>
          <p:cNvPr id="10" name="Rectangle 9"/>
          <p:cNvSpPr/>
          <p:nvPr/>
        </p:nvSpPr>
        <p:spPr>
          <a:xfrm>
            <a:off x="1115616" y="5589240"/>
            <a:ext cx="3866764" cy="307777"/>
          </a:xfrm>
          <a:prstGeom prst="rect">
            <a:avLst/>
          </a:prstGeom>
        </p:spPr>
        <p:txBody>
          <a:bodyPr wrap="none">
            <a:spAutoFit/>
          </a:bodyPr>
          <a:lstStyle/>
          <a:p>
            <a:pPr marL="0" lvl="1" eaLnBrk="1" hangingPunct="1"/>
            <a:r>
              <a:rPr lang="fr-CH" sz="1400" dirty="0" smtClean="0">
                <a:sym typeface="Wingdings" pitchFamily="2" charset="2"/>
              </a:rPr>
              <a:t>Limitations: place disponible et vitesse désirée</a:t>
            </a:r>
            <a:endParaRPr lang="fr-CH"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Modèle par défaut">
  <a:themeElements>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odèle par défau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317222</TotalTime>
  <Words>4448</Words>
  <Application>Microsoft Office PowerPoint</Application>
  <PresentationFormat>Affichage à l'écran (4:3)</PresentationFormat>
  <Paragraphs>1031</Paragraphs>
  <Slides>71</Slides>
  <Notes>71</Notes>
  <HiddenSlides>0</HiddenSlides>
  <MMClips>0</MMClips>
  <ScaleCrop>false</ScaleCrop>
  <HeadingPairs>
    <vt:vector size="4" baseType="variant">
      <vt:variant>
        <vt:lpstr>Thème</vt:lpstr>
      </vt:variant>
      <vt:variant>
        <vt:i4>1</vt:i4>
      </vt:variant>
      <vt:variant>
        <vt:lpstr>Titres des diapositives</vt:lpstr>
      </vt:variant>
      <vt:variant>
        <vt:i4>71</vt:i4>
      </vt:variant>
    </vt:vector>
  </HeadingPairs>
  <TitlesOfParts>
    <vt:vector size="72" baseType="lpstr">
      <vt:lpstr>1_Modèle par défaut</vt:lpstr>
      <vt:lpstr>Systèmes Numériques I</vt:lpstr>
      <vt:lpstr>Systèmes Numériques I</vt:lpstr>
      <vt:lpstr>Systèmes Numériques I</vt:lpstr>
      <vt:lpstr>Systèmes Numériques I</vt:lpstr>
      <vt:lpstr>Systèmes Numériques I</vt:lpstr>
      <vt:lpstr>Systèmes Numériques I</vt:lpstr>
      <vt:lpstr>Introduction I</vt:lpstr>
      <vt:lpstr>Introduction II</vt:lpstr>
      <vt:lpstr>Introduction III</vt:lpstr>
      <vt:lpstr>Introduction IV</vt:lpstr>
      <vt:lpstr>Portes Logiques I</vt:lpstr>
      <vt:lpstr>Portes Logiques II</vt:lpstr>
      <vt:lpstr>Portes Logiques III</vt:lpstr>
      <vt:lpstr>Portes Logiques IV</vt:lpstr>
      <vt:lpstr>Portes Logiques V</vt:lpstr>
      <vt:lpstr>Portes Logiques –  Exercice « Portes Bases »</vt:lpstr>
      <vt:lpstr>Portes Logiques VI</vt:lpstr>
      <vt:lpstr>Portes Logiques VII</vt:lpstr>
      <vt:lpstr>Algèbre de Boole I</vt:lpstr>
      <vt:lpstr>Algèbre de Boole II</vt:lpstr>
      <vt:lpstr>Algèbre de Boole III</vt:lpstr>
      <vt:lpstr>Circuits Logiques Combinatoire I</vt:lpstr>
      <vt:lpstr>Circuits Logiques Combinatoire II</vt:lpstr>
      <vt:lpstr>Circuits Logiques Combinatoire III</vt:lpstr>
      <vt:lpstr>Circuits Logiques Combinatoire – Exercice « Algèbre de Boole »</vt:lpstr>
      <vt:lpstr>Circuits Logiques Combinatoire IV</vt:lpstr>
      <vt:lpstr>Circuits Logiques Combinatoire V</vt:lpstr>
      <vt:lpstr>Circuits Logiques Combinatoire VI</vt:lpstr>
      <vt:lpstr>Circuits Logiques Combinatoire VII</vt:lpstr>
      <vt:lpstr>Circuits Logiques Combinatoire – Exercice « Combinatoire »</vt:lpstr>
      <vt:lpstr>Circuits Logiques Combinatoire VIII</vt:lpstr>
      <vt:lpstr>Circuits Logiques Combinatoire – Exercice « BCDto7Seg »</vt:lpstr>
      <vt:lpstr>Circuit OU EXCLUSIF (XOR)</vt:lpstr>
      <vt:lpstr>Circuit NI EXCLUSIF (XNOR)</vt:lpstr>
      <vt:lpstr>Fonctions Combinatoires Standards</vt:lpstr>
      <vt:lpstr>Le Multiplexeur (MUX)</vt:lpstr>
      <vt:lpstr>Le Décodeur</vt:lpstr>
      <vt:lpstr>L’Additionneur Binaire Parallèle</vt:lpstr>
      <vt:lpstr>Conception d’un Additionneur Complete</vt:lpstr>
      <vt:lpstr>Le Langage de Description VHDL</vt:lpstr>
      <vt:lpstr>VHDL – Design Flow</vt:lpstr>
      <vt:lpstr>VHDL - Avantages</vt:lpstr>
      <vt:lpstr>VHDL - Historique</vt:lpstr>
      <vt:lpstr>VHDL - Synthétisable</vt:lpstr>
      <vt:lpstr>VHDL – Règles d’Écriture I</vt:lpstr>
      <vt:lpstr>VHDL – Règles d’Écriture II</vt:lpstr>
      <vt:lpstr>VHDL – Entity/Architecture</vt:lpstr>
      <vt:lpstr>VHDL – Déclaration d’Entité</vt:lpstr>
      <vt:lpstr>VHDL – Types de Signaux</vt:lpstr>
      <vt:lpstr>VHDL – Types Prédéfinis</vt:lpstr>
      <vt:lpstr>VHDL – Types Complémentaires</vt:lpstr>
      <vt:lpstr>VHDL – Types Définis par l’Utilisateur</vt:lpstr>
      <vt:lpstr>VHDL – L’Architecture</vt:lpstr>
      <vt:lpstr>VHDL – Syntaxe d’une Architecture</vt:lpstr>
      <vt:lpstr>VHDL – Signaux, Constantes, …</vt:lpstr>
      <vt:lpstr>VHDL – Alias, Variables, Composants</vt:lpstr>
      <vt:lpstr>VHDL – Les Opérateurs I</vt:lpstr>
      <vt:lpstr>VHDL – Les Opérateurs II</vt:lpstr>
      <vt:lpstr>VHDL – Surcharge des Opérateurs</vt:lpstr>
      <vt:lpstr>VHDL – Instructions Concurrentes I</vt:lpstr>
      <vt:lpstr>VHDL – Instructions Concurrentes II</vt:lpstr>
      <vt:lpstr>VHDL Combinatoire – Exercice 2</vt:lpstr>
      <vt:lpstr>VHDL - La Bibliothèque (library)</vt:lpstr>
      <vt:lpstr>VHDL - Le Paquetage (package)</vt:lpstr>
      <vt:lpstr>VHDL – Instructions Concurrentes III</vt:lpstr>
      <vt:lpstr>VHDL Combinatoire – Exercice 3</vt:lpstr>
      <vt:lpstr>VHDL – Instanciation de Composants I</vt:lpstr>
      <vt:lpstr>VHDL – Instanciation de Composants II</vt:lpstr>
      <vt:lpstr>VHDL – Instanciation de Composants III</vt:lpstr>
      <vt:lpstr>VHDL Combinatoire – Exercice 4</vt:lpstr>
      <vt:lpstr>VHDL Combinatoire – Exercice 5</vt:lpstr>
    </vt:vector>
  </TitlesOfParts>
  <Company>HE-Arc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vannich</dc:creator>
  <cp:lastModifiedBy>pazosn</cp:lastModifiedBy>
  <cp:revision>2289</cp:revision>
  <dcterms:created xsi:type="dcterms:W3CDTF">2007-08-06T12:06:46Z</dcterms:created>
  <dcterms:modified xsi:type="dcterms:W3CDTF">2011-10-20T08:15:31Z</dcterms:modified>
</cp:coreProperties>
</file>