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8" r:id="rId21"/>
    <p:sldId id="276" r:id="rId22"/>
    <p:sldId id="289" r:id="rId23"/>
    <p:sldId id="285" r:id="rId24"/>
    <p:sldId id="293" r:id="rId25"/>
    <p:sldId id="292" r:id="rId26"/>
    <p:sldId id="294" r:id="rId27"/>
    <p:sldId id="295" r:id="rId28"/>
    <p:sldId id="296" r:id="rId29"/>
    <p:sldId id="286" r:id="rId30"/>
    <p:sldId id="287" r:id="rId31"/>
    <p:sldId id="290" r:id="rId32"/>
    <p:sldId id="277" r:id="rId33"/>
    <p:sldId id="279" r:id="rId34"/>
    <p:sldId id="284" r:id="rId35"/>
    <p:sldId id="280" r:id="rId36"/>
    <p:sldId id="288" r:id="rId37"/>
    <p:sldId id="281" r:id="rId38"/>
    <p:sldId id="283" r:id="rId39"/>
    <p:sldId id="291" r:id="rId40"/>
    <p:sldId id="273" r:id="rId41"/>
    <p:sldId id="297" r:id="rId42"/>
    <p:sldId id="298" r:id="rId43"/>
    <p:sldId id="299" r:id="rId44"/>
    <p:sldId id="300" r:id="rId45"/>
    <p:sldId id="301" r:id="rId46"/>
    <p:sldId id="306" r:id="rId47"/>
    <p:sldId id="282" r:id="rId48"/>
    <p:sldId id="302" r:id="rId49"/>
    <p:sldId id="303" r:id="rId50"/>
    <p:sldId id="304" r:id="rId51"/>
    <p:sldId id="30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9" autoAdjust="0"/>
    <p:restoredTop sz="67504" autoAdjust="0"/>
  </p:normalViewPr>
  <p:slideViewPr>
    <p:cSldViewPr snapToGrid="0">
      <p:cViewPr varScale="1">
        <p:scale>
          <a:sx n="50" d="100"/>
          <a:sy n="50" d="100"/>
        </p:scale>
        <p:origin x="15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FCFAE-40C4-45EB-803C-BB13FF68517C}" type="datetimeFigureOut">
              <a:rPr lang="fr-FR" smtClean="0"/>
              <a:t>19/04/2021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5A893-649B-4BE2-ABA8-5C477EDCB039}" type="slidenum">
              <a:rPr lang="fr-FR" smtClean="0"/>
              <a:t>‹N°›</a:t>
            </a:fld>
            <a:endParaRPr lang="fr-FR"/>
          </a:p>
        </p:txBody>
      </p:sp>
    </p:spTree>
    <p:extLst>
      <p:ext uri="{BB962C8B-B14F-4D97-AF65-F5344CB8AC3E}">
        <p14:creationId xmlns:p14="http://schemas.microsoft.com/office/powerpoint/2010/main" val="708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hatis.techtarget.com/fr/definition/Informatique-cognitiv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r.wikipedia.org/wiki/Ordinateur"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fr.wikipedia.org/wiki/S%C3%A9mantique" TargetMode="External"/><Relationship Id="rId4" Type="http://schemas.openxmlformats.org/officeDocument/2006/relationships/hyperlink" Target="https://fr.wikipedia.org/wiki/Logicie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benta.com/fr/blog/que-fait-un-linguiste-chez-inbent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inbenta.com/fr/blog/moteur-de-chatbo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Vous pouvez me contacter </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a:t>
            </a:fld>
            <a:endParaRPr lang="fr-FR"/>
          </a:p>
        </p:txBody>
      </p:sp>
    </p:spTree>
    <p:extLst>
      <p:ext uri="{BB962C8B-B14F-4D97-AF65-F5344CB8AC3E}">
        <p14:creationId xmlns:p14="http://schemas.microsoft.com/office/powerpoint/2010/main" val="447528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Exemple des nomes</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12</a:t>
            </a:fld>
            <a:endParaRPr lang="fr-FR"/>
          </a:p>
        </p:txBody>
      </p:sp>
    </p:spTree>
    <p:extLst>
      <p:ext uri="{BB962C8B-B14F-4D97-AF65-F5344CB8AC3E}">
        <p14:creationId xmlns:p14="http://schemas.microsoft.com/office/powerpoint/2010/main" val="271857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L'intelligence artificielle ou IA (</a:t>
            </a:r>
            <a:r>
              <a:rPr lang="fr-FR" sz="1200" b="0" i="0" kern="1200" dirty="0" err="1" smtClean="0">
                <a:solidFill>
                  <a:schemeClr val="tx1"/>
                </a:solidFill>
                <a:effectLst/>
                <a:latin typeface="+mn-lt"/>
                <a:ea typeface="+mn-ea"/>
                <a:cs typeface="+mn-cs"/>
              </a:rPr>
              <a:t>Artificial</a:t>
            </a:r>
            <a:r>
              <a:rPr lang="fr-FR" sz="1200" b="0" i="0" kern="1200" dirty="0" smtClean="0">
                <a:solidFill>
                  <a:schemeClr val="tx1"/>
                </a:solidFill>
                <a:effectLst/>
                <a:latin typeface="+mn-lt"/>
                <a:ea typeface="+mn-ea"/>
                <a:cs typeface="+mn-cs"/>
              </a:rPr>
              <a:t> Intelligence -AI- en anglais) Ensemble</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des techniques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vise à permettre à des machines, et plus particulièrement à des systèmes informatiques, de simuler les </a:t>
            </a:r>
            <a:r>
              <a:rPr lang="fr-FR" sz="1200" b="0" i="0" u="sng" kern="1200" dirty="0" smtClean="0">
                <a:solidFill>
                  <a:schemeClr val="tx1"/>
                </a:solidFill>
                <a:effectLst/>
                <a:latin typeface="+mn-lt"/>
                <a:ea typeface="+mn-ea"/>
                <a:cs typeface="+mn-cs"/>
                <a:hlinkClick r:id="rId3"/>
              </a:rPr>
              <a:t>processus cognitifs</a:t>
            </a:r>
            <a:r>
              <a:rPr lang="fr-FR" sz="1200" b="0" i="0" kern="1200" dirty="0" smtClean="0">
                <a:solidFill>
                  <a:schemeClr val="tx1"/>
                </a:solidFill>
                <a:effectLst/>
                <a:latin typeface="+mn-lt"/>
                <a:ea typeface="+mn-ea"/>
                <a:cs typeface="+mn-cs"/>
              </a:rPr>
              <a:t> humains.</a:t>
            </a:r>
          </a:p>
          <a:p>
            <a:endParaRPr lang="fr-FR" sz="1200" b="0" i="0" kern="1200" dirty="0" smtClean="0">
              <a:solidFill>
                <a:schemeClr val="tx1"/>
              </a:solidFill>
              <a:effectLst/>
              <a:latin typeface="+mn-lt"/>
              <a:ea typeface="+mn-ea"/>
              <a:cs typeface="+mn-cs"/>
            </a:endParaRPr>
          </a:p>
          <a:p>
            <a:r>
              <a:rPr lang="fr-FR" dirty="0" smtClean="0"/>
              <a:t>Un algorithme est un ensemble d'instructions - une recette prédéfinie, rigide et codée qui est exécutée lorsqu'elle rencontre un déclencheur. L'IA, d'autre part - qui est un terme extrêmement large couvrant une myriade de spécialisations et de sous-ensembles d'IA - est un groupe d'algorithmes qui peuvent modifier ses algorithmes et créer de nouveaux algorithmes en réponse aux entrées et données apprises au lieu de se fier uniquement aux entrées. il a été conçu pour être reconnu comme déclencheur. Cette capacité à changer, s'adapter et se développer en fonction de nouvelles données est qualifiée d '«intelligence</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13</a:t>
            </a:fld>
            <a:endParaRPr lang="fr-FR"/>
          </a:p>
        </p:txBody>
      </p:sp>
    </p:spTree>
    <p:extLst>
      <p:ext uri="{BB962C8B-B14F-4D97-AF65-F5344CB8AC3E}">
        <p14:creationId xmlns:p14="http://schemas.microsoft.com/office/powerpoint/2010/main" val="3780217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 test consiste à mettre un humain en confrontation verbale à l’aveugle avec un </a:t>
            </a:r>
            <a:r>
              <a:rPr lang="fr-FR" sz="1200" b="0" i="0" u="none" strike="noStrike" kern="1200" dirty="0" smtClean="0">
                <a:solidFill>
                  <a:schemeClr val="tx1"/>
                </a:solidFill>
                <a:effectLst/>
                <a:latin typeface="+mn-lt"/>
                <a:ea typeface="+mn-ea"/>
                <a:cs typeface="+mn-cs"/>
                <a:hlinkClick r:id="rId3" tooltip="Ordinateur"/>
              </a:rPr>
              <a:t>ordinateur</a:t>
            </a:r>
            <a:r>
              <a:rPr lang="fr-FR" sz="1200" b="0" i="0" kern="1200" dirty="0" smtClean="0">
                <a:solidFill>
                  <a:schemeClr val="tx1"/>
                </a:solidFill>
                <a:effectLst/>
                <a:latin typeface="+mn-lt"/>
                <a:ea typeface="+mn-ea"/>
                <a:cs typeface="+mn-cs"/>
              </a:rPr>
              <a:t> et un autre humain.</a:t>
            </a:r>
          </a:p>
          <a:p>
            <a:r>
              <a:rPr lang="fr-FR" sz="1200" b="0" i="0" kern="1200" dirty="0" smtClean="0">
                <a:solidFill>
                  <a:schemeClr val="tx1"/>
                </a:solidFill>
                <a:effectLst/>
                <a:latin typeface="+mn-lt"/>
                <a:ea typeface="+mn-ea"/>
                <a:cs typeface="+mn-cs"/>
              </a:rPr>
              <a:t>Si la personne qui engage les conversations n’est pas capable de dire lequel de ses interlocuteurs est un ordinateur, on peut considérer que le </a:t>
            </a:r>
            <a:r>
              <a:rPr lang="fr-FR" sz="1200" b="0" i="0" u="none" strike="noStrike" kern="1200" dirty="0" smtClean="0">
                <a:solidFill>
                  <a:schemeClr val="tx1"/>
                </a:solidFill>
                <a:effectLst/>
                <a:latin typeface="+mn-lt"/>
                <a:ea typeface="+mn-ea"/>
                <a:cs typeface="+mn-cs"/>
                <a:hlinkClick r:id="rId4" tooltip="Logiciel"/>
              </a:rPr>
              <a:t>logiciel</a:t>
            </a:r>
            <a:r>
              <a:rPr lang="fr-FR" sz="1200" b="0" i="0" kern="1200" dirty="0" smtClean="0">
                <a:solidFill>
                  <a:schemeClr val="tx1"/>
                </a:solidFill>
                <a:effectLst/>
                <a:latin typeface="+mn-lt"/>
                <a:ea typeface="+mn-ea"/>
                <a:cs typeface="+mn-cs"/>
              </a:rPr>
              <a:t> de l’ordinateur a passé avec succès le test. Cela sous-entend que l’ordinateur et l’humain essaieront d’avoir une apparence </a:t>
            </a:r>
            <a:r>
              <a:rPr lang="fr-FR" sz="1200" b="0" i="0" u="none" strike="noStrike" kern="1200" dirty="0" smtClean="0">
                <a:solidFill>
                  <a:schemeClr val="tx1"/>
                </a:solidFill>
                <a:effectLst/>
                <a:latin typeface="+mn-lt"/>
                <a:ea typeface="+mn-ea"/>
                <a:cs typeface="+mn-cs"/>
                <a:hlinkClick r:id="rId5" tooltip="Sémantique"/>
              </a:rPr>
              <a:t>sémantique</a:t>
            </a:r>
            <a:r>
              <a:rPr lang="fr-FR" sz="1200" b="0" i="0" kern="1200" dirty="0" smtClean="0">
                <a:solidFill>
                  <a:schemeClr val="tx1"/>
                </a:solidFill>
                <a:effectLst/>
                <a:latin typeface="+mn-lt"/>
                <a:ea typeface="+mn-ea"/>
                <a:cs typeface="+mn-cs"/>
              </a:rPr>
              <a:t> humaine.</a:t>
            </a:r>
          </a:p>
          <a:p>
            <a:r>
              <a:rPr lang="fr-FR" sz="1200" b="0" i="0" kern="1200" dirty="0" smtClean="0">
                <a:solidFill>
                  <a:schemeClr val="tx1"/>
                </a:solidFill>
                <a:effectLst/>
                <a:latin typeface="+mn-lt"/>
                <a:ea typeface="+mn-ea"/>
                <a:cs typeface="+mn-cs"/>
              </a:rPr>
              <a:t>Pour conserver la simplicité et l’universalité du test, la conversation est limitée à des messages textuels entre les protagonistes.</a:t>
            </a:r>
          </a:p>
          <a:p>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14</a:t>
            </a:fld>
            <a:endParaRPr lang="fr-FR"/>
          </a:p>
        </p:txBody>
      </p:sp>
    </p:spTree>
    <p:extLst>
      <p:ext uri="{BB962C8B-B14F-4D97-AF65-F5344CB8AC3E}">
        <p14:creationId xmlns:p14="http://schemas.microsoft.com/office/powerpoint/2010/main" val="4216766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An expert system is a computerized artificial intelligence tool, designed </a:t>
            </a:r>
          </a:p>
          <a:p>
            <a:r>
              <a:rPr lang="en-US" smtClean="0"/>
              <a:t>to </a:t>
            </a:r>
            <a:r>
              <a:rPr lang="en-US" dirty="0" smtClean="0"/>
              <a:t>simulate the know-how of a specialist, in a precise and well-defined field</a:t>
            </a:r>
            <a:r>
              <a:rPr lang="en-US" smtClean="0"/>
              <a:t>, </a:t>
            </a:r>
          </a:p>
          <a:p>
            <a:r>
              <a:rPr lang="en-US" dirty="0" smtClean="0"/>
              <a:t>thanks to the use of a certain amount of knowledge provided explicitly by experts in the field. </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15</a:t>
            </a:fld>
            <a:endParaRPr lang="fr-FR"/>
          </a:p>
        </p:txBody>
      </p:sp>
    </p:spTree>
    <p:extLst>
      <p:ext uri="{BB962C8B-B14F-4D97-AF65-F5344CB8AC3E}">
        <p14:creationId xmlns:p14="http://schemas.microsoft.com/office/powerpoint/2010/main" val="965234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24</a:t>
            </a:fld>
            <a:endParaRPr lang="fr-FR"/>
          </a:p>
        </p:txBody>
      </p:sp>
    </p:spTree>
    <p:extLst>
      <p:ext uri="{BB962C8B-B14F-4D97-AF65-F5344CB8AC3E}">
        <p14:creationId xmlns:p14="http://schemas.microsoft.com/office/powerpoint/2010/main" val="254519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42</a:t>
            </a:fld>
            <a:endParaRPr lang="fr-FR"/>
          </a:p>
        </p:txBody>
      </p:sp>
    </p:spTree>
    <p:extLst>
      <p:ext uri="{BB962C8B-B14F-4D97-AF65-F5344CB8AC3E}">
        <p14:creationId xmlns:p14="http://schemas.microsoft.com/office/powerpoint/2010/main" val="105197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Contenu</a:t>
            </a:r>
            <a:r>
              <a:rPr lang="fr-FR" baseline="0" dirty="0" smtClean="0"/>
              <a:t> de la matière</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2</a:t>
            </a:fld>
            <a:endParaRPr lang="fr-FR"/>
          </a:p>
        </p:txBody>
      </p:sp>
    </p:spTree>
    <p:extLst>
      <p:ext uri="{BB962C8B-B14F-4D97-AF65-F5344CB8AC3E}">
        <p14:creationId xmlns:p14="http://schemas.microsoft.com/office/powerpoint/2010/main" val="3465285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Connaissances préalables recommandées :</a:t>
            </a:r>
          </a:p>
          <a:p>
            <a:r>
              <a:rPr lang="fr-FR" dirty="0" smtClean="0"/>
              <a:t>l'intérêt de ce module portera sur.</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(traitement du langage, compréhension de la parole, reconnaissance d’images).</a:t>
            </a:r>
          </a:p>
          <a:p>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3</a:t>
            </a:fld>
            <a:endParaRPr lang="fr-FR"/>
          </a:p>
        </p:txBody>
      </p:sp>
    </p:spTree>
    <p:extLst>
      <p:ext uri="{BB962C8B-B14F-4D97-AF65-F5344CB8AC3E}">
        <p14:creationId xmlns:p14="http://schemas.microsoft.com/office/powerpoint/2010/main" val="1442194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Depuis quelques années, l’Intelligence Artificielle</a:t>
            </a:r>
          </a:p>
          <a:p>
            <a:r>
              <a:rPr lang="fr-FR" sz="1200" b="0" i="0" kern="1200" dirty="0" smtClean="0">
                <a:solidFill>
                  <a:schemeClr val="tx1"/>
                </a:solidFill>
                <a:effectLst/>
                <a:latin typeface="+mn-lt"/>
                <a:ea typeface="+mn-ea"/>
                <a:cs typeface="+mn-cs"/>
              </a:rPr>
              <a:t>Et</a:t>
            </a:r>
          </a:p>
          <a:p>
            <a:r>
              <a:rPr lang="fr-FR" sz="1200" b="0" i="0" kern="1200" dirty="0" smtClean="0">
                <a:solidFill>
                  <a:schemeClr val="tx1"/>
                </a:solidFill>
                <a:effectLst/>
                <a:latin typeface="+mn-lt"/>
                <a:ea typeface="+mn-ea"/>
                <a:cs typeface="+mn-cs"/>
              </a:rPr>
              <a:t> 4</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qui ont permis d’accroître de façon considérable les performances des ordinateurs dans de nombreux domaines comme la reconnaissance automatique de la parole ou la vision par ordinateur</a:t>
            </a:r>
          </a:p>
          <a:p>
            <a:r>
              <a:rPr lang="fr-FR" sz="1200" b="0" i="0" kern="1200" dirty="0" smtClean="0">
                <a:solidFill>
                  <a:schemeClr val="tx1"/>
                </a:solidFill>
                <a:effectLst/>
                <a:latin typeface="+mn-lt"/>
                <a:ea typeface="+mn-ea"/>
                <a:cs typeface="+mn-cs"/>
              </a:rPr>
              <a:t>5 </a:t>
            </a:r>
            <a:r>
              <a:rPr lang="fr-FR" dirty="0" smtClean="0"/>
              <a:t>de plus en plus de secteurs sont concernés  par LIA</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5</a:t>
            </a:fld>
            <a:endParaRPr lang="fr-FR"/>
          </a:p>
        </p:txBody>
      </p:sp>
    </p:spTree>
    <p:extLst>
      <p:ext uri="{BB962C8B-B14F-4D97-AF65-F5344CB8AC3E}">
        <p14:creationId xmlns:p14="http://schemas.microsoft.com/office/powerpoint/2010/main" val="193771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Cette hypothèse a été appliquée à différents domaines comme la résolution de problèmes, la compréhension du langage, la démonstration de théorèmes mathématiques, ou encore la perception (par exemple, la reconnaissance de formes visuelles). C’est dans ce cadre que le projet de simuler l’intelligence humaine a occupé une place centrale dans les recherches en IA.</a:t>
            </a:r>
          </a:p>
          <a:p>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Notons que cette perspective avait été déjà ouverte bien plutôt dans les années 40 par Alan Turing lorsqu’il s’est demandé dans un article désormais classique si les machines pouvaient penser, et dans lequel il proposait son fameux test éponyme (Test de Turing).</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7</a:t>
            </a:fld>
            <a:endParaRPr lang="fr-FR"/>
          </a:p>
        </p:txBody>
      </p:sp>
    </p:spTree>
    <p:extLst>
      <p:ext uri="{BB962C8B-B14F-4D97-AF65-F5344CB8AC3E}">
        <p14:creationId xmlns:p14="http://schemas.microsoft.com/office/powerpoint/2010/main" val="336690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Chatbots</a:t>
            </a:r>
            <a:r>
              <a:rPr lang="en-US" sz="1200" b="0" i="0" kern="1200" dirty="0" smtClean="0">
                <a:solidFill>
                  <a:schemeClr val="tx1"/>
                </a:solidFill>
                <a:effectLst/>
                <a:latin typeface="+mn-lt"/>
                <a:ea typeface="+mn-ea"/>
                <a:cs typeface="+mn-cs"/>
              </a:rPr>
              <a:t> a computer program designed to simulate conversation </a:t>
            </a:r>
            <a:r>
              <a:rPr lang="fr-FR"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with human users, especially over the internet.</a:t>
            </a:r>
            <a:endParaRPr lang="fr-FR" dirty="0" smtClean="0"/>
          </a:p>
          <a:p>
            <a:endParaRPr lang="en-US"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Avec cette approche, également appelée « approche déterministe », l’idée est d’apprendre à une machine à comprendre le langage humain, de la même manière que nous, les humains, avons appris à lire et à écrire. Pour ce faire, nous sommes allés à l’école et nous avons appris à structurer le langage à l’aide de règles de grammaire, de conjugaison et de vocabulaire. C’est exactement ce que font les </a:t>
            </a:r>
            <a:r>
              <a:rPr lang="fr-FR" sz="1200" b="0" i="0" u="sng" kern="1200" dirty="0" smtClean="0">
                <a:solidFill>
                  <a:schemeClr val="tx1"/>
                </a:solidFill>
                <a:effectLst/>
                <a:latin typeface="+mn-lt"/>
                <a:ea typeface="+mn-ea"/>
                <a:cs typeface="+mn-cs"/>
                <a:hlinkClick r:id="rId3"/>
              </a:rPr>
              <a:t>ingénieurs linguistes</a:t>
            </a:r>
            <a:r>
              <a:rPr lang="fr-FR" sz="1200" b="0" i="0" kern="1200" dirty="0" smtClean="0">
                <a:solidFill>
                  <a:schemeClr val="tx1"/>
                </a:solidFill>
                <a:effectLst/>
                <a:latin typeface="+mn-lt"/>
                <a:ea typeface="+mn-ea"/>
                <a:cs typeface="+mn-cs"/>
              </a:rPr>
              <a:t> : ils utilisent des règles, un lexique et de la sémantique afin d’apprendre au </a:t>
            </a:r>
            <a:r>
              <a:rPr lang="fr-FR" sz="1200" b="0" i="0" u="sng" kern="1200" dirty="0" smtClean="0">
                <a:solidFill>
                  <a:schemeClr val="tx1"/>
                </a:solidFill>
                <a:effectLst/>
                <a:latin typeface="+mn-lt"/>
                <a:ea typeface="+mn-ea"/>
                <a:cs typeface="+mn-cs"/>
                <a:hlinkClick r:id="rId4"/>
              </a:rPr>
              <a:t>moteur d’un bot</a:t>
            </a:r>
            <a:r>
              <a:rPr lang="fr-FR"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 autonomous program on the internet or another network that can interact with systems or users.</a:t>
            </a:r>
            <a:r>
              <a:rPr lang="fr-FR" sz="1200" b="0" i="0" kern="1200" dirty="0" smtClean="0">
                <a:solidFill>
                  <a:schemeClr val="tx1"/>
                </a:solidFill>
                <a:effectLst/>
                <a:latin typeface="+mn-lt"/>
                <a:ea typeface="+mn-ea"/>
                <a:cs typeface="+mn-cs"/>
              </a:rPr>
              <a:t>)comment comprendre une langue par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comprendre le sens des phrases.</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8</a:t>
            </a:fld>
            <a:endParaRPr lang="fr-FR"/>
          </a:p>
        </p:txBody>
      </p:sp>
    </p:spTree>
    <p:extLst>
      <p:ext uri="{BB962C8B-B14F-4D97-AF65-F5344CB8AC3E}">
        <p14:creationId xmlns:p14="http://schemas.microsoft.com/office/powerpoint/2010/main" val="149352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9</a:t>
            </a:fld>
            <a:endParaRPr lang="fr-FR"/>
          </a:p>
        </p:txBody>
      </p:sp>
    </p:spTree>
    <p:extLst>
      <p:ext uri="{BB962C8B-B14F-4D97-AF65-F5344CB8AC3E}">
        <p14:creationId xmlns:p14="http://schemas.microsoft.com/office/powerpoint/2010/main" val="282921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qui remonte= Ya3oud</a:t>
            </a:r>
            <a:r>
              <a:rPr lang="fr-FR" baseline="0" dirty="0" smtClean="0"/>
              <a:t> </a:t>
            </a:r>
            <a:r>
              <a:rPr lang="fr-FR" baseline="0" dirty="0" err="1" smtClean="0"/>
              <a:t>tarikhoh</a:t>
            </a:r>
            <a:endParaRPr lang="fr-FR" baseline="0" dirty="0" smtClean="0"/>
          </a:p>
          <a:p>
            <a:r>
              <a:rPr lang="ar-JO" dirty="0" smtClean="0"/>
              <a:t>بنية ووظيفة الشبكات العصبية</a:t>
            </a:r>
            <a:endParaRPr lang="fr-FR" dirty="0" smtClean="0"/>
          </a:p>
          <a:p>
            <a:r>
              <a:rPr lang="ar-JO" dirty="0" smtClean="0"/>
              <a:t>تعيد التوصيلية في الذكاء الاصطناعي بشكل مبسط للغاية إنتاج نمط عمل الدماغ البشري بناءً على بنية الخلايا العصبية (الوحدات) المترابطة (الشبكة) بواسطة المشابك (الموصلات). هذا ما سنسميه شبكة من الخلايا العصبية الأولية "الرسمية" المترابطة مع بعضها البعض. يشير مصطلح الخلايا العصبية الرسمية إلى التمثيل الرياضي والحاسبي للخلايا العصبية البيولوجية. بشكل ملموس ، إنها شبكة من الخلايا العصبية المتصلة فعليًا حيث تتلقى كل خلية أو وحدة المعلومات الواردة وتنقل المعلومات الصادرة.</a:t>
            </a:r>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10</a:t>
            </a:fld>
            <a:endParaRPr lang="fr-FR"/>
          </a:p>
        </p:txBody>
      </p:sp>
    </p:spTree>
    <p:extLst>
      <p:ext uri="{BB962C8B-B14F-4D97-AF65-F5344CB8AC3E}">
        <p14:creationId xmlns:p14="http://schemas.microsoft.com/office/powerpoint/2010/main" val="928332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A85A893-649B-4BE2-ABA8-5C477EDCB039}" type="slidenum">
              <a:rPr lang="fr-FR" smtClean="0"/>
              <a:t>11</a:t>
            </a:fld>
            <a:endParaRPr lang="fr-FR"/>
          </a:p>
        </p:txBody>
      </p:sp>
    </p:spTree>
    <p:extLst>
      <p:ext uri="{BB962C8B-B14F-4D97-AF65-F5344CB8AC3E}">
        <p14:creationId xmlns:p14="http://schemas.microsoft.com/office/powerpoint/2010/main" val="592934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ournals.openedition.org/activites/4941#tocfrom1n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ournals.openedition.org/activites/4941#tocfrom1n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journals.openedition.org/activites/4941#tocfrom1n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journals.openedition.org/activites/4941#tocfrom1n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ournals.openedition.org/activites/4941#tocfrom1n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openedition.org/activites/4941#tocfrom1n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journals.openedition.org/activites/4941#tocfrom1n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Intelligence Artificielle: IA</a:t>
            </a:r>
            <a:endParaRPr lang="en-US" dirty="0"/>
          </a:p>
        </p:txBody>
      </p:sp>
      <p:sp>
        <p:nvSpPr>
          <p:cNvPr id="3" name="Sous-titre 2"/>
          <p:cNvSpPr>
            <a:spLocks noGrp="1"/>
          </p:cNvSpPr>
          <p:nvPr>
            <p:ph type="subTitle" idx="1"/>
          </p:nvPr>
        </p:nvSpPr>
        <p:spPr/>
        <p:txBody>
          <a:bodyPr>
            <a:normAutofit fontScale="77500" lnSpcReduction="20000"/>
          </a:bodyPr>
          <a:lstStyle/>
          <a:p>
            <a:r>
              <a:rPr lang="fr-FR" dirty="0" smtClean="0"/>
              <a:t>DR. ben </a:t>
            </a:r>
            <a:r>
              <a:rPr lang="fr-FR" dirty="0" err="1" smtClean="0"/>
              <a:t>attia</a:t>
            </a:r>
            <a:r>
              <a:rPr lang="fr-FR" dirty="0" smtClean="0"/>
              <a:t> </a:t>
            </a:r>
            <a:r>
              <a:rPr lang="fr-FR" dirty="0" err="1" smtClean="0"/>
              <a:t>hasibA</a:t>
            </a:r>
            <a:r>
              <a:rPr lang="fr-FR" dirty="0" smtClean="0"/>
              <a:t>                                    ben.attia.hasiba@gmail.com</a:t>
            </a:r>
          </a:p>
          <a:p>
            <a:r>
              <a:rPr lang="fr-FR" dirty="0"/>
              <a:t>Semestre </a:t>
            </a:r>
            <a:r>
              <a:rPr lang="fr-FR" dirty="0" smtClean="0"/>
              <a:t>6</a:t>
            </a:r>
            <a:r>
              <a:rPr lang="fr-FR" dirty="0"/>
              <a:t>. Parcours </a:t>
            </a:r>
            <a:r>
              <a:rPr lang="fr-FR" dirty="0" smtClean="0"/>
              <a:t>SI 3l: si. </a:t>
            </a:r>
            <a:r>
              <a:rPr lang="fr-FR" dirty="0"/>
              <a:t>Unité fondamentale. Coefficient:3 </a:t>
            </a:r>
            <a:r>
              <a:rPr lang="fr-FR" dirty="0" smtClean="0"/>
              <a:t>Crédits:5.</a:t>
            </a:r>
          </a:p>
          <a:p>
            <a:r>
              <a:rPr lang="fr-FR" dirty="0" smtClean="0"/>
              <a:t>Année universitaire: 2020/2021.</a:t>
            </a:r>
            <a:endParaRPr lang="en-US" dirty="0"/>
          </a:p>
        </p:txBody>
      </p:sp>
    </p:spTree>
    <p:extLst>
      <p:ext uri="{BB962C8B-B14F-4D97-AF65-F5344CB8AC3E}">
        <p14:creationId xmlns:p14="http://schemas.microsoft.com/office/powerpoint/2010/main" val="3806145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err="1">
                <a:hlinkClick r:id="rId3"/>
              </a:rPr>
              <a:t>Évolutions</a:t>
            </a:r>
            <a:r>
              <a:rPr lang="en-US" b="1" dirty="0">
                <a:hlinkClick r:id="rId3"/>
              </a:rPr>
              <a:t> de </a:t>
            </a:r>
            <a:r>
              <a:rPr lang="en-US" b="1" dirty="0" err="1" smtClean="0">
                <a:hlinkClick r:id="rId3"/>
              </a:rPr>
              <a:t>l’IA</a:t>
            </a:r>
            <a:r>
              <a:rPr lang="en-US" b="1" dirty="0" smtClean="0"/>
              <a:t> (4/4)</a:t>
            </a:r>
            <a:endParaRPr lang="en-US" b="1" dirty="0"/>
          </a:p>
        </p:txBody>
      </p:sp>
      <p:sp>
        <p:nvSpPr>
          <p:cNvPr id="3" name="Espace réservé du contenu 2"/>
          <p:cNvSpPr>
            <a:spLocks noGrp="1"/>
          </p:cNvSpPr>
          <p:nvPr>
            <p:ph idx="1"/>
          </p:nvPr>
        </p:nvSpPr>
        <p:spPr/>
        <p:txBody>
          <a:bodyPr/>
          <a:lstStyle/>
          <a:p>
            <a:r>
              <a:rPr lang="fr-FR" dirty="0" smtClean="0"/>
              <a:t>L’IA </a:t>
            </a:r>
            <a:r>
              <a:rPr lang="en-US" dirty="0" err="1" smtClean="0"/>
              <a:t>connexionniste</a:t>
            </a:r>
            <a:r>
              <a:rPr lang="en-US" dirty="0"/>
              <a:t> </a:t>
            </a:r>
            <a:r>
              <a:rPr lang="fr-FR" dirty="0" smtClean="0"/>
              <a:t>remonte </a:t>
            </a:r>
            <a:r>
              <a:rPr lang="fr-FR" dirty="0"/>
              <a:t>aux années 40 avec les travaux pionniers de </a:t>
            </a:r>
            <a:r>
              <a:rPr lang="fr-FR" dirty="0" err="1"/>
              <a:t>McCulloch</a:t>
            </a:r>
            <a:r>
              <a:rPr lang="fr-FR" dirty="0"/>
              <a:t> et </a:t>
            </a:r>
            <a:r>
              <a:rPr lang="fr-FR" dirty="0" err="1"/>
              <a:t>Pitts</a:t>
            </a:r>
            <a:r>
              <a:rPr lang="fr-FR" dirty="0"/>
              <a:t> (1943), consiste à s’inspirer de la structure et du fonctionnement des réseaux de neurones biologiques</a:t>
            </a:r>
            <a:r>
              <a:rPr lang="fr-FR" dirty="0" smtClean="0"/>
              <a:t>.</a:t>
            </a:r>
          </a:p>
          <a:p>
            <a:r>
              <a:rPr lang="fr-FR" dirty="0"/>
              <a:t>Cette approche repose ainsi sur l’idée que la perception ou le comportement intelligent résultent de l’interaction entre différentes unités computationnelles (neurones formels) interconnectées et régies par des règles d’apprentissage.</a:t>
            </a:r>
            <a:endParaRPr lang="fr-FR" dirty="0" smtClean="0"/>
          </a:p>
        </p:txBody>
      </p:sp>
    </p:spTree>
    <p:extLst>
      <p:ext uri="{BB962C8B-B14F-4D97-AF65-F5344CB8AC3E}">
        <p14:creationId xmlns:p14="http://schemas.microsoft.com/office/powerpoint/2010/main" val="941343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err="1">
                <a:hlinkClick r:id="rId3"/>
              </a:rPr>
              <a:t>Évolutions</a:t>
            </a:r>
            <a:r>
              <a:rPr lang="en-US" b="1" dirty="0">
                <a:hlinkClick r:id="rId3"/>
              </a:rPr>
              <a:t> de </a:t>
            </a:r>
            <a:r>
              <a:rPr lang="en-US" b="1" dirty="0" err="1" smtClean="0">
                <a:hlinkClick r:id="rId3"/>
              </a:rPr>
              <a:t>l’IA</a:t>
            </a:r>
            <a:r>
              <a:rPr lang="en-US" b="1" dirty="0" smtClean="0"/>
              <a:t> (4/4)</a:t>
            </a:r>
            <a:endParaRPr lang="en-US" b="1" dirty="0"/>
          </a:p>
        </p:txBody>
      </p:sp>
      <p:sp>
        <p:nvSpPr>
          <p:cNvPr id="3" name="Espace réservé du contenu 2"/>
          <p:cNvSpPr>
            <a:spLocks noGrp="1"/>
          </p:cNvSpPr>
          <p:nvPr>
            <p:ph idx="1"/>
          </p:nvPr>
        </p:nvSpPr>
        <p:spPr/>
        <p:txBody>
          <a:bodyPr/>
          <a:lstStyle/>
          <a:p>
            <a:r>
              <a:rPr lang="fr-FR" dirty="0"/>
              <a:t>Le connexionnisme en IA reproduit de manière très simpliste le schéma de fonctionnement du cerveau humain en se basant sur l’architecture de neurones (unités) interconnectés (réseau) par des synapses (connecteurs). C’est ce que l’on appellera un réseau de neurones « formels » élémentaires interconnectés entre eux. Le terme de neurone formel renvoie à une représentation mathématique et informatique du neurone biologique. Concrètement, il s’agit d’un réseau de neurones connectés virtuellement où chaque neurone ou unité reçoit de l’information entrante et émet de l’information sortante.</a:t>
            </a:r>
            <a:endParaRPr lang="fr-FR" dirty="0" smtClean="0"/>
          </a:p>
        </p:txBody>
      </p:sp>
      <p:pic>
        <p:nvPicPr>
          <p:cNvPr id="4" name="Image 3"/>
          <p:cNvPicPr>
            <a:picLocks noChangeAspect="1"/>
          </p:cNvPicPr>
          <p:nvPr/>
        </p:nvPicPr>
        <p:blipFill>
          <a:blip r:embed="rId4"/>
          <a:stretch>
            <a:fillRect/>
          </a:stretch>
        </p:blipFill>
        <p:spPr>
          <a:xfrm>
            <a:off x="1154954" y="2214562"/>
            <a:ext cx="9170146" cy="4506058"/>
          </a:xfrm>
          <a:prstGeom prst="rect">
            <a:avLst/>
          </a:prstGeom>
        </p:spPr>
      </p:pic>
    </p:spTree>
    <p:extLst>
      <p:ext uri="{BB962C8B-B14F-4D97-AF65-F5344CB8AC3E}">
        <p14:creationId xmlns:p14="http://schemas.microsoft.com/office/powerpoint/2010/main" val="388497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err="1">
                <a:hlinkClick r:id="rId3"/>
              </a:rPr>
              <a:t>Évolutions</a:t>
            </a:r>
            <a:r>
              <a:rPr lang="en-US" b="1" dirty="0">
                <a:hlinkClick r:id="rId3"/>
              </a:rPr>
              <a:t> de </a:t>
            </a:r>
            <a:r>
              <a:rPr lang="en-US" b="1" dirty="0" err="1" smtClean="0">
                <a:hlinkClick r:id="rId3"/>
              </a:rPr>
              <a:t>l’IA</a:t>
            </a:r>
            <a:r>
              <a:rPr lang="en-US" b="1" dirty="0" smtClean="0"/>
              <a:t> (4/4)</a:t>
            </a:r>
            <a:endParaRPr lang="en-US" b="1" dirty="0"/>
          </a:p>
        </p:txBody>
      </p:sp>
      <p:pic>
        <p:nvPicPr>
          <p:cNvPr id="5" name="Espace réservé du contenu 4"/>
          <p:cNvPicPr>
            <a:picLocks noGrp="1" noChangeAspect="1"/>
          </p:cNvPicPr>
          <p:nvPr>
            <p:ph idx="1"/>
          </p:nvPr>
        </p:nvPicPr>
        <p:blipFill>
          <a:blip r:embed="rId4"/>
          <a:stretch>
            <a:fillRect/>
          </a:stretch>
        </p:blipFill>
        <p:spPr>
          <a:xfrm>
            <a:off x="1155700" y="2806035"/>
            <a:ext cx="8824913" cy="3011230"/>
          </a:xfrm>
          <a:prstGeom prst="rect">
            <a:avLst/>
          </a:prstGeom>
        </p:spPr>
      </p:pic>
    </p:spTree>
    <p:extLst>
      <p:ext uri="{BB962C8B-B14F-4D97-AF65-F5344CB8AC3E}">
        <p14:creationId xmlns:p14="http://schemas.microsoft.com/office/powerpoint/2010/main" val="2242224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a:t>
            </a:r>
            <a:endParaRPr lang="fr-FR" dirty="0"/>
          </a:p>
        </p:txBody>
      </p:sp>
      <p:sp>
        <p:nvSpPr>
          <p:cNvPr id="3" name="Espace réservé du contenu 2"/>
          <p:cNvSpPr>
            <a:spLocks noGrp="1"/>
          </p:cNvSpPr>
          <p:nvPr>
            <p:ph idx="1"/>
          </p:nvPr>
        </p:nvSpPr>
        <p:spPr/>
        <p:txBody>
          <a:bodyPr>
            <a:normAutofit/>
          </a:bodyPr>
          <a:lstStyle/>
          <a:p>
            <a:r>
              <a:rPr lang="fr-FR" sz="2800" dirty="0" smtClean="0"/>
              <a:t>IA???</a:t>
            </a:r>
          </a:p>
          <a:p>
            <a:r>
              <a:rPr lang="fr-FR" sz="2800" dirty="0" smtClean="0"/>
              <a:t>type </a:t>
            </a:r>
            <a:r>
              <a:rPr lang="fr-FR" sz="2800" dirty="0"/>
              <a:t>de problème que traite </a:t>
            </a:r>
            <a:r>
              <a:rPr lang="fr-FR" sz="2800" dirty="0" smtClean="0"/>
              <a:t>l’IA?</a:t>
            </a:r>
          </a:p>
          <a:p>
            <a:r>
              <a:rPr lang="fr-FR" sz="2800" dirty="0"/>
              <a:t>différence par  rapport à l’informatique de calcul</a:t>
            </a:r>
            <a:endParaRPr lang="fr-FR" sz="2800" dirty="0" smtClean="0"/>
          </a:p>
          <a:p>
            <a:endParaRPr lang="fr-FR" sz="2800" dirty="0" smtClean="0"/>
          </a:p>
          <a:p>
            <a:endParaRPr lang="fr-FR" sz="2800" dirty="0"/>
          </a:p>
        </p:txBody>
      </p:sp>
    </p:spTree>
    <p:extLst>
      <p:ext uri="{BB962C8B-B14F-4D97-AF65-F5344CB8AC3E}">
        <p14:creationId xmlns:p14="http://schemas.microsoft.com/office/powerpoint/2010/main" val="2667322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de Turing</a:t>
            </a:r>
            <a:br>
              <a:rPr lang="fr-FR" dirty="0"/>
            </a:br>
            <a:endParaRPr lang="fr-FR" dirty="0"/>
          </a:p>
        </p:txBody>
      </p:sp>
      <p:sp>
        <p:nvSpPr>
          <p:cNvPr id="3" name="Espace réservé du contenu 2"/>
          <p:cNvSpPr>
            <a:spLocks noGrp="1"/>
          </p:cNvSpPr>
          <p:nvPr>
            <p:ph idx="1"/>
          </p:nvPr>
        </p:nvSpPr>
        <p:spPr/>
        <p:txBody>
          <a:bodyPr/>
          <a:lstStyle/>
          <a:p>
            <a:pPr algn="just"/>
            <a:r>
              <a:rPr lang="fr-FR" sz="2400" dirty="0"/>
              <a:t>Le test a été élaboré afin de répondre à une interrogation philosophique ancienne sur la capacité d’une machine à imiter le comportement humain. Avec l’Intelligence Artificielle, le test apparaît comme particulièrement pertinent et permet d’envisager la possibilité d’une similarité entre machine et humain.</a:t>
            </a:r>
            <a:endParaRPr lang="fr-FR" dirty="0"/>
          </a:p>
        </p:txBody>
      </p:sp>
      <p:pic>
        <p:nvPicPr>
          <p:cNvPr id="1030" name="Picture 6" descr="Le test de Turing - TPE sur l'Intelligence Artificiel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1962150"/>
            <a:ext cx="9379696" cy="456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72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609600"/>
            <a:ext cx="10160746" cy="1314450"/>
          </a:xfrm>
        </p:spPr>
        <p:txBody>
          <a:bodyPr/>
          <a:lstStyle/>
          <a:p>
            <a:r>
              <a:rPr lang="en-US" cap="all" dirty="0"/>
              <a:t>SYSTÈME </a:t>
            </a:r>
            <a:r>
              <a:rPr lang="en-US" cap="all" dirty="0" smtClean="0"/>
              <a:t>EXPERT </a:t>
            </a:r>
            <a:r>
              <a:rPr lang="fr-FR" cap="all" dirty="0"/>
              <a:t>(</a:t>
            </a:r>
            <a:r>
              <a:rPr lang="en-US" dirty="0" smtClean="0"/>
              <a:t>Knowledge </a:t>
            </a:r>
            <a:r>
              <a:rPr lang="en-US" dirty="0"/>
              <a:t>Based Expert Systems (</a:t>
            </a:r>
            <a:r>
              <a:rPr lang="en-US" dirty="0" smtClean="0"/>
              <a:t>KBES))</a:t>
            </a:r>
            <a:endParaRPr lang="fr-FR" dirty="0"/>
          </a:p>
        </p:txBody>
      </p:sp>
      <p:sp>
        <p:nvSpPr>
          <p:cNvPr id="3" name="Espace réservé du contenu 2"/>
          <p:cNvSpPr>
            <a:spLocks noGrp="1"/>
          </p:cNvSpPr>
          <p:nvPr>
            <p:ph idx="1"/>
          </p:nvPr>
        </p:nvSpPr>
        <p:spPr/>
        <p:txBody>
          <a:bodyPr/>
          <a:lstStyle/>
          <a:p>
            <a:pPr algn="just"/>
            <a:r>
              <a:rPr lang="fr-FR" sz="2800" i="1" dirty="0"/>
              <a:t>Un système expert est un outil informatique d’intelligence artificielle, conçu pour simuler le savoir-faire d’un spécialiste, dans un domaine précis et bien délimité, grâce à l’exploitation d’un certain nombre de connaissances fournies </a:t>
            </a:r>
            <a:r>
              <a:rPr lang="fr-FR" sz="2800" i="1" dirty="0" smtClean="0"/>
              <a:t>explicitement </a:t>
            </a:r>
            <a:r>
              <a:rPr lang="fr-FR" sz="2800" i="1" dirty="0"/>
              <a:t>par des experts du domaine</a:t>
            </a:r>
            <a:r>
              <a:rPr lang="fr-FR" sz="2800" i="1" dirty="0" smtClean="0"/>
              <a:t>.</a:t>
            </a:r>
          </a:p>
          <a:p>
            <a:endParaRPr lang="fr-FR" i="1" dirty="0" smtClean="0"/>
          </a:p>
          <a:p>
            <a:endParaRPr lang="fr-FR" dirty="0"/>
          </a:p>
        </p:txBody>
      </p:sp>
    </p:spTree>
    <p:extLst>
      <p:ext uri="{BB962C8B-B14F-4D97-AF65-F5344CB8AC3E}">
        <p14:creationId xmlns:p14="http://schemas.microsoft.com/office/powerpoint/2010/main" val="191611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cap="all" dirty="0"/>
              <a:t>SYSTÈME EXPERT</a:t>
            </a:r>
            <a:endParaRPr lang="fr-FR" dirty="0"/>
          </a:p>
        </p:txBody>
      </p:sp>
      <p:sp>
        <p:nvSpPr>
          <p:cNvPr id="3" name="Espace réservé du contenu 2"/>
          <p:cNvSpPr>
            <a:spLocks noGrp="1"/>
          </p:cNvSpPr>
          <p:nvPr>
            <p:ph idx="1"/>
          </p:nvPr>
        </p:nvSpPr>
        <p:spPr/>
        <p:txBody>
          <a:bodyPr/>
          <a:lstStyle/>
          <a:p>
            <a:pPr marL="0" indent="0">
              <a:buNone/>
            </a:pPr>
            <a:r>
              <a:rPr lang="fr-FR" sz="2000" dirty="0"/>
              <a:t>Des programmes capables </a:t>
            </a:r>
            <a:r>
              <a:rPr lang="fr-FR" sz="2000" dirty="0" smtClean="0"/>
              <a:t>de</a:t>
            </a:r>
          </a:p>
          <a:p>
            <a:r>
              <a:rPr lang="fr-FR" sz="2000" dirty="0"/>
              <a:t>d'ASSIMILER des connaissances d'un domaine de spécialité</a:t>
            </a:r>
          </a:p>
          <a:p>
            <a:r>
              <a:rPr lang="fr-FR" sz="2000" dirty="0" smtClean="0"/>
              <a:t>de </a:t>
            </a:r>
            <a:r>
              <a:rPr lang="fr-FR" sz="2000" dirty="0"/>
              <a:t>RAISONNER sur ces connaissances</a:t>
            </a:r>
          </a:p>
          <a:p>
            <a:r>
              <a:rPr lang="fr-FR" sz="2000" dirty="0" smtClean="0"/>
              <a:t> </a:t>
            </a:r>
            <a:r>
              <a:rPr lang="fr-FR" sz="2000" dirty="0"/>
              <a:t>parfois, d'attribuer un degré de CREDIBILITE aux réponses fournies</a:t>
            </a:r>
          </a:p>
          <a:p>
            <a:r>
              <a:rPr lang="fr-FR" sz="2000" dirty="0" smtClean="0"/>
              <a:t> </a:t>
            </a:r>
            <a:r>
              <a:rPr lang="fr-FR" sz="2000" dirty="0"/>
              <a:t>souvent, de JUSTIFIER ces </a:t>
            </a:r>
            <a:r>
              <a:rPr lang="fr-FR" sz="2000" dirty="0" smtClean="0"/>
              <a:t>réponses</a:t>
            </a:r>
            <a:endParaRPr lang="fr-FR" sz="2000" dirty="0"/>
          </a:p>
          <a:p>
            <a:r>
              <a:rPr lang="fr-FR" sz="2000" dirty="0" smtClean="0"/>
              <a:t> </a:t>
            </a:r>
            <a:r>
              <a:rPr lang="fr-FR" sz="2000" dirty="0"/>
              <a:t>d'EVOLUER facilement pour prendre en compte l'évolution des connaissances</a:t>
            </a:r>
            <a:endParaRPr lang="fr-FR" sz="2000" dirty="0" smtClean="0"/>
          </a:p>
          <a:p>
            <a:pPr marL="0" indent="0">
              <a:buNone/>
            </a:pPr>
            <a:endParaRPr lang="fr-FR" dirty="0"/>
          </a:p>
        </p:txBody>
      </p:sp>
    </p:spTree>
    <p:extLst>
      <p:ext uri="{BB962C8B-B14F-4D97-AF65-F5344CB8AC3E}">
        <p14:creationId xmlns:p14="http://schemas.microsoft.com/office/powerpoint/2010/main" val="144168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Expertises humaines</a:t>
            </a:r>
          </a:p>
        </p:txBody>
      </p:sp>
      <p:sp>
        <p:nvSpPr>
          <p:cNvPr id="3" name="Espace réservé du contenu 2"/>
          <p:cNvSpPr>
            <a:spLocks noGrp="1"/>
          </p:cNvSpPr>
          <p:nvPr>
            <p:ph idx="1"/>
          </p:nvPr>
        </p:nvSpPr>
        <p:spPr/>
        <p:txBody>
          <a:bodyPr>
            <a:normAutofit fontScale="92500"/>
          </a:bodyPr>
          <a:lstStyle/>
          <a:p>
            <a:pPr marL="0" indent="0">
              <a:buNone/>
            </a:pPr>
            <a:r>
              <a:rPr lang="fr-FR" sz="2400" dirty="0"/>
              <a:t>En fait, un système expert est plus restreint car il y a 2 grandes classes qui requièrent une expertise humaine considérable :</a:t>
            </a:r>
          </a:p>
          <a:p>
            <a:r>
              <a:rPr lang="fr-FR" sz="2400" dirty="0"/>
              <a:t>comptabilité, calcul </a:t>
            </a:r>
            <a:r>
              <a:rPr lang="fr-FR" sz="2400" dirty="0" smtClean="0"/>
              <a:t>numérique.. </a:t>
            </a:r>
            <a:r>
              <a:rPr lang="fr-FR" sz="2400" dirty="0"/>
              <a:t>en fait tous les domaines où les processus intellectuels sont modélisés avec précision.</a:t>
            </a:r>
          </a:p>
          <a:p>
            <a:r>
              <a:rPr lang="fr-FR" sz="2400" dirty="0"/>
              <a:t>diagnostic médical, prospection minière, prévision météorologique,... en fait tous les domaines où il y a au moins une partie des processus intellectuels qui est mal définie. l'expertise y est insuffisamment structurée pour donner lieu à des algorithmes parfaitement identifiés.</a:t>
            </a:r>
          </a:p>
          <a:p>
            <a:pPr marL="0" indent="0">
              <a:buNone/>
            </a:pPr>
            <a:endParaRPr lang="fr-FR" sz="2400" dirty="0" smtClean="0"/>
          </a:p>
        </p:txBody>
      </p:sp>
    </p:spTree>
    <p:extLst>
      <p:ext uri="{BB962C8B-B14F-4D97-AF65-F5344CB8AC3E}">
        <p14:creationId xmlns:p14="http://schemas.microsoft.com/office/powerpoint/2010/main" val="326981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52400" y="0"/>
            <a:ext cx="12039600" cy="6724649"/>
          </a:xfrm>
          <a:prstGeom prst="rect">
            <a:avLst/>
          </a:prstGeom>
        </p:spPr>
      </p:pic>
    </p:spTree>
    <p:extLst>
      <p:ext uri="{BB962C8B-B14F-4D97-AF65-F5344CB8AC3E}">
        <p14:creationId xmlns:p14="http://schemas.microsoft.com/office/powerpoint/2010/main" val="75707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7029450"/>
          </a:xfrm>
          <a:prstGeom prst="rect">
            <a:avLst/>
          </a:prstGeom>
        </p:spPr>
      </p:pic>
    </p:spTree>
    <p:extLst>
      <p:ext uri="{BB962C8B-B14F-4D97-AF65-F5344CB8AC3E}">
        <p14:creationId xmlns:p14="http://schemas.microsoft.com/office/powerpoint/2010/main" val="109892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Contenu </a:t>
            </a:r>
            <a:endParaRPr lang="en-US" dirty="0"/>
          </a:p>
        </p:txBody>
      </p:sp>
      <p:sp>
        <p:nvSpPr>
          <p:cNvPr id="4" name="Espace réservé du texte 3"/>
          <p:cNvSpPr>
            <a:spLocks noGrp="1"/>
          </p:cNvSpPr>
          <p:nvPr>
            <p:ph type="body" idx="1"/>
          </p:nvPr>
        </p:nvSpPr>
        <p:spPr>
          <a:xfrm>
            <a:off x="1154955" y="3179762"/>
            <a:ext cx="4825157" cy="576262"/>
          </a:xfrm>
        </p:spPr>
        <p:txBody>
          <a:bodyPr/>
          <a:lstStyle/>
          <a:p>
            <a:r>
              <a:rPr lang="fr-FR" dirty="0" smtClean="0"/>
              <a:t>IA</a:t>
            </a:r>
            <a:endParaRPr lang="en-US" dirty="0"/>
          </a:p>
        </p:txBody>
      </p:sp>
      <p:sp>
        <p:nvSpPr>
          <p:cNvPr id="5" name="Espace réservé du contenu 4"/>
          <p:cNvSpPr>
            <a:spLocks noGrp="1"/>
          </p:cNvSpPr>
          <p:nvPr>
            <p:ph sz="half" idx="2"/>
          </p:nvPr>
        </p:nvSpPr>
        <p:spPr>
          <a:xfrm>
            <a:off x="1154954" y="3888101"/>
            <a:ext cx="4825158" cy="864204"/>
          </a:xfrm>
        </p:spPr>
        <p:txBody>
          <a:bodyPr>
            <a:noAutofit/>
          </a:bodyPr>
          <a:lstStyle/>
          <a:p>
            <a:r>
              <a:rPr lang="fr-FR" dirty="0"/>
              <a:t>L’objectifs et les prérequis </a:t>
            </a:r>
          </a:p>
          <a:p>
            <a:r>
              <a:rPr lang="fr-FR" dirty="0"/>
              <a:t> Naissance de l’IA</a:t>
            </a:r>
          </a:p>
          <a:p>
            <a:pPr marL="0" indent="0">
              <a:buNone/>
            </a:pPr>
            <a:r>
              <a:rPr lang="fr-FR" dirty="0"/>
              <a:t>   </a:t>
            </a:r>
            <a:endParaRPr lang="en-US" dirty="0"/>
          </a:p>
        </p:txBody>
      </p:sp>
      <p:sp>
        <p:nvSpPr>
          <p:cNvPr id="6" name="Espace réservé du texte 5"/>
          <p:cNvSpPr>
            <a:spLocks noGrp="1"/>
          </p:cNvSpPr>
          <p:nvPr>
            <p:ph type="body" sz="quarter" idx="3"/>
          </p:nvPr>
        </p:nvSpPr>
        <p:spPr/>
        <p:txBody>
          <a:bodyPr/>
          <a:lstStyle/>
          <a:p>
            <a:r>
              <a:rPr lang="fr-FR" dirty="0"/>
              <a:t>Système expert</a:t>
            </a:r>
          </a:p>
        </p:txBody>
      </p:sp>
      <p:sp>
        <p:nvSpPr>
          <p:cNvPr id="7" name="Espace réservé du contenu 6"/>
          <p:cNvSpPr>
            <a:spLocks noGrp="1"/>
          </p:cNvSpPr>
          <p:nvPr>
            <p:ph sz="quarter" idx="4"/>
          </p:nvPr>
        </p:nvSpPr>
        <p:spPr/>
        <p:txBody>
          <a:bodyPr/>
          <a:lstStyle/>
          <a:p>
            <a:r>
              <a:rPr lang="fr-FR" dirty="0"/>
              <a:t>Système expert</a:t>
            </a:r>
          </a:p>
          <a:p>
            <a:r>
              <a:rPr lang="fr-FR" dirty="0"/>
              <a:t>Fonctionnement des systèmes expert</a:t>
            </a:r>
          </a:p>
          <a:p>
            <a:r>
              <a:rPr lang="fr-FR" dirty="0"/>
              <a:t>Approche de développement d’un système expert</a:t>
            </a:r>
          </a:p>
          <a:p>
            <a:endParaRPr lang="en-US" dirty="0"/>
          </a:p>
        </p:txBody>
      </p:sp>
    </p:spTree>
    <p:extLst>
      <p:ext uri="{BB962C8B-B14F-4D97-AF65-F5344CB8AC3E}">
        <p14:creationId xmlns:p14="http://schemas.microsoft.com/office/powerpoint/2010/main" val="40436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16682"/>
            <a:ext cx="12192000" cy="6841318"/>
          </a:xfrm>
          <a:prstGeom prst="rect">
            <a:avLst/>
          </a:prstGeom>
        </p:spPr>
      </p:pic>
    </p:spTree>
    <p:extLst>
      <p:ext uri="{BB962C8B-B14F-4D97-AF65-F5344CB8AC3E}">
        <p14:creationId xmlns:p14="http://schemas.microsoft.com/office/powerpoint/2010/main" val="1235294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686550"/>
          </a:xfrm>
          <a:prstGeom prst="rect">
            <a:avLst/>
          </a:prstGeom>
        </p:spPr>
      </p:pic>
    </p:spTree>
    <p:extLst>
      <p:ext uri="{BB962C8B-B14F-4D97-AF65-F5344CB8AC3E}">
        <p14:creationId xmlns:p14="http://schemas.microsoft.com/office/powerpoint/2010/main" val="396338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700" y="2314486"/>
            <a:ext cx="8953500" cy="1569660"/>
          </a:xfrm>
          <a:prstGeom prst="rect">
            <a:avLst/>
          </a:prstGeom>
        </p:spPr>
        <p:txBody>
          <a:bodyPr wrap="square">
            <a:spAutoFit/>
          </a:bodyPr>
          <a:lstStyle/>
          <a:p>
            <a:pPr algn="just"/>
            <a:r>
              <a:rPr lang="fr-FR" sz="2400" dirty="0">
                <a:solidFill>
                  <a:srgbClr val="353535"/>
                </a:solidFill>
                <a:latin typeface="Lucida Sans Unicode" panose="020B0602030504020204" pitchFamily="34" charset="0"/>
              </a:rPr>
              <a:t>Il existe différents formalismes pour représenter les connaissances. Le formalisme le plus utilisé – auquel on a tendance à réduire les systèmes experts – est le formalisme des </a:t>
            </a:r>
            <a:r>
              <a:rPr lang="fr-FR" sz="2400" i="1" dirty="0">
                <a:solidFill>
                  <a:srgbClr val="353535"/>
                </a:solidFill>
                <a:latin typeface="Lucida Sans Unicode" panose="020B0602030504020204" pitchFamily="34" charset="0"/>
              </a:rPr>
              <a:t>règles de production :</a:t>
            </a:r>
            <a:endParaRPr lang="fr-FR" sz="2400" dirty="0"/>
          </a:p>
        </p:txBody>
      </p:sp>
    </p:spTree>
    <p:extLst>
      <p:ext uri="{BB962C8B-B14F-4D97-AF65-F5344CB8AC3E}">
        <p14:creationId xmlns:p14="http://schemas.microsoft.com/office/powerpoint/2010/main" val="3457097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5170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Base </a:t>
            </a:r>
            <a:r>
              <a:rPr lang="en-US" dirty="0" smtClean="0"/>
              <a:t>de </a:t>
            </a:r>
            <a:r>
              <a:rPr lang="en-US" dirty="0" err="1"/>
              <a:t>faits</a:t>
            </a:r>
            <a:r>
              <a:rPr lang="en-US" dirty="0"/>
              <a:t> </a:t>
            </a:r>
            <a:endParaRPr lang="fr-FR" dirty="0"/>
          </a:p>
        </p:txBody>
      </p:sp>
      <p:sp>
        <p:nvSpPr>
          <p:cNvPr id="3" name="Rectangle 2"/>
          <p:cNvSpPr/>
          <p:nvPr/>
        </p:nvSpPr>
        <p:spPr>
          <a:xfrm>
            <a:off x="933450" y="2636788"/>
            <a:ext cx="10191750" cy="3539430"/>
          </a:xfrm>
          <a:prstGeom prst="rect">
            <a:avLst/>
          </a:prstGeom>
        </p:spPr>
        <p:txBody>
          <a:bodyPr wrap="square">
            <a:spAutoFit/>
          </a:bodyPr>
          <a:lstStyle/>
          <a:p>
            <a:r>
              <a:rPr lang="fr-FR" sz="2800" dirty="0"/>
              <a:t>Mémoire de travail </a:t>
            </a:r>
            <a:endParaRPr lang="fr-FR" sz="2800" dirty="0" smtClean="0"/>
          </a:p>
          <a:p>
            <a:r>
              <a:rPr lang="fr-FR" sz="2800" dirty="0" smtClean="0"/>
              <a:t>– </a:t>
            </a:r>
            <a:r>
              <a:rPr lang="fr-FR" sz="2800" dirty="0"/>
              <a:t>Au début de la session : contient ce que l'on sait du cas examiné avant toute intervention du moteur d'inférences. – Puis : complétée par les faits déduits par le moteur ou demandés à l'utilisateur. </a:t>
            </a:r>
            <a:endParaRPr lang="fr-FR" sz="2800" dirty="0" smtClean="0"/>
          </a:p>
          <a:p>
            <a:r>
              <a:rPr lang="fr-FR" sz="2800" dirty="0" smtClean="0"/>
              <a:t>– </a:t>
            </a:r>
            <a:r>
              <a:rPr lang="fr-FR" sz="2800" dirty="0"/>
              <a:t>Exemple : dans le domaine médical, – Base de faits = liste de symptômes en début de session et un diagnostic lorsque celle-ci se terminera.</a:t>
            </a:r>
          </a:p>
        </p:txBody>
      </p:sp>
    </p:spTree>
    <p:extLst>
      <p:ext uri="{BB962C8B-B14F-4D97-AF65-F5344CB8AC3E}">
        <p14:creationId xmlns:p14="http://schemas.microsoft.com/office/powerpoint/2010/main" val="255858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Base de </a:t>
            </a:r>
            <a:r>
              <a:rPr lang="en-US" dirty="0" err="1"/>
              <a:t>faits</a:t>
            </a:r>
            <a:r>
              <a:rPr lang="en-US" dirty="0"/>
              <a:t> </a:t>
            </a:r>
            <a:endParaRPr lang="fr-FR" dirty="0"/>
          </a:p>
        </p:txBody>
      </p:sp>
      <p:sp>
        <p:nvSpPr>
          <p:cNvPr id="3" name="Rectangle 2"/>
          <p:cNvSpPr/>
          <p:nvPr/>
        </p:nvSpPr>
        <p:spPr>
          <a:xfrm>
            <a:off x="533400" y="2818537"/>
            <a:ext cx="11220450" cy="2677656"/>
          </a:xfrm>
          <a:prstGeom prst="rect">
            <a:avLst/>
          </a:prstGeom>
        </p:spPr>
        <p:txBody>
          <a:bodyPr wrap="square">
            <a:spAutoFit/>
          </a:bodyPr>
          <a:lstStyle/>
          <a:p>
            <a:r>
              <a:rPr lang="fr-FR" sz="2400" dirty="0"/>
              <a:t>Le type d'un </a:t>
            </a:r>
            <a:r>
              <a:rPr lang="fr-FR" sz="2400" dirty="0" smtClean="0"/>
              <a:t>fait</a:t>
            </a:r>
          </a:p>
          <a:p>
            <a:r>
              <a:rPr lang="fr-FR" sz="2400" dirty="0" smtClean="0"/>
              <a:t> </a:t>
            </a:r>
            <a:r>
              <a:rPr lang="fr-FR" sz="2400" dirty="0"/>
              <a:t>– les faits élémentaires sont : </a:t>
            </a:r>
            <a:endParaRPr lang="fr-FR" sz="2400" dirty="0" smtClean="0"/>
          </a:p>
          <a:p>
            <a:r>
              <a:rPr lang="fr-FR" sz="2400" dirty="0" smtClean="0"/>
              <a:t>• </a:t>
            </a:r>
            <a:r>
              <a:rPr lang="fr-FR" sz="2400" dirty="0"/>
              <a:t>booléens : vrai, faux </a:t>
            </a:r>
            <a:endParaRPr lang="fr-FR" sz="2400" dirty="0" smtClean="0"/>
          </a:p>
          <a:p>
            <a:r>
              <a:rPr lang="fr-FR" sz="2400" dirty="0" smtClean="0"/>
              <a:t>• </a:t>
            </a:r>
            <a:r>
              <a:rPr lang="fr-FR" sz="2400" dirty="0"/>
              <a:t>symboliques : c'est-à-dire appartenant à un domaine fini de symboles </a:t>
            </a:r>
            <a:endParaRPr lang="fr-FR" sz="2400" dirty="0" smtClean="0"/>
          </a:p>
          <a:p>
            <a:r>
              <a:rPr lang="fr-FR" sz="2400" dirty="0" smtClean="0"/>
              <a:t>• </a:t>
            </a:r>
            <a:r>
              <a:rPr lang="fr-FR" sz="2400" dirty="0"/>
              <a:t>réels : pour représenter les faits continus</a:t>
            </a:r>
            <a:r>
              <a:rPr lang="fr-FR" sz="2400" dirty="0" smtClean="0"/>
              <a:t>.</a:t>
            </a:r>
          </a:p>
          <a:p>
            <a:r>
              <a:rPr lang="fr-FR" sz="2400" dirty="0" smtClean="0"/>
              <a:t> </a:t>
            </a:r>
            <a:r>
              <a:rPr lang="fr-FR" sz="2400" dirty="0"/>
              <a:t>– Par exemple, actif est un fait booléen, profession est un fait symbolique et rémunération est un fait réel.</a:t>
            </a:r>
          </a:p>
        </p:txBody>
      </p:sp>
    </p:spTree>
    <p:extLst>
      <p:ext uri="{BB962C8B-B14F-4D97-AF65-F5344CB8AC3E}">
        <p14:creationId xmlns:p14="http://schemas.microsoft.com/office/powerpoint/2010/main" val="390144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formules ou conditions</a:t>
            </a:r>
          </a:p>
        </p:txBody>
      </p:sp>
      <p:sp>
        <p:nvSpPr>
          <p:cNvPr id="4" name="Rectangle 3"/>
          <p:cNvSpPr/>
          <p:nvPr/>
        </p:nvSpPr>
        <p:spPr>
          <a:xfrm>
            <a:off x="762000" y="2427238"/>
            <a:ext cx="10687050" cy="2677656"/>
          </a:xfrm>
          <a:prstGeom prst="rect">
            <a:avLst/>
          </a:prstGeom>
        </p:spPr>
        <p:txBody>
          <a:bodyPr wrap="square">
            <a:spAutoFit/>
          </a:bodyPr>
          <a:lstStyle/>
          <a:p>
            <a:r>
              <a:rPr lang="fr-FR" sz="2400" dirty="0" smtClean="0"/>
              <a:t>– </a:t>
            </a:r>
            <a:r>
              <a:rPr lang="fr-FR" sz="2400" dirty="0"/>
              <a:t>Dans un système expert d'ordre 0, on pourra par exemple écrire des formules de la forme </a:t>
            </a:r>
            <a:r>
              <a:rPr lang="fr-FR" sz="2400" dirty="0" smtClean="0"/>
              <a:t>:</a:t>
            </a:r>
          </a:p>
          <a:p>
            <a:r>
              <a:rPr lang="fr-FR" sz="2400" dirty="0" smtClean="0"/>
              <a:t> </a:t>
            </a:r>
            <a:r>
              <a:rPr lang="fr-FR" sz="2400" dirty="0"/>
              <a:t>actif ou ¬ actif </a:t>
            </a:r>
            <a:endParaRPr lang="fr-FR" sz="2400" dirty="0" smtClean="0"/>
          </a:p>
          <a:p>
            <a:r>
              <a:rPr lang="fr-FR" sz="2400" dirty="0" smtClean="0"/>
              <a:t>– </a:t>
            </a:r>
            <a:r>
              <a:rPr lang="fr-FR" sz="2400" dirty="0"/>
              <a:t>Dans un système d'ordre 0+, on pourra trouver les formules : </a:t>
            </a:r>
            <a:endParaRPr lang="fr-FR" sz="2400" dirty="0" smtClean="0"/>
          </a:p>
          <a:p>
            <a:r>
              <a:rPr lang="fr-FR" sz="2400" dirty="0" smtClean="0"/>
              <a:t>actif </a:t>
            </a:r>
            <a:r>
              <a:rPr lang="fr-FR" sz="2400" dirty="0"/>
              <a:t>et (profession </a:t>
            </a:r>
            <a:r>
              <a:rPr lang="fr-FR" sz="2400" dirty="0" smtClean="0"/>
              <a:t>!= </a:t>
            </a:r>
            <a:r>
              <a:rPr lang="fr-FR" sz="2400" dirty="0" err="1"/>
              <a:t>medecin</a:t>
            </a:r>
            <a:r>
              <a:rPr lang="fr-FR" sz="2400" dirty="0"/>
              <a:t> ou </a:t>
            </a:r>
            <a:r>
              <a:rPr lang="fr-FR" sz="2400" dirty="0" err="1"/>
              <a:t>remuneration</a:t>
            </a:r>
            <a:r>
              <a:rPr lang="fr-FR" sz="2400" dirty="0"/>
              <a:t> !=</a:t>
            </a:r>
            <a:r>
              <a:rPr lang="fr-FR" sz="2400" dirty="0" smtClean="0"/>
              <a:t> </a:t>
            </a:r>
            <a:r>
              <a:rPr lang="fr-FR" sz="2400" dirty="0"/>
              <a:t>20000) </a:t>
            </a:r>
            <a:endParaRPr lang="fr-FR" sz="2400" dirty="0" smtClean="0"/>
          </a:p>
          <a:p>
            <a:r>
              <a:rPr lang="fr-FR" sz="2400" dirty="0" smtClean="0"/>
              <a:t>– </a:t>
            </a:r>
            <a:r>
              <a:rPr lang="fr-FR" sz="2400" dirty="0"/>
              <a:t>Dans un système d'ordre 1, on pourra trouver </a:t>
            </a:r>
            <a:r>
              <a:rPr lang="fr-FR" sz="2400" dirty="0" smtClean="0"/>
              <a:t>:</a:t>
            </a:r>
          </a:p>
          <a:p>
            <a:r>
              <a:rPr lang="fr-FR" sz="2400" dirty="0" smtClean="0">
                <a:latin typeface="Calibri" panose="020F0502020204030204" pitchFamily="34" charset="0"/>
              </a:rPr>
              <a:t>Ʒ</a:t>
            </a:r>
            <a:r>
              <a:rPr lang="fr-FR" sz="2400" dirty="0" smtClean="0"/>
              <a:t> </a:t>
            </a:r>
            <a:r>
              <a:rPr lang="fr-FR" sz="2400" dirty="0"/>
              <a:t>X maladie(X) et X </a:t>
            </a:r>
            <a:r>
              <a:rPr lang="fr-FR" sz="2400" dirty="0" smtClean="0"/>
              <a:t>!= </a:t>
            </a:r>
            <a:r>
              <a:rPr lang="fr-FR" sz="2400" dirty="0"/>
              <a:t>grippe et </a:t>
            </a:r>
            <a:r>
              <a:rPr lang="fr-FR" sz="2400" dirty="0" err="1"/>
              <a:t>symptome</a:t>
            </a:r>
            <a:r>
              <a:rPr lang="fr-FR" sz="2400" dirty="0"/>
              <a:t>(X) = </a:t>
            </a:r>
            <a:r>
              <a:rPr lang="fr-FR" sz="2400" dirty="0" err="1"/>
              <a:t>forteFievre</a:t>
            </a:r>
            <a:endParaRPr lang="fr-FR" sz="2400" dirty="0"/>
          </a:p>
        </p:txBody>
      </p:sp>
    </p:spTree>
    <p:extLst>
      <p:ext uri="{BB962C8B-B14F-4D97-AF65-F5344CB8AC3E}">
        <p14:creationId xmlns:p14="http://schemas.microsoft.com/office/powerpoint/2010/main" val="173293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La base de </a:t>
            </a:r>
            <a:r>
              <a:rPr lang="en-US" dirty="0" err="1"/>
              <a:t>règles</a:t>
            </a:r>
            <a:r>
              <a:rPr lang="en-US" dirty="0"/>
              <a:t> </a:t>
            </a:r>
            <a:endParaRPr lang="fr-FR" dirty="0"/>
          </a:p>
        </p:txBody>
      </p:sp>
      <p:sp>
        <p:nvSpPr>
          <p:cNvPr id="3" name="Rectangle 2"/>
          <p:cNvSpPr/>
          <p:nvPr/>
        </p:nvSpPr>
        <p:spPr>
          <a:xfrm>
            <a:off x="552450" y="2828836"/>
            <a:ext cx="10934700" cy="2246769"/>
          </a:xfrm>
          <a:prstGeom prst="rect">
            <a:avLst/>
          </a:prstGeom>
        </p:spPr>
        <p:txBody>
          <a:bodyPr wrap="square">
            <a:spAutoFit/>
          </a:bodyPr>
          <a:lstStyle/>
          <a:p>
            <a:r>
              <a:rPr lang="fr-FR" sz="2800" dirty="0"/>
              <a:t>Elle rassemble la connaissance et le savoir-faire de l'expert. Elle n'évolue donc pas au cours d'une session de travail. </a:t>
            </a:r>
            <a:endParaRPr lang="fr-FR" sz="2800" dirty="0" smtClean="0"/>
          </a:p>
          <a:p>
            <a:r>
              <a:rPr lang="fr-FR" sz="2800" dirty="0" smtClean="0"/>
              <a:t>• </a:t>
            </a:r>
            <a:r>
              <a:rPr lang="fr-FR" sz="2800" dirty="0"/>
              <a:t>Une règle est de la forme : Si alors où les conclusions sont de la forme </a:t>
            </a:r>
            <a:r>
              <a:rPr lang="fr-FR" sz="2800" dirty="0" smtClean="0"/>
              <a:t>:</a:t>
            </a:r>
          </a:p>
          <a:p>
            <a:r>
              <a:rPr lang="fr-FR" sz="2800" dirty="0" smtClean="0"/>
              <a:t>Fait = &lt;valeur&gt;</a:t>
            </a:r>
            <a:endParaRPr lang="fr-FR" sz="2800" dirty="0"/>
          </a:p>
        </p:txBody>
      </p:sp>
    </p:spTree>
    <p:extLst>
      <p:ext uri="{BB962C8B-B14F-4D97-AF65-F5344CB8AC3E}">
        <p14:creationId xmlns:p14="http://schemas.microsoft.com/office/powerpoint/2010/main" val="334446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9722596" cy="706964"/>
          </a:xfrm>
        </p:spPr>
        <p:txBody>
          <a:bodyPr/>
          <a:lstStyle/>
          <a:p>
            <a:r>
              <a:rPr lang="fr-FR" dirty="0"/>
              <a:t>Les métarègles et </a:t>
            </a:r>
            <a:r>
              <a:rPr lang="fr-FR" dirty="0" smtClean="0"/>
              <a:t>la </a:t>
            </a:r>
            <a:r>
              <a:rPr lang="fr-FR" dirty="0" err="1" smtClean="0"/>
              <a:t>métaconnaissance</a:t>
            </a:r>
            <a:endParaRPr lang="fr-FR" dirty="0"/>
          </a:p>
        </p:txBody>
      </p:sp>
      <p:sp>
        <p:nvSpPr>
          <p:cNvPr id="3" name="Rectangle 2"/>
          <p:cNvSpPr/>
          <p:nvPr/>
        </p:nvSpPr>
        <p:spPr>
          <a:xfrm>
            <a:off x="552450" y="2274838"/>
            <a:ext cx="10325100" cy="3108543"/>
          </a:xfrm>
          <a:prstGeom prst="rect">
            <a:avLst/>
          </a:prstGeom>
        </p:spPr>
        <p:txBody>
          <a:bodyPr wrap="square">
            <a:spAutoFit/>
          </a:bodyPr>
          <a:lstStyle/>
          <a:p>
            <a:r>
              <a:rPr lang="fr-FR" sz="2800" dirty="0"/>
              <a:t>Métarègles : règles sur la manière d'utiliser les règles </a:t>
            </a:r>
            <a:endParaRPr lang="fr-FR" sz="2800" dirty="0" smtClean="0"/>
          </a:p>
          <a:p>
            <a:r>
              <a:rPr lang="fr-FR" sz="2800" dirty="0" smtClean="0"/>
              <a:t>• </a:t>
            </a:r>
            <a:r>
              <a:rPr lang="fr-FR" sz="2800" dirty="0"/>
              <a:t>On trouve par exemple dans MYCIN les métarègles suivantes : – si le patient est un hôte à risque et s'il existe des règles mentionnant des pseudo-</a:t>
            </a:r>
            <a:r>
              <a:rPr lang="fr-FR" sz="2800" dirty="0" err="1"/>
              <a:t>monias</a:t>
            </a:r>
            <a:r>
              <a:rPr lang="fr-FR" sz="2800" dirty="0"/>
              <a:t> dans une prémisse et s'il existe des règles mentionnant des </a:t>
            </a:r>
            <a:r>
              <a:rPr lang="fr-FR" sz="2800" dirty="0" err="1"/>
              <a:t>klebsiellas</a:t>
            </a:r>
            <a:r>
              <a:rPr lang="fr-FR" sz="2800" dirty="0"/>
              <a:t> dans une prémisse alors il est probable qu'il faille utiliser les premières avant les secondes</a:t>
            </a:r>
          </a:p>
        </p:txBody>
      </p:sp>
    </p:spTree>
    <p:extLst>
      <p:ext uri="{BB962C8B-B14F-4D97-AF65-F5344CB8AC3E}">
        <p14:creationId xmlns:p14="http://schemas.microsoft.com/office/powerpoint/2010/main" val="3870970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133350"/>
            <a:ext cx="12192000" cy="6724650"/>
          </a:xfrm>
          <a:prstGeom prst="rect">
            <a:avLst/>
          </a:prstGeom>
        </p:spPr>
      </p:pic>
    </p:spTree>
    <p:extLst>
      <p:ext uri="{BB962C8B-B14F-4D97-AF65-F5344CB8AC3E}">
        <p14:creationId xmlns:p14="http://schemas.microsoft.com/office/powerpoint/2010/main" val="251728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a:t>
            </a:r>
            <a:r>
              <a:rPr lang="en-US" dirty="0" smtClean="0"/>
              <a:t>, </a:t>
            </a:r>
            <a:r>
              <a:rPr lang="fr-FR" dirty="0"/>
              <a:t>L’intérêt </a:t>
            </a:r>
            <a:r>
              <a:rPr lang="fr-FR" dirty="0" smtClean="0"/>
              <a:t>et les prérequis</a:t>
            </a:r>
            <a:endParaRPr lang="en-US" dirty="0"/>
          </a:p>
        </p:txBody>
      </p:sp>
      <p:sp>
        <p:nvSpPr>
          <p:cNvPr id="8" name="Espace réservé du texte 7"/>
          <p:cNvSpPr>
            <a:spLocks noGrp="1"/>
          </p:cNvSpPr>
          <p:nvPr>
            <p:ph type="body" idx="1"/>
          </p:nvPr>
        </p:nvSpPr>
        <p:spPr/>
        <p:txBody>
          <a:bodyPr/>
          <a:lstStyle/>
          <a:p>
            <a:r>
              <a:rPr lang="fr-FR" dirty="0" smtClean="0"/>
              <a:t>L’objectif de ce module</a:t>
            </a:r>
            <a:endParaRPr lang="fr-FR" dirty="0"/>
          </a:p>
        </p:txBody>
      </p:sp>
      <p:sp>
        <p:nvSpPr>
          <p:cNvPr id="7" name="Espace réservé du contenu 6"/>
          <p:cNvSpPr>
            <a:spLocks noGrp="1"/>
          </p:cNvSpPr>
          <p:nvPr>
            <p:ph sz="half" idx="2"/>
          </p:nvPr>
        </p:nvSpPr>
        <p:spPr>
          <a:xfrm>
            <a:off x="1154954" y="3179763"/>
            <a:ext cx="4825158" cy="1037396"/>
          </a:xfrm>
        </p:spPr>
        <p:txBody>
          <a:bodyPr/>
          <a:lstStyle/>
          <a:p>
            <a:r>
              <a:rPr lang="fr-FR" dirty="0"/>
              <a:t>la matière a pour objectif de </a:t>
            </a:r>
            <a:r>
              <a:rPr lang="fr-FR" dirty="0" smtClean="0"/>
              <a:t> </a:t>
            </a:r>
            <a:r>
              <a:rPr lang="fr-FR" dirty="0"/>
              <a:t>doté l'étudiant par les concepts fondamentaux de l'IA</a:t>
            </a:r>
            <a:endParaRPr lang="en-US" dirty="0"/>
          </a:p>
        </p:txBody>
      </p:sp>
      <p:sp>
        <p:nvSpPr>
          <p:cNvPr id="9" name="Espace réservé du texte 8"/>
          <p:cNvSpPr>
            <a:spLocks noGrp="1"/>
          </p:cNvSpPr>
          <p:nvPr>
            <p:ph type="body" sz="quarter" idx="3"/>
          </p:nvPr>
        </p:nvSpPr>
        <p:spPr>
          <a:xfrm>
            <a:off x="6208712" y="2753400"/>
            <a:ext cx="4825159" cy="576262"/>
          </a:xfrm>
        </p:spPr>
        <p:txBody>
          <a:bodyPr/>
          <a:lstStyle/>
          <a:p>
            <a:r>
              <a:rPr lang="fr-FR" dirty="0" smtClean="0"/>
              <a:t>L’intérêt </a:t>
            </a:r>
            <a:endParaRPr lang="fr-FR" dirty="0"/>
          </a:p>
        </p:txBody>
      </p:sp>
      <p:sp>
        <p:nvSpPr>
          <p:cNvPr id="10" name="Espace réservé du contenu 9"/>
          <p:cNvSpPr>
            <a:spLocks noGrp="1"/>
          </p:cNvSpPr>
          <p:nvPr>
            <p:ph sz="quarter" idx="4"/>
          </p:nvPr>
        </p:nvSpPr>
        <p:spPr>
          <a:xfrm>
            <a:off x="6208712" y="3329662"/>
            <a:ext cx="4825159" cy="2840039"/>
          </a:xfrm>
        </p:spPr>
        <p:txBody>
          <a:bodyPr/>
          <a:lstStyle/>
          <a:p>
            <a:r>
              <a:rPr lang="fr-FR" dirty="0" smtClean="0"/>
              <a:t>L’Apport </a:t>
            </a:r>
            <a:r>
              <a:rPr lang="fr-FR" dirty="0"/>
              <a:t>de l'intelligence Artificielle en matière de résolution de problème qui n'est plus dans le </a:t>
            </a:r>
            <a:r>
              <a:rPr lang="fr-FR" dirty="0" smtClean="0"/>
              <a:t>contexte </a:t>
            </a:r>
            <a:r>
              <a:rPr lang="fr-FR" dirty="0"/>
              <a:t>de l' informatique de calcul mais plutôt des problèmes qui nécessitent une approche exploitant le principe du </a:t>
            </a:r>
            <a:r>
              <a:rPr lang="fr-FR" dirty="0" smtClean="0"/>
              <a:t>raisonnement</a:t>
            </a:r>
            <a:endParaRPr lang="fr-FR" dirty="0"/>
          </a:p>
        </p:txBody>
      </p:sp>
      <p:sp>
        <p:nvSpPr>
          <p:cNvPr id="11" name="Espace réservé du texte 7"/>
          <p:cNvSpPr txBox="1">
            <a:spLocks/>
          </p:cNvSpPr>
          <p:nvPr/>
        </p:nvSpPr>
        <p:spPr>
          <a:xfrm>
            <a:off x="1307354" y="4107028"/>
            <a:ext cx="4825157"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lumMod val="75000"/>
                    <a:lumOff val="25000"/>
                  </a:schemeClr>
                </a:solidFill>
                <a:latin typeface="+mn-lt"/>
                <a:ea typeface="+mn-ea"/>
                <a:cs typeface="+mn-cs"/>
              </a:defRPr>
            </a:lvl9pPr>
          </a:lstStyle>
          <a:p>
            <a:r>
              <a:rPr lang="fr-FR" dirty="0"/>
              <a:t>les prérequis</a:t>
            </a:r>
          </a:p>
        </p:txBody>
      </p:sp>
      <p:sp>
        <p:nvSpPr>
          <p:cNvPr id="12" name="Espace réservé du contenu 6"/>
          <p:cNvSpPr txBox="1">
            <a:spLocks/>
          </p:cNvSpPr>
          <p:nvPr/>
        </p:nvSpPr>
        <p:spPr>
          <a:xfrm>
            <a:off x="1307354" y="4683291"/>
            <a:ext cx="4825158" cy="10373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dirty="0" smtClean="0"/>
              <a:t>logique </a:t>
            </a:r>
            <a:r>
              <a:rPr lang="fr-FR" dirty="0"/>
              <a:t>mathématique, fondement algorithmique</a:t>
            </a:r>
            <a:endParaRPr lang="en-US" dirty="0"/>
          </a:p>
        </p:txBody>
      </p:sp>
    </p:spTree>
    <p:extLst>
      <p:ext uri="{BB962C8B-B14F-4D97-AF65-F5344CB8AC3E}">
        <p14:creationId xmlns:p14="http://schemas.microsoft.com/office/powerpoint/2010/main" val="45650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build="p"/>
      <p:bldP spid="9" grpId="0" build="p"/>
      <p:bldP spid="10" grpId="0" build="p"/>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55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1812489"/>
            <a:ext cx="11715750" cy="2677656"/>
          </a:xfrm>
          <a:prstGeom prst="rect">
            <a:avLst/>
          </a:prstGeom>
        </p:spPr>
        <p:txBody>
          <a:bodyPr wrap="square">
            <a:spAutoFit/>
          </a:bodyPr>
          <a:lstStyle/>
          <a:p>
            <a:pPr algn="just"/>
            <a:r>
              <a:rPr lang="fr-FR" sz="2400" dirty="0">
                <a:solidFill>
                  <a:srgbClr val="353535"/>
                </a:solidFill>
                <a:latin typeface="Lucida Sans Unicode" panose="020B0602030504020204" pitchFamily="34" charset="0"/>
              </a:rPr>
              <a:t>Comme on peut le constater :</a:t>
            </a:r>
          </a:p>
          <a:p>
            <a:pPr algn="just">
              <a:buFont typeface="Arial" panose="020B0604020202020204" pitchFamily="34" charset="0"/>
              <a:buChar char="•"/>
            </a:pPr>
            <a:r>
              <a:rPr lang="fr-FR" sz="2400" dirty="0">
                <a:solidFill>
                  <a:srgbClr val="353535"/>
                </a:solidFill>
                <a:latin typeface="Lucida Sans Unicode" panose="020B0602030504020204" pitchFamily="34" charset="0"/>
              </a:rPr>
              <a:t>il s’agit bien d’un morceau de connaissance indépendant et intelligible en soi (au moins pour une personne du domaine concerné, sous réserve qu’elle comprenne le langage dans lequel sont exprimées les prémisses et les conclusions).</a:t>
            </a:r>
          </a:p>
          <a:p>
            <a:pPr algn="just">
              <a:buFont typeface="Arial" panose="020B0604020202020204" pitchFamily="34" charset="0"/>
              <a:buChar char="•"/>
            </a:pPr>
            <a:r>
              <a:rPr lang="fr-FR" sz="2400" dirty="0">
                <a:solidFill>
                  <a:srgbClr val="353535"/>
                </a:solidFill>
                <a:latin typeface="Lucida Sans Unicode" panose="020B0602030504020204" pitchFamily="34" charset="0"/>
              </a:rPr>
              <a:t>la règle ne se réfère pas à une autre règle (indépendance) et contient dans sa partie prémisses toutes les conditions de son application.</a:t>
            </a:r>
            <a:endParaRPr lang="fr-FR" sz="2400" b="0" i="0" dirty="0">
              <a:solidFill>
                <a:srgbClr val="353535"/>
              </a:solidFill>
              <a:effectLst/>
              <a:latin typeface="Lucida Sans Unicode" panose="020B0602030504020204" pitchFamily="34" charset="0"/>
            </a:endParaRPr>
          </a:p>
        </p:txBody>
      </p:sp>
    </p:spTree>
    <p:extLst>
      <p:ext uri="{BB962C8B-B14F-4D97-AF65-F5344CB8AC3E}">
        <p14:creationId xmlns:p14="http://schemas.microsoft.com/office/powerpoint/2010/main" val="964658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73370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41309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3696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1450" y="25400"/>
            <a:ext cx="12020550" cy="6832600"/>
          </a:xfrm>
          <a:prstGeom prst="rect">
            <a:avLst/>
          </a:prstGeom>
        </p:spPr>
      </p:pic>
    </p:spTree>
    <p:extLst>
      <p:ext uri="{BB962C8B-B14F-4D97-AF65-F5344CB8AC3E}">
        <p14:creationId xmlns:p14="http://schemas.microsoft.com/office/powerpoint/2010/main" val="1218451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3022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790253"/>
          </a:xfrm>
          <a:prstGeom prst="rect">
            <a:avLst/>
          </a:prstGeom>
        </p:spPr>
      </p:pic>
    </p:spTree>
    <p:extLst>
      <p:ext uri="{BB962C8B-B14F-4D97-AF65-F5344CB8AC3E}">
        <p14:creationId xmlns:p14="http://schemas.microsoft.com/office/powerpoint/2010/main" val="3024002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raisonnement </a:t>
            </a:r>
            <a:endParaRPr lang="fr-FR" dirty="0"/>
          </a:p>
        </p:txBody>
      </p:sp>
      <p:sp>
        <p:nvSpPr>
          <p:cNvPr id="3" name="Rectangle 2"/>
          <p:cNvSpPr/>
          <p:nvPr/>
        </p:nvSpPr>
        <p:spPr>
          <a:xfrm>
            <a:off x="914400" y="2766536"/>
            <a:ext cx="10210800" cy="2246769"/>
          </a:xfrm>
          <a:prstGeom prst="rect">
            <a:avLst/>
          </a:prstGeom>
        </p:spPr>
        <p:txBody>
          <a:bodyPr wrap="square">
            <a:spAutoFit/>
          </a:bodyPr>
          <a:lstStyle/>
          <a:p>
            <a:pPr algn="just"/>
            <a:r>
              <a:rPr lang="fr-FR" sz="2800" dirty="0">
                <a:solidFill>
                  <a:srgbClr val="353535"/>
                </a:solidFill>
                <a:latin typeface="Lucida Sans Unicode" panose="020B0602030504020204" pitchFamily="34" charset="0"/>
              </a:rPr>
              <a:t>Le moteur d’inférence fonctionne suivant deux stratégies de « raisonnement » de base, le </a:t>
            </a:r>
            <a:r>
              <a:rPr lang="fr-FR" sz="2800" i="1" dirty="0">
                <a:solidFill>
                  <a:srgbClr val="353535"/>
                </a:solidFill>
                <a:latin typeface="Lucida Sans Unicode" panose="020B0602030504020204" pitchFamily="34" charset="0"/>
              </a:rPr>
              <a:t>chaînage avant </a:t>
            </a:r>
            <a:r>
              <a:rPr lang="fr-FR" sz="2800" dirty="0">
                <a:solidFill>
                  <a:srgbClr val="353535"/>
                </a:solidFill>
                <a:latin typeface="Lucida Sans Unicode" panose="020B0602030504020204" pitchFamily="34" charset="0"/>
              </a:rPr>
              <a:t>(ou le raisonnement guidé par les données) et le </a:t>
            </a:r>
            <a:r>
              <a:rPr lang="fr-FR" sz="2800" i="1" dirty="0">
                <a:solidFill>
                  <a:srgbClr val="353535"/>
                </a:solidFill>
                <a:latin typeface="Lucida Sans Unicode" panose="020B0602030504020204" pitchFamily="34" charset="0"/>
              </a:rPr>
              <a:t>chaînage arrière </a:t>
            </a:r>
            <a:r>
              <a:rPr lang="fr-FR" sz="2800" dirty="0">
                <a:solidFill>
                  <a:srgbClr val="353535"/>
                </a:solidFill>
                <a:latin typeface="Lucida Sans Unicode" panose="020B0602030504020204" pitchFamily="34" charset="0"/>
              </a:rPr>
              <a:t>(ou raisonnement guidé par les buts), qui peuvent être combinés en chaînage mixte.</a:t>
            </a:r>
            <a:endParaRPr lang="fr-FR" sz="2800" dirty="0"/>
          </a:p>
        </p:txBody>
      </p:sp>
    </p:spTree>
    <p:extLst>
      <p:ext uri="{BB962C8B-B14F-4D97-AF65-F5344CB8AC3E}">
        <p14:creationId xmlns:p14="http://schemas.microsoft.com/office/powerpoint/2010/main" val="2626914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raisonnement </a:t>
            </a:r>
          </a:p>
        </p:txBody>
      </p:sp>
      <p:sp>
        <p:nvSpPr>
          <p:cNvPr id="3" name="Rectangle 2"/>
          <p:cNvSpPr/>
          <p:nvPr/>
        </p:nvSpPr>
        <p:spPr>
          <a:xfrm>
            <a:off x="152400" y="2333685"/>
            <a:ext cx="11906250" cy="4524315"/>
          </a:xfrm>
          <a:prstGeom prst="rect">
            <a:avLst/>
          </a:prstGeom>
        </p:spPr>
        <p:txBody>
          <a:bodyPr wrap="square">
            <a:spAutoFit/>
          </a:bodyPr>
          <a:lstStyle/>
          <a:p>
            <a:r>
              <a:rPr lang="fr-FR" sz="2400" dirty="0">
                <a:solidFill>
                  <a:srgbClr val="353535"/>
                </a:solidFill>
                <a:latin typeface="Lucida Sans Unicode" panose="020B0602030504020204" pitchFamily="34" charset="0"/>
              </a:rPr>
              <a:t>En chaînage avant, le moteur d’inférence examine les prémisses des règles pour déterminer si elles sont vraies ou fausses, compte tenu des informations contenues dans la base de faits. Si elles sont vraies, la règle est déclenchée, c’est-à-dire que ses conclusions sont ajoutées à la liste des faits connus dans la base de faits. On recommence jusqu’à ce qu’une conclusion soit atteinte (un diagnostic, par exemple) ou jusqu’à ce qu’il n’y ait plus de règle à déclencher. En chaînage arrière, on se fixe une proposition à démontrer (« but ») et l’on examine une des règles concluant sur ce but. Si ses prémisses sont vraies, la conclusion est vraie et la consultation est terminée. Sinon, ces prémisses sont ajoutées à une liste de nouvelles propositions à démontrer (« sous-buts ») et l’on recommence un cycle avec l’une des règles concluant à l’un des sous-buts.</a:t>
            </a:r>
            <a:endParaRPr lang="fr-FR" sz="2400" dirty="0"/>
          </a:p>
        </p:txBody>
      </p:sp>
    </p:spTree>
    <p:extLst>
      <p:ext uri="{BB962C8B-B14F-4D97-AF65-F5344CB8AC3E}">
        <p14:creationId xmlns:p14="http://schemas.microsoft.com/office/powerpoint/2010/main" val="897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1 : Naissance de l’IA</a:t>
            </a:r>
          </a:p>
        </p:txBody>
      </p:sp>
      <p:sp>
        <p:nvSpPr>
          <p:cNvPr id="3" name="Espace réservé du contenu 2"/>
          <p:cNvSpPr>
            <a:spLocks noGrp="1"/>
          </p:cNvSpPr>
          <p:nvPr>
            <p:ph idx="1"/>
          </p:nvPr>
        </p:nvSpPr>
        <p:spPr>
          <a:xfrm>
            <a:off x="1304856" y="3248077"/>
            <a:ext cx="8825659" cy="1728657"/>
          </a:xfrm>
        </p:spPr>
        <p:txBody>
          <a:bodyPr/>
          <a:lstStyle/>
          <a:p>
            <a:r>
              <a:rPr lang="fr-FR" dirty="0"/>
              <a:t>Historique : </a:t>
            </a:r>
            <a:r>
              <a:rPr lang="fr-FR" dirty="0" smtClean="0"/>
              <a:t>naissance de l’IA, type de problème que traite l’IA, différence par  rapport à l’informatique de calcul.</a:t>
            </a:r>
            <a:endParaRPr lang="fr-FR" dirty="0"/>
          </a:p>
          <a:p>
            <a:r>
              <a:rPr lang="fr-FR" dirty="0"/>
              <a:t>2- Test de Turing</a:t>
            </a:r>
          </a:p>
          <a:p>
            <a:r>
              <a:rPr lang="fr-FR" dirty="0" smtClean="0"/>
              <a:t>3- Domaine d’application de l’IA</a:t>
            </a:r>
            <a:endParaRPr lang="fr-FR" dirty="0"/>
          </a:p>
        </p:txBody>
      </p:sp>
    </p:spTree>
    <p:extLst>
      <p:ext uri="{BB962C8B-B14F-4D97-AF65-F5344CB8AC3E}">
        <p14:creationId xmlns:p14="http://schemas.microsoft.com/office/powerpoint/2010/main" val="125337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89099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Moteur</a:t>
            </a:r>
            <a:r>
              <a:rPr lang="en-US" dirty="0"/>
              <a:t> </a:t>
            </a:r>
            <a:r>
              <a:rPr lang="en-US" dirty="0" err="1"/>
              <a:t>d’inférences</a:t>
            </a:r>
            <a:r>
              <a:rPr lang="en-US" dirty="0"/>
              <a:t> : </a:t>
            </a:r>
            <a:r>
              <a:rPr lang="en-US" dirty="0" err="1"/>
              <a:t>Chaînage</a:t>
            </a:r>
            <a:r>
              <a:rPr lang="en-US" dirty="0"/>
              <a:t> </a:t>
            </a:r>
            <a:r>
              <a:rPr lang="en-US" dirty="0" err="1"/>
              <a:t>avant</a:t>
            </a:r>
            <a:r>
              <a:rPr lang="en-US" dirty="0"/>
              <a:t> </a:t>
            </a:r>
            <a:endParaRPr lang="fr-FR" dirty="0"/>
          </a:p>
        </p:txBody>
      </p:sp>
      <p:sp>
        <p:nvSpPr>
          <p:cNvPr id="3" name="Rectangle 2"/>
          <p:cNvSpPr/>
          <p:nvPr/>
        </p:nvSpPr>
        <p:spPr>
          <a:xfrm>
            <a:off x="571500" y="2413338"/>
            <a:ext cx="10953750" cy="4154984"/>
          </a:xfrm>
          <a:prstGeom prst="rect">
            <a:avLst/>
          </a:prstGeom>
        </p:spPr>
        <p:txBody>
          <a:bodyPr wrap="square">
            <a:spAutoFit/>
          </a:bodyPr>
          <a:lstStyle/>
          <a:p>
            <a:r>
              <a:rPr lang="fr-FR" sz="2400" dirty="0"/>
              <a:t>Saisie des faits initiaux </a:t>
            </a:r>
            <a:endParaRPr lang="fr-FR" sz="2400" dirty="0" smtClean="0"/>
          </a:p>
          <a:p>
            <a:r>
              <a:rPr lang="fr-FR" sz="2400" dirty="0" smtClean="0"/>
              <a:t>• </a:t>
            </a:r>
            <a:r>
              <a:rPr lang="fr-FR" sz="2400" dirty="0"/>
              <a:t>Début </a:t>
            </a:r>
            <a:endParaRPr lang="fr-FR" sz="2400" dirty="0" smtClean="0"/>
          </a:p>
          <a:p>
            <a:r>
              <a:rPr lang="fr-FR" sz="2400" dirty="0"/>
              <a:t> </a:t>
            </a:r>
            <a:r>
              <a:rPr lang="fr-FR" sz="2400" dirty="0" smtClean="0"/>
              <a:t>     – </a:t>
            </a:r>
            <a:r>
              <a:rPr lang="fr-FR" sz="2400" dirty="0"/>
              <a:t>Phase de filtrage =&gt; Détermination des règles </a:t>
            </a:r>
            <a:r>
              <a:rPr lang="fr-FR" sz="2400" dirty="0" smtClean="0"/>
              <a:t>applicables</a:t>
            </a:r>
          </a:p>
          <a:p>
            <a:r>
              <a:rPr lang="fr-FR" sz="2400" dirty="0"/>
              <a:t> </a:t>
            </a:r>
            <a:r>
              <a:rPr lang="fr-FR" sz="2400" dirty="0" smtClean="0"/>
              <a:t>     – </a:t>
            </a:r>
            <a:r>
              <a:rPr lang="fr-FR" sz="2400" dirty="0"/>
              <a:t>Tant que ensemble de règles applicables n'est pas vide ET que le problème n'est pas résolu </a:t>
            </a:r>
            <a:r>
              <a:rPr lang="fr-FR" sz="2400" dirty="0" smtClean="0"/>
              <a:t>Faire</a:t>
            </a:r>
          </a:p>
          <a:p>
            <a:r>
              <a:rPr lang="fr-FR" sz="2400" dirty="0"/>
              <a:t> </a:t>
            </a:r>
            <a:r>
              <a:rPr lang="fr-FR" sz="2400" dirty="0" smtClean="0"/>
              <a:t>                   </a:t>
            </a:r>
            <a:r>
              <a:rPr lang="fr-FR" sz="2400" dirty="0"/>
              <a:t>• Phase de choix =&gt; Résolution des conflits </a:t>
            </a:r>
            <a:endParaRPr lang="fr-FR" sz="2400" dirty="0" smtClean="0"/>
          </a:p>
          <a:p>
            <a:r>
              <a:rPr lang="fr-FR" sz="2400" dirty="0"/>
              <a:t> </a:t>
            </a:r>
            <a:r>
              <a:rPr lang="fr-FR" sz="2400" dirty="0" smtClean="0"/>
              <a:t>                   • </a:t>
            </a:r>
            <a:r>
              <a:rPr lang="fr-FR" sz="2400" dirty="0"/>
              <a:t>Appliquer la règle choisie (exécution) </a:t>
            </a:r>
            <a:endParaRPr lang="fr-FR" sz="2400" dirty="0" smtClean="0"/>
          </a:p>
          <a:p>
            <a:r>
              <a:rPr lang="fr-FR" sz="2400" dirty="0"/>
              <a:t> </a:t>
            </a:r>
            <a:r>
              <a:rPr lang="fr-FR" sz="2400" dirty="0" smtClean="0"/>
              <a:t>                   • </a:t>
            </a:r>
            <a:r>
              <a:rPr lang="fr-FR" sz="2400" dirty="0"/>
              <a:t>Modifier (éventuellement) l'ensemble des règles applicables </a:t>
            </a:r>
            <a:endParaRPr lang="fr-FR" sz="2400" dirty="0" smtClean="0"/>
          </a:p>
          <a:p>
            <a:r>
              <a:rPr lang="fr-FR" sz="2400" dirty="0" smtClean="0"/>
              <a:t>            – </a:t>
            </a:r>
            <a:r>
              <a:rPr lang="fr-FR" sz="2400" dirty="0"/>
              <a:t>Fin faire </a:t>
            </a:r>
            <a:endParaRPr lang="fr-FR" sz="2400" dirty="0" smtClean="0"/>
          </a:p>
          <a:p>
            <a:r>
              <a:rPr lang="fr-FR" sz="2400" dirty="0" smtClean="0"/>
              <a:t>• </a:t>
            </a:r>
            <a:r>
              <a:rPr lang="fr-FR" sz="2400" dirty="0"/>
              <a:t>Fin</a:t>
            </a:r>
          </a:p>
        </p:txBody>
      </p:sp>
    </p:spTree>
    <p:extLst>
      <p:ext uri="{BB962C8B-B14F-4D97-AF65-F5344CB8AC3E}">
        <p14:creationId xmlns:p14="http://schemas.microsoft.com/office/powerpoint/2010/main" val="883431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ALGORITHME DU CHAINAGE AVANT ENTREE : BF, BR, F </a:t>
            </a:r>
          </a:p>
        </p:txBody>
      </p:sp>
      <p:sp>
        <p:nvSpPr>
          <p:cNvPr id="3" name="Rectangle 2"/>
          <p:cNvSpPr/>
          <p:nvPr/>
        </p:nvSpPr>
        <p:spPr>
          <a:xfrm>
            <a:off x="571500" y="1964353"/>
            <a:ext cx="11010900" cy="4893647"/>
          </a:xfrm>
          <a:prstGeom prst="rect">
            <a:avLst/>
          </a:prstGeom>
        </p:spPr>
        <p:txBody>
          <a:bodyPr wrap="square">
            <a:spAutoFit/>
          </a:bodyPr>
          <a:lstStyle/>
          <a:p>
            <a:r>
              <a:rPr lang="fr-FR" sz="2400" dirty="0"/>
              <a:t>DEBUT </a:t>
            </a:r>
            <a:endParaRPr lang="fr-FR" sz="2400" dirty="0" smtClean="0"/>
          </a:p>
          <a:p>
            <a:r>
              <a:rPr lang="fr-FR" sz="2400" dirty="0"/>
              <a:t> </a:t>
            </a:r>
            <a:r>
              <a:rPr lang="fr-FR" sz="2400" dirty="0" smtClean="0"/>
              <a:t>  – </a:t>
            </a:r>
            <a:r>
              <a:rPr lang="fr-FR" sz="2400" dirty="0"/>
              <a:t>TANT QUE F n'est pas dans BF ET QU'il existe dans BR une règle applicable FAIRE </a:t>
            </a:r>
            <a:endParaRPr lang="fr-FR" sz="2400" dirty="0" smtClean="0"/>
          </a:p>
          <a:p>
            <a:r>
              <a:rPr lang="fr-FR" sz="2400" dirty="0"/>
              <a:t> </a:t>
            </a:r>
            <a:r>
              <a:rPr lang="fr-FR" sz="2400" dirty="0" smtClean="0"/>
              <a:t>      • </a:t>
            </a:r>
            <a:r>
              <a:rPr lang="fr-FR" sz="2400" dirty="0"/>
              <a:t>choisir une règle applicable R (étape de résolution de conflits, </a:t>
            </a:r>
            <a:r>
              <a:rPr lang="fr-FR" sz="2400" dirty="0" smtClean="0"/>
              <a:t>utilisation de </a:t>
            </a:r>
            <a:r>
              <a:rPr lang="fr-FR" sz="2400" dirty="0"/>
              <a:t>métarègles) </a:t>
            </a:r>
            <a:endParaRPr lang="fr-FR" sz="2400" dirty="0" smtClean="0"/>
          </a:p>
          <a:p>
            <a:r>
              <a:rPr lang="fr-FR" sz="2400" dirty="0"/>
              <a:t> </a:t>
            </a:r>
            <a:r>
              <a:rPr lang="fr-FR" sz="2400" dirty="0" smtClean="0"/>
              <a:t>     • </a:t>
            </a:r>
            <a:r>
              <a:rPr lang="fr-FR" sz="2400" dirty="0"/>
              <a:t>BR = BR - R (désactivation de R) </a:t>
            </a:r>
            <a:endParaRPr lang="fr-FR" sz="2400" dirty="0" smtClean="0"/>
          </a:p>
          <a:p>
            <a:r>
              <a:rPr lang="fr-FR" sz="2400" dirty="0"/>
              <a:t> </a:t>
            </a:r>
            <a:r>
              <a:rPr lang="fr-FR" sz="2400" dirty="0" smtClean="0"/>
              <a:t>     • </a:t>
            </a:r>
            <a:r>
              <a:rPr lang="fr-FR" sz="2400" dirty="0"/>
              <a:t>BF = BF union </a:t>
            </a:r>
            <a:r>
              <a:rPr lang="fr-FR" sz="2400" dirty="0" err="1"/>
              <a:t>concl</a:t>
            </a:r>
            <a:r>
              <a:rPr lang="fr-FR" sz="2400" dirty="0"/>
              <a:t>(R) (déclenchement de la règle R, sa conclusion est rajoutée à la base de faits) </a:t>
            </a:r>
            <a:endParaRPr lang="fr-FR" sz="2400" dirty="0" smtClean="0"/>
          </a:p>
          <a:p>
            <a:r>
              <a:rPr lang="fr-FR" sz="2400" dirty="0" smtClean="0"/>
              <a:t>    – </a:t>
            </a:r>
            <a:r>
              <a:rPr lang="fr-FR" sz="2400" dirty="0"/>
              <a:t>FIN DU TANT QUE </a:t>
            </a:r>
            <a:endParaRPr lang="fr-FR" sz="2400" dirty="0" smtClean="0"/>
          </a:p>
          <a:p>
            <a:r>
              <a:rPr lang="fr-FR" sz="2400" dirty="0" smtClean="0"/>
              <a:t>    – </a:t>
            </a:r>
            <a:r>
              <a:rPr lang="fr-FR" sz="2400" dirty="0"/>
              <a:t>SI F appartient à BF </a:t>
            </a:r>
            <a:r>
              <a:rPr lang="fr-FR" sz="2400" dirty="0" smtClean="0"/>
              <a:t>ALORS</a:t>
            </a:r>
          </a:p>
          <a:p>
            <a:r>
              <a:rPr lang="fr-FR" sz="2400" dirty="0" smtClean="0"/>
              <a:t>           • </a:t>
            </a:r>
            <a:r>
              <a:rPr lang="fr-FR" sz="2400" dirty="0"/>
              <a:t>F est </a:t>
            </a:r>
            <a:r>
              <a:rPr lang="fr-FR" sz="2400" dirty="0" smtClean="0"/>
              <a:t>établi</a:t>
            </a:r>
          </a:p>
          <a:p>
            <a:r>
              <a:rPr lang="fr-FR" sz="2400" dirty="0" smtClean="0"/>
              <a:t>     </a:t>
            </a:r>
            <a:r>
              <a:rPr lang="fr-FR" sz="2400" dirty="0"/>
              <a:t>– SINON • F n'est pas établi </a:t>
            </a:r>
            <a:endParaRPr lang="fr-FR" sz="2400" dirty="0" smtClean="0"/>
          </a:p>
          <a:p>
            <a:r>
              <a:rPr lang="fr-FR" sz="2400" dirty="0" smtClean="0"/>
              <a:t>• </a:t>
            </a:r>
            <a:r>
              <a:rPr lang="fr-FR" sz="2400" dirty="0"/>
              <a:t>FIN</a:t>
            </a:r>
          </a:p>
        </p:txBody>
      </p:sp>
    </p:spTree>
    <p:extLst>
      <p:ext uri="{BB962C8B-B14F-4D97-AF65-F5344CB8AC3E}">
        <p14:creationId xmlns:p14="http://schemas.microsoft.com/office/powerpoint/2010/main" val="4235613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Exemple</a:t>
            </a:r>
            <a:r>
              <a:rPr lang="en-US" dirty="0"/>
              <a:t> : les </a:t>
            </a:r>
            <a:r>
              <a:rPr lang="en-US" dirty="0" err="1"/>
              <a:t>règles</a:t>
            </a:r>
            <a:r>
              <a:rPr lang="en-US" dirty="0"/>
              <a:t> </a:t>
            </a:r>
            <a:endParaRPr lang="fr-FR" dirty="0"/>
          </a:p>
        </p:txBody>
      </p:sp>
      <p:sp>
        <p:nvSpPr>
          <p:cNvPr id="3" name="Rectangle 2"/>
          <p:cNvSpPr/>
          <p:nvPr/>
        </p:nvSpPr>
        <p:spPr>
          <a:xfrm>
            <a:off x="571500" y="2551837"/>
            <a:ext cx="11010900" cy="3785652"/>
          </a:xfrm>
          <a:prstGeom prst="rect">
            <a:avLst/>
          </a:prstGeom>
        </p:spPr>
        <p:txBody>
          <a:bodyPr wrap="square">
            <a:spAutoFit/>
          </a:bodyPr>
          <a:lstStyle/>
          <a:p>
            <a:r>
              <a:rPr lang="fr-FR" sz="2400" dirty="0"/>
              <a:t>REGLE r1 </a:t>
            </a:r>
            <a:endParaRPr lang="fr-FR" sz="2400" dirty="0" smtClean="0"/>
          </a:p>
          <a:p>
            <a:r>
              <a:rPr lang="fr-FR" sz="2400" dirty="0" smtClean="0"/>
              <a:t>            SI </a:t>
            </a:r>
            <a:r>
              <a:rPr lang="fr-FR" sz="2400" dirty="0"/>
              <a:t>animal vole ET animal pond des </a:t>
            </a:r>
            <a:r>
              <a:rPr lang="fr-FR" sz="2400" dirty="0" err="1"/>
              <a:t>oeufs</a:t>
            </a:r>
            <a:r>
              <a:rPr lang="fr-FR" sz="2400" dirty="0"/>
              <a:t> </a:t>
            </a:r>
            <a:endParaRPr lang="fr-FR" sz="2400" dirty="0" smtClean="0"/>
          </a:p>
          <a:p>
            <a:r>
              <a:rPr lang="fr-FR" sz="2400" dirty="0" smtClean="0"/>
              <a:t>            ALORS </a:t>
            </a:r>
            <a:r>
              <a:rPr lang="fr-FR" sz="2400" dirty="0"/>
              <a:t>animal est un oiseau </a:t>
            </a:r>
            <a:endParaRPr lang="fr-FR" sz="2400" dirty="0" smtClean="0"/>
          </a:p>
          <a:p>
            <a:r>
              <a:rPr lang="fr-FR" sz="2400" dirty="0" smtClean="0"/>
              <a:t>• </a:t>
            </a:r>
            <a:r>
              <a:rPr lang="fr-FR" sz="2400" dirty="0"/>
              <a:t>REGLE r2 </a:t>
            </a:r>
            <a:endParaRPr lang="fr-FR" sz="2400" dirty="0" smtClean="0"/>
          </a:p>
          <a:p>
            <a:r>
              <a:rPr lang="fr-FR" sz="2400" dirty="0" smtClean="0"/>
              <a:t>             SI </a:t>
            </a:r>
            <a:r>
              <a:rPr lang="fr-FR" sz="2400" dirty="0"/>
              <a:t>animal a des plumes </a:t>
            </a:r>
            <a:endParaRPr lang="fr-FR" sz="2400" dirty="0" smtClean="0"/>
          </a:p>
          <a:p>
            <a:r>
              <a:rPr lang="fr-FR" sz="2400" dirty="0"/>
              <a:t> </a:t>
            </a:r>
            <a:r>
              <a:rPr lang="fr-FR" sz="2400" dirty="0" smtClean="0"/>
              <a:t>             ALORS </a:t>
            </a:r>
            <a:r>
              <a:rPr lang="fr-FR" sz="2400" dirty="0"/>
              <a:t>animal est un oiseau </a:t>
            </a:r>
            <a:endParaRPr lang="fr-FR" sz="2400" dirty="0" smtClean="0"/>
          </a:p>
          <a:p>
            <a:r>
              <a:rPr lang="fr-FR" sz="2400" dirty="0" smtClean="0"/>
              <a:t>• </a:t>
            </a:r>
            <a:r>
              <a:rPr lang="fr-FR" sz="2400" dirty="0"/>
              <a:t>REGLE r3 </a:t>
            </a:r>
            <a:endParaRPr lang="fr-FR" sz="2400" dirty="0" smtClean="0"/>
          </a:p>
          <a:p>
            <a:r>
              <a:rPr lang="fr-FR" sz="2400" dirty="0"/>
              <a:t> </a:t>
            </a:r>
            <a:r>
              <a:rPr lang="fr-FR" sz="2400" dirty="0" smtClean="0"/>
              <a:t>             SI </a:t>
            </a:r>
            <a:r>
              <a:rPr lang="fr-FR" sz="2400" dirty="0"/>
              <a:t>animal est un oiseau ET animal a un long cou ET animal a de longues pattes </a:t>
            </a:r>
            <a:endParaRPr lang="fr-FR" sz="2400" dirty="0" smtClean="0"/>
          </a:p>
          <a:p>
            <a:r>
              <a:rPr lang="fr-FR" sz="2400" dirty="0"/>
              <a:t> </a:t>
            </a:r>
            <a:r>
              <a:rPr lang="fr-FR" sz="2400" dirty="0" smtClean="0"/>
              <a:t>             ALORS </a:t>
            </a:r>
            <a:r>
              <a:rPr lang="fr-FR" sz="2400" dirty="0"/>
              <a:t>animal est une autruche</a:t>
            </a:r>
          </a:p>
        </p:txBody>
      </p:sp>
    </p:spTree>
    <p:extLst>
      <p:ext uri="{BB962C8B-B14F-4D97-AF65-F5344CB8AC3E}">
        <p14:creationId xmlns:p14="http://schemas.microsoft.com/office/powerpoint/2010/main" val="2275324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Exemple</a:t>
            </a:r>
            <a:r>
              <a:rPr lang="en-US" dirty="0"/>
              <a:t> : les </a:t>
            </a:r>
            <a:r>
              <a:rPr lang="en-US" dirty="0" err="1"/>
              <a:t>faits</a:t>
            </a:r>
            <a:r>
              <a:rPr lang="en-US" dirty="0"/>
              <a:t> </a:t>
            </a:r>
            <a:endParaRPr lang="fr-FR" dirty="0"/>
          </a:p>
        </p:txBody>
      </p:sp>
      <p:sp>
        <p:nvSpPr>
          <p:cNvPr id="3" name="Rectangle 2"/>
          <p:cNvSpPr/>
          <p:nvPr/>
        </p:nvSpPr>
        <p:spPr>
          <a:xfrm>
            <a:off x="762000" y="3582085"/>
            <a:ext cx="6096000" cy="1200329"/>
          </a:xfrm>
          <a:prstGeom prst="rect">
            <a:avLst/>
          </a:prstGeom>
        </p:spPr>
        <p:txBody>
          <a:bodyPr>
            <a:spAutoFit/>
          </a:bodyPr>
          <a:lstStyle/>
          <a:p>
            <a:r>
              <a:rPr lang="fr-FR" sz="2400" dirty="0"/>
              <a:t>•</a:t>
            </a:r>
            <a:r>
              <a:rPr lang="fr-FR" dirty="0"/>
              <a:t> </a:t>
            </a:r>
            <a:r>
              <a:rPr lang="fr-FR" sz="2400" dirty="0" smtClean="0"/>
              <a:t>F1 </a:t>
            </a:r>
            <a:r>
              <a:rPr lang="fr-FR" sz="2400" dirty="0"/>
              <a:t>: animal a des plumes </a:t>
            </a:r>
            <a:endParaRPr lang="fr-FR" sz="2400" dirty="0" smtClean="0"/>
          </a:p>
          <a:p>
            <a:r>
              <a:rPr lang="fr-FR" sz="2400" dirty="0" smtClean="0"/>
              <a:t>• </a:t>
            </a:r>
            <a:r>
              <a:rPr lang="fr-FR" sz="2400" dirty="0"/>
              <a:t>F2 : animal a un long cou </a:t>
            </a:r>
            <a:endParaRPr lang="fr-FR" sz="2400" dirty="0" smtClean="0"/>
          </a:p>
          <a:p>
            <a:r>
              <a:rPr lang="fr-FR" sz="2400" dirty="0" smtClean="0"/>
              <a:t>• </a:t>
            </a:r>
            <a:r>
              <a:rPr lang="fr-FR" sz="2400" dirty="0"/>
              <a:t>F3 : animal a de longues pattes</a:t>
            </a:r>
          </a:p>
        </p:txBody>
      </p:sp>
    </p:spTree>
    <p:extLst>
      <p:ext uri="{BB962C8B-B14F-4D97-AF65-F5344CB8AC3E}">
        <p14:creationId xmlns:p14="http://schemas.microsoft.com/office/powerpoint/2010/main" val="3598604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156131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Le </a:t>
            </a:r>
            <a:r>
              <a:rPr lang="en-US" b="1" dirty="0" err="1"/>
              <a:t>chaînage</a:t>
            </a:r>
            <a:r>
              <a:rPr lang="en-US" b="1" dirty="0"/>
              <a:t> </a:t>
            </a:r>
            <a:r>
              <a:rPr lang="en-US" b="1" dirty="0" err="1"/>
              <a:t>avant</a:t>
            </a:r>
            <a:endParaRPr lang="fr-FR" dirty="0"/>
          </a:p>
        </p:txBody>
      </p:sp>
      <p:sp>
        <p:nvSpPr>
          <p:cNvPr id="3" name="Rectangle 2"/>
          <p:cNvSpPr/>
          <p:nvPr/>
        </p:nvSpPr>
        <p:spPr>
          <a:xfrm>
            <a:off x="762000" y="2986890"/>
            <a:ext cx="10858500" cy="2585323"/>
          </a:xfrm>
          <a:prstGeom prst="rect">
            <a:avLst/>
          </a:prstGeom>
        </p:spPr>
        <p:txBody>
          <a:bodyPr wrap="square">
            <a:spAutoFit/>
          </a:bodyPr>
          <a:lstStyle/>
          <a:p>
            <a:pPr>
              <a:buFont typeface="Arial" panose="020B0604020202020204" pitchFamily="34" charset="0"/>
              <a:buChar char="•"/>
            </a:pPr>
            <a:r>
              <a:rPr lang="fr-FR" b="1" dirty="0">
                <a:solidFill>
                  <a:srgbClr val="004080"/>
                </a:solidFill>
                <a:latin typeface="Comic Sans MS" panose="030F0702030302020204" pitchFamily="66" charset="0"/>
              </a:rPr>
              <a:t>Le chaînage avant en profondeur d'abord :</a:t>
            </a:r>
            <a:r>
              <a:rPr lang="fr-FR" dirty="0">
                <a:solidFill>
                  <a:srgbClr val="004080"/>
                </a:solidFill>
                <a:latin typeface="Comic Sans MS" panose="030F0702030302020204" pitchFamily="66" charset="0"/>
              </a:rPr>
              <a:t> dans ce type de moteurs, lorsqu'une règle est déclenchée, les faits conclusion de la règle sont immédiatement rangés dans la base de faits. L'arbre des solutions est explorer dans sa profondeur.</a:t>
            </a:r>
            <a:endParaRPr lang="fr-FR" dirty="0">
              <a:solidFill>
                <a:srgbClr val="004080"/>
              </a:solidFill>
              <a:latin typeface="Times New Roman" panose="02020603050405020304" pitchFamily="18" charset="0"/>
            </a:endParaRPr>
          </a:p>
          <a:p>
            <a:pPr>
              <a:buFont typeface="Arial" panose="020B0604020202020204" pitchFamily="34" charset="0"/>
              <a:buChar char="•"/>
            </a:pPr>
            <a:r>
              <a:rPr lang="fr-FR" b="1" dirty="0">
                <a:solidFill>
                  <a:srgbClr val="004080"/>
                </a:solidFill>
                <a:latin typeface="Comic Sans MS" panose="030F0702030302020204" pitchFamily="66" charset="0"/>
              </a:rPr>
              <a:t>Le chaînage avant en largeur d'abord :</a:t>
            </a:r>
            <a:r>
              <a:rPr lang="fr-FR" dirty="0">
                <a:solidFill>
                  <a:srgbClr val="004080"/>
                </a:solidFill>
                <a:latin typeface="Comic Sans MS" panose="030F0702030302020204" pitchFamily="66" charset="0"/>
              </a:rPr>
              <a:t> appliquant toujours la stratégie générale des moteurs en chaînage avant, le moteur en largeur d'abord se distingue des autres en cherchant à déclencher toutes les règles possibles d'un état donné de la base de faits avant d'adjoindre leurs faits conclusion dans la base de fait. L'arbre des solutions est explorer en largeur.</a:t>
            </a:r>
            <a:endParaRPr lang="fr-FR" dirty="0">
              <a:solidFill>
                <a:srgbClr val="004080"/>
              </a:solidFill>
              <a:latin typeface="Times New Roman" panose="02020603050405020304" pitchFamily="18" charset="0"/>
            </a:endParaRPr>
          </a:p>
          <a:p>
            <a:r>
              <a:rPr lang="fr-FR" dirty="0"/>
              <a:t/>
            </a:r>
            <a:br>
              <a:rPr lang="fr-FR" dirty="0"/>
            </a:br>
            <a:endParaRPr lang="fr-FR" dirty="0"/>
          </a:p>
        </p:txBody>
      </p:sp>
    </p:spTree>
    <p:extLst>
      <p:ext uri="{BB962C8B-B14F-4D97-AF65-F5344CB8AC3E}">
        <p14:creationId xmlns:p14="http://schemas.microsoft.com/office/powerpoint/2010/main" val="1152974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40401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Chaînage</a:t>
            </a:r>
            <a:r>
              <a:rPr lang="en-US" dirty="0"/>
              <a:t> </a:t>
            </a:r>
            <a:r>
              <a:rPr lang="en-US" dirty="0" err="1"/>
              <a:t>arrière</a:t>
            </a:r>
            <a:endParaRPr lang="fr-FR" dirty="0"/>
          </a:p>
        </p:txBody>
      </p:sp>
      <p:sp>
        <p:nvSpPr>
          <p:cNvPr id="3" name="Rectangle 2"/>
          <p:cNvSpPr/>
          <p:nvPr/>
        </p:nvSpPr>
        <p:spPr>
          <a:xfrm>
            <a:off x="495300" y="2789188"/>
            <a:ext cx="11506200" cy="3046988"/>
          </a:xfrm>
          <a:prstGeom prst="rect">
            <a:avLst/>
          </a:prstGeom>
        </p:spPr>
        <p:txBody>
          <a:bodyPr wrap="square">
            <a:spAutoFit/>
          </a:bodyPr>
          <a:lstStyle/>
          <a:p>
            <a:r>
              <a:rPr lang="fr-FR" sz="2400" dirty="0"/>
              <a:t>Le principe est le suivant </a:t>
            </a:r>
            <a:r>
              <a:rPr lang="fr-FR" sz="2400" dirty="0" smtClean="0"/>
              <a:t>:</a:t>
            </a:r>
          </a:p>
          <a:p>
            <a:r>
              <a:rPr lang="fr-FR" sz="2400" dirty="0" smtClean="0"/>
              <a:t> </a:t>
            </a:r>
            <a:r>
              <a:rPr lang="fr-FR" sz="2400" dirty="0"/>
              <a:t>– Le moteur recherche les règles qui concluent sur le but à vérifier, et s'assurent que ces règles sont "</a:t>
            </a:r>
            <a:r>
              <a:rPr lang="fr-FR" sz="2400" dirty="0" err="1"/>
              <a:t>déclenchables</a:t>
            </a:r>
            <a:r>
              <a:rPr lang="fr-FR" sz="2400" dirty="0" smtClean="0"/>
              <a:t>".</a:t>
            </a:r>
          </a:p>
          <a:p>
            <a:r>
              <a:rPr lang="fr-FR" sz="2400" dirty="0" smtClean="0"/>
              <a:t> </a:t>
            </a:r>
            <a:r>
              <a:rPr lang="fr-FR" sz="2400" dirty="0"/>
              <a:t>– La règle est </a:t>
            </a:r>
            <a:r>
              <a:rPr lang="fr-FR" sz="2400" dirty="0" err="1"/>
              <a:t>déclenchable</a:t>
            </a:r>
            <a:r>
              <a:rPr lang="fr-FR" sz="2400" dirty="0"/>
              <a:t> si ses prémisses sont </a:t>
            </a:r>
            <a:r>
              <a:rPr lang="fr-FR" sz="2400" dirty="0" err="1"/>
              <a:t>vérfiées</a:t>
            </a:r>
            <a:r>
              <a:rPr lang="fr-FR" sz="2400" dirty="0"/>
              <a:t>. </a:t>
            </a:r>
          </a:p>
          <a:p>
            <a:r>
              <a:rPr lang="fr-FR" sz="2400" dirty="0" smtClean="0"/>
              <a:t>– </a:t>
            </a:r>
            <a:r>
              <a:rPr lang="fr-FR" sz="2400" dirty="0"/>
              <a:t>Si parmi les règles sélectionnées, une règle est </a:t>
            </a:r>
            <a:r>
              <a:rPr lang="fr-FR" sz="2400" dirty="0" err="1"/>
              <a:t>déclenchable</a:t>
            </a:r>
            <a:r>
              <a:rPr lang="fr-FR" sz="2400" dirty="0"/>
              <a:t>, alors le but est vérifié</a:t>
            </a:r>
            <a:r>
              <a:rPr lang="fr-FR" sz="2400" dirty="0" smtClean="0"/>
              <a:t>.</a:t>
            </a:r>
          </a:p>
          <a:p>
            <a:r>
              <a:rPr lang="fr-FR" sz="2400" dirty="0" smtClean="0"/>
              <a:t> </a:t>
            </a:r>
            <a:r>
              <a:rPr lang="fr-FR" sz="2400" dirty="0"/>
              <a:t>– Si ce n'est pas le cas, alors les prémisses à vérifier deviennent de nouveaux buts, appelés sous-buts, et le processus est réitéré. </a:t>
            </a:r>
          </a:p>
        </p:txBody>
      </p:sp>
    </p:spTree>
    <p:extLst>
      <p:ext uri="{BB962C8B-B14F-4D97-AF65-F5344CB8AC3E}">
        <p14:creationId xmlns:p14="http://schemas.microsoft.com/office/powerpoint/2010/main" val="490499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Chaînage</a:t>
            </a:r>
            <a:r>
              <a:rPr lang="en-US" dirty="0"/>
              <a:t> </a:t>
            </a:r>
            <a:r>
              <a:rPr lang="en-US" dirty="0" err="1"/>
              <a:t>arrière</a:t>
            </a:r>
            <a:endParaRPr lang="fr-FR" dirty="0"/>
          </a:p>
        </p:txBody>
      </p:sp>
      <p:sp>
        <p:nvSpPr>
          <p:cNvPr id="3" name="Rectangle 2"/>
          <p:cNvSpPr/>
          <p:nvPr/>
        </p:nvSpPr>
        <p:spPr>
          <a:xfrm>
            <a:off x="495300" y="2789188"/>
            <a:ext cx="11506200" cy="2308324"/>
          </a:xfrm>
          <a:prstGeom prst="rect">
            <a:avLst/>
          </a:prstGeom>
        </p:spPr>
        <p:txBody>
          <a:bodyPr wrap="square">
            <a:spAutoFit/>
          </a:bodyPr>
          <a:lstStyle/>
          <a:p>
            <a:r>
              <a:rPr lang="fr-FR" sz="2400" dirty="0"/>
              <a:t>Les principales conditions d'arrêt </a:t>
            </a:r>
            <a:r>
              <a:rPr lang="fr-FR" sz="2400" dirty="0" smtClean="0"/>
              <a:t>:</a:t>
            </a:r>
          </a:p>
          <a:p>
            <a:r>
              <a:rPr lang="fr-FR" sz="2400" dirty="0" smtClean="0"/>
              <a:t> </a:t>
            </a:r>
            <a:r>
              <a:rPr lang="fr-FR" sz="2400" dirty="0"/>
              <a:t>– L'ensemble des sous-buts est vide (succès) = tous les sous-buts ont été vérifiés et le problème est résolu </a:t>
            </a:r>
            <a:endParaRPr lang="fr-FR" sz="2400" dirty="0" smtClean="0"/>
          </a:p>
          <a:p>
            <a:r>
              <a:rPr lang="fr-FR" sz="2400" dirty="0" smtClean="0"/>
              <a:t>– </a:t>
            </a:r>
            <a:r>
              <a:rPr lang="fr-FR" sz="2400" dirty="0"/>
              <a:t>Impasse ou échec : Soit un des sous - buts n'est pas vérifiable avec la règle courante et il faut choisir une nouvelle règle pour le vérifier, et si cela n'est pas possible, alors il y a échec.</a:t>
            </a:r>
          </a:p>
        </p:txBody>
      </p:sp>
    </p:spTree>
    <p:extLst>
      <p:ext uri="{BB962C8B-B14F-4D97-AF65-F5344CB8AC3E}">
        <p14:creationId xmlns:p14="http://schemas.microsoft.com/office/powerpoint/2010/main" val="190279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hlinkClick r:id="rId3"/>
              </a:rPr>
              <a:t>CH1: Introduction</a:t>
            </a:r>
            <a:endParaRPr lang="en-US" b="1" dirty="0"/>
          </a:p>
        </p:txBody>
      </p:sp>
      <p:sp>
        <p:nvSpPr>
          <p:cNvPr id="3" name="Espace réservé du contenu 2"/>
          <p:cNvSpPr>
            <a:spLocks noGrp="1"/>
          </p:cNvSpPr>
          <p:nvPr>
            <p:ph idx="1"/>
          </p:nvPr>
        </p:nvSpPr>
        <p:spPr/>
        <p:txBody>
          <a:bodyPr/>
          <a:lstStyle/>
          <a:p>
            <a:r>
              <a:rPr lang="fr-FR" dirty="0"/>
              <a:t>(IA) fait l’objet d’une médiatisation et d’une attention sans </a:t>
            </a:r>
            <a:r>
              <a:rPr lang="fr-FR" dirty="0" smtClean="0"/>
              <a:t>précédent</a:t>
            </a:r>
          </a:p>
          <a:p>
            <a:r>
              <a:rPr lang="fr-FR" dirty="0"/>
              <a:t>suscite beaucoup de </a:t>
            </a:r>
            <a:r>
              <a:rPr lang="fr-FR" dirty="0" smtClean="0"/>
              <a:t>promesses</a:t>
            </a:r>
          </a:p>
          <a:p>
            <a:r>
              <a:rPr lang="fr-FR" dirty="0"/>
              <a:t>mais aussi des craintes dont certaines reposent sur des visions très spéculatives ou très lointaines des capacités des machines</a:t>
            </a:r>
            <a:r>
              <a:rPr lang="fr-FR" dirty="0" smtClean="0"/>
              <a:t>.</a:t>
            </a:r>
          </a:p>
          <a:p>
            <a:r>
              <a:rPr lang="fr-FR" dirty="0">
                <a:solidFill>
                  <a:schemeClr val="tx1"/>
                </a:solidFill>
              </a:rPr>
              <a:t> Ce fort regain d’intérêt pour l’IA est notamment lié </a:t>
            </a:r>
            <a:r>
              <a:rPr lang="fr-FR" dirty="0" smtClean="0">
                <a:solidFill>
                  <a:schemeClr val="tx1"/>
                </a:solidFill>
              </a:rPr>
              <a:t>à </a:t>
            </a:r>
            <a:r>
              <a:rPr lang="fr-FR" dirty="0">
                <a:solidFill>
                  <a:schemeClr val="tx1"/>
                </a:solidFill>
              </a:rPr>
              <a:t>d’importantes avancées technologiques </a:t>
            </a:r>
            <a:endParaRPr lang="fr-FR" dirty="0" smtClean="0">
              <a:solidFill>
                <a:schemeClr val="tx1"/>
              </a:solidFill>
            </a:endParaRPr>
          </a:p>
          <a:p>
            <a:r>
              <a:rPr lang="fr-FR" dirty="0"/>
              <a:t>de plus en plus de secteurs sont concernés (industrie, santé, agriculture, finance, banque, assurance, transport, etc.)</a:t>
            </a:r>
          </a:p>
        </p:txBody>
      </p:sp>
    </p:spTree>
    <p:extLst>
      <p:ext uri="{BB962C8B-B14F-4D97-AF65-F5344CB8AC3E}">
        <p14:creationId xmlns:p14="http://schemas.microsoft.com/office/powerpoint/2010/main" val="2594837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10141696" cy="706964"/>
          </a:xfrm>
        </p:spPr>
        <p:txBody>
          <a:bodyPr/>
          <a:lstStyle/>
          <a:p>
            <a:r>
              <a:rPr lang="en-US" dirty="0" err="1"/>
              <a:t>Moteur</a:t>
            </a:r>
            <a:r>
              <a:rPr lang="en-US" dirty="0"/>
              <a:t> </a:t>
            </a:r>
            <a:r>
              <a:rPr lang="en-US" dirty="0" err="1"/>
              <a:t>d’inférences</a:t>
            </a:r>
            <a:r>
              <a:rPr lang="en-US" dirty="0"/>
              <a:t> : </a:t>
            </a:r>
            <a:r>
              <a:rPr lang="en-US" dirty="0" err="1"/>
              <a:t>Chaînage</a:t>
            </a:r>
            <a:r>
              <a:rPr lang="en-US" dirty="0"/>
              <a:t> </a:t>
            </a:r>
            <a:r>
              <a:rPr lang="en-US" dirty="0" err="1"/>
              <a:t>arrière</a:t>
            </a:r>
            <a:endParaRPr lang="fr-FR" dirty="0"/>
          </a:p>
        </p:txBody>
      </p:sp>
      <p:sp>
        <p:nvSpPr>
          <p:cNvPr id="3" name="Rectangle 2"/>
          <p:cNvSpPr/>
          <p:nvPr/>
        </p:nvSpPr>
        <p:spPr>
          <a:xfrm>
            <a:off x="533400" y="2413338"/>
            <a:ext cx="11068050" cy="4154984"/>
          </a:xfrm>
          <a:prstGeom prst="rect">
            <a:avLst/>
          </a:prstGeom>
        </p:spPr>
        <p:txBody>
          <a:bodyPr wrap="square">
            <a:spAutoFit/>
          </a:bodyPr>
          <a:lstStyle/>
          <a:p>
            <a:r>
              <a:rPr lang="fr-FR" sz="2400" dirty="0"/>
              <a:t>Phase de filtrage </a:t>
            </a:r>
            <a:endParaRPr lang="fr-FR" sz="2400" dirty="0" smtClean="0"/>
          </a:p>
          <a:p>
            <a:r>
              <a:rPr lang="fr-FR" sz="2400" dirty="0" smtClean="0"/>
              <a:t>• </a:t>
            </a:r>
            <a:r>
              <a:rPr lang="fr-FR" sz="2400" dirty="0"/>
              <a:t>Si l'ensemble des règles sélectionnées est vide Alors questionner l'utilisateur </a:t>
            </a:r>
            <a:endParaRPr lang="fr-FR" sz="2400" dirty="0" smtClean="0"/>
          </a:p>
          <a:p>
            <a:r>
              <a:rPr lang="fr-FR" sz="2400" dirty="0" smtClean="0"/>
              <a:t>• Sinon</a:t>
            </a:r>
          </a:p>
          <a:p>
            <a:r>
              <a:rPr lang="fr-FR" sz="2400" dirty="0"/>
              <a:t> </a:t>
            </a:r>
            <a:r>
              <a:rPr lang="fr-FR" sz="2400" dirty="0" smtClean="0"/>
              <a:t>    </a:t>
            </a:r>
            <a:r>
              <a:rPr lang="fr-FR" sz="2400" dirty="0"/>
              <a:t>– Tant que le but n'est pas résolu ET qu'il reste des règles sélectionnées Faire </a:t>
            </a:r>
            <a:endParaRPr lang="fr-FR" sz="2400" dirty="0" smtClean="0"/>
          </a:p>
          <a:p>
            <a:r>
              <a:rPr lang="fr-FR" sz="2400" dirty="0" smtClean="0"/>
              <a:t>        • </a:t>
            </a:r>
            <a:r>
              <a:rPr lang="fr-FR" sz="2400" dirty="0"/>
              <a:t>Phase de choix </a:t>
            </a:r>
            <a:endParaRPr lang="fr-FR" sz="2400" dirty="0" smtClean="0"/>
          </a:p>
          <a:p>
            <a:r>
              <a:rPr lang="fr-FR" sz="2400" dirty="0"/>
              <a:t> </a:t>
            </a:r>
            <a:r>
              <a:rPr lang="fr-FR" sz="2400" dirty="0" smtClean="0"/>
              <a:t>       • </a:t>
            </a:r>
            <a:r>
              <a:rPr lang="fr-FR" sz="2400" dirty="0"/>
              <a:t>Ajouter les sous-buts (partie gauche de la règle choisie</a:t>
            </a:r>
            <a:r>
              <a:rPr lang="fr-FR" sz="2400" dirty="0" smtClean="0"/>
              <a:t>)</a:t>
            </a:r>
          </a:p>
          <a:p>
            <a:r>
              <a:rPr lang="fr-FR" sz="2400" dirty="0"/>
              <a:t> </a:t>
            </a:r>
            <a:r>
              <a:rPr lang="fr-FR" sz="2400" dirty="0" smtClean="0"/>
              <a:t>        </a:t>
            </a:r>
            <a:r>
              <a:rPr lang="fr-FR" sz="2400" dirty="0"/>
              <a:t>• Si un sous-but n'est pas résolu Alors mettre le sous-but en but à résoudre </a:t>
            </a:r>
            <a:endParaRPr lang="fr-FR" sz="2400" dirty="0" smtClean="0"/>
          </a:p>
          <a:p>
            <a:r>
              <a:rPr lang="fr-FR" sz="2400" dirty="0" smtClean="0"/>
              <a:t>– </a:t>
            </a:r>
            <a:r>
              <a:rPr lang="fr-FR" sz="2400" dirty="0"/>
              <a:t>Fin faire</a:t>
            </a:r>
          </a:p>
        </p:txBody>
      </p:sp>
    </p:spTree>
    <p:extLst>
      <p:ext uri="{BB962C8B-B14F-4D97-AF65-F5344CB8AC3E}">
        <p14:creationId xmlns:p14="http://schemas.microsoft.com/office/powerpoint/2010/main" val="4264308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0" y="0"/>
            <a:ext cx="12020550" cy="6858000"/>
          </a:xfrm>
          <a:prstGeom prst="rect">
            <a:avLst/>
          </a:prstGeom>
        </p:spPr>
      </p:pic>
    </p:spTree>
    <p:extLst>
      <p:ext uri="{BB962C8B-B14F-4D97-AF65-F5344CB8AC3E}">
        <p14:creationId xmlns:p14="http://schemas.microsoft.com/office/powerpoint/2010/main" val="328049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CH1:</a:t>
            </a:r>
            <a:r>
              <a:rPr lang="fr-FR" b="1" dirty="0"/>
              <a:t>  Une brève histoire de l’IA </a:t>
            </a:r>
            <a:br>
              <a:rPr lang="fr-FR" b="1" dirty="0"/>
            </a:br>
            <a:endParaRPr lang="fr-FR" dirty="0"/>
          </a:p>
        </p:txBody>
      </p:sp>
      <p:sp>
        <p:nvSpPr>
          <p:cNvPr id="3" name="Espace réservé du contenu 2"/>
          <p:cNvSpPr>
            <a:spLocks noGrp="1"/>
          </p:cNvSpPr>
          <p:nvPr>
            <p:ph idx="1"/>
          </p:nvPr>
        </p:nvSpPr>
        <p:spPr/>
        <p:txBody>
          <a:bodyPr>
            <a:normAutofit lnSpcReduction="10000"/>
          </a:bodyPr>
          <a:lstStyle/>
          <a:p>
            <a:r>
              <a:rPr lang="fr-FR" dirty="0"/>
              <a:t>L’IA a été définie de multiples manières et reste de ce fait un domaine dont il n’est pas facile de circonscrire précisément les contours. </a:t>
            </a:r>
            <a:endParaRPr lang="fr-FR" dirty="0" smtClean="0"/>
          </a:p>
          <a:p>
            <a:r>
              <a:rPr lang="fr-FR" dirty="0" smtClean="0"/>
              <a:t>Le terme </a:t>
            </a:r>
            <a:r>
              <a:rPr lang="fr-FR" dirty="0"/>
              <a:t>d’IA fait même débat et il est régulièrement remis en </a:t>
            </a:r>
            <a:r>
              <a:rPr lang="fr-FR" dirty="0" smtClean="0"/>
              <a:t>question</a:t>
            </a:r>
          </a:p>
          <a:p>
            <a:r>
              <a:rPr lang="fr-FR" dirty="0"/>
              <a:t>Une définition assez large est celle proposée par Shapiro (1992) qui considère l’IA comme le domaine de la science et de l’ingénierie qui traite de la compréhension, à l’aide de l’ordinateur, du comportement intelligent et de la création de systèmes artificiels qui reproduisent ce </a:t>
            </a:r>
            <a:r>
              <a:rPr lang="fr-FR" dirty="0" smtClean="0"/>
              <a:t>comportement</a:t>
            </a:r>
          </a:p>
          <a:p>
            <a:r>
              <a:rPr lang="fr-FR" dirty="0"/>
              <a:t>D’autres définitions mettent plutôt l’accent sur l’aspect scientifique de l’IA, par exemple, Levesque (2013) définit l’IA comme le domaine qui étudie le comportement intelligent en termes computationnels</a:t>
            </a:r>
          </a:p>
        </p:txBody>
      </p:sp>
    </p:spTree>
    <p:extLst>
      <p:ext uri="{BB962C8B-B14F-4D97-AF65-F5344CB8AC3E}">
        <p14:creationId xmlns:p14="http://schemas.microsoft.com/office/powerpoint/2010/main" val="2539748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err="1">
                <a:hlinkClick r:id="rId3"/>
              </a:rPr>
              <a:t>Évolutions</a:t>
            </a:r>
            <a:r>
              <a:rPr lang="en-US" b="1" dirty="0">
                <a:hlinkClick r:id="rId3"/>
              </a:rPr>
              <a:t> de </a:t>
            </a:r>
            <a:r>
              <a:rPr lang="en-US" b="1" dirty="0" err="1" smtClean="0">
                <a:hlinkClick r:id="rId3"/>
              </a:rPr>
              <a:t>l’IA</a:t>
            </a:r>
            <a:r>
              <a:rPr lang="en-US" b="1" dirty="0" smtClean="0"/>
              <a:t> (1/4)</a:t>
            </a:r>
            <a:endParaRPr lang="en-US" b="1" dirty="0"/>
          </a:p>
        </p:txBody>
      </p:sp>
      <p:sp>
        <p:nvSpPr>
          <p:cNvPr id="3" name="Espace réservé du contenu 2"/>
          <p:cNvSpPr>
            <a:spLocks noGrp="1"/>
          </p:cNvSpPr>
          <p:nvPr>
            <p:ph idx="1"/>
          </p:nvPr>
        </p:nvSpPr>
        <p:spPr/>
        <p:txBody>
          <a:bodyPr/>
          <a:lstStyle/>
          <a:p>
            <a:r>
              <a:rPr lang="fr-FR" dirty="0"/>
              <a:t>L’acte de naissance officielle de l’IA est généralement situé dans les années 50, lors de la conférence Macy qui avait regroupé différents chercheurs (informaticiens, mathématiciens, psychologues) qui s’étaient donnés comme objectif d’explorer l’hypothèse selon laquelle il est possible de simuler de manière informatique l’apprentissage et l’intelligence humaine </a:t>
            </a:r>
            <a:r>
              <a:rPr lang="fr-FR" dirty="0" smtClean="0"/>
              <a:t>:</a:t>
            </a:r>
          </a:p>
          <a:p>
            <a:pPr marL="0" indent="0">
              <a:buNone/>
            </a:pPr>
            <a:r>
              <a:rPr lang="fr-FR" dirty="0"/>
              <a:t> </a:t>
            </a:r>
            <a:r>
              <a:rPr lang="fr-FR" dirty="0" smtClean="0"/>
              <a:t>« </a:t>
            </a:r>
            <a:r>
              <a:rPr lang="en-US" dirty="0" smtClean="0"/>
              <a:t>every </a:t>
            </a:r>
            <a:r>
              <a:rPr lang="en-US" dirty="0"/>
              <a:t>aspect of learning or any other feature of intelligence can in principle be so precisely described that a machine can be made to simulate it.” McCarthy et al. (1955</a:t>
            </a:r>
            <a:r>
              <a:rPr lang="en-US" dirty="0" smtClean="0"/>
              <a:t>).”</a:t>
            </a:r>
            <a:endParaRPr lang="fr-FR" dirty="0"/>
          </a:p>
        </p:txBody>
      </p:sp>
    </p:spTree>
    <p:extLst>
      <p:ext uri="{BB962C8B-B14F-4D97-AF65-F5344CB8AC3E}">
        <p14:creationId xmlns:p14="http://schemas.microsoft.com/office/powerpoint/2010/main" val="1152446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err="1">
                <a:hlinkClick r:id="rId3"/>
              </a:rPr>
              <a:t>Évolutions</a:t>
            </a:r>
            <a:r>
              <a:rPr lang="en-US" b="1" dirty="0">
                <a:hlinkClick r:id="rId3"/>
              </a:rPr>
              <a:t> de </a:t>
            </a:r>
            <a:r>
              <a:rPr lang="en-US" b="1" dirty="0" err="1" smtClean="0">
                <a:hlinkClick r:id="rId3"/>
              </a:rPr>
              <a:t>l’IA</a:t>
            </a:r>
            <a:r>
              <a:rPr lang="en-US" b="1" dirty="0" smtClean="0"/>
              <a:t> (2/4)</a:t>
            </a:r>
            <a:endParaRPr lang="en-US" b="1" dirty="0"/>
          </a:p>
        </p:txBody>
      </p:sp>
      <p:sp>
        <p:nvSpPr>
          <p:cNvPr id="3" name="Espace réservé du contenu 2"/>
          <p:cNvSpPr>
            <a:spLocks noGrp="1"/>
          </p:cNvSpPr>
          <p:nvPr>
            <p:ph idx="1"/>
          </p:nvPr>
        </p:nvSpPr>
        <p:spPr/>
        <p:txBody>
          <a:bodyPr/>
          <a:lstStyle/>
          <a:p>
            <a:r>
              <a:rPr lang="fr-FR" dirty="0" smtClean="0"/>
              <a:t>À </a:t>
            </a:r>
            <a:r>
              <a:rPr lang="fr-FR" dirty="0"/>
              <a:t>partir des années 50, l’IA s’est structurée autour de deux courants </a:t>
            </a:r>
            <a:r>
              <a:rPr lang="fr-FR" dirty="0" smtClean="0"/>
              <a:t>principaux</a:t>
            </a:r>
            <a:r>
              <a:rPr lang="fr-FR" dirty="0"/>
              <a:t>, l’approche symbolique et l’approche </a:t>
            </a:r>
            <a:r>
              <a:rPr lang="fr-FR" dirty="0" smtClean="0"/>
              <a:t>connexionniste.</a:t>
            </a:r>
          </a:p>
          <a:p>
            <a:r>
              <a:rPr lang="fr-FR" dirty="0"/>
              <a:t>’intelligence artificielle symbolique s’appuie sur un système de “règles”. Ces règles sont construites par les humains puis intégrées aux machines afin de guider leur prise de décision autonome.</a:t>
            </a:r>
          </a:p>
          <a:p>
            <a:r>
              <a:rPr lang="fr-FR" dirty="0"/>
              <a:t>Le moteur n’improvise donc pas par lui-même, il agit en fonction des enseignements qu’il a reçus.</a:t>
            </a:r>
          </a:p>
          <a:p>
            <a:r>
              <a:rPr lang="fr-FR" dirty="0" smtClean="0"/>
              <a:t>L</a:t>
            </a:r>
            <a:r>
              <a:rPr lang="fr-FR" dirty="0"/>
              <a:t> ’une des nombreuses utilisations de l’intelligence artificielle symbolique est le traitement automatique du langage naturel pour les </a:t>
            </a:r>
            <a:r>
              <a:rPr lang="fr-FR" dirty="0" smtClean="0"/>
              <a:t>chat bots </a:t>
            </a:r>
            <a:r>
              <a:rPr lang="fr-FR" dirty="0"/>
              <a:t>conversationnels</a:t>
            </a:r>
          </a:p>
        </p:txBody>
      </p:sp>
      <p:sp>
        <p:nvSpPr>
          <p:cNvPr id="4" name="Rectangle 3"/>
          <p:cNvSpPr/>
          <p:nvPr/>
        </p:nvSpPr>
        <p:spPr>
          <a:xfrm>
            <a:off x="1154954" y="2603500"/>
            <a:ext cx="9589246" cy="3416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000" b="1" dirty="0" smtClean="0"/>
              <a:t>Assurance </a:t>
            </a:r>
            <a:r>
              <a:rPr lang="fr-FR" sz="2000" b="1" dirty="0" err="1" smtClean="0"/>
              <a:t>Chatbot</a:t>
            </a:r>
            <a:endParaRPr lang="fr-FR" sz="2000" b="1" dirty="0" smtClean="0"/>
          </a:p>
          <a:p>
            <a:pPr algn="ctr"/>
            <a:endParaRPr lang="fr-FR" sz="2000" b="1" dirty="0"/>
          </a:p>
          <a:p>
            <a:pPr algn="ctr"/>
            <a:endParaRPr lang="fr-FR" sz="2000" b="1" dirty="0" smtClean="0"/>
          </a:p>
          <a:p>
            <a:pPr algn="ctr"/>
            <a:endParaRPr lang="fr-FR" sz="2000" b="1" dirty="0"/>
          </a:p>
          <a:p>
            <a:pPr algn="ctr"/>
            <a:endParaRPr lang="fr-FR" sz="2000" b="1" dirty="0" smtClean="0"/>
          </a:p>
          <a:p>
            <a:pPr algn="ctr"/>
            <a:endParaRPr lang="fr-FR" sz="2000" b="1" dirty="0"/>
          </a:p>
          <a:p>
            <a:pPr algn="ctr"/>
            <a:endParaRPr lang="fr-FR" sz="2000" b="1" dirty="0" smtClean="0"/>
          </a:p>
          <a:p>
            <a:pPr algn="ctr"/>
            <a:endParaRPr lang="fr-FR" sz="2000" b="1" dirty="0" smtClean="0"/>
          </a:p>
          <a:p>
            <a:pPr algn="ctr"/>
            <a:endParaRPr lang="fr-FR" dirty="0"/>
          </a:p>
        </p:txBody>
      </p:sp>
      <p:pic>
        <p:nvPicPr>
          <p:cNvPr id="5" name="Image 4"/>
          <p:cNvPicPr>
            <a:picLocks noChangeAspect="1"/>
          </p:cNvPicPr>
          <p:nvPr/>
        </p:nvPicPr>
        <p:blipFill>
          <a:blip r:embed="rId4"/>
          <a:stretch>
            <a:fillRect/>
          </a:stretch>
        </p:blipFill>
        <p:spPr>
          <a:xfrm>
            <a:off x="2057399" y="3438525"/>
            <a:ext cx="7923213" cy="2581275"/>
          </a:xfrm>
          <a:prstGeom prst="rect">
            <a:avLst/>
          </a:prstGeom>
        </p:spPr>
      </p:pic>
      <p:pic>
        <p:nvPicPr>
          <p:cNvPr id="6" name="Image 5"/>
          <p:cNvPicPr>
            <a:picLocks noChangeAspect="1"/>
          </p:cNvPicPr>
          <p:nvPr/>
        </p:nvPicPr>
        <p:blipFill>
          <a:blip r:embed="rId5"/>
          <a:stretch>
            <a:fillRect/>
          </a:stretch>
        </p:blipFill>
        <p:spPr>
          <a:xfrm>
            <a:off x="1154954" y="2171700"/>
            <a:ext cx="10046445" cy="4539412"/>
          </a:xfrm>
          <a:prstGeom prst="rect">
            <a:avLst/>
          </a:prstGeom>
        </p:spPr>
      </p:pic>
    </p:spTree>
    <p:extLst>
      <p:ext uri="{BB962C8B-B14F-4D97-AF65-F5344CB8AC3E}">
        <p14:creationId xmlns:p14="http://schemas.microsoft.com/office/powerpoint/2010/main" val="3094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err="1">
                <a:hlinkClick r:id="rId3"/>
              </a:rPr>
              <a:t>Évolutions</a:t>
            </a:r>
            <a:r>
              <a:rPr lang="en-US" b="1" dirty="0">
                <a:hlinkClick r:id="rId3"/>
              </a:rPr>
              <a:t> de </a:t>
            </a:r>
            <a:r>
              <a:rPr lang="en-US" b="1" dirty="0" err="1" smtClean="0">
                <a:hlinkClick r:id="rId3"/>
              </a:rPr>
              <a:t>l’IA</a:t>
            </a:r>
            <a:r>
              <a:rPr lang="en-US" b="1" dirty="0" smtClean="0"/>
              <a:t> (3/4)</a:t>
            </a:r>
            <a:endParaRPr lang="en-US" b="1" dirty="0"/>
          </a:p>
        </p:txBody>
      </p:sp>
      <p:sp>
        <p:nvSpPr>
          <p:cNvPr id="3" name="Espace réservé du contenu 2"/>
          <p:cNvSpPr>
            <a:spLocks noGrp="1"/>
          </p:cNvSpPr>
          <p:nvPr>
            <p:ph idx="1"/>
          </p:nvPr>
        </p:nvSpPr>
        <p:spPr/>
        <p:txBody>
          <a:bodyPr/>
          <a:lstStyle/>
          <a:p>
            <a:r>
              <a:rPr lang="fr-FR" dirty="0" smtClean="0"/>
              <a:t>L’IA </a:t>
            </a:r>
            <a:r>
              <a:rPr lang="fr-FR" dirty="0"/>
              <a:t>symbolique repose sur le raisonnement logique et formel. Elle est à l’origine des premiers systèmes experts et fonctionne notamment à partir de moteurs de </a:t>
            </a:r>
            <a:r>
              <a:rPr lang="fr-FR" b="1" dirty="0"/>
              <a:t>règles</a:t>
            </a:r>
            <a:r>
              <a:rPr lang="fr-FR" dirty="0"/>
              <a:t> et de </a:t>
            </a:r>
            <a:r>
              <a:rPr lang="fr-FR" b="1" dirty="0"/>
              <a:t>faits</a:t>
            </a:r>
            <a:r>
              <a:rPr lang="fr-FR" dirty="0"/>
              <a:t>, ainsi que des raisonnements humains </a:t>
            </a:r>
            <a:r>
              <a:rPr lang="fr-FR" dirty="0" smtClean="0"/>
              <a:t>connus(</a:t>
            </a:r>
            <a:r>
              <a:rPr lang="fr-FR" dirty="0"/>
              <a:t>Ex: Socrate est un homme; tous les hommes sont mortels; donc</a:t>
            </a:r>
            <a:br>
              <a:rPr lang="fr-FR" dirty="0"/>
            </a:br>
            <a:r>
              <a:rPr lang="fr-FR" dirty="0"/>
              <a:t>Socrate est mortel </a:t>
            </a:r>
            <a:r>
              <a:rPr lang="fr-FR" dirty="0" smtClean="0"/>
              <a:t>)</a:t>
            </a:r>
          </a:p>
          <a:p>
            <a:r>
              <a:rPr lang="fr-FR" dirty="0" smtClean="0"/>
              <a:t>permet </a:t>
            </a:r>
            <a:r>
              <a:rPr lang="fr-FR" dirty="0"/>
              <a:t>de suivre le processus de raisonnement, mais aussi d’en établir la démonstration. Toutefois, cette conception a l’inconvénient d’être limitée aux comportements prévus à l’avance. En d’autres termes, elle implique de définir en amont l’ensemble des règles, au risque de conduire à la faillite du système qui ne peut traiter des situations inconnues.</a:t>
            </a:r>
            <a:endParaRPr lang="fr-FR" dirty="0" smtClean="0"/>
          </a:p>
        </p:txBody>
      </p:sp>
    </p:spTree>
    <p:extLst>
      <p:ext uri="{BB962C8B-B14F-4D97-AF65-F5344CB8AC3E}">
        <p14:creationId xmlns:p14="http://schemas.microsoft.com/office/powerpoint/2010/main" val="3170840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3749</TotalTime>
  <Words>2117</Words>
  <Application>Microsoft Office PowerPoint</Application>
  <PresentationFormat>Grand écran</PresentationFormat>
  <Paragraphs>213</Paragraphs>
  <Slides>51</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51</vt:i4>
      </vt:variant>
    </vt:vector>
  </HeadingPairs>
  <TitlesOfParts>
    <vt:vector size="59" baseType="lpstr">
      <vt:lpstr>Arial</vt:lpstr>
      <vt:lpstr>Calibri</vt:lpstr>
      <vt:lpstr>Century Gothic</vt:lpstr>
      <vt:lpstr>Comic Sans MS</vt:lpstr>
      <vt:lpstr>Lucida Sans Unicode</vt:lpstr>
      <vt:lpstr>Times New Roman</vt:lpstr>
      <vt:lpstr>Wingdings 3</vt:lpstr>
      <vt:lpstr>Direction Ion</vt:lpstr>
      <vt:lpstr>Intelligence Artificielle: IA</vt:lpstr>
      <vt:lpstr>Le Contenu </vt:lpstr>
      <vt:lpstr>Objectifs, L’intérêt et les prérequis</vt:lpstr>
      <vt:lpstr>Chapitre 1 : Naissance de l’IA</vt:lpstr>
      <vt:lpstr>CH1: Introduction</vt:lpstr>
      <vt:lpstr>CH1:  Une brève histoire de l’IA  </vt:lpstr>
      <vt:lpstr>Évolutions de l’IA (1/4)</vt:lpstr>
      <vt:lpstr>Évolutions de l’IA (2/4)</vt:lpstr>
      <vt:lpstr>Évolutions de l’IA (3/4)</vt:lpstr>
      <vt:lpstr>Évolutions de l’IA (4/4)</vt:lpstr>
      <vt:lpstr>Évolutions de l’IA (4/4)</vt:lpstr>
      <vt:lpstr>Évolutions de l’IA (4/4)</vt:lpstr>
      <vt:lpstr>Résumé</vt:lpstr>
      <vt:lpstr>Test de Turing </vt:lpstr>
      <vt:lpstr>SYSTÈME EXPERT (Knowledge Based Expert Systems (KBES))</vt:lpstr>
      <vt:lpstr>SYSTÈME EXPERT</vt:lpstr>
      <vt:lpstr>Expertises humaines</vt:lpstr>
      <vt:lpstr>Présentation PowerPoint</vt:lpstr>
      <vt:lpstr>Présentation PowerPoint</vt:lpstr>
      <vt:lpstr>Présentation PowerPoint</vt:lpstr>
      <vt:lpstr>Présentation PowerPoint</vt:lpstr>
      <vt:lpstr>Présentation PowerPoint</vt:lpstr>
      <vt:lpstr>Présentation PowerPoint</vt:lpstr>
      <vt:lpstr>Base de faits </vt:lpstr>
      <vt:lpstr>Base de faits </vt:lpstr>
      <vt:lpstr>Les formules ou conditions</vt:lpstr>
      <vt:lpstr>La base de règles </vt:lpstr>
      <vt:lpstr>Les métarègles et la métaconnaissance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raisonnement </vt:lpstr>
      <vt:lpstr>Le raisonnement </vt:lpstr>
      <vt:lpstr>Présentation PowerPoint</vt:lpstr>
      <vt:lpstr>Moteur d’inférences : Chaînage avant </vt:lpstr>
      <vt:lpstr>ALGORITHME DU CHAINAGE AVANT ENTREE : BF, BR, F </vt:lpstr>
      <vt:lpstr>Exemple : les règles </vt:lpstr>
      <vt:lpstr>Exemple : les faits </vt:lpstr>
      <vt:lpstr>Présentation PowerPoint</vt:lpstr>
      <vt:lpstr>Le chaînage avant</vt:lpstr>
      <vt:lpstr>Présentation PowerPoint</vt:lpstr>
      <vt:lpstr>Chaînage arrière</vt:lpstr>
      <vt:lpstr>Chaînage arrière</vt:lpstr>
      <vt:lpstr>Moteur d’inférences : Chaînage arrière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 IA</dc:title>
  <dc:creator>Windows User</dc:creator>
  <cp:lastModifiedBy>Windows User</cp:lastModifiedBy>
  <cp:revision>133</cp:revision>
  <dcterms:created xsi:type="dcterms:W3CDTF">2021-04-05T12:42:53Z</dcterms:created>
  <dcterms:modified xsi:type="dcterms:W3CDTF">2021-04-19T22:23:01Z</dcterms:modified>
</cp:coreProperties>
</file>