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custDataLst>
    <p:tags r:id="rId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F3F837-3E44-44B8-4709-31E798BAD46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EF832607-3078-DA2D-F572-91EB0B63C3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ABECA50E-530A-5B7B-B5AA-1B9E0AF80AF0}"/>
              </a:ext>
            </a:extLst>
          </p:cNvPr>
          <p:cNvSpPr>
            <a:spLocks noGrp="1"/>
          </p:cNvSpPr>
          <p:nvPr>
            <p:ph type="dt" sz="half" idx="10"/>
          </p:nvPr>
        </p:nvSpPr>
        <p:spPr/>
        <p:txBody>
          <a:bodyPr/>
          <a:lstStyle/>
          <a:p>
            <a:fld id="{479FD63A-A5B8-454A-8D0B-E0DE49AFB2B3}" type="datetimeFigureOut">
              <a:rPr lang="en-US" smtClean="0"/>
              <a:t>5/2/2023</a:t>
            </a:fld>
            <a:endParaRPr lang="en-US"/>
          </a:p>
        </p:txBody>
      </p:sp>
      <p:sp>
        <p:nvSpPr>
          <p:cNvPr id="5" name="Espace réservé du pied de page 4">
            <a:extLst>
              <a:ext uri="{FF2B5EF4-FFF2-40B4-BE49-F238E27FC236}">
                <a16:creationId xmlns:a16="http://schemas.microsoft.com/office/drawing/2014/main" id="{F9786FE1-BCD9-CCF1-4331-B7065DA2CA38}"/>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18C103E8-8ECA-CFC7-0DB5-5CAEA9397641}"/>
              </a:ext>
            </a:extLst>
          </p:cNvPr>
          <p:cNvSpPr>
            <a:spLocks noGrp="1"/>
          </p:cNvSpPr>
          <p:nvPr>
            <p:ph type="sldNum" sz="quarter" idx="12"/>
          </p:nvPr>
        </p:nvSpPr>
        <p:spPr/>
        <p:txBody>
          <a:bodyPr/>
          <a:lstStyle/>
          <a:p>
            <a:fld id="{978D3273-1B1C-47CD-9DD9-BF3F8F72BADB}" type="slidenum">
              <a:rPr lang="en-US" smtClean="0"/>
              <a:t>‹N°›</a:t>
            </a:fld>
            <a:endParaRPr lang="en-US"/>
          </a:p>
        </p:txBody>
      </p:sp>
    </p:spTree>
    <p:extLst>
      <p:ext uri="{BB962C8B-B14F-4D97-AF65-F5344CB8AC3E}">
        <p14:creationId xmlns:p14="http://schemas.microsoft.com/office/powerpoint/2010/main" val="951843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03E9E9-DB50-6F42-95CD-3CD7304165AD}"/>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E1BC8201-9F5E-2E61-58AE-AEC4BED4607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6EE56B86-A01B-6F63-963B-DCE7CD6B1B2E}"/>
              </a:ext>
            </a:extLst>
          </p:cNvPr>
          <p:cNvSpPr>
            <a:spLocks noGrp="1"/>
          </p:cNvSpPr>
          <p:nvPr>
            <p:ph type="dt" sz="half" idx="10"/>
          </p:nvPr>
        </p:nvSpPr>
        <p:spPr/>
        <p:txBody>
          <a:bodyPr/>
          <a:lstStyle/>
          <a:p>
            <a:fld id="{479FD63A-A5B8-454A-8D0B-E0DE49AFB2B3}" type="datetimeFigureOut">
              <a:rPr lang="en-US" smtClean="0"/>
              <a:t>5/2/2023</a:t>
            </a:fld>
            <a:endParaRPr lang="en-US"/>
          </a:p>
        </p:txBody>
      </p:sp>
      <p:sp>
        <p:nvSpPr>
          <p:cNvPr id="5" name="Espace réservé du pied de page 4">
            <a:extLst>
              <a:ext uri="{FF2B5EF4-FFF2-40B4-BE49-F238E27FC236}">
                <a16:creationId xmlns:a16="http://schemas.microsoft.com/office/drawing/2014/main" id="{0E499B37-6271-2144-BB73-82C10EB8FEC8}"/>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BCF1A443-D611-6010-3E6F-E980F1BB205B}"/>
              </a:ext>
            </a:extLst>
          </p:cNvPr>
          <p:cNvSpPr>
            <a:spLocks noGrp="1"/>
          </p:cNvSpPr>
          <p:nvPr>
            <p:ph type="sldNum" sz="quarter" idx="12"/>
          </p:nvPr>
        </p:nvSpPr>
        <p:spPr/>
        <p:txBody>
          <a:bodyPr/>
          <a:lstStyle/>
          <a:p>
            <a:fld id="{978D3273-1B1C-47CD-9DD9-BF3F8F72BADB}" type="slidenum">
              <a:rPr lang="en-US" smtClean="0"/>
              <a:t>‹N°›</a:t>
            </a:fld>
            <a:endParaRPr lang="en-US"/>
          </a:p>
        </p:txBody>
      </p:sp>
    </p:spTree>
    <p:extLst>
      <p:ext uri="{BB962C8B-B14F-4D97-AF65-F5344CB8AC3E}">
        <p14:creationId xmlns:p14="http://schemas.microsoft.com/office/powerpoint/2010/main" val="289450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608F61C-D83A-2F05-3ED6-0DB27336C39C}"/>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7585A086-02E0-ADE8-A72C-AA42DBFE60D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DEC37DB5-5314-443C-39D4-1047BF88C13C}"/>
              </a:ext>
            </a:extLst>
          </p:cNvPr>
          <p:cNvSpPr>
            <a:spLocks noGrp="1"/>
          </p:cNvSpPr>
          <p:nvPr>
            <p:ph type="dt" sz="half" idx="10"/>
          </p:nvPr>
        </p:nvSpPr>
        <p:spPr/>
        <p:txBody>
          <a:bodyPr/>
          <a:lstStyle/>
          <a:p>
            <a:fld id="{479FD63A-A5B8-454A-8D0B-E0DE49AFB2B3}" type="datetimeFigureOut">
              <a:rPr lang="en-US" smtClean="0"/>
              <a:t>5/2/2023</a:t>
            </a:fld>
            <a:endParaRPr lang="en-US"/>
          </a:p>
        </p:txBody>
      </p:sp>
      <p:sp>
        <p:nvSpPr>
          <p:cNvPr id="5" name="Espace réservé du pied de page 4">
            <a:extLst>
              <a:ext uri="{FF2B5EF4-FFF2-40B4-BE49-F238E27FC236}">
                <a16:creationId xmlns:a16="http://schemas.microsoft.com/office/drawing/2014/main" id="{EB8B550A-7645-32E3-D672-1AE57A6BC50E}"/>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CE40104E-1E13-9833-21B3-428EB9DCA48F}"/>
              </a:ext>
            </a:extLst>
          </p:cNvPr>
          <p:cNvSpPr>
            <a:spLocks noGrp="1"/>
          </p:cNvSpPr>
          <p:nvPr>
            <p:ph type="sldNum" sz="quarter" idx="12"/>
          </p:nvPr>
        </p:nvSpPr>
        <p:spPr/>
        <p:txBody>
          <a:bodyPr/>
          <a:lstStyle/>
          <a:p>
            <a:fld id="{978D3273-1B1C-47CD-9DD9-BF3F8F72BADB}" type="slidenum">
              <a:rPr lang="en-US" smtClean="0"/>
              <a:t>‹N°›</a:t>
            </a:fld>
            <a:endParaRPr lang="en-US"/>
          </a:p>
        </p:txBody>
      </p:sp>
    </p:spTree>
    <p:extLst>
      <p:ext uri="{BB962C8B-B14F-4D97-AF65-F5344CB8AC3E}">
        <p14:creationId xmlns:p14="http://schemas.microsoft.com/office/powerpoint/2010/main" val="2261532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D546EF-52C2-5267-437C-7CA6FC559E72}"/>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C694FB4A-8FF3-EB9E-23BC-0D3F8271CAD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DCA12111-BF3F-0057-FA41-DD5AC87A0A54}"/>
              </a:ext>
            </a:extLst>
          </p:cNvPr>
          <p:cNvSpPr>
            <a:spLocks noGrp="1"/>
          </p:cNvSpPr>
          <p:nvPr>
            <p:ph type="dt" sz="half" idx="10"/>
          </p:nvPr>
        </p:nvSpPr>
        <p:spPr/>
        <p:txBody>
          <a:bodyPr/>
          <a:lstStyle/>
          <a:p>
            <a:fld id="{479FD63A-A5B8-454A-8D0B-E0DE49AFB2B3}" type="datetimeFigureOut">
              <a:rPr lang="en-US" smtClean="0"/>
              <a:t>5/2/2023</a:t>
            </a:fld>
            <a:endParaRPr lang="en-US"/>
          </a:p>
        </p:txBody>
      </p:sp>
      <p:sp>
        <p:nvSpPr>
          <p:cNvPr id="5" name="Espace réservé du pied de page 4">
            <a:extLst>
              <a:ext uri="{FF2B5EF4-FFF2-40B4-BE49-F238E27FC236}">
                <a16:creationId xmlns:a16="http://schemas.microsoft.com/office/drawing/2014/main" id="{DBE66E2E-7EA3-D1CC-5CE1-BFCF726685B8}"/>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352E3C7D-7D9F-0C40-B037-5127418E6EE2}"/>
              </a:ext>
            </a:extLst>
          </p:cNvPr>
          <p:cNvSpPr>
            <a:spLocks noGrp="1"/>
          </p:cNvSpPr>
          <p:nvPr>
            <p:ph type="sldNum" sz="quarter" idx="12"/>
          </p:nvPr>
        </p:nvSpPr>
        <p:spPr/>
        <p:txBody>
          <a:bodyPr/>
          <a:lstStyle/>
          <a:p>
            <a:fld id="{978D3273-1B1C-47CD-9DD9-BF3F8F72BADB}" type="slidenum">
              <a:rPr lang="en-US" smtClean="0"/>
              <a:t>‹N°›</a:t>
            </a:fld>
            <a:endParaRPr lang="en-US"/>
          </a:p>
        </p:txBody>
      </p:sp>
    </p:spTree>
    <p:extLst>
      <p:ext uri="{BB962C8B-B14F-4D97-AF65-F5344CB8AC3E}">
        <p14:creationId xmlns:p14="http://schemas.microsoft.com/office/powerpoint/2010/main" val="3931646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E82551-5867-6331-BD3E-745BFE53754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D7EB1890-7976-9724-523D-AD7838DB3D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D02D46B0-C48C-9FEB-8271-F0B759CA1884}"/>
              </a:ext>
            </a:extLst>
          </p:cNvPr>
          <p:cNvSpPr>
            <a:spLocks noGrp="1"/>
          </p:cNvSpPr>
          <p:nvPr>
            <p:ph type="dt" sz="half" idx="10"/>
          </p:nvPr>
        </p:nvSpPr>
        <p:spPr/>
        <p:txBody>
          <a:bodyPr/>
          <a:lstStyle/>
          <a:p>
            <a:fld id="{479FD63A-A5B8-454A-8D0B-E0DE49AFB2B3}" type="datetimeFigureOut">
              <a:rPr lang="en-US" smtClean="0"/>
              <a:t>5/2/2023</a:t>
            </a:fld>
            <a:endParaRPr lang="en-US"/>
          </a:p>
        </p:txBody>
      </p:sp>
      <p:sp>
        <p:nvSpPr>
          <p:cNvPr id="5" name="Espace réservé du pied de page 4">
            <a:extLst>
              <a:ext uri="{FF2B5EF4-FFF2-40B4-BE49-F238E27FC236}">
                <a16:creationId xmlns:a16="http://schemas.microsoft.com/office/drawing/2014/main" id="{DA2C8474-998D-2B3A-EEF2-8401F6E23511}"/>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3B00482D-56BD-816D-8E49-5E3C4204BF02}"/>
              </a:ext>
            </a:extLst>
          </p:cNvPr>
          <p:cNvSpPr>
            <a:spLocks noGrp="1"/>
          </p:cNvSpPr>
          <p:nvPr>
            <p:ph type="sldNum" sz="quarter" idx="12"/>
          </p:nvPr>
        </p:nvSpPr>
        <p:spPr/>
        <p:txBody>
          <a:bodyPr/>
          <a:lstStyle/>
          <a:p>
            <a:fld id="{978D3273-1B1C-47CD-9DD9-BF3F8F72BADB}" type="slidenum">
              <a:rPr lang="en-US" smtClean="0"/>
              <a:t>‹N°›</a:t>
            </a:fld>
            <a:endParaRPr lang="en-US"/>
          </a:p>
        </p:txBody>
      </p:sp>
    </p:spTree>
    <p:extLst>
      <p:ext uri="{BB962C8B-B14F-4D97-AF65-F5344CB8AC3E}">
        <p14:creationId xmlns:p14="http://schemas.microsoft.com/office/powerpoint/2010/main" val="4282015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3548A7-80A7-3168-D75A-5791627B1580}"/>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E2C305DE-A79D-6175-32E6-686D702617F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E5286962-647B-57C0-A26C-9B481A3F0E95}"/>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5FB0D262-50C7-ED7A-DA14-47884DA13693}"/>
              </a:ext>
            </a:extLst>
          </p:cNvPr>
          <p:cNvSpPr>
            <a:spLocks noGrp="1"/>
          </p:cNvSpPr>
          <p:nvPr>
            <p:ph type="dt" sz="half" idx="10"/>
          </p:nvPr>
        </p:nvSpPr>
        <p:spPr/>
        <p:txBody>
          <a:bodyPr/>
          <a:lstStyle/>
          <a:p>
            <a:fld id="{479FD63A-A5B8-454A-8D0B-E0DE49AFB2B3}" type="datetimeFigureOut">
              <a:rPr lang="en-US" smtClean="0"/>
              <a:t>5/2/2023</a:t>
            </a:fld>
            <a:endParaRPr lang="en-US"/>
          </a:p>
        </p:txBody>
      </p:sp>
      <p:sp>
        <p:nvSpPr>
          <p:cNvPr id="6" name="Espace réservé du pied de page 5">
            <a:extLst>
              <a:ext uri="{FF2B5EF4-FFF2-40B4-BE49-F238E27FC236}">
                <a16:creationId xmlns:a16="http://schemas.microsoft.com/office/drawing/2014/main" id="{5BC9D2E2-CAC1-07AC-CE02-F9C7DDAC6B30}"/>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E28AB606-E644-B30F-9527-B70FDE6AECF6}"/>
              </a:ext>
            </a:extLst>
          </p:cNvPr>
          <p:cNvSpPr>
            <a:spLocks noGrp="1"/>
          </p:cNvSpPr>
          <p:nvPr>
            <p:ph type="sldNum" sz="quarter" idx="12"/>
          </p:nvPr>
        </p:nvSpPr>
        <p:spPr/>
        <p:txBody>
          <a:bodyPr/>
          <a:lstStyle/>
          <a:p>
            <a:fld id="{978D3273-1B1C-47CD-9DD9-BF3F8F72BADB}" type="slidenum">
              <a:rPr lang="en-US" smtClean="0"/>
              <a:t>‹N°›</a:t>
            </a:fld>
            <a:endParaRPr lang="en-US"/>
          </a:p>
        </p:txBody>
      </p:sp>
    </p:spTree>
    <p:extLst>
      <p:ext uri="{BB962C8B-B14F-4D97-AF65-F5344CB8AC3E}">
        <p14:creationId xmlns:p14="http://schemas.microsoft.com/office/powerpoint/2010/main" val="1517306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9874DD-1A00-3939-5B06-6DA2EE52374B}"/>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6836ACBC-F1A4-7700-AB38-36B6304E8A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004330F-701A-1D9B-4043-083C9D2FC6FC}"/>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580CFE77-4BF0-772C-4E68-928EC91DAB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C3D3C6A-5766-44FA-D749-1B2E9EB3847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EB060953-51AF-7939-9DB0-B35F1197A61A}"/>
              </a:ext>
            </a:extLst>
          </p:cNvPr>
          <p:cNvSpPr>
            <a:spLocks noGrp="1"/>
          </p:cNvSpPr>
          <p:nvPr>
            <p:ph type="dt" sz="half" idx="10"/>
          </p:nvPr>
        </p:nvSpPr>
        <p:spPr/>
        <p:txBody>
          <a:bodyPr/>
          <a:lstStyle/>
          <a:p>
            <a:fld id="{479FD63A-A5B8-454A-8D0B-E0DE49AFB2B3}" type="datetimeFigureOut">
              <a:rPr lang="en-US" smtClean="0"/>
              <a:t>5/2/2023</a:t>
            </a:fld>
            <a:endParaRPr lang="en-US"/>
          </a:p>
        </p:txBody>
      </p:sp>
      <p:sp>
        <p:nvSpPr>
          <p:cNvPr id="8" name="Espace réservé du pied de page 7">
            <a:extLst>
              <a:ext uri="{FF2B5EF4-FFF2-40B4-BE49-F238E27FC236}">
                <a16:creationId xmlns:a16="http://schemas.microsoft.com/office/drawing/2014/main" id="{EB010D90-E7F9-BB02-829D-AEEA5BDB244E}"/>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D1C49AB3-098E-7E78-2F7C-92CCD054B2D4}"/>
              </a:ext>
            </a:extLst>
          </p:cNvPr>
          <p:cNvSpPr>
            <a:spLocks noGrp="1"/>
          </p:cNvSpPr>
          <p:nvPr>
            <p:ph type="sldNum" sz="quarter" idx="12"/>
          </p:nvPr>
        </p:nvSpPr>
        <p:spPr/>
        <p:txBody>
          <a:bodyPr/>
          <a:lstStyle/>
          <a:p>
            <a:fld id="{978D3273-1B1C-47CD-9DD9-BF3F8F72BADB}" type="slidenum">
              <a:rPr lang="en-US" smtClean="0"/>
              <a:t>‹N°›</a:t>
            </a:fld>
            <a:endParaRPr lang="en-US"/>
          </a:p>
        </p:txBody>
      </p:sp>
    </p:spTree>
    <p:extLst>
      <p:ext uri="{BB962C8B-B14F-4D97-AF65-F5344CB8AC3E}">
        <p14:creationId xmlns:p14="http://schemas.microsoft.com/office/powerpoint/2010/main" val="833995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772F7F-36BC-8997-90EE-AE39158C8FFF}"/>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68A749A4-1DFA-EDE2-AAE1-77881037E396}"/>
              </a:ext>
            </a:extLst>
          </p:cNvPr>
          <p:cNvSpPr>
            <a:spLocks noGrp="1"/>
          </p:cNvSpPr>
          <p:nvPr>
            <p:ph type="dt" sz="half" idx="10"/>
          </p:nvPr>
        </p:nvSpPr>
        <p:spPr/>
        <p:txBody>
          <a:bodyPr/>
          <a:lstStyle/>
          <a:p>
            <a:fld id="{479FD63A-A5B8-454A-8D0B-E0DE49AFB2B3}" type="datetimeFigureOut">
              <a:rPr lang="en-US" smtClean="0"/>
              <a:t>5/2/2023</a:t>
            </a:fld>
            <a:endParaRPr lang="en-US"/>
          </a:p>
        </p:txBody>
      </p:sp>
      <p:sp>
        <p:nvSpPr>
          <p:cNvPr id="4" name="Espace réservé du pied de page 3">
            <a:extLst>
              <a:ext uri="{FF2B5EF4-FFF2-40B4-BE49-F238E27FC236}">
                <a16:creationId xmlns:a16="http://schemas.microsoft.com/office/drawing/2014/main" id="{E9F20CD3-6140-35B7-E57F-90C8076A7F4C}"/>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B850914C-3F93-B850-5B7A-3D156B4AB497}"/>
              </a:ext>
            </a:extLst>
          </p:cNvPr>
          <p:cNvSpPr>
            <a:spLocks noGrp="1"/>
          </p:cNvSpPr>
          <p:nvPr>
            <p:ph type="sldNum" sz="quarter" idx="12"/>
          </p:nvPr>
        </p:nvSpPr>
        <p:spPr/>
        <p:txBody>
          <a:bodyPr/>
          <a:lstStyle/>
          <a:p>
            <a:fld id="{978D3273-1B1C-47CD-9DD9-BF3F8F72BADB}" type="slidenum">
              <a:rPr lang="en-US" smtClean="0"/>
              <a:t>‹N°›</a:t>
            </a:fld>
            <a:endParaRPr lang="en-US"/>
          </a:p>
        </p:txBody>
      </p:sp>
    </p:spTree>
    <p:extLst>
      <p:ext uri="{BB962C8B-B14F-4D97-AF65-F5344CB8AC3E}">
        <p14:creationId xmlns:p14="http://schemas.microsoft.com/office/powerpoint/2010/main" val="1375580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565D7A6-C578-F575-17E1-9E9FFDF603A8}"/>
              </a:ext>
            </a:extLst>
          </p:cNvPr>
          <p:cNvSpPr>
            <a:spLocks noGrp="1"/>
          </p:cNvSpPr>
          <p:nvPr>
            <p:ph type="dt" sz="half" idx="10"/>
          </p:nvPr>
        </p:nvSpPr>
        <p:spPr/>
        <p:txBody>
          <a:bodyPr/>
          <a:lstStyle/>
          <a:p>
            <a:fld id="{479FD63A-A5B8-454A-8D0B-E0DE49AFB2B3}" type="datetimeFigureOut">
              <a:rPr lang="en-US" smtClean="0"/>
              <a:t>5/2/2023</a:t>
            </a:fld>
            <a:endParaRPr lang="en-US"/>
          </a:p>
        </p:txBody>
      </p:sp>
      <p:sp>
        <p:nvSpPr>
          <p:cNvPr id="3" name="Espace réservé du pied de page 2">
            <a:extLst>
              <a:ext uri="{FF2B5EF4-FFF2-40B4-BE49-F238E27FC236}">
                <a16:creationId xmlns:a16="http://schemas.microsoft.com/office/drawing/2014/main" id="{AB72DE1F-8D8D-9B0E-511F-820DB239058A}"/>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4147F47E-019D-F3EE-5F8B-958AE20FDF8C}"/>
              </a:ext>
            </a:extLst>
          </p:cNvPr>
          <p:cNvSpPr>
            <a:spLocks noGrp="1"/>
          </p:cNvSpPr>
          <p:nvPr>
            <p:ph type="sldNum" sz="quarter" idx="12"/>
          </p:nvPr>
        </p:nvSpPr>
        <p:spPr/>
        <p:txBody>
          <a:bodyPr/>
          <a:lstStyle/>
          <a:p>
            <a:fld id="{978D3273-1B1C-47CD-9DD9-BF3F8F72BADB}" type="slidenum">
              <a:rPr lang="en-US" smtClean="0"/>
              <a:t>‹N°›</a:t>
            </a:fld>
            <a:endParaRPr lang="en-US"/>
          </a:p>
        </p:txBody>
      </p:sp>
    </p:spTree>
    <p:extLst>
      <p:ext uri="{BB962C8B-B14F-4D97-AF65-F5344CB8AC3E}">
        <p14:creationId xmlns:p14="http://schemas.microsoft.com/office/powerpoint/2010/main" val="1376446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A18503-DBBD-7EE5-5D38-495C6932351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3001449B-55E7-64E2-957C-371F59F698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4B024595-DF77-AFB2-437E-250D847119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AC37F93-A4E6-21A3-9B53-EB189CBBB151}"/>
              </a:ext>
            </a:extLst>
          </p:cNvPr>
          <p:cNvSpPr>
            <a:spLocks noGrp="1"/>
          </p:cNvSpPr>
          <p:nvPr>
            <p:ph type="dt" sz="half" idx="10"/>
          </p:nvPr>
        </p:nvSpPr>
        <p:spPr/>
        <p:txBody>
          <a:bodyPr/>
          <a:lstStyle/>
          <a:p>
            <a:fld id="{479FD63A-A5B8-454A-8D0B-E0DE49AFB2B3}" type="datetimeFigureOut">
              <a:rPr lang="en-US" smtClean="0"/>
              <a:t>5/2/2023</a:t>
            </a:fld>
            <a:endParaRPr lang="en-US"/>
          </a:p>
        </p:txBody>
      </p:sp>
      <p:sp>
        <p:nvSpPr>
          <p:cNvPr id="6" name="Espace réservé du pied de page 5">
            <a:extLst>
              <a:ext uri="{FF2B5EF4-FFF2-40B4-BE49-F238E27FC236}">
                <a16:creationId xmlns:a16="http://schemas.microsoft.com/office/drawing/2014/main" id="{025D82BD-DA58-3AC0-8084-E54FC1DCC95B}"/>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9E2AD397-604E-5C19-2B15-72A65F0025B6}"/>
              </a:ext>
            </a:extLst>
          </p:cNvPr>
          <p:cNvSpPr>
            <a:spLocks noGrp="1"/>
          </p:cNvSpPr>
          <p:nvPr>
            <p:ph type="sldNum" sz="quarter" idx="12"/>
          </p:nvPr>
        </p:nvSpPr>
        <p:spPr/>
        <p:txBody>
          <a:bodyPr/>
          <a:lstStyle/>
          <a:p>
            <a:fld id="{978D3273-1B1C-47CD-9DD9-BF3F8F72BADB}" type="slidenum">
              <a:rPr lang="en-US" smtClean="0"/>
              <a:t>‹N°›</a:t>
            </a:fld>
            <a:endParaRPr lang="en-US"/>
          </a:p>
        </p:txBody>
      </p:sp>
    </p:spTree>
    <p:extLst>
      <p:ext uri="{BB962C8B-B14F-4D97-AF65-F5344CB8AC3E}">
        <p14:creationId xmlns:p14="http://schemas.microsoft.com/office/powerpoint/2010/main" val="2939590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28D1B5-C787-05BD-F954-E4A46081214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BFAAD5DD-7F02-B9E8-7612-365A4099DE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6F0D7DCF-AA99-090F-68FD-35781E1793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9BE03F8-0516-3DEE-3674-BFF49C9043D5}"/>
              </a:ext>
            </a:extLst>
          </p:cNvPr>
          <p:cNvSpPr>
            <a:spLocks noGrp="1"/>
          </p:cNvSpPr>
          <p:nvPr>
            <p:ph type="dt" sz="half" idx="10"/>
          </p:nvPr>
        </p:nvSpPr>
        <p:spPr/>
        <p:txBody>
          <a:bodyPr/>
          <a:lstStyle/>
          <a:p>
            <a:fld id="{479FD63A-A5B8-454A-8D0B-E0DE49AFB2B3}" type="datetimeFigureOut">
              <a:rPr lang="en-US" smtClean="0"/>
              <a:t>5/2/2023</a:t>
            </a:fld>
            <a:endParaRPr lang="en-US"/>
          </a:p>
        </p:txBody>
      </p:sp>
      <p:sp>
        <p:nvSpPr>
          <p:cNvPr id="6" name="Espace réservé du pied de page 5">
            <a:extLst>
              <a:ext uri="{FF2B5EF4-FFF2-40B4-BE49-F238E27FC236}">
                <a16:creationId xmlns:a16="http://schemas.microsoft.com/office/drawing/2014/main" id="{1E1B7CED-C2E5-107A-58AE-EDF3C8AF3923}"/>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AC02767C-2B37-7759-D54F-6504F68F0003}"/>
              </a:ext>
            </a:extLst>
          </p:cNvPr>
          <p:cNvSpPr>
            <a:spLocks noGrp="1"/>
          </p:cNvSpPr>
          <p:nvPr>
            <p:ph type="sldNum" sz="quarter" idx="12"/>
          </p:nvPr>
        </p:nvSpPr>
        <p:spPr/>
        <p:txBody>
          <a:bodyPr/>
          <a:lstStyle/>
          <a:p>
            <a:fld id="{978D3273-1B1C-47CD-9DD9-BF3F8F72BADB}" type="slidenum">
              <a:rPr lang="en-US" smtClean="0"/>
              <a:t>‹N°›</a:t>
            </a:fld>
            <a:endParaRPr lang="en-US"/>
          </a:p>
        </p:txBody>
      </p:sp>
    </p:spTree>
    <p:extLst>
      <p:ext uri="{BB962C8B-B14F-4D97-AF65-F5344CB8AC3E}">
        <p14:creationId xmlns:p14="http://schemas.microsoft.com/office/powerpoint/2010/main" val="4206393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t 7" hidden="1">
            <a:extLst>
              <a:ext uri="{FF2B5EF4-FFF2-40B4-BE49-F238E27FC236}">
                <a16:creationId xmlns:a16="http://schemas.microsoft.com/office/drawing/2014/main" id="{BF226231-4B49-EA83-9CE9-616F03F3440B}"/>
              </a:ext>
            </a:extLst>
          </p:cNvPr>
          <p:cNvGraphicFramePr>
            <a:graphicFrameLocks noChangeAspect="1"/>
          </p:cNvGraphicFramePr>
          <p:nvPr userDrawn="1">
            <p:custDataLst>
              <p:tags r:id="rId13"/>
            </p:custDataLst>
            <p:extLst>
              <p:ext uri="{D42A27DB-BD31-4B8C-83A1-F6EECF244321}">
                <p14:modId xmlns:p14="http://schemas.microsoft.com/office/powerpoint/2010/main" val="180735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14" imgW="425" imgH="424" progId="TCLayout.ActiveDocument.1">
                  <p:embed/>
                </p:oleObj>
              </mc:Choice>
              <mc:Fallback>
                <p:oleObj name="Diapositive think-cell" r:id="rId14" imgW="425" imgH="424" progId="TCLayout.ActiveDocument.1">
                  <p:embed/>
                  <p:pic>
                    <p:nvPicPr>
                      <p:cNvPr id="0" name=""/>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Espace réservé du titre 1">
            <a:extLst>
              <a:ext uri="{FF2B5EF4-FFF2-40B4-BE49-F238E27FC236}">
                <a16:creationId xmlns:a16="http://schemas.microsoft.com/office/drawing/2014/main" id="{C902B5B3-22C1-430D-22B6-F77BD430F9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2DE834A5-5119-DCC3-925A-FC2BAD7DCE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84AE839C-11CF-B9B7-EF18-BB753262FE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9FD63A-A5B8-454A-8D0B-E0DE49AFB2B3}" type="datetimeFigureOut">
              <a:rPr lang="en-US" smtClean="0"/>
              <a:t>5/2/2023</a:t>
            </a:fld>
            <a:endParaRPr lang="en-US"/>
          </a:p>
        </p:txBody>
      </p:sp>
      <p:sp>
        <p:nvSpPr>
          <p:cNvPr id="5" name="Espace réservé du pied de page 4">
            <a:extLst>
              <a:ext uri="{FF2B5EF4-FFF2-40B4-BE49-F238E27FC236}">
                <a16:creationId xmlns:a16="http://schemas.microsoft.com/office/drawing/2014/main" id="{68A623E7-53FD-5705-D55E-BF8E76CF8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FF27F9D4-0974-F700-9E7B-4C7F1C12B9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8D3273-1B1C-47CD-9DD9-BF3F8F72BADB}" type="slidenum">
              <a:rPr lang="en-US" smtClean="0"/>
              <a:t>‹N°›</a:t>
            </a:fld>
            <a:endParaRPr lang="en-US"/>
          </a:p>
        </p:txBody>
      </p:sp>
    </p:spTree>
    <p:extLst>
      <p:ext uri="{BB962C8B-B14F-4D97-AF65-F5344CB8AC3E}">
        <p14:creationId xmlns:p14="http://schemas.microsoft.com/office/powerpoint/2010/main" val="2421672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hyperlink" Target="http://dati.istat.it/" TargetMode="Externa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2.png"/><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t 3" hidden="1">
            <a:extLst>
              <a:ext uri="{FF2B5EF4-FFF2-40B4-BE49-F238E27FC236}">
                <a16:creationId xmlns:a16="http://schemas.microsoft.com/office/drawing/2014/main" id="{361B73E3-9468-7C8D-3515-1F6CC280FEB7}"/>
              </a:ext>
            </a:extLst>
          </p:cNvPr>
          <p:cNvGraphicFramePr>
            <a:graphicFrameLocks noChangeAspect="1"/>
          </p:cNvGraphicFramePr>
          <p:nvPr>
            <p:custDataLst>
              <p:tags r:id="rId1"/>
            </p:custDataLst>
            <p:extLst>
              <p:ext uri="{D42A27DB-BD31-4B8C-83A1-F6EECF244321}">
                <p14:modId xmlns:p14="http://schemas.microsoft.com/office/powerpoint/2010/main" val="3642524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3" imgW="425" imgH="424" progId="TCLayout.ActiveDocument.1">
                  <p:embed/>
                </p:oleObj>
              </mc:Choice>
              <mc:Fallback>
                <p:oleObj name="Diapositive think-cell" r:id="rId3" imgW="425" imgH="42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re 1">
            <a:extLst>
              <a:ext uri="{FF2B5EF4-FFF2-40B4-BE49-F238E27FC236}">
                <a16:creationId xmlns:a16="http://schemas.microsoft.com/office/drawing/2014/main" id="{9FFEF03E-7FC9-AA0B-D59D-D2CA1D0FB5E8}"/>
              </a:ext>
            </a:extLst>
          </p:cNvPr>
          <p:cNvSpPr>
            <a:spLocks noGrp="1"/>
          </p:cNvSpPr>
          <p:nvPr>
            <p:ph type="ctrTitle"/>
          </p:nvPr>
        </p:nvSpPr>
        <p:spPr/>
        <p:txBody>
          <a:bodyPr vert="horz"/>
          <a:lstStyle/>
          <a:p>
            <a:r>
              <a:rPr lang="en-US" dirty="0"/>
              <a:t>ALIX Geospatial </a:t>
            </a:r>
          </a:p>
        </p:txBody>
      </p:sp>
      <p:sp>
        <p:nvSpPr>
          <p:cNvPr id="3" name="Sous-titre 2">
            <a:extLst>
              <a:ext uri="{FF2B5EF4-FFF2-40B4-BE49-F238E27FC236}">
                <a16:creationId xmlns:a16="http://schemas.microsoft.com/office/drawing/2014/main" id="{97769EAB-7614-847D-107E-42CA34F68D8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13790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t 3" hidden="1">
            <a:extLst>
              <a:ext uri="{FF2B5EF4-FFF2-40B4-BE49-F238E27FC236}">
                <a16:creationId xmlns:a16="http://schemas.microsoft.com/office/drawing/2014/main" id="{7AC631CD-F229-7B9E-2AA4-658EB1E9A333}"/>
              </a:ext>
            </a:extLst>
          </p:cNvPr>
          <p:cNvGraphicFramePr>
            <a:graphicFrameLocks noChangeAspect="1"/>
          </p:cNvGraphicFramePr>
          <p:nvPr>
            <p:custDataLst>
              <p:tags r:id="rId1"/>
            </p:custDataLst>
            <p:extLst>
              <p:ext uri="{D42A27DB-BD31-4B8C-83A1-F6EECF244321}">
                <p14:modId xmlns:p14="http://schemas.microsoft.com/office/powerpoint/2010/main" val="38659976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3" imgW="425" imgH="424" progId="TCLayout.ActiveDocument.1">
                  <p:embed/>
                </p:oleObj>
              </mc:Choice>
              <mc:Fallback>
                <p:oleObj name="Diapositive think-cell" r:id="rId3" imgW="425" imgH="42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re 1">
            <a:extLst>
              <a:ext uri="{FF2B5EF4-FFF2-40B4-BE49-F238E27FC236}">
                <a16:creationId xmlns:a16="http://schemas.microsoft.com/office/drawing/2014/main" id="{18127415-F274-F5B4-A971-FD609B66DEB8}"/>
              </a:ext>
            </a:extLst>
          </p:cNvPr>
          <p:cNvSpPr>
            <a:spLocks noGrp="1"/>
          </p:cNvSpPr>
          <p:nvPr>
            <p:ph type="title"/>
          </p:nvPr>
        </p:nvSpPr>
        <p:spPr/>
        <p:txBody>
          <a:bodyPr vert="horz"/>
          <a:lstStyle/>
          <a:p>
            <a:r>
              <a:rPr lang="en-US" dirty="0"/>
              <a:t>Introduction</a:t>
            </a:r>
          </a:p>
        </p:txBody>
      </p:sp>
      <p:sp>
        <p:nvSpPr>
          <p:cNvPr id="3" name="Espace réservé du contenu 2">
            <a:extLst>
              <a:ext uri="{FF2B5EF4-FFF2-40B4-BE49-F238E27FC236}">
                <a16:creationId xmlns:a16="http://schemas.microsoft.com/office/drawing/2014/main" id="{A60B2D58-0EE6-43CA-2BC5-BDB2029CF145}"/>
              </a:ext>
            </a:extLst>
          </p:cNvPr>
          <p:cNvSpPr>
            <a:spLocks noGrp="1"/>
          </p:cNvSpPr>
          <p:nvPr>
            <p:ph idx="1"/>
          </p:nvPr>
        </p:nvSpPr>
        <p:spPr/>
        <p:txBody>
          <a:bodyPr>
            <a:normAutofit fontScale="70000" lnSpcReduction="20000"/>
          </a:bodyPr>
          <a:lstStyle/>
          <a:p>
            <a:pPr marL="0" indent="0">
              <a:buNone/>
            </a:pPr>
            <a:r>
              <a:rPr lang="en-US" dirty="0"/>
              <a:t>Our algorithm identifies and analyzes territories within specific distances (buffers) around given points (coordinates). The data used includes geographical data (such as territories and their borders) and demographic information (such as population and employment) for each area. Demographic data is taken from the official webpage : </a:t>
            </a:r>
            <a:r>
              <a:rPr lang="en-US" dirty="0">
                <a:hlinkClick r:id="rId5"/>
              </a:rPr>
              <a:t>http://dati.istat.it/</a:t>
            </a:r>
            <a:endParaRPr lang="en-US" dirty="0"/>
          </a:p>
          <a:p>
            <a:pPr marL="0" indent="0">
              <a:buNone/>
            </a:pPr>
            <a:r>
              <a:rPr lang="en-US" sz="2600" dirty="0">
                <a:solidFill>
                  <a:schemeClr val="bg2">
                    <a:lumMod val="50000"/>
                  </a:schemeClr>
                </a:solidFill>
              </a:rPr>
              <a:t>Note : A number of this demographic data can be at provincial or regional level.</a:t>
            </a:r>
          </a:p>
          <a:p>
            <a:pPr marL="0" indent="0">
              <a:buNone/>
            </a:pPr>
            <a:r>
              <a:rPr lang="en-US" dirty="0"/>
              <a:t>The code processes this data and returns an Excel file containing the analyzed results for each coordinate-buffer distance pair.</a:t>
            </a:r>
          </a:p>
          <a:p>
            <a:endParaRPr lang="en-US" dirty="0"/>
          </a:p>
          <a:p>
            <a:pPr marL="0" indent="0">
              <a:buNone/>
            </a:pPr>
            <a:r>
              <a:rPr lang="en-US" dirty="0"/>
              <a:t>Key concepts:</a:t>
            </a:r>
          </a:p>
          <a:p>
            <a:endParaRPr lang="en-US" dirty="0"/>
          </a:p>
          <a:p>
            <a:r>
              <a:rPr lang="en-US" dirty="0"/>
              <a:t>Coordinates: Latitude and longitude values representing a point on the Earth's surface.</a:t>
            </a:r>
          </a:p>
          <a:p>
            <a:r>
              <a:rPr lang="en-US" dirty="0"/>
              <a:t>Buffer distances: The radius around each coordinate to define the area of interest.</a:t>
            </a:r>
          </a:p>
          <a:p>
            <a:r>
              <a:rPr lang="en-US" dirty="0"/>
              <a:t>Territories: Geographical regions, such as municipalities or cities, represented by polygons.</a:t>
            </a:r>
          </a:p>
        </p:txBody>
      </p:sp>
    </p:spTree>
    <p:extLst>
      <p:ext uri="{BB962C8B-B14F-4D97-AF65-F5344CB8AC3E}">
        <p14:creationId xmlns:p14="http://schemas.microsoft.com/office/powerpoint/2010/main" val="278032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t 3" hidden="1">
            <a:extLst>
              <a:ext uri="{FF2B5EF4-FFF2-40B4-BE49-F238E27FC236}">
                <a16:creationId xmlns:a16="http://schemas.microsoft.com/office/drawing/2014/main" id="{2F0F540D-8C74-3371-EF61-130E4FD19C94}"/>
              </a:ext>
            </a:extLst>
          </p:cNvPr>
          <p:cNvGraphicFramePr>
            <a:graphicFrameLocks noChangeAspect="1"/>
          </p:cNvGraphicFramePr>
          <p:nvPr>
            <p:custDataLst>
              <p:tags r:id="rId1"/>
            </p:custDataLst>
            <p:extLst>
              <p:ext uri="{D42A27DB-BD31-4B8C-83A1-F6EECF244321}">
                <p14:modId xmlns:p14="http://schemas.microsoft.com/office/powerpoint/2010/main" val="1508870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3" imgW="425" imgH="424" progId="TCLayout.ActiveDocument.1">
                  <p:embed/>
                </p:oleObj>
              </mc:Choice>
              <mc:Fallback>
                <p:oleObj name="Diapositive think-cell" r:id="rId3" imgW="425" imgH="42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re 1">
            <a:extLst>
              <a:ext uri="{FF2B5EF4-FFF2-40B4-BE49-F238E27FC236}">
                <a16:creationId xmlns:a16="http://schemas.microsoft.com/office/drawing/2014/main" id="{7A98C717-DA76-4147-EE87-109DB6DF12ED}"/>
              </a:ext>
            </a:extLst>
          </p:cNvPr>
          <p:cNvSpPr>
            <a:spLocks noGrp="1"/>
          </p:cNvSpPr>
          <p:nvPr>
            <p:ph type="title"/>
          </p:nvPr>
        </p:nvSpPr>
        <p:spPr/>
        <p:txBody>
          <a:bodyPr vert="horz"/>
          <a:lstStyle/>
          <a:p>
            <a:r>
              <a:rPr lang="en-US" dirty="0"/>
              <a:t>Methodology</a:t>
            </a:r>
          </a:p>
        </p:txBody>
      </p:sp>
      <p:sp>
        <p:nvSpPr>
          <p:cNvPr id="3" name="Espace réservé du contenu 2">
            <a:extLst>
              <a:ext uri="{FF2B5EF4-FFF2-40B4-BE49-F238E27FC236}">
                <a16:creationId xmlns:a16="http://schemas.microsoft.com/office/drawing/2014/main" id="{F82DABB0-F7D2-FAD9-B806-94DBDA4C8DE5}"/>
              </a:ext>
            </a:extLst>
          </p:cNvPr>
          <p:cNvSpPr>
            <a:spLocks noGrp="1"/>
          </p:cNvSpPr>
          <p:nvPr>
            <p:ph idx="1"/>
          </p:nvPr>
        </p:nvSpPr>
        <p:spPr>
          <a:xfrm>
            <a:off x="838200" y="1825625"/>
            <a:ext cx="4776019" cy="4351338"/>
          </a:xfrm>
        </p:spPr>
        <p:txBody>
          <a:bodyPr>
            <a:normAutofit fontScale="62500" lnSpcReduction="20000"/>
          </a:bodyPr>
          <a:lstStyle/>
          <a:p>
            <a:r>
              <a:rPr lang="en-US" dirty="0"/>
              <a:t>For each given coordinate, the code creates a buffer zone with the specified radius.</a:t>
            </a:r>
          </a:p>
          <a:p>
            <a:r>
              <a:rPr lang="en-US" dirty="0"/>
              <a:t>It then identifies the territories that intersect with the buffer zone.</a:t>
            </a:r>
          </a:p>
          <a:p>
            <a:r>
              <a:rPr lang="en-US" dirty="0"/>
              <a:t>For each intersecting territory, the code calculates the percentage of its area within the buffer zone.</a:t>
            </a:r>
          </a:p>
          <a:p>
            <a:r>
              <a:rPr lang="en-US" dirty="0"/>
              <a:t>The code retrieves demographic data for each territory and calculates population-related statistics, such as the total and active population.</a:t>
            </a:r>
          </a:p>
          <a:p>
            <a:r>
              <a:rPr lang="en-US" dirty="0"/>
              <a:t>The results are then combined into a single dataset for each coordinate, including details for all buffer distances.</a:t>
            </a:r>
          </a:p>
          <a:p>
            <a:r>
              <a:rPr lang="en-US" dirty="0"/>
              <a:t>Finally, the code exports the data to an Excel file, with one sheet for each coordinate.</a:t>
            </a:r>
          </a:p>
        </p:txBody>
      </p:sp>
      <p:pic>
        <p:nvPicPr>
          <p:cNvPr id="6" name="Image 5">
            <a:extLst>
              <a:ext uri="{FF2B5EF4-FFF2-40B4-BE49-F238E27FC236}">
                <a16:creationId xmlns:a16="http://schemas.microsoft.com/office/drawing/2014/main" id="{E0A2D929-52A5-4921-7D6A-103459AE34FE}"/>
              </a:ext>
            </a:extLst>
          </p:cNvPr>
          <p:cNvPicPr>
            <a:picLocks noChangeAspect="1"/>
          </p:cNvPicPr>
          <p:nvPr/>
        </p:nvPicPr>
        <p:blipFill>
          <a:blip r:embed="rId5"/>
          <a:stretch>
            <a:fillRect/>
          </a:stretch>
        </p:blipFill>
        <p:spPr>
          <a:xfrm>
            <a:off x="7709291" y="1690688"/>
            <a:ext cx="4206605" cy="3815378"/>
          </a:xfrm>
          <a:prstGeom prst="rect">
            <a:avLst/>
          </a:prstGeom>
        </p:spPr>
      </p:pic>
      <p:sp>
        <p:nvSpPr>
          <p:cNvPr id="8" name="ZoneTexte 7">
            <a:extLst>
              <a:ext uri="{FF2B5EF4-FFF2-40B4-BE49-F238E27FC236}">
                <a16:creationId xmlns:a16="http://schemas.microsoft.com/office/drawing/2014/main" id="{0AC9C7AC-BF46-4627-13F3-2173F5E746AC}"/>
              </a:ext>
            </a:extLst>
          </p:cNvPr>
          <p:cNvSpPr txBox="1"/>
          <p:nvPr/>
        </p:nvSpPr>
        <p:spPr>
          <a:xfrm>
            <a:off x="7709290" y="5506066"/>
            <a:ext cx="4482709" cy="461665"/>
          </a:xfrm>
          <a:prstGeom prst="rect">
            <a:avLst/>
          </a:prstGeom>
          <a:noFill/>
        </p:spPr>
        <p:txBody>
          <a:bodyPr wrap="square" rtlCol="0">
            <a:spAutoFit/>
          </a:bodyPr>
          <a:lstStyle/>
          <a:p>
            <a:r>
              <a:rPr lang="en-US" sz="1200" dirty="0"/>
              <a:t>10, 20 and 40km buffer distances around Frosinone’s coordinates. Blue borders (territories) are municipalities</a:t>
            </a:r>
          </a:p>
        </p:txBody>
      </p:sp>
    </p:spTree>
    <p:extLst>
      <p:ext uri="{BB962C8B-B14F-4D97-AF65-F5344CB8AC3E}">
        <p14:creationId xmlns:p14="http://schemas.microsoft.com/office/powerpoint/2010/main" val="1206644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t 4" hidden="1">
            <a:extLst>
              <a:ext uri="{FF2B5EF4-FFF2-40B4-BE49-F238E27FC236}">
                <a16:creationId xmlns:a16="http://schemas.microsoft.com/office/drawing/2014/main" id="{D9127F04-5781-6426-9E9C-41E6DA7C77A3}"/>
              </a:ext>
            </a:extLst>
          </p:cNvPr>
          <p:cNvGraphicFramePr>
            <a:graphicFrameLocks noChangeAspect="1"/>
          </p:cNvGraphicFramePr>
          <p:nvPr>
            <p:custDataLst>
              <p:tags r:id="rId1"/>
            </p:custDataLst>
            <p:extLst>
              <p:ext uri="{D42A27DB-BD31-4B8C-83A1-F6EECF244321}">
                <p14:modId xmlns:p14="http://schemas.microsoft.com/office/powerpoint/2010/main" val="8623937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3" imgW="425" imgH="424" progId="TCLayout.ActiveDocument.1">
                  <p:embed/>
                </p:oleObj>
              </mc:Choice>
              <mc:Fallback>
                <p:oleObj name="Diapositive think-cell" r:id="rId3" imgW="425" imgH="42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re 1">
            <a:extLst>
              <a:ext uri="{FF2B5EF4-FFF2-40B4-BE49-F238E27FC236}">
                <a16:creationId xmlns:a16="http://schemas.microsoft.com/office/drawing/2014/main" id="{68BB9086-5086-4789-25D8-5B5BB4327B20}"/>
              </a:ext>
            </a:extLst>
          </p:cNvPr>
          <p:cNvSpPr>
            <a:spLocks noGrp="1"/>
          </p:cNvSpPr>
          <p:nvPr>
            <p:ph type="title"/>
          </p:nvPr>
        </p:nvSpPr>
        <p:spPr>
          <a:xfrm>
            <a:off x="838200" y="365125"/>
            <a:ext cx="10515600" cy="1217869"/>
          </a:xfrm>
        </p:spPr>
        <p:txBody>
          <a:bodyPr vert="horz"/>
          <a:lstStyle/>
          <a:p>
            <a:r>
              <a:rPr lang="en-US" dirty="0"/>
              <a:t>Output and applications</a:t>
            </a:r>
          </a:p>
        </p:txBody>
      </p:sp>
      <p:sp>
        <p:nvSpPr>
          <p:cNvPr id="3" name="Espace réservé du contenu 2">
            <a:extLst>
              <a:ext uri="{FF2B5EF4-FFF2-40B4-BE49-F238E27FC236}">
                <a16:creationId xmlns:a16="http://schemas.microsoft.com/office/drawing/2014/main" id="{86DC4352-AB08-68AC-D85E-3257447CB1C7}"/>
              </a:ext>
            </a:extLst>
          </p:cNvPr>
          <p:cNvSpPr>
            <a:spLocks noGrp="1"/>
          </p:cNvSpPr>
          <p:nvPr>
            <p:ph idx="1"/>
          </p:nvPr>
        </p:nvSpPr>
        <p:spPr>
          <a:xfrm>
            <a:off x="838200" y="1582994"/>
            <a:ext cx="10515600" cy="5053779"/>
          </a:xfrm>
        </p:spPr>
        <p:txBody>
          <a:bodyPr>
            <a:normAutofit fontScale="55000" lnSpcReduction="20000"/>
          </a:bodyPr>
          <a:lstStyle/>
          <a:p>
            <a:pPr marL="0" indent="0">
              <a:buNone/>
            </a:pPr>
            <a:r>
              <a:rPr lang="en-US" dirty="0"/>
              <a:t>The output of this code is an Excel file containing demographic and geographical data for each community in the buffer zone according to the % on inclusion in the zone. The data we provide is : </a:t>
            </a:r>
          </a:p>
          <a:p>
            <a:r>
              <a:rPr lang="en-US" dirty="0"/>
              <a:t>Total Population</a:t>
            </a:r>
          </a:p>
          <a:p>
            <a:r>
              <a:rPr lang="en-US" dirty="0"/>
              <a:t>Active Population</a:t>
            </a:r>
          </a:p>
          <a:p>
            <a:r>
              <a:rPr lang="en-US" dirty="0"/>
              <a:t>% of Unemployment</a:t>
            </a:r>
          </a:p>
          <a:p>
            <a:r>
              <a:rPr lang="en-US" dirty="0"/>
              <a:t>Number of compagnies</a:t>
            </a:r>
          </a:p>
          <a:p>
            <a:r>
              <a:rPr lang="en-US" dirty="0"/>
              <a:t>Repartition of the population according the level of education</a:t>
            </a:r>
          </a:p>
          <a:p>
            <a:r>
              <a:rPr lang="en-US" dirty="0"/>
              <a:t>% of households living below the poverty line</a:t>
            </a:r>
          </a:p>
          <a:p>
            <a:r>
              <a:rPr lang="en-US" dirty="0"/>
              <a:t>Average Wage according to education level</a:t>
            </a:r>
          </a:p>
          <a:p>
            <a:pPr marL="0" indent="0">
              <a:buNone/>
            </a:pPr>
            <a:r>
              <a:rPr lang="en-US" dirty="0"/>
              <a:t>A report can then be generated by taking into account the data output and the granularity of the demographic </a:t>
            </a:r>
            <a:r>
              <a:rPr lang="en-US" dirty="0" err="1"/>
              <a:t>informations</a:t>
            </a:r>
            <a:r>
              <a:rPr lang="en-US" dirty="0"/>
              <a:t> : municipality, provinces, regions</a:t>
            </a:r>
          </a:p>
          <a:p>
            <a:endParaRPr lang="en-US" dirty="0"/>
          </a:p>
          <a:p>
            <a:pPr marL="0" indent="0">
              <a:buNone/>
            </a:pPr>
            <a:r>
              <a:rPr lang="en-US" dirty="0"/>
              <a:t>This information can be used for various applications, such as:</a:t>
            </a:r>
          </a:p>
          <a:p>
            <a:r>
              <a:rPr lang="en-US" dirty="0"/>
              <a:t>Identifying areas with specific population characteristics, such as a high concentration of working-age people.</a:t>
            </a:r>
          </a:p>
          <a:p>
            <a:r>
              <a:rPr lang="en-US" dirty="0"/>
              <a:t>Analyzing the impact of new infrastructure projects, like building a new factory, on nearby territories.</a:t>
            </a:r>
          </a:p>
          <a:p>
            <a:r>
              <a:rPr lang="en-US" dirty="0"/>
              <a:t>Supporting decision-making in urban planning, marketing, and business expansion.</a:t>
            </a:r>
          </a:p>
          <a:p>
            <a:r>
              <a:rPr lang="en-US" dirty="0"/>
              <a:t>This tool is versatile and can be adapted to different industries and use cases by modifying the input data and analysis parameters. </a:t>
            </a:r>
            <a:r>
              <a:rPr lang="en-US" b="1" dirty="0"/>
              <a:t>We provide a GUI interface for custom demographics and custom distances</a:t>
            </a:r>
          </a:p>
        </p:txBody>
      </p:sp>
    </p:spTree>
    <p:extLst>
      <p:ext uri="{BB962C8B-B14F-4D97-AF65-F5344CB8AC3E}">
        <p14:creationId xmlns:p14="http://schemas.microsoft.com/office/powerpoint/2010/main" val="30470559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465</Words>
  <Application>Microsoft Office PowerPoint</Application>
  <PresentationFormat>Grand écran</PresentationFormat>
  <Paragraphs>35</Paragraphs>
  <Slides>4</Slides>
  <Notes>0</Notes>
  <HiddenSlides>0</HiddenSlides>
  <MMClips>0</MMClips>
  <ScaleCrop>false</ScaleCrop>
  <HeadingPairs>
    <vt:vector size="8" baseType="variant">
      <vt:variant>
        <vt:lpstr>Polices utilisées</vt:lpstr>
      </vt:variant>
      <vt:variant>
        <vt:i4>3</vt:i4>
      </vt:variant>
      <vt:variant>
        <vt:lpstr>Thème</vt:lpstr>
      </vt:variant>
      <vt:variant>
        <vt:i4>1</vt:i4>
      </vt:variant>
      <vt:variant>
        <vt:lpstr>Serveurs OLE incorporés</vt:lpstr>
      </vt:variant>
      <vt:variant>
        <vt:i4>1</vt:i4>
      </vt:variant>
      <vt:variant>
        <vt:lpstr>Titres des diapositives</vt:lpstr>
      </vt:variant>
      <vt:variant>
        <vt:i4>4</vt:i4>
      </vt:variant>
    </vt:vector>
  </HeadingPairs>
  <TitlesOfParts>
    <vt:vector size="9" baseType="lpstr">
      <vt:lpstr>Arial</vt:lpstr>
      <vt:lpstr>Calibri</vt:lpstr>
      <vt:lpstr>Calibri Light</vt:lpstr>
      <vt:lpstr>Thème Office</vt:lpstr>
      <vt:lpstr>Diapositive think-cell</vt:lpstr>
      <vt:lpstr>ALIX Geospatial </vt:lpstr>
      <vt:lpstr>Introduction</vt:lpstr>
      <vt:lpstr>Methodology</vt:lpstr>
      <vt:lpstr>Output and applications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ALIX Geospatial </dc:title>
  <dc:creator>Casa 3</dc:creator>
  <cp:lastModifiedBy>Casa 3</cp:lastModifiedBy>
  <cp:revision>3</cp:revision>
  <dcterms:created xsi:type="dcterms:W3CDTF">2023-05-02T15:40:56Z</dcterms:created>
  <dcterms:modified xsi:type="dcterms:W3CDTF">2023-05-02T16:05:36Z</dcterms:modified>
</cp:coreProperties>
</file>