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ppt/tags/tag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95" r:id="rId5"/>
    <p:sldId id="28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4" r:id="rId14"/>
    <p:sldId id="288" r:id="rId15"/>
    <p:sldId id="270" r:id="rId16"/>
    <p:sldId id="271" r:id="rId17"/>
    <p:sldId id="272" r:id="rId18"/>
    <p:sldId id="289" r:id="rId19"/>
    <p:sldId id="290" r:id="rId20"/>
    <p:sldId id="291" r:id="rId21"/>
    <p:sldId id="282" r:id="rId22"/>
    <p:sldId id="292" r:id="rId23"/>
    <p:sldId id="285" r:id="rId24"/>
    <p:sldId id="277" r:id="rId25"/>
    <p:sldId id="293" r:id="rId26"/>
    <p:sldId id="279" r:id="rId27"/>
    <p:sldId id="280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Franklin Gothic" panose="020B0604020202020204" charset="0"/>
      <p:bold r:id="rId34"/>
    </p:embeddedFont>
    <p:embeddedFont>
      <p:font typeface="Gill Sans" panose="020B0604020202020204" charset="0"/>
      <p:regular r:id="rId35"/>
      <p:bold r:id="rId36"/>
    </p:embeddedFont>
    <p:embeddedFont>
      <p:font typeface="Libre Franklin" pitchFamily="2" charset="0"/>
      <p:regular r:id="rId37"/>
      <p:bold r:id="rId38"/>
      <p:italic r:id="rId39"/>
      <p:boldItalic r:id="rId40"/>
    </p:embeddedFont>
    <p:embeddedFont>
      <p:font typeface="Noto Sans" panose="020B0502040504020204" pitchFamily="34" charset="0"/>
      <p:regular r:id="rId41"/>
      <p:bold r:id="rId42"/>
      <p:italic r:id="rId43"/>
      <p:boldItalic r:id="rId44"/>
    </p:embeddedFont>
  </p:embeddedFontLst>
  <p:custDataLst>
    <p:tags r:id="rId4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ilhZJ1gkVWxG7Ah64tLsnzoHjr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6375" y="596900"/>
            <a:ext cx="6883400" cy="3871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11:notes"/>
          <p:cNvSpPr txBox="1">
            <a:spLocks noGrp="1"/>
          </p:cNvSpPr>
          <p:nvPr>
            <p:ph type="body" idx="1"/>
          </p:nvPr>
        </p:nvSpPr>
        <p:spPr>
          <a:xfrm>
            <a:off x="579485" y="5546890"/>
            <a:ext cx="6096312" cy="25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21061837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6375" y="596900"/>
            <a:ext cx="6883400" cy="3871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g121061837f4_0_1:notes"/>
          <p:cNvSpPr txBox="1">
            <a:spLocks noGrp="1"/>
          </p:cNvSpPr>
          <p:nvPr>
            <p:ph type="body" idx="1"/>
          </p:nvPr>
        </p:nvSpPr>
        <p:spPr>
          <a:xfrm>
            <a:off x="579485" y="5546890"/>
            <a:ext cx="60963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6375" y="596900"/>
            <a:ext cx="6883400" cy="3871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2" name="Google Shape;722;p12:notes"/>
          <p:cNvSpPr txBox="1">
            <a:spLocks noGrp="1"/>
          </p:cNvSpPr>
          <p:nvPr>
            <p:ph type="body" idx="1"/>
          </p:nvPr>
        </p:nvSpPr>
        <p:spPr>
          <a:xfrm>
            <a:off x="579485" y="5546890"/>
            <a:ext cx="6096312" cy="25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2" name="Google Shape;7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dc1ad7205f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9" name="Google Shape;819;g1dc1ad7205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ebf1c9429d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6" name="Google Shape;916;gebf1c942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4" name="Google Shape;10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4" name="Google Shape;113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7" name="Google Shape;115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017e917d32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4" name="Google Shape;1244;g2017e917d3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7" name="Google Shape;115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7058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4" name="Google Shape;132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0441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7" name="Google Shape;115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1364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4" name="Google Shape;132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6957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4" name="Google Shape;15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3" name="Google Shape;16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2017e917d32_0_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9" name="Google Shape;1679;g2017e917d3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0" name="Google Shape;170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1" name="Google Shape;170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276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fc61549362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3" name="Google Shape;513;g1fc6154936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6375" y="596900"/>
            <a:ext cx="6883400" cy="3871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8:notes"/>
          <p:cNvSpPr txBox="1">
            <a:spLocks noGrp="1"/>
          </p:cNvSpPr>
          <p:nvPr>
            <p:ph type="body" idx="1"/>
          </p:nvPr>
        </p:nvSpPr>
        <p:spPr>
          <a:xfrm>
            <a:off x="579485" y="5546890"/>
            <a:ext cx="6096312" cy="25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6375" y="596900"/>
            <a:ext cx="6883400" cy="3871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9" name="Google Shape;579;p44:notes"/>
          <p:cNvSpPr txBox="1">
            <a:spLocks noGrp="1"/>
          </p:cNvSpPr>
          <p:nvPr>
            <p:ph type="body" idx="1"/>
          </p:nvPr>
        </p:nvSpPr>
        <p:spPr>
          <a:xfrm>
            <a:off x="579485" y="5546890"/>
            <a:ext cx="6096312" cy="25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7" name="Google Shape;6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Infomineo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infomineo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-beta/2416143/admin/updates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infomineo.com/insights/blog/" TargetMode="External"/><Relationship Id="rId9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(Option 3)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5"/>
          <p:cNvPicPr preferRelativeResize="0"/>
          <p:nvPr/>
        </p:nvPicPr>
        <p:blipFill rotWithShape="1">
          <a:blip r:embed="rId2">
            <a:alphaModFix/>
          </a:blip>
          <a:srcRect t="15097" r="6942" b="15095"/>
          <a:stretch/>
        </p:blipFill>
        <p:spPr>
          <a:xfrm>
            <a:off x="550861" y="549274"/>
            <a:ext cx="11090275" cy="5759451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" name="Google Shape;33;p15"/>
          <p:cNvSpPr/>
          <p:nvPr/>
        </p:nvSpPr>
        <p:spPr>
          <a:xfrm>
            <a:off x="1083553" y="1080000"/>
            <a:ext cx="5816186" cy="5778000"/>
          </a:xfrm>
          <a:prstGeom prst="rect">
            <a:avLst/>
          </a:prstGeom>
          <a:gradFill>
            <a:gsLst>
              <a:gs pos="0">
                <a:srgbClr val="062379"/>
              </a:gs>
              <a:gs pos="26000">
                <a:srgbClr val="0934B6">
                  <a:alpha val="81960"/>
                </a:srgbClr>
              </a:gs>
              <a:gs pos="64000">
                <a:srgbClr val="036DFF">
                  <a:alpha val="80000"/>
                </a:srgbClr>
              </a:gs>
              <a:gs pos="100000">
                <a:srgbClr val="43E1D3">
                  <a:alpha val="8196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950" y="1603956"/>
            <a:ext cx="2497452" cy="574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1631950" y="5923689"/>
            <a:ext cx="1599925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ctrTitle"/>
          </p:nvPr>
        </p:nvSpPr>
        <p:spPr>
          <a:xfrm>
            <a:off x="1631951" y="3610939"/>
            <a:ext cx="479933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Franklin Gothic"/>
              <a:buNone/>
              <a:defRPr sz="50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ubTitle" idx="1"/>
          </p:nvPr>
        </p:nvSpPr>
        <p:spPr>
          <a:xfrm>
            <a:off x="1631951" y="4892832"/>
            <a:ext cx="479933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lvl="2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lvl="3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lvl="4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550864" y="2175803"/>
            <a:ext cx="3506976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2"/>
          </p:nvPr>
        </p:nvSpPr>
        <p:spPr>
          <a:xfrm>
            <a:off x="550864" y="1857375"/>
            <a:ext cx="3506976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3"/>
          </p:nvPr>
        </p:nvSpPr>
        <p:spPr>
          <a:xfrm>
            <a:off x="8135839" y="2175803"/>
            <a:ext cx="3505300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4"/>
          </p:nvPr>
        </p:nvSpPr>
        <p:spPr>
          <a:xfrm>
            <a:off x="8135839" y="1857375"/>
            <a:ext cx="3505300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5"/>
          </p:nvPr>
        </p:nvSpPr>
        <p:spPr>
          <a:xfrm>
            <a:off x="4344162" y="2175803"/>
            <a:ext cx="3505300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6"/>
          </p:nvPr>
        </p:nvSpPr>
        <p:spPr>
          <a:xfrm>
            <a:off x="4344162" y="1857375"/>
            <a:ext cx="3505300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ftr" idx="11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1"/>
          </p:nvPr>
        </p:nvSpPr>
        <p:spPr>
          <a:xfrm>
            <a:off x="550864" y="2175803"/>
            <a:ext cx="2559476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2"/>
          </p:nvPr>
        </p:nvSpPr>
        <p:spPr>
          <a:xfrm>
            <a:off x="550864" y="1857375"/>
            <a:ext cx="2559476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3"/>
          </p:nvPr>
        </p:nvSpPr>
        <p:spPr>
          <a:xfrm>
            <a:off x="6240464" y="2175803"/>
            <a:ext cx="2554875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4"/>
          </p:nvPr>
        </p:nvSpPr>
        <p:spPr>
          <a:xfrm>
            <a:off x="6240464" y="1857375"/>
            <a:ext cx="2554875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5"/>
          </p:nvPr>
        </p:nvSpPr>
        <p:spPr>
          <a:xfrm>
            <a:off x="3395664" y="2175803"/>
            <a:ext cx="2559476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6"/>
          </p:nvPr>
        </p:nvSpPr>
        <p:spPr>
          <a:xfrm>
            <a:off x="3395664" y="1857375"/>
            <a:ext cx="2559476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7"/>
          </p:nvPr>
        </p:nvSpPr>
        <p:spPr>
          <a:xfrm>
            <a:off x="9086263" y="2175803"/>
            <a:ext cx="2554875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8"/>
          </p:nvPr>
        </p:nvSpPr>
        <p:spPr>
          <a:xfrm>
            <a:off x="9086263" y="1857375"/>
            <a:ext cx="2554875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ftr" idx="11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1"/>
          </p:nvPr>
        </p:nvSpPr>
        <p:spPr>
          <a:xfrm>
            <a:off x="550864" y="2175803"/>
            <a:ext cx="1983600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2"/>
          </p:nvPr>
        </p:nvSpPr>
        <p:spPr>
          <a:xfrm>
            <a:off x="550864" y="1857375"/>
            <a:ext cx="1983600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3"/>
          </p:nvPr>
        </p:nvSpPr>
        <p:spPr>
          <a:xfrm>
            <a:off x="5104050" y="2175803"/>
            <a:ext cx="1980034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4"/>
          </p:nvPr>
        </p:nvSpPr>
        <p:spPr>
          <a:xfrm>
            <a:off x="5104050" y="1857375"/>
            <a:ext cx="1980034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5"/>
          </p:nvPr>
        </p:nvSpPr>
        <p:spPr>
          <a:xfrm>
            <a:off x="2827457" y="2175803"/>
            <a:ext cx="1983600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6"/>
          </p:nvPr>
        </p:nvSpPr>
        <p:spPr>
          <a:xfrm>
            <a:off x="2827457" y="1857375"/>
            <a:ext cx="1983600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7"/>
          </p:nvPr>
        </p:nvSpPr>
        <p:spPr>
          <a:xfrm>
            <a:off x="7380643" y="2175803"/>
            <a:ext cx="1980034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8"/>
          </p:nvPr>
        </p:nvSpPr>
        <p:spPr>
          <a:xfrm>
            <a:off x="7380643" y="1857375"/>
            <a:ext cx="1980034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9"/>
          </p:nvPr>
        </p:nvSpPr>
        <p:spPr>
          <a:xfrm>
            <a:off x="9660801" y="2175803"/>
            <a:ext cx="1980034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3"/>
          </p:nvPr>
        </p:nvSpPr>
        <p:spPr>
          <a:xfrm>
            <a:off x="9660801" y="1857375"/>
            <a:ext cx="1980034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ftr" idx="11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Grey on Left">
  <p:cSld name="1/3 Grey on Lef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/>
          <p:nvPr/>
        </p:nvSpPr>
        <p:spPr>
          <a:xfrm>
            <a:off x="0" y="-1"/>
            <a:ext cx="4059776" cy="6857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549232" y="562841"/>
            <a:ext cx="3077171" cy="83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36" name="Google Shape;136;p27"/>
          <p:cNvCxnSpPr/>
          <p:nvPr/>
        </p:nvCxnSpPr>
        <p:spPr>
          <a:xfrm>
            <a:off x="539400" y="484910"/>
            <a:ext cx="540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7"/>
          <p:cNvSpPr txBox="1">
            <a:spLocks noGrp="1"/>
          </p:cNvSpPr>
          <p:nvPr>
            <p:ph type="ftr" idx="11"/>
          </p:nvPr>
        </p:nvSpPr>
        <p:spPr>
          <a:xfrm>
            <a:off x="436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Blue on Left">
  <p:cSld name="1/3 Blue on Lef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/>
          <p:nvPr/>
        </p:nvSpPr>
        <p:spPr>
          <a:xfrm>
            <a:off x="0" y="-1"/>
            <a:ext cx="4059776" cy="6857999"/>
          </a:xfrm>
          <a:prstGeom prst="rect">
            <a:avLst/>
          </a:prstGeom>
          <a:gradFill>
            <a:gsLst>
              <a:gs pos="0">
                <a:srgbClr val="062379"/>
              </a:gs>
              <a:gs pos="55000">
                <a:srgbClr val="385ED2"/>
              </a:gs>
              <a:gs pos="76000">
                <a:srgbClr val="4873F5">
                  <a:alpha val="81960"/>
                </a:srgbClr>
              </a:gs>
              <a:gs pos="100000">
                <a:srgbClr val="43E1D3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549232" y="562841"/>
            <a:ext cx="3077171" cy="83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ranklin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42" name="Google Shape;142;p28"/>
          <p:cNvCxnSpPr/>
          <p:nvPr/>
        </p:nvCxnSpPr>
        <p:spPr>
          <a:xfrm>
            <a:off x="539400" y="484910"/>
            <a:ext cx="540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28"/>
          <p:cNvSpPr txBox="1">
            <a:spLocks noGrp="1"/>
          </p:cNvSpPr>
          <p:nvPr>
            <p:ph type="ftr" idx="11"/>
          </p:nvPr>
        </p:nvSpPr>
        <p:spPr>
          <a:xfrm>
            <a:off x="436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 Blue on Left">
  <p:cSld name="1/2 Blue on Lef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/>
          <p:nvPr/>
        </p:nvSpPr>
        <p:spPr>
          <a:xfrm>
            <a:off x="0" y="-1"/>
            <a:ext cx="6098537" cy="6857999"/>
          </a:xfrm>
          <a:prstGeom prst="rect">
            <a:avLst/>
          </a:prstGeom>
          <a:gradFill>
            <a:gsLst>
              <a:gs pos="0">
                <a:srgbClr val="062379"/>
              </a:gs>
              <a:gs pos="55000">
                <a:srgbClr val="385ED2"/>
              </a:gs>
              <a:gs pos="76000">
                <a:srgbClr val="4873F5">
                  <a:alpha val="81960"/>
                </a:srgbClr>
              </a:gs>
              <a:gs pos="100000">
                <a:srgbClr val="43E1D3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549232" y="562840"/>
            <a:ext cx="5074328" cy="83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ranklin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48" name="Google Shape;148;p29"/>
          <p:cNvCxnSpPr/>
          <p:nvPr/>
        </p:nvCxnSpPr>
        <p:spPr>
          <a:xfrm>
            <a:off x="539400" y="484910"/>
            <a:ext cx="540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29"/>
          <p:cNvSpPr txBox="1">
            <a:spLocks noGrp="1"/>
          </p:cNvSpPr>
          <p:nvPr>
            <p:ph type="ftr" idx="11"/>
          </p:nvPr>
        </p:nvSpPr>
        <p:spPr>
          <a:xfrm>
            <a:off x="549232" y="6465614"/>
            <a:ext cx="507432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dient BG (with Title)">
  <p:cSld name="Gradient BG (with Title)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62379"/>
              </a:gs>
              <a:gs pos="16000">
                <a:srgbClr val="062379"/>
              </a:gs>
              <a:gs pos="45000">
                <a:srgbClr val="0934B6">
                  <a:alpha val="81960"/>
                </a:srgbClr>
              </a:gs>
              <a:gs pos="79000">
                <a:srgbClr val="036DFF">
                  <a:alpha val="80000"/>
                </a:srgbClr>
              </a:gs>
              <a:gs pos="100000">
                <a:srgbClr val="43E1D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89972" cy="41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ranklin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30"/>
          <p:cNvCxnSpPr/>
          <p:nvPr/>
        </p:nvCxnSpPr>
        <p:spPr>
          <a:xfrm>
            <a:off x="539400" y="484910"/>
            <a:ext cx="540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4" name="Google Shape;154;p30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155" name="Google Shape;155;p30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avLst/>
              <a:gdLst/>
              <a:ahLst/>
              <a:cxnLst/>
              <a:rect l="l" t="t" r="r" b="b"/>
              <a:pathLst>
                <a:path w="17" h="1717" extrusionOk="0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0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avLst/>
              <a:gdLst/>
              <a:ahLst/>
              <a:cxnLst/>
              <a:rect l="l" t="t" r="r" b="b"/>
              <a:pathLst>
                <a:path w="453" h="271" extrusionOk="0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0"/>
            <p:cNvSpPr/>
            <p:nvPr/>
          </p:nvSpPr>
          <p:spPr>
            <a:xfrm rot="-5400000">
              <a:off x="12023907" y="6477766"/>
              <a:ext cx="15" cy="76"/>
            </a:xfrm>
            <a:custGeom>
              <a:avLst/>
              <a:gdLst/>
              <a:ahLst/>
              <a:cxnLst/>
              <a:rect l="l" t="t" r="r" b="b"/>
              <a:pathLst>
                <a:path w="15" h="76" extrusionOk="0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0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avLst/>
              <a:gdLst/>
              <a:ahLst/>
              <a:cxnLst/>
              <a:rect l="l" t="t" r="r" b="b"/>
              <a:pathLst>
                <a:path w="261" h="103" extrusionOk="0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0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avLst/>
              <a:gdLst/>
              <a:ahLst/>
              <a:cxnLst/>
              <a:rect l="l" t="t" r="r" b="b"/>
              <a:pathLst>
                <a:path w="51323" h="51323" extrusionOk="0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0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0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avLst/>
              <a:gdLst/>
              <a:ahLst/>
              <a:cxnLst/>
              <a:rect l="l" t="t" r="r" b="b"/>
              <a:pathLst>
                <a:path w="45208" h="51256" extrusionOk="0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0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avLst/>
              <a:gdLst/>
              <a:ahLst/>
              <a:cxnLst/>
              <a:rect l="l" t="t" r="r" b="b"/>
              <a:pathLst>
                <a:path w="28942" h="68414" extrusionOk="0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0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avLst/>
              <a:gdLst/>
              <a:ahLst/>
              <a:cxnLst/>
              <a:rect l="l" t="t" r="r" b="b"/>
              <a:pathLst>
                <a:path w="49036" h="51048" extrusionOk="0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0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avLst/>
              <a:gdLst/>
              <a:ahLst/>
              <a:cxnLst/>
              <a:rect l="l" t="t" r="r" b="b"/>
              <a:pathLst>
                <a:path w="71791" h="51205" extrusionOk="0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0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0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avLst/>
              <a:gdLst/>
              <a:ahLst/>
              <a:cxnLst/>
              <a:rect l="l" t="t" r="r" b="b"/>
              <a:pathLst>
                <a:path w="45208" h="51255" extrusionOk="0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0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avLst/>
              <a:gdLst/>
              <a:ahLst/>
              <a:cxnLst/>
              <a:rect l="l" t="t" r="r" b="b"/>
              <a:pathLst>
                <a:path w="48082" h="51510" extrusionOk="0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30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fr-FR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ftr" idx="11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Blue on Right">
  <p:cSld name="1/3 Blue on Righ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>
            <a:off x="8134763" y="-1"/>
            <a:ext cx="4059776" cy="6858001"/>
          </a:xfrm>
          <a:prstGeom prst="rect">
            <a:avLst/>
          </a:prstGeom>
          <a:gradFill>
            <a:gsLst>
              <a:gs pos="0">
                <a:srgbClr val="062379"/>
              </a:gs>
              <a:gs pos="16000">
                <a:srgbClr val="062379"/>
              </a:gs>
              <a:gs pos="45000">
                <a:srgbClr val="0934B6">
                  <a:alpha val="81960"/>
                </a:srgbClr>
              </a:gs>
              <a:gs pos="79000">
                <a:srgbClr val="036DFF">
                  <a:alpha val="80000"/>
                </a:srgbClr>
              </a:gs>
              <a:gs pos="100000">
                <a:srgbClr val="43E1D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566142" y="562841"/>
            <a:ext cx="7261122" cy="41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ldNum" idx="12"/>
          </p:nvPr>
        </p:nvSpPr>
        <p:spPr>
          <a:xfrm>
            <a:off x="11490453" y="6445294"/>
            <a:ext cx="15068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75" name="Google Shape;175;p31"/>
          <p:cNvCxnSpPr/>
          <p:nvPr/>
        </p:nvCxnSpPr>
        <p:spPr>
          <a:xfrm>
            <a:off x="539400" y="484910"/>
            <a:ext cx="540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6" name="Google Shape;176;p31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177" name="Google Shape;177;p31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avLst/>
              <a:gdLst/>
              <a:ahLst/>
              <a:cxnLst/>
              <a:rect l="l" t="t" r="r" b="b"/>
              <a:pathLst>
                <a:path w="17" h="1717" extrusionOk="0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1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avLst/>
              <a:gdLst/>
              <a:ahLst/>
              <a:cxnLst/>
              <a:rect l="l" t="t" r="r" b="b"/>
              <a:pathLst>
                <a:path w="453" h="271" extrusionOk="0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1"/>
            <p:cNvSpPr/>
            <p:nvPr/>
          </p:nvSpPr>
          <p:spPr>
            <a:xfrm rot="-5400000">
              <a:off x="12023907" y="6477766"/>
              <a:ext cx="15" cy="76"/>
            </a:xfrm>
            <a:custGeom>
              <a:avLst/>
              <a:gdLst/>
              <a:ahLst/>
              <a:cxnLst/>
              <a:rect l="l" t="t" r="r" b="b"/>
              <a:pathLst>
                <a:path w="15" h="76" extrusionOk="0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1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avLst/>
              <a:gdLst/>
              <a:ahLst/>
              <a:cxnLst/>
              <a:rect l="l" t="t" r="r" b="b"/>
              <a:pathLst>
                <a:path w="261" h="103" extrusionOk="0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1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avLst/>
              <a:gdLst/>
              <a:ahLst/>
              <a:cxnLst/>
              <a:rect l="l" t="t" r="r" b="b"/>
              <a:pathLst>
                <a:path w="51323" h="51323" extrusionOk="0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1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1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avLst/>
              <a:gdLst/>
              <a:ahLst/>
              <a:cxnLst/>
              <a:rect l="l" t="t" r="r" b="b"/>
              <a:pathLst>
                <a:path w="45208" h="51256" extrusionOk="0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1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avLst/>
              <a:gdLst/>
              <a:ahLst/>
              <a:cxnLst/>
              <a:rect l="l" t="t" r="r" b="b"/>
              <a:pathLst>
                <a:path w="28942" h="68414" extrusionOk="0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1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avLst/>
              <a:gdLst/>
              <a:ahLst/>
              <a:cxnLst/>
              <a:rect l="l" t="t" r="r" b="b"/>
              <a:pathLst>
                <a:path w="49036" h="51048" extrusionOk="0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1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avLst/>
              <a:gdLst/>
              <a:ahLst/>
              <a:cxnLst/>
              <a:rect l="l" t="t" r="r" b="b"/>
              <a:pathLst>
                <a:path w="71791" h="51205" extrusionOk="0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1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1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avLst/>
              <a:gdLst/>
              <a:ahLst/>
              <a:cxnLst/>
              <a:rect l="l" t="t" r="r" b="b"/>
              <a:pathLst>
                <a:path w="45208" h="51255" extrusionOk="0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1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avLst/>
              <a:gdLst/>
              <a:ahLst/>
              <a:cxnLst/>
              <a:rect l="l" t="t" r="r" b="b"/>
              <a:pathLst>
                <a:path w="48082" h="51510" extrusionOk="0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31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fr-FR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 txBox="1">
            <a:spLocks noGrp="1"/>
          </p:cNvSpPr>
          <p:nvPr>
            <p:ph type="ftr" idx="11"/>
          </p:nvPr>
        </p:nvSpPr>
        <p:spPr>
          <a:xfrm>
            <a:off x="550862" y="6465614"/>
            <a:ext cx="72764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 Blue on Right">
  <p:cSld name="1/2 Blue on Righ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/>
          <p:nvPr/>
        </p:nvSpPr>
        <p:spPr>
          <a:xfrm>
            <a:off x="6096000" y="-1"/>
            <a:ext cx="6098539" cy="6858001"/>
          </a:xfrm>
          <a:prstGeom prst="rect">
            <a:avLst/>
          </a:prstGeom>
          <a:gradFill>
            <a:gsLst>
              <a:gs pos="0">
                <a:srgbClr val="062379"/>
              </a:gs>
              <a:gs pos="16000">
                <a:srgbClr val="062379"/>
              </a:gs>
              <a:gs pos="45000">
                <a:srgbClr val="0934B6">
                  <a:alpha val="81960"/>
                </a:srgbClr>
              </a:gs>
              <a:gs pos="79000">
                <a:srgbClr val="036DFF">
                  <a:alpha val="80000"/>
                </a:srgbClr>
              </a:gs>
              <a:gs pos="100000">
                <a:srgbClr val="43E1D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566142" y="562841"/>
            <a:ext cx="5205071" cy="83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sldNum" idx="12"/>
          </p:nvPr>
        </p:nvSpPr>
        <p:spPr>
          <a:xfrm>
            <a:off x="11490453" y="6445294"/>
            <a:ext cx="15068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96" name="Google Shape;196;p32"/>
          <p:cNvCxnSpPr/>
          <p:nvPr/>
        </p:nvCxnSpPr>
        <p:spPr>
          <a:xfrm>
            <a:off x="539400" y="484910"/>
            <a:ext cx="540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7" name="Google Shape;197;p32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198" name="Google Shape;198;p32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avLst/>
              <a:gdLst/>
              <a:ahLst/>
              <a:cxnLst/>
              <a:rect l="l" t="t" r="r" b="b"/>
              <a:pathLst>
                <a:path w="17" h="1717" extrusionOk="0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2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avLst/>
              <a:gdLst/>
              <a:ahLst/>
              <a:cxnLst/>
              <a:rect l="l" t="t" r="r" b="b"/>
              <a:pathLst>
                <a:path w="453" h="271" extrusionOk="0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2"/>
            <p:cNvSpPr/>
            <p:nvPr/>
          </p:nvSpPr>
          <p:spPr>
            <a:xfrm rot="-5400000">
              <a:off x="12023907" y="6477766"/>
              <a:ext cx="15" cy="76"/>
            </a:xfrm>
            <a:custGeom>
              <a:avLst/>
              <a:gdLst/>
              <a:ahLst/>
              <a:cxnLst/>
              <a:rect l="l" t="t" r="r" b="b"/>
              <a:pathLst>
                <a:path w="15" h="76" extrusionOk="0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2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avLst/>
              <a:gdLst/>
              <a:ahLst/>
              <a:cxnLst/>
              <a:rect l="l" t="t" r="r" b="b"/>
              <a:pathLst>
                <a:path w="261" h="103" extrusionOk="0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2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avLst/>
              <a:gdLst/>
              <a:ahLst/>
              <a:cxnLst/>
              <a:rect l="l" t="t" r="r" b="b"/>
              <a:pathLst>
                <a:path w="51323" h="51323" extrusionOk="0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2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2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avLst/>
              <a:gdLst/>
              <a:ahLst/>
              <a:cxnLst/>
              <a:rect l="l" t="t" r="r" b="b"/>
              <a:pathLst>
                <a:path w="45208" h="51256" extrusionOk="0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2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avLst/>
              <a:gdLst/>
              <a:ahLst/>
              <a:cxnLst/>
              <a:rect l="l" t="t" r="r" b="b"/>
              <a:pathLst>
                <a:path w="28942" h="68414" extrusionOk="0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2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avLst/>
              <a:gdLst/>
              <a:ahLst/>
              <a:cxnLst/>
              <a:rect l="l" t="t" r="r" b="b"/>
              <a:pathLst>
                <a:path w="49036" h="51048" extrusionOk="0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2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avLst/>
              <a:gdLst/>
              <a:ahLst/>
              <a:cxnLst/>
              <a:rect l="l" t="t" r="r" b="b"/>
              <a:pathLst>
                <a:path w="71791" h="51205" extrusionOk="0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2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2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avLst/>
              <a:gdLst/>
              <a:ahLst/>
              <a:cxnLst/>
              <a:rect l="l" t="t" r="r" b="b"/>
              <a:pathLst>
                <a:path w="45208" h="51255" extrusionOk="0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2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avLst/>
              <a:gdLst/>
              <a:ahLst/>
              <a:cxnLst/>
              <a:rect l="l" t="t" r="r" b="b"/>
              <a:pathLst>
                <a:path w="48082" h="51510" extrusionOk="0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32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fr-FR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 txBox="1">
            <a:spLocks noGrp="1"/>
          </p:cNvSpPr>
          <p:nvPr>
            <p:ph type="ftr" idx="11"/>
          </p:nvPr>
        </p:nvSpPr>
        <p:spPr>
          <a:xfrm>
            <a:off x="550863" y="6465614"/>
            <a:ext cx="522035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reaker Slide_1">
  <p:cSld name="Breaker Slide_1">
    <p:bg>
      <p:bgPr>
        <a:solidFill>
          <a:schemeClr val="lt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/>
          <p:nvPr/>
        </p:nvSpPr>
        <p:spPr>
          <a:xfrm>
            <a:off x="0" y="0"/>
            <a:ext cx="2682587" cy="6858000"/>
          </a:xfrm>
          <a:prstGeom prst="rect">
            <a:avLst/>
          </a:prstGeom>
          <a:solidFill>
            <a:schemeClr val="lt2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0" y="3700463"/>
            <a:ext cx="9412014" cy="2414587"/>
          </a:xfrm>
          <a:prstGeom prst="rect">
            <a:avLst/>
          </a:prstGeom>
          <a:gradFill>
            <a:gsLst>
              <a:gs pos="0">
                <a:srgbClr val="062379"/>
              </a:gs>
              <a:gs pos="55000">
                <a:srgbClr val="385ED2"/>
              </a:gs>
              <a:gs pos="76000">
                <a:srgbClr val="4873F5">
                  <a:alpha val="81960"/>
                </a:srgbClr>
              </a:gs>
              <a:gs pos="100000">
                <a:srgbClr val="43E1D3">
                  <a:alpha val="81960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737591" y="4108436"/>
            <a:ext cx="8494899" cy="156966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21960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ranklin Gothic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8" name="Google Shape;218;p33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219" name="Google Shape;219;p33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avLst/>
              <a:gdLst/>
              <a:ahLst/>
              <a:cxnLst/>
              <a:rect l="l" t="t" r="r" b="b"/>
              <a:pathLst>
                <a:path w="17" h="1717" extrusionOk="0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3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avLst/>
              <a:gdLst/>
              <a:ahLst/>
              <a:cxnLst/>
              <a:rect l="l" t="t" r="r" b="b"/>
              <a:pathLst>
                <a:path w="453" h="271" extrusionOk="0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 rot="-5400000">
              <a:off x="12023907" y="6477766"/>
              <a:ext cx="15" cy="76"/>
            </a:xfrm>
            <a:custGeom>
              <a:avLst/>
              <a:gdLst/>
              <a:ahLst/>
              <a:cxnLst/>
              <a:rect l="l" t="t" r="r" b="b"/>
              <a:pathLst>
                <a:path w="15" h="76" extrusionOk="0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3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avLst/>
              <a:gdLst/>
              <a:ahLst/>
              <a:cxnLst/>
              <a:rect l="l" t="t" r="r" b="b"/>
              <a:pathLst>
                <a:path w="261" h="103" extrusionOk="0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3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avLst/>
              <a:gdLst/>
              <a:ahLst/>
              <a:cxnLst/>
              <a:rect l="l" t="t" r="r" b="b"/>
              <a:pathLst>
                <a:path w="51323" h="51323" extrusionOk="0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3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3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avLst/>
              <a:gdLst/>
              <a:ahLst/>
              <a:cxnLst/>
              <a:rect l="l" t="t" r="r" b="b"/>
              <a:pathLst>
                <a:path w="45208" h="51256" extrusionOk="0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3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avLst/>
              <a:gdLst/>
              <a:ahLst/>
              <a:cxnLst/>
              <a:rect l="l" t="t" r="r" b="b"/>
              <a:pathLst>
                <a:path w="28942" h="68414" extrusionOk="0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3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avLst/>
              <a:gdLst/>
              <a:ahLst/>
              <a:cxnLst/>
              <a:rect l="l" t="t" r="r" b="b"/>
              <a:pathLst>
                <a:path w="49036" h="51048" extrusionOk="0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3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avLst/>
              <a:gdLst/>
              <a:ahLst/>
              <a:cxnLst/>
              <a:rect l="l" t="t" r="r" b="b"/>
              <a:pathLst>
                <a:path w="71791" h="51205" extrusionOk="0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3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3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avLst/>
              <a:gdLst/>
              <a:ahLst/>
              <a:cxnLst/>
              <a:rect l="l" t="t" r="r" b="b"/>
              <a:pathLst>
                <a:path w="45208" h="51255" extrusionOk="0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3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avLst/>
              <a:gdLst/>
              <a:ahLst/>
              <a:cxnLst/>
              <a:rect l="l" t="t" r="r" b="b"/>
              <a:pathLst>
                <a:path w="48082" h="51510" extrusionOk="0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33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fr-FR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Blue on Left_2">
  <p:cSld name="1/3 Blue on Left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/>
          <p:nvPr/>
        </p:nvSpPr>
        <p:spPr>
          <a:xfrm>
            <a:off x="0" y="-1"/>
            <a:ext cx="4059776" cy="6857999"/>
          </a:xfrm>
          <a:prstGeom prst="rect">
            <a:avLst/>
          </a:prstGeom>
          <a:gradFill>
            <a:gsLst>
              <a:gs pos="0">
                <a:srgbClr val="062379"/>
              </a:gs>
              <a:gs pos="55000">
                <a:srgbClr val="385ED2"/>
              </a:gs>
              <a:gs pos="76000">
                <a:srgbClr val="4873F5">
                  <a:alpha val="81960"/>
                </a:srgbClr>
              </a:gs>
              <a:gs pos="100000">
                <a:srgbClr val="43E1D3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6"/>
          <p:cNvSpPr txBox="1">
            <a:spLocks noGrp="1"/>
          </p:cNvSpPr>
          <p:nvPr>
            <p:ph type="title"/>
          </p:nvPr>
        </p:nvSpPr>
        <p:spPr>
          <a:xfrm>
            <a:off x="566141" y="2546064"/>
            <a:ext cx="3032465" cy="176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Franklin Gothic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ftr" idx="11"/>
          </p:nvPr>
        </p:nvSpPr>
        <p:spPr>
          <a:xfrm>
            <a:off x="436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reaker Slide_2">
  <p:cSld name="Breaker Slide_2">
    <p:bg>
      <p:bgPr>
        <a:solidFill>
          <a:schemeClr val="l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62379"/>
              </a:gs>
              <a:gs pos="16000">
                <a:srgbClr val="062379"/>
              </a:gs>
              <a:gs pos="55000">
                <a:srgbClr val="0934B6">
                  <a:alpha val="81960"/>
                </a:srgbClr>
              </a:gs>
              <a:gs pos="85000">
                <a:srgbClr val="036DFF">
                  <a:alpha val="80000"/>
                </a:srgbClr>
              </a:gs>
              <a:gs pos="100000">
                <a:srgbClr val="43E1D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992390" y="4026897"/>
            <a:ext cx="6785798" cy="156966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21960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ranklin Gothic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8" name="Google Shape;238;p34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239" name="Google Shape;239;p34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avLst/>
              <a:gdLst/>
              <a:ahLst/>
              <a:cxnLst/>
              <a:rect l="l" t="t" r="r" b="b"/>
              <a:pathLst>
                <a:path w="17" h="1717" extrusionOk="0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4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avLst/>
              <a:gdLst/>
              <a:ahLst/>
              <a:cxnLst/>
              <a:rect l="l" t="t" r="r" b="b"/>
              <a:pathLst>
                <a:path w="453" h="271" extrusionOk="0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4"/>
            <p:cNvSpPr/>
            <p:nvPr/>
          </p:nvSpPr>
          <p:spPr>
            <a:xfrm rot="-5400000">
              <a:off x="12023907" y="6477766"/>
              <a:ext cx="15" cy="76"/>
            </a:xfrm>
            <a:custGeom>
              <a:avLst/>
              <a:gdLst/>
              <a:ahLst/>
              <a:cxnLst/>
              <a:rect l="l" t="t" r="r" b="b"/>
              <a:pathLst>
                <a:path w="15" h="76" extrusionOk="0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avLst/>
              <a:gdLst/>
              <a:ahLst/>
              <a:cxnLst/>
              <a:rect l="l" t="t" r="r" b="b"/>
              <a:pathLst>
                <a:path w="261" h="103" extrusionOk="0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4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avLst/>
              <a:gdLst/>
              <a:ahLst/>
              <a:cxnLst/>
              <a:rect l="l" t="t" r="r" b="b"/>
              <a:pathLst>
                <a:path w="51323" h="51323" extrusionOk="0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4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4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avLst/>
              <a:gdLst/>
              <a:ahLst/>
              <a:cxnLst/>
              <a:rect l="l" t="t" r="r" b="b"/>
              <a:pathLst>
                <a:path w="45208" h="51256" extrusionOk="0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4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avLst/>
              <a:gdLst/>
              <a:ahLst/>
              <a:cxnLst/>
              <a:rect l="l" t="t" r="r" b="b"/>
              <a:pathLst>
                <a:path w="28942" h="68414" extrusionOk="0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4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avLst/>
              <a:gdLst/>
              <a:ahLst/>
              <a:cxnLst/>
              <a:rect l="l" t="t" r="r" b="b"/>
              <a:pathLst>
                <a:path w="49036" h="51048" extrusionOk="0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4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avLst/>
              <a:gdLst/>
              <a:ahLst/>
              <a:cxnLst/>
              <a:rect l="l" t="t" r="r" b="b"/>
              <a:pathLst>
                <a:path w="71791" h="51205" extrusionOk="0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4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4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avLst/>
              <a:gdLst/>
              <a:ahLst/>
              <a:cxnLst/>
              <a:rect l="l" t="t" r="r" b="b"/>
              <a:pathLst>
                <a:path w="45208" h="51255" extrusionOk="0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4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avLst/>
              <a:gdLst/>
              <a:ahLst/>
              <a:cxnLst/>
              <a:rect l="l" t="t" r="r" b="b"/>
              <a:pathLst>
                <a:path w="48082" h="51510" extrusionOk="0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34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fr-FR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4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54" name="Google Shape;254;p34"/>
          <p:cNvCxnSpPr/>
          <p:nvPr/>
        </p:nvCxnSpPr>
        <p:spPr>
          <a:xfrm>
            <a:off x="992389" y="5712304"/>
            <a:ext cx="154246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uides">
  <p:cSld name="Guides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/>
          <p:nvPr/>
        </p:nvSpPr>
        <p:spPr>
          <a:xfrm>
            <a:off x="0" y="0"/>
            <a:ext cx="12193200" cy="6858000"/>
          </a:xfrm>
          <a:custGeom>
            <a:avLst/>
            <a:gdLst/>
            <a:ahLst/>
            <a:cxnLst/>
            <a:rect l="l" t="t" r="r" b="b"/>
            <a:pathLst>
              <a:path w="12193200" h="6858000" extrusionOk="0">
                <a:moveTo>
                  <a:pt x="566584" y="549276"/>
                </a:moveTo>
                <a:lnTo>
                  <a:pt x="566584" y="6308726"/>
                </a:lnTo>
                <a:lnTo>
                  <a:pt x="11641138" y="6308726"/>
                </a:lnTo>
                <a:lnTo>
                  <a:pt x="11641138" y="549276"/>
                </a:lnTo>
                <a:close/>
                <a:moveTo>
                  <a:pt x="0" y="0"/>
                </a:moveTo>
                <a:lnTo>
                  <a:pt x="12193200" y="0"/>
                </a:lnTo>
                <a:lnTo>
                  <a:pt x="12193200" y="622800"/>
                </a:lnTo>
                <a:lnTo>
                  <a:pt x="12192000" y="622800"/>
                </a:lnTo>
                <a:lnTo>
                  <a:pt x="12192000" y="6160597"/>
                </a:lnTo>
                <a:lnTo>
                  <a:pt x="12193200" y="6160597"/>
                </a:lnTo>
                <a:lnTo>
                  <a:pt x="12193200" y="6858000"/>
                </a:lnTo>
                <a:lnTo>
                  <a:pt x="12192000" y="6858000"/>
                </a:lnTo>
                <a:lnTo>
                  <a:pt x="11562000" y="6858000"/>
                </a:lnTo>
                <a:lnTo>
                  <a:pt x="630001" y="6858000"/>
                </a:lnTo>
                <a:lnTo>
                  <a:pt x="1" y="6858000"/>
                </a:lnTo>
                <a:lnTo>
                  <a:pt x="1" y="6160597"/>
                </a:lnTo>
                <a:lnTo>
                  <a:pt x="1" y="622800"/>
                </a:lnTo>
                <a:lnTo>
                  <a:pt x="0" y="622800"/>
                </a:lnTo>
                <a:close/>
              </a:path>
            </a:pathLst>
          </a:custGeom>
          <a:solidFill>
            <a:srgbClr val="FF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257;p35"/>
          <p:cNvGrpSpPr/>
          <p:nvPr/>
        </p:nvGrpSpPr>
        <p:grpSpPr>
          <a:xfrm>
            <a:off x="-600" y="549275"/>
            <a:ext cx="12193201" cy="5759450"/>
            <a:chOff x="-600" y="549275"/>
            <a:chExt cx="12193201" cy="5759450"/>
          </a:xfrm>
        </p:grpSpPr>
        <p:cxnSp>
          <p:nvCxnSpPr>
            <p:cNvPr id="258" name="Google Shape;258;p35"/>
            <p:cNvCxnSpPr/>
            <p:nvPr/>
          </p:nvCxnSpPr>
          <p:spPr>
            <a:xfrm>
              <a:off x="-600" y="549275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9" name="Google Shape;259;p35"/>
            <p:cNvCxnSpPr/>
            <p:nvPr/>
          </p:nvCxnSpPr>
          <p:spPr>
            <a:xfrm>
              <a:off x="-600" y="1072861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0" name="Google Shape;260;p35"/>
            <p:cNvCxnSpPr/>
            <p:nvPr/>
          </p:nvCxnSpPr>
          <p:spPr>
            <a:xfrm>
              <a:off x="-600" y="1334654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35"/>
            <p:cNvCxnSpPr/>
            <p:nvPr/>
          </p:nvCxnSpPr>
          <p:spPr>
            <a:xfrm>
              <a:off x="-600" y="1596447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35"/>
            <p:cNvCxnSpPr/>
            <p:nvPr/>
          </p:nvCxnSpPr>
          <p:spPr>
            <a:xfrm>
              <a:off x="-600" y="1858240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3" name="Google Shape;263;p35"/>
            <p:cNvCxnSpPr/>
            <p:nvPr/>
          </p:nvCxnSpPr>
          <p:spPr>
            <a:xfrm>
              <a:off x="-600" y="2120033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" name="Google Shape;264;p35"/>
            <p:cNvCxnSpPr/>
            <p:nvPr/>
          </p:nvCxnSpPr>
          <p:spPr>
            <a:xfrm>
              <a:off x="-600" y="2381826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5" name="Google Shape;265;p35"/>
            <p:cNvCxnSpPr/>
            <p:nvPr/>
          </p:nvCxnSpPr>
          <p:spPr>
            <a:xfrm>
              <a:off x="-600" y="2643619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6" name="Google Shape;266;p35"/>
            <p:cNvCxnSpPr/>
            <p:nvPr/>
          </p:nvCxnSpPr>
          <p:spPr>
            <a:xfrm>
              <a:off x="-600" y="2905412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" name="Google Shape;267;p35"/>
            <p:cNvCxnSpPr/>
            <p:nvPr/>
          </p:nvCxnSpPr>
          <p:spPr>
            <a:xfrm>
              <a:off x="-600" y="3167205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8" name="Google Shape;268;p35"/>
            <p:cNvCxnSpPr/>
            <p:nvPr/>
          </p:nvCxnSpPr>
          <p:spPr>
            <a:xfrm>
              <a:off x="-600" y="3428998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9" name="Google Shape;269;p35"/>
            <p:cNvCxnSpPr/>
            <p:nvPr/>
          </p:nvCxnSpPr>
          <p:spPr>
            <a:xfrm>
              <a:off x="-600" y="3690791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0" name="Google Shape;270;p35"/>
            <p:cNvCxnSpPr/>
            <p:nvPr/>
          </p:nvCxnSpPr>
          <p:spPr>
            <a:xfrm>
              <a:off x="-600" y="3952584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" name="Google Shape;271;p35"/>
            <p:cNvCxnSpPr/>
            <p:nvPr/>
          </p:nvCxnSpPr>
          <p:spPr>
            <a:xfrm>
              <a:off x="-600" y="4214377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2" name="Google Shape;272;p35"/>
            <p:cNvCxnSpPr/>
            <p:nvPr/>
          </p:nvCxnSpPr>
          <p:spPr>
            <a:xfrm>
              <a:off x="-600" y="4476170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" name="Google Shape;273;p35"/>
            <p:cNvCxnSpPr/>
            <p:nvPr/>
          </p:nvCxnSpPr>
          <p:spPr>
            <a:xfrm>
              <a:off x="-600" y="4737963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4" name="Google Shape;274;p35"/>
            <p:cNvCxnSpPr/>
            <p:nvPr/>
          </p:nvCxnSpPr>
          <p:spPr>
            <a:xfrm>
              <a:off x="-600" y="4999756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5" name="Google Shape;275;p35"/>
            <p:cNvCxnSpPr/>
            <p:nvPr/>
          </p:nvCxnSpPr>
          <p:spPr>
            <a:xfrm>
              <a:off x="-600" y="5261549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6" name="Google Shape;276;p35"/>
            <p:cNvCxnSpPr/>
            <p:nvPr/>
          </p:nvCxnSpPr>
          <p:spPr>
            <a:xfrm>
              <a:off x="-600" y="5523342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7" name="Google Shape;277;p35"/>
            <p:cNvCxnSpPr/>
            <p:nvPr/>
          </p:nvCxnSpPr>
          <p:spPr>
            <a:xfrm>
              <a:off x="-600" y="5785135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8" name="Google Shape;278;p35"/>
            <p:cNvCxnSpPr/>
            <p:nvPr/>
          </p:nvCxnSpPr>
          <p:spPr>
            <a:xfrm>
              <a:off x="-600" y="811068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9" name="Google Shape;279;p35"/>
            <p:cNvCxnSpPr/>
            <p:nvPr/>
          </p:nvCxnSpPr>
          <p:spPr>
            <a:xfrm>
              <a:off x="-600" y="6308725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0" name="Google Shape;280;p35"/>
            <p:cNvCxnSpPr/>
            <p:nvPr/>
          </p:nvCxnSpPr>
          <p:spPr>
            <a:xfrm>
              <a:off x="-600" y="6046928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1" name="Google Shape;281;p35"/>
          <p:cNvSpPr/>
          <p:nvPr/>
        </p:nvSpPr>
        <p:spPr>
          <a:xfrm>
            <a:off x="550263" y="6308721"/>
            <a:ext cx="11090873" cy="261799"/>
          </a:xfrm>
          <a:prstGeom prst="rect">
            <a:avLst/>
          </a:prstGeom>
          <a:solidFill>
            <a:srgbClr val="FF0000">
              <a:alpha val="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550864" y="1348221"/>
            <a:ext cx="11105556" cy="509202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550863" y="2120033"/>
            <a:ext cx="11090275" cy="4188692"/>
          </a:xfrm>
          <a:custGeom>
            <a:avLst/>
            <a:gdLst/>
            <a:ahLst/>
            <a:cxnLst/>
            <a:rect l="l" t="t" r="r" b="b"/>
            <a:pathLst>
              <a:path w="10931999" h="5537797" extrusionOk="0">
                <a:moveTo>
                  <a:pt x="0" y="0"/>
                </a:moveTo>
                <a:lnTo>
                  <a:pt x="10931999" y="0"/>
                </a:lnTo>
                <a:lnTo>
                  <a:pt x="10931999" y="5537797"/>
                </a:lnTo>
                <a:lnTo>
                  <a:pt x="0" y="5537797"/>
                </a:lnTo>
                <a:close/>
              </a:path>
            </a:pathLst>
          </a:custGeom>
          <a:noFill/>
          <a:ln w="9525" cap="flat" cmpd="sng">
            <a:solidFill>
              <a:schemeClr val="dk2">
                <a:alpha val="27058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284;p35"/>
          <p:cNvGrpSpPr/>
          <p:nvPr/>
        </p:nvGrpSpPr>
        <p:grpSpPr>
          <a:xfrm>
            <a:off x="1215339" y="1857423"/>
            <a:ext cx="9763000" cy="4458091"/>
            <a:chOff x="1215339" y="549274"/>
            <a:chExt cx="9763000" cy="5759450"/>
          </a:xfrm>
        </p:grpSpPr>
        <p:sp>
          <p:nvSpPr>
            <p:cNvPr id="285" name="Google Shape;285;p35"/>
            <p:cNvSpPr/>
            <p:nvPr/>
          </p:nvSpPr>
          <p:spPr>
            <a:xfrm>
              <a:off x="6900339" y="549274"/>
              <a:ext cx="288000" cy="5759450"/>
            </a:xfrm>
            <a:prstGeom prst="rect">
              <a:avLst/>
            </a:prstGeom>
            <a:solidFill>
              <a:srgbClr val="9EB5FA">
                <a:alpha val="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8795339" y="549274"/>
              <a:ext cx="288000" cy="5759450"/>
            </a:xfrm>
            <a:prstGeom prst="rect">
              <a:avLst/>
            </a:prstGeom>
            <a:solidFill>
              <a:srgbClr val="9EB5FA">
                <a:alpha val="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7847839" y="549274"/>
              <a:ext cx="288000" cy="5759450"/>
            </a:xfrm>
            <a:prstGeom prst="rect">
              <a:avLst/>
            </a:prstGeom>
            <a:solidFill>
              <a:srgbClr val="9EB5FA">
                <a:alpha val="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9742839" y="549274"/>
              <a:ext cx="288000" cy="5759450"/>
            </a:xfrm>
            <a:prstGeom prst="rect">
              <a:avLst/>
            </a:prstGeom>
            <a:solidFill>
              <a:srgbClr val="9EB5FA">
                <a:alpha val="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10690339" y="549274"/>
              <a:ext cx="288000" cy="5759450"/>
            </a:xfrm>
            <a:prstGeom prst="rect">
              <a:avLst/>
            </a:prstGeom>
            <a:solidFill>
              <a:srgbClr val="9EB5FA">
                <a:alpha val="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5952839" y="549274"/>
              <a:ext cx="288000" cy="5759450"/>
            </a:xfrm>
            <a:prstGeom prst="rect">
              <a:avLst/>
            </a:prstGeom>
            <a:solidFill>
              <a:srgbClr val="9EB5FA">
                <a:alpha val="2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1215339" y="549274"/>
              <a:ext cx="288000" cy="5759450"/>
            </a:xfrm>
            <a:prstGeom prst="rect">
              <a:avLst/>
            </a:prstGeom>
            <a:solidFill>
              <a:srgbClr val="9EB5FA">
                <a:alpha val="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2162839" y="549274"/>
              <a:ext cx="288000" cy="5759450"/>
            </a:xfrm>
            <a:prstGeom prst="rect">
              <a:avLst/>
            </a:prstGeom>
            <a:solidFill>
              <a:srgbClr val="9EB5FA">
                <a:alpha val="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3110339" y="549274"/>
              <a:ext cx="288000" cy="5759450"/>
            </a:xfrm>
            <a:prstGeom prst="rect">
              <a:avLst/>
            </a:prstGeom>
            <a:solidFill>
              <a:srgbClr val="9EB5FA">
                <a:alpha val="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4057839" y="549274"/>
              <a:ext cx="288000" cy="5759450"/>
            </a:xfrm>
            <a:prstGeom prst="rect">
              <a:avLst/>
            </a:prstGeom>
            <a:solidFill>
              <a:srgbClr val="9EB5FA">
                <a:alpha val="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5005339" y="549274"/>
              <a:ext cx="288000" cy="5759450"/>
            </a:xfrm>
            <a:prstGeom prst="rect">
              <a:avLst/>
            </a:prstGeom>
            <a:solidFill>
              <a:srgbClr val="9EB5FA">
                <a:alpha val="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35"/>
          <p:cNvSpPr txBox="1"/>
          <p:nvPr/>
        </p:nvSpPr>
        <p:spPr>
          <a:xfrm>
            <a:off x="550862" y="6309543"/>
            <a:ext cx="9030915" cy="27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lang="fr-FR"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Footnotes/Notes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lang="fr-FR"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Source: Include a source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sldNum" idx="12"/>
          </p:nvPr>
        </p:nvSpPr>
        <p:spPr>
          <a:xfrm>
            <a:off x="11490153" y="6450225"/>
            <a:ext cx="15068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35"/>
          <p:cNvGrpSpPr/>
          <p:nvPr/>
        </p:nvGrpSpPr>
        <p:grpSpPr>
          <a:xfrm>
            <a:off x="550864" y="6156603"/>
            <a:ext cx="11089971" cy="55199"/>
            <a:chOff x="550864" y="6156603"/>
            <a:chExt cx="11089971" cy="55199"/>
          </a:xfrm>
        </p:grpSpPr>
        <p:sp>
          <p:nvSpPr>
            <p:cNvPr id="300" name="Google Shape;300;p35"/>
            <p:cNvSpPr/>
            <p:nvPr/>
          </p:nvSpPr>
          <p:spPr>
            <a:xfrm>
              <a:off x="550864" y="6156603"/>
              <a:ext cx="1983600" cy="55199"/>
            </a:xfrm>
            <a:prstGeom prst="rect">
              <a:avLst/>
            </a:prstGeom>
            <a:solidFill>
              <a:srgbClr val="9EB5FA">
                <a:alpha val="2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5104050" y="6156603"/>
              <a:ext cx="1983600" cy="55199"/>
            </a:xfrm>
            <a:prstGeom prst="rect">
              <a:avLst/>
            </a:prstGeom>
            <a:solidFill>
              <a:srgbClr val="9EB5FA">
                <a:alpha val="2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7380643" y="6156603"/>
              <a:ext cx="1983600" cy="55199"/>
            </a:xfrm>
            <a:prstGeom prst="rect">
              <a:avLst/>
            </a:prstGeom>
            <a:solidFill>
              <a:srgbClr val="9EB5FA">
                <a:alpha val="2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9657235" y="6156603"/>
              <a:ext cx="1983600" cy="55199"/>
            </a:xfrm>
            <a:prstGeom prst="rect">
              <a:avLst/>
            </a:prstGeom>
            <a:solidFill>
              <a:srgbClr val="9EB5FA">
                <a:alpha val="2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827457" y="6156603"/>
              <a:ext cx="1983600" cy="55199"/>
            </a:xfrm>
            <a:prstGeom prst="rect">
              <a:avLst/>
            </a:prstGeom>
            <a:solidFill>
              <a:srgbClr val="9EB5FA">
                <a:alpha val="2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Full-width Page">
  <p:cSld name="7_Full-width Page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6" descr="A picture containing bed, man, white, ca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28"/>
            <a:ext cx="4057839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/>
          <p:nvPr/>
        </p:nvSpPr>
        <p:spPr>
          <a:xfrm>
            <a:off x="0" y="1"/>
            <a:ext cx="4057838" cy="6857999"/>
          </a:xfrm>
          <a:prstGeom prst="rect">
            <a:avLst/>
          </a:prstGeom>
          <a:gradFill>
            <a:gsLst>
              <a:gs pos="0">
                <a:srgbClr val="062379"/>
              </a:gs>
              <a:gs pos="16000">
                <a:srgbClr val="062379"/>
              </a:gs>
              <a:gs pos="45000">
                <a:srgbClr val="0934B6">
                  <a:alpha val="81960"/>
                </a:srgbClr>
              </a:gs>
              <a:gs pos="79000">
                <a:srgbClr val="036DFF">
                  <a:alpha val="80000"/>
                </a:srgbClr>
              </a:gs>
              <a:gs pos="100000">
                <a:srgbClr val="43E1D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6"/>
          <p:cNvSpPr txBox="1">
            <a:spLocks noGrp="1"/>
          </p:cNvSpPr>
          <p:nvPr>
            <p:ph type="title"/>
          </p:nvPr>
        </p:nvSpPr>
        <p:spPr>
          <a:xfrm>
            <a:off x="533401" y="2514600"/>
            <a:ext cx="312419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Franklin Gothic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lain White">
  <p:cSld name="Plain White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/>
        </p:nvSpPr>
        <p:spPr>
          <a:xfrm>
            <a:off x="11260138" y="6416632"/>
            <a:ext cx="3810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fld id="{00000000-1234-1234-1234-123412341234}" type="slidenum">
              <a:rPr lang="fr-FR"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Title with BG">
  <p:cSld name="WHITE_Title with BG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ithout Title">
  <p:cSld name="Without 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45" name="Google Shape;45;p17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46" name="Google Shape;46;p17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avLst/>
              <a:gdLst/>
              <a:ahLst/>
              <a:cxnLst/>
              <a:rect l="l" t="t" r="r" b="b"/>
              <a:pathLst>
                <a:path w="17" h="1717" extrusionOk="0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7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avLst/>
              <a:gdLst/>
              <a:ahLst/>
              <a:cxnLst/>
              <a:rect l="l" t="t" r="r" b="b"/>
              <a:pathLst>
                <a:path w="453" h="271" extrusionOk="0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7"/>
            <p:cNvSpPr/>
            <p:nvPr/>
          </p:nvSpPr>
          <p:spPr>
            <a:xfrm rot="-5400000">
              <a:off x="12023907" y="6477766"/>
              <a:ext cx="15" cy="76"/>
            </a:xfrm>
            <a:custGeom>
              <a:avLst/>
              <a:gdLst/>
              <a:ahLst/>
              <a:cxnLst/>
              <a:rect l="l" t="t" r="r" b="b"/>
              <a:pathLst>
                <a:path w="15" h="76" extrusionOk="0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7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avLst/>
              <a:gdLst/>
              <a:ahLst/>
              <a:cxnLst/>
              <a:rect l="l" t="t" r="r" b="b"/>
              <a:pathLst>
                <a:path w="261" h="103" extrusionOk="0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7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avLst/>
              <a:gdLst/>
              <a:ahLst/>
              <a:cxnLst/>
              <a:rect l="l" t="t" r="r" b="b"/>
              <a:pathLst>
                <a:path w="51323" h="51323" extrusionOk="0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7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7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avLst/>
              <a:gdLst/>
              <a:ahLst/>
              <a:cxnLst/>
              <a:rect l="l" t="t" r="r" b="b"/>
              <a:pathLst>
                <a:path w="45208" h="51256" extrusionOk="0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7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avLst/>
              <a:gdLst/>
              <a:ahLst/>
              <a:cxnLst/>
              <a:rect l="l" t="t" r="r" b="b"/>
              <a:pathLst>
                <a:path w="28942" h="68414" extrusionOk="0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7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avLst/>
              <a:gdLst/>
              <a:ahLst/>
              <a:cxnLst/>
              <a:rect l="l" t="t" r="r" b="b"/>
              <a:pathLst>
                <a:path w="49036" h="51048" extrusionOk="0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7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avLst/>
              <a:gdLst/>
              <a:ahLst/>
              <a:cxnLst/>
              <a:rect l="l" t="t" r="r" b="b"/>
              <a:pathLst>
                <a:path w="71791" h="51205" extrusionOk="0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7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7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avLst/>
              <a:gdLst/>
              <a:ahLst/>
              <a:cxnLst/>
              <a:rect l="l" t="t" r="r" b="b"/>
              <a:pathLst>
                <a:path w="45208" h="51255" extrusionOk="0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7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avLst/>
              <a:gdLst/>
              <a:ahLst/>
              <a:cxnLst/>
              <a:rect l="l" t="t" r="r" b="b"/>
              <a:pathLst>
                <a:path w="48082" h="51510" extrusionOk="0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9" name="Google Shape;5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11811887" y="6349041"/>
            <a:ext cx="441438" cy="6870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7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fr-FR" sz="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7"/>
          <p:cNvSpPr txBox="1">
            <a:spLocks noGrp="1"/>
          </p:cNvSpPr>
          <p:nvPr>
            <p:ph type="ftr" idx="11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ftr" idx="11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Subtitle">
  <p:cSld name="Title+Sub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11490153" y="6450225"/>
            <a:ext cx="15068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550862" y="1028324"/>
            <a:ext cx="11089972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6D90F8"/>
              </a:buClr>
              <a:buSzPts val="2000"/>
              <a:buNone/>
              <a:defRPr sz="2000">
                <a:solidFill>
                  <a:srgbClr val="6D90F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st Page">
  <p:cSld name="Last Pag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62379"/>
              </a:gs>
              <a:gs pos="16000">
                <a:srgbClr val="062379"/>
              </a:gs>
              <a:gs pos="45000">
                <a:srgbClr val="0934B6">
                  <a:alpha val="81960"/>
                </a:srgbClr>
              </a:gs>
              <a:gs pos="79000">
                <a:srgbClr val="036DFF">
                  <a:alpha val="80000"/>
                </a:srgbClr>
              </a:gs>
              <a:gs pos="100000">
                <a:srgbClr val="43E1D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0"/>
          <p:cNvSpPr txBox="1"/>
          <p:nvPr/>
        </p:nvSpPr>
        <p:spPr>
          <a:xfrm>
            <a:off x="550863" y="5965461"/>
            <a:ext cx="30289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sng" strike="noStrike" cap="none">
                <a:solidFill>
                  <a:srgbClr val="43E1D3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www.infomineo.com</a:t>
            </a:r>
            <a:endParaRPr sz="1200" b="1" i="0" u="none" strike="noStrike" cap="none">
              <a:solidFill>
                <a:srgbClr val="43E1D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Infomineo Copyright © 2020.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6669" y="3006053"/>
            <a:ext cx="3678662" cy="845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23329" y="5965461"/>
            <a:ext cx="370332" cy="37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0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5964" y="5965461"/>
            <a:ext cx="368808" cy="37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0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328599" y="5965461"/>
            <a:ext cx="368808" cy="370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(Option 2)">
  <p:cSld name="Title Slide (Option 2)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1"/>
          <p:cNvPicPr preferRelativeResize="0"/>
          <p:nvPr/>
        </p:nvPicPr>
        <p:blipFill rotWithShape="1">
          <a:blip r:embed="rId2">
            <a:alphaModFix/>
          </a:blip>
          <a:srcRect t="13558" r="6942" b="13557"/>
          <a:stretch/>
        </p:blipFill>
        <p:spPr>
          <a:xfrm>
            <a:off x="269999" y="270000"/>
            <a:ext cx="11652000" cy="6317999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9" name="Google Shape;79;p21"/>
          <p:cNvSpPr/>
          <p:nvPr/>
        </p:nvSpPr>
        <p:spPr>
          <a:xfrm>
            <a:off x="536448" y="540000"/>
            <a:ext cx="6363891" cy="6318000"/>
          </a:xfrm>
          <a:prstGeom prst="rect">
            <a:avLst/>
          </a:prstGeom>
          <a:gradFill>
            <a:gsLst>
              <a:gs pos="0">
                <a:srgbClr val="062379"/>
              </a:gs>
              <a:gs pos="26000">
                <a:srgbClr val="0934B6">
                  <a:alpha val="81960"/>
                </a:srgbClr>
              </a:gs>
              <a:gs pos="64000">
                <a:srgbClr val="036DFF">
                  <a:alpha val="80000"/>
                </a:srgbClr>
              </a:gs>
              <a:gs pos="100000">
                <a:srgbClr val="43E1D3">
                  <a:alpha val="8196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1"/>
          <p:cNvSpPr txBox="1">
            <a:spLocks noGrp="1"/>
          </p:cNvSpPr>
          <p:nvPr>
            <p:ph type="ctrTitle"/>
          </p:nvPr>
        </p:nvSpPr>
        <p:spPr>
          <a:xfrm>
            <a:off x="902896" y="3066686"/>
            <a:ext cx="5337943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Franklin Gothic"/>
              <a:buNone/>
              <a:defRPr sz="50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902896" y="4348579"/>
            <a:ext cx="533794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lvl="2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lvl="3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lvl="4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dt" idx="10"/>
          </p:nvPr>
        </p:nvSpPr>
        <p:spPr>
          <a:xfrm>
            <a:off x="902896" y="5923689"/>
            <a:ext cx="1599925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3" name="Google Shape;8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896" y="901732"/>
            <a:ext cx="2497452" cy="57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(with background)">
  <p:cSld name="Title only (with background)">
    <p:bg>
      <p:bgPr>
        <a:solidFill>
          <a:schemeClr val="l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ftr" idx="11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550863" y="2175803"/>
            <a:ext cx="5400675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2"/>
          </p:nvPr>
        </p:nvSpPr>
        <p:spPr>
          <a:xfrm>
            <a:off x="550863" y="1857375"/>
            <a:ext cx="5400675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3"/>
          </p:nvPr>
        </p:nvSpPr>
        <p:spPr>
          <a:xfrm>
            <a:off x="6240464" y="2175803"/>
            <a:ext cx="5400675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4"/>
          </p:nvPr>
        </p:nvSpPr>
        <p:spPr>
          <a:xfrm>
            <a:off x="6240464" y="1857375"/>
            <a:ext cx="5400675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ftr" idx="11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F417D7E-076D-E41E-A9A1-609B2987E0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2337540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425" imgH="424" progId="TCLayout.ActiveDocument.1">
                  <p:embed/>
                </p:oleObj>
              </mc:Choice>
              <mc:Fallback>
                <p:oleObj name="think-cell Slide" r:id="rId27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oogle Shape;10;p14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11" name="Google Shape;11;p14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avLst/>
              <a:gdLst/>
              <a:ahLst/>
              <a:cxnLst/>
              <a:rect l="l" t="t" r="r" b="b"/>
              <a:pathLst>
                <a:path w="17" h="1717" extrusionOk="0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avLst/>
              <a:gdLst/>
              <a:ahLst/>
              <a:cxnLst/>
              <a:rect l="l" t="t" r="r" b="b"/>
              <a:pathLst>
                <a:path w="453" h="271" extrusionOk="0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 rot="-5400000">
              <a:off x="12023907" y="6477766"/>
              <a:ext cx="15" cy="76"/>
            </a:xfrm>
            <a:custGeom>
              <a:avLst/>
              <a:gdLst/>
              <a:ahLst/>
              <a:cxnLst/>
              <a:rect l="l" t="t" r="r" b="b"/>
              <a:pathLst>
                <a:path w="15" h="76" extrusionOk="0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avLst/>
              <a:gdLst/>
              <a:ahLst/>
              <a:cxnLst/>
              <a:rect l="l" t="t" r="r" b="b"/>
              <a:pathLst>
                <a:path w="261" h="103" extrusionOk="0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4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avLst/>
              <a:gdLst/>
              <a:ahLst/>
              <a:cxnLst/>
              <a:rect l="l" t="t" r="r" b="b"/>
              <a:pathLst>
                <a:path w="51323" h="51323" extrusionOk="0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4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4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avLst/>
              <a:gdLst/>
              <a:ahLst/>
              <a:cxnLst/>
              <a:rect l="l" t="t" r="r" b="b"/>
              <a:pathLst>
                <a:path w="45208" h="51256" extrusionOk="0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avLst/>
              <a:gdLst/>
              <a:ahLst/>
              <a:cxnLst/>
              <a:rect l="l" t="t" r="r" b="b"/>
              <a:pathLst>
                <a:path w="28942" h="68414" extrusionOk="0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avLst/>
              <a:gdLst/>
              <a:ahLst/>
              <a:cxnLst/>
              <a:rect l="l" t="t" r="r" b="b"/>
              <a:pathLst>
                <a:path w="49036" h="51048" extrusionOk="0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avLst/>
              <a:gdLst/>
              <a:ahLst/>
              <a:cxnLst/>
              <a:rect l="l" t="t" r="r" b="b"/>
              <a:pathLst>
                <a:path w="71791" h="51205" extrusionOk="0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avLst/>
              <a:gdLst/>
              <a:ahLst/>
              <a:cxnLst/>
              <a:rect l="l" t="t" r="r" b="b"/>
              <a:pathLst>
                <a:path w="45208" h="51255" extrusionOk="0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avLst/>
              <a:gdLst/>
              <a:ahLst/>
              <a:cxnLst/>
              <a:rect l="l" t="t" r="r" b="b"/>
              <a:pathLst>
                <a:path w="48082" h="51510" extrusionOk="0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" name="Google Shape;24;p1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 rot="-5400000">
            <a:off x="11811887" y="6349041"/>
            <a:ext cx="441438" cy="6870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550862" y="1859913"/>
            <a:ext cx="11089973" cy="134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−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0039" algn="l" rtl="0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−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" name="Google Shape;29;p14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fr-FR" sz="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14"/>
          <p:cNvCxnSpPr/>
          <p:nvPr/>
        </p:nvCxnSpPr>
        <p:spPr>
          <a:xfrm>
            <a:off x="539400" y="484910"/>
            <a:ext cx="540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47">
          <p15:clr>
            <a:srgbClr val="F26B43"/>
          </p15:clr>
        </p15:guide>
        <p15:guide id="3" pos="7333">
          <p15:clr>
            <a:srgbClr val="F26B43"/>
          </p15:clr>
        </p15:guide>
        <p15:guide id="4" orient="horz" pos="1170">
          <p15:clr>
            <a:srgbClr val="F26B43"/>
          </p15:clr>
        </p15:guide>
        <p15:guide id="5" orient="horz" pos="3974">
          <p15:clr>
            <a:srgbClr val="F26B43"/>
          </p15:clr>
        </p15:guide>
        <p15:guide id="6" pos="3749">
          <p15:clr>
            <a:srgbClr val="F26B43"/>
          </p15:clr>
        </p15:guide>
        <p15:guide id="7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"/>
          <p:cNvSpPr txBox="1">
            <a:spLocks noGrp="1"/>
          </p:cNvSpPr>
          <p:nvPr>
            <p:ph type="ctrTitle"/>
          </p:nvPr>
        </p:nvSpPr>
        <p:spPr>
          <a:xfrm>
            <a:off x="1631951" y="3610939"/>
            <a:ext cx="479933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Franklin Gothic"/>
              <a:buNone/>
            </a:pPr>
            <a:r>
              <a:rPr lang="fr-FR" sz="7200"/>
              <a:t>Who’s Who</a:t>
            </a:r>
            <a:endParaRPr/>
          </a:p>
        </p:txBody>
      </p:sp>
      <p:sp>
        <p:nvSpPr>
          <p:cNvPr id="320" name="TextBox 319"/>
          <p:cNvSpPr txBox="1"/>
          <p:nvPr/>
        </p:nvSpPr>
        <p:spPr>
          <a:xfrm>
            <a:off x="1631951" y="4842065"/>
            <a:ext cx="4799330" cy="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April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2" name="Google Shape;662;p11"/>
          <p:cNvCxnSpPr/>
          <p:nvPr/>
        </p:nvCxnSpPr>
        <p:spPr>
          <a:xfrm>
            <a:off x="6625528" y="1699927"/>
            <a:ext cx="5040000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63" name="Google Shape;663;p11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89972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/>
              <a:t>Information Technology</a:t>
            </a:r>
            <a:endParaRPr/>
          </a:p>
        </p:txBody>
      </p:sp>
      <p:sp>
        <p:nvSpPr>
          <p:cNvPr id="664" name="Google Shape;664;p11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cxnSp>
        <p:nvCxnSpPr>
          <p:cNvPr id="665" name="Google Shape;665;p11"/>
          <p:cNvCxnSpPr/>
          <p:nvPr/>
        </p:nvCxnSpPr>
        <p:spPr>
          <a:xfrm>
            <a:off x="537882" y="1699927"/>
            <a:ext cx="5040000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66" name="Google Shape;666;p11"/>
          <p:cNvSpPr/>
          <p:nvPr/>
        </p:nvSpPr>
        <p:spPr>
          <a:xfrm>
            <a:off x="8267793" y="1557549"/>
            <a:ext cx="1755471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What do they do?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1"/>
          <p:cNvSpPr/>
          <p:nvPr/>
        </p:nvSpPr>
        <p:spPr>
          <a:xfrm>
            <a:off x="2330476" y="1557549"/>
            <a:ext cx="1454813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Who are they?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1"/>
          <p:cNvSpPr/>
          <p:nvPr/>
        </p:nvSpPr>
        <p:spPr>
          <a:xfrm>
            <a:off x="7103560" y="1984547"/>
            <a:ext cx="4561967" cy="461665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and Managing IT Systems and Networks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1"/>
          <p:cNvSpPr/>
          <p:nvPr/>
        </p:nvSpPr>
        <p:spPr>
          <a:xfrm>
            <a:off x="7137769" y="4507219"/>
            <a:ext cx="3832478" cy="310341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Onboarding/Offboarding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8" name="Google Shape;67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932" y="2073034"/>
            <a:ext cx="251882" cy="251882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11"/>
          <p:cNvSpPr/>
          <p:nvPr/>
        </p:nvSpPr>
        <p:spPr>
          <a:xfrm>
            <a:off x="7124741" y="2189570"/>
            <a:ext cx="3480609" cy="525785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Providing IT Support for all business units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1"/>
          <p:cNvSpPr/>
          <p:nvPr/>
        </p:nvSpPr>
        <p:spPr>
          <a:xfrm>
            <a:off x="7124741" y="2919716"/>
            <a:ext cx="4516094" cy="556563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Administration and Application/Accounts Management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1" name="Google Shape;68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1113" y="2572081"/>
            <a:ext cx="251882" cy="25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1113" y="3089350"/>
            <a:ext cx="251882" cy="25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2968" y="3570175"/>
            <a:ext cx="251882" cy="25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6074" y="4051000"/>
            <a:ext cx="251882" cy="251882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11"/>
          <p:cNvSpPr/>
          <p:nvPr/>
        </p:nvSpPr>
        <p:spPr>
          <a:xfrm>
            <a:off x="7137769" y="4016740"/>
            <a:ext cx="3772385" cy="310341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Asset Management and Purchasing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1"/>
          <p:cNvSpPr/>
          <p:nvPr/>
        </p:nvSpPr>
        <p:spPr>
          <a:xfrm>
            <a:off x="7137769" y="3617296"/>
            <a:ext cx="4827809" cy="246221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IT Systems security and defining IT Policies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7" name="Google Shape;6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8430" y="4568269"/>
            <a:ext cx="251882" cy="25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4" name="Google Shape;694;g121061837f4_0_1"/>
          <p:cNvCxnSpPr/>
          <p:nvPr/>
        </p:nvCxnSpPr>
        <p:spPr>
          <a:xfrm>
            <a:off x="6625528" y="1699927"/>
            <a:ext cx="5040000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5" name="Google Shape;695;g121061837f4_0_1"/>
          <p:cNvSpPr/>
          <p:nvPr/>
        </p:nvSpPr>
        <p:spPr>
          <a:xfrm>
            <a:off x="6959711" y="2761030"/>
            <a:ext cx="40158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Infomineo’s Marketing Strategy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121061837f4_0_1"/>
          <p:cNvSpPr/>
          <p:nvPr/>
        </p:nvSpPr>
        <p:spPr>
          <a:xfrm>
            <a:off x="6959711" y="3279657"/>
            <a:ext cx="40158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new content.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121061837f4_0_1"/>
          <p:cNvSpPr/>
          <p:nvPr/>
        </p:nvSpPr>
        <p:spPr>
          <a:xfrm>
            <a:off x="6959711" y="3707551"/>
            <a:ext cx="40158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Overseeing the development of marketing materials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121061837f4_0_1"/>
          <p:cNvSpPr/>
          <p:nvPr/>
        </p:nvSpPr>
        <p:spPr>
          <a:xfrm>
            <a:off x="6959711" y="4412443"/>
            <a:ext cx="40158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Overseeing Infomineo’s web strategy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g121061837f4_0_1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901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/>
              <a:t>Marketing</a:t>
            </a:r>
            <a:endParaRPr/>
          </a:p>
        </p:txBody>
      </p:sp>
      <p:sp>
        <p:nvSpPr>
          <p:cNvPr id="700" name="Google Shape;700;g121061837f4_0_1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sp>
        <p:nvSpPr>
          <p:cNvPr id="701" name="Google Shape;701;g121061837f4_0_1"/>
          <p:cNvSpPr/>
          <p:nvPr/>
        </p:nvSpPr>
        <p:spPr>
          <a:xfrm>
            <a:off x="6959711" y="2056137"/>
            <a:ext cx="40158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and improving lead generation campaigns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2" name="Google Shape;702;g121061837f4_0_1"/>
          <p:cNvCxnSpPr/>
          <p:nvPr/>
        </p:nvCxnSpPr>
        <p:spPr>
          <a:xfrm>
            <a:off x="537882" y="1699927"/>
            <a:ext cx="5040000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03" name="Google Shape;703;g121061837f4_0_1"/>
          <p:cNvSpPr/>
          <p:nvPr/>
        </p:nvSpPr>
        <p:spPr>
          <a:xfrm>
            <a:off x="8267793" y="1557549"/>
            <a:ext cx="17556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What do they do?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121061837f4_0_1"/>
          <p:cNvSpPr/>
          <p:nvPr/>
        </p:nvSpPr>
        <p:spPr>
          <a:xfrm>
            <a:off x="2330476" y="1557549"/>
            <a:ext cx="14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Who are they?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5" name="Google Shape;705;g121061837f4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932" y="2073034"/>
            <a:ext cx="251881" cy="251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g121061837f4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932" y="2801312"/>
            <a:ext cx="251881" cy="251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g121061837f4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932" y="3301514"/>
            <a:ext cx="251881" cy="251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g121061837f4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932" y="3735267"/>
            <a:ext cx="251881" cy="251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g121061837f4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932" y="4446467"/>
            <a:ext cx="251881" cy="251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g121061837f4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932" y="5031726"/>
            <a:ext cx="251881" cy="251881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g121061837f4_0_1"/>
          <p:cNvSpPr/>
          <p:nvPr/>
        </p:nvSpPr>
        <p:spPr>
          <a:xfrm>
            <a:off x="6959711" y="5006609"/>
            <a:ext cx="40158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Infomineo’s sector and region content development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4" name="Google Shape;724;p12"/>
          <p:cNvCxnSpPr/>
          <p:nvPr/>
        </p:nvCxnSpPr>
        <p:spPr>
          <a:xfrm>
            <a:off x="6625528" y="1699927"/>
            <a:ext cx="5040000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5" name="Google Shape;725;p12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89972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/>
              <a:t>Office Admin - Management &amp; Logistics </a:t>
            </a:r>
            <a:endParaRPr/>
          </a:p>
        </p:txBody>
      </p:sp>
      <p:sp>
        <p:nvSpPr>
          <p:cNvPr id="726" name="Google Shape;726;p12"/>
          <p:cNvSpPr/>
          <p:nvPr/>
        </p:nvSpPr>
        <p:spPr>
          <a:xfrm>
            <a:off x="6931024" y="2005337"/>
            <a:ext cx="4707467" cy="40985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Office life events planning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services management (e.g. clean desk, maintenance, management of cleaning force)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&amp; Safety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 &amp; VC booking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Courier planning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Catering and every-day lunch orders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Pick-up &amp; transfer management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Administrative procedures support (e.g. taxes, VISA, work permit, mobility program).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AXA enrollment &amp; contribution retrieval (Casa)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Travel perk booking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Gifts purchases (work anniversaries and events etc)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7" name="Google Shape;727;p12"/>
          <p:cNvCxnSpPr/>
          <p:nvPr/>
        </p:nvCxnSpPr>
        <p:spPr>
          <a:xfrm>
            <a:off x="537882" y="1699927"/>
            <a:ext cx="5040000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8" name="Google Shape;728;p12"/>
          <p:cNvSpPr/>
          <p:nvPr/>
        </p:nvSpPr>
        <p:spPr>
          <a:xfrm>
            <a:off x="8267793" y="1557549"/>
            <a:ext cx="1755471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What do they do?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2"/>
          <p:cNvSpPr/>
          <p:nvPr/>
        </p:nvSpPr>
        <p:spPr>
          <a:xfrm>
            <a:off x="2330476" y="1557549"/>
            <a:ext cx="1454813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Who are they?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4" name="Google Shape;73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1042" y="2026710"/>
            <a:ext cx="220544" cy="22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1042" y="2406418"/>
            <a:ext cx="220544" cy="22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1042" y="2953917"/>
            <a:ext cx="220544" cy="22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8630" y="3297369"/>
            <a:ext cx="220544" cy="22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8630" y="3617854"/>
            <a:ext cx="220544" cy="22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1042" y="3965988"/>
            <a:ext cx="220544" cy="22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1042" y="4309440"/>
            <a:ext cx="220544" cy="22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1042" y="4652892"/>
            <a:ext cx="220544" cy="22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8630" y="5208326"/>
            <a:ext cx="220544" cy="22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8630" y="5571605"/>
            <a:ext cx="220544" cy="22054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12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pic>
        <p:nvPicPr>
          <p:cNvPr id="745" name="Google Shape;7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8630" y="5876744"/>
            <a:ext cx="220544" cy="220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"/>
          <p:cNvSpPr txBox="1">
            <a:spLocks noGrp="1"/>
          </p:cNvSpPr>
          <p:nvPr>
            <p:ph type="title"/>
          </p:nvPr>
        </p:nvSpPr>
        <p:spPr>
          <a:xfrm>
            <a:off x="509222" y="592534"/>
            <a:ext cx="110901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/>
              <a:t>Business Research </a:t>
            </a:r>
            <a:r>
              <a:rPr lang="fr-FR" sz="1700"/>
              <a:t>(1/4)</a:t>
            </a:r>
            <a:r>
              <a:rPr lang="fr-FR"/>
              <a:t> – </a:t>
            </a:r>
            <a:r>
              <a:rPr lang="fr-FR" sz="1400" b="0" i="0" u="none" strike="noStrike" cap="none">
                <a:solidFill>
                  <a:srgbClr val="0F47F2"/>
                </a:solidFill>
                <a:latin typeface="Arial"/>
                <a:ea typeface="Arial"/>
                <a:cs typeface="Arial"/>
                <a:sym typeface="Arial"/>
              </a:rPr>
              <a:t>More info about team </a:t>
            </a:r>
            <a:r>
              <a:rPr lang="fr-FR" sz="1400">
                <a:solidFill>
                  <a:srgbClr val="0F47F2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r>
              <a:rPr lang="fr-FR" sz="1400" b="0" i="0" u="none" strike="noStrike" cap="none">
                <a:solidFill>
                  <a:srgbClr val="0F47F2"/>
                </a:solidFill>
                <a:latin typeface="Arial"/>
                <a:ea typeface="Arial"/>
                <a:cs typeface="Arial"/>
                <a:sym typeface="Arial"/>
              </a:rPr>
              <a:t> on slides 15 to 17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4"/>
          <p:cNvSpPr txBox="1">
            <a:spLocks noGrp="1"/>
          </p:cNvSpPr>
          <p:nvPr>
            <p:ph type="sldNum" idx="12"/>
          </p:nvPr>
        </p:nvSpPr>
        <p:spPr>
          <a:xfrm>
            <a:off x="11993228" y="6681414"/>
            <a:ext cx="150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sp>
        <p:nvSpPr>
          <p:cNvPr id="756" name="Google Shape;756;p4"/>
          <p:cNvSpPr txBox="1"/>
          <p:nvPr/>
        </p:nvSpPr>
        <p:spPr>
          <a:xfrm>
            <a:off x="1234410" y="19302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4"/>
          <p:cNvSpPr txBox="1"/>
          <p:nvPr/>
        </p:nvSpPr>
        <p:spPr>
          <a:xfrm>
            <a:off x="404520" y="5455118"/>
            <a:ext cx="654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Team Leads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Google Shape;767;p4"/>
          <p:cNvCxnSpPr>
            <a:cxnSpLocks/>
          </p:cNvCxnSpPr>
          <p:nvPr/>
        </p:nvCxnSpPr>
        <p:spPr>
          <a:xfrm>
            <a:off x="1198389" y="5557755"/>
            <a:ext cx="5749943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786" name="Google Shape;786;p4"/>
          <p:cNvSpPr txBox="1"/>
          <p:nvPr/>
        </p:nvSpPr>
        <p:spPr>
          <a:xfrm>
            <a:off x="4150232" y="2737605"/>
            <a:ext cx="556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Managers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8" name="Google Shape;788;p4"/>
          <p:cNvCxnSpPr/>
          <p:nvPr/>
        </p:nvCxnSpPr>
        <p:spPr>
          <a:xfrm>
            <a:off x="5029200" y="2832556"/>
            <a:ext cx="6625800" cy="33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794" name="Google Shape;794;p4"/>
          <p:cNvSpPr txBox="1"/>
          <p:nvPr/>
        </p:nvSpPr>
        <p:spPr>
          <a:xfrm>
            <a:off x="448188" y="2756591"/>
            <a:ext cx="1074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Senior Managers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5" name="Google Shape;795;p4"/>
          <p:cNvCxnSpPr/>
          <p:nvPr/>
        </p:nvCxnSpPr>
        <p:spPr>
          <a:xfrm rot="10800000" flipH="1">
            <a:off x="1413136" y="2833541"/>
            <a:ext cx="2079300" cy="78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11" name="Google Shape;811;p4"/>
          <p:cNvCxnSpPr/>
          <p:nvPr/>
        </p:nvCxnSpPr>
        <p:spPr>
          <a:xfrm>
            <a:off x="1908332" y="1218852"/>
            <a:ext cx="5040000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12" name="Google Shape;812;p4"/>
          <p:cNvSpPr/>
          <p:nvPr/>
        </p:nvSpPr>
        <p:spPr>
          <a:xfrm>
            <a:off x="3060500" y="1081700"/>
            <a:ext cx="26304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Head Of Business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dc1ad7205f_0_36"/>
          <p:cNvSpPr txBox="1">
            <a:spLocks noGrp="1"/>
          </p:cNvSpPr>
          <p:nvPr>
            <p:ph type="title"/>
          </p:nvPr>
        </p:nvSpPr>
        <p:spPr>
          <a:xfrm>
            <a:off x="509222" y="592534"/>
            <a:ext cx="110901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/>
              <a:t>Business Research </a:t>
            </a:r>
            <a:r>
              <a:rPr lang="fr-FR" sz="1700"/>
              <a:t>(2/4)</a:t>
            </a:r>
            <a:r>
              <a:rPr lang="fr-FR"/>
              <a:t> – </a:t>
            </a:r>
            <a:r>
              <a:rPr lang="fr-FR" sz="1400" b="0" i="0" u="none" strike="noStrike" cap="none">
                <a:solidFill>
                  <a:srgbClr val="0F47F2"/>
                </a:solidFill>
                <a:latin typeface="Arial"/>
                <a:ea typeface="Arial"/>
                <a:cs typeface="Arial"/>
                <a:sym typeface="Arial"/>
              </a:rPr>
              <a:t>More info about team </a:t>
            </a:r>
            <a:r>
              <a:rPr lang="fr-FR" sz="1400">
                <a:solidFill>
                  <a:srgbClr val="0F47F2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r>
              <a:rPr lang="fr-FR" sz="1400" b="0" i="0" u="none" strike="noStrike" cap="none">
                <a:solidFill>
                  <a:srgbClr val="0F47F2"/>
                </a:solidFill>
                <a:latin typeface="Arial"/>
                <a:ea typeface="Arial"/>
                <a:cs typeface="Arial"/>
                <a:sym typeface="Arial"/>
              </a:rPr>
              <a:t> on slides 15 to 17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1dc1ad7205f_0_36"/>
          <p:cNvSpPr txBox="1">
            <a:spLocks noGrp="1"/>
          </p:cNvSpPr>
          <p:nvPr>
            <p:ph type="sldNum" idx="12"/>
          </p:nvPr>
        </p:nvSpPr>
        <p:spPr>
          <a:xfrm>
            <a:off x="11993228" y="6681414"/>
            <a:ext cx="150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  <p:sp>
        <p:nvSpPr>
          <p:cNvPr id="823" name="Google Shape;823;g1dc1ad7205f_0_36"/>
          <p:cNvSpPr txBox="1"/>
          <p:nvPr/>
        </p:nvSpPr>
        <p:spPr>
          <a:xfrm>
            <a:off x="1234410" y="19302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g1dc1ad7205f_0_36"/>
          <p:cNvSpPr txBox="1"/>
          <p:nvPr/>
        </p:nvSpPr>
        <p:spPr>
          <a:xfrm>
            <a:off x="402429" y="1035934"/>
            <a:ext cx="953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Senior Associates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6" name="Google Shape;826;g1dc1ad7205f_0_36"/>
          <p:cNvCxnSpPr>
            <a:cxnSpLocks/>
          </p:cNvCxnSpPr>
          <p:nvPr/>
        </p:nvCxnSpPr>
        <p:spPr>
          <a:xfrm rot="10800000" flipH="1">
            <a:off x="1440105" y="1116485"/>
            <a:ext cx="7421100" cy="72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827" name="Google Shape;827;g1dc1ad7205f_0_36"/>
          <p:cNvSpPr txBox="1"/>
          <p:nvPr/>
        </p:nvSpPr>
        <p:spPr>
          <a:xfrm>
            <a:off x="457200" y="4062109"/>
            <a:ext cx="585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Associates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4" name="Google Shape;834;g1dc1ad7205f_0_36"/>
          <p:cNvCxnSpPr/>
          <p:nvPr/>
        </p:nvCxnSpPr>
        <p:spPr>
          <a:xfrm rot="10800000" flipH="1">
            <a:off x="1094215" y="4139060"/>
            <a:ext cx="9696900" cy="18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ebf1c9429d_0_10"/>
          <p:cNvSpPr txBox="1">
            <a:spLocks noGrp="1"/>
          </p:cNvSpPr>
          <p:nvPr>
            <p:ph type="title"/>
          </p:nvPr>
        </p:nvSpPr>
        <p:spPr>
          <a:xfrm>
            <a:off x="550950" y="504224"/>
            <a:ext cx="110901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/>
              <a:t>Business Research </a:t>
            </a:r>
            <a:r>
              <a:rPr lang="fr-FR" sz="1700"/>
              <a:t>(3/4) </a:t>
            </a:r>
            <a:r>
              <a:rPr lang="fr-FR"/>
              <a:t>– </a:t>
            </a:r>
            <a:r>
              <a:rPr lang="fr-FR" sz="1600"/>
              <a:t>More info about team assignment on Slides 15 to 17</a:t>
            </a:r>
            <a:endParaRPr/>
          </a:p>
        </p:txBody>
      </p:sp>
      <p:sp>
        <p:nvSpPr>
          <p:cNvPr id="919" name="Google Shape;919;gebf1c9429d_0_10"/>
          <p:cNvSpPr txBox="1">
            <a:spLocks noGrp="1"/>
          </p:cNvSpPr>
          <p:nvPr>
            <p:ph type="sldNum" idx="12"/>
          </p:nvPr>
        </p:nvSpPr>
        <p:spPr>
          <a:xfrm>
            <a:off x="11993228" y="6681414"/>
            <a:ext cx="150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  <p:sp>
        <p:nvSpPr>
          <p:cNvPr id="920" name="Google Shape;920;gebf1c9429d_0_10"/>
          <p:cNvSpPr txBox="1"/>
          <p:nvPr/>
        </p:nvSpPr>
        <p:spPr>
          <a:xfrm>
            <a:off x="1234410" y="19302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gebf1c9429d_0_10"/>
          <p:cNvSpPr txBox="1"/>
          <p:nvPr/>
        </p:nvSpPr>
        <p:spPr>
          <a:xfrm>
            <a:off x="365265" y="977779"/>
            <a:ext cx="1472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Senior Business  Analysts </a:t>
            </a:r>
            <a:endParaRPr sz="1000" b="1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2" name="Google Shape;922;gebf1c9429d_0_10"/>
          <p:cNvCxnSpPr>
            <a:cxnSpLocks/>
          </p:cNvCxnSpPr>
          <p:nvPr/>
        </p:nvCxnSpPr>
        <p:spPr>
          <a:xfrm>
            <a:off x="1837965" y="1043329"/>
            <a:ext cx="9388800" cy="114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6" name="Google Shape;936;gebf1c9429d_0_10"/>
          <p:cNvSpPr/>
          <p:nvPr/>
        </p:nvSpPr>
        <p:spPr>
          <a:xfrm>
            <a:off x="9790440" y="-141678"/>
            <a:ext cx="429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7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Sarah Nafie </a:t>
            </a:r>
            <a:r>
              <a:rPr lang="fr-FR" sz="7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Cairo</a:t>
            </a:r>
            <a:endParaRPr sz="7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1"/>
          <p:cNvSpPr txBox="1">
            <a:spLocks noGrp="1"/>
          </p:cNvSpPr>
          <p:nvPr>
            <p:ph type="title"/>
          </p:nvPr>
        </p:nvSpPr>
        <p:spPr>
          <a:xfrm>
            <a:off x="550950" y="504224"/>
            <a:ext cx="110901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/>
              <a:t>Business Research </a:t>
            </a:r>
            <a:r>
              <a:rPr lang="fr-FR" sz="1700"/>
              <a:t>(4/4) </a:t>
            </a:r>
            <a:r>
              <a:rPr lang="fr-FR"/>
              <a:t>– </a:t>
            </a:r>
            <a:r>
              <a:rPr lang="fr-FR" sz="1600"/>
              <a:t>More info about team assignment on Slides 15 to 17</a:t>
            </a:r>
            <a:endParaRPr/>
          </a:p>
        </p:txBody>
      </p:sp>
      <p:sp>
        <p:nvSpPr>
          <p:cNvPr id="1078" name="Google Shape;1078;p41"/>
          <p:cNvSpPr txBox="1"/>
          <p:nvPr/>
        </p:nvSpPr>
        <p:spPr>
          <a:xfrm>
            <a:off x="1234410" y="19302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41"/>
          <p:cNvSpPr txBox="1"/>
          <p:nvPr/>
        </p:nvSpPr>
        <p:spPr>
          <a:xfrm>
            <a:off x="521864" y="1040711"/>
            <a:ext cx="1472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Analysts</a:t>
            </a: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1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0" name="Google Shape;1080;p41"/>
          <p:cNvCxnSpPr/>
          <p:nvPr/>
        </p:nvCxnSpPr>
        <p:spPr>
          <a:xfrm>
            <a:off x="1258214" y="1146777"/>
            <a:ext cx="9511409" cy="114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81" name="Google Shape;1081;p41"/>
          <p:cNvSpPr/>
          <p:nvPr/>
        </p:nvSpPr>
        <p:spPr>
          <a:xfrm>
            <a:off x="9790440" y="-141678"/>
            <a:ext cx="429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7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Sarah Nafie </a:t>
            </a:r>
            <a:r>
              <a:rPr lang="fr-FR" sz="7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Cairo</a:t>
            </a:r>
            <a:endParaRPr sz="7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46" descr="A picture containing bed, man, white, ca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8"/>
            <a:ext cx="3478534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46"/>
          <p:cNvSpPr/>
          <p:nvPr/>
        </p:nvSpPr>
        <p:spPr>
          <a:xfrm>
            <a:off x="0" y="-1"/>
            <a:ext cx="3478533" cy="6857999"/>
          </a:xfrm>
          <a:prstGeom prst="rect">
            <a:avLst/>
          </a:prstGeom>
          <a:gradFill>
            <a:gsLst>
              <a:gs pos="0">
                <a:srgbClr val="062379"/>
              </a:gs>
              <a:gs pos="55000">
                <a:srgbClr val="385ED2"/>
              </a:gs>
              <a:gs pos="76000">
                <a:srgbClr val="4873F5">
                  <a:alpha val="81960"/>
                </a:srgbClr>
              </a:gs>
              <a:gs pos="100000">
                <a:srgbClr val="43E1D3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46"/>
          <p:cNvSpPr/>
          <p:nvPr/>
        </p:nvSpPr>
        <p:spPr>
          <a:xfrm>
            <a:off x="3578873" y="1194486"/>
            <a:ext cx="2125612" cy="312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388" marR="0" lvl="1" indent="-77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Char char="▪"/>
            </a:pPr>
            <a:r>
              <a:rPr lang="fr-FR" sz="1100" b="0" i="0" u="none" strike="noStrike" cap="non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Composed of generalists' profiles working with the different MCK offices all around the world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Char char="▪"/>
            </a:pPr>
            <a:r>
              <a:rPr lang="fr-FR" sz="1100" b="0" i="0" u="none" strike="noStrike" cap="non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Align the staffing based on the sectors covered (Finance, Public sector, Energy, etc.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Char char="▪"/>
            </a:pPr>
            <a:r>
              <a:rPr lang="fr-FR" sz="1100" b="0" i="0" u="none" strike="noStrike" cap="non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Support the client both on short and long requests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Char char="▪"/>
            </a:pPr>
            <a:r>
              <a:rPr lang="fr-FR" sz="1100" b="0" i="0" u="none" strike="noStrike" cap="non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Main clients / users are from: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0" i="0" u="none" strike="noStrike" cap="non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         -  The Middle East (UAE, KSA, and   Egypt),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0" i="0" u="none" strike="noStrike" cap="non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          -Europe (France, Iberia, Benelux, UK, Poland, etc.),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0" i="0" u="none" strike="noStrike" cap="non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          -Africa (Morocco, South Africa, Kenya, Nigeria, Angola, ..)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0" i="0" u="none" strike="noStrike" cap="non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           -ROW (USA, Canada, India, Pakistan)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46"/>
          <p:cNvSpPr txBox="1"/>
          <p:nvPr/>
        </p:nvSpPr>
        <p:spPr>
          <a:xfrm>
            <a:off x="12062097" y="1179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0" name="Google Shape;1140;p46"/>
          <p:cNvGrpSpPr/>
          <p:nvPr/>
        </p:nvGrpSpPr>
        <p:grpSpPr>
          <a:xfrm>
            <a:off x="5719033" y="1194486"/>
            <a:ext cx="3580018" cy="3385906"/>
            <a:chOff x="6838838" y="2506636"/>
            <a:chExt cx="3580348" cy="3351426"/>
          </a:xfrm>
        </p:grpSpPr>
        <p:sp>
          <p:nvSpPr>
            <p:cNvPr id="1141" name="Google Shape;1141;p46"/>
            <p:cNvSpPr/>
            <p:nvPr/>
          </p:nvSpPr>
          <p:spPr>
            <a:xfrm rot="10800000">
              <a:off x="8628979" y="2506918"/>
              <a:ext cx="1790207" cy="1875438"/>
            </a:xfrm>
            <a:custGeom>
              <a:avLst/>
              <a:gdLst/>
              <a:ahLst/>
              <a:cxnLst/>
              <a:rect l="l" t="t" r="r" b="b"/>
              <a:pathLst>
                <a:path w="1969988" h="2063779" extrusionOk="0">
                  <a:moveTo>
                    <a:pt x="1969933" y="600391"/>
                  </a:moveTo>
                  <a:cubicBezTo>
                    <a:pt x="1943198" y="542426"/>
                    <a:pt x="1911292" y="487320"/>
                    <a:pt x="1874765" y="435789"/>
                  </a:cubicBezTo>
                  <a:cubicBezTo>
                    <a:pt x="1705057" y="196446"/>
                    <a:pt x="1435834" y="32613"/>
                    <a:pt x="1127444" y="4400"/>
                  </a:cubicBezTo>
                  <a:cubicBezTo>
                    <a:pt x="1096088" y="1540"/>
                    <a:pt x="1064292" y="0"/>
                    <a:pt x="1032166" y="0"/>
                  </a:cubicBezTo>
                  <a:cubicBezTo>
                    <a:pt x="462145" y="0"/>
                    <a:pt x="0" y="461966"/>
                    <a:pt x="0" y="1031890"/>
                  </a:cubicBezTo>
                  <a:cubicBezTo>
                    <a:pt x="0" y="1601758"/>
                    <a:pt x="462090" y="2063780"/>
                    <a:pt x="1032166" y="2063780"/>
                  </a:cubicBezTo>
                  <a:cubicBezTo>
                    <a:pt x="1448102" y="2063780"/>
                    <a:pt x="1806552" y="1817783"/>
                    <a:pt x="1969988" y="1463333"/>
                  </a:cubicBezTo>
                  <a:cubicBezTo>
                    <a:pt x="1840108" y="1182139"/>
                    <a:pt x="1847424" y="867067"/>
                    <a:pt x="1969933" y="600391"/>
                  </a:cubicBezTo>
                  <a:close/>
                </a:path>
              </a:pathLst>
            </a:custGeom>
            <a:solidFill>
              <a:srgbClr val="66D5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6"/>
            <p:cNvSpPr/>
            <p:nvPr/>
          </p:nvSpPr>
          <p:spPr>
            <a:xfrm rot="10800000">
              <a:off x="8663923" y="2572539"/>
              <a:ext cx="1689625" cy="1744098"/>
            </a:xfrm>
            <a:custGeom>
              <a:avLst/>
              <a:gdLst/>
              <a:ahLst/>
              <a:cxnLst/>
              <a:rect l="l" t="t" r="r" b="b"/>
              <a:pathLst>
                <a:path w="1859306" h="1919249" extrusionOk="0">
                  <a:moveTo>
                    <a:pt x="1859307" y="624094"/>
                  </a:moveTo>
                  <a:cubicBezTo>
                    <a:pt x="1723210" y="259636"/>
                    <a:pt x="1371912" y="0"/>
                    <a:pt x="959882" y="0"/>
                  </a:cubicBezTo>
                  <a:cubicBezTo>
                    <a:pt x="429744" y="0"/>
                    <a:pt x="0" y="429629"/>
                    <a:pt x="0" y="959625"/>
                  </a:cubicBezTo>
                  <a:cubicBezTo>
                    <a:pt x="0" y="1489621"/>
                    <a:pt x="429744" y="1919250"/>
                    <a:pt x="959882" y="1919250"/>
                  </a:cubicBezTo>
                  <a:cubicBezTo>
                    <a:pt x="1371912" y="1919250"/>
                    <a:pt x="1723155" y="1659669"/>
                    <a:pt x="1859307" y="1295266"/>
                  </a:cubicBezTo>
                  <a:cubicBezTo>
                    <a:pt x="1782732" y="1073687"/>
                    <a:pt x="1786087" y="837424"/>
                    <a:pt x="1859307" y="624094"/>
                  </a:cubicBezTo>
                  <a:close/>
                </a:path>
              </a:pathLst>
            </a:custGeom>
            <a:gradFill>
              <a:gsLst>
                <a:gs pos="0">
                  <a:srgbClr val="CCF1FF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6"/>
            <p:cNvSpPr/>
            <p:nvPr/>
          </p:nvSpPr>
          <p:spPr>
            <a:xfrm rot="10800000">
              <a:off x="6838838" y="2506636"/>
              <a:ext cx="1876150" cy="1875729"/>
            </a:xfrm>
            <a:custGeom>
              <a:avLst/>
              <a:gdLst/>
              <a:ahLst/>
              <a:cxnLst/>
              <a:rect l="l" t="t" r="r" b="b"/>
              <a:pathLst>
                <a:path w="2064561" h="2064099" extrusionOk="0">
                  <a:moveTo>
                    <a:pt x="1926116" y="516036"/>
                  </a:moveTo>
                  <a:cubicBezTo>
                    <a:pt x="1718176" y="155977"/>
                    <a:pt x="1325950" y="-31339"/>
                    <a:pt x="937354" y="4298"/>
                  </a:cubicBezTo>
                  <a:cubicBezTo>
                    <a:pt x="853903" y="122430"/>
                    <a:pt x="744156" y="224832"/>
                    <a:pt x="610646" y="301937"/>
                  </a:cubicBezTo>
                  <a:cubicBezTo>
                    <a:pt x="477135" y="378986"/>
                    <a:pt x="333556" y="422763"/>
                    <a:pt x="189483" y="436017"/>
                  </a:cubicBezTo>
                  <a:cubicBezTo>
                    <a:pt x="152682" y="488043"/>
                    <a:pt x="120995" y="543149"/>
                    <a:pt x="94645" y="600510"/>
                  </a:cubicBezTo>
                  <a:cubicBezTo>
                    <a:pt x="-27864" y="867185"/>
                    <a:pt x="-35180" y="1182202"/>
                    <a:pt x="94645" y="1463397"/>
                  </a:cubicBezTo>
                  <a:cubicBezTo>
                    <a:pt x="107848" y="1491940"/>
                    <a:pt x="122371" y="1520208"/>
                    <a:pt x="138379" y="1547981"/>
                  </a:cubicBezTo>
                  <a:cubicBezTo>
                    <a:pt x="423389" y="2041515"/>
                    <a:pt x="1054637" y="2210627"/>
                    <a:pt x="1548358" y="1925693"/>
                  </a:cubicBezTo>
                  <a:cubicBezTo>
                    <a:pt x="2041969" y="1640649"/>
                    <a:pt x="2211127" y="1009570"/>
                    <a:pt x="1926116" y="5160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6"/>
            <p:cNvSpPr/>
            <p:nvPr/>
          </p:nvSpPr>
          <p:spPr>
            <a:xfrm rot="10800000">
              <a:off x="6904509" y="2572339"/>
              <a:ext cx="1744865" cy="1744398"/>
            </a:xfrm>
            <a:custGeom>
              <a:avLst/>
              <a:gdLst/>
              <a:ahLst/>
              <a:cxnLst/>
              <a:rect l="l" t="t" r="r" b="b"/>
              <a:pathLst>
                <a:path w="1920093" h="1919580" extrusionOk="0">
                  <a:moveTo>
                    <a:pt x="960047" y="0"/>
                  </a:moveTo>
                  <a:cubicBezTo>
                    <a:pt x="905916" y="0"/>
                    <a:pt x="852886" y="4730"/>
                    <a:pt x="801176" y="13309"/>
                  </a:cubicBezTo>
                  <a:cubicBezTo>
                    <a:pt x="728122" y="97288"/>
                    <a:pt x="640215" y="170873"/>
                    <a:pt x="538390" y="229663"/>
                  </a:cubicBezTo>
                  <a:cubicBezTo>
                    <a:pt x="436510" y="288454"/>
                    <a:pt x="328744" y="327831"/>
                    <a:pt x="219383" y="349115"/>
                  </a:cubicBezTo>
                  <a:cubicBezTo>
                    <a:pt x="82351" y="515038"/>
                    <a:pt x="0" y="727817"/>
                    <a:pt x="0" y="959790"/>
                  </a:cubicBezTo>
                  <a:cubicBezTo>
                    <a:pt x="0" y="1489842"/>
                    <a:pt x="429799" y="1919580"/>
                    <a:pt x="960047" y="1919580"/>
                  </a:cubicBezTo>
                  <a:cubicBezTo>
                    <a:pt x="1490295" y="1919580"/>
                    <a:pt x="1920093" y="1489897"/>
                    <a:pt x="1920093" y="959790"/>
                  </a:cubicBezTo>
                  <a:cubicBezTo>
                    <a:pt x="1920093" y="429684"/>
                    <a:pt x="1490240" y="0"/>
                    <a:pt x="960047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6"/>
            <p:cNvSpPr/>
            <p:nvPr/>
          </p:nvSpPr>
          <p:spPr>
            <a:xfrm rot="10800000">
              <a:off x="7691020" y="3982296"/>
              <a:ext cx="1876212" cy="1875766"/>
            </a:xfrm>
            <a:custGeom>
              <a:avLst/>
              <a:gdLst/>
              <a:ahLst/>
              <a:cxnLst/>
              <a:rect l="l" t="t" r="r" b="b"/>
              <a:pathLst>
                <a:path w="2064631" h="2064139" extrusionOk="0">
                  <a:moveTo>
                    <a:pt x="937254" y="2059692"/>
                  </a:moveTo>
                  <a:cubicBezTo>
                    <a:pt x="1000131" y="2065576"/>
                    <a:pt x="1063779" y="2065631"/>
                    <a:pt x="1127261" y="2059802"/>
                  </a:cubicBezTo>
                  <a:cubicBezTo>
                    <a:pt x="1271334" y="2046603"/>
                    <a:pt x="1414912" y="2002826"/>
                    <a:pt x="1548423" y="1925722"/>
                  </a:cubicBezTo>
                  <a:cubicBezTo>
                    <a:pt x="1681934" y="1848672"/>
                    <a:pt x="1791680" y="1746215"/>
                    <a:pt x="1875132" y="1628083"/>
                  </a:cubicBezTo>
                  <a:cubicBezTo>
                    <a:pt x="2100291" y="1309437"/>
                    <a:pt x="2134122" y="876178"/>
                    <a:pt x="1926237" y="516119"/>
                  </a:cubicBezTo>
                  <a:cubicBezTo>
                    <a:pt x="1641226" y="22585"/>
                    <a:pt x="1009978" y="-146527"/>
                    <a:pt x="516257" y="138407"/>
                  </a:cubicBezTo>
                  <a:cubicBezTo>
                    <a:pt x="22591" y="423341"/>
                    <a:pt x="-146567" y="1054420"/>
                    <a:pt x="138444" y="1548009"/>
                  </a:cubicBezTo>
                  <a:cubicBezTo>
                    <a:pt x="154507" y="1575782"/>
                    <a:pt x="171725" y="1602510"/>
                    <a:pt x="189879" y="1628193"/>
                  </a:cubicBezTo>
                  <a:cubicBezTo>
                    <a:pt x="498324" y="1656516"/>
                    <a:pt x="767491" y="1820349"/>
                    <a:pt x="937254" y="20596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6"/>
            <p:cNvSpPr/>
            <p:nvPr/>
          </p:nvSpPr>
          <p:spPr>
            <a:xfrm rot="10800000">
              <a:off x="7756697" y="4047911"/>
              <a:ext cx="1744865" cy="1744398"/>
            </a:xfrm>
            <a:custGeom>
              <a:avLst/>
              <a:gdLst/>
              <a:ahLst/>
              <a:cxnLst/>
              <a:rect l="l" t="t" r="r" b="b"/>
              <a:pathLst>
                <a:path w="1920093" h="1919580" extrusionOk="0">
                  <a:moveTo>
                    <a:pt x="960047" y="0"/>
                  </a:moveTo>
                  <a:cubicBezTo>
                    <a:pt x="429854" y="0"/>
                    <a:pt x="0" y="429684"/>
                    <a:pt x="0" y="959790"/>
                  </a:cubicBezTo>
                  <a:cubicBezTo>
                    <a:pt x="0" y="1191818"/>
                    <a:pt x="82351" y="1404598"/>
                    <a:pt x="219438" y="1570520"/>
                  </a:cubicBezTo>
                  <a:cubicBezTo>
                    <a:pt x="449823" y="1615067"/>
                    <a:pt x="652867" y="1736113"/>
                    <a:pt x="801011" y="1906216"/>
                  </a:cubicBezTo>
                  <a:cubicBezTo>
                    <a:pt x="852776" y="1914850"/>
                    <a:pt x="905861" y="1919580"/>
                    <a:pt x="960047" y="1919580"/>
                  </a:cubicBezTo>
                  <a:cubicBezTo>
                    <a:pt x="1490240" y="1919580"/>
                    <a:pt x="1920093" y="1489841"/>
                    <a:pt x="1920093" y="959790"/>
                  </a:cubicBezTo>
                  <a:cubicBezTo>
                    <a:pt x="1920093" y="429739"/>
                    <a:pt x="1490295" y="0"/>
                    <a:pt x="960047" y="0"/>
                  </a:cubicBezTo>
                  <a:close/>
                </a:path>
              </a:pathLst>
            </a:custGeom>
            <a:gradFill>
              <a:gsLst>
                <a:gs pos="0">
                  <a:srgbClr val="CDD9FC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8074552" y="4631918"/>
              <a:ext cx="1147843" cy="739513"/>
            </a:xfrm>
            <a:custGeom>
              <a:avLst/>
              <a:gdLst/>
              <a:ahLst/>
              <a:cxnLst/>
              <a:rect l="l" t="t" r="r" b="b"/>
              <a:pathLst>
                <a:path w="4864734" h="247014" extrusionOk="0">
                  <a:moveTo>
                    <a:pt x="0" y="0"/>
                  </a:moveTo>
                  <a:lnTo>
                    <a:pt x="0" y="246888"/>
                  </a:lnTo>
                  <a:lnTo>
                    <a:pt x="4864608" y="246888"/>
                  </a:lnTo>
                  <a:lnTo>
                    <a:pt x="48646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Insight Knowledge Team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7457604" y="3209932"/>
              <a:ext cx="609528" cy="493009"/>
            </a:xfrm>
            <a:custGeom>
              <a:avLst/>
              <a:gdLst/>
              <a:ahLst/>
              <a:cxnLst/>
              <a:rect l="l" t="t" r="r" b="b"/>
              <a:pathLst>
                <a:path w="4864734" h="247014" extrusionOk="0">
                  <a:moveTo>
                    <a:pt x="0" y="0"/>
                  </a:moveTo>
                  <a:lnTo>
                    <a:pt x="0" y="246888"/>
                  </a:lnTo>
                  <a:lnTo>
                    <a:pt x="4864608" y="246888"/>
                  </a:lnTo>
                  <a:lnTo>
                    <a:pt x="48646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MCK</a:t>
              </a:r>
              <a:br>
                <a:rPr lang="fr-F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Team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8911621" y="3154121"/>
              <a:ext cx="1209697" cy="493009"/>
            </a:xfrm>
            <a:custGeom>
              <a:avLst/>
              <a:gdLst/>
              <a:ahLst/>
              <a:cxnLst/>
              <a:rect l="l" t="t" r="r" b="b"/>
              <a:pathLst>
                <a:path w="4864734" h="247014" extrusionOk="0">
                  <a:moveTo>
                    <a:pt x="0" y="0"/>
                  </a:moveTo>
                  <a:lnTo>
                    <a:pt x="0" y="246888"/>
                  </a:lnTo>
                  <a:lnTo>
                    <a:pt x="4864608" y="246888"/>
                  </a:lnTo>
                  <a:lnTo>
                    <a:pt x="48646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BCG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Team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6"/>
            <p:cNvSpPr txBox="1"/>
            <p:nvPr/>
          </p:nvSpPr>
          <p:spPr>
            <a:xfrm>
              <a:off x="9869320" y="526264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1" name="Google Shape;1151;p46"/>
          <p:cNvSpPr/>
          <p:nvPr/>
        </p:nvSpPr>
        <p:spPr>
          <a:xfrm>
            <a:off x="6571136" y="4842092"/>
            <a:ext cx="2189544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388" marR="0" lvl="1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Char char="▪"/>
            </a:pPr>
            <a:r>
              <a:rPr lang="fr-FR" sz="1100" b="0" i="0" u="none" strike="noStrike" cap="non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Serves all of Infomineo’s clients that are not engaged in a big retainer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1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Char char="▪"/>
            </a:pPr>
            <a:r>
              <a:rPr lang="fr-FR" sz="1100" b="0" i="0" u="none" strike="noStrike" cap="non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Execute complex projects that require strong analytical skills and creativity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1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Char char="▪"/>
            </a:pPr>
            <a:r>
              <a:rPr lang="fr-FR" sz="1100" b="0" i="0" u="none" strike="noStrike" cap="non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Deliver high value-added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1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Char char="▪"/>
            </a:pPr>
            <a:r>
              <a:rPr lang="fr-FR" sz="1100" b="0" i="0" u="none" strike="noStrike" cap="non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Build diversified expertise to support a large number of clients with different needs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46"/>
          <p:cNvSpPr txBox="1"/>
          <p:nvPr/>
        </p:nvSpPr>
        <p:spPr>
          <a:xfrm>
            <a:off x="309875" y="2791755"/>
            <a:ext cx="2945132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ranklin Gothic"/>
              <a:buNone/>
            </a:pPr>
            <a:r>
              <a:rPr lang="fr-FR" sz="32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Infomineo Research Teams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46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  <p:sp>
        <p:nvSpPr>
          <p:cNvPr id="1154" name="Google Shape;1154;p46"/>
          <p:cNvSpPr txBox="1"/>
          <p:nvPr/>
        </p:nvSpPr>
        <p:spPr>
          <a:xfrm>
            <a:off x="9281491" y="1312872"/>
            <a:ext cx="2770500" cy="3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"/>
              <a:buChar char="▪"/>
            </a:pPr>
            <a:r>
              <a:rPr lang="fr-FR" sz="11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Comprised of 3 different sub-teams focusing on different geographies (Europe &amp; Africa, Middle East, and KT Global)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"/>
              <a:buChar char="▪"/>
            </a:pPr>
            <a:r>
              <a:rPr lang="fr-FR" sz="11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Each Team member having 30+ databases at their disposal incl. big names such as Euromonitor, Oxford Economics, BMI, Global Data,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"/>
              <a:buChar char="▪"/>
            </a:pPr>
            <a:r>
              <a:rPr lang="fr-FR" sz="11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Working as a full off-site extension of the client research team capabilities with access to a big portion of BCG tools incl. email addresses &amp; slack communication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"/>
              <a:buChar char="▪"/>
            </a:pPr>
            <a:r>
              <a:rPr lang="fr-FR" sz="11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Researchers work directly with the case teams with no intermediaries, mainly on short engagements (4-8 hours) although long engagements lasting weeks are becoming more regular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"/>
              <a:buChar char="▪"/>
            </a:pPr>
            <a:r>
              <a:rPr lang="fr-FR" sz="11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Offers sectorial specialization in different topics incl. (Industrial goods, Technology, Public Sector, Healthcare, Consumer products, etc.)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39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901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/>
              <a:t>Insights &amp; Knowledge Team (IKT) (1/2) </a:t>
            </a:r>
            <a:endParaRPr/>
          </a:p>
        </p:txBody>
      </p:sp>
      <p:sp>
        <p:nvSpPr>
          <p:cNvPr id="1160" name="Google Shape;1160;p39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  <p:sp>
        <p:nvSpPr>
          <p:cNvPr id="1161" name="Google Shape;1161;p39"/>
          <p:cNvSpPr txBox="1"/>
          <p:nvPr/>
        </p:nvSpPr>
        <p:spPr>
          <a:xfrm>
            <a:off x="1493110" y="76807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39"/>
          <p:cNvSpPr txBox="1"/>
          <p:nvPr/>
        </p:nvSpPr>
        <p:spPr>
          <a:xfrm>
            <a:off x="439548" y="2544241"/>
            <a:ext cx="654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Team Leads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39"/>
          <p:cNvSpPr txBox="1"/>
          <p:nvPr/>
        </p:nvSpPr>
        <p:spPr>
          <a:xfrm>
            <a:off x="4986279" y="2501097"/>
            <a:ext cx="953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Senior Associates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6" name="Google Shape;1166;p39"/>
          <p:cNvCxnSpPr>
            <a:cxnSpLocks/>
          </p:cNvCxnSpPr>
          <p:nvPr/>
        </p:nvCxnSpPr>
        <p:spPr>
          <a:xfrm>
            <a:off x="1124383" y="2638096"/>
            <a:ext cx="2258897" cy="1125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167" name="Google Shape;1167;p39"/>
          <p:cNvCxnSpPr/>
          <p:nvPr/>
        </p:nvCxnSpPr>
        <p:spPr>
          <a:xfrm rot="10800000" flipH="1">
            <a:off x="6021491" y="2574000"/>
            <a:ext cx="6012000" cy="168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70" name="Google Shape;1170;p39"/>
          <p:cNvSpPr txBox="1"/>
          <p:nvPr/>
        </p:nvSpPr>
        <p:spPr>
          <a:xfrm>
            <a:off x="457200" y="5191736"/>
            <a:ext cx="585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Associates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5" name="Google Shape;1175;p39"/>
          <p:cNvCxnSpPr/>
          <p:nvPr/>
        </p:nvCxnSpPr>
        <p:spPr>
          <a:xfrm>
            <a:off x="1085820" y="5287441"/>
            <a:ext cx="3863400" cy="135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83" name="Google Shape;1183;p39"/>
          <p:cNvSpPr txBox="1"/>
          <p:nvPr/>
        </p:nvSpPr>
        <p:spPr>
          <a:xfrm>
            <a:off x="434700" y="1195770"/>
            <a:ext cx="1215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Senior Managers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5" name="Google Shape;1185;p39"/>
          <p:cNvCxnSpPr/>
          <p:nvPr/>
        </p:nvCxnSpPr>
        <p:spPr>
          <a:xfrm>
            <a:off x="1569510" y="1287262"/>
            <a:ext cx="794700" cy="36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208" name="Google Shape;1208;p39"/>
          <p:cNvSpPr txBox="1"/>
          <p:nvPr/>
        </p:nvSpPr>
        <p:spPr>
          <a:xfrm>
            <a:off x="6339234" y="1163765"/>
            <a:ext cx="556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Managers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9" name="Google Shape;1209;p39"/>
          <p:cNvCxnSpPr/>
          <p:nvPr/>
        </p:nvCxnSpPr>
        <p:spPr>
          <a:xfrm rot="10800000" flipH="1">
            <a:off x="7048215" y="1215214"/>
            <a:ext cx="3631800" cy="255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017e917d32_0_41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901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/>
              <a:t>Insights &amp; Knowledge Team (IKT) (2/2) </a:t>
            </a:r>
            <a:endParaRPr/>
          </a:p>
        </p:txBody>
      </p:sp>
      <p:sp>
        <p:nvSpPr>
          <p:cNvPr id="1248" name="Google Shape;1248;g2017e917d32_0_41"/>
          <p:cNvSpPr txBox="1"/>
          <p:nvPr/>
        </p:nvSpPr>
        <p:spPr>
          <a:xfrm>
            <a:off x="1493110" y="76807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g2017e917d32_0_41"/>
          <p:cNvSpPr txBox="1"/>
          <p:nvPr/>
        </p:nvSpPr>
        <p:spPr>
          <a:xfrm>
            <a:off x="207408" y="1175371"/>
            <a:ext cx="1306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Senior Business </a:t>
            </a:r>
            <a:r>
              <a:rPr lang="fr-FR" sz="10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Analysts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0" name="Google Shape;1250;g2017e917d32_0_41"/>
          <p:cNvCxnSpPr/>
          <p:nvPr/>
        </p:nvCxnSpPr>
        <p:spPr>
          <a:xfrm>
            <a:off x="1737360" y="1243757"/>
            <a:ext cx="9407980" cy="53514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251" name="Google Shape;1251;g2017e917d32_0_41"/>
          <p:cNvSpPr txBox="1"/>
          <p:nvPr/>
        </p:nvSpPr>
        <p:spPr>
          <a:xfrm>
            <a:off x="212206" y="3918018"/>
            <a:ext cx="966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Analysts</a:t>
            </a: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1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2" name="Google Shape;1252;g2017e917d32_0_41"/>
          <p:cNvCxnSpPr/>
          <p:nvPr/>
        </p:nvCxnSpPr>
        <p:spPr>
          <a:xfrm>
            <a:off x="928263" y="4071918"/>
            <a:ext cx="10218000" cy="372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"/>
          <p:cNvSpPr txBox="1">
            <a:spLocks noGrp="1"/>
          </p:cNvSpPr>
          <p:nvPr>
            <p:ph type="title"/>
          </p:nvPr>
        </p:nvSpPr>
        <p:spPr>
          <a:xfrm>
            <a:off x="566141" y="2494127"/>
            <a:ext cx="3195154" cy="186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Franklin Gothic"/>
              <a:buNone/>
            </a:pPr>
            <a:r>
              <a:rPr lang="fr-FR"/>
              <a:t>Infomineo Executive Committee</a:t>
            </a:r>
            <a:endParaRPr/>
          </a:p>
        </p:txBody>
      </p:sp>
      <p:sp>
        <p:nvSpPr>
          <p:cNvPr id="326" name="Google Shape;326;p2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327" name="Google Shape;327;p2"/>
          <p:cNvSpPr/>
          <p:nvPr/>
        </p:nvSpPr>
        <p:spPr>
          <a:xfrm>
            <a:off x="5311275" y="1314000"/>
            <a:ext cx="6075000" cy="4363800"/>
          </a:xfrm>
          <a:prstGeom prst="roundRect">
            <a:avLst>
              <a:gd name="adj" fmla="val 4811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"/>
          <p:cNvSpPr txBox="1"/>
          <p:nvPr/>
        </p:nvSpPr>
        <p:spPr>
          <a:xfrm>
            <a:off x="6864618" y="1180269"/>
            <a:ext cx="2790058" cy="2462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3600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accent4"/>
                </a:solidFill>
                <a:latin typeface="Gill Sans"/>
                <a:ea typeface="Gill Sans"/>
                <a:cs typeface="Gill Sans"/>
                <a:sym typeface="Gill Sans"/>
              </a:rPr>
              <a:t>Infomineo Executive Committee</a:t>
            </a:r>
            <a:endParaRPr sz="1600" b="0" i="0" u="none" strike="noStrike" cap="none">
              <a:solidFill>
                <a:schemeClr val="accent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" name="Google Shape;329;p2"/>
          <p:cNvSpPr txBox="1"/>
          <p:nvPr/>
        </p:nvSpPr>
        <p:spPr>
          <a:xfrm>
            <a:off x="7456244" y="2729058"/>
            <a:ext cx="7200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Martin</a:t>
            </a:r>
            <a:br>
              <a:rPr lang="fr-FR" sz="12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2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Tronquit</a:t>
            </a:r>
            <a:endParaRPr sz="1200" b="0" i="0" u="none" strike="noStrike" cap="non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Dubai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"/>
          <p:cNvSpPr txBox="1"/>
          <p:nvPr/>
        </p:nvSpPr>
        <p:spPr>
          <a:xfrm>
            <a:off x="8345492" y="2729058"/>
            <a:ext cx="7200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Hamza Laraichi</a:t>
            </a:r>
            <a:endParaRPr sz="1200" b="0" i="0" u="none" strike="noStrike" cap="non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Casablanca</a:t>
            </a:r>
            <a:endParaRPr sz="12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"/>
          <p:cNvSpPr txBox="1"/>
          <p:nvPr/>
        </p:nvSpPr>
        <p:spPr>
          <a:xfrm>
            <a:off x="7635321" y="1571379"/>
            <a:ext cx="11893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Managing Partners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5492" y="1882332"/>
            <a:ext cx="720000" cy="720000"/>
          </a:xfrm>
          <a:prstGeom prst="ellipse">
            <a:avLst/>
          </a:prstGeom>
          <a:solidFill>
            <a:srgbClr val="ECECE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3" name="Google Shape;33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6244" y="1914088"/>
            <a:ext cx="720000" cy="720000"/>
          </a:xfrm>
          <a:prstGeom prst="ellipse">
            <a:avLst/>
          </a:prstGeom>
          <a:solidFill>
            <a:srgbClr val="ECECE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4" name="Google Shape;334;p2"/>
          <p:cNvSpPr txBox="1"/>
          <p:nvPr/>
        </p:nvSpPr>
        <p:spPr>
          <a:xfrm flipH="1">
            <a:off x="8380449" y="4615334"/>
            <a:ext cx="7200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Faizel Logday</a:t>
            </a:r>
            <a:endParaRPr sz="1200" b="0" i="0" u="none" strike="noStrike" cap="non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Barcelona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45492" y="3800364"/>
            <a:ext cx="720000" cy="720000"/>
          </a:xfrm>
          <a:prstGeom prst="ellipse">
            <a:avLst/>
          </a:prstGeom>
          <a:solidFill>
            <a:srgbClr val="ECECE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6" name="Google Shape;336;p2"/>
          <p:cNvSpPr txBox="1"/>
          <p:nvPr/>
        </p:nvSpPr>
        <p:spPr>
          <a:xfrm>
            <a:off x="9315282" y="3428998"/>
            <a:ext cx="7460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Finance Director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"/>
          <p:cNvSpPr/>
          <p:nvPr/>
        </p:nvSpPr>
        <p:spPr>
          <a:xfrm>
            <a:off x="9417393" y="4629365"/>
            <a:ext cx="7200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Romain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Murigneux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Barcelona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"/>
          <p:cNvSpPr txBox="1"/>
          <p:nvPr/>
        </p:nvSpPr>
        <p:spPr>
          <a:xfrm>
            <a:off x="8318509" y="3398221"/>
            <a:ext cx="8438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Chief Operating Officer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2" descr="A picture containing person, person, wall, cloth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25338" y="3784138"/>
            <a:ext cx="746060" cy="720000"/>
          </a:xfrm>
          <a:prstGeom prst="ellipse">
            <a:avLst/>
          </a:prstGeom>
          <a:solidFill>
            <a:srgbClr val="ECECE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0" name="Google Shape;340;p2"/>
          <p:cNvSpPr txBox="1"/>
          <p:nvPr/>
        </p:nvSpPr>
        <p:spPr>
          <a:xfrm>
            <a:off x="6336279" y="3384135"/>
            <a:ext cx="7511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Chief Human Capital Officer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2"/>
          <p:cNvPicPr preferRelativeResize="0"/>
          <p:nvPr/>
        </p:nvPicPr>
        <p:blipFill rotWithShape="1">
          <a:blip r:embed="rId7">
            <a:alphaModFix/>
          </a:blip>
          <a:srcRect l="3016" r="3015"/>
          <a:stretch/>
        </p:blipFill>
        <p:spPr>
          <a:xfrm>
            <a:off x="6326994" y="3810769"/>
            <a:ext cx="751200" cy="737700"/>
          </a:xfrm>
          <a:prstGeom prst="ellipse">
            <a:avLst/>
          </a:prstGeom>
          <a:solidFill>
            <a:srgbClr val="ECECE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2" name="Google Shape;342;p2"/>
          <p:cNvSpPr txBox="1"/>
          <p:nvPr/>
        </p:nvSpPr>
        <p:spPr>
          <a:xfrm flipH="1">
            <a:off x="6398715" y="4615334"/>
            <a:ext cx="7200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Dounia Boutaleb</a:t>
            </a:r>
            <a:endParaRPr sz="1200" b="0" i="0" u="none" strike="noStrike" cap="non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Barcelona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2"/>
          <p:cNvPicPr preferRelativeResize="0"/>
          <p:nvPr/>
        </p:nvPicPr>
        <p:blipFill rotWithShape="1">
          <a:blip r:embed="rId8">
            <a:alphaModFix/>
          </a:blip>
          <a:srcRect t="4726" b="4716"/>
          <a:stretch/>
        </p:blipFill>
        <p:spPr>
          <a:xfrm>
            <a:off x="7336243" y="3825641"/>
            <a:ext cx="751200" cy="720000"/>
          </a:xfrm>
          <a:prstGeom prst="ellipse">
            <a:avLst/>
          </a:prstGeom>
          <a:solidFill>
            <a:srgbClr val="ECECE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4" name="Google Shape;344;p2"/>
          <p:cNvSpPr txBox="1"/>
          <p:nvPr/>
        </p:nvSpPr>
        <p:spPr>
          <a:xfrm>
            <a:off x="7087479" y="4640914"/>
            <a:ext cx="12846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Matteo </a:t>
            </a:r>
            <a:endParaRPr/>
          </a:p>
          <a:p>
            <a: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Gamberale</a:t>
            </a:r>
            <a:endParaRPr sz="12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Dubai</a:t>
            </a:r>
            <a:endParaRPr sz="12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"/>
          <p:cNvSpPr txBox="1"/>
          <p:nvPr/>
        </p:nvSpPr>
        <p:spPr>
          <a:xfrm>
            <a:off x="7327036" y="3398221"/>
            <a:ext cx="7511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Chief Growth </a:t>
            </a:r>
            <a:endParaRPr/>
          </a:p>
          <a:p>
            <a:pPr marL="127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Officer</a:t>
            </a:r>
            <a:endParaRPr sz="1000" b="0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1F2720C-77F6-82CA-697C-371CFB002AB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1F2720C-77F6-82CA-697C-371CFB002A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9" name="Google Shape;1159;p39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901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 dirty="0"/>
              <a:t>MCK Team (1/2) </a:t>
            </a:r>
            <a:endParaRPr dirty="0"/>
          </a:p>
        </p:txBody>
      </p:sp>
      <p:sp>
        <p:nvSpPr>
          <p:cNvPr id="1160" name="Google Shape;1160;p39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  <p:sp>
        <p:nvSpPr>
          <p:cNvPr id="1161" name="Google Shape;1161;p39"/>
          <p:cNvSpPr txBox="1"/>
          <p:nvPr/>
        </p:nvSpPr>
        <p:spPr>
          <a:xfrm>
            <a:off x="1493110" y="76807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39"/>
          <p:cNvSpPr txBox="1"/>
          <p:nvPr/>
        </p:nvSpPr>
        <p:spPr>
          <a:xfrm>
            <a:off x="545552" y="2935049"/>
            <a:ext cx="654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Team Leads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39"/>
          <p:cNvSpPr txBox="1"/>
          <p:nvPr/>
        </p:nvSpPr>
        <p:spPr>
          <a:xfrm>
            <a:off x="5053460" y="2689891"/>
            <a:ext cx="953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Senior Associates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6" name="Google Shape;1166;p39"/>
          <p:cNvCxnSpPr>
            <a:cxnSpLocks/>
          </p:cNvCxnSpPr>
          <p:nvPr/>
        </p:nvCxnSpPr>
        <p:spPr>
          <a:xfrm>
            <a:off x="1234762" y="3039146"/>
            <a:ext cx="2258897" cy="1125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167" name="Google Shape;1167;p39"/>
          <p:cNvCxnSpPr/>
          <p:nvPr/>
        </p:nvCxnSpPr>
        <p:spPr>
          <a:xfrm rot="10800000" flipH="1">
            <a:off x="6095913" y="2750040"/>
            <a:ext cx="6012000" cy="168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70" name="Google Shape;1170;p39"/>
          <p:cNvSpPr txBox="1"/>
          <p:nvPr/>
        </p:nvSpPr>
        <p:spPr>
          <a:xfrm>
            <a:off x="545555" y="5058236"/>
            <a:ext cx="585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Associates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5" name="Google Shape;1175;p39"/>
          <p:cNvCxnSpPr/>
          <p:nvPr/>
        </p:nvCxnSpPr>
        <p:spPr>
          <a:xfrm>
            <a:off x="1268700" y="5135186"/>
            <a:ext cx="3863400" cy="135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83" name="Google Shape;1183;p39"/>
          <p:cNvSpPr txBox="1"/>
          <p:nvPr/>
        </p:nvSpPr>
        <p:spPr>
          <a:xfrm>
            <a:off x="523055" y="1213912"/>
            <a:ext cx="1215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Senior Managers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5" name="Google Shape;1185;p39"/>
          <p:cNvCxnSpPr/>
          <p:nvPr/>
        </p:nvCxnSpPr>
        <p:spPr>
          <a:xfrm>
            <a:off x="1569510" y="1287262"/>
            <a:ext cx="794700" cy="36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208" name="Google Shape;1208;p39"/>
          <p:cNvSpPr txBox="1"/>
          <p:nvPr/>
        </p:nvSpPr>
        <p:spPr>
          <a:xfrm>
            <a:off x="6339234" y="1163765"/>
            <a:ext cx="556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Managers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9" name="Google Shape;1209;p39"/>
          <p:cNvCxnSpPr/>
          <p:nvPr/>
        </p:nvCxnSpPr>
        <p:spPr>
          <a:xfrm rot="10800000" flipH="1">
            <a:off x="7048215" y="1215214"/>
            <a:ext cx="3631800" cy="255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15220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CAED7F2-D6A1-CF84-6ECB-000987A6D94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36188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6" name="Google Shape;1326;p40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901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 dirty="0"/>
              <a:t>MCK Team (2/2)</a:t>
            </a:r>
            <a:endParaRPr dirty="0"/>
          </a:p>
        </p:txBody>
      </p:sp>
      <p:sp>
        <p:nvSpPr>
          <p:cNvPr id="1328" name="Google Shape;1328;p40"/>
          <p:cNvSpPr txBox="1"/>
          <p:nvPr/>
        </p:nvSpPr>
        <p:spPr>
          <a:xfrm>
            <a:off x="1493110" y="76807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40"/>
          <p:cNvSpPr txBox="1"/>
          <p:nvPr/>
        </p:nvSpPr>
        <p:spPr>
          <a:xfrm>
            <a:off x="541760" y="1115102"/>
            <a:ext cx="1486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Senior Business </a:t>
            </a:r>
            <a:r>
              <a:rPr lang="fr-FR" sz="10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Analysts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0" name="Google Shape;1340;p40"/>
          <p:cNvCxnSpPr/>
          <p:nvPr/>
        </p:nvCxnSpPr>
        <p:spPr>
          <a:xfrm>
            <a:off x="2327206" y="1192052"/>
            <a:ext cx="9423210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343" name="Google Shape;1343;p40"/>
          <p:cNvSpPr txBox="1"/>
          <p:nvPr/>
        </p:nvSpPr>
        <p:spPr>
          <a:xfrm>
            <a:off x="541760" y="3906701"/>
            <a:ext cx="96661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Business </a:t>
            </a:r>
            <a:r>
              <a:rPr lang="fr-FR" sz="10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Analysts</a:t>
            </a: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1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8" name="Google Shape;1358;p40"/>
          <p:cNvCxnSpPr/>
          <p:nvPr/>
        </p:nvCxnSpPr>
        <p:spPr>
          <a:xfrm>
            <a:off x="1508371" y="4042289"/>
            <a:ext cx="10267500" cy="183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63041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1F2720C-77F6-82CA-697C-371CFB002AB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1F2720C-77F6-82CA-697C-371CFB002A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9" name="Google Shape;1159;p39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901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 dirty="0"/>
              <a:t>BCG Team : EUR / ME / </a:t>
            </a:r>
            <a:r>
              <a:rPr lang="fr-FR" dirty="0" err="1"/>
              <a:t>Africa</a:t>
            </a:r>
            <a:r>
              <a:rPr lang="fr-FR" dirty="0"/>
              <a:t> / Pilot (1/2) </a:t>
            </a:r>
            <a:endParaRPr dirty="0"/>
          </a:p>
        </p:txBody>
      </p:sp>
      <p:sp>
        <p:nvSpPr>
          <p:cNvPr id="1160" name="Google Shape;1160;p39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22</a:t>
            </a:fld>
            <a:endParaRPr/>
          </a:p>
        </p:txBody>
      </p:sp>
      <p:sp>
        <p:nvSpPr>
          <p:cNvPr id="1161" name="Google Shape;1161;p39"/>
          <p:cNvSpPr txBox="1"/>
          <p:nvPr/>
        </p:nvSpPr>
        <p:spPr>
          <a:xfrm>
            <a:off x="1493110" y="76807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39"/>
          <p:cNvSpPr txBox="1"/>
          <p:nvPr/>
        </p:nvSpPr>
        <p:spPr>
          <a:xfrm>
            <a:off x="550863" y="3261360"/>
            <a:ext cx="654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Team Leads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39"/>
          <p:cNvSpPr txBox="1"/>
          <p:nvPr/>
        </p:nvSpPr>
        <p:spPr>
          <a:xfrm>
            <a:off x="5029200" y="2618678"/>
            <a:ext cx="953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Senior Associates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6" name="Google Shape;1166;p39"/>
          <p:cNvCxnSpPr>
            <a:cxnSpLocks/>
          </p:cNvCxnSpPr>
          <p:nvPr/>
        </p:nvCxnSpPr>
        <p:spPr>
          <a:xfrm>
            <a:off x="1234761" y="3336133"/>
            <a:ext cx="2258897" cy="1125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167" name="Google Shape;1167;p39"/>
          <p:cNvCxnSpPr/>
          <p:nvPr/>
        </p:nvCxnSpPr>
        <p:spPr>
          <a:xfrm rot="10800000" flipH="1">
            <a:off x="6095913" y="2686377"/>
            <a:ext cx="6012000" cy="168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70" name="Google Shape;1170;p39"/>
          <p:cNvSpPr txBox="1"/>
          <p:nvPr/>
        </p:nvSpPr>
        <p:spPr>
          <a:xfrm>
            <a:off x="457200" y="5029200"/>
            <a:ext cx="585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Associates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5" name="Google Shape;1175;p39"/>
          <p:cNvCxnSpPr/>
          <p:nvPr/>
        </p:nvCxnSpPr>
        <p:spPr>
          <a:xfrm>
            <a:off x="1085820" y="5128500"/>
            <a:ext cx="3863400" cy="135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83" name="Google Shape;1183;p39"/>
          <p:cNvSpPr txBox="1"/>
          <p:nvPr/>
        </p:nvSpPr>
        <p:spPr>
          <a:xfrm>
            <a:off x="523055" y="1213912"/>
            <a:ext cx="1215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Senior Managers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5" name="Google Shape;1185;p39"/>
          <p:cNvCxnSpPr/>
          <p:nvPr/>
        </p:nvCxnSpPr>
        <p:spPr>
          <a:xfrm>
            <a:off x="1569510" y="1287262"/>
            <a:ext cx="794700" cy="36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208" name="Google Shape;1208;p39"/>
          <p:cNvSpPr txBox="1"/>
          <p:nvPr/>
        </p:nvSpPr>
        <p:spPr>
          <a:xfrm>
            <a:off x="6339234" y="1163765"/>
            <a:ext cx="556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Managers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9" name="Google Shape;1209;p39"/>
          <p:cNvCxnSpPr/>
          <p:nvPr/>
        </p:nvCxnSpPr>
        <p:spPr>
          <a:xfrm rot="10800000" flipH="1">
            <a:off x="7048215" y="1215214"/>
            <a:ext cx="3631800" cy="255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77717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CAED7F2-D6A1-CF84-6ECB-000987A6D94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74857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CAED7F2-D6A1-CF84-6ECB-000987A6D9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6" name="Google Shape;1326;p40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901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 dirty="0"/>
              <a:t>BCG Team : EUR / ME / </a:t>
            </a:r>
            <a:r>
              <a:rPr lang="fr-FR" dirty="0" err="1"/>
              <a:t>Africa</a:t>
            </a:r>
            <a:r>
              <a:rPr lang="fr-FR" dirty="0"/>
              <a:t> / Pilot (2/2)</a:t>
            </a:r>
            <a:endParaRPr dirty="0"/>
          </a:p>
        </p:txBody>
      </p:sp>
      <p:sp>
        <p:nvSpPr>
          <p:cNvPr id="1328" name="Google Shape;1328;p40"/>
          <p:cNvSpPr txBox="1"/>
          <p:nvPr/>
        </p:nvSpPr>
        <p:spPr>
          <a:xfrm>
            <a:off x="1493110" y="76807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40"/>
          <p:cNvSpPr txBox="1"/>
          <p:nvPr/>
        </p:nvSpPr>
        <p:spPr>
          <a:xfrm>
            <a:off x="541760" y="1115102"/>
            <a:ext cx="1486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Senior Business </a:t>
            </a:r>
            <a:r>
              <a:rPr lang="fr-FR" sz="10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Analysts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0" name="Google Shape;1340;p40"/>
          <p:cNvCxnSpPr/>
          <p:nvPr/>
        </p:nvCxnSpPr>
        <p:spPr>
          <a:xfrm>
            <a:off x="2327206" y="1192052"/>
            <a:ext cx="9423210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343" name="Google Shape;1343;p40"/>
          <p:cNvSpPr txBox="1"/>
          <p:nvPr/>
        </p:nvSpPr>
        <p:spPr>
          <a:xfrm>
            <a:off x="541760" y="4082722"/>
            <a:ext cx="96661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Business </a:t>
            </a:r>
            <a:r>
              <a:rPr lang="fr-FR" sz="10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Analysts</a:t>
            </a:r>
            <a:r>
              <a:rPr lang="fr-FR" sz="10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1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8" name="Google Shape;1358;p40"/>
          <p:cNvCxnSpPr/>
          <p:nvPr/>
        </p:nvCxnSpPr>
        <p:spPr>
          <a:xfrm>
            <a:off x="1508371" y="4172918"/>
            <a:ext cx="10267500" cy="183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044213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5"/>
          <p:cNvSpPr txBox="1">
            <a:spLocks noGrp="1"/>
          </p:cNvSpPr>
          <p:nvPr>
            <p:ph type="title"/>
          </p:nvPr>
        </p:nvSpPr>
        <p:spPr>
          <a:xfrm>
            <a:off x="551014" y="578684"/>
            <a:ext cx="110901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/>
              <a:t>Business Translation</a:t>
            </a:r>
            <a:endParaRPr/>
          </a:p>
        </p:txBody>
      </p:sp>
      <p:cxnSp>
        <p:nvCxnSpPr>
          <p:cNvPr id="1567" name="Google Shape;1567;p5"/>
          <p:cNvCxnSpPr/>
          <p:nvPr/>
        </p:nvCxnSpPr>
        <p:spPr>
          <a:xfrm>
            <a:off x="3257208" y="1167150"/>
            <a:ext cx="5069400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568" name="Google Shape;1568;p5"/>
          <p:cNvSpPr txBox="1"/>
          <p:nvPr/>
        </p:nvSpPr>
        <p:spPr>
          <a:xfrm>
            <a:off x="4933194" y="1044040"/>
            <a:ext cx="17322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3600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Business translation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9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901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/>
              <a:t>Graphic Design</a:t>
            </a:r>
            <a:endParaRPr/>
          </a:p>
        </p:txBody>
      </p:sp>
      <p:sp>
        <p:nvSpPr>
          <p:cNvPr id="1616" name="Google Shape;1616;p9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25</a:t>
            </a:fld>
            <a:endParaRPr/>
          </a:p>
        </p:txBody>
      </p:sp>
      <p:sp>
        <p:nvSpPr>
          <p:cNvPr id="1617" name="Google Shape;1617;p9"/>
          <p:cNvSpPr txBox="1"/>
          <p:nvPr/>
        </p:nvSpPr>
        <p:spPr>
          <a:xfrm>
            <a:off x="0" y="1113835"/>
            <a:ext cx="224954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3600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Graphic Design Manager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4" name="Google Shape;1624;p9"/>
          <p:cNvCxnSpPr/>
          <p:nvPr/>
        </p:nvCxnSpPr>
        <p:spPr>
          <a:xfrm>
            <a:off x="2168681" y="1242255"/>
            <a:ext cx="483079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41" name="Google Shape;1641;p9"/>
          <p:cNvSpPr txBox="1"/>
          <p:nvPr/>
        </p:nvSpPr>
        <p:spPr>
          <a:xfrm>
            <a:off x="8327580" y="1156156"/>
            <a:ext cx="1913700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3600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Creative Lead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2" name="Google Shape;1642;p9"/>
          <p:cNvCxnSpPr/>
          <p:nvPr/>
        </p:nvCxnSpPr>
        <p:spPr>
          <a:xfrm>
            <a:off x="9965310" y="1267863"/>
            <a:ext cx="917700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47" name="Google Shape;1647;p9"/>
          <p:cNvSpPr txBox="1"/>
          <p:nvPr/>
        </p:nvSpPr>
        <p:spPr>
          <a:xfrm>
            <a:off x="-26718" y="2729531"/>
            <a:ext cx="2302200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3600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Senior Graphic Designers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9"/>
          <p:cNvSpPr txBox="1"/>
          <p:nvPr/>
        </p:nvSpPr>
        <p:spPr>
          <a:xfrm>
            <a:off x="3458520" y="2701913"/>
            <a:ext cx="23022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3600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Graphic Designers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9" name="Google Shape;1649;p9"/>
          <p:cNvCxnSpPr/>
          <p:nvPr/>
        </p:nvCxnSpPr>
        <p:spPr>
          <a:xfrm>
            <a:off x="2200604" y="2847602"/>
            <a:ext cx="1487700" cy="168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50" name="Google Shape;1650;p9"/>
          <p:cNvSpPr txBox="1"/>
          <p:nvPr/>
        </p:nvSpPr>
        <p:spPr>
          <a:xfrm>
            <a:off x="-47507" y="5238032"/>
            <a:ext cx="23946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3600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Junior Graphic Designers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1" name="Google Shape;1651;p9"/>
          <p:cNvCxnSpPr/>
          <p:nvPr/>
        </p:nvCxnSpPr>
        <p:spPr>
          <a:xfrm>
            <a:off x="2222997" y="5388185"/>
            <a:ext cx="6845589" cy="13981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58" name="Google Shape;1658;p9"/>
          <p:cNvSpPr txBox="1"/>
          <p:nvPr/>
        </p:nvSpPr>
        <p:spPr>
          <a:xfrm>
            <a:off x="4224760" y="1113046"/>
            <a:ext cx="224954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3600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Graphic Design Managers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9" name="Google Shape;1659;p9"/>
          <p:cNvCxnSpPr/>
          <p:nvPr/>
        </p:nvCxnSpPr>
        <p:spPr>
          <a:xfrm>
            <a:off x="6433580" y="1220768"/>
            <a:ext cx="483079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60" name="Google Shape;1660;p9"/>
          <p:cNvCxnSpPr/>
          <p:nvPr/>
        </p:nvCxnSpPr>
        <p:spPr>
          <a:xfrm rot="10800000" flipH="1">
            <a:off x="5486400" y="2799462"/>
            <a:ext cx="4517596" cy="20302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63" name="Google Shape;1663;p9"/>
          <p:cNvSpPr txBox="1"/>
          <p:nvPr/>
        </p:nvSpPr>
        <p:spPr>
          <a:xfrm>
            <a:off x="9946357" y="2691739"/>
            <a:ext cx="1816409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3600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Project </a:t>
            </a:r>
            <a:r>
              <a:rPr lang="fr-FR" sz="1400" b="0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Coordinator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4" name="Google Shape;1674;p9"/>
          <p:cNvCxnSpPr/>
          <p:nvPr/>
        </p:nvCxnSpPr>
        <p:spPr>
          <a:xfrm>
            <a:off x="11705126" y="2809613"/>
            <a:ext cx="289494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2017e917d32_0_204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901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/>
              <a:t> Data Analytics</a:t>
            </a:r>
            <a:endParaRPr/>
          </a:p>
        </p:txBody>
      </p:sp>
      <p:sp>
        <p:nvSpPr>
          <p:cNvPr id="1682" name="Google Shape;1682;g2017e917d32_0_204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26</a:t>
            </a:fld>
            <a:endParaRPr/>
          </a:p>
        </p:txBody>
      </p:sp>
      <p:sp>
        <p:nvSpPr>
          <p:cNvPr id="1683" name="Google Shape;1683;g2017e917d32_0_204"/>
          <p:cNvSpPr txBox="1"/>
          <p:nvPr/>
        </p:nvSpPr>
        <p:spPr>
          <a:xfrm>
            <a:off x="4504324" y="1217160"/>
            <a:ext cx="14091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3600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Data Analytics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4" name="Google Shape;1684;g2017e917d32_0_204"/>
          <p:cNvCxnSpPr/>
          <p:nvPr/>
        </p:nvCxnSpPr>
        <p:spPr>
          <a:xfrm>
            <a:off x="3469251" y="1340310"/>
            <a:ext cx="968100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85" name="Google Shape;1685;g2017e917d32_0_204"/>
          <p:cNvCxnSpPr/>
          <p:nvPr/>
        </p:nvCxnSpPr>
        <p:spPr>
          <a:xfrm>
            <a:off x="5953080" y="1329499"/>
            <a:ext cx="917700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" descr="A picture containing bed, man, white, ca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8"/>
            <a:ext cx="3478534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"/>
          <p:cNvSpPr/>
          <p:nvPr/>
        </p:nvSpPr>
        <p:spPr>
          <a:xfrm>
            <a:off x="0" y="-1"/>
            <a:ext cx="3478533" cy="6857999"/>
          </a:xfrm>
          <a:prstGeom prst="rect">
            <a:avLst/>
          </a:prstGeom>
          <a:gradFill>
            <a:gsLst>
              <a:gs pos="0">
                <a:srgbClr val="062379"/>
              </a:gs>
              <a:gs pos="55000">
                <a:srgbClr val="385ED2"/>
              </a:gs>
              <a:gs pos="76000">
                <a:srgbClr val="4873F5">
                  <a:alpha val="81960"/>
                </a:srgbClr>
              </a:gs>
              <a:gs pos="100000">
                <a:srgbClr val="43E1D3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"/>
          <p:cNvSpPr/>
          <p:nvPr/>
        </p:nvSpPr>
        <p:spPr>
          <a:xfrm>
            <a:off x="3795450" y="1606635"/>
            <a:ext cx="2050990" cy="111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387" marR="0" lvl="1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Research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marR="0" lvl="1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1" indent="-17938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Translation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1" indent="-17938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"/>
          <p:cNvSpPr/>
          <p:nvPr/>
        </p:nvSpPr>
        <p:spPr>
          <a:xfrm>
            <a:off x="10155764" y="1606635"/>
            <a:ext cx="1485071" cy="142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388" marR="0" lvl="1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1" indent="-17938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Capital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1" indent="-17938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7" marR="0" lvl="1" indent="-1793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1" indent="-1793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Office Admin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1" indent="-1793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"/>
          <p:cNvSpPr txBox="1"/>
          <p:nvPr/>
        </p:nvSpPr>
        <p:spPr>
          <a:xfrm>
            <a:off x="12062097" y="1179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757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3"/>
          <p:cNvGrpSpPr/>
          <p:nvPr/>
        </p:nvGrpSpPr>
        <p:grpSpPr>
          <a:xfrm>
            <a:off x="5916000" y="1485340"/>
            <a:ext cx="4023265" cy="3766024"/>
            <a:chOff x="6838838" y="2506636"/>
            <a:chExt cx="3580348" cy="3351426"/>
          </a:xfrm>
        </p:grpSpPr>
        <p:sp>
          <p:nvSpPr>
            <p:cNvPr id="356" name="Google Shape;356;p3"/>
            <p:cNvSpPr/>
            <p:nvPr/>
          </p:nvSpPr>
          <p:spPr>
            <a:xfrm rot="10800000">
              <a:off x="8628979" y="2506918"/>
              <a:ext cx="1790207" cy="1875438"/>
            </a:xfrm>
            <a:custGeom>
              <a:avLst/>
              <a:gdLst/>
              <a:ahLst/>
              <a:cxnLst/>
              <a:rect l="l" t="t" r="r" b="b"/>
              <a:pathLst>
                <a:path w="1969988" h="2063779" extrusionOk="0">
                  <a:moveTo>
                    <a:pt x="1969933" y="600391"/>
                  </a:moveTo>
                  <a:cubicBezTo>
                    <a:pt x="1943198" y="542426"/>
                    <a:pt x="1911292" y="487320"/>
                    <a:pt x="1874765" y="435789"/>
                  </a:cubicBezTo>
                  <a:cubicBezTo>
                    <a:pt x="1705057" y="196446"/>
                    <a:pt x="1435834" y="32613"/>
                    <a:pt x="1127444" y="4400"/>
                  </a:cubicBezTo>
                  <a:cubicBezTo>
                    <a:pt x="1096088" y="1540"/>
                    <a:pt x="1064292" y="0"/>
                    <a:pt x="1032166" y="0"/>
                  </a:cubicBezTo>
                  <a:cubicBezTo>
                    <a:pt x="462145" y="0"/>
                    <a:pt x="0" y="461966"/>
                    <a:pt x="0" y="1031890"/>
                  </a:cubicBezTo>
                  <a:cubicBezTo>
                    <a:pt x="0" y="1601758"/>
                    <a:pt x="462090" y="2063780"/>
                    <a:pt x="1032166" y="2063780"/>
                  </a:cubicBezTo>
                  <a:cubicBezTo>
                    <a:pt x="1448102" y="2063780"/>
                    <a:pt x="1806552" y="1817783"/>
                    <a:pt x="1969988" y="1463333"/>
                  </a:cubicBezTo>
                  <a:cubicBezTo>
                    <a:pt x="1840108" y="1182139"/>
                    <a:pt x="1847424" y="867067"/>
                    <a:pt x="1969933" y="600391"/>
                  </a:cubicBezTo>
                  <a:close/>
                </a:path>
              </a:pathLst>
            </a:custGeom>
            <a:solidFill>
              <a:srgbClr val="66D5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 rot="10800000">
              <a:off x="8663923" y="2572539"/>
              <a:ext cx="1689625" cy="1744098"/>
            </a:xfrm>
            <a:custGeom>
              <a:avLst/>
              <a:gdLst/>
              <a:ahLst/>
              <a:cxnLst/>
              <a:rect l="l" t="t" r="r" b="b"/>
              <a:pathLst>
                <a:path w="1859306" h="1919249" extrusionOk="0">
                  <a:moveTo>
                    <a:pt x="1859307" y="624094"/>
                  </a:moveTo>
                  <a:cubicBezTo>
                    <a:pt x="1723210" y="259636"/>
                    <a:pt x="1371912" y="0"/>
                    <a:pt x="959882" y="0"/>
                  </a:cubicBezTo>
                  <a:cubicBezTo>
                    <a:pt x="429744" y="0"/>
                    <a:pt x="0" y="429629"/>
                    <a:pt x="0" y="959625"/>
                  </a:cubicBezTo>
                  <a:cubicBezTo>
                    <a:pt x="0" y="1489621"/>
                    <a:pt x="429744" y="1919250"/>
                    <a:pt x="959882" y="1919250"/>
                  </a:cubicBezTo>
                  <a:cubicBezTo>
                    <a:pt x="1371912" y="1919250"/>
                    <a:pt x="1723155" y="1659669"/>
                    <a:pt x="1859307" y="1295266"/>
                  </a:cubicBezTo>
                  <a:cubicBezTo>
                    <a:pt x="1782732" y="1073687"/>
                    <a:pt x="1786087" y="837424"/>
                    <a:pt x="1859307" y="624094"/>
                  </a:cubicBezTo>
                  <a:close/>
                </a:path>
              </a:pathLst>
            </a:custGeom>
            <a:gradFill>
              <a:gsLst>
                <a:gs pos="0">
                  <a:srgbClr val="CCF1FF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 rot="10800000">
              <a:off x="6838838" y="2506636"/>
              <a:ext cx="1876150" cy="1875729"/>
            </a:xfrm>
            <a:custGeom>
              <a:avLst/>
              <a:gdLst/>
              <a:ahLst/>
              <a:cxnLst/>
              <a:rect l="l" t="t" r="r" b="b"/>
              <a:pathLst>
                <a:path w="2064561" h="2064099" extrusionOk="0">
                  <a:moveTo>
                    <a:pt x="1926116" y="516036"/>
                  </a:moveTo>
                  <a:cubicBezTo>
                    <a:pt x="1718176" y="155977"/>
                    <a:pt x="1325950" y="-31339"/>
                    <a:pt x="937354" y="4298"/>
                  </a:cubicBezTo>
                  <a:cubicBezTo>
                    <a:pt x="853903" y="122430"/>
                    <a:pt x="744156" y="224832"/>
                    <a:pt x="610646" y="301937"/>
                  </a:cubicBezTo>
                  <a:cubicBezTo>
                    <a:pt x="477135" y="378986"/>
                    <a:pt x="333556" y="422763"/>
                    <a:pt x="189483" y="436017"/>
                  </a:cubicBezTo>
                  <a:cubicBezTo>
                    <a:pt x="152682" y="488043"/>
                    <a:pt x="120995" y="543149"/>
                    <a:pt x="94645" y="600510"/>
                  </a:cubicBezTo>
                  <a:cubicBezTo>
                    <a:pt x="-27864" y="867185"/>
                    <a:pt x="-35180" y="1182202"/>
                    <a:pt x="94645" y="1463397"/>
                  </a:cubicBezTo>
                  <a:cubicBezTo>
                    <a:pt x="107848" y="1491940"/>
                    <a:pt x="122371" y="1520208"/>
                    <a:pt x="138379" y="1547981"/>
                  </a:cubicBezTo>
                  <a:cubicBezTo>
                    <a:pt x="423389" y="2041515"/>
                    <a:pt x="1054637" y="2210627"/>
                    <a:pt x="1548358" y="1925693"/>
                  </a:cubicBezTo>
                  <a:cubicBezTo>
                    <a:pt x="2041969" y="1640649"/>
                    <a:pt x="2211127" y="1009570"/>
                    <a:pt x="1926116" y="5160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 rot="10800000">
              <a:off x="6904509" y="2572339"/>
              <a:ext cx="1744865" cy="1744398"/>
            </a:xfrm>
            <a:custGeom>
              <a:avLst/>
              <a:gdLst/>
              <a:ahLst/>
              <a:cxnLst/>
              <a:rect l="l" t="t" r="r" b="b"/>
              <a:pathLst>
                <a:path w="1920093" h="1919580" extrusionOk="0">
                  <a:moveTo>
                    <a:pt x="960047" y="0"/>
                  </a:moveTo>
                  <a:cubicBezTo>
                    <a:pt x="905916" y="0"/>
                    <a:pt x="852886" y="4730"/>
                    <a:pt x="801176" y="13309"/>
                  </a:cubicBezTo>
                  <a:cubicBezTo>
                    <a:pt x="728122" y="97288"/>
                    <a:pt x="640215" y="170873"/>
                    <a:pt x="538390" y="229663"/>
                  </a:cubicBezTo>
                  <a:cubicBezTo>
                    <a:pt x="436510" y="288454"/>
                    <a:pt x="328744" y="327831"/>
                    <a:pt x="219383" y="349115"/>
                  </a:cubicBezTo>
                  <a:cubicBezTo>
                    <a:pt x="82351" y="515038"/>
                    <a:pt x="0" y="727817"/>
                    <a:pt x="0" y="959790"/>
                  </a:cubicBezTo>
                  <a:cubicBezTo>
                    <a:pt x="0" y="1489842"/>
                    <a:pt x="429799" y="1919580"/>
                    <a:pt x="960047" y="1919580"/>
                  </a:cubicBezTo>
                  <a:cubicBezTo>
                    <a:pt x="1490295" y="1919580"/>
                    <a:pt x="1920093" y="1489897"/>
                    <a:pt x="1920093" y="959790"/>
                  </a:cubicBezTo>
                  <a:cubicBezTo>
                    <a:pt x="1920093" y="429684"/>
                    <a:pt x="1490240" y="0"/>
                    <a:pt x="960047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 rot="10800000">
              <a:off x="7691020" y="3982296"/>
              <a:ext cx="1876212" cy="1875766"/>
            </a:xfrm>
            <a:custGeom>
              <a:avLst/>
              <a:gdLst/>
              <a:ahLst/>
              <a:cxnLst/>
              <a:rect l="l" t="t" r="r" b="b"/>
              <a:pathLst>
                <a:path w="2064631" h="2064139" extrusionOk="0">
                  <a:moveTo>
                    <a:pt x="937254" y="2059692"/>
                  </a:moveTo>
                  <a:cubicBezTo>
                    <a:pt x="1000131" y="2065576"/>
                    <a:pt x="1063779" y="2065631"/>
                    <a:pt x="1127261" y="2059802"/>
                  </a:cubicBezTo>
                  <a:cubicBezTo>
                    <a:pt x="1271334" y="2046603"/>
                    <a:pt x="1414912" y="2002826"/>
                    <a:pt x="1548423" y="1925722"/>
                  </a:cubicBezTo>
                  <a:cubicBezTo>
                    <a:pt x="1681934" y="1848672"/>
                    <a:pt x="1791680" y="1746215"/>
                    <a:pt x="1875132" y="1628083"/>
                  </a:cubicBezTo>
                  <a:cubicBezTo>
                    <a:pt x="2100291" y="1309437"/>
                    <a:pt x="2134122" y="876178"/>
                    <a:pt x="1926237" y="516119"/>
                  </a:cubicBezTo>
                  <a:cubicBezTo>
                    <a:pt x="1641226" y="22585"/>
                    <a:pt x="1009978" y="-146527"/>
                    <a:pt x="516257" y="138407"/>
                  </a:cubicBezTo>
                  <a:cubicBezTo>
                    <a:pt x="22591" y="423341"/>
                    <a:pt x="-146567" y="1054420"/>
                    <a:pt x="138444" y="1548009"/>
                  </a:cubicBezTo>
                  <a:cubicBezTo>
                    <a:pt x="154507" y="1575782"/>
                    <a:pt x="171725" y="1602510"/>
                    <a:pt x="189879" y="1628193"/>
                  </a:cubicBezTo>
                  <a:cubicBezTo>
                    <a:pt x="498324" y="1656516"/>
                    <a:pt x="767491" y="1820349"/>
                    <a:pt x="937254" y="20596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 rot="10800000">
              <a:off x="7756697" y="4047911"/>
              <a:ext cx="1744865" cy="1744398"/>
            </a:xfrm>
            <a:custGeom>
              <a:avLst/>
              <a:gdLst/>
              <a:ahLst/>
              <a:cxnLst/>
              <a:rect l="l" t="t" r="r" b="b"/>
              <a:pathLst>
                <a:path w="1920093" h="1919580" extrusionOk="0">
                  <a:moveTo>
                    <a:pt x="960047" y="0"/>
                  </a:moveTo>
                  <a:cubicBezTo>
                    <a:pt x="429854" y="0"/>
                    <a:pt x="0" y="429684"/>
                    <a:pt x="0" y="959790"/>
                  </a:cubicBezTo>
                  <a:cubicBezTo>
                    <a:pt x="0" y="1191818"/>
                    <a:pt x="82351" y="1404598"/>
                    <a:pt x="219438" y="1570520"/>
                  </a:cubicBezTo>
                  <a:cubicBezTo>
                    <a:pt x="449823" y="1615067"/>
                    <a:pt x="652867" y="1736113"/>
                    <a:pt x="801011" y="1906216"/>
                  </a:cubicBezTo>
                  <a:cubicBezTo>
                    <a:pt x="852776" y="1914850"/>
                    <a:pt x="905861" y="1919580"/>
                    <a:pt x="960047" y="1919580"/>
                  </a:cubicBezTo>
                  <a:cubicBezTo>
                    <a:pt x="1490240" y="1919580"/>
                    <a:pt x="1920093" y="1489841"/>
                    <a:pt x="1920093" y="959790"/>
                  </a:cubicBezTo>
                  <a:cubicBezTo>
                    <a:pt x="1920093" y="429739"/>
                    <a:pt x="1490295" y="0"/>
                    <a:pt x="960047" y="0"/>
                  </a:cubicBezTo>
                  <a:close/>
                </a:path>
              </a:pathLst>
            </a:custGeom>
            <a:gradFill>
              <a:gsLst>
                <a:gs pos="0">
                  <a:srgbClr val="CDD9FC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sng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8074552" y="4631918"/>
              <a:ext cx="1147843" cy="493009"/>
            </a:xfrm>
            <a:custGeom>
              <a:avLst/>
              <a:gdLst/>
              <a:ahLst/>
              <a:cxnLst/>
              <a:rect l="l" t="t" r="r" b="b"/>
              <a:pathLst>
                <a:path w="4864734" h="247014" extrusionOk="0">
                  <a:moveTo>
                    <a:pt x="0" y="0"/>
                  </a:moveTo>
                  <a:lnTo>
                    <a:pt x="0" y="246888"/>
                  </a:lnTo>
                  <a:lnTo>
                    <a:pt x="4864608" y="246888"/>
                  </a:lnTo>
                  <a:lnTo>
                    <a:pt x="48646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 </a:t>
              </a:r>
              <a:br>
                <a:rPr lang="fr-F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-F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9185819" y="3155079"/>
              <a:ext cx="609528" cy="493009"/>
            </a:xfrm>
            <a:custGeom>
              <a:avLst/>
              <a:gdLst/>
              <a:ahLst/>
              <a:cxnLst/>
              <a:rect l="l" t="t" r="r" b="b"/>
              <a:pathLst>
                <a:path w="4864734" h="247014" extrusionOk="0">
                  <a:moveTo>
                    <a:pt x="0" y="0"/>
                  </a:moveTo>
                  <a:lnTo>
                    <a:pt x="0" y="246888"/>
                  </a:lnTo>
                  <a:lnTo>
                    <a:pt x="4864608" y="246888"/>
                  </a:lnTo>
                  <a:lnTo>
                    <a:pt x="48646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Service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7182745" y="3155079"/>
              <a:ext cx="1209697" cy="493009"/>
            </a:xfrm>
            <a:custGeom>
              <a:avLst/>
              <a:gdLst/>
              <a:ahLst/>
              <a:cxnLst/>
              <a:rect l="l" t="t" r="r" b="b"/>
              <a:pathLst>
                <a:path w="4864734" h="247014" extrusionOk="0">
                  <a:moveTo>
                    <a:pt x="0" y="0"/>
                  </a:moveTo>
                  <a:lnTo>
                    <a:pt x="0" y="246888"/>
                  </a:lnTo>
                  <a:lnTo>
                    <a:pt x="4864608" y="246888"/>
                  </a:lnTo>
                  <a:lnTo>
                    <a:pt x="486460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Delivery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 Lines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 txBox="1"/>
            <p:nvPr/>
          </p:nvSpPr>
          <p:spPr>
            <a:xfrm>
              <a:off x="9869320" y="526264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p3"/>
          <p:cNvSpPr/>
          <p:nvPr/>
        </p:nvSpPr>
        <p:spPr>
          <a:xfrm>
            <a:off x="7129001" y="5441499"/>
            <a:ext cx="1931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387" marR="0" lvl="1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"/>
              <a:buChar char="▪"/>
            </a:pPr>
            <a:r>
              <a:rPr lang="fr-F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Development (sales)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"/>
          <p:cNvSpPr txBox="1"/>
          <p:nvPr/>
        </p:nvSpPr>
        <p:spPr>
          <a:xfrm>
            <a:off x="533402" y="2514600"/>
            <a:ext cx="2945132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ranklin Gothic"/>
              <a:buNone/>
            </a:pPr>
            <a:r>
              <a:rPr lang="fr-FR" sz="32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Infomineo teams are split into different service lines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901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/>
              <a:t>Business Development Team</a:t>
            </a:r>
            <a:endParaRPr/>
          </a:p>
        </p:txBody>
      </p:sp>
      <p:sp>
        <p:nvSpPr>
          <p:cNvPr id="374" name="Google Shape;374;p6"/>
          <p:cNvSpPr/>
          <p:nvPr/>
        </p:nvSpPr>
        <p:spPr>
          <a:xfrm>
            <a:off x="8387931" y="1751337"/>
            <a:ext cx="3309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 business opportunities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"/>
          <p:cNvSpPr/>
          <p:nvPr/>
        </p:nvSpPr>
        <p:spPr>
          <a:xfrm>
            <a:off x="8387931" y="2275094"/>
            <a:ext cx="3309300" cy="8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key stakeholders &amp; defining the appropriate action plan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"/>
          <p:cNvSpPr/>
          <p:nvPr/>
        </p:nvSpPr>
        <p:spPr>
          <a:xfrm>
            <a:off x="8387931" y="3286162"/>
            <a:ext cx="33093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Coordinating proposals and contracting processes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"/>
          <p:cNvSpPr/>
          <p:nvPr/>
        </p:nvSpPr>
        <p:spPr>
          <a:xfrm>
            <a:off x="8387931" y="4086918"/>
            <a:ext cx="3309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Maintaining an updated CRM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"/>
          <p:cNvSpPr/>
          <p:nvPr/>
        </p:nvSpPr>
        <p:spPr>
          <a:xfrm>
            <a:off x="8387931" y="4610675"/>
            <a:ext cx="33093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Providing clients with necessary collaterals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"/>
          <p:cNvSpPr/>
          <p:nvPr/>
        </p:nvSpPr>
        <p:spPr>
          <a:xfrm>
            <a:off x="8387930" y="5411429"/>
            <a:ext cx="3480982" cy="553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an Account Management &amp; planning for each key account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6"/>
          <p:cNvCxnSpPr/>
          <p:nvPr/>
        </p:nvCxnSpPr>
        <p:spPr>
          <a:xfrm>
            <a:off x="685800" y="1181992"/>
            <a:ext cx="5779800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84" name="Google Shape;384;p6"/>
          <p:cNvCxnSpPr/>
          <p:nvPr/>
        </p:nvCxnSpPr>
        <p:spPr>
          <a:xfrm>
            <a:off x="7190509" y="1315048"/>
            <a:ext cx="4475100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5" name="Google Shape;385;p6"/>
          <p:cNvSpPr/>
          <p:nvPr/>
        </p:nvSpPr>
        <p:spPr>
          <a:xfrm>
            <a:off x="8550283" y="1176549"/>
            <a:ext cx="17556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What do they do?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"/>
          <p:cNvSpPr/>
          <p:nvPr/>
        </p:nvSpPr>
        <p:spPr>
          <a:xfrm>
            <a:off x="2772034" y="1009347"/>
            <a:ext cx="14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  <a:r>
              <a:rPr lang="fr-FR" sz="18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lang="fr-FR" sz="1800" b="0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they</a:t>
            </a:r>
            <a:r>
              <a:rPr lang="fr-FR" sz="18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8940" y="1764191"/>
            <a:ext cx="259969" cy="25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8940" y="2291133"/>
            <a:ext cx="259969" cy="25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8940" y="3299608"/>
            <a:ext cx="259969" cy="25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8940" y="4097771"/>
            <a:ext cx="259969" cy="25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8940" y="4624714"/>
            <a:ext cx="259969" cy="25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8940" y="5438375"/>
            <a:ext cx="259969" cy="25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sp>
        <p:nvSpPr>
          <p:cNvPr id="419" name="Google Shape;419;p6"/>
          <p:cNvSpPr txBox="1"/>
          <p:nvPr/>
        </p:nvSpPr>
        <p:spPr>
          <a:xfrm>
            <a:off x="171095" y="2413373"/>
            <a:ext cx="1589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Senior Vice</a:t>
            </a:r>
            <a:r>
              <a:rPr lang="fr-FR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lang="fr-FR" sz="12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residents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6"/>
          <p:cNvCxnSpPr/>
          <p:nvPr/>
        </p:nvCxnSpPr>
        <p:spPr>
          <a:xfrm>
            <a:off x="1660083" y="2521594"/>
            <a:ext cx="1839301" cy="15596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21" name="Google Shape;421;p6"/>
          <p:cNvSpPr txBox="1"/>
          <p:nvPr/>
        </p:nvSpPr>
        <p:spPr>
          <a:xfrm>
            <a:off x="4497320" y="2403017"/>
            <a:ext cx="158962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Vice</a:t>
            </a:r>
            <a:r>
              <a:rPr lang="fr-FR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lang="fr-FR" sz="12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residents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p6"/>
          <p:cNvCxnSpPr/>
          <p:nvPr/>
        </p:nvCxnSpPr>
        <p:spPr>
          <a:xfrm>
            <a:off x="5709737" y="2495350"/>
            <a:ext cx="2067376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23" name="Google Shape;423;p6"/>
          <p:cNvSpPr txBox="1"/>
          <p:nvPr/>
        </p:nvSpPr>
        <p:spPr>
          <a:xfrm>
            <a:off x="171095" y="3848428"/>
            <a:ext cx="173070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Associate Vice</a:t>
            </a:r>
            <a:r>
              <a:rPr lang="fr-FR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lang="fr-FR" sz="12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residents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6"/>
          <p:cNvCxnSpPr/>
          <p:nvPr/>
        </p:nvCxnSpPr>
        <p:spPr>
          <a:xfrm>
            <a:off x="1895243" y="3952806"/>
            <a:ext cx="1189635" cy="7165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25" name="Google Shape;425;p6"/>
          <p:cNvSpPr txBox="1"/>
          <p:nvPr/>
        </p:nvSpPr>
        <p:spPr>
          <a:xfrm>
            <a:off x="171094" y="5418906"/>
            <a:ext cx="173070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Senior Account Executives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p6"/>
          <p:cNvCxnSpPr/>
          <p:nvPr/>
        </p:nvCxnSpPr>
        <p:spPr>
          <a:xfrm>
            <a:off x="1972138" y="5519503"/>
            <a:ext cx="1189635" cy="7165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27" name="Google Shape;427;p6"/>
          <p:cNvSpPr txBox="1"/>
          <p:nvPr/>
        </p:nvSpPr>
        <p:spPr>
          <a:xfrm>
            <a:off x="4516931" y="5418906"/>
            <a:ext cx="173070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Account Executives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6"/>
          <p:cNvCxnSpPr/>
          <p:nvPr/>
        </p:nvCxnSpPr>
        <p:spPr>
          <a:xfrm>
            <a:off x="5849414" y="5527323"/>
            <a:ext cx="1189635" cy="7165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29" name="Google Shape;429;p6"/>
          <p:cNvSpPr txBox="1"/>
          <p:nvPr/>
        </p:nvSpPr>
        <p:spPr>
          <a:xfrm>
            <a:off x="5643079" y="3935894"/>
            <a:ext cx="173070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BD Lead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6"/>
          <p:cNvCxnSpPr/>
          <p:nvPr/>
        </p:nvCxnSpPr>
        <p:spPr>
          <a:xfrm rot="10800000" flipH="1">
            <a:off x="6414734" y="4029335"/>
            <a:ext cx="1057145" cy="3759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05003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901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/>
              <a:t>Service Team (1/2)</a:t>
            </a:r>
            <a:endParaRPr/>
          </a:p>
        </p:txBody>
      </p:sp>
      <p:sp>
        <p:nvSpPr>
          <p:cNvPr id="443" name="Google Shape;443;p7"/>
          <p:cNvSpPr txBox="1"/>
          <p:nvPr/>
        </p:nvSpPr>
        <p:spPr>
          <a:xfrm>
            <a:off x="393240" y="2472190"/>
            <a:ext cx="7422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Human Capital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p7"/>
          <p:cNvCxnSpPr/>
          <p:nvPr/>
        </p:nvCxnSpPr>
        <p:spPr>
          <a:xfrm rot="10800000" flipH="1">
            <a:off x="1074660" y="2636155"/>
            <a:ext cx="10724100" cy="207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50" name="Google Shape;450;p7"/>
          <p:cNvSpPr txBox="1"/>
          <p:nvPr/>
        </p:nvSpPr>
        <p:spPr>
          <a:xfrm>
            <a:off x="393240" y="1068749"/>
            <a:ext cx="49212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Finance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1" name="Google Shape;451;p7"/>
          <p:cNvCxnSpPr/>
          <p:nvPr/>
        </p:nvCxnSpPr>
        <p:spPr>
          <a:xfrm>
            <a:off x="1074660" y="1167952"/>
            <a:ext cx="6811800" cy="252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" name="Google Shape;450;p7">
            <a:extLst>
              <a:ext uri="{FF2B5EF4-FFF2-40B4-BE49-F238E27FC236}">
                <a16:creationId xmlns:a16="http://schemas.microsoft.com/office/drawing/2014/main" id="{014C27FA-2464-8987-893D-1AA06C3956A7}"/>
              </a:ext>
            </a:extLst>
          </p:cNvPr>
          <p:cNvSpPr txBox="1"/>
          <p:nvPr/>
        </p:nvSpPr>
        <p:spPr>
          <a:xfrm>
            <a:off x="393241" y="5262901"/>
            <a:ext cx="74226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Google Shape;451;p7">
            <a:extLst>
              <a:ext uri="{FF2B5EF4-FFF2-40B4-BE49-F238E27FC236}">
                <a16:creationId xmlns:a16="http://schemas.microsoft.com/office/drawing/2014/main" id="{E4FF24FF-F76C-E31E-ED08-250D129BC416}"/>
              </a:ext>
            </a:extLst>
          </p:cNvPr>
          <p:cNvCxnSpPr/>
          <p:nvPr/>
        </p:nvCxnSpPr>
        <p:spPr>
          <a:xfrm>
            <a:off x="1236785" y="5365139"/>
            <a:ext cx="6811800" cy="252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fc61549362_1_0"/>
          <p:cNvSpPr txBox="1">
            <a:spLocks noGrp="1"/>
          </p:cNvSpPr>
          <p:nvPr>
            <p:ph type="sldNum" idx="12"/>
          </p:nvPr>
        </p:nvSpPr>
        <p:spPr>
          <a:xfrm>
            <a:off x="11556173" y="6122568"/>
            <a:ext cx="118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sp>
        <p:nvSpPr>
          <p:cNvPr id="516" name="Google Shape;516;g1fc61549362_1_0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901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/>
              <a:t>Service Team(2/2)</a:t>
            </a:r>
            <a:endParaRPr/>
          </a:p>
        </p:txBody>
      </p:sp>
      <p:sp>
        <p:nvSpPr>
          <p:cNvPr id="517" name="Google Shape;517;g1fc61549362_1_0"/>
          <p:cNvSpPr txBox="1"/>
          <p:nvPr/>
        </p:nvSpPr>
        <p:spPr>
          <a:xfrm>
            <a:off x="550863" y="1408102"/>
            <a:ext cx="153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Google Shape;518;g1fc61549362_1_0"/>
          <p:cNvCxnSpPr/>
          <p:nvPr/>
        </p:nvCxnSpPr>
        <p:spPr>
          <a:xfrm rot="10800000" flipH="1">
            <a:off x="893568" y="1466656"/>
            <a:ext cx="7995600" cy="321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2" name="Google Shape;522;g1fc61549362_1_0"/>
          <p:cNvSpPr txBox="1"/>
          <p:nvPr/>
        </p:nvSpPr>
        <p:spPr>
          <a:xfrm>
            <a:off x="473268" y="5013745"/>
            <a:ext cx="840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Office Admin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3" name="Google Shape;523;g1fc61549362_1_0"/>
          <p:cNvCxnSpPr>
            <a:cxnSpLocks/>
          </p:cNvCxnSpPr>
          <p:nvPr/>
        </p:nvCxnSpPr>
        <p:spPr>
          <a:xfrm flipV="1">
            <a:off x="1426369" y="5106145"/>
            <a:ext cx="7462799" cy="25135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34" name="Google Shape;534;g1fc61549362_1_0"/>
          <p:cNvSpPr txBox="1">
            <a:spLocks noGrp="1"/>
          </p:cNvSpPr>
          <p:nvPr>
            <p:ph type="sldNum" idx="12"/>
          </p:nvPr>
        </p:nvSpPr>
        <p:spPr>
          <a:xfrm>
            <a:off x="11556173" y="6122568"/>
            <a:ext cx="118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sp>
        <p:nvSpPr>
          <p:cNvPr id="535" name="Google Shape;535;g1fc61549362_1_0"/>
          <p:cNvSpPr txBox="1"/>
          <p:nvPr/>
        </p:nvSpPr>
        <p:spPr>
          <a:xfrm>
            <a:off x="528039" y="3022292"/>
            <a:ext cx="747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Marketing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g1fc61549362_1_0"/>
          <p:cNvCxnSpPr/>
          <p:nvPr/>
        </p:nvCxnSpPr>
        <p:spPr>
          <a:xfrm rot="10800000" flipH="1">
            <a:off x="1279067" y="3152097"/>
            <a:ext cx="7462800" cy="750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"/>
          <p:cNvSpPr/>
          <p:nvPr/>
        </p:nvSpPr>
        <p:spPr>
          <a:xfrm>
            <a:off x="550863" y="1993529"/>
            <a:ext cx="2651060" cy="142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the company’s finances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strategic recommendations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Forecast, Budget and other reports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Pricing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vendor’s contracts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travel expenses and PO policy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8"/>
          <p:cNvSpPr/>
          <p:nvPr/>
        </p:nvSpPr>
        <p:spPr>
          <a:xfrm>
            <a:off x="6544413" y="1993529"/>
            <a:ext cx="2651060" cy="217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and process pay slips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all payments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Invoice the customers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due diligence for suppliers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and check bills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 and tax compliance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statements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 controlling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travel expenses and PO policy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8"/>
          <p:cNvSpPr/>
          <p:nvPr/>
        </p:nvSpPr>
        <p:spPr>
          <a:xfrm>
            <a:off x="550863" y="4511678"/>
            <a:ext cx="3502977" cy="161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contracting processes (incl. due diligence)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Cleaning &amp; controlling of BD CRM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Collections, accounts receivables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reports and dashboards for BD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VP commissions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the local admin tasks for the Dubai company (e.g. Health insurance)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8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89972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/>
              <a:t>Finance</a:t>
            </a:r>
            <a:endParaRPr/>
          </a:p>
        </p:txBody>
      </p:sp>
      <p:sp>
        <p:nvSpPr>
          <p:cNvPr id="556" name="Google Shape;556;p8"/>
          <p:cNvSpPr txBox="1"/>
          <p:nvPr/>
        </p:nvSpPr>
        <p:spPr>
          <a:xfrm>
            <a:off x="550863" y="1530092"/>
            <a:ext cx="185538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Finance Strategic Topics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7" name="Google Shape;557;p8"/>
          <p:cNvCxnSpPr/>
          <p:nvPr/>
        </p:nvCxnSpPr>
        <p:spPr>
          <a:xfrm>
            <a:off x="2514178" y="1637814"/>
            <a:ext cx="3279061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58" name="Google Shape;558;p8"/>
          <p:cNvSpPr txBox="1"/>
          <p:nvPr/>
        </p:nvSpPr>
        <p:spPr>
          <a:xfrm>
            <a:off x="6544413" y="1530092"/>
            <a:ext cx="174368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Country Finance Topics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9" name="Google Shape;559;p8"/>
          <p:cNvCxnSpPr/>
          <p:nvPr/>
        </p:nvCxnSpPr>
        <p:spPr>
          <a:xfrm>
            <a:off x="8300948" y="1637814"/>
            <a:ext cx="3339887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60" name="Google Shape;560;p8"/>
          <p:cNvSpPr txBox="1"/>
          <p:nvPr/>
        </p:nvSpPr>
        <p:spPr>
          <a:xfrm>
            <a:off x="550863" y="4216547"/>
            <a:ext cx="360284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Business Controller Topics, supporting BD team</a:t>
            </a:r>
            <a:endParaRPr sz="1400" b="1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1" name="Google Shape;561;p8"/>
          <p:cNvCxnSpPr/>
          <p:nvPr/>
        </p:nvCxnSpPr>
        <p:spPr>
          <a:xfrm>
            <a:off x="4314548" y="4373964"/>
            <a:ext cx="1476894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67" name="Google Shape;567;p8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4"/>
          <p:cNvSpPr/>
          <p:nvPr/>
        </p:nvSpPr>
        <p:spPr>
          <a:xfrm>
            <a:off x="560577" y="1592509"/>
            <a:ext cx="2793796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steering of the Human Capital Function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2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and implementing Infomineo HR policies across the offices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Overseeing Professional Development Initiatives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Overseeing Talent Recruitment and Retention strategies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Contributing to the overall company strategy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4"/>
          <p:cNvSpPr/>
          <p:nvPr/>
        </p:nvSpPr>
        <p:spPr>
          <a:xfrm>
            <a:off x="6255453" y="4130655"/>
            <a:ext cx="2217786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Labor law and compliance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policies &amp; procedures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Payroll &amp; Leave administration, incl. Social insurance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and benefit programs, incl. Health &amp; life insurance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Administrative requests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 Issues, and complains 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Onboarding/offboarding process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4"/>
          <p:cNvSpPr/>
          <p:nvPr/>
        </p:nvSpPr>
        <p:spPr>
          <a:xfrm>
            <a:off x="6258444" y="1576057"/>
            <a:ext cx="2841934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Staffing Committee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&amp; E- Learning (Onboarding and Ongoing)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Evaluation </a:t>
            </a:r>
            <a:r>
              <a:rPr lang="fr-FR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 Development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Consultancy and coaching for managers and their teams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 programs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4"/>
          <p:cNvSpPr/>
          <p:nvPr/>
        </p:nvSpPr>
        <p:spPr>
          <a:xfrm>
            <a:off x="579211" y="3927941"/>
            <a:ext cx="2651060" cy="13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Attracting new talents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processes and interviews management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Recruitment event planning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Talent pool cultivation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Candidates Referrals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Attrition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4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89972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/>
              <a:t>Human Capital</a:t>
            </a:r>
            <a:endParaRPr/>
          </a:p>
        </p:txBody>
      </p:sp>
      <p:cxnSp>
        <p:nvCxnSpPr>
          <p:cNvPr id="586" name="Google Shape;586;p44"/>
          <p:cNvCxnSpPr/>
          <p:nvPr/>
        </p:nvCxnSpPr>
        <p:spPr>
          <a:xfrm>
            <a:off x="2854359" y="1191860"/>
            <a:ext cx="2821974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87" name="Google Shape;587;p44"/>
          <p:cNvSpPr txBox="1"/>
          <p:nvPr/>
        </p:nvSpPr>
        <p:spPr>
          <a:xfrm>
            <a:off x="6303759" y="3629387"/>
            <a:ext cx="3499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HR Administration &amp; Compensation &amp; Benefits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8" name="Google Shape;588;p44"/>
          <p:cNvCxnSpPr/>
          <p:nvPr/>
        </p:nvCxnSpPr>
        <p:spPr>
          <a:xfrm rot="10800000" flipH="1">
            <a:off x="9837045" y="3762199"/>
            <a:ext cx="1562792" cy="8019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89" name="Google Shape;589;p44"/>
          <p:cNvSpPr txBox="1"/>
          <p:nvPr/>
        </p:nvSpPr>
        <p:spPr>
          <a:xfrm>
            <a:off x="6255520" y="1083009"/>
            <a:ext cx="295462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5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Professional Development Topics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0" name="Google Shape;590;p44"/>
          <p:cNvCxnSpPr/>
          <p:nvPr/>
        </p:nvCxnSpPr>
        <p:spPr>
          <a:xfrm>
            <a:off x="8963884" y="1215048"/>
            <a:ext cx="2458054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91" name="Google Shape;591;p44"/>
          <p:cNvSpPr txBox="1"/>
          <p:nvPr/>
        </p:nvSpPr>
        <p:spPr>
          <a:xfrm>
            <a:off x="531395" y="3610104"/>
            <a:ext cx="146136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Recruitment Topics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2" name="Google Shape;592;p44"/>
          <p:cNvCxnSpPr/>
          <p:nvPr/>
        </p:nvCxnSpPr>
        <p:spPr>
          <a:xfrm>
            <a:off x="2109444" y="3756361"/>
            <a:ext cx="3607105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97" name="Google Shape;597;p44"/>
          <p:cNvSpPr txBox="1">
            <a:spLocks noGrp="1"/>
          </p:cNvSpPr>
          <p:nvPr>
            <p:ph type="sldNum" idx="12"/>
          </p:nvPr>
        </p:nvSpPr>
        <p:spPr>
          <a:xfrm>
            <a:off x="11749936" y="6537483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sp>
        <p:nvSpPr>
          <p:cNvPr id="608" name="Google Shape;608;p44"/>
          <p:cNvSpPr txBox="1"/>
          <p:nvPr/>
        </p:nvSpPr>
        <p:spPr>
          <a:xfrm>
            <a:off x="473486" y="1084138"/>
            <a:ext cx="265106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Human Capital Strategic Topics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"/>
          <p:cNvSpPr txBox="1">
            <a:spLocks noGrp="1"/>
          </p:cNvSpPr>
          <p:nvPr>
            <p:ph type="title"/>
          </p:nvPr>
        </p:nvSpPr>
        <p:spPr>
          <a:xfrm>
            <a:off x="550863" y="560588"/>
            <a:ext cx="11089972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fr-FR"/>
              <a:t>Operations</a:t>
            </a:r>
            <a:endParaRPr/>
          </a:p>
        </p:txBody>
      </p:sp>
      <p:sp>
        <p:nvSpPr>
          <p:cNvPr id="630" name="Google Shape;630;p10"/>
          <p:cNvSpPr/>
          <p:nvPr/>
        </p:nvSpPr>
        <p:spPr>
          <a:xfrm>
            <a:off x="7282019" y="4559027"/>
            <a:ext cx="1908000" cy="2103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preparation for periodic reports for COO and managers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 the COO in setting and managing Operations metrics and goals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incidents related to Odoo system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deliverables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Reporting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10"/>
          <p:cNvSpPr/>
          <p:nvPr/>
        </p:nvSpPr>
        <p:spPr>
          <a:xfrm>
            <a:off x="4719272" y="1847002"/>
            <a:ext cx="2020601" cy="1854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recruitment targets to make sure capacity meets demand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staffing coordination to maximize utilization levels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and maintain an operations dashboard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knowledge capitalization &amp; strategies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10"/>
          <p:cNvSpPr/>
          <p:nvPr/>
        </p:nvSpPr>
        <p:spPr>
          <a:xfrm>
            <a:off x="9657494" y="1847002"/>
            <a:ext cx="1908000" cy="203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Collaborate with service teams on different matters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a good local value proposition to attract the best talent.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Acts as interface with local administrations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contributions to the office's profitability with Operations team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10"/>
          <p:cNvSpPr txBox="1"/>
          <p:nvPr/>
        </p:nvSpPr>
        <p:spPr>
          <a:xfrm>
            <a:off x="7464960" y="4065668"/>
            <a:ext cx="1908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Operations’ Team Members 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10"/>
          <p:cNvSpPr txBox="1"/>
          <p:nvPr/>
        </p:nvSpPr>
        <p:spPr>
          <a:xfrm>
            <a:off x="4860606" y="1553221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Chief Operating Officer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10"/>
          <p:cNvSpPr txBox="1"/>
          <p:nvPr/>
        </p:nvSpPr>
        <p:spPr>
          <a:xfrm>
            <a:off x="9810989" y="1553221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Country Managers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10"/>
          <p:cNvSpPr txBox="1"/>
          <p:nvPr/>
        </p:nvSpPr>
        <p:spPr>
          <a:xfrm>
            <a:off x="639070" y="1334009"/>
            <a:ext cx="1084784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7" name="Google Shape;637;p10"/>
          <p:cNvCxnSpPr/>
          <p:nvPr/>
        </p:nvCxnSpPr>
        <p:spPr>
          <a:xfrm>
            <a:off x="1724843" y="1444106"/>
            <a:ext cx="9862320" cy="0"/>
          </a:xfrm>
          <a:prstGeom prst="straightConnector1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40" name="Google Shape;640;p10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sp>
        <p:nvSpPr>
          <p:cNvPr id="646" name="Google Shape;646;p10"/>
          <p:cNvSpPr/>
          <p:nvPr/>
        </p:nvSpPr>
        <p:spPr>
          <a:xfrm>
            <a:off x="7137815" y="1847002"/>
            <a:ext cx="202060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Leadership of service quality across global delivery teams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Assessment and launch of new services and Business Lines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Creation, improvement, and control of key processes impacting delivery</a:t>
            </a: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0"/>
          <p:cNvSpPr txBox="1"/>
          <p:nvPr/>
        </p:nvSpPr>
        <p:spPr>
          <a:xfrm>
            <a:off x="7282017" y="1553221"/>
            <a:ext cx="227434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 of Delivery Excellence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0"/>
          <p:cNvSpPr txBox="1"/>
          <p:nvPr/>
        </p:nvSpPr>
        <p:spPr>
          <a:xfrm>
            <a:off x="4901847" y="4065668"/>
            <a:ext cx="223596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Transformation Manager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0"/>
          <p:cNvSpPr/>
          <p:nvPr/>
        </p:nvSpPr>
        <p:spPr>
          <a:xfrm>
            <a:off x="4748002" y="4559027"/>
            <a:ext cx="206184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 infomineo's digital transformation projects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process improvement across departments, from support to delivery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technology to improve service quality for internal &amp; external customers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Noto Sans"/>
              <a:buChar char="▪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lean &amp; continuous improvement practices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Infomineo_Dark Colors">
      <a:dk1>
        <a:srgbClr val="444444"/>
      </a:dk1>
      <a:lt1>
        <a:srgbClr val="FFFFFF"/>
      </a:lt1>
      <a:dk2>
        <a:srgbClr val="0F47F2"/>
      </a:dk2>
      <a:lt2>
        <a:srgbClr val="E6EBF5"/>
      </a:lt2>
      <a:accent1>
        <a:srgbClr val="00B9FF"/>
      </a:accent1>
      <a:accent2>
        <a:srgbClr val="BEBEBE"/>
      </a:accent2>
      <a:accent3>
        <a:srgbClr val="158177"/>
      </a:accent3>
      <a:accent4>
        <a:srgbClr val="00B050"/>
      </a:accent4>
      <a:accent5>
        <a:srgbClr val="FFD700"/>
      </a:accent5>
      <a:accent6>
        <a:srgbClr val="5014B4"/>
      </a:accent6>
      <a:hlink>
        <a:srgbClr val="0F47F2"/>
      </a:hlink>
      <a:folHlink>
        <a:srgbClr val="999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1286</Words>
  <Application>Microsoft Office PowerPoint</Application>
  <PresentationFormat>Widescreen</PresentationFormat>
  <Paragraphs>274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Noto Sans</vt:lpstr>
      <vt:lpstr>Calibri</vt:lpstr>
      <vt:lpstr>Gill Sans</vt:lpstr>
      <vt:lpstr>Franklin Gothic</vt:lpstr>
      <vt:lpstr>Arial</vt:lpstr>
      <vt:lpstr>Libre Franklin</vt:lpstr>
      <vt:lpstr>Office Theme</vt:lpstr>
      <vt:lpstr>think-cell Slide</vt:lpstr>
      <vt:lpstr>Who’s Who</vt:lpstr>
      <vt:lpstr>Infomineo Executive Committee</vt:lpstr>
      <vt:lpstr>PowerPoint Presentation</vt:lpstr>
      <vt:lpstr>Business Development Team</vt:lpstr>
      <vt:lpstr>Service Team (1/2)</vt:lpstr>
      <vt:lpstr>Service Team(2/2)</vt:lpstr>
      <vt:lpstr>Finance</vt:lpstr>
      <vt:lpstr>Human Capital</vt:lpstr>
      <vt:lpstr>Operations</vt:lpstr>
      <vt:lpstr>Information Technology</vt:lpstr>
      <vt:lpstr>Marketing</vt:lpstr>
      <vt:lpstr>Office Admin - Management &amp; Logistics </vt:lpstr>
      <vt:lpstr>Business Research (1/4) – More info about team assignment on slides 15 to 17</vt:lpstr>
      <vt:lpstr>Business Research (2/4) – More info about team assignment on slides 15 to 17</vt:lpstr>
      <vt:lpstr>Business Research (3/4) – More info about team assignment on Slides 15 to 17</vt:lpstr>
      <vt:lpstr>Business Research (4/4) – More info about team assignment on Slides 15 to 17</vt:lpstr>
      <vt:lpstr>PowerPoint Presentation</vt:lpstr>
      <vt:lpstr>Insights &amp; Knowledge Team (IKT) (1/2) </vt:lpstr>
      <vt:lpstr>Insights &amp; Knowledge Team (IKT) (2/2) </vt:lpstr>
      <vt:lpstr>MCK Team (1/2) </vt:lpstr>
      <vt:lpstr>MCK Team (2/2)</vt:lpstr>
      <vt:lpstr>BCG Team : EUR / ME / Africa / Pilot (1/2) </vt:lpstr>
      <vt:lpstr>BCG Team : EUR / ME / Africa / Pilot (2/2)</vt:lpstr>
      <vt:lpstr>Business Translation</vt:lpstr>
      <vt:lpstr>Graphic Design</vt:lpstr>
      <vt:lpstr> Data Analytics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Who’s Who</dc:title>
  <dc:creator>Muhammad Fattouh</dc:creator>
  <cp:lastModifiedBy>Casa 3</cp:lastModifiedBy>
  <cp:revision>55</cp:revision>
  <dcterms:created xsi:type="dcterms:W3CDTF">2020-11-03T07:44:30Z</dcterms:created>
  <dcterms:modified xsi:type="dcterms:W3CDTF">2023-04-19T21:24:38Z</dcterms:modified>
</cp:coreProperties>
</file>