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4" r:id="rId2"/>
    <p:sldMasterId id="2147483696" r:id="rId3"/>
  </p:sldMasterIdLst>
  <p:notesMasterIdLst>
    <p:notesMasterId r:id="rId19"/>
  </p:notesMasterIdLst>
  <p:sldIdLst>
    <p:sldId id="256" r:id="rId4"/>
    <p:sldId id="296" r:id="rId5"/>
    <p:sldId id="258" r:id="rId6"/>
    <p:sldId id="259" r:id="rId7"/>
    <p:sldId id="297" r:id="rId8"/>
    <p:sldId id="289" r:id="rId9"/>
    <p:sldId id="262" r:id="rId10"/>
    <p:sldId id="298" r:id="rId11"/>
    <p:sldId id="299" r:id="rId12"/>
    <p:sldId id="300" r:id="rId13"/>
    <p:sldId id="304" r:id="rId14"/>
    <p:sldId id="302" r:id="rId15"/>
    <p:sldId id="301" r:id="rId16"/>
    <p:sldId id="303" r:id="rId17"/>
    <p:sldId id="30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C4BE"/>
    <a:srgbClr val="A21F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7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Hickox-Young" userId="024e74506f1bac33" providerId="LiveId" clId="{A84C4C13-3723-44DC-8AA1-7352B3BBB1D1}"/>
    <pc:docChg chg="modSld">
      <pc:chgData name="Daniel Hickox-Young" userId="024e74506f1bac33" providerId="LiveId" clId="{A84C4C13-3723-44DC-8AA1-7352B3BBB1D1}" dt="2024-05-02T02:01:50.219" v="0" actId="20577"/>
      <pc:docMkLst>
        <pc:docMk/>
      </pc:docMkLst>
      <pc:sldChg chg="modSp mod">
        <pc:chgData name="Daniel Hickox-Young" userId="024e74506f1bac33" providerId="LiveId" clId="{A84C4C13-3723-44DC-8AA1-7352B3BBB1D1}" dt="2024-05-02T02:01:50.219" v="0" actId="20577"/>
        <pc:sldMkLst>
          <pc:docMk/>
          <pc:sldMk cId="3520675514" sldId="256"/>
        </pc:sldMkLst>
        <pc:spChg chg="mod">
          <ac:chgData name="Daniel Hickox-Young" userId="024e74506f1bac33" providerId="LiveId" clId="{A84C4C13-3723-44DC-8AA1-7352B3BBB1D1}" dt="2024-05-02T02:01:50.219" v="0" actId="20577"/>
          <ac:spMkLst>
            <pc:docMk/>
            <pc:sldMk cId="3520675514" sldId="256"/>
            <ac:spMk id="2" creationId="{249596E3-A6B2-4972-AB10-D0C9BDC3AFF3}"/>
          </ac:spMkLst>
        </pc:spChg>
      </pc:sldChg>
    </pc:docChg>
  </pc:docChgLst>
  <pc:docChgLst>
    <pc:chgData name="Daniel Hickox-Young" userId="024e74506f1bac33" providerId="LiveId" clId="{4490B88B-4CA2-4491-8EF8-6FF081BA58DA}"/>
    <pc:docChg chg="undo custSel delSld modSld sldOrd">
      <pc:chgData name="Daniel Hickox-Young" userId="024e74506f1bac33" providerId="LiveId" clId="{4490B88B-4CA2-4491-8EF8-6FF081BA58DA}" dt="2023-09-05T15:44:17.405" v="7177" actId="20577"/>
      <pc:docMkLst>
        <pc:docMk/>
      </pc:docMkLst>
      <pc:sldChg chg="modSp mod">
        <pc:chgData name="Daniel Hickox-Young" userId="024e74506f1bac33" providerId="LiveId" clId="{4490B88B-4CA2-4491-8EF8-6FF081BA58DA}" dt="2023-09-05T06:27:46.815" v="209" actId="20577"/>
        <pc:sldMkLst>
          <pc:docMk/>
          <pc:sldMk cId="3520675514" sldId="256"/>
        </pc:sldMkLst>
        <pc:spChg chg="mod">
          <ac:chgData name="Daniel Hickox-Young" userId="024e74506f1bac33" providerId="LiveId" clId="{4490B88B-4CA2-4491-8EF8-6FF081BA58DA}" dt="2023-09-05T06:26:33.031" v="63" actId="20577"/>
          <ac:spMkLst>
            <pc:docMk/>
            <pc:sldMk cId="3520675514" sldId="256"/>
            <ac:spMk id="2" creationId="{249596E3-A6B2-4972-AB10-D0C9BDC3AFF3}"/>
          </ac:spMkLst>
        </pc:spChg>
        <pc:spChg chg="mod">
          <ac:chgData name="Daniel Hickox-Young" userId="024e74506f1bac33" providerId="LiveId" clId="{4490B88B-4CA2-4491-8EF8-6FF081BA58DA}" dt="2023-09-05T06:26:38.663" v="71" actId="20577"/>
          <ac:spMkLst>
            <pc:docMk/>
            <pc:sldMk cId="3520675514" sldId="256"/>
            <ac:spMk id="3" creationId="{D3ED4E61-3876-4F52-AE4F-5EA2147EC235}"/>
          </ac:spMkLst>
        </pc:spChg>
        <pc:spChg chg="mod">
          <ac:chgData name="Daniel Hickox-Young" userId="024e74506f1bac33" providerId="LiveId" clId="{4490B88B-4CA2-4491-8EF8-6FF081BA58DA}" dt="2023-09-05T06:27:46.815" v="209" actId="20577"/>
          <ac:spMkLst>
            <pc:docMk/>
            <pc:sldMk cId="3520675514" sldId="256"/>
            <ac:spMk id="9" creationId="{98C274DA-762A-44DD-A741-A6C7D79D2297}"/>
          </ac:spMkLst>
        </pc:spChg>
      </pc:sldChg>
      <pc:sldChg chg="modSp mod">
        <pc:chgData name="Daniel Hickox-Young" userId="024e74506f1bac33" providerId="LiveId" clId="{4490B88B-4CA2-4491-8EF8-6FF081BA58DA}" dt="2023-09-05T06:30:34.552" v="382" actId="20577"/>
        <pc:sldMkLst>
          <pc:docMk/>
          <pc:sldMk cId="558292113" sldId="259"/>
        </pc:sldMkLst>
        <pc:spChg chg="mod">
          <ac:chgData name="Daniel Hickox-Young" userId="024e74506f1bac33" providerId="LiveId" clId="{4490B88B-4CA2-4491-8EF8-6FF081BA58DA}" dt="2023-09-05T06:30:34.552" v="382" actId="20577"/>
          <ac:spMkLst>
            <pc:docMk/>
            <pc:sldMk cId="558292113" sldId="259"/>
            <ac:spMk id="3" creationId="{04B2C990-BBF1-4A54-B9AF-9B8AE9A8C300}"/>
          </ac:spMkLst>
        </pc:spChg>
      </pc:sldChg>
      <pc:sldChg chg="del">
        <pc:chgData name="Daniel Hickox-Young" userId="024e74506f1bac33" providerId="LiveId" clId="{4490B88B-4CA2-4491-8EF8-6FF081BA58DA}" dt="2023-09-05T06:31:47.740" v="384" actId="47"/>
        <pc:sldMkLst>
          <pc:docMk/>
          <pc:sldMk cId="313255432" sldId="278"/>
        </pc:sldMkLst>
      </pc:sldChg>
      <pc:sldChg chg="modSp mod">
        <pc:chgData name="Daniel Hickox-Young" userId="024e74506f1bac33" providerId="LiveId" clId="{4490B88B-4CA2-4491-8EF8-6FF081BA58DA}" dt="2023-09-05T06:54:10.568" v="1432" actId="20577"/>
        <pc:sldMkLst>
          <pc:docMk/>
          <pc:sldMk cId="2598484771" sldId="289"/>
        </pc:sldMkLst>
        <pc:spChg chg="mod">
          <ac:chgData name="Daniel Hickox-Young" userId="024e74506f1bac33" providerId="LiveId" clId="{4490B88B-4CA2-4491-8EF8-6FF081BA58DA}" dt="2023-09-05T06:54:00.665" v="1412" actId="20577"/>
          <ac:spMkLst>
            <pc:docMk/>
            <pc:sldMk cId="2598484771" sldId="289"/>
            <ac:spMk id="2" creationId="{55D2F487-BDDB-418A-BED9-118DBD957E8C}"/>
          </ac:spMkLst>
        </pc:spChg>
        <pc:spChg chg="mod">
          <ac:chgData name="Daniel Hickox-Young" userId="024e74506f1bac33" providerId="LiveId" clId="{4490B88B-4CA2-4491-8EF8-6FF081BA58DA}" dt="2023-09-05T06:54:10.568" v="1432" actId="20577"/>
          <ac:spMkLst>
            <pc:docMk/>
            <pc:sldMk cId="2598484771" sldId="289"/>
            <ac:spMk id="3" creationId="{04B2C990-BBF1-4A54-B9AF-9B8AE9A8C300}"/>
          </ac:spMkLst>
        </pc:spChg>
      </pc:sldChg>
      <pc:sldChg chg="del">
        <pc:chgData name="Daniel Hickox-Young" userId="024e74506f1bac33" providerId="LiveId" clId="{4490B88B-4CA2-4491-8EF8-6FF081BA58DA}" dt="2023-09-05T06:31:48.729" v="385" actId="47"/>
        <pc:sldMkLst>
          <pc:docMk/>
          <pc:sldMk cId="1471222980" sldId="292"/>
        </pc:sldMkLst>
      </pc:sldChg>
      <pc:sldChg chg="del">
        <pc:chgData name="Daniel Hickox-Young" userId="024e74506f1bac33" providerId="LiveId" clId="{4490B88B-4CA2-4491-8EF8-6FF081BA58DA}" dt="2023-09-05T06:31:49.584" v="386" actId="47"/>
        <pc:sldMkLst>
          <pc:docMk/>
          <pc:sldMk cId="3600582109" sldId="294"/>
        </pc:sldMkLst>
      </pc:sldChg>
      <pc:sldChg chg="addSp delSp modSp mod ord modAnim">
        <pc:chgData name="Daniel Hickox-Young" userId="024e74506f1bac33" providerId="LiveId" clId="{4490B88B-4CA2-4491-8EF8-6FF081BA58DA}" dt="2023-09-05T06:53:39.474" v="1393"/>
        <pc:sldMkLst>
          <pc:docMk/>
          <pc:sldMk cId="1415434340" sldId="297"/>
        </pc:sldMkLst>
        <pc:spChg chg="mod">
          <ac:chgData name="Daniel Hickox-Young" userId="024e74506f1bac33" providerId="LiveId" clId="{4490B88B-4CA2-4491-8EF8-6FF081BA58DA}" dt="2023-09-05T06:32:18.400" v="442" actId="20577"/>
          <ac:spMkLst>
            <pc:docMk/>
            <pc:sldMk cId="1415434340" sldId="297"/>
            <ac:spMk id="2" creationId="{55D2F487-BDDB-418A-BED9-118DBD957E8C}"/>
          </ac:spMkLst>
        </pc:spChg>
        <pc:spChg chg="mod">
          <ac:chgData name="Daniel Hickox-Young" userId="024e74506f1bac33" providerId="LiveId" clId="{4490B88B-4CA2-4491-8EF8-6FF081BA58DA}" dt="2023-09-05T06:52:54.858" v="1387" actId="20577"/>
          <ac:spMkLst>
            <pc:docMk/>
            <pc:sldMk cId="1415434340" sldId="297"/>
            <ac:spMk id="3" creationId="{04B2C990-BBF1-4A54-B9AF-9B8AE9A8C300}"/>
          </ac:spMkLst>
        </pc:spChg>
        <pc:picChg chg="add del mod">
          <ac:chgData name="Daniel Hickox-Young" userId="024e74506f1bac33" providerId="LiveId" clId="{4490B88B-4CA2-4491-8EF8-6FF081BA58DA}" dt="2023-09-05T06:40:56.657" v="1353" actId="478"/>
          <ac:picMkLst>
            <pc:docMk/>
            <pc:sldMk cId="1415434340" sldId="297"/>
            <ac:picMk id="1026" creationId="{2A2AF618-08EC-4A8D-FA85-D6392BF3BC06}"/>
          </ac:picMkLst>
        </pc:picChg>
        <pc:picChg chg="add mod">
          <ac:chgData name="Daniel Hickox-Young" userId="024e74506f1bac33" providerId="LiveId" clId="{4490B88B-4CA2-4491-8EF8-6FF081BA58DA}" dt="2023-09-05T06:41:03.936" v="1356" actId="1076"/>
          <ac:picMkLst>
            <pc:docMk/>
            <pc:sldMk cId="1415434340" sldId="297"/>
            <ac:picMk id="1028" creationId="{E2C3BCD8-86A5-EB02-A104-8AB53B7E8766}"/>
          </ac:picMkLst>
        </pc:picChg>
        <pc:picChg chg="add mod">
          <ac:chgData name="Daniel Hickox-Young" userId="024e74506f1bac33" providerId="LiveId" clId="{4490B88B-4CA2-4491-8EF8-6FF081BA58DA}" dt="2023-09-05T06:44:12.826" v="1361" actId="1076"/>
          <ac:picMkLst>
            <pc:docMk/>
            <pc:sldMk cId="1415434340" sldId="297"/>
            <ac:picMk id="1030" creationId="{9B9997E9-2CE1-DEF6-315D-9E1C60832106}"/>
          </ac:picMkLst>
        </pc:picChg>
        <pc:picChg chg="add del mod">
          <ac:chgData name="Daniel Hickox-Young" userId="024e74506f1bac33" providerId="LiveId" clId="{4490B88B-4CA2-4491-8EF8-6FF081BA58DA}" dt="2023-09-05T06:50:15.690" v="1365" actId="478"/>
          <ac:picMkLst>
            <pc:docMk/>
            <pc:sldMk cId="1415434340" sldId="297"/>
            <ac:picMk id="1032" creationId="{DDEC6EB0-9AD3-3FFB-D806-56D3EC5DBB40}"/>
          </ac:picMkLst>
        </pc:picChg>
        <pc:picChg chg="add mod">
          <ac:chgData name="Daniel Hickox-Young" userId="024e74506f1bac33" providerId="LiveId" clId="{4490B88B-4CA2-4491-8EF8-6FF081BA58DA}" dt="2023-09-05T06:51:42.253" v="1369" actId="1076"/>
          <ac:picMkLst>
            <pc:docMk/>
            <pc:sldMk cId="1415434340" sldId="297"/>
            <ac:picMk id="1034" creationId="{9B3F6D9D-38F1-53AD-1B58-1EC0123B5ACB}"/>
          </ac:picMkLst>
        </pc:picChg>
      </pc:sldChg>
      <pc:sldChg chg="modSp mod">
        <pc:chgData name="Daniel Hickox-Young" userId="024e74506f1bac33" providerId="LiveId" clId="{4490B88B-4CA2-4491-8EF8-6FF081BA58DA}" dt="2023-09-05T13:53:57.428" v="6834" actId="20577"/>
        <pc:sldMkLst>
          <pc:docMk/>
          <pc:sldMk cId="853389036" sldId="298"/>
        </pc:sldMkLst>
        <pc:spChg chg="mod">
          <ac:chgData name="Daniel Hickox-Young" userId="024e74506f1bac33" providerId="LiveId" clId="{4490B88B-4CA2-4491-8EF8-6FF081BA58DA}" dt="2023-09-05T06:54:33.475" v="1471" actId="20577"/>
          <ac:spMkLst>
            <pc:docMk/>
            <pc:sldMk cId="853389036" sldId="298"/>
            <ac:spMk id="2" creationId="{55D2F487-BDDB-418A-BED9-118DBD957E8C}"/>
          </ac:spMkLst>
        </pc:spChg>
        <pc:spChg chg="mod">
          <ac:chgData name="Daniel Hickox-Young" userId="024e74506f1bac33" providerId="LiveId" clId="{4490B88B-4CA2-4491-8EF8-6FF081BA58DA}" dt="2023-09-05T13:53:57.428" v="6834" actId="20577"/>
          <ac:spMkLst>
            <pc:docMk/>
            <pc:sldMk cId="853389036" sldId="298"/>
            <ac:spMk id="3" creationId="{04B2C990-BBF1-4A54-B9AF-9B8AE9A8C300}"/>
          </ac:spMkLst>
        </pc:spChg>
      </pc:sldChg>
      <pc:sldChg chg="del">
        <pc:chgData name="Daniel Hickox-Young" userId="024e74506f1bac33" providerId="LiveId" clId="{4490B88B-4CA2-4491-8EF8-6FF081BA58DA}" dt="2023-09-05T06:31:34.357" v="383" actId="47"/>
        <pc:sldMkLst>
          <pc:docMk/>
          <pc:sldMk cId="3437576283" sldId="298"/>
        </pc:sldMkLst>
      </pc:sldChg>
      <pc:sldChg chg="modSp mod">
        <pc:chgData name="Daniel Hickox-Young" userId="024e74506f1bac33" providerId="LiveId" clId="{4490B88B-4CA2-4491-8EF8-6FF081BA58DA}" dt="2023-09-05T07:04:20.971" v="2938" actId="20577"/>
        <pc:sldMkLst>
          <pc:docMk/>
          <pc:sldMk cId="1242650001" sldId="299"/>
        </pc:sldMkLst>
        <pc:spChg chg="mod">
          <ac:chgData name="Daniel Hickox-Young" userId="024e74506f1bac33" providerId="LiveId" clId="{4490B88B-4CA2-4491-8EF8-6FF081BA58DA}" dt="2023-09-05T06:55:20.263" v="1520" actId="20577"/>
          <ac:spMkLst>
            <pc:docMk/>
            <pc:sldMk cId="1242650001" sldId="299"/>
            <ac:spMk id="2" creationId="{55D2F487-BDDB-418A-BED9-118DBD957E8C}"/>
          </ac:spMkLst>
        </pc:spChg>
        <pc:spChg chg="mod">
          <ac:chgData name="Daniel Hickox-Young" userId="024e74506f1bac33" providerId="LiveId" clId="{4490B88B-4CA2-4491-8EF8-6FF081BA58DA}" dt="2023-09-05T07:04:20.971" v="2938" actId="20577"/>
          <ac:spMkLst>
            <pc:docMk/>
            <pc:sldMk cId="1242650001" sldId="299"/>
            <ac:spMk id="3" creationId="{04B2C990-BBF1-4A54-B9AF-9B8AE9A8C300}"/>
          </ac:spMkLst>
        </pc:spChg>
      </pc:sldChg>
      <pc:sldChg chg="modSp mod">
        <pc:chgData name="Daniel Hickox-Young" userId="024e74506f1bac33" providerId="LiveId" clId="{4490B88B-4CA2-4491-8EF8-6FF081BA58DA}" dt="2023-09-05T14:27:38.595" v="7175" actId="20577"/>
        <pc:sldMkLst>
          <pc:docMk/>
          <pc:sldMk cId="4023714914" sldId="300"/>
        </pc:sldMkLst>
        <pc:spChg chg="mod">
          <ac:chgData name="Daniel Hickox-Young" userId="024e74506f1bac33" providerId="LiveId" clId="{4490B88B-4CA2-4491-8EF8-6FF081BA58DA}" dt="2023-09-05T14:27:38.595" v="7175" actId="20577"/>
          <ac:spMkLst>
            <pc:docMk/>
            <pc:sldMk cId="4023714914" sldId="300"/>
            <ac:spMk id="3" creationId="{04B2C990-BBF1-4A54-B9AF-9B8AE9A8C300}"/>
          </ac:spMkLst>
        </pc:spChg>
      </pc:sldChg>
      <pc:sldChg chg="modSp mod">
        <pc:chgData name="Daniel Hickox-Young" userId="024e74506f1bac33" providerId="LiveId" clId="{4490B88B-4CA2-4491-8EF8-6FF081BA58DA}" dt="2023-09-05T07:47:52.220" v="3443" actId="6549"/>
        <pc:sldMkLst>
          <pc:docMk/>
          <pc:sldMk cId="615171906" sldId="301"/>
        </pc:sldMkLst>
        <pc:spChg chg="mod">
          <ac:chgData name="Daniel Hickox-Young" userId="024e74506f1bac33" providerId="LiveId" clId="{4490B88B-4CA2-4491-8EF8-6FF081BA58DA}" dt="2023-09-05T07:43:48.406" v="2981" actId="20577"/>
          <ac:spMkLst>
            <pc:docMk/>
            <pc:sldMk cId="615171906" sldId="301"/>
            <ac:spMk id="2" creationId="{55D2F487-BDDB-418A-BED9-118DBD957E8C}"/>
          </ac:spMkLst>
        </pc:spChg>
        <pc:spChg chg="mod">
          <ac:chgData name="Daniel Hickox-Young" userId="024e74506f1bac33" providerId="LiveId" clId="{4490B88B-4CA2-4491-8EF8-6FF081BA58DA}" dt="2023-09-05T07:47:52.220" v="3443" actId="6549"/>
          <ac:spMkLst>
            <pc:docMk/>
            <pc:sldMk cId="615171906" sldId="301"/>
            <ac:spMk id="3" creationId="{04B2C990-BBF1-4A54-B9AF-9B8AE9A8C300}"/>
          </ac:spMkLst>
        </pc:spChg>
        <pc:spChg chg="mod">
          <ac:chgData name="Daniel Hickox-Young" userId="024e74506f1bac33" providerId="LiveId" clId="{4490B88B-4CA2-4491-8EF8-6FF081BA58DA}" dt="2023-09-05T07:43:26.624" v="2975" actId="14100"/>
          <ac:spMkLst>
            <pc:docMk/>
            <pc:sldMk cId="615171906" sldId="301"/>
            <ac:spMk id="5" creationId="{C8658332-0E7B-4D47-923A-8752A6FFCBA2}"/>
          </ac:spMkLst>
        </pc:spChg>
      </pc:sldChg>
      <pc:sldChg chg="modSp mod ord">
        <pc:chgData name="Daniel Hickox-Young" userId="024e74506f1bac33" providerId="LiveId" clId="{4490B88B-4CA2-4491-8EF8-6FF081BA58DA}" dt="2023-09-05T08:03:32.514" v="5374"/>
        <pc:sldMkLst>
          <pc:docMk/>
          <pc:sldMk cId="3708016988" sldId="302"/>
        </pc:sldMkLst>
        <pc:spChg chg="mod">
          <ac:chgData name="Daniel Hickox-Young" userId="024e74506f1bac33" providerId="LiveId" clId="{4490B88B-4CA2-4491-8EF8-6FF081BA58DA}" dt="2023-09-05T07:48:03.965" v="3451" actId="20577"/>
          <ac:spMkLst>
            <pc:docMk/>
            <pc:sldMk cId="3708016988" sldId="302"/>
            <ac:spMk id="2" creationId="{55D2F487-BDDB-418A-BED9-118DBD957E8C}"/>
          </ac:spMkLst>
        </pc:spChg>
        <pc:spChg chg="mod">
          <ac:chgData name="Daniel Hickox-Young" userId="024e74506f1bac33" providerId="LiveId" clId="{4490B88B-4CA2-4491-8EF8-6FF081BA58DA}" dt="2023-09-05T07:50:59.651" v="3861" actId="20577"/>
          <ac:spMkLst>
            <pc:docMk/>
            <pc:sldMk cId="3708016988" sldId="302"/>
            <ac:spMk id="3" creationId="{04B2C990-BBF1-4A54-B9AF-9B8AE9A8C300}"/>
          </ac:spMkLst>
        </pc:spChg>
      </pc:sldChg>
      <pc:sldChg chg="modSp mod ord">
        <pc:chgData name="Daniel Hickox-Young" userId="024e74506f1bac33" providerId="LiveId" clId="{4490B88B-4CA2-4491-8EF8-6FF081BA58DA}" dt="2023-09-05T15:44:17.405" v="7177" actId="20577"/>
        <pc:sldMkLst>
          <pc:docMk/>
          <pc:sldMk cId="3432238693" sldId="303"/>
        </pc:sldMkLst>
        <pc:spChg chg="mod">
          <ac:chgData name="Daniel Hickox-Young" userId="024e74506f1bac33" providerId="LiveId" clId="{4490B88B-4CA2-4491-8EF8-6FF081BA58DA}" dt="2023-09-05T07:51:12.720" v="3881" actId="20577"/>
          <ac:spMkLst>
            <pc:docMk/>
            <pc:sldMk cId="3432238693" sldId="303"/>
            <ac:spMk id="2" creationId="{55D2F487-BDDB-418A-BED9-118DBD957E8C}"/>
          </ac:spMkLst>
        </pc:spChg>
        <pc:spChg chg="mod">
          <ac:chgData name="Daniel Hickox-Young" userId="024e74506f1bac33" providerId="LiveId" clId="{4490B88B-4CA2-4491-8EF8-6FF081BA58DA}" dt="2023-09-05T15:44:17.405" v="7177" actId="20577"/>
          <ac:spMkLst>
            <pc:docMk/>
            <pc:sldMk cId="3432238693" sldId="303"/>
            <ac:spMk id="3" creationId="{04B2C990-BBF1-4A54-B9AF-9B8AE9A8C300}"/>
          </ac:spMkLst>
        </pc:spChg>
      </pc:sldChg>
      <pc:sldChg chg="modSp mod">
        <pc:chgData name="Daniel Hickox-Young" userId="024e74506f1bac33" providerId="LiveId" clId="{4490B88B-4CA2-4491-8EF8-6FF081BA58DA}" dt="2023-09-05T08:03:21.613" v="5372" actId="20577"/>
        <pc:sldMkLst>
          <pc:docMk/>
          <pc:sldMk cId="3065618530" sldId="304"/>
        </pc:sldMkLst>
        <pc:spChg chg="mod">
          <ac:chgData name="Daniel Hickox-Young" userId="024e74506f1bac33" providerId="LiveId" clId="{4490B88B-4CA2-4491-8EF8-6FF081BA58DA}" dt="2023-09-05T07:56:46.993" v="4352" actId="20577"/>
          <ac:spMkLst>
            <pc:docMk/>
            <pc:sldMk cId="3065618530" sldId="304"/>
            <ac:spMk id="2" creationId="{55D2F487-BDDB-418A-BED9-118DBD957E8C}"/>
          </ac:spMkLst>
        </pc:spChg>
        <pc:spChg chg="mod">
          <ac:chgData name="Daniel Hickox-Young" userId="024e74506f1bac33" providerId="LiveId" clId="{4490B88B-4CA2-4491-8EF8-6FF081BA58DA}" dt="2023-09-05T08:03:21.613" v="5372" actId="20577"/>
          <ac:spMkLst>
            <pc:docMk/>
            <pc:sldMk cId="3065618530" sldId="304"/>
            <ac:spMk id="3" creationId="{04B2C990-BBF1-4A54-B9AF-9B8AE9A8C300}"/>
          </ac:spMkLst>
        </pc:spChg>
      </pc:sldChg>
      <pc:sldChg chg="modSp mod ord">
        <pc:chgData name="Daniel Hickox-Young" userId="024e74506f1bac33" providerId="LiveId" clId="{4490B88B-4CA2-4491-8EF8-6FF081BA58DA}" dt="2023-09-05T09:23:31.026" v="6536" actId="20577"/>
        <pc:sldMkLst>
          <pc:docMk/>
          <pc:sldMk cId="1297087893" sldId="305"/>
        </pc:sldMkLst>
        <pc:spChg chg="mod">
          <ac:chgData name="Daniel Hickox-Young" userId="024e74506f1bac33" providerId="LiveId" clId="{4490B88B-4CA2-4491-8EF8-6FF081BA58DA}" dt="2023-09-05T08:52:25.070" v="6357" actId="20577"/>
          <ac:spMkLst>
            <pc:docMk/>
            <pc:sldMk cId="1297087893" sldId="305"/>
            <ac:spMk id="2" creationId="{55D2F487-BDDB-418A-BED9-118DBD957E8C}"/>
          </ac:spMkLst>
        </pc:spChg>
        <pc:spChg chg="mod">
          <ac:chgData name="Daniel Hickox-Young" userId="024e74506f1bac33" providerId="LiveId" clId="{4490B88B-4CA2-4491-8EF8-6FF081BA58DA}" dt="2023-09-05T09:23:31.026" v="6536" actId="20577"/>
          <ac:spMkLst>
            <pc:docMk/>
            <pc:sldMk cId="1297087893" sldId="305"/>
            <ac:spMk id="3" creationId="{04B2C990-BBF1-4A54-B9AF-9B8AE9A8C3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05405-45F6-4923-BC11-F5A1261AA6A0}"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93109-8837-45D1-A888-B9EE9FF51E3E}" type="slidenum">
              <a:rPr lang="en-US" smtClean="0"/>
              <a:t>‹#›</a:t>
            </a:fld>
            <a:endParaRPr lang="en-US"/>
          </a:p>
        </p:txBody>
      </p:sp>
    </p:spTree>
    <p:extLst>
      <p:ext uri="{BB962C8B-B14F-4D97-AF65-F5344CB8AC3E}">
        <p14:creationId xmlns:p14="http://schemas.microsoft.com/office/powerpoint/2010/main" val="4017949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cap="none" spc="150" baseline="0">
                <a:solidFill>
                  <a:schemeClr val="bg2"/>
                </a:solidFill>
              </a:defRPr>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CDD72F76-D630-4039-AEC1-D6F113262041}" type="datetime1">
              <a:rPr lang="en-US" smtClean="0"/>
              <a:t>5/1/2024</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5407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09AA94-274C-418F-809A-DBC425C8BF40}" type="datetime1">
              <a:rPr lang="en-US" smtClean="0"/>
              <a:t>5/1/2024</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45205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71CDF3A5-94DE-411D-A50B-0349E276C366}" type="datetime1">
              <a:rPr lang="en-US" smtClean="0"/>
              <a:t>5/1/2024</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a:t>PHYS 245 - F23 |</a:t>
            </a:r>
          </a:p>
        </p:txBody>
      </p:sp>
      <p:sp>
        <p:nvSpPr>
          <p:cNvPr id="6" name="Slide Number Placeholder 5"/>
          <p:cNvSpPr>
            <a:spLocks noGrp="1"/>
          </p:cNvSpPr>
          <p:nvPr>
            <p:ph type="sldNum" sz="quarter" idx="12"/>
          </p:nvPr>
        </p:nvSpPr>
        <p:spPr>
          <a:xfrm>
            <a:off x="8073048" y="6422854"/>
            <a:ext cx="879759" cy="365125"/>
          </a:xfrm>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239994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cap="none" spc="150" baseline="0">
                <a:solidFill>
                  <a:schemeClr val="bg2"/>
                </a:solidFill>
              </a:defRPr>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26F647A5-4445-48CC-AAF7-2B30BD50CF86}" type="datetime1">
              <a:rPr lang="en-US" smtClean="0"/>
              <a:t>5/1/2024</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4225489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96D0B-9CA5-47AE-A7CD-5B80031EF13A}" type="datetime1">
              <a:rPr lang="en-US" smtClean="0"/>
              <a:t>5/1/2024</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66041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6112F73-96FD-45B2-AE33-772479514A75}" type="datetime1">
              <a:rPr lang="en-US" smtClean="0"/>
              <a:t>5/1/2024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PHYS 245 - F23 |</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155479283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A5D096-CEBF-46F5-A5FD-C37A6AE3B6B5}" type="datetime1">
              <a:rPr lang="en-US" smtClean="0"/>
              <a:t>5/1/2024</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5532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2FDDEB-B8D6-4C7D-B954-7415DEFA3464}" type="datetime1">
              <a:rPr lang="en-US" smtClean="0"/>
              <a:t>5/1/2024</a:t>
            </a:fld>
            <a:endParaRPr lang="en-US"/>
          </a:p>
        </p:txBody>
      </p:sp>
      <p:sp>
        <p:nvSpPr>
          <p:cNvPr id="8" name="Footer Placeholder 7"/>
          <p:cNvSpPr>
            <a:spLocks noGrp="1"/>
          </p:cNvSpPr>
          <p:nvPr>
            <p:ph type="ftr" sz="quarter" idx="11"/>
          </p:nvPr>
        </p:nvSpPr>
        <p:spPr/>
        <p:txBody>
          <a:bodyPr/>
          <a:lstStyle/>
          <a:p>
            <a:r>
              <a:rPr lang="en-US"/>
              <a:t>PHYS 245 - F23 |</a:t>
            </a:r>
          </a:p>
        </p:txBody>
      </p:sp>
      <p:sp>
        <p:nvSpPr>
          <p:cNvPr id="9" name="Slide Number Placeholder 8"/>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818804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AE068F-9A1D-4DB9-BB6E-FF6D0E389416}" type="datetime1">
              <a:rPr lang="en-US" smtClean="0"/>
              <a:t>5/1/2024</a:t>
            </a:fld>
            <a:endParaRPr lang="en-US"/>
          </a:p>
        </p:txBody>
      </p:sp>
      <p:sp>
        <p:nvSpPr>
          <p:cNvPr id="4" name="Footer Placeholder 3"/>
          <p:cNvSpPr>
            <a:spLocks noGrp="1"/>
          </p:cNvSpPr>
          <p:nvPr>
            <p:ph type="ftr" sz="quarter" idx="11"/>
          </p:nvPr>
        </p:nvSpPr>
        <p:spPr/>
        <p:txBody>
          <a:bodyPr/>
          <a:lstStyle/>
          <a:p>
            <a:r>
              <a:rPr lang="en-US"/>
              <a:t>PHYS 245 - F23 |</a:t>
            </a:r>
          </a:p>
        </p:txBody>
      </p:sp>
      <p:sp>
        <p:nvSpPr>
          <p:cNvPr id="5" name="Slide Number Placeholder 4"/>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4174822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F6D219-A911-4033-9E54-BB9ABFA9D545}" type="datetime1">
              <a:rPr lang="en-US" smtClean="0"/>
              <a:t>5/1/2024</a:t>
            </a:fld>
            <a:endParaRPr lang="en-US"/>
          </a:p>
        </p:txBody>
      </p:sp>
      <p:sp>
        <p:nvSpPr>
          <p:cNvPr id="3" name="Footer Placeholder 2"/>
          <p:cNvSpPr>
            <a:spLocks noGrp="1"/>
          </p:cNvSpPr>
          <p:nvPr>
            <p:ph type="ftr" sz="quarter" idx="11"/>
          </p:nvPr>
        </p:nvSpPr>
        <p:spPr/>
        <p:txBody>
          <a:bodyPr/>
          <a:lstStyle/>
          <a:p>
            <a:r>
              <a:rPr lang="en-US"/>
              <a:t>PHYS 245 - F23 |</a:t>
            </a:r>
          </a:p>
        </p:txBody>
      </p:sp>
      <p:sp>
        <p:nvSpPr>
          <p:cNvPr id="4" name="Slide Number Placeholder 3"/>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255916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BE2673-CECD-442C-B25D-0F09263D6981}" type="datetime1">
              <a:rPr lang="en-US" smtClean="0"/>
              <a:t>5/1/2024</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95269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B4B96A-F28B-4C13-9D73-ACB02C9FA3F5}" type="datetime1">
              <a:rPr lang="en-US" smtClean="0"/>
              <a:t>5/1/2024</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809581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2C82E8-780C-4F5D-B604-F617A682FF89}" type="datetime1">
              <a:rPr lang="en-US" smtClean="0"/>
              <a:t>5/1/2024</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6498604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7F463A-B349-42A5-896E-DB6677533A69}" type="datetime1">
              <a:rPr lang="en-US" smtClean="0"/>
              <a:t>5/1/2024</a:t>
            </a:fld>
            <a:endParaRPr lang="en-US"/>
          </a:p>
        </p:txBody>
      </p:sp>
      <p:sp>
        <p:nvSpPr>
          <p:cNvPr id="5" name="Footer Placeholder 4"/>
          <p:cNvSpPr>
            <a:spLocks noGrp="1"/>
          </p:cNvSpPr>
          <p:nvPr>
            <p:ph type="ftr" sz="quarter" idx="11"/>
          </p:nvPr>
        </p:nvSpPr>
        <p:spPr/>
        <p:txBody>
          <a:bodyPr/>
          <a:lstStyle/>
          <a:p>
            <a:r>
              <a:rPr lang="en-US"/>
              <a:t>PHYS 245 -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611915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33686E69-6241-4869-AF5D-7D22381A406B}" type="datetime1">
              <a:rPr lang="en-US" smtClean="0"/>
              <a:t>5/1/2024</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a:t>PHYS 245 - F23 |</a:t>
            </a:r>
          </a:p>
        </p:txBody>
      </p:sp>
      <p:sp>
        <p:nvSpPr>
          <p:cNvPr id="6" name="Slide Number Placeholder 5"/>
          <p:cNvSpPr>
            <a:spLocks noGrp="1"/>
          </p:cNvSpPr>
          <p:nvPr>
            <p:ph type="sldNum" sz="quarter" idx="12"/>
          </p:nvPr>
        </p:nvSpPr>
        <p:spPr>
          <a:xfrm>
            <a:off x="8073048" y="6422854"/>
            <a:ext cx="879759" cy="365125"/>
          </a:xfrm>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0733841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cap="none" spc="150" baseline="0">
                <a:solidFill>
                  <a:schemeClr val="bg2"/>
                </a:solidFill>
              </a:defRPr>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77473A60-E096-465D-9A83-E8147B3F6C0E}" type="datetime1">
              <a:rPr lang="en-US" smtClean="0"/>
              <a:t>5/1/2024</a:t>
            </a:fld>
            <a:endParaRPr lang="en-US"/>
          </a:p>
        </p:txBody>
      </p:sp>
      <p:sp>
        <p:nvSpPr>
          <p:cNvPr id="5" name="Footer Placeholder 4"/>
          <p:cNvSpPr>
            <a:spLocks noGrp="1"/>
          </p:cNvSpPr>
          <p:nvPr>
            <p:ph type="ftr" sz="quarter" idx="11"/>
          </p:nvPr>
        </p:nvSpPr>
        <p:spPr/>
        <p:txBody>
          <a:bodyPr/>
          <a:lstStyle/>
          <a:p>
            <a:r>
              <a:rPr lang="en-US"/>
              <a:t>PHYS 119 -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674768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6D9CF-3C6B-4087-9469-24C52A066B88}" type="datetime1">
              <a:rPr lang="en-US" smtClean="0"/>
              <a:t>5/1/2024</a:t>
            </a:fld>
            <a:endParaRPr lang="en-US"/>
          </a:p>
        </p:txBody>
      </p:sp>
      <p:sp>
        <p:nvSpPr>
          <p:cNvPr id="5" name="Footer Placeholder 4"/>
          <p:cNvSpPr>
            <a:spLocks noGrp="1"/>
          </p:cNvSpPr>
          <p:nvPr>
            <p:ph type="ftr" sz="quarter" idx="11"/>
          </p:nvPr>
        </p:nvSpPr>
        <p:spPr/>
        <p:txBody>
          <a:bodyPr/>
          <a:lstStyle/>
          <a:p>
            <a:r>
              <a:rPr lang="en-US"/>
              <a:t>PHYS 119 -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7645679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49C4AAAF-7E8B-4F5B-867E-8F407AE68685}" type="datetime1">
              <a:rPr lang="en-US" smtClean="0"/>
              <a:t>5/1/2024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PHYS 119 - F23 |</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06131406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3F05DD-F45A-4156-9B24-213114579C17}" type="datetime1">
              <a:rPr lang="en-US" smtClean="0"/>
              <a:t>5/1/2024</a:t>
            </a:fld>
            <a:endParaRPr lang="en-US"/>
          </a:p>
        </p:txBody>
      </p:sp>
      <p:sp>
        <p:nvSpPr>
          <p:cNvPr id="6" name="Footer Placeholder 5"/>
          <p:cNvSpPr>
            <a:spLocks noGrp="1"/>
          </p:cNvSpPr>
          <p:nvPr>
            <p:ph type="ftr" sz="quarter" idx="11"/>
          </p:nvPr>
        </p:nvSpPr>
        <p:spPr/>
        <p:txBody>
          <a:bodyPr/>
          <a:lstStyle/>
          <a:p>
            <a:r>
              <a:rPr lang="en-US"/>
              <a:t>PHYS 119 -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1467517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81E5ED-96A2-452A-82FD-A11845DA58F8}" type="datetime1">
              <a:rPr lang="en-US" smtClean="0"/>
              <a:t>5/1/2024</a:t>
            </a:fld>
            <a:endParaRPr lang="en-US"/>
          </a:p>
        </p:txBody>
      </p:sp>
      <p:sp>
        <p:nvSpPr>
          <p:cNvPr id="8" name="Footer Placeholder 7"/>
          <p:cNvSpPr>
            <a:spLocks noGrp="1"/>
          </p:cNvSpPr>
          <p:nvPr>
            <p:ph type="ftr" sz="quarter" idx="11"/>
          </p:nvPr>
        </p:nvSpPr>
        <p:spPr/>
        <p:txBody>
          <a:bodyPr/>
          <a:lstStyle/>
          <a:p>
            <a:r>
              <a:rPr lang="en-US"/>
              <a:t>PHYS 119 - F23 |</a:t>
            </a:r>
          </a:p>
        </p:txBody>
      </p:sp>
      <p:sp>
        <p:nvSpPr>
          <p:cNvPr id="9" name="Slide Number Placeholder 8"/>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59237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B94BAA-93BE-432A-91BB-C1C502628933}" type="datetime1">
              <a:rPr lang="en-US" smtClean="0"/>
              <a:t>5/1/2024</a:t>
            </a:fld>
            <a:endParaRPr lang="en-US"/>
          </a:p>
        </p:txBody>
      </p:sp>
      <p:sp>
        <p:nvSpPr>
          <p:cNvPr id="4" name="Footer Placeholder 3"/>
          <p:cNvSpPr>
            <a:spLocks noGrp="1"/>
          </p:cNvSpPr>
          <p:nvPr>
            <p:ph type="ftr" sz="quarter" idx="11"/>
          </p:nvPr>
        </p:nvSpPr>
        <p:spPr/>
        <p:txBody>
          <a:bodyPr/>
          <a:lstStyle/>
          <a:p>
            <a:r>
              <a:rPr lang="en-US"/>
              <a:t>PHYS 119 - F23 |</a:t>
            </a:r>
          </a:p>
        </p:txBody>
      </p:sp>
      <p:sp>
        <p:nvSpPr>
          <p:cNvPr id="5" name="Slide Number Placeholder 4"/>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576176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CF754-7BE9-4564-8303-1CE74C14D190}" type="datetime1">
              <a:rPr lang="en-US" smtClean="0"/>
              <a:t>5/1/2024</a:t>
            </a:fld>
            <a:endParaRPr lang="en-US"/>
          </a:p>
        </p:txBody>
      </p:sp>
      <p:sp>
        <p:nvSpPr>
          <p:cNvPr id="3" name="Footer Placeholder 2"/>
          <p:cNvSpPr>
            <a:spLocks noGrp="1"/>
          </p:cNvSpPr>
          <p:nvPr>
            <p:ph type="ftr" sz="quarter" idx="11"/>
          </p:nvPr>
        </p:nvSpPr>
        <p:spPr/>
        <p:txBody>
          <a:bodyPr/>
          <a:lstStyle/>
          <a:p>
            <a:r>
              <a:rPr lang="en-US"/>
              <a:t>PHYS 119 - F23 |</a:t>
            </a:r>
          </a:p>
        </p:txBody>
      </p:sp>
      <p:sp>
        <p:nvSpPr>
          <p:cNvPr id="4" name="Slide Number Placeholder 3"/>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420030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D6499FB2-5562-4EF9-9742-DE2D7F4851C8}" type="datetime1">
              <a:rPr lang="en-US" smtClean="0"/>
              <a:t>5/1/2024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PHYS 245 - F23 |</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941806606"/>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B3FB8-662E-4DE1-8829-DA4C6A346FF6}" type="datetime1">
              <a:rPr lang="en-US" smtClean="0"/>
              <a:t>5/1/2024</a:t>
            </a:fld>
            <a:endParaRPr lang="en-US"/>
          </a:p>
        </p:txBody>
      </p:sp>
      <p:sp>
        <p:nvSpPr>
          <p:cNvPr id="6" name="Footer Placeholder 5"/>
          <p:cNvSpPr>
            <a:spLocks noGrp="1"/>
          </p:cNvSpPr>
          <p:nvPr>
            <p:ph type="ftr" sz="quarter" idx="11"/>
          </p:nvPr>
        </p:nvSpPr>
        <p:spPr/>
        <p:txBody>
          <a:bodyPr/>
          <a:lstStyle/>
          <a:p>
            <a:r>
              <a:rPr lang="en-US"/>
              <a:t>PHYS 119 -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9568294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1F03E2-5D83-407D-B083-74730CFDA684}" type="datetime1">
              <a:rPr lang="en-US" smtClean="0"/>
              <a:t>5/1/2024</a:t>
            </a:fld>
            <a:endParaRPr lang="en-US"/>
          </a:p>
        </p:txBody>
      </p:sp>
      <p:sp>
        <p:nvSpPr>
          <p:cNvPr id="6" name="Footer Placeholder 5"/>
          <p:cNvSpPr>
            <a:spLocks noGrp="1"/>
          </p:cNvSpPr>
          <p:nvPr>
            <p:ph type="ftr" sz="quarter" idx="11"/>
          </p:nvPr>
        </p:nvSpPr>
        <p:spPr/>
        <p:txBody>
          <a:bodyPr/>
          <a:lstStyle/>
          <a:p>
            <a:r>
              <a:rPr lang="en-US"/>
              <a:t>PHYS 119 -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5443753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84342F-8AE2-4B52-BE5A-75F6244E26A5}" type="datetime1">
              <a:rPr lang="en-US" smtClean="0"/>
              <a:t>5/1/2024</a:t>
            </a:fld>
            <a:endParaRPr lang="en-US"/>
          </a:p>
        </p:txBody>
      </p:sp>
      <p:sp>
        <p:nvSpPr>
          <p:cNvPr id="5" name="Footer Placeholder 4"/>
          <p:cNvSpPr>
            <a:spLocks noGrp="1"/>
          </p:cNvSpPr>
          <p:nvPr>
            <p:ph type="ftr" sz="quarter" idx="11"/>
          </p:nvPr>
        </p:nvSpPr>
        <p:spPr/>
        <p:txBody>
          <a:bodyPr/>
          <a:lstStyle/>
          <a:p>
            <a:r>
              <a:rPr lang="en-US"/>
              <a:t>PHYS 119 - F23 |</a:t>
            </a:r>
          </a:p>
        </p:txBody>
      </p:sp>
      <p:sp>
        <p:nvSpPr>
          <p:cNvPr id="6" name="Slide Number Placeholder 5"/>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5594886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D35C1978-EEDB-4C4A-BE00-1032E79B27CB}" type="datetime1">
              <a:rPr lang="en-US" smtClean="0"/>
              <a:t>5/1/2024</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a:t>PHYS 119 - F23 |</a:t>
            </a:r>
          </a:p>
        </p:txBody>
      </p:sp>
      <p:sp>
        <p:nvSpPr>
          <p:cNvPr id="6" name="Slide Number Placeholder 5"/>
          <p:cNvSpPr>
            <a:spLocks noGrp="1"/>
          </p:cNvSpPr>
          <p:nvPr>
            <p:ph type="sldNum" sz="quarter" idx="12"/>
          </p:nvPr>
        </p:nvSpPr>
        <p:spPr>
          <a:xfrm>
            <a:off x="8073048" y="6422854"/>
            <a:ext cx="879759" cy="365125"/>
          </a:xfrm>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4593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E3211-219A-4040-95D0-92819B31C965}" type="datetime1">
              <a:rPr lang="en-US" smtClean="0"/>
              <a:t>5/1/2024</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46860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6D818C-9265-4863-9FB4-365D7284F6A7}" type="datetime1">
              <a:rPr lang="en-US" smtClean="0"/>
              <a:t>5/1/2024</a:t>
            </a:fld>
            <a:endParaRPr lang="en-US"/>
          </a:p>
        </p:txBody>
      </p:sp>
      <p:sp>
        <p:nvSpPr>
          <p:cNvPr id="8" name="Footer Placeholder 7"/>
          <p:cNvSpPr>
            <a:spLocks noGrp="1"/>
          </p:cNvSpPr>
          <p:nvPr>
            <p:ph type="ftr" sz="quarter" idx="11"/>
          </p:nvPr>
        </p:nvSpPr>
        <p:spPr/>
        <p:txBody>
          <a:bodyPr/>
          <a:lstStyle/>
          <a:p>
            <a:r>
              <a:rPr lang="en-US"/>
              <a:t>PHYS 245 - F23 |</a:t>
            </a:r>
          </a:p>
        </p:txBody>
      </p:sp>
      <p:sp>
        <p:nvSpPr>
          <p:cNvPr id="9" name="Slide Number Placeholder 8"/>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73556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E882D5-28D0-4ADC-AC16-6372F149B064}" type="datetime1">
              <a:rPr lang="en-US" smtClean="0"/>
              <a:t>5/1/2024</a:t>
            </a:fld>
            <a:endParaRPr lang="en-US"/>
          </a:p>
        </p:txBody>
      </p:sp>
      <p:sp>
        <p:nvSpPr>
          <p:cNvPr id="4" name="Footer Placeholder 3"/>
          <p:cNvSpPr>
            <a:spLocks noGrp="1"/>
          </p:cNvSpPr>
          <p:nvPr>
            <p:ph type="ftr" sz="quarter" idx="11"/>
          </p:nvPr>
        </p:nvSpPr>
        <p:spPr/>
        <p:txBody>
          <a:bodyPr/>
          <a:lstStyle/>
          <a:p>
            <a:r>
              <a:rPr lang="en-US"/>
              <a:t>PHYS 245 - F23 |</a:t>
            </a:r>
          </a:p>
        </p:txBody>
      </p:sp>
      <p:sp>
        <p:nvSpPr>
          <p:cNvPr id="5" name="Slide Number Placeholder 4"/>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50993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09FA4-9508-4BEF-A828-C1986862D98F}" type="datetime1">
              <a:rPr lang="en-US" smtClean="0"/>
              <a:t>5/1/2024</a:t>
            </a:fld>
            <a:endParaRPr lang="en-US"/>
          </a:p>
        </p:txBody>
      </p:sp>
      <p:sp>
        <p:nvSpPr>
          <p:cNvPr id="3" name="Footer Placeholder 2"/>
          <p:cNvSpPr>
            <a:spLocks noGrp="1"/>
          </p:cNvSpPr>
          <p:nvPr>
            <p:ph type="ftr" sz="quarter" idx="11"/>
          </p:nvPr>
        </p:nvSpPr>
        <p:spPr/>
        <p:txBody>
          <a:bodyPr/>
          <a:lstStyle/>
          <a:p>
            <a:r>
              <a:rPr lang="en-US"/>
              <a:t>PHYS 245 - F23 |</a:t>
            </a:r>
          </a:p>
        </p:txBody>
      </p:sp>
      <p:sp>
        <p:nvSpPr>
          <p:cNvPr id="4" name="Slide Number Placeholder 3"/>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24083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FCE6F1-6B80-46F1-BA0B-CFE82CEE6649}" type="datetime1">
              <a:rPr lang="en-US" smtClean="0"/>
              <a:t>5/1/2024</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1190463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32E83F-F05D-4DC8-8EFD-872FC3BB2B6B}" type="datetime1">
              <a:rPr lang="en-US" smtClean="0"/>
              <a:t>5/1/2024</a:t>
            </a:fld>
            <a:endParaRPr lang="en-US"/>
          </a:p>
        </p:txBody>
      </p:sp>
      <p:sp>
        <p:nvSpPr>
          <p:cNvPr id="6" name="Footer Placeholder 5"/>
          <p:cNvSpPr>
            <a:spLocks noGrp="1"/>
          </p:cNvSpPr>
          <p:nvPr>
            <p:ph type="ftr" sz="quarter" idx="11"/>
          </p:nvPr>
        </p:nvSpPr>
        <p:spPr/>
        <p:txBody>
          <a:bodyPr/>
          <a:lstStyle/>
          <a:p>
            <a:r>
              <a:rPr lang="en-US"/>
              <a:t>PHYS 245 - F23 |</a:t>
            </a:r>
          </a:p>
        </p:txBody>
      </p:sp>
      <p:sp>
        <p:nvSpPr>
          <p:cNvPr id="7" name="Slide Number Placeholder 6"/>
          <p:cNvSpPr>
            <a:spLocks noGrp="1"/>
          </p:cNvSpPr>
          <p:nvPr>
            <p:ph type="sldNum" sz="quarter" idx="12"/>
          </p:nvPr>
        </p:nvSpPr>
        <p:spPr/>
        <p:txBody>
          <a:bodyPr/>
          <a:lstStyle/>
          <a:p>
            <a:fld id="{8586243A-2ED6-4CC7-A7D5-E9AD3F8971C2}" type="slidenum">
              <a:rPr lang="en-US" smtClean="0"/>
              <a:t>‹#›</a:t>
            </a:fld>
            <a:endParaRPr lang="en-US"/>
          </a:p>
        </p:txBody>
      </p:sp>
    </p:spTree>
    <p:extLst>
      <p:ext uri="{BB962C8B-B14F-4D97-AF65-F5344CB8AC3E}">
        <p14:creationId xmlns:p14="http://schemas.microsoft.com/office/powerpoint/2010/main" val="387491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21F4B"/>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A45FFE06-75A7-4EF9-A38A-8264BA1004FC}" type="datetime1">
              <a:rPr lang="en-US" smtClean="0"/>
              <a:t>5/1/2024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PHYS 245 - F23 |</a:t>
            </a: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659502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A21F4B"/>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73A94946-52B6-4EA6-A550-971344F6C7D5}" type="datetime1">
              <a:rPr lang="en-US" smtClean="0"/>
              <a:t>5/1/2024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PHYS 245 - F23 |</a:t>
            </a: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3650346771"/>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A21F4B"/>
        </a:solid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8CBB207-E745-488D-BFC8-A3C2BB3CCF54}" type="datetime1">
              <a:rPr lang="en-US" smtClean="0"/>
              <a:t>5/1/2024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PHYS 119 - F23 |</a:t>
            </a: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586243A-2ED6-4CC7-A7D5-E9AD3F8971C2}" type="slidenum">
              <a:rPr lang="en-US" smtClean="0"/>
              <a:t>‹#›</a:t>
            </a:fld>
            <a:endParaRPr lang="en-US"/>
          </a:p>
        </p:txBody>
      </p:sp>
    </p:spTree>
    <p:extLst>
      <p:ext uri="{BB962C8B-B14F-4D97-AF65-F5344CB8AC3E}">
        <p14:creationId xmlns:p14="http://schemas.microsoft.com/office/powerpoint/2010/main" val="25256906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microsoft.com/en-us/windows/wsl/instal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buntu.com/tutorials/command-line-for-beginners#3-opening-a-termin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hickoxyo@augsburg.edu" TargetMode="Externa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augsburg.zoom.us/my/hickoxyo" TargetMode="External"/><Relationship Id="rId7" Type="http://schemas.openxmlformats.org/officeDocument/2006/relationships/image" Target="../media/image40.png"/><Relationship Id="rId2" Type="http://schemas.openxmlformats.org/officeDocument/2006/relationships/hyperlink" Target="https://calendly.com/hickoxyoung" TargetMode="Externa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7.png"/><Relationship Id="rId4" Type="http://schemas.openxmlformats.org/officeDocument/2006/relationships/hyperlink" Target="mailto:hickoxyo@augsburg.edu"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596E3-A6B2-4972-AB10-D0C9BDC3AFF3}"/>
              </a:ext>
            </a:extLst>
          </p:cNvPr>
          <p:cNvSpPr>
            <a:spLocks noGrp="1"/>
          </p:cNvSpPr>
          <p:nvPr>
            <p:ph type="ctrTitle"/>
          </p:nvPr>
        </p:nvSpPr>
        <p:spPr>
          <a:xfrm>
            <a:off x="109537" y="1185862"/>
            <a:ext cx="11726345" cy="3431117"/>
          </a:xfrm>
        </p:spPr>
        <p:txBody>
          <a:bodyPr anchor="ctr">
            <a:normAutofit/>
          </a:bodyPr>
          <a:lstStyle/>
          <a:p>
            <a:pPr algn="l"/>
            <a:r>
              <a:rPr lang="en-US" sz="5400" dirty="0">
                <a:latin typeface="Century Schoolbook" panose="02040604050505020304" pitchFamily="18" charset="0"/>
                <a:cs typeface="Arial" panose="020B0604020202020204" pitchFamily="34" charset="0"/>
              </a:rPr>
              <a:t>PHY 245L: Modern Physics Lab</a:t>
            </a:r>
            <a:br>
              <a:rPr lang="en-US" sz="5400" cap="none">
                <a:latin typeface="Century Schoolbook" panose="02040604050505020304" pitchFamily="18" charset="0"/>
                <a:cs typeface="Arial" panose="020B0604020202020204" pitchFamily="34" charset="0"/>
              </a:rPr>
            </a:br>
            <a:r>
              <a:rPr lang="en-US" sz="5400" cap="none">
                <a:latin typeface="Century Schoolbook" panose="02040604050505020304" pitchFamily="18" charset="0"/>
                <a:cs typeface="Arial" panose="020B0604020202020204" pitchFamily="34" charset="0"/>
              </a:rPr>
              <a:t> </a:t>
            </a:r>
            <a:br>
              <a:rPr lang="en-US" sz="5400" cap="none" dirty="0">
                <a:latin typeface="Century Schoolbook" panose="02040604050505020304" pitchFamily="18" charset="0"/>
                <a:cs typeface="Arial" panose="020B0604020202020204" pitchFamily="34" charset="0"/>
              </a:rPr>
            </a:br>
            <a:r>
              <a:rPr lang="en-US" sz="2400" cap="none" dirty="0">
                <a:latin typeface="Century Schoolbook" panose="02040604050505020304" pitchFamily="18" charset="0"/>
                <a:cs typeface="Arial" panose="020B0604020202020204" pitchFamily="34" charset="0"/>
              </a:rPr>
              <a:t>Dr. Daniel Hickox-Young</a:t>
            </a:r>
            <a:br>
              <a:rPr lang="en-US" sz="2400" cap="none" dirty="0">
                <a:latin typeface="Century Schoolbook" panose="02040604050505020304" pitchFamily="18" charset="0"/>
                <a:cs typeface="Arial" panose="020B0604020202020204" pitchFamily="34" charset="0"/>
              </a:rPr>
            </a:br>
            <a:r>
              <a:rPr lang="en-US" sz="2400" cap="none" dirty="0">
                <a:latin typeface="Century Schoolbook" panose="02040604050505020304" pitchFamily="18" charset="0"/>
                <a:cs typeface="Arial" panose="020B0604020202020204" pitchFamily="34" charset="0"/>
              </a:rPr>
              <a:t>(hickoxyoung@roanoke.edu)</a:t>
            </a:r>
            <a:endParaRPr lang="en-US" sz="5400" dirty="0">
              <a:latin typeface="Century Schoolbook" panose="02040604050505020304" pitchFamily="18" charset="0"/>
              <a:cs typeface="Arial" panose="020B0604020202020204" pitchFamily="34" charset="0"/>
            </a:endParaRPr>
          </a:p>
        </p:txBody>
      </p:sp>
      <p:sp>
        <p:nvSpPr>
          <p:cNvPr id="3" name="Subtitle 2">
            <a:extLst>
              <a:ext uri="{FF2B5EF4-FFF2-40B4-BE49-F238E27FC236}">
                <a16:creationId xmlns:a16="http://schemas.microsoft.com/office/drawing/2014/main" id="{D3ED4E61-3876-4F52-AE4F-5EA2147EC235}"/>
              </a:ext>
            </a:extLst>
          </p:cNvPr>
          <p:cNvSpPr>
            <a:spLocks noGrp="1"/>
          </p:cNvSpPr>
          <p:nvPr>
            <p:ph type="subTitle" idx="1"/>
          </p:nvPr>
        </p:nvSpPr>
        <p:spPr>
          <a:xfrm>
            <a:off x="10506269" y="920810"/>
            <a:ext cx="1656097" cy="615890"/>
          </a:xfrm>
        </p:spPr>
        <p:txBody>
          <a:bodyPr>
            <a:normAutofit/>
          </a:bodyPr>
          <a:lstStyle/>
          <a:p>
            <a:pPr algn="r"/>
            <a:r>
              <a:rPr lang="en-US" sz="2800" dirty="0">
                <a:latin typeface="Century Schoolbook" panose="02040604050505020304" pitchFamily="18" charset="0"/>
              </a:rPr>
              <a:t>9/5/2023</a:t>
            </a:r>
          </a:p>
        </p:txBody>
      </p:sp>
      <p:sp>
        <p:nvSpPr>
          <p:cNvPr id="9" name="Subtitle 2">
            <a:extLst>
              <a:ext uri="{FF2B5EF4-FFF2-40B4-BE49-F238E27FC236}">
                <a16:creationId xmlns:a16="http://schemas.microsoft.com/office/drawing/2014/main" id="{98C274DA-762A-44DD-A741-A6C7D79D2297}"/>
              </a:ext>
            </a:extLst>
          </p:cNvPr>
          <p:cNvSpPr txBox="1">
            <a:spLocks/>
          </p:cNvSpPr>
          <p:nvPr/>
        </p:nvSpPr>
        <p:spPr>
          <a:xfrm>
            <a:off x="0" y="5486400"/>
            <a:ext cx="12162365" cy="1371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200"/>
              </a:spcBef>
              <a:spcAft>
                <a:spcPts val="200"/>
              </a:spcAft>
              <a:buClr>
                <a:schemeClr val="tx1"/>
              </a:buClr>
              <a:buFont typeface="Wingdings" pitchFamily="2" charset="2"/>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tx1"/>
              </a:buClr>
              <a:buFont typeface="Wingdings" pitchFamily="2" charset="2"/>
              <a:buNone/>
              <a:defRPr sz="2000" kern="1200">
                <a:solidFill>
                  <a:schemeClr val="tx1"/>
                </a:solidFill>
                <a:latin typeface="+mn-lt"/>
                <a:ea typeface="+mn-ea"/>
                <a:cs typeface="+mn-cs"/>
              </a:defRPr>
            </a:lvl9pPr>
          </a:lstStyle>
          <a:p>
            <a:pPr algn="l">
              <a:spcBef>
                <a:spcPts val="0"/>
              </a:spcBef>
              <a:spcAft>
                <a:spcPts val="0"/>
              </a:spcAft>
            </a:pPr>
            <a:r>
              <a:rPr lang="en-US" sz="1800" b="1" dirty="0">
                <a:latin typeface="Century Schoolbook" panose="02040604050505020304" pitchFamily="18" charset="0"/>
              </a:rPr>
              <a:t>Lecture Topic(s)      </a:t>
            </a:r>
            <a:r>
              <a:rPr lang="en-US" sz="1800" dirty="0">
                <a:latin typeface="Century Schoolbook" panose="02040604050505020304" pitchFamily="18" charset="0"/>
              </a:rPr>
              <a:t>- Introductions, Syllabus, Practicing Professionalism, The Command Line</a:t>
            </a:r>
          </a:p>
          <a:p>
            <a:pPr algn="l">
              <a:spcBef>
                <a:spcPts val="0"/>
              </a:spcBef>
              <a:spcAft>
                <a:spcPts val="0"/>
              </a:spcAft>
            </a:pPr>
            <a:r>
              <a:rPr lang="en-US" sz="1800" b="1" dirty="0">
                <a:latin typeface="Century Schoolbook" panose="02040604050505020304" pitchFamily="18" charset="0"/>
              </a:rPr>
              <a:t>Reading for Next Class:</a:t>
            </a:r>
            <a:r>
              <a:rPr lang="en-US" sz="1800" dirty="0">
                <a:latin typeface="Century Schoolbook" panose="02040604050505020304" pitchFamily="18" charset="0"/>
              </a:rPr>
              <a:t> Assigned on Moodle</a:t>
            </a:r>
          </a:p>
          <a:p>
            <a:pPr algn="l">
              <a:spcBef>
                <a:spcPts val="0"/>
              </a:spcBef>
              <a:spcAft>
                <a:spcPts val="0"/>
              </a:spcAft>
            </a:pPr>
            <a:r>
              <a:rPr lang="en-US" sz="1800" b="1" dirty="0">
                <a:latin typeface="Century Schoolbook" panose="02040604050505020304" pitchFamily="18" charset="0"/>
              </a:rPr>
              <a:t>Logistics:</a:t>
            </a:r>
          </a:p>
          <a:p>
            <a:pPr algn="l">
              <a:spcBef>
                <a:spcPts val="0"/>
              </a:spcBef>
              <a:spcAft>
                <a:spcPts val="0"/>
              </a:spcAft>
            </a:pPr>
            <a:r>
              <a:rPr lang="en-US" sz="1800" dirty="0">
                <a:latin typeface="Century Schoolbook" panose="02040604050505020304" pitchFamily="18" charset="0"/>
              </a:rPr>
              <a:t>	- Reflection 1 due Monday, 9/11 at midnight</a:t>
            </a:r>
          </a:p>
          <a:p>
            <a:pPr algn="l">
              <a:spcBef>
                <a:spcPts val="0"/>
              </a:spcBef>
              <a:spcAft>
                <a:spcPts val="0"/>
              </a:spcAft>
            </a:pPr>
            <a:r>
              <a:rPr lang="en-US" sz="1800" dirty="0">
                <a:latin typeface="Century Schoolbook" panose="02040604050505020304" pitchFamily="18" charset="0"/>
              </a:rPr>
              <a:t>	- Lab Activity 1 due Friday, 9/8 at 5pm</a:t>
            </a:r>
          </a:p>
        </p:txBody>
      </p:sp>
    </p:spTree>
    <p:extLst>
      <p:ext uri="{BB962C8B-B14F-4D97-AF65-F5344CB8AC3E}">
        <p14:creationId xmlns:p14="http://schemas.microsoft.com/office/powerpoint/2010/main" val="352067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What do Physicists Care About?</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sz="2200" dirty="0"/>
              <a:t>Considered Thoughts:</a:t>
            </a:r>
          </a:p>
          <a:p>
            <a:pPr lvl="1"/>
            <a:r>
              <a:rPr lang="en-US" dirty="0"/>
              <a:t>Exciting Ideas About The Boundaries of Our Knowledge</a:t>
            </a:r>
          </a:p>
          <a:p>
            <a:pPr lvl="1"/>
            <a:r>
              <a:rPr lang="en-US" dirty="0"/>
              <a:t>Connecting Physics to Current Events</a:t>
            </a:r>
          </a:p>
          <a:p>
            <a:pPr lvl="1"/>
            <a:r>
              <a:rPr lang="en-US" dirty="0"/>
              <a:t>Public Policy</a:t>
            </a:r>
          </a:p>
          <a:p>
            <a:pPr lvl="1"/>
            <a:r>
              <a:rPr lang="en-US" dirty="0"/>
              <a:t>Diversity Equity and Inclusion</a:t>
            </a:r>
          </a:p>
          <a:p>
            <a:pPr lvl="1"/>
            <a:r>
              <a:rPr lang="en-US" dirty="0"/>
              <a:t>Application to Daily Life</a:t>
            </a:r>
          </a:p>
          <a:p>
            <a:pPr lvl="1"/>
            <a:r>
              <a:rPr lang="en-US" dirty="0"/>
              <a:t>Physics Education</a:t>
            </a:r>
          </a:p>
          <a:p>
            <a:pPr lvl="1"/>
            <a:r>
              <a:rPr lang="en-US" dirty="0"/>
              <a:t>Biographies/Obituaries</a:t>
            </a:r>
          </a:p>
          <a:p>
            <a:pPr lvl="1"/>
            <a:r>
              <a:rPr lang="en-US" dirty="0"/>
              <a:t>History</a:t>
            </a:r>
          </a:p>
          <a:p>
            <a:pPr lvl="1"/>
            <a:r>
              <a:rPr lang="en-US" dirty="0"/>
              <a:t>Awards</a:t>
            </a:r>
          </a:p>
          <a:p>
            <a:pPr lvl="1"/>
            <a:r>
              <a:rPr lang="en-US" dirty="0"/>
              <a:t>Units</a:t>
            </a:r>
          </a:p>
          <a:p>
            <a:pPr lvl="1"/>
            <a:r>
              <a:rPr lang="en-US" dirty="0"/>
              <a:t>Space</a:t>
            </a:r>
          </a:p>
          <a:p>
            <a:pPr lvl="1"/>
            <a:r>
              <a:rPr lang="en-US" dirty="0"/>
              <a:t>China</a:t>
            </a:r>
          </a:p>
          <a:p>
            <a:pPr lvl="1"/>
            <a:r>
              <a:rPr lang="en-US" dirty="0"/>
              <a:t>AI</a:t>
            </a:r>
          </a:p>
          <a:p>
            <a:pPr lvl="1"/>
            <a:endParaRPr lang="en-US"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402371491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Coding Advice</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sz="2400" dirty="0">
                <a:solidFill>
                  <a:schemeClr val="tx2"/>
                </a:solidFill>
              </a:rPr>
              <a:t>Remember, the computer is only as smart as the person pushing the buttons</a:t>
            </a:r>
          </a:p>
          <a:p>
            <a:r>
              <a:rPr lang="en-US" sz="2400" dirty="0">
                <a:solidFill>
                  <a:schemeClr val="tx2"/>
                </a:solidFill>
              </a:rPr>
              <a:t>Related, the computer only does EXACTLY what you tell it to</a:t>
            </a:r>
          </a:p>
          <a:p>
            <a:r>
              <a:rPr lang="en-US" sz="2400" dirty="0">
                <a:solidFill>
                  <a:schemeClr val="tx2"/>
                </a:solidFill>
              </a:rPr>
              <a:t>Google is your best friend (websites with names like “stack exchange” are generally reliable, offer good advice)</a:t>
            </a:r>
          </a:p>
          <a:p>
            <a:r>
              <a:rPr lang="en-US" sz="2400" dirty="0">
                <a:solidFill>
                  <a:schemeClr val="tx2"/>
                </a:solidFill>
              </a:rPr>
              <a:t>When you see “</a:t>
            </a:r>
            <a:r>
              <a:rPr lang="en-US" sz="2400" dirty="0">
                <a:solidFill>
                  <a:schemeClr val="tx2"/>
                </a:solidFill>
                <a:latin typeface="Cascadia Code" panose="020B0609020000020004" pitchFamily="49" charset="0"/>
                <a:ea typeface="Cascadia Code" panose="020B0609020000020004" pitchFamily="49" charset="0"/>
                <a:cs typeface="Cascadia Code" panose="020B0609020000020004" pitchFamily="49" charset="0"/>
              </a:rPr>
              <a:t>&lt;words&gt;</a:t>
            </a:r>
            <a:r>
              <a:rPr lang="en-US" sz="2400" dirty="0">
                <a:solidFill>
                  <a:schemeClr val="tx2"/>
                </a:solidFill>
              </a:rPr>
              <a:t>”, usually you should replace everything from &lt; to &gt; with your own filename</a:t>
            </a:r>
          </a:p>
          <a:p>
            <a:pPr lvl="1"/>
            <a:r>
              <a:rPr lang="en-US" sz="2400" dirty="0">
                <a:solidFill>
                  <a:schemeClr val="tx2"/>
                </a:solidFill>
              </a:rPr>
              <a:t>E.g. if you see “</a:t>
            </a:r>
            <a:r>
              <a:rPr lang="en-US" sz="2400" dirty="0" err="1">
                <a:solidFill>
                  <a:schemeClr val="tx2"/>
                </a:solidFill>
                <a:latin typeface="Cascadia Code" panose="020B0609020000020004" pitchFamily="49" charset="0"/>
                <a:ea typeface="Cascadia Code" panose="020B0609020000020004" pitchFamily="49" charset="0"/>
                <a:cs typeface="Cascadia Code" panose="020B0609020000020004" pitchFamily="49" charset="0"/>
              </a:rPr>
              <a:t>mkdir</a:t>
            </a:r>
            <a:r>
              <a:rPr lang="en-US" sz="2400" dirty="0">
                <a:solidFill>
                  <a:schemeClr val="tx2"/>
                </a:solidFill>
                <a:latin typeface="Cascadia Code" panose="020B0609020000020004" pitchFamily="49" charset="0"/>
                <a:ea typeface="Cascadia Code" panose="020B0609020000020004" pitchFamily="49" charset="0"/>
                <a:cs typeface="Cascadia Code" panose="020B0609020000020004" pitchFamily="49" charset="0"/>
              </a:rPr>
              <a:t> &lt;</a:t>
            </a:r>
            <a:r>
              <a:rPr lang="en-US" sz="2400" dirty="0" err="1">
                <a:solidFill>
                  <a:schemeClr val="tx2"/>
                </a:solidFill>
                <a:latin typeface="Cascadia Code" panose="020B0609020000020004" pitchFamily="49" charset="0"/>
                <a:ea typeface="Cascadia Code" panose="020B0609020000020004" pitchFamily="49" charset="0"/>
                <a:cs typeface="Cascadia Code" panose="020B0609020000020004" pitchFamily="49" charset="0"/>
              </a:rPr>
              <a:t>YourName</a:t>
            </a:r>
            <a:r>
              <a:rPr lang="en-US" sz="2400" dirty="0">
                <a:solidFill>
                  <a:schemeClr val="tx2"/>
                </a:solidFill>
                <a:latin typeface="Cascadia Code" panose="020B0609020000020004" pitchFamily="49" charset="0"/>
                <a:ea typeface="Cascadia Code" panose="020B0609020000020004" pitchFamily="49" charset="0"/>
                <a:cs typeface="Cascadia Code" panose="020B0609020000020004" pitchFamily="49" charset="0"/>
              </a:rPr>
              <a:t>&gt;</a:t>
            </a:r>
            <a:r>
              <a:rPr lang="en-US" sz="2400" dirty="0">
                <a:solidFill>
                  <a:schemeClr val="tx2"/>
                </a:solidFill>
              </a:rPr>
              <a:t>”, type “</a:t>
            </a:r>
            <a:r>
              <a:rPr lang="en-US" sz="2400" dirty="0" err="1">
                <a:solidFill>
                  <a:schemeClr val="tx2"/>
                </a:solidFill>
                <a:latin typeface="Cascadia Code" panose="020B0609020000020004" pitchFamily="49" charset="0"/>
                <a:ea typeface="Cascadia Code" panose="020B0609020000020004" pitchFamily="49" charset="0"/>
                <a:cs typeface="Cascadia Code" panose="020B0609020000020004" pitchFamily="49" charset="0"/>
              </a:rPr>
              <a:t>mkdir</a:t>
            </a:r>
            <a:r>
              <a:rPr lang="en-US" sz="2400" dirty="0">
                <a:solidFill>
                  <a:schemeClr val="tx2"/>
                </a:solidFill>
                <a:latin typeface="Cascadia Code" panose="020B0609020000020004" pitchFamily="49" charset="0"/>
                <a:ea typeface="Cascadia Code" panose="020B0609020000020004" pitchFamily="49" charset="0"/>
                <a:cs typeface="Cascadia Code" panose="020B0609020000020004" pitchFamily="49" charset="0"/>
              </a:rPr>
              <a:t> </a:t>
            </a:r>
            <a:r>
              <a:rPr lang="en-US" sz="2400" dirty="0" err="1">
                <a:solidFill>
                  <a:schemeClr val="tx2"/>
                </a:solidFill>
                <a:latin typeface="Cascadia Code" panose="020B0609020000020004" pitchFamily="49" charset="0"/>
                <a:ea typeface="Cascadia Code" panose="020B0609020000020004" pitchFamily="49" charset="0"/>
                <a:cs typeface="Cascadia Code" panose="020B0609020000020004" pitchFamily="49" charset="0"/>
              </a:rPr>
              <a:t>DanielHickox</a:t>
            </a:r>
            <a:r>
              <a:rPr lang="en-US" sz="2400" dirty="0">
                <a:solidFill>
                  <a:schemeClr val="tx2"/>
                </a:solidFill>
                <a:latin typeface="Cascadia Code" panose="020B0609020000020004" pitchFamily="49" charset="0"/>
                <a:ea typeface="Cascadia Code" panose="020B0609020000020004" pitchFamily="49" charset="0"/>
                <a:cs typeface="Cascadia Code" panose="020B0609020000020004" pitchFamily="49" charset="0"/>
              </a:rPr>
              <a:t>-Young</a:t>
            </a:r>
            <a:r>
              <a:rPr lang="en-US" sz="2400" dirty="0">
                <a:solidFill>
                  <a:schemeClr val="tx2"/>
                </a:solidFill>
              </a:rPr>
              <a:t>”</a:t>
            </a:r>
          </a:p>
          <a:p>
            <a:r>
              <a:rPr lang="en-US" sz="2400" dirty="0">
                <a:solidFill>
                  <a:schemeClr val="tx2"/>
                </a:solidFill>
              </a:rPr>
              <a:t>Don’t put spaces in filenames!</a:t>
            </a:r>
          </a:p>
          <a:p>
            <a:pPr lvl="1"/>
            <a:endParaRPr lang="en-US" sz="3000" dirty="0">
              <a:solidFill>
                <a:schemeClr val="tx2"/>
              </a:solidFill>
            </a:endParaRP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306561853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The Terminal</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sz="2200" dirty="0"/>
              <a:t>For Windows users, you’ll need the Windows Subsystem for Linux (</a:t>
            </a:r>
            <a:r>
              <a:rPr lang="en-US" sz="2200" dirty="0">
                <a:hlinkClick r:id="rId2"/>
              </a:rPr>
              <a:t>https://learn.microsoft.com/en-us/windows/wsl/install</a:t>
            </a:r>
            <a:r>
              <a:rPr lang="en-US" sz="2200" dirty="0"/>
              <a:t>)</a:t>
            </a:r>
          </a:p>
          <a:p>
            <a:pPr lvl="1"/>
            <a:r>
              <a:rPr lang="en-US" dirty="0"/>
              <a:t>Follow the instructions for install (default settings/distribution will be fine)</a:t>
            </a:r>
          </a:p>
          <a:p>
            <a:pPr lvl="1"/>
            <a:r>
              <a:rPr lang="en-US" dirty="0"/>
              <a:t>Set your new Linux password and username</a:t>
            </a:r>
          </a:p>
          <a:p>
            <a:r>
              <a:rPr lang="en-US" dirty="0"/>
              <a:t> For Apple users, simply open the terminal</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37080169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The Command Line: Bash</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sz="2200" dirty="0"/>
              <a:t>What is Bash?</a:t>
            </a:r>
          </a:p>
          <a:p>
            <a:pPr lvl="1"/>
            <a:r>
              <a:rPr lang="en-US" dirty="0">
                <a:solidFill>
                  <a:schemeClr val="tx2"/>
                </a:solidFill>
              </a:rPr>
              <a:t>“Bash” is the command interpreter, as well as a programming language.</a:t>
            </a:r>
          </a:p>
          <a:p>
            <a:pPr lvl="1"/>
            <a:r>
              <a:rPr lang="en-US" dirty="0">
                <a:solidFill>
                  <a:schemeClr val="tx2"/>
                </a:solidFill>
              </a:rPr>
              <a:t>Stands for “</a:t>
            </a:r>
            <a:r>
              <a:rPr lang="en-US" dirty="0" err="1">
                <a:solidFill>
                  <a:schemeClr val="tx2"/>
                </a:solidFill>
              </a:rPr>
              <a:t>Bourne</a:t>
            </a:r>
            <a:r>
              <a:rPr lang="en-US" dirty="0">
                <a:solidFill>
                  <a:schemeClr val="tx2"/>
                </a:solidFill>
              </a:rPr>
              <a:t> again shell”, named for Stephen </a:t>
            </a:r>
            <a:r>
              <a:rPr lang="en-US" dirty="0" err="1">
                <a:solidFill>
                  <a:schemeClr val="tx2"/>
                </a:solidFill>
              </a:rPr>
              <a:t>Bourne</a:t>
            </a:r>
            <a:r>
              <a:rPr lang="en-US" dirty="0">
                <a:solidFill>
                  <a:schemeClr val="tx2"/>
                </a:solidFill>
              </a:rPr>
              <a:t>, author of an earlier version of the shell</a:t>
            </a:r>
          </a:p>
          <a:p>
            <a:pPr lvl="1"/>
            <a:r>
              <a:rPr lang="en-US" dirty="0">
                <a:solidFill>
                  <a:schemeClr val="tx2"/>
                </a:solidFill>
              </a:rPr>
              <a:t>Default tool for navigating the command line</a:t>
            </a:r>
          </a:p>
          <a:p>
            <a:r>
              <a:rPr lang="en-US" dirty="0"/>
              <a:t>What is a shell?</a:t>
            </a:r>
          </a:p>
          <a:p>
            <a:pPr lvl="1"/>
            <a:r>
              <a:rPr lang="en-US" dirty="0">
                <a:solidFill>
                  <a:schemeClr val="tx2"/>
                </a:solidFill>
              </a:rPr>
              <a:t>Primary purpose: execute commands </a:t>
            </a:r>
          </a:p>
          <a:p>
            <a:pPr lvl="1"/>
            <a:r>
              <a:rPr lang="en-US" dirty="0">
                <a:solidFill>
                  <a:schemeClr val="tx2"/>
                </a:solidFill>
              </a:rPr>
              <a:t>Secondary purpose: a programming language capable of executing complex operations</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61517190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Basic Commands</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fontScale="92500" lnSpcReduction="10000"/>
          </a:bodyPr>
          <a:lstStyle/>
          <a:p>
            <a:r>
              <a:rPr lang="en-US" dirty="0"/>
              <a:t>Navigating the filesystem</a:t>
            </a:r>
          </a:p>
          <a:p>
            <a:pPr lvl="1"/>
            <a:r>
              <a:rPr lang="en-US" dirty="0" err="1">
                <a:latin typeface="Cascadia Code" panose="020B0609020000020004" pitchFamily="49" charset="0"/>
                <a:ea typeface="Cascadia Code" panose="020B0609020000020004" pitchFamily="49" charset="0"/>
                <a:cs typeface="Cascadia Code" panose="020B0609020000020004" pitchFamily="49" charset="0"/>
              </a:rPr>
              <a:t>pwd</a:t>
            </a:r>
            <a:r>
              <a:rPr lang="en-US" dirty="0"/>
              <a:t> – prints your working directory, i.e. your current location or </a:t>
            </a:r>
            <a:r>
              <a:rPr lang="en-US" dirty="0" err="1"/>
              <a:t>filepath</a:t>
            </a:r>
            <a:endParaRPr lang="en-US" dirty="0"/>
          </a:p>
          <a:p>
            <a:pPr lvl="1"/>
            <a:r>
              <a:rPr lang="en-US" dirty="0">
                <a:latin typeface="Cascadia Code" panose="020B0609020000020004" pitchFamily="49" charset="0"/>
                <a:ea typeface="Cascadia Code" panose="020B0609020000020004" pitchFamily="49" charset="0"/>
                <a:cs typeface="Cascadia Code" panose="020B0609020000020004" pitchFamily="49" charset="0"/>
              </a:rPr>
              <a:t>ls</a:t>
            </a:r>
            <a:r>
              <a:rPr lang="en-US" dirty="0"/>
              <a:t> – prints (lists) all the content of your current directory</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cd &lt;directory&gt; </a:t>
            </a:r>
            <a:r>
              <a:rPr lang="en-US" dirty="0"/>
              <a:t>– change directory to one named “filename”</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cd ..</a:t>
            </a:r>
            <a:r>
              <a:rPr lang="en-US" dirty="0"/>
              <a:t> – Change directory by moving up one level in the file tree</a:t>
            </a:r>
          </a:p>
          <a:p>
            <a:r>
              <a:rPr lang="en-US" dirty="0"/>
              <a:t>Creating and editing files</a:t>
            </a:r>
          </a:p>
          <a:p>
            <a:pPr lvl="1"/>
            <a:r>
              <a:rPr lang="en-US" dirty="0" err="1">
                <a:latin typeface="Cascadia Code" panose="020B0609020000020004" pitchFamily="49" charset="0"/>
                <a:ea typeface="Cascadia Code" panose="020B0609020000020004" pitchFamily="49" charset="0"/>
                <a:cs typeface="Cascadia Code" panose="020B0609020000020004" pitchFamily="49" charset="0"/>
              </a:rPr>
              <a:t>mkdir</a:t>
            </a:r>
            <a:r>
              <a:rPr lang="en-US" dirty="0">
                <a:latin typeface="Cascadia Code" panose="020B0609020000020004" pitchFamily="49" charset="0"/>
                <a:ea typeface="Cascadia Code" panose="020B0609020000020004" pitchFamily="49" charset="0"/>
                <a:cs typeface="Cascadia Code" panose="020B0609020000020004" pitchFamily="49" charset="0"/>
              </a:rPr>
              <a:t> &lt;directory&gt;</a:t>
            </a:r>
            <a:r>
              <a:rPr lang="en-US" dirty="0"/>
              <a:t> – creates a new directory (i.e. a folder)</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mv &lt;filename&gt; &lt;filename2&gt;</a:t>
            </a:r>
            <a:r>
              <a:rPr lang="en-US" dirty="0"/>
              <a:t> – rename a file or directory</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mv &lt;filename&gt; &lt;</a:t>
            </a:r>
            <a:r>
              <a:rPr lang="en-US" dirty="0" err="1">
                <a:latin typeface="Cascadia Code" panose="020B0609020000020004" pitchFamily="49" charset="0"/>
                <a:ea typeface="Cascadia Code" panose="020B0609020000020004" pitchFamily="49" charset="0"/>
                <a:cs typeface="Cascadia Code" panose="020B0609020000020004" pitchFamily="49" charset="0"/>
              </a:rPr>
              <a:t>filepath</a:t>
            </a:r>
            <a:r>
              <a:rPr lang="en-US" dirty="0">
                <a:latin typeface="Cascadia Code" panose="020B0609020000020004" pitchFamily="49" charset="0"/>
                <a:ea typeface="Cascadia Code" panose="020B0609020000020004" pitchFamily="49" charset="0"/>
                <a:cs typeface="Cascadia Code" panose="020B0609020000020004" pitchFamily="49" charset="0"/>
              </a:rPr>
              <a:t>&gt;</a:t>
            </a:r>
            <a:r>
              <a:rPr lang="en-US" dirty="0"/>
              <a:t> – move a file to a new location</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rm &lt;filename&gt; </a:t>
            </a:r>
            <a:r>
              <a:rPr lang="en-US" dirty="0"/>
              <a:t>– delete (i.e. remove) a file</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r</a:t>
            </a:r>
            <a:r>
              <a:rPr lang="en-US">
                <a:latin typeface="Cascadia Code" panose="020B0609020000020004" pitchFamily="49" charset="0"/>
                <a:ea typeface="Cascadia Code" panose="020B0609020000020004" pitchFamily="49" charset="0"/>
                <a:cs typeface="Cascadia Code" panose="020B0609020000020004" pitchFamily="49" charset="0"/>
              </a:rPr>
              <a:t>m </a:t>
            </a:r>
            <a:r>
              <a:rPr lang="en-US" dirty="0">
                <a:latin typeface="Cascadia Code" panose="020B0609020000020004" pitchFamily="49" charset="0"/>
                <a:ea typeface="Cascadia Code" panose="020B0609020000020004" pitchFamily="49" charset="0"/>
                <a:cs typeface="Cascadia Code" panose="020B0609020000020004" pitchFamily="49" charset="0"/>
              </a:rPr>
              <a:t>-r &lt;directory&gt;</a:t>
            </a:r>
            <a:r>
              <a:rPr lang="en-US" dirty="0"/>
              <a:t> – delete a directory and all of its contents</a:t>
            </a:r>
          </a:p>
          <a:p>
            <a:r>
              <a:rPr lang="en-US" dirty="0"/>
              <a:t>Quickly access information from a file</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head &lt;filename&gt; </a:t>
            </a:r>
            <a:r>
              <a:rPr lang="en-US" dirty="0"/>
              <a:t>– print the first 10 lines of a file</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tail &lt;filename&gt; </a:t>
            </a:r>
            <a:r>
              <a:rPr lang="en-US" dirty="0"/>
              <a:t>– print the last 10 liens of a file</a:t>
            </a:r>
          </a:p>
          <a:p>
            <a:pPr lvl="1"/>
            <a:r>
              <a:rPr lang="en-US" dirty="0">
                <a:latin typeface="Cascadia Code" panose="020B0609020000020004" pitchFamily="49" charset="0"/>
                <a:ea typeface="Cascadia Code" panose="020B0609020000020004" pitchFamily="49" charset="0"/>
                <a:cs typeface="Cascadia Code" panose="020B0609020000020004" pitchFamily="49" charset="0"/>
              </a:rPr>
              <a:t>grep &lt;string&gt; &lt;filename&gt; </a:t>
            </a:r>
            <a:r>
              <a:rPr lang="en-US" dirty="0"/>
              <a:t>– find the series of characters “string” and print every line containing it</a:t>
            </a:r>
          </a:p>
          <a:p>
            <a:pPr lvl="1"/>
            <a:endParaRPr lang="en-US" dirty="0"/>
          </a:p>
          <a:p>
            <a:pPr lvl="1"/>
            <a:endParaRPr lang="en-US" dirty="0"/>
          </a:p>
          <a:p>
            <a:pPr lvl="1"/>
            <a:endParaRPr lang="en-US" dirty="0"/>
          </a:p>
          <a:p>
            <a:pPr lvl="1"/>
            <a:endParaRPr lang="en-US" dirty="0"/>
          </a:p>
          <a:p>
            <a:pPr lvl="1"/>
            <a:endParaRPr lang="en-US"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343223869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Basic Commands, Editing</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dirty="0"/>
              <a:t>Get comfortable with the basic commands by following this tutorial, moving through sections 3-6:</a:t>
            </a:r>
          </a:p>
          <a:p>
            <a:pPr lvl="1"/>
            <a:r>
              <a:rPr lang="en-US" dirty="0">
                <a:hlinkClick r:id="rId2"/>
              </a:rPr>
              <a:t>https://ubuntu.com/tutorials/command-line-for-beginners#3-opening-a-terminal</a:t>
            </a:r>
            <a:r>
              <a:rPr lang="en-US" dirty="0"/>
              <a:t> </a:t>
            </a:r>
          </a:p>
          <a:p>
            <a:r>
              <a:rPr lang="en-US" dirty="0"/>
              <a:t>Then complete the (brief) Lab 01 assignment on Moodle</a:t>
            </a:r>
          </a:p>
          <a:p>
            <a:pPr lvl="1"/>
            <a:endParaRPr lang="en-US" dirty="0"/>
          </a:p>
          <a:p>
            <a:pPr lvl="1"/>
            <a:endParaRPr lang="en-US" dirty="0"/>
          </a:p>
          <a:p>
            <a:pPr lvl="1"/>
            <a:endParaRPr lang="en-US" dirty="0"/>
          </a:p>
          <a:p>
            <a:pPr lvl="1"/>
            <a:endParaRPr lang="en-US"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129708789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cap="none" dirty="0">
                <a:solidFill>
                  <a:schemeClr val="tx2"/>
                </a:solidFill>
              </a:rPr>
              <a:t>Announcements</a:t>
            </a:r>
            <a:endParaRPr lang="en-US" sz="4800" cap="none" dirty="0">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9" y="868344"/>
            <a:ext cx="8148488" cy="4206240"/>
          </a:xfrm>
        </p:spPr>
        <p:txBody>
          <a:bodyPr anchor="t">
            <a:normAutofit/>
          </a:bodyPr>
          <a:lstStyle/>
          <a:p>
            <a:r>
              <a:rPr lang="en-US" sz="2400" dirty="0"/>
              <a:t>Ever wanted to fly a rocket?</a:t>
            </a:r>
          </a:p>
          <a:p>
            <a:pPr lvl="1"/>
            <a:r>
              <a:rPr lang="en-US" dirty="0">
                <a:solidFill>
                  <a:schemeClr val="tx2"/>
                </a:solidFill>
              </a:rPr>
              <a:t>A student team(s) from Augsburg will be building and launching a rocket this semester!</a:t>
            </a:r>
          </a:p>
          <a:p>
            <a:pPr lvl="1"/>
            <a:r>
              <a:rPr lang="en-US" dirty="0">
                <a:solidFill>
                  <a:schemeClr val="tx2"/>
                </a:solidFill>
              </a:rPr>
              <a:t>Kick-off: Saturday 9/9 at North Branch (transportation can be arranged)</a:t>
            </a:r>
          </a:p>
          <a:p>
            <a:pPr lvl="1"/>
            <a:r>
              <a:rPr lang="en-US" dirty="0">
                <a:solidFill>
                  <a:schemeClr val="tx2"/>
                </a:solidFill>
              </a:rPr>
              <a:t>Building materials will be provided</a:t>
            </a:r>
          </a:p>
          <a:p>
            <a:pPr lvl="1"/>
            <a:r>
              <a:rPr lang="en-US" dirty="0">
                <a:solidFill>
                  <a:schemeClr val="tx2"/>
                </a:solidFill>
              </a:rPr>
              <a:t>Weekly remote lessons + weekly building sessions </a:t>
            </a:r>
          </a:p>
          <a:p>
            <a:pPr lvl="1"/>
            <a:r>
              <a:rPr lang="en-US" dirty="0">
                <a:solidFill>
                  <a:schemeClr val="tx2"/>
                </a:solidFill>
              </a:rPr>
              <a:t>Team(s) will launch their rocket on 10/28</a:t>
            </a:r>
          </a:p>
          <a:p>
            <a:pPr lvl="1"/>
            <a:r>
              <a:rPr lang="en-US" dirty="0">
                <a:solidFill>
                  <a:schemeClr val="tx2"/>
                </a:solidFill>
              </a:rPr>
              <a:t>Interested? Talk to me after class or send me an email (</a:t>
            </a:r>
            <a:r>
              <a:rPr lang="en-US" dirty="0">
                <a:solidFill>
                  <a:schemeClr val="tx2"/>
                </a:solidFill>
                <a:hlinkClick r:id="rId2"/>
              </a:rPr>
              <a:t>hickoxyo@augsburg.edu</a:t>
            </a:r>
            <a:r>
              <a:rPr lang="en-US" dirty="0">
                <a:solidFill>
                  <a:schemeClr val="tx2"/>
                </a:solidFill>
              </a:rPr>
              <a:t>)</a:t>
            </a:r>
          </a:p>
          <a:p>
            <a:pPr lvl="1"/>
            <a:r>
              <a:rPr lang="en-US" dirty="0">
                <a:solidFill>
                  <a:schemeClr val="tx2"/>
                </a:solidFill>
              </a:rPr>
              <a:t>No engineering/physics background necessary!</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119 -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pic>
        <p:nvPicPr>
          <p:cNvPr id="3074" name="Picture 2" descr="Comparison of orbital launch systems - Wikipedia">
            <a:extLst>
              <a:ext uri="{FF2B5EF4-FFF2-40B4-BE49-F238E27FC236}">
                <a16:creationId xmlns:a16="http://schemas.microsoft.com/office/drawing/2014/main" id="{D3A4AC66-0DAF-AE75-731C-3B885F713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4843" y="363070"/>
            <a:ext cx="2922171" cy="4391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60353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sz="4800" cap="none">
                <a:solidFill>
                  <a:schemeClr val="tx2"/>
                </a:solidFill>
              </a:rPr>
              <a:t>Introductions</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7" y="868343"/>
            <a:ext cx="6634770" cy="5507055"/>
          </a:xfrm>
        </p:spPr>
        <p:txBody>
          <a:bodyPr anchor="t">
            <a:normAutofit fontScale="85000" lnSpcReduction="20000"/>
          </a:bodyPr>
          <a:lstStyle/>
          <a:p>
            <a:r>
              <a:rPr lang="en-US" sz="2400" dirty="0"/>
              <a:t>Dr. Daniel Hickox-Young (Dr. H-Y)</a:t>
            </a:r>
          </a:p>
          <a:p>
            <a:pPr lvl="1"/>
            <a:r>
              <a:rPr lang="en-US" sz="2200" dirty="0">
                <a:solidFill>
                  <a:schemeClr val="tx2"/>
                </a:solidFill>
              </a:rPr>
              <a:t>Pronouns: he/him/his</a:t>
            </a:r>
          </a:p>
          <a:p>
            <a:pPr lvl="1"/>
            <a:r>
              <a:rPr lang="en-US" sz="2200" dirty="0">
                <a:solidFill>
                  <a:schemeClr val="tx2"/>
                </a:solidFill>
              </a:rPr>
              <a:t>Assistant Professor – Physics</a:t>
            </a:r>
          </a:p>
          <a:p>
            <a:pPr lvl="1"/>
            <a:r>
              <a:rPr lang="en-US" sz="2200" dirty="0">
                <a:solidFill>
                  <a:schemeClr val="tx2"/>
                </a:solidFill>
              </a:rPr>
              <a:t>Office: </a:t>
            </a:r>
            <a:r>
              <a:rPr lang="en-US" sz="2200" dirty="0" err="1">
                <a:solidFill>
                  <a:schemeClr val="tx2"/>
                </a:solidFill>
              </a:rPr>
              <a:t>Hagfors</a:t>
            </a:r>
            <a:r>
              <a:rPr lang="en-US" sz="2200" dirty="0">
                <a:solidFill>
                  <a:schemeClr val="tx2"/>
                </a:solidFill>
              </a:rPr>
              <a:t> 135</a:t>
            </a:r>
          </a:p>
          <a:p>
            <a:pPr lvl="1"/>
            <a:r>
              <a:rPr lang="en-US" sz="2200" dirty="0">
                <a:solidFill>
                  <a:schemeClr val="tx2"/>
                </a:solidFill>
              </a:rPr>
              <a:t>Office Hours: </a:t>
            </a:r>
            <a:r>
              <a:rPr lang="en-US" sz="2200" dirty="0" err="1">
                <a:solidFill>
                  <a:schemeClr val="tx2"/>
                </a:solidFill>
              </a:rPr>
              <a:t>TuW</a:t>
            </a:r>
            <a:r>
              <a:rPr lang="en-US" sz="2200" dirty="0">
                <a:solidFill>
                  <a:schemeClr val="tx2"/>
                </a:solidFill>
              </a:rPr>
              <a:t> 3-5pm</a:t>
            </a:r>
          </a:p>
          <a:p>
            <a:pPr lvl="1"/>
            <a:r>
              <a:rPr lang="en-US" sz="2200" dirty="0">
                <a:solidFill>
                  <a:schemeClr val="tx2"/>
                </a:solidFill>
              </a:rPr>
              <a:t>OR schedule with </a:t>
            </a:r>
            <a:r>
              <a:rPr lang="en-US" sz="2200" dirty="0" err="1">
                <a:solidFill>
                  <a:schemeClr val="tx2"/>
                </a:solidFill>
              </a:rPr>
              <a:t>calendly</a:t>
            </a:r>
            <a:r>
              <a:rPr lang="en-US" sz="2200" dirty="0">
                <a:solidFill>
                  <a:schemeClr val="tx2"/>
                </a:solidFill>
              </a:rPr>
              <a:t>: </a:t>
            </a:r>
            <a:r>
              <a:rPr lang="en-US" u="sng" dirty="0">
                <a:hlinkClick r:id="rId2"/>
              </a:rPr>
              <a:t>https://calendly.com/hickoxyoung</a:t>
            </a:r>
            <a:r>
              <a:rPr lang="en-US" dirty="0"/>
              <a:t> </a:t>
            </a:r>
            <a:endParaRPr lang="en-US" sz="2200" dirty="0">
              <a:solidFill>
                <a:schemeClr val="tx2"/>
              </a:solidFill>
            </a:endParaRPr>
          </a:p>
          <a:p>
            <a:pPr lvl="1"/>
            <a:r>
              <a:rPr lang="en-US" sz="2200" dirty="0">
                <a:solidFill>
                  <a:schemeClr val="tx2"/>
                </a:solidFill>
              </a:rPr>
              <a:t>Also available by appt via zoom: </a:t>
            </a:r>
            <a:r>
              <a:rPr lang="en-US" sz="2200" dirty="0">
                <a:hlinkClick r:id="rId3"/>
              </a:rPr>
              <a:t>https://augsburg.zoom.us/my/hickoxyo</a:t>
            </a:r>
            <a:r>
              <a:rPr lang="en-US" sz="2200" dirty="0"/>
              <a:t>  </a:t>
            </a:r>
          </a:p>
          <a:p>
            <a:pPr lvl="1"/>
            <a:r>
              <a:rPr lang="en-US" sz="2200" dirty="0">
                <a:solidFill>
                  <a:schemeClr val="tx2"/>
                </a:solidFill>
              </a:rPr>
              <a:t>Email: </a:t>
            </a:r>
            <a:r>
              <a:rPr lang="en-US" sz="2200" dirty="0">
                <a:solidFill>
                  <a:schemeClr val="tx2"/>
                </a:solidFill>
                <a:hlinkClick r:id="rId4"/>
              </a:rPr>
              <a:t>hickoxyo@augsburg.edu</a:t>
            </a:r>
            <a:endParaRPr lang="en-US" sz="2200" dirty="0">
              <a:solidFill>
                <a:schemeClr val="tx2"/>
              </a:solidFill>
            </a:endParaRPr>
          </a:p>
          <a:p>
            <a:r>
              <a:rPr lang="en-US" sz="2400" dirty="0"/>
              <a:t>Background</a:t>
            </a:r>
          </a:p>
          <a:p>
            <a:pPr lvl="1"/>
            <a:r>
              <a:rPr lang="en-US" sz="2200" dirty="0">
                <a:solidFill>
                  <a:schemeClr val="tx2"/>
                </a:solidFill>
              </a:rPr>
              <a:t>BA in Physics and Mathematics – St.  Olaf College (Northfield, MN)</a:t>
            </a:r>
          </a:p>
          <a:p>
            <a:pPr lvl="1"/>
            <a:r>
              <a:rPr lang="en-US" sz="2200" dirty="0">
                <a:solidFill>
                  <a:schemeClr val="tx2"/>
                </a:solidFill>
              </a:rPr>
              <a:t>PhD in Materials Science and Engineering – Northwestern University (Evanston, IL)</a:t>
            </a:r>
          </a:p>
          <a:p>
            <a:r>
              <a:rPr lang="en-US" sz="2600" dirty="0"/>
              <a:t>Research</a:t>
            </a:r>
          </a:p>
          <a:p>
            <a:pPr lvl="1"/>
            <a:r>
              <a:rPr lang="en-US" sz="2400" dirty="0">
                <a:solidFill>
                  <a:schemeClr val="tx2"/>
                </a:solidFill>
              </a:rPr>
              <a:t>Materials for energy conversion and storage</a:t>
            </a:r>
          </a:p>
          <a:p>
            <a:pPr lvl="1"/>
            <a:r>
              <a:rPr lang="en-US" sz="2400" dirty="0">
                <a:solidFill>
                  <a:schemeClr val="tx2"/>
                </a:solidFill>
              </a:rPr>
              <a:t>First principles (i.e. quantum mechanics) simulations</a:t>
            </a:r>
          </a:p>
          <a:p>
            <a:pPr lvl="1"/>
            <a:r>
              <a:rPr lang="en-US" sz="2400" dirty="0">
                <a:solidFill>
                  <a:schemeClr val="tx2"/>
                </a:solidFill>
              </a:rPr>
              <a:t>Conducting and semiconducting polar oxides</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pic>
        <p:nvPicPr>
          <p:cNvPr id="1026" name="Picture 2" descr="Amazon.com: ConversationPrints Blank United States MAP Glossy Poster  Picture Photo America USA Cool: Posters &amp;amp; Prints">
            <a:extLst>
              <a:ext uri="{FF2B5EF4-FFF2-40B4-BE49-F238E27FC236}">
                <a16:creationId xmlns:a16="http://schemas.microsoft.com/office/drawing/2014/main" id="{5DFE4A07-940C-4A40-8BB3-8685B32054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7720" y="0"/>
            <a:ext cx="4842565" cy="3199247"/>
          </a:xfrm>
          <a:prstGeom prst="rect">
            <a:avLst/>
          </a:prstGeom>
          <a:noFill/>
          <a:extLst>
            <a:ext uri="{909E8E84-426E-40DD-AFC4-6F175D3DCCD1}">
              <a14:hiddenFill xmlns:a14="http://schemas.microsoft.com/office/drawing/2010/main">
                <a:solidFill>
                  <a:srgbClr val="FFFFFF"/>
                </a:solidFill>
              </a14:hiddenFill>
            </a:ext>
          </a:extLst>
        </p:spPr>
      </p:pic>
      <p:sp>
        <p:nvSpPr>
          <p:cNvPr id="6" name="Star: 5 Points 5">
            <a:extLst>
              <a:ext uri="{FF2B5EF4-FFF2-40B4-BE49-F238E27FC236}">
                <a16:creationId xmlns:a16="http://schemas.microsoft.com/office/drawing/2014/main" id="{7AE4C577-F3E4-4690-8813-C273680AA976}"/>
              </a:ext>
            </a:extLst>
          </p:cNvPr>
          <p:cNvSpPr/>
          <p:nvPr/>
        </p:nvSpPr>
        <p:spPr>
          <a:xfrm>
            <a:off x="9441789" y="709529"/>
            <a:ext cx="186267" cy="186267"/>
          </a:xfrm>
          <a:prstGeom prst="star5">
            <a:avLst/>
          </a:prstGeom>
          <a:solidFill>
            <a:schemeClr val="accent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11" name="Star: 5 Points 10">
            <a:extLst>
              <a:ext uri="{FF2B5EF4-FFF2-40B4-BE49-F238E27FC236}">
                <a16:creationId xmlns:a16="http://schemas.microsoft.com/office/drawing/2014/main" id="{94061D83-5106-4210-99E4-75412395EE85}"/>
              </a:ext>
            </a:extLst>
          </p:cNvPr>
          <p:cNvSpPr/>
          <p:nvPr/>
        </p:nvSpPr>
        <p:spPr>
          <a:xfrm>
            <a:off x="10006321" y="947642"/>
            <a:ext cx="186267" cy="186267"/>
          </a:xfrm>
          <a:prstGeom prst="star5">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12" name="Star: 5 Points 11">
            <a:extLst>
              <a:ext uri="{FF2B5EF4-FFF2-40B4-BE49-F238E27FC236}">
                <a16:creationId xmlns:a16="http://schemas.microsoft.com/office/drawing/2014/main" id="{DB90A231-1511-47C8-A16E-888CADDB16BE}"/>
              </a:ext>
            </a:extLst>
          </p:cNvPr>
          <p:cNvSpPr/>
          <p:nvPr/>
        </p:nvSpPr>
        <p:spPr>
          <a:xfrm>
            <a:off x="9451060" y="627377"/>
            <a:ext cx="186267" cy="186267"/>
          </a:xfrm>
          <a:prstGeom prst="star5">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13" name="Star: 5 Points 12">
            <a:extLst>
              <a:ext uri="{FF2B5EF4-FFF2-40B4-BE49-F238E27FC236}">
                <a16:creationId xmlns:a16="http://schemas.microsoft.com/office/drawing/2014/main" id="{0D4C9073-0266-45DB-AD4D-6AA1233EAD26}"/>
              </a:ext>
            </a:extLst>
          </p:cNvPr>
          <p:cNvSpPr/>
          <p:nvPr/>
        </p:nvSpPr>
        <p:spPr>
          <a:xfrm>
            <a:off x="7253155" y="1040775"/>
            <a:ext cx="186267" cy="186267"/>
          </a:xfrm>
          <a:prstGeom prst="star5">
            <a:avLst/>
          </a:prstGeom>
          <a:solidFill>
            <a:srgbClr val="FF000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pic>
        <p:nvPicPr>
          <p:cNvPr id="14" name="Picture 13" descr="Energy Production and Consumption in the United States | EBF 301: Global  Finance for the Earth, Energy, and Materials Industries">
            <a:extLst>
              <a:ext uri="{FF2B5EF4-FFF2-40B4-BE49-F238E27FC236}">
                <a16:creationId xmlns:a16="http://schemas.microsoft.com/office/drawing/2014/main" id="{17E2DE53-5E4E-4BB5-AE5D-D37533461F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6610" y="2955403"/>
            <a:ext cx="2835981" cy="19558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TextBox 19">
                <a:extLst>
                  <a:ext uri="{FF2B5EF4-FFF2-40B4-BE49-F238E27FC236}">
                    <a16:creationId xmlns:a16="http://schemas.microsoft.com/office/drawing/2014/main" id="{A0DCCBCF-2A6B-495C-AA3D-DBB1945B01E2}"/>
                  </a:ext>
                </a:extLst>
              </p:cNvPr>
              <p:cNvSpPr txBox="1"/>
              <p:nvPr/>
            </p:nvSpPr>
            <p:spPr>
              <a:xfrm>
                <a:off x="7024746" y="3408341"/>
                <a:ext cx="1656580" cy="646908"/>
              </a:xfrm>
              <a:prstGeom prst="rect">
                <a:avLst/>
              </a:prstGeom>
              <a:noFill/>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CC00"/>
                    </a:solidFill>
                    <a:effectLst/>
                    <a:uLnTx/>
                    <a:uFillTx/>
                    <a:latin typeface="Georgia"/>
                    <a:ea typeface="+mn-ea"/>
                    <a:cs typeface="+mn-cs"/>
                  </a:rPr>
                  <a:t>Li</a:t>
                </a:r>
                <a:r>
                  <a:rPr kumimoji="0" lang="en-US" sz="1800" b="0" i="0" u="none" strike="noStrike" kern="1200" cap="none" spc="0" normalizeH="0" baseline="0" noProof="0">
                    <a:ln>
                      <a:noFill/>
                    </a:ln>
                    <a:solidFill>
                      <a:srgbClr val="8B5D3D">
                        <a:lumMod val="60000"/>
                        <a:lumOff val="40000"/>
                      </a:srgbClr>
                    </a:solidFill>
                    <a:effectLst/>
                    <a:uLnTx/>
                    <a:uFillTx/>
                    <a:latin typeface="Georgia"/>
                    <a:ea typeface="+mn-ea"/>
                    <a:cs typeface="+mn-cs"/>
                  </a:rPr>
                  <a:t>Os</a:t>
                </a:r>
                <a:r>
                  <a:rPr kumimoji="0" lang="en-US" sz="1800" b="0" i="0" u="none" strike="noStrike" kern="1200" cap="none" spc="0" normalizeH="0" baseline="0" noProof="0">
                    <a:ln>
                      <a:noFill/>
                    </a:ln>
                    <a:solidFill>
                      <a:srgbClr val="FF0000"/>
                    </a:solidFill>
                    <a:effectLst/>
                    <a:uLnTx/>
                    <a:uFillTx/>
                    <a:latin typeface="Georgia"/>
                    <a:ea typeface="+mn-ea"/>
                    <a:cs typeface="+mn-cs"/>
                  </a:rPr>
                  <a:t>O</a:t>
                </a:r>
                <a:r>
                  <a:rPr kumimoji="0" lang="en-US" sz="1800" b="0" i="0" u="none" strike="noStrike" kern="1200" cap="none" spc="0" normalizeH="0" baseline="-25000" noProof="0">
                    <a:ln>
                      <a:noFill/>
                    </a:ln>
                    <a:solidFill>
                      <a:srgbClr val="FF0000"/>
                    </a:solidFill>
                    <a:effectLst/>
                    <a:uLnTx/>
                    <a:uFillTx/>
                    <a:latin typeface="Georgia"/>
                    <a:ea typeface="+mn-ea"/>
                    <a:cs typeface="+mn-cs"/>
                  </a:rPr>
                  <a:t>3</a:t>
                </a:r>
                <a:endParaRPr kumimoji="0" lang="en-US" sz="1800" b="0" i="1" u="none" strike="noStrike" kern="1200" cap="none" spc="0" normalizeH="0" baseline="0" noProof="0">
                  <a:ln>
                    <a:noFill/>
                  </a:ln>
                  <a:solidFill>
                    <a:srgbClr val="A21F4B"/>
                  </a:solidFill>
                  <a:effectLst/>
                  <a:uLnTx/>
                  <a:uFillTx/>
                  <a:latin typeface="Century Schoolbook"/>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srgbClr val="A21F4B"/>
                    </a:solidFill>
                    <a:effectLst/>
                    <a:uLnTx/>
                    <a:uFillTx/>
                    <a:latin typeface="Century Schoolbook"/>
                    <a:ea typeface="+mn-ea"/>
                    <a:cs typeface="+mn-cs"/>
                  </a:rPr>
                  <a:t>R</a:t>
                </a:r>
                <a14:m>
                  <m:oMath xmlns:m="http://schemas.openxmlformats.org/officeDocument/2006/math">
                    <m:acc>
                      <m:accPr>
                        <m:chr m:val="̅"/>
                        <m:ctrlPr>
                          <a:rPr kumimoji="0" lang="en-US" sz="1800" b="0" i="1" u="none" strike="noStrike" kern="1200" cap="none" spc="0" normalizeH="0" baseline="0" noProof="0" smtClean="0">
                            <a:ln>
                              <a:noFill/>
                            </a:ln>
                            <a:solidFill>
                              <a:srgbClr val="A21F4B"/>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smtClean="0">
                            <a:ln>
                              <a:noFill/>
                            </a:ln>
                            <a:solidFill>
                              <a:srgbClr val="A21F4B"/>
                            </a:solidFill>
                            <a:effectLst/>
                            <a:uLnTx/>
                            <a:uFillTx/>
                            <a:latin typeface="Cambria Math" panose="02040503050406030204" pitchFamily="18" charset="0"/>
                            <a:ea typeface="+mn-ea"/>
                            <a:cs typeface="+mn-cs"/>
                          </a:rPr>
                          <m:t>3</m:t>
                        </m:r>
                      </m:e>
                    </m:acc>
                  </m:oMath>
                </a14:m>
                <a:r>
                  <a:rPr kumimoji="0" lang="en-US" sz="1800" b="0" i="1" u="none" strike="noStrike" kern="1200" cap="none" spc="0" normalizeH="0" baseline="0" noProof="0">
                    <a:ln>
                      <a:noFill/>
                    </a:ln>
                    <a:solidFill>
                      <a:srgbClr val="A21F4B"/>
                    </a:solidFill>
                    <a:effectLst/>
                    <a:uLnTx/>
                    <a:uFillTx/>
                    <a:latin typeface="Century Schoolbook"/>
                    <a:ea typeface="+mn-ea"/>
                    <a:cs typeface="+mn-cs"/>
                  </a:rPr>
                  <a:t>c -&gt; R3c</a:t>
                </a:r>
              </a:p>
            </p:txBody>
          </p:sp>
        </mc:Choice>
        <mc:Fallback xmlns="">
          <p:sp>
            <p:nvSpPr>
              <p:cNvPr id="18" name="TextBox 19">
                <a:extLst>
                  <a:ext uri="{FF2B5EF4-FFF2-40B4-BE49-F238E27FC236}">
                    <a16:creationId xmlns:a16="http://schemas.microsoft.com/office/drawing/2014/main" id="{A0DCCBCF-2A6B-495C-AA3D-DBB1945B01E2}"/>
                  </a:ext>
                </a:extLst>
              </p:cNvPr>
              <p:cNvSpPr txBox="1">
                <a:spLocks noRot="1" noChangeAspect="1" noMove="1" noResize="1" noEditPoints="1" noAdjustHandles="1" noChangeArrowheads="1" noChangeShapeType="1" noTextEdit="1"/>
              </p:cNvSpPr>
              <p:nvPr/>
            </p:nvSpPr>
            <p:spPr>
              <a:xfrm>
                <a:off x="7024746" y="3408341"/>
                <a:ext cx="1656580" cy="646908"/>
              </a:xfrm>
              <a:prstGeom prst="rect">
                <a:avLst/>
              </a:prstGeom>
              <a:blipFill>
                <a:blip r:embed="rId7"/>
                <a:stretch>
                  <a:fillRect l="-2941" t="-5660" b="-15094"/>
                </a:stretch>
              </a:blipFill>
              <a:effectLst/>
            </p:spPr>
            <p:txBody>
              <a:bodyPr/>
              <a:lstStyle/>
              <a:p>
                <a:r>
                  <a:rPr lang="en-US">
                    <a:noFill/>
                  </a:rPr>
                  <a:t> </a:t>
                </a:r>
              </a:p>
            </p:txBody>
          </p:sp>
        </mc:Fallback>
      </mc:AlternateContent>
      <p:pic>
        <p:nvPicPr>
          <p:cNvPr id="19" name="Picture 18">
            <a:extLst>
              <a:ext uri="{FF2B5EF4-FFF2-40B4-BE49-F238E27FC236}">
                <a16:creationId xmlns:a16="http://schemas.microsoft.com/office/drawing/2014/main" id="{683B5E7A-F0C9-4DFE-B5F8-C802999B36D8}"/>
              </a:ext>
            </a:extLst>
          </p:cNvPr>
          <p:cNvPicPr>
            <a:picLocks noChangeAspect="1"/>
          </p:cNvPicPr>
          <p:nvPr/>
        </p:nvPicPr>
        <p:blipFill>
          <a:blip r:embed="rId8"/>
          <a:stretch>
            <a:fillRect/>
          </a:stretch>
        </p:blipFill>
        <p:spPr>
          <a:xfrm>
            <a:off x="6666364" y="5678300"/>
            <a:ext cx="738123" cy="572587"/>
          </a:xfrm>
          <a:prstGeom prst="rect">
            <a:avLst/>
          </a:prstGeom>
        </p:spPr>
      </p:pic>
      <p:pic>
        <p:nvPicPr>
          <p:cNvPr id="20" name="Picture 19" descr="A close up of many different types of wood&#10;&#10;Description generated with high confidence">
            <a:extLst>
              <a:ext uri="{FF2B5EF4-FFF2-40B4-BE49-F238E27FC236}">
                <a16:creationId xmlns:a16="http://schemas.microsoft.com/office/drawing/2014/main" id="{2A2F63C3-D573-4CFD-8384-FD88AE501879}"/>
              </a:ext>
            </a:extLst>
          </p:cNvPr>
          <p:cNvPicPr>
            <a:picLocks noChangeAspect="1"/>
          </p:cNvPicPr>
          <p:nvPr/>
        </p:nvPicPr>
        <p:blipFill>
          <a:blip r:embed="rId9"/>
          <a:stretch>
            <a:fillRect/>
          </a:stretch>
        </p:blipFill>
        <p:spPr>
          <a:xfrm>
            <a:off x="7439422" y="3988618"/>
            <a:ext cx="1692847" cy="2256156"/>
          </a:xfrm>
          <a:prstGeom prst="rect">
            <a:avLst/>
          </a:prstGeom>
        </p:spPr>
      </p:pic>
      <p:pic>
        <p:nvPicPr>
          <p:cNvPr id="21" name="Picture 20" descr="A close up of a map&#10;&#10;Description generated with very high confidence">
            <a:extLst>
              <a:ext uri="{FF2B5EF4-FFF2-40B4-BE49-F238E27FC236}">
                <a16:creationId xmlns:a16="http://schemas.microsoft.com/office/drawing/2014/main" id="{9B80E874-3791-4FC4-8944-DB39350915C2}"/>
              </a:ext>
            </a:extLst>
          </p:cNvPr>
          <p:cNvPicPr>
            <a:picLocks noChangeAspect="1"/>
          </p:cNvPicPr>
          <p:nvPr/>
        </p:nvPicPr>
        <p:blipFill>
          <a:blip r:embed="rId10"/>
          <a:stretch>
            <a:fillRect/>
          </a:stretch>
        </p:blipFill>
        <p:spPr>
          <a:xfrm>
            <a:off x="9121870" y="5000270"/>
            <a:ext cx="3088672" cy="1365120"/>
          </a:xfrm>
          <a:prstGeom prst="rect">
            <a:avLst/>
          </a:prstGeom>
        </p:spPr>
      </p:pic>
    </p:spTree>
    <p:extLst>
      <p:ext uri="{BB962C8B-B14F-4D97-AF65-F5344CB8AC3E}">
        <p14:creationId xmlns:p14="http://schemas.microsoft.com/office/powerpoint/2010/main" val="35192454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0343532" cy="726141"/>
          </a:xfrm>
        </p:spPr>
        <p:txBody>
          <a:bodyPr anchor="ctr">
            <a:normAutofit/>
          </a:bodyPr>
          <a:lstStyle/>
          <a:p>
            <a:r>
              <a:rPr lang="en-US" cap="none">
                <a:solidFill>
                  <a:schemeClr val="tx2"/>
                </a:solidFill>
              </a:rPr>
              <a:t>Introductions</a:t>
            </a:r>
            <a:endParaRPr lang="en-US" sz="4800" cap="none">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4206240"/>
          </a:xfrm>
        </p:spPr>
        <p:txBody>
          <a:bodyPr anchor="t">
            <a:normAutofit/>
          </a:bodyPr>
          <a:lstStyle/>
          <a:p>
            <a:r>
              <a:rPr lang="en-US" sz="2400" dirty="0"/>
              <a:t>Please share the following:</a:t>
            </a:r>
          </a:p>
          <a:p>
            <a:pPr lvl="1"/>
            <a:r>
              <a:rPr lang="en-US" sz="2200" b="1" dirty="0">
                <a:solidFill>
                  <a:schemeClr val="tx2"/>
                </a:solidFill>
              </a:rPr>
              <a:t>Name</a:t>
            </a:r>
            <a:r>
              <a:rPr lang="en-US" sz="2200" dirty="0">
                <a:solidFill>
                  <a:schemeClr val="tx2"/>
                </a:solidFill>
              </a:rPr>
              <a:t> (First and Last)</a:t>
            </a:r>
          </a:p>
          <a:p>
            <a:pPr lvl="1"/>
            <a:r>
              <a:rPr lang="en-US" sz="2200" dirty="0">
                <a:solidFill>
                  <a:schemeClr val="tx2"/>
                </a:solidFill>
              </a:rPr>
              <a:t>What you </a:t>
            </a:r>
            <a:r>
              <a:rPr lang="en-US" sz="2200" b="1" dirty="0">
                <a:solidFill>
                  <a:schemeClr val="tx2"/>
                </a:solidFill>
              </a:rPr>
              <a:t>prefer to be called</a:t>
            </a:r>
          </a:p>
          <a:p>
            <a:pPr lvl="1"/>
            <a:r>
              <a:rPr lang="en-US" sz="2200" b="1" dirty="0">
                <a:solidFill>
                  <a:schemeClr val="tx2"/>
                </a:solidFill>
              </a:rPr>
              <a:t>Pronouns</a:t>
            </a:r>
            <a:r>
              <a:rPr lang="en-US" sz="2200" dirty="0">
                <a:solidFill>
                  <a:schemeClr val="tx2"/>
                </a:solidFill>
              </a:rPr>
              <a:t> (if you’d like)</a:t>
            </a:r>
          </a:p>
          <a:p>
            <a:pPr lvl="1"/>
            <a:r>
              <a:rPr lang="en-US" sz="2200" b="1" dirty="0">
                <a:solidFill>
                  <a:schemeClr val="tx2"/>
                </a:solidFill>
              </a:rPr>
              <a:t>Your favorite science movie (can include sci-fi) </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55829211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cap="none" dirty="0">
                <a:solidFill>
                  <a:schemeClr val="tx2"/>
                </a:solidFill>
              </a:rPr>
              <a:t>Practicing Professionalism</a:t>
            </a:r>
            <a:endParaRPr lang="en-US" sz="4800" cap="none" dirty="0">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6949504" cy="5283074"/>
          </a:xfrm>
        </p:spPr>
        <p:txBody>
          <a:bodyPr anchor="t">
            <a:normAutofit lnSpcReduction="10000"/>
          </a:bodyPr>
          <a:lstStyle/>
          <a:p>
            <a:r>
              <a:rPr lang="en-US" sz="2800" dirty="0"/>
              <a:t>Goal: </a:t>
            </a:r>
            <a:r>
              <a:rPr lang="en-US" sz="2800" dirty="0">
                <a:solidFill>
                  <a:schemeClr val="tx2"/>
                </a:solidFill>
              </a:rPr>
              <a:t>Provide a hands-on, professional-style experience of “doing physics.”</a:t>
            </a:r>
          </a:p>
          <a:p>
            <a:r>
              <a:rPr lang="en-US" sz="2800" dirty="0"/>
              <a:t>Why: </a:t>
            </a:r>
          </a:p>
          <a:p>
            <a:pPr lvl="1"/>
            <a:r>
              <a:rPr lang="en-US" sz="2400" dirty="0">
                <a:solidFill>
                  <a:schemeClr val="tx2"/>
                </a:solidFill>
              </a:rPr>
              <a:t>Develop transferrable skills</a:t>
            </a:r>
          </a:p>
          <a:p>
            <a:pPr lvl="1"/>
            <a:r>
              <a:rPr lang="en-US" sz="2400" dirty="0">
                <a:solidFill>
                  <a:schemeClr val="tx2"/>
                </a:solidFill>
              </a:rPr>
              <a:t>Prepare you for internships/research opportunities</a:t>
            </a:r>
          </a:p>
          <a:p>
            <a:pPr lvl="1"/>
            <a:r>
              <a:rPr lang="en-US" sz="2400" dirty="0">
                <a:solidFill>
                  <a:schemeClr val="tx2"/>
                </a:solidFill>
              </a:rPr>
              <a:t>Demystify the practice of science</a:t>
            </a:r>
          </a:p>
          <a:p>
            <a:pPr lvl="1"/>
            <a:r>
              <a:rPr lang="en-US" sz="2400" dirty="0">
                <a:solidFill>
                  <a:schemeClr val="tx2"/>
                </a:solidFill>
              </a:rPr>
              <a:t>Welcome you into the community of scientists</a:t>
            </a:r>
          </a:p>
          <a:p>
            <a:r>
              <a:rPr lang="en-US" sz="2800" dirty="0"/>
              <a:t>How:</a:t>
            </a:r>
          </a:p>
          <a:p>
            <a:pPr lvl="1"/>
            <a:r>
              <a:rPr lang="en-US" sz="2400" dirty="0">
                <a:solidFill>
                  <a:schemeClr val="tx2"/>
                </a:solidFill>
              </a:rPr>
              <a:t>Authentic research experience (computational physics)</a:t>
            </a:r>
          </a:p>
          <a:p>
            <a:pPr lvl="1"/>
            <a:r>
              <a:rPr lang="en-US" sz="2400" dirty="0">
                <a:solidFill>
                  <a:schemeClr val="tx2"/>
                </a:solidFill>
              </a:rPr>
              <a:t>Discussions about topics that matter to the modern physics community</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pic>
        <p:nvPicPr>
          <p:cNvPr id="1028" name="Picture 4" descr="Physics - Meetings: Optimism Abounds at Conference on Women in Physics">
            <a:extLst>
              <a:ext uri="{FF2B5EF4-FFF2-40B4-BE49-F238E27FC236}">
                <a16:creationId xmlns:a16="http://schemas.microsoft.com/office/drawing/2014/main" id="{E2C3BCD8-86A5-EB02-A104-8AB53B7E8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662" y="228600"/>
            <a:ext cx="4216137" cy="2809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ggest March Meeting Ever">
            <a:extLst>
              <a:ext uri="{FF2B5EF4-FFF2-40B4-BE49-F238E27FC236}">
                <a16:creationId xmlns:a16="http://schemas.microsoft.com/office/drawing/2014/main" id="{9B9997E9-2CE1-DEF6-315D-9E1C60832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496" y="2323322"/>
            <a:ext cx="2727084" cy="23476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gure 4">
            <a:extLst>
              <a:ext uri="{FF2B5EF4-FFF2-40B4-BE49-F238E27FC236}">
                <a16:creationId xmlns:a16="http://schemas.microsoft.com/office/drawing/2014/main" id="{9B3F6D9D-38F1-53AD-1B58-1EC0123B5A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2207" y="3419178"/>
            <a:ext cx="4134706" cy="2431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4343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2192000" cy="827393"/>
          </a:xfrm>
        </p:spPr>
        <p:txBody>
          <a:bodyPr anchor="ctr">
            <a:normAutofit/>
          </a:bodyPr>
          <a:lstStyle/>
          <a:p>
            <a:r>
              <a:rPr lang="en-US" cap="none" dirty="0">
                <a:solidFill>
                  <a:schemeClr val="tx2"/>
                </a:solidFill>
              </a:rPr>
              <a:t>What, Specifically?</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86129"/>
            <a:ext cx="12176202" cy="5489270"/>
          </a:xfrm>
        </p:spPr>
        <p:txBody>
          <a:bodyPr anchor="t">
            <a:normAutofit/>
          </a:bodyPr>
          <a:lstStyle/>
          <a:p>
            <a:pPr lvl="1"/>
            <a:r>
              <a:rPr lang="en-US" dirty="0"/>
              <a:t>See the Syllabus, Available on Moodle</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2" y="6434137"/>
            <a:ext cx="36147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25984847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cap="none" dirty="0">
                <a:solidFill>
                  <a:schemeClr val="tx2"/>
                </a:solidFill>
              </a:rPr>
              <a:t>Small Group Activity: Community Agreements</a:t>
            </a:r>
            <a:endParaRPr lang="en-US" sz="4800" cap="none" dirty="0">
              <a:solidFill>
                <a:schemeClr val="tx2"/>
              </a:solidFill>
            </a:endParaRP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sz="2400" dirty="0"/>
              <a:t>From the syllabus: “To help create a space in which the diverse backgrounds, perspectives, and approaches will enrich our discussion without causing harm, we will spend some time on our first day of class crafting community agreements to unpack what that means to us.”</a:t>
            </a:r>
          </a:p>
          <a:p>
            <a:r>
              <a:rPr lang="en-US" sz="2400" dirty="0"/>
              <a:t>Split into groups (3-4 people) and together develop 2-3 guidelines that you would like to see implemented:</a:t>
            </a:r>
          </a:p>
          <a:p>
            <a:pPr lvl="1"/>
            <a:r>
              <a:rPr lang="en-US" sz="2200" dirty="0"/>
              <a:t>Make sure that everyone is on the same page, working together helps everyone involved</a:t>
            </a:r>
          </a:p>
          <a:p>
            <a:pPr lvl="1"/>
            <a:r>
              <a:rPr lang="en-US" sz="2200" dirty="0"/>
              <a:t>Invite people to work with you, especially if they appear to be on their own</a:t>
            </a:r>
          </a:p>
          <a:p>
            <a:pPr lvl="1"/>
            <a:r>
              <a:rPr lang="en-US" sz="2200" dirty="0"/>
              <a:t>Respect one another: use respectful language</a:t>
            </a:r>
          </a:p>
          <a:p>
            <a:pPr lvl="1"/>
            <a:r>
              <a:rPr lang="en-US" sz="2200" dirty="0"/>
              <a:t>Work with each other, not over each other</a:t>
            </a:r>
          </a:p>
          <a:p>
            <a:pPr lvl="1"/>
            <a:r>
              <a:rPr lang="en-US" sz="2200" dirty="0"/>
              <a:t>Remember that not everyone knows what you know</a:t>
            </a:r>
          </a:p>
          <a:p>
            <a:pPr lvl="1"/>
            <a:r>
              <a:rPr lang="en-US" sz="2200" dirty="0"/>
              <a:t>Critique ideas, not individuals</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18018976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What do Physicists Care About?</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r>
              <a:rPr lang="en-US" sz="2200" dirty="0"/>
              <a:t>Initial Thoughts:</a:t>
            </a:r>
          </a:p>
          <a:p>
            <a:pPr lvl="1"/>
            <a:r>
              <a:rPr lang="en-US" dirty="0"/>
              <a:t>Nuclear bombs</a:t>
            </a:r>
          </a:p>
          <a:p>
            <a:pPr lvl="1"/>
            <a:r>
              <a:rPr lang="en-US" dirty="0"/>
              <a:t>Expanding the boundaries of our knowledge</a:t>
            </a:r>
          </a:p>
          <a:p>
            <a:pPr lvl="1"/>
            <a:r>
              <a:rPr lang="en-US" dirty="0"/>
              <a:t>Family</a:t>
            </a:r>
          </a:p>
          <a:p>
            <a:pPr lvl="1"/>
            <a:r>
              <a:rPr lang="en-US" dirty="0"/>
              <a:t>Re-learning forgotten math</a:t>
            </a:r>
          </a:p>
          <a:p>
            <a:pPr lvl="1"/>
            <a:r>
              <a:rPr lang="en-US" dirty="0"/>
              <a:t>The understanding of how things interact with one another</a:t>
            </a:r>
          </a:p>
          <a:p>
            <a:pPr lvl="1"/>
            <a:r>
              <a:rPr lang="en-US" dirty="0"/>
              <a:t>Avoiding eye contact</a:t>
            </a:r>
          </a:p>
          <a:p>
            <a:pPr lvl="1"/>
            <a:r>
              <a:rPr lang="en-US" dirty="0"/>
              <a:t>Reproducible experiment</a:t>
            </a:r>
          </a:p>
          <a:p>
            <a:pPr lvl="1"/>
            <a:r>
              <a:rPr lang="en-US" dirty="0"/>
              <a:t>The Earth’s magnetic field</a:t>
            </a:r>
          </a:p>
          <a:p>
            <a:pPr lvl="1"/>
            <a:r>
              <a:rPr lang="en-US" dirty="0"/>
              <a:t>Systems</a:t>
            </a:r>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85338903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B93B81-5ED7-4387-828F-605FD3B1B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2" name="Title 1">
            <a:extLst>
              <a:ext uri="{FF2B5EF4-FFF2-40B4-BE49-F238E27FC236}">
                <a16:creationId xmlns:a16="http://schemas.microsoft.com/office/drawing/2014/main" id="{55D2F487-BDDB-418A-BED9-118DBD957E8C}"/>
              </a:ext>
            </a:extLst>
          </p:cNvPr>
          <p:cNvSpPr>
            <a:spLocks noGrp="1"/>
          </p:cNvSpPr>
          <p:nvPr>
            <p:ph type="title"/>
          </p:nvPr>
        </p:nvSpPr>
        <p:spPr>
          <a:xfrm>
            <a:off x="0" y="0"/>
            <a:ext cx="11501438" cy="726141"/>
          </a:xfrm>
        </p:spPr>
        <p:txBody>
          <a:bodyPr anchor="ctr">
            <a:normAutofit/>
          </a:bodyPr>
          <a:lstStyle/>
          <a:p>
            <a:r>
              <a:rPr lang="en-US" sz="4800" cap="none" dirty="0">
                <a:solidFill>
                  <a:schemeClr val="tx2"/>
                </a:solidFill>
              </a:rPr>
              <a:t>APS News Activity</a:t>
            </a:r>
          </a:p>
        </p:txBody>
      </p:sp>
      <p:sp>
        <p:nvSpPr>
          <p:cNvPr id="3" name="Content Placeholder 2">
            <a:extLst>
              <a:ext uri="{FF2B5EF4-FFF2-40B4-BE49-F238E27FC236}">
                <a16:creationId xmlns:a16="http://schemas.microsoft.com/office/drawing/2014/main" id="{04B2C990-BBF1-4A54-B9AF-9B8AE9A8C300}"/>
              </a:ext>
            </a:extLst>
          </p:cNvPr>
          <p:cNvSpPr>
            <a:spLocks noGrp="1"/>
          </p:cNvSpPr>
          <p:nvPr>
            <p:ph idx="1"/>
          </p:nvPr>
        </p:nvSpPr>
        <p:spPr>
          <a:xfrm>
            <a:off x="15798" y="868344"/>
            <a:ext cx="12176202" cy="5283074"/>
          </a:xfrm>
        </p:spPr>
        <p:txBody>
          <a:bodyPr anchor="t">
            <a:normAutofit/>
          </a:bodyPr>
          <a:lstStyle/>
          <a:p>
            <a:pPr marL="457200" indent="-457200">
              <a:buFont typeface="+mj-lt"/>
              <a:buAutoNum type="arabicPeriod"/>
            </a:pPr>
            <a:r>
              <a:rPr lang="en-US" sz="2400" dirty="0"/>
              <a:t>Receive a number/letter assignment (e.g. 2C)</a:t>
            </a:r>
          </a:p>
          <a:p>
            <a:pPr marL="457200" indent="-457200">
              <a:buFont typeface="+mj-lt"/>
              <a:buAutoNum type="arabicPeriod"/>
            </a:pPr>
            <a:r>
              <a:rPr lang="en-US" sz="2400" dirty="0"/>
              <a:t>Look through your assigned copy of APS News</a:t>
            </a:r>
            <a:r>
              <a:rPr lang="en-US" dirty="0"/>
              <a:t>, making note of the types of articles being written in this newsletter by and for physicists.</a:t>
            </a:r>
          </a:p>
          <a:p>
            <a:pPr marL="457200" indent="-457200">
              <a:buFont typeface="+mj-lt"/>
              <a:buAutoNum type="arabicPeriod"/>
            </a:pPr>
            <a:r>
              <a:rPr lang="en-US" sz="2400" dirty="0"/>
              <a:t>Group together by number (i.e. all 1’s sit together, all 2’s, etc.) and come up with a list of topics covered by your issue.</a:t>
            </a:r>
          </a:p>
          <a:p>
            <a:pPr marL="457200" indent="-457200">
              <a:buFont typeface="+mj-lt"/>
              <a:buAutoNum type="arabicPeriod"/>
            </a:pPr>
            <a:r>
              <a:rPr lang="en-US" sz="2400" dirty="0"/>
              <a:t>Re-group, this time by letter (i.e. all A’s, all B’s, etc.). Compare topic lists and consider the following:</a:t>
            </a:r>
          </a:p>
          <a:p>
            <a:pPr marL="685800" lvl="1" indent="-457200">
              <a:buFont typeface="+mj-lt"/>
              <a:buAutoNum type="arabicPeriod"/>
            </a:pPr>
            <a:r>
              <a:rPr lang="en-US" sz="2200" dirty="0"/>
              <a:t>Is there overlap in your lists? Are there consistent topics?</a:t>
            </a:r>
          </a:p>
          <a:p>
            <a:pPr marL="685800" lvl="1" indent="-457200">
              <a:buFont typeface="+mj-lt"/>
              <a:buAutoNum type="arabicPeriod"/>
            </a:pPr>
            <a:r>
              <a:rPr lang="en-US" sz="2200" dirty="0"/>
              <a:t>Which topics appear most frequently?</a:t>
            </a:r>
          </a:p>
          <a:p>
            <a:pPr marL="685800" lvl="1" indent="-457200">
              <a:buFont typeface="+mj-lt"/>
              <a:buAutoNum type="arabicPeriod"/>
            </a:pPr>
            <a:r>
              <a:rPr lang="en-US" sz="2200" dirty="0"/>
              <a:t>Any other patterns? (i.e. what’s on the front page, what tends to get a longer article, etc.)</a:t>
            </a:r>
          </a:p>
          <a:p>
            <a:pPr marL="685800" lvl="1" indent="-457200">
              <a:buFont typeface="+mj-lt"/>
              <a:buAutoNum type="arabicPeriod"/>
            </a:pPr>
            <a:endParaRPr lang="en-US" sz="2200" dirty="0"/>
          </a:p>
        </p:txBody>
      </p:sp>
      <p:sp>
        <p:nvSpPr>
          <p:cNvPr id="10" name="Rectangle 9">
            <a:extLst>
              <a:ext uri="{FF2B5EF4-FFF2-40B4-BE49-F238E27FC236}">
                <a16:creationId xmlns:a16="http://schemas.microsoft.com/office/drawing/2014/main" id="{61951AA0-DD9C-4514-A46F-ABF18C50E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a:ea typeface="+mn-ea"/>
              <a:cs typeface="+mn-cs"/>
            </a:endParaRPr>
          </a:p>
        </p:txBody>
      </p:sp>
      <p:sp>
        <p:nvSpPr>
          <p:cNvPr id="4" name="Footer Placeholder 3">
            <a:extLst>
              <a:ext uri="{FF2B5EF4-FFF2-40B4-BE49-F238E27FC236}">
                <a16:creationId xmlns:a16="http://schemas.microsoft.com/office/drawing/2014/main" id="{C7088C24-1EB4-4986-B985-8A513B283C99}"/>
              </a:ext>
            </a:extLst>
          </p:cNvPr>
          <p:cNvSpPr>
            <a:spLocks noGrp="1"/>
          </p:cNvSpPr>
          <p:nvPr>
            <p:ph type="ftr" sz="quarter" idx="11"/>
          </p:nvPr>
        </p:nvSpPr>
        <p:spPr>
          <a:xfrm>
            <a:off x="6783865" y="6434137"/>
            <a:ext cx="504444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Century Schoolbook"/>
                <a:ea typeface="+mn-ea"/>
                <a:cs typeface="+mn-cs"/>
              </a:rPr>
              <a:t>PHYS 245 - F23 |</a:t>
            </a:r>
          </a:p>
        </p:txBody>
      </p:sp>
      <p:sp>
        <p:nvSpPr>
          <p:cNvPr id="5" name="Slide Number Placeholder 4">
            <a:extLst>
              <a:ext uri="{FF2B5EF4-FFF2-40B4-BE49-F238E27FC236}">
                <a16:creationId xmlns:a16="http://schemas.microsoft.com/office/drawing/2014/main" id="{C8658332-0E7B-4D47-923A-8752A6FFCBA2}"/>
              </a:ext>
            </a:extLst>
          </p:cNvPr>
          <p:cNvSpPr>
            <a:spLocks noGrp="1"/>
          </p:cNvSpPr>
          <p:nvPr>
            <p:ph type="sldNum" sz="quarter" idx="12"/>
          </p:nvPr>
        </p:nvSpPr>
        <p:spPr>
          <a:xfrm>
            <a:off x="11830523" y="6434137"/>
            <a:ext cx="280524"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586243A-2ED6-4CC7-A7D5-E9AD3F8971C2}" type="slidenum">
              <a:rPr kumimoji="0" lang="en-US" sz="1400" b="0" i="0" u="none" strike="noStrike" kern="1200" cap="none" spc="0" normalizeH="0" baseline="0" noProof="0" smtClean="0">
                <a:ln>
                  <a:noFill/>
                </a:ln>
                <a:solidFill>
                  <a:srgbClr val="FFFFFF"/>
                </a:solidFill>
                <a:effectLst/>
                <a:uLnTx/>
                <a:uFillTx/>
                <a:latin typeface="Century Schoolbook"/>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FFFFFF"/>
              </a:solidFill>
              <a:effectLst/>
              <a:uLnTx/>
              <a:uFillTx/>
              <a:latin typeface="Century Schoolbook"/>
              <a:ea typeface="+mn-ea"/>
              <a:cs typeface="+mn-cs"/>
            </a:endParaRPr>
          </a:p>
        </p:txBody>
      </p:sp>
    </p:spTree>
    <p:extLst>
      <p:ext uri="{BB962C8B-B14F-4D97-AF65-F5344CB8AC3E}">
        <p14:creationId xmlns:p14="http://schemas.microsoft.com/office/powerpoint/2010/main" val="124265000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Custom 1">
      <a:dk1>
        <a:srgbClr val="A21F4B"/>
      </a:dk1>
      <a:lt1>
        <a:srgbClr val="FFFFFF"/>
      </a:lt1>
      <a:dk2>
        <a:srgbClr val="2C2C2C"/>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ustom 1">
      <a:majorFont>
        <a:latin typeface="Century Schoolbook"/>
        <a:ea typeface=""/>
        <a:cs typeface=""/>
      </a:majorFont>
      <a:minorFont>
        <a:latin typeface="Century Schoolbook"/>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2_Banded">
  <a:themeElements>
    <a:clrScheme name="Custom 1">
      <a:dk1>
        <a:srgbClr val="A21F4B"/>
      </a:dk1>
      <a:lt1>
        <a:srgbClr val="FFFFFF"/>
      </a:lt1>
      <a:dk2>
        <a:srgbClr val="2C2C2C"/>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ustom 1">
      <a:majorFont>
        <a:latin typeface="Century Schoolbook"/>
        <a:ea typeface=""/>
        <a:cs typeface=""/>
      </a:majorFont>
      <a:minorFont>
        <a:latin typeface="Century Schoolbook"/>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name="1_Banded">
  <a:themeElements>
    <a:clrScheme name="Custom 1">
      <a:dk1>
        <a:srgbClr val="A21F4B"/>
      </a:dk1>
      <a:lt1>
        <a:srgbClr val="FFFFFF"/>
      </a:lt1>
      <a:dk2>
        <a:srgbClr val="2C2C2C"/>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ustom 1">
      <a:majorFont>
        <a:latin typeface="Century Schoolbook"/>
        <a:ea typeface=""/>
        <a:cs typeface=""/>
      </a:majorFont>
      <a:minorFont>
        <a:latin typeface="Century Schoolbook"/>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3719</TotalTime>
  <Words>1291</Words>
  <Application>Microsoft Office PowerPoint</Application>
  <PresentationFormat>Widescreen</PresentationFormat>
  <Paragraphs>168</Paragraphs>
  <Slides>15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Calibri</vt:lpstr>
      <vt:lpstr>Cambria Math</vt:lpstr>
      <vt:lpstr>Cascadia Code</vt:lpstr>
      <vt:lpstr>Century Schoolbook</vt:lpstr>
      <vt:lpstr>Georgia</vt:lpstr>
      <vt:lpstr>Wingdings</vt:lpstr>
      <vt:lpstr>Banded</vt:lpstr>
      <vt:lpstr>2_Banded</vt:lpstr>
      <vt:lpstr>1_Banded</vt:lpstr>
      <vt:lpstr>PHY 245L: Modern Physics Lab   Dr. Daniel Hickox-Young (hickoxyoung@roanoke.edu)</vt:lpstr>
      <vt:lpstr>Announcements</vt:lpstr>
      <vt:lpstr>Introductions</vt:lpstr>
      <vt:lpstr>Introductions</vt:lpstr>
      <vt:lpstr>Practicing Professionalism</vt:lpstr>
      <vt:lpstr>What, Specifically?</vt:lpstr>
      <vt:lpstr>Small Group Activity: Community Agreements</vt:lpstr>
      <vt:lpstr>What do Physicists Care About?</vt:lpstr>
      <vt:lpstr>APS News Activity</vt:lpstr>
      <vt:lpstr>What do Physicists Care About?</vt:lpstr>
      <vt:lpstr>Coding Advice</vt:lpstr>
      <vt:lpstr>The Terminal</vt:lpstr>
      <vt:lpstr>The Command Line: Bash</vt:lpstr>
      <vt:lpstr>Basic Commands</vt:lpstr>
      <vt:lpstr>Basic Commands, Editing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 102: Intro Physics for Life Science  Dr. Daniel Hickox-Young Trexler 266B (hickoxyoung@roanoke.edu)</dc:title>
  <dc:creator>Daniel Hickox-Young</dc:creator>
  <cp:lastModifiedBy>Daniel Hickox-Young</cp:lastModifiedBy>
  <cp:revision>7</cp:revision>
  <dcterms:created xsi:type="dcterms:W3CDTF">2021-08-31T18:39:56Z</dcterms:created>
  <dcterms:modified xsi:type="dcterms:W3CDTF">2024-05-02T02:01:53Z</dcterms:modified>
</cp:coreProperties>
</file>