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20"/>
  </p:notesMasterIdLst>
  <p:sldIdLst>
    <p:sldId id="256" r:id="rId2"/>
    <p:sldId id="374" r:id="rId3"/>
    <p:sldId id="398" r:id="rId4"/>
    <p:sldId id="342" r:id="rId5"/>
    <p:sldId id="401" r:id="rId6"/>
    <p:sldId id="343" r:id="rId7"/>
    <p:sldId id="344" r:id="rId8"/>
    <p:sldId id="402" r:id="rId9"/>
    <p:sldId id="345" r:id="rId10"/>
    <p:sldId id="346" r:id="rId11"/>
    <p:sldId id="347" r:id="rId12"/>
    <p:sldId id="348" r:id="rId13"/>
    <p:sldId id="349" r:id="rId14"/>
    <p:sldId id="351" r:id="rId15"/>
    <p:sldId id="352" r:id="rId16"/>
    <p:sldId id="403" r:id="rId17"/>
    <p:sldId id="353" r:id="rId18"/>
    <p:sldId id="3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9" autoAdjust="0"/>
    <p:restoredTop sz="94660"/>
  </p:normalViewPr>
  <p:slideViewPr>
    <p:cSldViewPr snapToGrid="0">
      <p:cViewPr>
        <p:scale>
          <a:sx n="82" d="100"/>
          <a:sy n="82" d="100"/>
        </p:scale>
        <p:origin x="102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14CF5-850C-4BDB-8F33-E8B3323FAE6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8ECE7-F9B4-466B-BED2-E52FF8F35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39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5D41-8729-4C17-916F-459D01A23D81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36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B540-F2D7-4828-8B8D-C15E9A3E2C61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4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2D55-E736-4372-A251-0A12793CF494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2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7917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C0EE-F24C-4E5F-9FE1-C3F0BA329851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8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479-1E5D-47E7-A751-2FC09F4A3DDB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03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02DF-C849-467F-9A8E-32E25D62CB09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0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EA5A-6C92-4909-8FAC-7E58EC2D03E1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2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AD4E-C5A2-4403-BC20-BA1CE81CDC2C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2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2000-4CF3-4135-949E-DC520DE5EBF4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6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DBDE86-A82F-41D7-B636-8905D0F66483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1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926B-FF34-4F10-9C75-E107ABD6DE08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7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EBCAE5-D202-4388-A4F1-4D402F839447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00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3649" y="1600200"/>
            <a:ext cx="9918441" cy="2262781"/>
          </a:xfrm>
        </p:spPr>
        <p:txBody>
          <a:bodyPr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B27DA5-25A8-449A-83AE-1C0CC020EC81}"/>
              </a:ext>
            </a:extLst>
          </p:cNvPr>
          <p:cNvSpPr txBox="1"/>
          <p:nvPr/>
        </p:nvSpPr>
        <p:spPr>
          <a:xfrm>
            <a:off x="2547257" y="4611469"/>
            <a:ext cx="72592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“A field of study that gives computers the capability to learn without being explicitly programmed."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AD4BA-E29A-C57A-6F16-0CCB8E89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4F8E-0C1A-4BCE-BB95-04999EBA355D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7A504-7519-6530-4102-D2AE82ED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0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097279" y="1326703"/>
            <a:ext cx="10115203" cy="4896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rgbClr val="000000"/>
                </a:solidFill>
              </a:rPr>
              <a:t>When our hypothesis (</a:t>
            </a:r>
            <a:r>
              <a:rPr lang="en-IN" dirty="0" err="1">
                <a:solidFill>
                  <a:srgbClr val="000000"/>
                </a:solidFill>
              </a:rPr>
              <a:t>h</a:t>
            </a:r>
            <a:r>
              <a:rPr lang="en-IN" baseline="-25000" dirty="0" err="1">
                <a:solidFill>
                  <a:srgbClr val="000000"/>
                </a:solidFill>
              </a:rPr>
              <a:t>θ</a:t>
            </a:r>
            <a:r>
              <a:rPr lang="en-IN" dirty="0">
                <a:solidFill>
                  <a:srgbClr val="000000"/>
                </a:solidFill>
              </a:rPr>
              <a:t>(x)) outputs a number, we treat that value as the probability that y = 1 on input x.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000000"/>
                </a:solidFill>
              </a:rPr>
              <a:t>For example: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0000"/>
                </a:solidFill>
              </a:rPr>
              <a:t>If X is a feature vector with x</a:t>
            </a:r>
            <a:r>
              <a:rPr lang="en-IN" baseline="-25000" dirty="0">
                <a:solidFill>
                  <a:srgbClr val="000000"/>
                </a:solidFill>
              </a:rPr>
              <a:t>0</a:t>
            </a:r>
            <a:r>
              <a:rPr lang="en-IN" dirty="0">
                <a:solidFill>
                  <a:srgbClr val="000000"/>
                </a:solidFill>
              </a:rPr>
              <a:t> = 1 and x</a:t>
            </a:r>
            <a:r>
              <a:rPr lang="en-IN" baseline="-25000" dirty="0">
                <a:solidFill>
                  <a:srgbClr val="000000"/>
                </a:solidFill>
              </a:rPr>
              <a:t>1</a:t>
            </a:r>
            <a:r>
              <a:rPr lang="en-IN" dirty="0">
                <a:solidFill>
                  <a:srgbClr val="000000"/>
                </a:solidFill>
              </a:rPr>
              <a:t> = </a:t>
            </a:r>
            <a:r>
              <a:rPr lang="en-IN" dirty="0" err="1">
                <a:solidFill>
                  <a:srgbClr val="000000"/>
                </a:solidFill>
              </a:rPr>
              <a:t>tumourSize</a:t>
            </a:r>
            <a:endParaRPr lang="en-IN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 err="1">
                <a:solidFill>
                  <a:srgbClr val="000000"/>
                </a:solidFill>
              </a:rPr>
              <a:t>h</a:t>
            </a:r>
            <a:r>
              <a:rPr lang="en-IN" baseline="-25000" dirty="0" err="1">
                <a:solidFill>
                  <a:srgbClr val="000000"/>
                </a:solidFill>
              </a:rPr>
              <a:t>θ</a:t>
            </a:r>
            <a:r>
              <a:rPr lang="en-IN" dirty="0">
                <a:solidFill>
                  <a:srgbClr val="000000"/>
                </a:solidFill>
              </a:rPr>
              <a:t>(x) = 0.7 tells a patient they have a 70% chance of a </a:t>
            </a:r>
            <a:r>
              <a:rPr lang="en-IN" dirty="0" err="1">
                <a:solidFill>
                  <a:srgbClr val="000000"/>
                </a:solidFill>
              </a:rPr>
              <a:t>tumor</a:t>
            </a:r>
            <a:r>
              <a:rPr lang="en-IN" dirty="0">
                <a:solidFill>
                  <a:srgbClr val="000000"/>
                </a:solidFill>
              </a:rPr>
              <a:t> being malignant</a:t>
            </a:r>
          </a:p>
          <a:p>
            <a:pPr>
              <a:lnSpc>
                <a:spcPct val="150000"/>
              </a:lnSpc>
            </a:pPr>
            <a:endParaRPr lang="en-IN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IN" b="1" dirty="0" err="1">
                <a:solidFill>
                  <a:srgbClr val="000000"/>
                </a:solidFill>
              </a:rPr>
              <a:t>h</a:t>
            </a:r>
            <a:r>
              <a:rPr lang="en-IN" b="1" baseline="-25000" dirty="0" err="1">
                <a:solidFill>
                  <a:srgbClr val="000000"/>
                </a:solidFill>
              </a:rPr>
              <a:t>θ</a:t>
            </a:r>
            <a:r>
              <a:rPr lang="en-IN" b="1" dirty="0">
                <a:solidFill>
                  <a:srgbClr val="000000"/>
                </a:solidFill>
              </a:rPr>
              <a:t>(x) = P(y=1|x ; θ)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0000"/>
                </a:solidFill>
              </a:rPr>
              <a:t>What does this mean?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0000"/>
                </a:solidFill>
              </a:rPr>
              <a:t>Probability that y=1, given x, parameterized by θ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0000"/>
                </a:solidFill>
              </a:rPr>
              <a:t>Since this is a binary classification task we know that y = 0 or 1. So, the following must be true: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0000"/>
                </a:solidFill>
              </a:rPr>
              <a:t>P(y=1|x ; θ) + P(y=0|x ; θ) = 1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0000"/>
                </a:solidFill>
              </a:rPr>
              <a:t>P(y=0|x ; θ) = 1 - P(y=1|x ; θ)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C8567-4634-F598-4D6F-A7BB8DD3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419D-4CAA-4C2B-B5F8-1C39A7477057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5E30C4-9AE7-4AC2-D8CF-59FFA639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A1E74-6426-6C17-2B96-87F71DFE1854}"/>
              </a:ext>
            </a:extLst>
          </p:cNvPr>
          <p:cNvSpPr txBox="1"/>
          <p:nvPr/>
        </p:nvSpPr>
        <p:spPr>
          <a:xfrm>
            <a:off x="1097280" y="734398"/>
            <a:ext cx="94591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0000"/>
                </a:solidFill>
              </a:rPr>
              <a:t>Interpreting hypothesis output</a:t>
            </a:r>
          </a:p>
        </p:txBody>
      </p:sp>
    </p:spTree>
    <p:extLst>
      <p:ext uri="{BB962C8B-B14F-4D97-AF65-F5344CB8AC3E}">
        <p14:creationId xmlns:p14="http://schemas.microsoft.com/office/powerpoint/2010/main" val="211892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9190" y="1359292"/>
            <a:ext cx="5981488" cy="419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00"/>
                </a:solidFill>
              </a:rPr>
              <a:t>This gives a better sense of what the hypothesis function is computing. One way of using the sigmoid function is when the probability of y being 1 is greater than 0.5 then we can predict y = 1, else we predict y = 0.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000000"/>
                </a:solidFill>
              </a:rPr>
              <a:t>When is it exactly that </a:t>
            </a:r>
            <a:r>
              <a:rPr lang="en-IN" sz="2000" b="1" dirty="0" err="1">
                <a:solidFill>
                  <a:srgbClr val="000000"/>
                </a:solidFill>
              </a:rPr>
              <a:t>h</a:t>
            </a:r>
            <a:r>
              <a:rPr lang="en-IN" sz="2000" b="1" baseline="-25000" dirty="0" err="1">
                <a:solidFill>
                  <a:srgbClr val="000000"/>
                </a:solidFill>
              </a:rPr>
              <a:t>θ</a:t>
            </a:r>
            <a:r>
              <a:rPr lang="en-IN" sz="2000" b="1" dirty="0">
                <a:solidFill>
                  <a:srgbClr val="000000"/>
                </a:solidFill>
              </a:rPr>
              <a:t>(x) is greater than 0.5</a:t>
            </a:r>
            <a:r>
              <a:rPr lang="en-IN" sz="2000" dirty="0">
                <a:solidFill>
                  <a:srgbClr val="000000"/>
                </a:solidFill>
              </a:rPr>
              <a:t>? Look at sigmoid function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</a:rPr>
              <a:t>g(z) is greater than or equal to 0.5 when z is greater than or equal to 0</a:t>
            </a:r>
            <a:endParaRPr lang="en-IN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4102" name="Picture 6" descr="http://www.holehouse.org/mlclass/06_Logistic_Regression_files/Image%20%5b3%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452" y="2002403"/>
            <a:ext cx="3751405" cy="233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43C53-45C6-ED74-0374-5F2D196D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5577-F4D0-41E4-B27A-53364BC47497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5990A1-A8B0-E0ED-F013-5F01C780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102F2-7C9B-08FC-26B4-49547BBEA6FD}"/>
              </a:ext>
            </a:extLst>
          </p:cNvPr>
          <p:cNvSpPr txBox="1"/>
          <p:nvPr/>
        </p:nvSpPr>
        <p:spPr>
          <a:xfrm>
            <a:off x="839190" y="751344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0000"/>
                </a:solidFill>
              </a:rPr>
              <a:t>Decision boundary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05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www.holehouse.org/mlclass/06_Logistic_Regression_files/Image%20%5b3%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72" y="3575693"/>
            <a:ext cx="3751405" cy="233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9190" y="1712648"/>
            <a:ext cx="96390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So, if z is positive, g(z), with z = (</a:t>
            </a:r>
            <a:r>
              <a:rPr lang="en-IN" sz="2400" dirty="0" err="1">
                <a:solidFill>
                  <a:srgbClr val="000000"/>
                </a:solidFill>
              </a:rPr>
              <a:t>θ</a:t>
            </a:r>
            <a:r>
              <a:rPr lang="en-IN" sz="2400" i="1" baseline="30000" dirty="0" err="1">
                <a:solidFill>
                  <a:srgbClr val="000000"/>
                </a:solidFill>
              </a:rPr>
              <a:t>T</a:t>
            </a:r>
            <a:r>
              <a:rPr lang="en-IN" sz="2400" dirty="0">
                <a:solidFill>
                  <a:srgbClr val="000000"/>
                </a:solidFill>
              </a:rPr>
              <a:t> x) is greater than 0.5. What we've shown is that the hypothesis predicts y = 1 when </a:t>
            </a:r>
            <a:r>
              <a:rPr lang="en-IN" sz="2400" dirty="0" err="1">
                <a:solidFill>
                  <a:srgbClr val="000000"/>
                </a:solidFill>
              </a:rPr>
              <a:t>θ</a:t>
            </a:r>
            <a:r>
              <a:rPr lang="en-IN" sz="2400" i="1" baseline="30000" dirty="0" err="1">
                <a:solidFill>
                  <a:srgbClr val="000000"/>
                </a:solidFill>
              </a:rPr>
              <a:t>T</a:t>
            </a:r>
            <a:r>
              <a:rPr lang="en-IN" sz="2400" dirty="0">
                <a:solidFill>
                  <a:srgbClr val="000000"/>
                </a:solidFill>
              </a:rPr>
              <a:t> x &gt;= 0 </a:t>
            </a:r>
          </a:p>
          <a:p>
            <a:endParaRPr lang="en-IN" sz="2400" dirty="0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000000"/>
                </a:solidFill>
              </a:rPr>
              <a:t>The corollary of that when </a:t>
            </a:r>
            <a:r>
              <a:rPr lang="en-IN" sz="2400" dirty="0" err="1">
                <a:solidFill>
                  <a:srgbClr val="000000"/>
                </a:solidFill>
              </a:rPr>
              <a:t>θ</a:t>
            </a:r>
            <a:r>
              <a:rPr lang="en-IN" sz="2400" i="1" baseline="30000" dirty="0" err="1">
                <a:solidFill>
                  <a:srgbClr val="000000"/>
                </a:solidFill>
              </a:rPr>
              <a:t>T</a:t>
            </a:r>
            <a:r>
              <a:rPr lang="en-IN" sz="2400" dirty="0">
                <a:solidFill>
                  <a:srgbClr val="000000"/>
                </a:solidFill>
              </a:rPr>
              <a:t> x &lt;= 0 then the hypothesis predicts y = 0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E2EE5-4A86-0A60-53EF-32ACF166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49AF-00A1-4DB1-82FD-15A4BDEF09E3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EF733A-7FCC-C7B9-B4AB-D9B33A49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0A5B2-8B7E-454A-A099-F0CB306D4659}"/>
              </a:ext>
            </a:extLst>
          </p:cNvPr>
          <p:cNvSpPr txBox="1"/>
          <p:nvPr/>
        </p:nvSpPr>
        <p:spPr>
          <a:xfrm>
            <a:off x="839190" y="751344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0000"/>
                </a:solidFill>
              </a:rPr>
              <a:t>Decision boundary cont’d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05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holehouse.org/mlclass/06_Logistic_Regression_files/Image%20%5b4%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670" y="868329"/>
            <a:ext cx="3156793" cy="239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2537" y="1183699"/>
            <a:ext cx="7647659" cy="5027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Consider,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h</a:t>
            </a:r>
            <a:r>
              <a:rPr lang="el-GR" sz="1800" baseline="-25000" dirty="0"/>
              <a:t>θ</a:t>
            </a:r>
            <a:r>
              <a:rPr lang="el-GR" sz="1800" dirty="0"/>
              <a:t>(</a:t>
            </a:r>
            <a:r>
              <a:rPr lang="en-IN" sz="1800" dirty="0"/>
              <a:t>x) = g(</a:t>
            </a:r>
            <a:r>
              <a:rPr lang="el-GR" sz="1800" dirty="0"/>
              <a:t>θ</a:t>
            </a:r>
            <a:r>
              <a:rPr lang="el-GR" sz="1800" baseline="-25000" dirty="0"/>
              <a:t>0</a:t>
            </a:r>
            <a:r>
              <a:rPr lang="el-GR" sz="1800" dirty="0"/>
              <a:t> + θ</a:t>
            </a:r>
            <a:r>
              <a:rPr lang="el-GR" sz="1800" baseline="-25000" dirty="0"/>
              <a:t>1</a:t>
            </a:r>
            <a:r>
              <a:rPr lang="en-IN" sz="1800" dirty="0"/>
              <a:t>x</a:t>
            </a:r>
            <a:r>
              <a:rPr lang="en-IN" sz="1800" baseline="-25000" dirty="0"/>
              <a:t>1 </a:t>
            </a:r>
            <a:r>
              <a:rPr lang="en-IN" sz="1800" dirty="0"/>
              <a:t>+ </a:t>
            </a:r>
            <a:r>
              <a:rPr lang="el-GR" sz="1800" dirty="0"/>
              <a:t>θ</a:t>
            </a:r>
            <a:r>
              <a:rPr lang="el-GR" sz="1800" baseline="-25000" dirty="0"/>
              <a:t>2</a:t>
            </a:r>
            <a:r>
              <a:rPr lang="en-IN" sz="1800" dirty="0"/>
              <a:t>x</a:t>
            </a:r>
            <a:r>
              <a:rPr lang="en-IN" sz="1800" baseline="-25000" dirty="0"/>
              <a:t>2</a:t>
            </a:r>
            <a:r>
              <a:rPr lang="en-IN" sz="1800" dirty="0"/>
              <a:t>)</a:t>
            </a:r>
            <a:r>
              <a:rPr lang="en-IN" sz="1800" dirty="0">
                <a:solidFill>
                  <a:srgbClr val="000000"/>
                </a:solidFill>
              </a:rPr>
              <a:t>. </a:t>
            </a:r>
            <a:r>
              <a:rPr lang="en-IN" dirty="0">
                <a:solidFill>
                  <a:srgbClr val="000000"/>
                </a:solidFill>
              </a:rPr>
              <a:t>Let θ</a:t>
            </a:r>
            <a:r>
              <a:rPr lang="en-IN" baseline="-25000" dirty="0">
                <a:solidFill>
                  <a:srgbClr val="000000"/>
                </a:solidFill>
              </a:rPr>
              <a:t>0</a:t>
            </a:r>
            <a:r>
              <a:rPr lang="en-IN" dirty="0">
                <a:solidFill>
                  <a:srgbClr val="000000"/>
                </a:solidFill>
              </a:rPr>
              <a:t> = -3, θ</a:t>
            </a:r>
            <a:r>
              <a:rPr lang="en-IN" baseline="-25000" dirty="0">
                <a:solidFill>
                  <a:srgbClr val="000000"/>
                </a:solidFill>
              </a:rPr>
              <a:t>1</a:t>
            </a:r>
            <a:r>
              <a:rPr lang="en-IN" dirty="0">
                <a:solidFill>
                  <a:srgbClr val="000000"/>
                </a:solidFill>
              </a:rPr>
              <a:t> = 1, and θ</a:t>
            </a:r>
            <a:r>
              <a:rPr lang="en-IN" baseline="-25000" dirty="0">
                <a:solidFill>
                  <a:srgbClr val="000000"/>
                </a:solidFill>
              </a:rPr>
              <a:t>2</a:t>
            </a:r>
            <a:r>
              <a:rPr lang="en-IN" dirty="0">
                <a:solidFill>
                  <a:srgbClr val="000000"/>
                </a:solidFill>
              </a:rPr>
              <a:t> = 1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0000"/>
                </a:solidFill>
              </a:rPr>
              <a:t>Our parameter vector is a column vector with the above values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0000"/>
                </a:solidFill>
              </a:rPr>
              <a:t>So, </a:t>
            </a:r>
            <a:r>
              <a:rPr lang="en-IN" dirty="0" err="1">
                <a:solidFill>
                  <a:srgbClr val="000000"/>
                </a:solidFill>
              </a:rPr>
              <a:t>θ</a:t>
            </a:r>
            <a:r>
              <a:rPr lang="en-IN" i="1" baseline="30000" dirty="0" err="1">
                <a:solidFill>
                  <a:srgbClr val="000000"/>
                </a:solidFill>
              </a:rPr>
              <a:t>T</a:t>
            </a:r>
            <a:r>
              <a:rPr lang="en-IN" dirty="0">
                <a:solidFill>
                  <a:srgbClr val="000000"/>
                </a:solidFill>
              </a:rPr>
              <a:t> is a row vector = [-3,1,1]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0000"/>
                </a:solidFill>
              </a:rPr>
              <a:t>The z here becomes </a:t>
            </a:r>
            <a:r>
              <a:rPr lang="en-IN" dirty="0" err="1">
                <a:solidFill>
                  <a:srgbClr val="000000"/>
                </a:solidFill>
              </a:rPr>
              <a:t>θ</a:t>
            </a:r>
            <a:r>
              <a:rPr lang="en-IN" i="1" baseline="30000" dirty="0" err="1">
                <a:solidFill>
                  <a:srgbClr val="000000"/>
                </a:solidFill>
              </a:rPr>
              <a:t>T</a:t>
            </a:r>
            <a:r>
              <a:rPr lang="en-IN" dirty="0">
                <a:solidFill>
                  <a:srgbClr val="000000"/>
                </a:solidFill>
              </a:rPr>
              <a:t> x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0000"/>
                </a:solidFill>
              </a:rPr>
              <a:t>We predict "y = 1" if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</a:rPr>
              <a:t>-3x</a:t>
            </a:r>
            <a:r>
              <a:rPr lang="en-IN" baseline="-25000" dirty="0">
                <a:solidFill>
                  <a:srgbClr val="000000"/>
                </a:solidFill>
              </a:rPr>
              <a:t>0</a:t>
            </a:r>
            <a:r>
              <a:rPr lang="en-IN" dirty="0">
                <a:solidFill>
                  <a:srgbClr val="000000"/>
                </a:solidFill>
              </a:rPr>
              <a:t> + 1x</a:t>
            </a:r>
            <a:r>
              <a:rPr lang="en-IN" baseline="-25000" dirty="0">
                <a:solidFill>
                  <a:srgbClr val="000000"/>
                </a:solidFill>
              </a:rPr>
              <a:t>1</a:t>
            </a:r>
            <a:r>
              <a:rPr lang="en-IN" dirty="0">
                <a:solidFill>
                  <a:srgbClr val="000000"/>
                </a:solidFill>
              </a:rPr>
              <a:t> + 1x</a:t>
            </a:r>
            <a:r>
              <a:rPr lang="en-IN" baseline="-25000" dirty="0">
                <a:solidFill>
                  <a:srgbClr val="000000"/>
                </a:solidFill>
              </a:rPr>
              <a:t>2</a:t>
            </a:r>
            <a:r>
              <a:rPr lang="en-IN" dirty="0">
                <a:solidFill>
                  <a:srgbClr val="000000"/>
                </a:solidFill>
              </a:rPr>
              <a:t> &gt;= 0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</a:rPr>
              <a:t>-3 + x</a:t>
            </a:r>
            <a:r>
              <a:rPr lang="en-IN" baseline="-25000" dirty="0">
                <a:solidFill>
                  <a:srgbClr val="000000"/>
                </a:solidFill>
              </a:rPr>
              <a:t>1</a:t>
            </a:r>
            <a:r>
              <a:rPr lang="en-IN" dirty="0">
                <a:solidFill>
                  <a:srgbClr val="000000"/>
                </a:solidFill>
              </a:rPr>
              <a:t> + x</a:t>
            </a:r>
            <a:r>
              <a:rPr lang="en-IN" baseline="-25000" dirty="0">
                <a:solidFill>
                  <a:srgbClr val="000000"/>
                </a:solidFill>
              </a:rPr>
              <a:t>2</a:t>
            </a:r>
            <a:r>
              <a:rPr lang="en-IN" dirty="0">
                <a:solidFill>
                  <a:srgbClr val="000000"/>
                </a:solidFill>
              </a:rPr>
              <a:t> &gt;= 0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0000"/>
                </a:solidFill>
              </a:rPr>
              <a:t>We can also re-write this as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0000"/>
                </a:solidFill>
              </a:rPr>
              <a:t>If (x</a:t>
            </a:r>
            <a:r>
              <a:rPr lang="en-IN" baseline="-25000" dirty="0">
                <a:solidFill>
                  <a:srgbClr val="000000"/>
                </a:solidFill>
              </a:rPr>
              <a:t>1</a:t>
            </a:r>
            <a:r>
              <a:rPr lang="en-IN" dirty="0">
                <a:solidFill>
                  <a:srgbClr val="000000"/>
                </a:solidFill>
              </a:rPr>
              <a:t> + x</a:t>
            </a:r>
            <a:r>
              <a:rPr lang="en-IN" baseline="-25000" dirty="0">
                <a:solidFill>
                  <a:srgbClr val="000000"/>
                </a:solidFill>
              </a:rPr>
              <a:t>2</a:t>
            </a:r>
            <a:r>
              <a:rPr lang="en-IN" dirty="0">
                <a:solidFill>
                  <a:srgbClr val="000000"/>
                </a:solidFill>
              </a:rPr>
              <a:t> &gt;= 3) then we predict y = 1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0000"/>
                </a:solidFill>
              </a:rPr>
              <a:t>If we plot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</a:rPr>
              <a:t>x</a:t>
            </a:r>
            <a:r>
              <a:rPr lang="en-IN" baseline="-25000" dirty="0">
                <a:solidFill>
                  <a:srgbClr val="000000"/>
                </a:solidFill>
              </a:rPr>
              <a:t>1</a:t>
            </a:r>
            <a:r>
              <a:rPr lang="en-IN" dirty="0">
                <a:solidFill>
                  <a:srgbClr val="000000"/>
                </a:solidFill>
              </a:rPr>
              <a:t> + x</a:t>
            </a:r>
            <a:r>
              <a:rPr lang="en-IN" baseline="-25000" dirty="0">
                <a:solidFill>
                  <a:srgbClr val="000000"/>
                </a:solidFill>
              </a:rPr>
              <a:t>2</a:t>
            </a:r>
            <a:r>
              <a:rPr lang="en-IN" dirty="0">
                <a:solidFill>
                  <a:srgbClr val="000000"/>
                </a:solidFill>
              </a:rPr>
              <a:t> = 3 we graphically plot our </a:t>
            </a:r>
            <a:r>
              <a:rPr lang="en-IN" b="1" dirty="0">
                <a:solidFill>
                  <a:srgbClr val="000000"/>
                </a:solidFill>
              </a:rPr>
              <a:t>decision boundary</a:t>
            </a:r>
            <a:endParaRPr lang="en-IN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48" name="Picture 4" descr="http://www.holehouse.org/mlclass/06_Logistic_Regression_files/Image%20%5b5%5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670" y="3573113"/>
            <a:ext cx="2969813" cy="224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42972-A5D6-B159-AEB5-7EF3C448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6EF4-F8E3-40A2-AD8B-0E529A76AF4F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E27173-6264-2E75-052F-8C461CBD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649F9-995A-DE54-E68A-3AD2C7ACD878}"/>
              </a:ext>
            </a:extLst>
          </p:cNvPr>
          <p:cNvSpPr txBox="1"/>
          <p:nvPr/>
        </p:nvSpPr>
        <p:spPr>
          <a:xfrm>
            <a:off x="792537" y="433144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0000"/>
                </a:solidFill>
              </a:rPr>
              <a:t>Practical example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2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holehouse.org/mlclass/06_Logistic_Regression_files/Image%20%5b8%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179" y="1392888"/>
            <a:ext cx="6989642" cy="290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29494" y="703674"/>
            <a:ext cx="61655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0000"/>
                </a:solidFill>
              </a:rPr>
              <a:t>Cost function for logistic regression</a:t>
            </a:r>
            <a:endParaRPr lang="en-IN" sz="2800" dirty="0"/>
          </a:p>
        </p:txBody>
      </p:sp>
      <p:sp>
        <p:nvSpPr>
          <p:cNvPr id="8" name="Rectangle 7"/>
          <p:cNvSpPr/>
          <p:nvPr/>
        </p:nvSpPr>
        <p:spPr>
          <a:xfrm>
            <a:off x="799574" y="4581520"/>
            <a:ext cx="10143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Georgia" panose="02040502050405020303" pitchFamily="18" charset="0"/>
              </a:rPr>
              <a:t>Linear regression uses the following function to determine θ</a:t>
            </a:r>
            <a:endParaRPr lang="en-IN" dirty="0"/>
          </a:p>
        </p:txBody>
      </p:sp>
      <p:pic>
        <p:nvPicPr>
          <p:cNvPr id="8196" name="Picture 4" descr="http://www.holehouse.org/mlclass/06_Logistic_Regression_files/Image%20%5b9%5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83" y="5049924"/>
            <a:ext cx="4956875" cy="84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holehouse.org/mlclass/06_Logistic_Regression_files/Image%20%5b10%5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343" y="5050459"/>
            <a:ext cx="4584099" cy="84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F2FE3-D68D-9F64-683E-C9FEFD49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DAFE-8F2B-4F70-ABFC-BAB65936A08B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6B42B9-C69C-E208-9498-1BF7AAE4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00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6465" y="1490556"/>
            <a:ext cx="9943604" cy="4045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00"/>
                </a:solidFill>
              </a:rPr>
              <a:t>If we use this function for logistic regression, then this is a </a:t>
            </a:r>
            <a:r>
              <a:rPr lang="en-IN" sz="2000" b="1" dirty="0">
                <a:solidFill>
                  <a:srgbClr val="000000"/>
                </a:solidFill>
              </a:rPr>
              <a:t>non-convex function</a:t>
            </a:r>
            <a:r>
              <a:rPr lang="en-IN" sz="2000" dirty="0">
                <a:solidFill>
                  <a:srgbClr val="000000"/>
                </a:solidFill>
              </a:rPr>
              <a:t> for parameter optimization.</a:t>
            </a:r>
          </a:p>
          <a:p>
            <a:endParaRPr lang="en-IN" sz="2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00"/>
                </a:solidFill>
              </a:rPr>
              <a:t>What do we mean by non convex?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</a:rPr>
              <a:t>We have some function - J(θ) - for determining the parameters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</a:rPr>
              <a:t>Our hypothesis function has non-linearity (a sigmoid function of </a:t>
            </a:r>
            <a:r>
              <a:rPr lang="en-IN" sz="2000" dirty="0" err="1">
                <a:solidFill>
                  <a:srgbClr val="000000"/>
                </a:solidFill>
              </a:rPr>
              <a:t>h</a:t>
            </a:r>
            <a:r>
              <a:rPr lang="en-IN" sz="2000" baseline="-25000" dirty="0" err="1">
                <a:solidFill>
                  <a:srgbClr val="000000"/>
                </a:solidFill>
              </a:rPr>
              <a:t>θ</a:t>
            </a:r>
            <a:r>
              <a:rPr lang="en-IN" sz="2000" dirty="0">
                <a:solidFill>
                  <a:srgbClr val="000000"/>
                </a:solidFill>
              </a:rPr>
              <a:t>(x) ) which is a complicated non-linear function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</a:rPr>
              <a:t>If you take </a:t>
            </a:r>
            <a:r>
              <a:rPr lang="en-IN" sz="2000" dirty="0" err="1">
                <a:solidFill>
                  <a:srgbClr val="000000"/>
                </a:solidFill>
              </a:rPr>
              <a:t>h</a:t>
            </a:r>
            <a:r>
              <a:rPr lang="en-IN" sz="2000" baseline="-25000" dirty="0" err="1">
                <a:solidFill>
                  <a:srgbClr val="000000"/>
                </a:solidFill>
              </a:rPr>
              <a:t>θ</a:t>
            </a:r>
            <a:r>
              <a:rPr lang="en-IN" sz="2000" dirty="0">
                <a:solidFill>
                  <a:srgbClr val="000000"/>
                </a:solidFill>
              </a:rPr>
              <a:t>(x) and plug it into the cost function, and them plug the cost function into J(θ) and plot J(θ), we find many local optimum -&gt; </a:t>
            </a:r>
            <a:r>
              <a:rPr lang="en-IN" sz="2000" i="1" dirty="0">
                <a:solidFill>
                  <a:srgbClr val="000000"/>
                </a:solidFill>
              </a:rPr>
              <a:t>non convex function</a:t>
            </a:r>
            <a:endParaRPr lang="en-IN" sz="2000" dirty="0">
              <a:solidFill>
                <a:srgbClr val="000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6FC2C-4AEA-CE54-538A-790E8A01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D94A-D771-4E42-89DD-B2A3614A4255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562F7-3526-A918-12B3-FECDAE01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79175-1988-14A1-DA4E-FBE954128CBA}"/>
              </a:ext>
            </a:extLst>
          </p:cNvPr>
          <p:cNvSpPr txBox="1"/>
          <p:nvPr/>
        </p:nvSpPr>
        <p:spPr>
          <a:xfrm>
            <a:off x="800100" y="630122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0000"/>
                </a:solidFill>
              </a:rPr>
              <a:t>Analysis</a:t>
            </a:r>
            <a:endParaRPr lang="en-RW" sz="2800" dirty="0"/>
          </a:p>
        </p:txBody>
      </p:sp>
    </p:spTree>
    <p:extLst>
      <p:ext uri="{BB962C8B-B14F-4D97-AF65-F5344CB8AC3E}">
        <p14:creationId xmlns:p14="http://schemas.microsoft.com/office/powerpoint/2010/main" val="66135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F6CDD-C83B-C060-A02D-6CD95C2E0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86BE40-C2FF-C991-5D9D-393F73AC9F89}"/>
              </a:ext>
            </a:extLst>
          </p:cNvPr>
          <p:cNvSpPr/>
          <p:nvPr/>
        </p:nvSpPr>
        <p:spPr>
          <a:xfrm>
            <a:off x="1069063" y="734777"/>
            <a:ext cx="994360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0000"/>
                </a:solidFill>
              </a:rPr>
              <a:t>Why is this a problem?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r>
              <a:rPr lang="en-IN" sz="2000" dirty="0">
                <a:solidFill>
                  <a:srgbClr val="000000"/>
                </a:solidFill>
              </a:rPr>
              <a:t>Lots of local minima mean gradient descent may not find the global optimum - may get stuck in a global minimum</a:t>
            </a:r>
          </a:p>
          <a:p>
            <a:endParaRPr lang="en-IN" sz="2000" dirty="0">
              <a:solidFill>
                <a:srgbClr val="000000"/>
              </a:solidFill>
            </a:endParaRPr>
          </a:p>
          <a:p>
            <a:r>
              <a:rPr lang="en-IN" sz="2000" dirty="0">
                <a:solidFill>
                  <a:srgbClr val="000000"/>
                </a:solidFill>
              </a:rPr>
              <a:t>We would like a convex function so if you run gradient descent you converge to a global minimum</a:t>
            </a:r>
            <a:endParaRPr lang="en-IN" sz="2000" b="0" i="0" dirty="0">
              <a:solidFill>
                <a:srgbClr val="000000"/>
              </a:solidFill>
              <a:effectLst/>
            </a:endParaRPr>
          </a:p>
          <a:p>
            <a:endParaRPr lang="en-IN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CCF261-490A-4C7D-8C53-38F537DCB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452" y="3023348"/>
            <a:ext cx="8393147" cy="292897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90CBE-D16D-57AB-B139-E2909242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D94A-D771-4E42-89DD-B2A3614A4255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A5EA0-D8A7-633F-63D6-05C62265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6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0925" y="752772"/>
            <a:ext cx="69201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0000"/>
                </a:solidFill>
              </a:rPr>
              <a:t>A convex logistic regression cost function</a:t>
            </a:r>
            <a:endParaRPr lang="en-IN" sz="2800" dirty="0"/>
          </a:p>
        </p:txBody>
      </p:sp>
      <p:pic>
        <p:nvPicPr>
          <p:cNvPr id="10242" name="Picture 2" descr="http://www.holehouse.org/mlclass/06_Logistic_Regression_files/Image%20%5b12%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362" y="2576448"/>
            <a:ext cx="7804707" cy="115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59641" y="4341796"/>
            <a:ext cx="10552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medium-content-serif-font"/>
              </a:rPr>
              <a:t>The above two functions can be compressed into a single function i.e.</a:t>
            </a:r>
            <a:endParaRPr lang="en-IN" dirty="0"/>
          </a:p>
        </p:txBody>
      </p:sp>
      <p:sp>
        <p:nvSpPr>
          <p:cNvPr id="6" name="AutoShape 4" descr="http://www.holehouse.org/mlclass/06_Logistic_Regression_files/Image%20%5b16%5d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25" y="4956113"/>
            <a:ext cx="10481558" cy="77763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93443-75AE-8071-FA9E-D5C4B18B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1F06-AA14-4780-B53A-C34F40BF5BC5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729C5-5FED-BD51-588C-218969D2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2E86FB-2F0F-1886-E66E-C3530B567CE9}"/>
              </a:ext>
            </a:extLst>
          </p:cNvPr>
          <p:cNvSpPr/>
          <p:nvPr/>
        </p:nvSpPr>
        <p:spPr>
          <a:xfrm>
            <a:off x="680113" y="1972929"/>
            <a:ext cx="10831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To get around this we need a different, convex cost function which means we can apply gradient descent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206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6762" y="2524038"/>
            <a:ext cx="6681507" cy="8107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IN" sz="4800" dirty="0"/>
              <a:t>Let’s write some codes</a:t>
            </a:r>
            <a:endParaRPr lang="en-IN" sz="4800" dirty="0">
              <a:solidFill>
                <a:srgbClr val="000000"/>
              </a:solidFill>
              <a:sym typeface="Helvetica Neue Medium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48D5E-3789-1542-FDD6-E3FBEE34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5950A-5BA5-4150-AE37-E1C34EC2F7C0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7CA01-8293-BF0E-B50F-6F1E4490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3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730F9-12A2-D1C8-3F5D-EA63EFA7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RW" smtClean="0"/>
              <a:t>2</a:t>
            </a:fld>
            <a:endParaRPr lang="en-RW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5381" y="2451393"/>
            <a:ext cx="9901237" cy="879475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3"/>
                </a:solidFill>
                <a:latin typeface="+mn-lt"/>
              </a:rPr>
              <a:t>REGRESSION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E1755-C664-05D1-96D1-6CDBC590E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2AD3-B94E-80B8-DA08-E6F7147E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81" y="463602"/>
            <a:ext cx="10025538" cy="880362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3"/>
                </a:solidFill>
                <a:latin typeface="+mn-lt"/>
              </a:rPr>
              <a:t>Recap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361C76-E02C-A7CF-FEA8-828661624E17}"/>
              </a:ext>
            </a:extLst>
          </p:cNvPr>
          <p:cNvSpPr txBox="1"/>
          <p:nvPr/>
        </p:nvSpPr>
        <p:spPr>
          <a:xfrm>
            <a:off x="1282534" y="2479399"/>
            <a:ext cx="9417133" cy="280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just">
              <a:lnSpc>
                <a:spcPct val="150000"/>
              </a:lnSpc>
            </a:pPr>
            <a:r>
              <a:rPr lang="en-IN" sz="2531" dirty="0"/>
              <a:t>Regression is a statistical measurement used in finance, investing, and other disciplines that attempts to determine the strength of the relationship between one dependent variable and a series of other changing variables or independent variable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D3A6E-4E62-95EF-06ED-436014087DE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RW" smtClean="0"/>
              <a:t>3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83462253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6" descr="g(z) = \frac{1}{1 + e^-^z}\ "/>
          <p:cNvSpPr>
            <a:spLocks noChangeAspect="1" noChangeArrowheads="1"/>
          </p:cNvSpPr>
          <p:nvPr/>
        </p:nvSpPr>
        <p:spPr bwMode="auto">
          <a:xfrm>
            <a:off x="225631" y="16677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03343" y="2006990"/>
            <a:ext cx="9853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IN" sz="3200" dirty="0"/>
              <a:t>In statistics, the logistic model is used to model the probability of a certain class or event existing such as pass/fail, win/lose, alive/dead or healthy/sick. This can be extended to model several classes of events such as determining whether an image contains a cat, dog, lion, etc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3B674-8D6F-3914-E661-B79C53C2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673-F07B-4B81-AF27-97E90CCFE427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1F2E23-A208-6C8A-4A24-6E4F1FDD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F3E15-2B5A-8336-C750-A89E2CC23063}"/>
              </a:ext>
            </a:extLst>
          </p:cNvPr>
          <p:cNvSpPr txBox="1"/>
          <p:nvPr/>
        </p:nvSpPr>
        <p:spPr>
          <a:xfrm>
            <a:off x="530431" y="583357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 Logistic Regression</a:t>
            </a:r>
            <a:endParaRPr lang="en-RW" sz="3200" b="1" dirty="0"/>
          </a:p>
        </p:txBody>
      </p:sp>
    </p:spTree>
    <p:extLst>
      <p:ext uri="{BB962C8B-B14F-4D97-AF65-F5344CB8AC3E}">
        <p14:creationId xmlns:p14="http://schemas.microsoft.com/office/powerpoint/2010/main" val="343571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572F3-F5CF-EFAC-3CF7-6BC84E7A1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6" descr="g(z) = \frac{1}{1 + e^-^z}\ ">
            <a:extLst>
              <a:ext uri="{FF2B5EF4-FFF2-40B4-BE49-F238E27FC236}">
                <a16:creationId xmlns:a16="http://schemas.microsoft.com/office/drawing/2014/main" id="{2F18B81F-D2CB-214B-4DFB-3F1C543E83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5631" y="16677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9E9DD-2CAD-00C6-A20B-D81416A9CBC0}"/>
              </a:ext>
            </a:extLst>
          </p:cNvPr>
          <p:cNvSpPr txBox="1"/>
          <p:nvPr/>
        </p:nvSpPr>
        <p:spPr>
          <a:xfrm>
            <a:off x="737117" y="1465815"/>
            <a:ext cx="99277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IN" sz="2000" dirty="0"/>
              <a:t>Based on the number of categories, Logistic regression can be classified as:</a:t>
            </a:r>
          </a:p>
          <a:p>
            <a:pPr algn="just" fontAlgn="base"/>
            <a:endParaRPr lang="en-IN" sz="2000" dirty="0"/>
          </a:p>
          <a:p>
            <a:pPr marL="285750" indent="-285750" algn="just" fontAlgn="base">
              <a:buFont typeface="Wingdings" panose="05000000000000000000" pitchFamily="2" charset="2"/>
              <a:buChar char="q"/>
            </a:pPr>
            <a:r>
              <a:rPr lang="en-IN" sz="2000" b="1" dirty="0"/>
              <a:t>Binomial:</a:t>
            </a:r>
            <a:r>
              <a:rPr lang="en-IN" sz="2000" dirty="0"/>
              <a:t> Target variable can have only 2 possible types: “0” or “1” which may represent “win” vs “loss”, “pass” vs “fail”, “dead” vs “alive”, etc.</a:t>
            </a:r>
          </a:p>
          <a:p>
            <a:pPr marL="285750" indent="-285750" algn="just" fontAlgn="base"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285750" indent="-285750" algn="just" fontAlgn="base">
              <a:buFont typeface="Wingdings" panose="05000000000000000000" pitchFamily="2" charset="2"/>
              <a:buChar char="q"/>
            </a:pPr>
            <a:r>
              <a:rPr lang="en-IN" sz="2000" b="1" dirty="0"/>
              <a:t>Multinomial:</a:t>
            </a:r>
            <a:r>
              <a:rPr lang="en-IN" sz="2000" dirty="0"/>
              <a:t> Target variable can have 3 or more possible types which are not ordered(i.e. types have no quantitative significance) like “disease A” vs “disease B” vs “disease C”.</a:t>
            </a:r>
          </a:p>
          <a:p>
            <a:pPr marL="285750" indent="-285750" algn="just" fontAlgn="base"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285750" indent="-285750" algn="just" fontAlgn="base">
              <a:buFont typeface="Wingdings" panose="05000000000000000000" pitchFamily="2" charset="2"/>
              <a:buChar char="q"/>
            </a:pPr>
            <a:r>
              <a:rPr lang="en-IN" sz="2000" b="1" dirty="0"/>
              <a:t>Ordinal:</a:t>
            </a:r>
            <a:r>
              <a:rPr lang="en-IN" sz="2000" dirty="0"/>
              <a:t> It deals with target variables with ordered categories. For example, a test score can be categorized </a:t>
            </a:r>
            <a:r>
              <a:rPr lang="en-IN" sz="2000" dirty="0" err="1"/>
              <a:t>as:“very</a:t>
            </a:r>
            <a:r>
              <a:rPr lang="en-IN" sz="2000" dirty="0"/>
              <a:t> poor”, “poor”, “good”, “very good”. Here, each category can be given a score like 0, 1, 2, 3.</a:t>
            </a:r>
          </a:p>
          <a:p>
            <a:pPr algn="just"/>
            <a:endParaRPr lang="en-IN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E8506-94C0-381E-00B1-095AB918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673-F07B-4B81-AF27-97E90CCFE427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45F315-602A-4E45-1026-7A0F2459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FF51F-9F78-99DF-F258-D50794120008}"/>
              </a:ext>
            </a:extLst>
          </p:cNvPr>
          <p:cNvSpPr txBox="1"/>
          <p:nvPr/>
        </p:nvSpPr>
        <p:spPr>
          <a:xfrm>
            <a:off x="530431" y="583357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 Logistic Regression cont’d</a:t>
            </a:r>
            <a:endParaRPr lang="en-RW" sz="3200" b="1" dirty="0"/>
          </a:p>
        </p:txBody>
      </p:sp>
    </p:spTree>
    <p:extLst>
      <p:ext uri="{BB962C8B-B14F-4D97-AF65-F5344CB8AC3E}">
        <p14:creationId xmlns:p14="http://schemas.microsoft.com/office/powerpoint/2010/main" val="391223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4771" y="1407653"/>
            <a:ext cx="9804013" cy="2352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00"/>
                </a:solidFill>
              </a:rPr>
              <a:t>How do we develop a classification algorithm?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0000"/>
                </a:solidFill>
              </a:rPr>
              <a:t>Tumour size </a:t>
            </a:r>
            <a:r>
              <a:rPr lang="en-IN" sz="2000" dirty="0" err="1">
                <a:solidFill>
                  <a:srgbClr val="000000"/>
                </a:solidFill>
              </a:rPr>
              <a:t>vs</a:t>
            </a:r>
            <a:r>
              <a:rPr lang="en-IN" sz="2000" dirty="0">
                <a:solidFill>
                  <a:srgbClr val="000000"/>
                </a:solidFill>
              </a:rPr>
              <a:t> malignancy (0 or 1)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0000"/>
                </a:solidFill>
              </a:rPr>
              <a:t>We </a:t>
            </a:r>
            <a:r>
              <a:rPr lang="en-IN" sz="2000" i="1" dirty="0">
                <a:solidFill>
                  <a:srgbClr val="000000"/>
                </a:solidFill>
              </a:rPr>
              <a:t>could</a:t>
            </a:r>
            <a:r>
              <a:rPr lang="en-IN" sz="2000" dirty="0">
                <a:solidFill>
                  <a:srgbClr val="000000"/>
                </a:solidFill>
              </a:rPr>
              <a:t> use linear regression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</a:rPr>
              <a:t>Then threshold the classifier output (i.e. anything over some value is yes, else no)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</a:rPr>
              <a:t>In our example below linear regression with thresholding seems to work</a:t>
            </a:r>
            <a:endParaRPr lang="en-IN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026" name="Picture 2" descr="http://www.holehouse.org/mlclass/06_Logistic_Regression_files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465" y="4034144"/>
            <a:ext cx="6699310" cy="224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40022-3B9E-F0D4-333A-0C435840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5729-73CC-4150-8595-E78CA088C854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8CFA1-2279-DF43-9427-A2D5D506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E9CF9-3D3F-FDBC-17BC-9FD220F18E66}"/>
              </a:ext>
            </a:extLst>
          </p:cNvPr>
          <p:cNvSpPr txBox="1"/>
          <p:nvPr/>
        </p:nvSpPr>
        <p:spPr>
          <a:xfrm>
            <a:off x="1183577" y="583357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Start with binary class problems</a:t>
            </a:r>
            <a:endParaRPr lang="en-RW" sz="3200" b="1" dirty="0"/>
          </a:p>
        </p:txBody>
      </p:sp>
    </p:spTree>
    <p:extLst>
      <p:ext uri="{BB962C8B-B14F-4D97-AF65-F5344CB8AC3E}">
        <p14:creationId xmlns:p14="http://schemas.microsoft.com/office/powerpoint/2010/main" val="299601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6962" y="1329194"/>
            <a:ext cx="8940140" cy="419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0000"/>
                </a:solidFill>
              </a:rPr>
              <a:t>From above, we can see that this does a reasonable job of stratifying the data points into one of two classes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</a:rPr>
              <a:t>But what if we had a single Yes with a very small tumour?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</a:rPr>
              <a:t>This would lead to classifying all the existing </a:t>
            </a:r>
            <a:r>
              <a:rPr lang="en-IN" sz="2000" dirty="0" err="1">
                <a:solidFill>
                  <a:srgbClr val="000000"/>
                </a:solidFill>
              </a:rPr>
              <a:t>YESes</a:t>
            </a:r>
            <a:r>
              <a:rPr lang="en-IN" sz="2000" dirty="0">
                <a:solidFill>
                  <a:srgbClr val="000000"/>
                </a:solidFill>
              </a:rPr>
              <a:t> as Nos.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0000"/>
                </a:solidFill>
              </a:rPr>
              <a:t>Another issue with linear regression: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</a:rPr>
              <a:t>We know Y is 0 or 1, but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</a:rPr>
              <a:t>Hypothesis can give values large than 1 or less than 0.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0000"/>
                </a:solidFill>
              </a:rPr>
              <a:t>So, logistic regression generates a value where is always either 0 or 1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</a:rPr>
              <a:t>Logistic regression is a </a:t>
            </a:r>
            <a:r>
              <a:rPr lang="en-IN" sz="2000" b="1" dirty="0">
                <a:solidFill>
                  <a:srgbClr val="000000"/>
                </a:solidFill>
              </a:rPr>
              <a:t>classification algorithm</a:t>
            </a:r>
            <a:r>
              <a:rPr lang="en-IN" sz="2000" dirty="0">
                <a:solidFill>
                  <a:srgbClr val="000000"/>
                </a:solidFill>
              </a:rPr>
              <a:t> - don't be confused</a:t>
            </a:r>
            <a:endParaRPr lang="en-IN" sz="20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E4696-C2BF-F281-E093-16DD1F5F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6340-624A-40EE-87C1-61940396322C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CE9D4-D5E2-E5CE-6B31-3A9F66C3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12AC6-0ADB-4BA6-5774-D916A32D153F}"/>
              </a:ext>
            </a:extLst>
          </p:cNvPr>
          <p:cNvSpPr txBox="1"/>
          <p:nvPr/>
        </p:nvSpPr>
        <p:spPr>
          <a:xfrm>
            <a:off x="968972" y="583357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Binary class problems cont’d</a:t>
            </a:r>
            <a:endParaRPr lang="en-RW" sz="3200" b="1" dirty="0"/>
          </a:p>
        </p:txBody>
      </p:sp>
    </p:spTree>
    <p:extLst>
      <p:ext uri="{BB962C8B-B14F-4D97-AF65-F5344CB8AC3E}">
        <p14:creationId xmlns:p14="http://schemas.microsoft.com/office/powerpoint/2010/main" val="254029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2CFC3-4BCD-A8A0-90DE-E33BF8764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75ECA4-97D1-7922-9271-2B381DEF5BA6}"/>
              </a:ext>
            </a:extLst>
          </p:cNvPr>
          <p:cNvSpPr/>
          <p:nvPr/>
        </p:nvSpPr>
        <p:spPr>
          <a:xfrm>
            <a:off x="898566" y="1411286"/>
            <a:ext cx="10394868" cy="1703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rgbClr val="000000"/>
                </a:solidFill>
                <a:latin typeface="Georgia" panose="02040502050405020303" pitchFamily="18" charset="0"/>
              </a:rPr>
              <a:t>We want our classifier to output values between 0 and 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0000"/>
                </a:solidFill>
                <a:latin typeface="Georgia" panose="02040502050405020303" pitchFamily="18" charset="0"/>
              </a:rPr>
              <a:t>When using linear regression we did  </a:t>
            </a:r>
            <a:r>
              <a:rPr lang="en-IN" dirty="0" err="1">
                <a:solidFill>
                  <a:srgbClr val="000000"/>
                </a:solidFill>
                <a:latin typeface="Georgia" panose="02040502050405020303" pitchFamily="18" charset="0"/>
              </a:rPr>
              <a:t>h</a:t>
            </a:r>
            <a:r>
              <a:rPr lang="en-IN" baseline="-25000" dirty="0" err="1">
                <a:solidFill>
                  <a:srgbClr val="000000"/>
                </a:solidFill>
                <a:latin typeface="Georgia" panose="02040502050405020303" pitchFamily="18" charset="0"/>
              </a:rPr>
              <a:t>θ</a:t>
            </a:r>
            <a:r>
              <a:rPr lang="en-IN" dirty="0">
                <a:solidFill>
                  <a:srgbClr val="000000"/>
                </a:solidFill>
                <a:latin typeface="Georgia" panose="02040502050405020303" pitchFamily="18" charset="0"/>
              </a:rPr>
              <a:t>(x) = (</a:t>
            </a:r>
            <a:r>
              <a:rPr lang="en-IN" dirty="0" err="1">
                <a:solidFill>
                  <a:srgbClr val="000000"/>
                </a:solidFill>
                <a:latin typeface="Georgia" panose="02040502050405020303" pitchFamily="18" charset="0"/>
              </a:rPr>
              <a:t>θ</a:t>
            </a:r>
            <a:r>
              <a:rPr lang="en-IN" i="1" baseline="30000" dirty="0" err="1">
                <a:solidFill>
                  <a:srgbClr val="000000"/>
                </a:solidFill>
                <a:latin typeface="Georgia" panose="02040502050405020303" pitchFamily="18" charset="0"/>
              </a:rPr>
              <a:t>T</a:t>
            </a:r>
            <a:r>
              <a:rPr lang="en-IN" dirty="0">
                <a:solidFill>
                  <a:srgbClr val="000000"/>
                </a:solidFill>
                <a:latin typeface="Georgia" panose="02040502050405020303" pitchFamily="18" charset="0"/>
              </a:rPr>
              <a:t> x)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0000"/>
                </a:solidFill>
                <a:latin typeface="Georgia" panose="02040502050405020303" pitchFamily="18" charset="0"/>
              </a:rPr>
              <a:t>For classification hypothesis representation we do </a:t>
            </a:r>
            <a:r>
              <a:rPr lang="en-IN" dirty="0" err="1">
                <a:solidFill>
                  <a:srgbClr val="000000"/>
                </a:solidFill>
                <a:latin typeface="Georgia" panose="02040502050405020303" pitchFamily="18" charset="0"/>
              </a:rPr>
              <a:t>h</a:t>
            </a:r>
            <a:r>
              <a:rPr lang="en-IN" baseline="-25000" dirty="0" err="1">
                <a:solidFill>
                  <a:srgbClr val="000000"/>
                </a:solidFill>
                <a:latin typeface="Georgia" panose="02040502050405020303" pitchFamily="18" charset="0"/>
              </a:rPr>
              <a:t>θ</a:t>
            </a:r>
            <a:r>
              <a:rPr lang="en-IN" dirty="0">
                <a:solidFill>
                  <a:srgbClr val="000000"/>
                </a:solidFill>
                <a:latin typeface="Georgia" panose="02040502050405020303" pitchFamily="18" charset="0"/>
              </a:rPr>
              <a:t>(x) = g((</a:t>
            </a:r>
            <a:r>
              <a:rPr lang="en-IN" dirty="0" err="1">
                <a:solidFill>
                  <a:srgbClr val="000000"/>
                </a:solidFill>
                <a:latin typeface="Georgia" panose="02040502050405020303" pitchFamily="18" charset="0"/>
              </a:rPr>
              <a:t>θ</a:t>
            </a:r>
            <a:r>
              <a:rPr lang="en-IN" i="1" baseline="30000" dirty="0" err="1">
                <a:solidFill>
                  <a:srgbClr val="000000"/>
                </a:solidFill>
                <a:latin typeface="Georgia" panose="02040502050405020303" pitchFamily="18" charset="0"/>
              </a:rPr>
              <a:t>T</a:t>
            </a:r>
            <a:r>
              <a:rPr lang="en-IN" dirty="0">
                <a:solidFill>
                  <a:srgbClr val="000000"/>
                </a:solidFill>
                <a:latin typeface="Georgia" panose="02040502050405020303" pitchFamily="18" charset="0"/>
              </a:rPr>
              <a:t> x))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0000"/>
                </a:solidFill>
                <a:latin typeface="Georgia" panose="02040502050405020303" pitchFamily="18" charset="0"/>
              </a:rPr>
              <a:t>Where we define g(z)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9B1A05-FB54-6B2A-C216-030FBB23A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134" y="3157375"/>
            <a:ext cx="1762787" cy="543249"/>
          </a:xfrm>
          <a:prstGeom prst="rect">
            <a:avLst/>
          </a:prstGeom>
        </p:spPr>
      </p:pic>
      <p:pic>
        <p:nvPicPr>
          <p:cNvPr id="10" name="Picture 2" descr="http://www.holehouse.org/mlclass/06_Logistic_Regression_files/Image%20%5b1%5d.png">
            <a:extLst>
              <a:ext uri="{FF2B5EF4-FFF2-40B4-BE49-F238E27FC236}">
                <a16:creationId xmlns:a16="http://schemas.microsoft.com/office/drawing/2014/main" id="{862EFD8C-14BF-AF2C-1FF6-FAE5424EA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510" y="5003801"/>
            <a:ext cx="24860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08022-617D-526C-75D9-80ED6115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6340-624A-40EE-87C1-61940396322C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F8623-05C8-A5FA-1A22-68411DAC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18EED-816B-ACC7-A4B6-A564AC1B0E3B}"/>
              </a:ext>
            </a:extLst>
          </p:cNvPr>
          <p:cNvSpPr txBox="1"/>
          <p:nvPr/>
        </p:nvSpPr>
        <p:spPr>
          <a:xfrm>
            <a:off x="898566" y="630634"/>
            <a:ext cx="6379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000000"/>
                </a:solidFill>
              </a:rPr>
              <a:t>Hypothesis representation</a:t>
            </a:r>
            <a:endParaRPr lang="en-IN" sz="3200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237F6E-93DF-88C5-88A8-6A618C85B8C6}"/>
              </a:ext>
            </a:extLst>
          </p:cNvPr>
          <p:cNvSpPr/>
          <p:nvPr/>
        </p:nvSpPr>
        <p:spPr>
          <a:xfrm>
            <a:off x="817615" y="3728389"/>
            <a:ext cx="10394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0000"/>
                </a:solidFill>
                <a:latin typeface="Georgia" panose="02040502050405020303" pitchFamily="18" charset="0"/>
              </a:rPr>
              <a:t>z is a real number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0000"/>
                </a:solidFill>
                <a:latin typeface="Georgia" panose="02040502050405020303" pitchFamily="18" charset="0"/>
              </a:rPr>
              <a:t>This is the </a:t>
            </a:r>
            <a:r>
              <a:rPr lang="en-IN" b="1" dirty="0">
                <a:solidFill>
                  <a:srgbClr val="000000"/>
                </a:solidFill>
                <a:latin typeface="Georgia" panose="02040502050405020303" pitchFamily="18" charset="0"/>
              </a:rPr>
              <a:t>sigmoid function</a:t>
            </a:r>
            <a:r>
              <a:rPr lang="en-IN" dirty="0">
                <a:solidFill>
                  <a:srgbClr val="000000"/>
                </a:solidFill>
                <a:latin typeface="Georgia" panose="02040502050405020303" pitchFamily="18" charset="0"/>
              </a:rPr>
              <a:t>, or the </a:t>
            </a:r>
            <a:r>
              <a:rPr lang="en-IN" b="1" dirty="0">
                <a:solidFill>
                  <a:srgbClr val="000000"/>
                </a:solidFill>
                <a:latin typeface="Georgia" panose="02040502050405020303" pitchFamily="18" charset="0"/>
              </a:rPr>
              <a:t>logistic function</a:t>
            </a:r>
          </a:p>
          <a:p>
            <a:pPr lvl="2"/>
            <a:endParaRPr lang="en-IN" b="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Georgia" panose="02040502050405020303" pitchFamily="18" charset="0"/>
              </a:rPr>
              <a:t>If we combine these equations we can write out the hypothesis as</a:t>
            </a:r>
            <a:endParaRPr lang="en-IN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12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5144417"/>
            <a:ext cx="6096000" cy="8787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0000"/>
                </a:solidFill>
                <a:latin typeface="Georgia" panose="02040502050405020303" pitchFamily="18" charset="0"/>
              </a:rPr>
              <a:t>Crosses 0.5 at the origin, then flattens out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0000"/>
                </a:solidFill>
                <a:latin typeface="Georgia" panose="02040502050405020303" pitchFamily="18" charset="0"/>
              </a:rPr>
              <a:t>Asymptotes at 0 and 1</a:t>
            </a:r>
            <a:endParaRPr lang="en-IN" dirty="0"/>
          </a:p>
        </p:txBody>
      </p:sp>
      <p:pic>
        <p:nvPicPr>
          <p:cNvPr id="2054" name="Picture 6" descr="http://www.holehouse.org/mlclass/06_Logistic_Regression_files/Image%20%5b2%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696" y="1370533"/>
            <a:ext cx="7715023" cy="35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E6F08-A6DD-1165-8DD2-B3A25560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959A-2304-4CC3-AD40-75A1E36BAD72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2466E-0ED6-498F-278D-70195758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08AD0-DC72-FAD2-6AE7-8A75AC3724E0}"/>
              </a:ext>
            </a:extLst>
          </p:cNvPr>
          <p:cNvSpPr txBox="1"/>
          <p:nvPr/>
        </p:nvSpPr>
        <p:spPr>
          <a:xfrm>
            <a:off x="774866" y="720270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How  does the sigmoid function look like?</a:t>
            </a:r>
          </a:p>
        </p:txBody>
      </p:sp>
    </p:spTree>
    <p:extLst>
      <p:ext uri="{BB962C8B-B14F-4D97-AF65-F5344CB8AC3E}">
        <p14:creationId xmlns:p14="http://schemas.microsoft.com/office/powerpoint/2010/main" val="26076915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919</TotalTime>
  <Words>1215</Words>
  <Application>Microsoft Office PowerPoint</Application>
  <PresentationFormat>Widescreen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Georgia</vt:lpstr>
      <vt:lpstr>Helvetica Neue Medium</vt:lpstr>
      <vt:lpstr>medium-content-serif-font</vt:lpstr>
      <vt:lpstr>Wingdings</vt:lpstr>
      <vt:lpstr>Retrospect</vt:lpstr>
      <vt:lpstr>Machine Learning</vt:lpstr>
      <vt:lpstr>REGRESSION</vt:lpstr>
      <vt:lpstr>Recap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Srinu Maripi</dc:creator>
  <cp:lastModifiedBy>Hicode io</cp:lastModifiedBy>
  <cp:revision>45</cp:revision>
  <dcterms:created xsi:type="dcterms:W3CDTF">2019-09-03T16:54:15Z</dcterms:created>
  <dcterms:modified xsi:type="dcterms:W3CDTF">2024-12-23T15:21:07Z</dcterms:modified>
</cp:coreProperties>
</file>