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17"/>
  </p:notesMasterIdLst>
  <p:sldIdLst>
    <p:sldId id="256" r:id="rId2"/>
    <p:sldId id="374" r:id="rId3"/>
    <p:sldId id="398" r:id="rId4"/>
    <p:sldId id="379" r:id="rId5"/>
    <p:sldId id="380" r:id="rId6"/>
    <p:sldId id="382" r:id="rId7"/>
    <p:sldId id="383" r:id="rId8"/>
    <p:sldId id="399" r:id="rId9"/>
    <p:sldId id="385" r:id="rId10"/>
    <p:sldId id="386" r:id="rId11"/>
    <p:sldId id="387" r:id="rId12"/>
    <p:sldId id="400" r:id="rId13"/>
    <p:sldId id="389" r:id="rId14"/>
    <p:sldId id="390" r:id="rId15"/>
    <p:sldId id="39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9" autoAdjust="0"/>
    <p:restoredTop sz="94660"/>
  </p:normalViewPr>
  <p:slideViewPr>
    <p:cSldViewPr snapToGrid="0">
      <p:cViewPr>
        <p:scale>
          <a:sx n="160" d="100"/>
          <a:sy n="160" d="100"/>
        </p:scale>
        <p:origin x="-405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14CF5-850C-4BDB-8F33-E8B3323FAE60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8ECE7-F9B4-466B-BED2-E52FF8F35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39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5D41-8729-4C17-916F-459D01A23D81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6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540-F2D7-4828-8B8D-C15E9A3E2C61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4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2D55-E736-4372-A251-0A12793CF494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2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79178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3830836" y="1818679"/>
            <a:ext cx="8840391" cy="44201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33329" y="6536531"/>
            <a:ext cx="318993" cy="24110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5305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C0EE-F24C-4E5F-9FE1-C3F0BA329851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8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479-1E5D-47E7-A751-2FC09F4A3DDB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03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02DF-C849-467F-9A8E-32E25D62CB09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EA5A-6C92-4909-8FAC-7E58EC2D03E1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2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AD4E-C5A2-4403-BC20-BA1CE81CDC2C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2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2000-4CF3-4135-949E-DC520DE5EBF4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6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DBDE86-A82F-41D7-B636-8905D0F66483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1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926B-FF34-4F10-9C75-E107ABD6DE08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7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EBCAE5-D202-4388-A4F1-4D402F839447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3649" y="1600200"/>
            <a:ext cx="9918441" cy="2262781"/>
          </a:xfrm>
        </p:spPr>
        <p:txBody>
          <a:bodyPr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27DA5-25A8-449A-83AE-1C0CC020EC81}"/>
              </a:ext>
            </a:extLst>
          </p:cNvPr>
          <p:cNvSpPr txBox="1"/>
          <p:nvPr/>
        </p:nvSpPr>
        <p:spPr>
          <a:xfrm>
            <a:off x="2547257" y="4611469"/>
            <a:ext cx="7259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“A field of study that gives computers the capability to learn without being explicitly programmed."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AD4BA-E29A-C57A-6F16-0CCB8E89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F8E-0C1A-4BCE-BB95-04999EBA355D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7A504-7519-6530-4102-D2AE82ED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0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4894" y="1887328"/>
            <a:ext cx="92422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/>
              <a:t>Decision tree builds regression models in the form of a tree structure. It breaks down a dataset into smaller and smaller subsets while at the same time an associated decision tree is incrementally developed.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/>
              <a:t>The final result is a tree with decision nodes and leaf nodes. A decision node (e.g., Outlook) has two or more branches (e.g., Sunny, Overcast and Rainy), each representing values for the attribute tested. Leaf node (e.g., Hours Played) represents a decision on the numerical target.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/>
              <a:t>The topmost decision node in a tree which corresponds to the best predictor is called root node. Decision trees can handle both categorical and numerical data.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58201-AAA8-2B4A-B7D1-422AC7DD03EC}"/>
              </a:ext>
            </a:extLst>
          </p:cNvPr>
          <p:cNvSpPr txBox="1"/>
          <p:nvPr/>
        </p:nvSpPr>
        <p:spPr>
          <a:xfrm>
            <a:off x="1599960" y="1088963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Decision tree regression</a:t>
            </a:r>
            <a:endParaRPr lang="en-RW" sz="3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Decision_tree_r1.png" descr="Decision_tree_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61" y="1567368"/>
            <a:ext cx="10289477" cy="372326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0BFE76-40A9-3D25-6455-993162DD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RW" smtClean="0"/>
              <a:t>11</a:t>
            </a:fld>
            <a:endParaRPr lang="en-RW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C612D-D639-ED30-1E34-D1F396336890}"/>
              </a:ext>
            </a:extLst>
          </p:cNvPr>
          <p:cNvSpPr txBox="1"/>
          <p:nvPr/>
        </p:nvSpPr>
        <p:spPr>
          <a:xfrm>
            <a:off x="4544008" y="5449078"/>
            <a:ext cx="235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tree approach</a:t>
            </a:r>
            <a:endParaRPr lang="en-RW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E4A10-5F2B-2D07-F51A-44908C66A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69EAAB-DB88-C519-C24F-28398C8B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RW" smtClean="0"/>
              <a:t>12</a:t>
            </a:fld>
            <a:endParaRPr lang="en-RW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50A89-553C-1C39-C10B-C8B30CC0DB0C}"/>
              </a:ext>
            </a:extLst>
          </p:cNvPr>
          <p:cNvSpPr txBox="1"/>
          <p:nvPr/>
        </p:nvSpPr>
        <p:spPr>
          <a:xfrm>
            <a:off x="1170740" y="837036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Decision tree Outputs</a:t>
            </a:r>
            <a:endParaRPr lang="en-RW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AA986-C63F-E34C-FD02-CA063030CEF9}"/>
              </a:ext>
            </a:extLst>
          </p:cNvPr>
          <p:cNvSpPr txBox="1"/>
          <p:nvPr/>
        </p:nvSpPr>
        <p:spPr>
          <a:xfrm>
            <a:off x="1184988" y="1552887"/>
            <a:ext cx="976915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Decision tree regression analyzes the features of an object and builds a tree-structured model to make predictions, generating meaningful continuous outputs. Continuous output refers to results that are not confined to a predefined set of discrete values or categories.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For instance: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Discrete output</a:t>
            </a:r>
            <a:r>
              <a:rPr lang="en-US" sz="2400" dirty="0"/>
              <a:t>: A weather prediction model that forecasts whether it will rain on a particular day.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Continuous output</a:t>
            </a:r>
            <a:r>
              <a:rPr lang="en-US" sz="2400" dirty="0"/>
              <a:t>: A profit prediction model that estimates the potential profit from the sale of a product.</a:t>
            </a:r>
            <a:endParaRPr lang="en-RW" sz="2400" dirty="0"/>
          </a:p>
        </p:txBody>
      </p:sp>
    </p:spTree>
    <p:extLst>
      <p:ext uri="{BB962C8B-B14F-4D97-AF65-F5344CB8AC3E}">
        <p14:creationId xmlns:p14="http://schemas.microsoft.com/office/powerpoint/2010/main" val="3585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15EDC9-CB1F-2188-0853-E987C631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RW" smtClean="0"/>
              <a:t>13</a:t>
            </a:fld>
            <a:endParaRPr lang="en-R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6CE8B-5EE5-3EB6-81D9-931E8949DD68}"/>
              </a:ext>
            </a:extLst>
          </p:cNvPr>
          <p:cNvSpPr txBox="1"/>
          <p:nvPr/>
        </p:nvSpPr>
        <p:spPr>
          <a:xfrm>
            <a:off x="795367" y="762392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Random forest regression</a:t>
            </a:r>
            <a:endParaRPr lang="en-RW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93B04-B593-20E9-78A4-F1CDC1F64815}"/>
              </a:ext>
            </a:extLst>
          </p:cNvPr>
          <p:cNvSpPr txBox="1"/>
          <p:nvPr/>
        </p:nvSpPr>
        <p:spPr>
          <a:xfrm>
            <a:off x="858416" y="1997839"/>
            <a:ext cx="989978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RW" sz="2000" dirty="0"/>
              <a:t>The Random Forest is one of the most effective machine learning models for predictive analytics, making it an industrial workhorse for machine learning.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RW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RW" sz="2000" dirty="0"/>
              <a:t>The random forest model is a type of additive model that makes predictions by combining decisions from a sequence of base models. 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RW" sz="2000" dirty="0"/>
              <a:t>Here, each base classifier is a simple decision tree. This broad technique of using multiple models to obtain better predictive performance is called model </a:t>
            </a:r>
            <a:r>
              <a:rPr lang="en-RW" sz="2000" dirty="0" err="1"/>
              <a:t>ensembling</a:t>
            </a:r>
            <a:r>
              <a:rPr lang="en-RW" sz="2000" dirty="0"/>
              <a:t>. 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RW" sz="2000" dirty="0"/>
              <a:t>In random forests, all the base models are constructed independently using a different subsample of the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FE865-BB4E-C821-EE98-1B8F5EB3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RW" smtClean="0"/>
              <a:t>14</a:t>
            </a:fld>
            <a:endParaRPr lang="en-RW"/>
          </a:p>
        </p:txBody>
      </p:sp>
      <p:pic>
        <p:nvPicPr>
          <p:cNvPr id="189" name="random forest.png" descr="random for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74" y="1087180"/>
            <a:ext cx="8038684" cy="468364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7211B8-E554-3A99-8A61-8A14D1E358A7}"/>
              </a:ext>
            </a:extLst>
          </p:cNvPr>
          <p:cNvSpPr txBox="1"/>
          <p:nvPr/>
        </p:nvSpPr>
        <p:spPr>
          <a:xfrm>
            <a:off x="4581331" y="5859624"/>
            <a:ext cx="250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approach</a:t>
            </a:r>
            <a:endParaRPr lang="en-RW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Table"/>
          <p:cNvGraphicFramePr/>
          <p:nvPr>
            <p:extLst>
              <p:ext uri="{D42A27DB-BD31-4B8C-83A1-F6EECF244321}">
                <p14:modId xmlns:p14="http://schemas.microsoft.com/office/powerpoint/2010/main" val="4227723246"/>
              </p:ext>
            </p:extLst>
          </p:nvPr>
        </p:nvGraphicFramePr>
        <p:xfrm>
          <a:off x="1231641" y="1894114"/>
          <a:ext cx="8854386" cy="3810838"/>
        </p:xfrm>
        <a:graphic>
          <a:graphicData uri="http://schemas.openxmlformats.org/drawingml/2006/table">
            <a:tbl>
              <a:tblPr firstRow="1" bandRow="1"/>
              <a:tblGrid>
                <a:gridCol w="295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217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>
                          <a:solidFill>
                            <a:schemeClr val="tx1"/>
                          </a:solidFill>
                          <a:latin typeface="+mn-lt"/>
                          <a:ea typeface="Helvetica Neue Medium"/>
                          <a:cs typeface="Helvetica Neue Medium"/>
                          <a:sym typeface="Helvetica Neue Medium"/>
                        </a:rPr>
                        <a:t>Regression model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>
                          <a:solidFill>
                            <a:schemeClr val="tx1"/>
                          </a:solidFill>
                          <a:latin typeface="+mn-lt"/>
                          <a:ea typeface="Helvetica Neue Medium"/>
                          <a:cs typeface="Helvetica Neue Medium"/>
                          <a:sym typeface="Helvetica Neue Medium"/>
                        </a:rPr>
                        <a:t>Pros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>
                          <a:solidFill>
                            <a:schemeClr val="tx1"/>
                          </a:solidFill>
                          <a:latin typeface="+mn-lt"/>
                          <a:ea typeface="Helvetica Neue Medium"/>
                          <a:cs typeface="Helvetica Neue Medium"/>
                          <a:sym typeface="Helvetica Neue Medium"/>
                        </a:rPr>
                        <a:t>Cons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17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 b="1" dirty="0">
                          <a:sym typeface="Helvetica Neue Medium"/>
                        </a:rPr>
                        <a:t>Linear regression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dirty="0">
                          <a:sym typeface="Helvetica Neue Medium"/>
                        </a:rPr>
                        <a:t>Works on any size of dataset, gives information about features.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 dirty="0">
                          <a:sym typeface="Helvetica Neue Medium"/>
                        </a:rPr>
                        <a:t>The Linear </a:t>
                      </a:r>
                      <a:r>
                        <a:rPr lang="en-US" sz="1500" dirty="0">
                          <a:sym typeface="Helvetica Neue Medium"/>
                        </a:rPr>
                        <a:t>relationship</a:t>
                      </a:r>
                      <a:r>
                        <a:rPr sz="1500" dirty="0">
                          <a:sym typeface="Helvetica Neue Medium"/>
                        </a:rPr>
                        <a:t> assumption.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 b="1">
                          <a:sym typeface="Helvetica Neue Medium"/>
                        </a:rPr>
                        <a:t>Polynomial regression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Helvetica Neue Medium"/>
                        </a:rPr>
                        <a:t>Works on any size of dataset, works very well on non linear problems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dirty="0">
                          <a:sym typeface="Helvetica Neue Medium"/>
                        </a:rPr>
                        <a:t>Need to choose right polynomial degree</a:t>
                      </a:r>
                      <a:r>
                        <a:rPr lang="en-US" sz="1300" dirty="0">
                          <a:sym typeface="Helvetica Neue Medium"/>
                        </a:rPr>
                        <a:t>.</a:t>
                      </a:r>
                      <a:endParaRPr sz="1300" dirty="0">
                        <a:sym typeface="Helvetica Neue Medium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 b="1">
                          <a:sym typeface="Helvetica Neue Medium"/>
                        </a:rPr>
                        <a:t>Decision tree recession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dirty="0">
                          <a:sym typeface="Helvetica Neue Medium"/>
                        </a:rPr>
                        <a:t>Interpretability,</a:t>
                      </a:r>
                      <a:r>
                        <a:rPr lang="en-US" sz="1300" dirty="0">
                          <a:sym typeface="Helvetica Neue Medium"/>
                        </a:rPr>
                        <a:t> </a:t>
                      </a:r>
                      <a:r>
                        <a:rPr sz="1300" dirty="0">
                          <a:sym typeface="Helvetica Neue Medium"/>
                        </a:rPr>
                        <a:t>no need for feature scaling,</a:t>
                      </a:r>
                      <a:r>
                        <a:rPr lang="en-US" sz="1300" dirty="0">
                          <a:sym typeface="Helvetica Neue Medium"/>
                        </a:rPr>
                        <a:t> </a:t>
                      </a:r>
                      <a:r>
                        <a:rPr sz="1300" dirty="0">
                          <a:sym typeface="Helvetica Neue Medium"/>
                        </a:rPr>
                        <a:t>works on both linear and non linear problems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Neue Medium"/>
                        </a:rPr>
                        <a:t>Poor results on small datasets, overfitting can easily occur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8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 b="1" dirty="0">
                          <a:sym typeface="Helvetica Neue Medium"/>
                        </a:rPr>
                        <a:t>Random forest regression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dirty="0">
                          <a:sym typeface="Helvetica Neue Medium"/>
                        </a:rPr>
                        <a:t>Powerful and accurate,</a:t>
                      </a:r>
                      <a:r>
                        <a:rPr lang="en-US" sz="1300" dirty="0">
                          <a:sym typeface="Helvetica Neue Medium"/>
                        </a:rPr>
                        <a:t> </a:t>
                      </a:r>
                      <a:r>
                        <a:rPr sz="1300" dirty="0">
                          <a:sym typeface="Helvetica Neue Medium"/>
                        </a:rPr>
                        <a:t>good performance </a:t>
                      </a:r>
                      <a:r>
                        <a:rPr lang="en-US" sz="1300" dirty="0">
                          <a:sym typeface="Helvetica Neue Medium"/>
                        </a:rPr>
                        <a:t>on </a:t>
                      </a:r>
                      <a:r>
                        <a:rPr sz="1300" dirty="0">
                          <a:sym typeface="Helvetica Neue Medium"/>
                        </a:rPr>
                        <a:t>many problems including non linear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300" dirty="0">
                          <a:sym typeface="Helvetica Neue Medium"/>
                        </a:rPr>
                        <a:t>Limited</a:t>
                      </a:r>
                      <a:r>
                        <a:rPr sz="1300" dirty="0">
                          <a:sym typeface="Helvetica Neue Medium"/>
                        </a:rPr>
                        <a:t> Interpretability, overfitting can easily occur, need to choose number of trees</a:t>
                      </a:r>
                      <a:r>
                        <a:rPr lang="en-US" sz="1300" dirty="0">
                          <a:sym typeface="Helvetica Neue Medium"/>
                        </a:rPr>
                        <a:t>.</a:t>
                      </a:r>
                      <a:endParaRPr sz="1300" dirty="0">
                        <a:sym typeface="Helvetica Neue Medium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F3AA2-79F1-A0D3-A545-E5F107AD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1EC4-E5F0-4474-8778-895F38D59154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25F5E1-46F3-5964-E372-FD8E7860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8E6F8-9BD1-742D-82B3-ED63C08E2477}"/>
              </a:ext>
            </a:extLst>
          </p:cNvPr>
          <p:cNvSpPr txBox="1"/>
          <p:nvPr/>
        </p:nvSpPr>
        <p:spPr>
          <a:xfrm>
            <a:off x="1097280" y="96838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Pros and cons</a:t>
            </a:r>
            <a:endParaRPr lang="en-RW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730F9-12A2-D1C8-3F5D-EA63EFA7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RW" smtClean="0"/>
              <a:t>2</a:t>
            </a:fld>
            <a:endParaRPr lang="en-RW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5381" y="2451393"/>
            <a:ext cx="9901237" cy="879475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3"/>
                </a:solidFill>
                <a:latin typeface="+mn-lt"/>
              </a:rPr>
              <a:t>REGRESSION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E1755-C664-05D1-96D1-6CDBC590E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2AD3-B94E-80B8-DA08-E6F7147E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81" y="463602"/>
            <a:ext cx="10025538" cy="880362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3"/>
                </a:solidFill>
                <a:latin typeface="+mn-lt"/>
              </a:rPr>
              <a:t>Recap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61C76-E02C-A7CF-FEA8-828661624E17}"/>
              </a:ext>
            </a:extLst>
          </p:cNvPr>
          <p:cNvSpPr txBox="1"/>
          <p:nvPr/>
        </p:nvSpPr>
        <p:spPr>
          <a:xfrm>
            <a:off x="1282534" y="2479399"/>
            <a:ext cx="9417133" cy="280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just">
              <a:lnSpc>
                <a:spcPct val="150000"/>
              </a:lnSpc>
            </a:pPr>
            <a:r>
              <a:rPr lang="en-IN" sz="2531" dirty="0"/>
              <a:t>Regression is a statistical measurement used in finance, investing, and other disciplines that attempts to determine the strength of the relationship between one dependent variable and a series of other changing variables or independent variable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D3A6E-4E62-95EF-06ED-436014087D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RW" smtClean="0"/>
              <a:t>3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8346225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463529-B115-D607-28C2-6D113E4C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RW" smtClean="0"/>
              <a:t>4</a:t>
            </a:fld>
            <a:endParaRPr lang="en-RW"/>
          </a:p>
        </p:txBody>
      </p:sp>
      <p:pic>
        <p:nvPicPr>
          <p:cNvPr id="141" name="regression equation cartoon 2.png" descr="regression equation cartoon 2.png"/>
          <p:cNvPicPr>
            <a:picLocks noChangeAspect="1"/>
          </p:cNvPicPr>
          <p:nvPr/>
        </p:nvPicPr>
        <p:blipFill>
          <a:blip r:embed="rId2"/>
          <a:srcRect l="701" t="701" r="2081" b="44753"/>
          <a:stretch>
            <a:fillRect/>
          </a:stretch>
        </p:blipFill>
        <p:spPr>
          <a:xfrm>
            <a:off x="5059523" y="3752611"/>
            <a:ext cx="5203481" cy="192631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9D0B9E-FD74-1BAA-97F6-AC0A4BE7E342}"/>
              </a:ext>
            </a:extLst>
          </p:cNvPr>
          <p:cNvSpPr txBox="1"/>
          <p:nvPr/>
        </p:nvSpPr>
        <p:spPr>
          <a:xfrm>
            <a:off x="902737" y="765175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Multiple linear </a:t>
            </a:r>
            <a:r>
              <a:rPr lang="en-US" sz="3200" b="1" dirty="0">
                <a:ea typeface="Chalkboard SE Regular"/>
                <a:cs typeface="Chalkboard SE Regular"/>
                <a:sym typeface="Chalkboard SE Regular"/>
              </a:rPr>
              <a:t>regression</a:t>
            </a:r>
            <a:r>
              <a:rPr lang="en-US" sz="3200" b="1" dirty="0"/>
              <a:t> </a:t>
            </a:r>
            <a:endParaRPr lang="en-RW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52DE1-7F95-3804-12A4-4F7D62A19AAE}"/>
              </a:ext>
            </a:extLst>
          </p:cNvPr>
          <p:cNvSpPr txBox="1"/>
          <p:nvPr/>
        </p:nvSpPr>
        <p:spPr>
          <a:xfrm>
            <a:off x="923728" y="1842711"/>
            <a:ext cx="95825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RW" sz="2400" dirty="0"/>
              <a:t>Multiple regression is an extension of simple linear regression. It is used when we want to predict the value of a variable based on the value of two or more other variables. The variable we want to predict is called the dependent variable (or sometimes, the outcome, target or criterion variable).</a:t>
            </a:r>
          </a:p>
          <a:p>
            <a:pPr algn="just"/>
            <a:endParaRPr lang="en-RW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2737" y="1555737"/>
            <a:ext cx="10424625" cy="43810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457200" indent="-457200" defTabSz="410751" hangingPunct="0">
              <a:buFont typeface="Wingdings" panose="05000000000000000000" pitchFamily="2" charset="2"/>
              <a:buChar char="q"/>
            </a:pPr>
            <a:r>
              <a:rPr lang="en-IN" sz="2800" b="1" dirty="0"/>
              <a:t>Simple linear regression</a:t>
            </a:r>
          </a:p>
          <a:p>
            <a:pPr marL="914400" lvl="1" indent="-457200" defTabSz="410751" hangingPunct="0">
              <a:buFont typeface="Courier New" panose="02070309020205020404" pitchFamily="49" charset="0"/>
              <a:buChar char="o"/>
            </a:pPr>
            <a:r>
              <a:rPr lang="en-IN" sz="2800" dirty="0">
                <a:ea typeface="Helvetica Neue Medium"/>
                <a:cs typeface="Helvetica Neue Medium"/>
                <a:sym typeface="Helvetica Neue Medium"/>
              </a:rPr>
              <a:t>Predict insurance premium vs </a:t>
            </a:r>
            <a:r>
              <a:rPr lang="en-IN" sz="2800" dirty="0"/>
              <a:t>person’s age</a:t>
            </a:r>
            <a:endParaRPr lang="en-IN" sz="2800" dirty="0">
              <a:ea typeface="Helvetica Neue Medium"/>
              <a:cs typeface="Helvetica Neue Medium"/>
              <a:sym typeface="Helvetica Neue Medium"/>
            </a:endParaRPr>
          </a:p>
          <a:p>
            <a:pPr marL="914400" lvl="1" indent="-457200" defTabSz="410751" hangingPunct="0">
              <a:buFont typeface="Courier New" panose="02070309020205020404" pitchFamily="49" charset="0"/>
              <a:buChar char="o"/>
            </a:pPr>
            <a:r>
              <a:rPr lang="en-IN" sz="2800" dirty="0"/>
              <a:t>Independent variable(x) : Age</a:t>
            </a:r>
          </a:p>
          <a:p>
            <a:pPr marL="914400" lvl="1" indent="-457200" defTabSz="410751" hangingPunct="0">
              <a:buFont typeface="Courier New" panose="02070309020205020404" pitchFamily="49" charset="0"/>
              <a:buChar char="o"/>
            </a:pPr>
            <a:r>
              <a:rPr lang="en-IN" sz="2800" dirty="0">
                <a:ea typeface="Helvetica Neue Medium"/>
                <a:cs typeface="Helvetica Neue Medium"/>
                <a:sym typeface="Helvetica Neue Medium"/>
              </a:rPr>
              <a:t>Dependent variable(y): Premium</a:t>
            </a:r>
          </a:p>
          <a:p>
            <a:pPr defTabSz="410751" hangingPunct="0"/>
            <a:endParaRPr lang="en-IN" sz="2800" b="1" i="1" u="sng" dirty="0"/>
          </a:p>
          <a:p>
            <a:pPr marL="457200" indent="-457200" defTabSz="410751" hangingPunct="0">
              <a:buFont typeface="Wingdings" panose="05000000000000000000" pitchFamily="2" charset="2"/>
              <a:buChar char="q"/>
            </a:pPr>
            <a:r>
              <a:rPr lang="en-IN" sz="2800" b="1" dirty="0"/>
              <a:t>Multiple linear regression</a:t>
            </a:r>
          </a:p>
          <a:p>
            <a:pPr marL="914400" lvl="1" indent="-457200" defTabSz="410751" hangingPunct="0">
              <a:buFont typeface="Courier New" panose="02070309020205020404" pitchFamily="49" charset="0"/>
              <a:buChar char="o"/>
            </a:pPr>
            <a:r>
              <a:rPr lang="en-IN" sz="2800" dirty="0">
                <a:ea typeface="Helvetica Neue Medium"/>
                <a:cs typeface="Helvetica Neue Medium"/>
                <a:sym typeface="Helvetica Neue Medium"/>
              </a:rPr>
              <a:t>Predict insurance premium vs </a:t>
            </a:r>
            <a:r>
              <a:rPr lang="en-IN" sz="2800" dirty="0"/>
              <a:t>person’s age, and BMI (Body Mass Index)</a:t>
            </a:r>
            <a:endParaRPr lang="en-IN" sz="2800" dirty="0">
              <a:ea typeface="Helvetica Neue Medium"/>
              <a:cs typeface="Helvetica Neue Medium"/>
              <a:sym typeface="Helvetica Neue Medium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IN" sz="2800" dirty="0"/>
              <a:t>Independent variable(x) : Age, BMI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IN" sz="2800" dirty="0"/>
              <a:t>Dependent variable(y): </a:t>
            </a:r>
            <a:r>
              <a:rPr lang="en-IN" sz="2800" dirty="0">
                <a:ea typeface="Helvetica Neue Medium"/>
                <a:cs typeface="Helvetica Neue Medium"/>
                <a:sym typeface="Helvetica Neue Medium"/>
              </a:rPr>
              <a:t>Premium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E0CB8-A740-D27F-C72D-8671B801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3FDC-8E09-4425-8700-2945A689CBE9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3BF3E-6090-B85B-4578-4BF5D82B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5CD52-1AF6-51A7-E240-FAF3713C4C72}"/>
              </a:ext>
            </a:extLst>
          </p:cNvPr>
          <p:cNvSpPr txBox="1"/>
          <p:nvPr/>
        </p:nvSpPr>
        <p:spPr>
          <a:xfrm>
            <a:off x="902737" y="765175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Comparison:</a:t>
            </a:r>
            <a:endParaRPr lang="en-RW" sz="3200" b="1" dirty="0"/>
          </a:p>
        </p:txBody>
      </p:sp>
    </p:spTree>
    <p:extLst>
      <p:ext uri="{BB962C8B-B14F-4D97-AF65-F5344CB8AC3E}">
        <p14:creationId xmlns:p14="http://schemas.microsoft.com/office/powerpoint/2010/main" val="369999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55736-59F8-13A1-9B7A-95FFDD1F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RW" smtClean="0"/>
              <a:t>6</a:t>
            </a:fld>
            <a:endParaRPr lang="en-RW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A4B71-A7A9-79DE-09A7-B8CA562AF2EF}"/>
              </a:ext>
            </a:extLst>
          </p:cNvPr>
          <p:cNvSpPr txBox="1"/>
          <p:nvPr/>
        </p:nvSpPr>
        <p:spPr>
          <a:xfrm>
            <a:off x="684569" y="753061"/>
            <a:ext cx="61302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Polynomial regression</a:t>
            </a:r>
            <a:endParaRPr lang="en-RW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C3A53-A77A-D4CF-550E-D32524AA6048}"/>
              </a:ext>
            </a:extLst>
          </p:cNvPr>
          <p:cNvSpPr txBox="1"/>
          <p:nvPr/>
        </p:nvSpPr>
        <p:spPr>
          <a:xfrm>
            <a:off x="684569" y="1905506"/>
            <a:ext cx="100887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RW" sz="3200" dirty="0"/>
              <a:t>Polynomial Regression is a form of linear regression in which the relationship between the independent variable x and dependent variable y is modelled as an nth degree polynomial. Polynomial regression fits a nonlinear relationship between the value of x and the corresponding conditional mean of y, denoted E(y |x)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84" y="855407"/>
            <a:ext cx="8011631" cy="51471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2FE6F-6EBF-FDC1-FA20-0F86C21C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E7C3-B062-49C7-8E8E-CAABDFE94E11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9F471-5B4B-4F06-5761-BEBAE5B2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9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164E2-D83C-0EA4-FDCD-59D4300CD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7AB938-2EAA-24BC-E41F-C676998BF1D4}"/>
              </a:ext>
            </a:extLst>
          </p:cNvPr>
          <p:cNvSpPr txBox="1"/>
          <p:nvPr/>
        </p:nvSpPr>
        <p:spPr>
          <a:xfrm>
            <a:off x="2676762" y="2524038"/>
            <a:ext cx="6681507" cy="8107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IN" sz="4800" dirty="0"/>
              <a:t>Let’s write some codes</a:t>
            </a:r>
            <a:endParaRPr lang="en-IN" sz="4800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4127B-71AE-166A-727A-8E1768C4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950A-5BA5-4150-AE37-E1C34EC2F7C0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3F737-22D1-4199-D2E6-B47CAC96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0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8963" y="1422809"/>
            <a:ext cx="8893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latin typeface="-apple-system"/>
              </a:rPr>
              <a:t>fit_transform</a:t>
            </a:r>
            <a:r>
              <a:rPr lang="en-IN" dirty="0">
                <a:latin typeface="-apple-system"/>
              </a:rPr>
              <a:t> takes our x values, and output a list of our data raised from power of 0 to power of 2 (since we set the degree of our polynomial to 2).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268963" y="4188696"/>
            <a:ext cx="8893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dirty="0"/>
              <a:t>After, we can deal with it as 'linear regression' problem. Therefore, this polynomial regression is considered to be a special case of traditional multiple linear regression. So, you can use the same mechanism as linear regression to solve such a problems.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20" y="2470673"/>
            <a:ext cx="2444700" cy="12770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80265E-A3B0-E9CF-0BA2-24508F4A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RW" smtClean="0"/>
              <a:t>9</a:t>
            </a:fld>
            <a:endParaRPr lang="en-R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04319-5527-7A0C-82D5-AB022AA9A3EE}"/>
              </a:ext>
            </a:extLst>
          </p:cNvPr>
          <p:cNvSpPr txBox="1"/>
          <p:nvPr/>
        </p:nvSpPr>
        <p:spPr>
          <a:xfrm>
            <a:off x="1188138" y="658795"/>
            <a:ext cx="61302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Polynomial regression cont’d</a:t>
            </a:r>
            <a:endParaRPr lang="en-RW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869</TotalTime>
  <Words>769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Chalkboard SE Regular</vt:lpstr>
      <vt:lpstr>Courier New</vt:lpstr>
      <vt:lpstr>Helvetica Light</vt:lpstr>
      <vt:lpstr>Helvetica Neue Medium</vt:lpstr>
      <vt:lpstr>Wingdings</vt:lpstr>
      <vt:lpstr>Retrospect</vt:lpstr>
      <vt:lpstr>Machine Learning</vt:lpstr>
      <vt:lpstr>REGRESSION</vt:lpstr>
      <vt:lpstr>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Srinu Maripi</dc:creator>
  <cp:lastModifiedBy>Hicode io</cp:lastModifiedBy>
  <cp:revision>44</cp:revision>
  <dcterms:created xsi:type="dcterms:W3CDTF">2019-09-03T16:54:15Z</dcterms:created>
  <dcterms:modified xsi:type="dcterms:W3CDTF">2024-12-22T19:21:04Z</dcterms:modified>
</cp:coreProperties>
</file>