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7" r:id="rId1"/>
  </p:sldMasterIdLst>
  <p:notesMasterIdLst>
    <p:notesMasterId r:id="rId20"/>
  </p:notesMasterIdLst>
  <p:sldIdLst>
    <p:sldId id="256" r:id="rId2"/>
    <p:sldId id="257" r:id="rId3"/>
    <p:sldId id="258" r:id="rId4"/>
    <p:sldId id="259" r:id="rId5"/>
    <p:sldId id="395" r:id="rId6"/>
    <p:sldId id="260" r:id="rId7"/>
    <p:sldId id="261" r:id="rId8"/>
    <p:sldId id="262" r:id="rId9"/>
    <p:sldId id="263" r:id="rId10"/>
    <p:sldId id="264" r:id="rId11"/>
    <p:sldId id="396" r:id="rId12"/>
    <p:sldId id="397" r:id="rId13"/>
    <p:sldId id="265" r:id="rId14"/>
    <p:sldId id="374" r:id="rId15"/>
    <p:sldId id="398" r:id="rId16"/>
    <p:sldId id="375" r:id="rId17"/>
    <p:sldId id="376" r:id="rId18"/>
    <p:sldId id="3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309" autoAdjust="0"/>
    <p:restoredTop sz="94660"/>
  </p:normalViewPr>
  <p:slideViewPr>
    <p:cSldViewPr snapToGrid="0">
      <p:cViewPr varScale="1">
        <p:scale>
          <a:sx n="82" d="100"/>
          <a:sy n="82" d="100"/>
        </p:scale>
        <p:origin x="102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414CF5-850C-4BDB-8F33-E8B3323FAE60}" type="datetimeFigureOut">
              <a:rPr lang="en-IN" smtClean="0"/>
              <a:t>22-12-2024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98ECE7-F9B4-466B-BED2-E52FF8F35F5D}" type="slidenum">
              <a:rPr lang="en-IN" smtClean="0"/>
              <a:t>‹#›</a:t>
            </a:fld>
            <a:endParaRPr lang="en-IN"/>
          </a:p>
        </p:txBody>
      </p:sp>
    </p:spTree>
    <p:extLst>
      <p:ext uri="{BB962C8B-B14F-4D97-AF65-F5344CB8AC3E}">
        <p14:creationId xmlns:p14="http://schemas.microsoft.com/office/powerpoint/2010/main" val="3578392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9A5D41-8729-4C17-916F-459D01A23D81}" type="datetime1">
              <a:rPr lang="en-US" smtClean="0"/>
              <a:t>12/22/2024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362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53B540-F2D7-4828-8B8D-C15E9A3E2C61}" type="datetime1">
              <a:rPr lang="en-US" smtClean="0"/>
              <a:t>12/22/2024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8245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C62D55-E736-4372-A251-0A12793CF494}" type="datetime1">
              <a:rPr lang="en-US" smtClean="0"/>
              <a:t>12/22/2024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152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5479178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E4C0EE-F24C-4E5F-9FE1-C3F0BA329851}" type="datetime1">
              <a:rPr lang="en-US" smtClean="0"/>
              <a:t>12/22/2024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4881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7DF479-1E5D-47E7-A751-2FC09F4A3DDB}" type="datetime1">
              <a:rPr lang="en-US" smtClean="0"/>
              <a:t>12/22/2024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2032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2402DF-C849-467F-9A8E-32E25D62CB09}" type="datetime1">
              <a:rPr lang="en-US" smtClean="0"/>
              <a:t>12/22/2024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3700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93EA5A-6C92-4909-8FAC-7E58EC2D03E1}" type="datetime1">
              <a:rPr lang="en-US" smtClean="0"/>
              <a:t>12/22/2024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1322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A8AD4E-C5A2-4403-BC20-BA1CE81CDC2C}" type="datetime1">
              <a:rPr lang="en-US" smtClean="0"/>
              <a:t>12/22/2024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9423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F472000-4CF3-4135-949E-DC520DE5EBF4}" type="datetime1">
              <a:rPr lang="en-US" smtClean="0"/>
              <a:t>12/22/2024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4865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CDBDE86-A82F-41D7-B636-8905D0F66483}" type="datetime1">
              <a:rPr lang="en-US" smtClean="0"/>
              <a:t>12/22/2024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1015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7926B-FF34-4F10-9C75-E107ABD6DE08}" type="datetime1">
              <a:rPr lang="en-US" smtClean="0"/>
              <a:t>12/22/2024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4076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CEBCAE5-D202-4388-A4F1-4D402F839447}" type="datetime1">
              <a:rPr lang="en-US" smtClean="0"/>
              <a:t>12/22/2024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1004352"/>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3649" y="1600200"/>
            <a:ext cx="9918441" cy="2262781"/>
          </a:xfrm>
        </p:spPr>
        <p:txBody>
          <a:bodyPr/>
          <a:lstStyle/>
          <a:p>
            <a:pPr algn="ctr"/>
            <a:r>
              <a:rPr lang="en-US" dirty="0"/>
              <a:t>Machine Learning</a:t>
            </a:r>
          </a:p>
        </p:txBody>
      </p:sp>
      <p:sp>
        <p:nvSpPr>
          <p:cNvPr id="4" name="TextBox 3">
            <a:extLst>
              <a:ext uri="{FF2B5EF4-FFF2-40B4-BE49-F238E27FC236}">
                <a16:creationId xmlns:a16="http://schemas.microsoft.com/office/drawing/2014/main" id="{5DB27DA5-25A8-449A-83AE-1C0CC020EC81}"/>
              </a:ext>
            </a:extLst>
          </p:cNvPr>
          <p:cNvSpPr txBox="1"/>
          <p:nvPr/>
        </p:nvSpPr>
        <p:spPr>
          <a:xfrm>
            <a:off x="2547257" y="4611469"/>
            <a:ext cx="7259216" cy="646331"/>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“A field of study that gives computers the capability to learn without being explicitly programmed."</a:t>
            </a:r>
          </a:p>
        </p:txBody>
      </p:sp>
      <p:sp>
        <p:nvSpPr>
          <p:cNvPr id="5" name="Date Placeholder 4">
            <a:extLst>
              <a:ext uri="{FF2B5EF4-FFF2-40B4-BE49-F238E27FC236}">
                <a16:creationId xmlns:a16="http://schemas.microsoft.com/office/drawing/2014/main" id="{D0CAD4BA-E29A-C57A-6F16-0CCB8E8971B3}"/>
              </a:ext>
            </a:extLst>
          </p:cNvPr>
          <p:cNvSpPr>
            <a:spLocks noGrp="1"/>
          </p:cNvSpPr>
          <p:nvPr>
            <p:ph type="dt" sz="half" idx="10"/>
          </p:nvPr>
        </p:nvSpPr>
        <p:spPr/>
        <p:txBody>
          <a:bodyPr/>
          <a:lstStyle/>
          <a:p>
            <a:fld id="{D5AD4F8E-0C1A-4BCE-BB95-04999EBA355D}" type="datetime1">
              <a:rPr lang="en-US" smtClean="0"/>
              <a:t>12/22/2024</a:t>
            </a:fld>
            <a:endParaRPr lang="en-US" dirty="0"/>
          </a:p>
        </p:txBody>
      </p:sp>
      <p:sp>
        <p:nvSpPr>
          <p:cNvPr id="6" name="Slide Number Placeholder 5">
            <a:extLst>
              <a:ext uri="{FF2B5EF4-FFF2-40B4-BE49-F238E27FC236}">
                <a16:creationId xmlns:a16="http://schemas.microsoft.com/office/drawing/2014/main" id="{2027A504-7519-6530-4102-D2AE82ED7AD5}"/>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229503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80518" y="766119"/>
            <a:ext cx="7416829" cy="584775"/>
          </a:xfrm>
          <a:prstGeom prst="rect">
            <a:avLst/>
          </a:prstGeom>
          <a:noFill/>
        </p:spPr>
        <p:txBody>
          <a:bodyPr wrap="square" rtlCol="0">
            <a:spAutoFit/>
          </a:bodyPr>
          <a:lstStyle/>
          <a:p>
            <a:r>
              <a:rPr lang="en-US" sz="3200" b="1" dirty="0"/>
              <a:t>3. Semi-supervised machine learning:</a:t>
            </a:r>
          </a:p>
        </p:txBody>
      </p:sp>
      <p:sp>
        <p:nvSpPr>
          <p:cNvPr id="3" name="TextBox 2"/>
          <p:cNvSpPr txBox="1"/>
          <p:nvPr/>
        </p:nvSpPr>
        <p:spPr>
          <a:xfrm>
            <a:off x="1680518" y="1785943"/>
            <a:ext cx="9266314" cy="1711366"/>
          </a:xfrm>
          <a:prstGeom prst="rect">
            <a:avLst/>
          </a:prstGeom>
          <a:noFill/>
        </p:spPr>
        <p:txBody>
          <a:bodyPr wrap="square" rtlCol="0">
            <a:spAutoFit/>
          </a:bodyPr>
          <a:lstStyle/>
          <a:p>
            <a:pPr algn="just">
              <a:lnSpc>
                <a:spcPct val="150000"/>
              </a:lnSpc>
            </a:pPr>
            <a:r>
              <a:rPr lang="en-US" dirty="0"/>
              <a:t>To counter these disadvantages, the concept of </a:t>
            </a:r>
            <a:r>
              <a:rPr lang="en-US" b="1" dirty="0"/>
              <a:t>Semi-Supervised Learning</a:t>
            </a:r>
            <a:r>
              <a:rPr lang="en-US" dirty="0"/>
              <a:t> was introduced. In this type of learning, the algorithm is trained upon a combination of labeled and unlabeled data. Typically, this combination will contain a very small amount of labeled data and a very large amount of unlabeled data.</a:t>
            </a:r>
          </a:p>
        </p:txBody>
      </p:sp>
      <p:sp>
        <p:nvSpPr>
          <p:cNvPr id="6" name="TextBox 5">
            <a:extLst>
              <a:ext uri="{FF2B5EF4-FFF2-40B4-BE49-F238E27FC236}">
                <a16:creationId xmlns:a16="http://schemas.microsoft.com/office/drawing/2014/main" id="{3C2AD740-C710-4E65-9923-5AD389CBCC49}"/>
              </a:ext>
            </a:extLst>
          </p:cNvPr>
          <p:cNvSpPr txBox="1"/>
          <p:nvPr/>
        </p:nvSpPr>
        <p:spPr>
          <a:xfrm>
            <a:off x="4125138" y="3914383"/>
            <a:ext cx="5476062" cy="2126864"/>
          </a:xfrm>
          <a:custGeom>
            <a:avLst/>
            <a:gdLst>
              <a:gd name="connsiteX0" fmla="*/ 0 w 5476062"/>
              <a:gd name="connsiteY0" fmla="*/ 0 h 2126864"/>
              <a:gd name="connsiteX1" fmla="*/ 5476062 w 5476062"/>
              <a:gd name="connsiteY1" fmla="*/ 0 h 2126864"/>
              <a:gd name="connsiteX2" fmla="*/ 5476062 w 5476062"/>
              <a:gd name="connsiteY2" fmla="*/ 2126864 h 2126864"/>
              <a:gd name="connsiteX3" fmla="*/ 0 w 5476062"/>
              <a:gd name="connsiteY3" fmla="*/ 2126864 h 2126864"/>
              <a:gd name="connsiteX4" fmla="*/ 0 w 5476062"/>
              <a:gd name="connsiteY4" fmla="*/ 0 h 2126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76062" h="2126864" extrusionOk="0">
                <a:moveTo>
                  <a:pt x="0" y="0"/>
                </a:moveTo>
                <a:cubicBezTo>
                  <a:pt x="1074763" y="103968"/>
                  <a:pt x="4532003" y="-9537"/>
                  <a:pt x="5476062" y="0"/>
                </a:cubicBezTo>
                <a:cubicBezTo>
                  <a:pt x="5435384" y="667686"/>
                  <a:pt x="5600680" y="1127000"/>
                  <a:pt x="5476062" y="2126864"/>
                </a:cubicBezTo>
                <a:cubicBezTo>
                  <a:pt x="3899886" y="2162002"/>
                  <a:pt x="1809869" y="2271848"/>
                  <a:pt x="0" y="2126864"/>
                </a:cubicBezTo>
                <a:cubicBezTo>
                  <a:pt x="49551" y="1644973"/>
                  <a:pt x="31575" y="915602"/>
                  <a:pt x="0" y="0"/>
                </a:cubicBezTo>
                <a:close/>
              </a:path>
            </a:pathLst>
          </a:custGeom>
          <a:noFill/>
          <a:ln w="9525">
            <a:solidFill>
              <a:schemeClr val="tx1"/>
            </a:solidFill>
            <a:extLst>
              <a:ext uri="{C807C97D-BFC1-408E-A445-0C87EB9F89A2}">
                <ask:lineSketchStyleProps xmlns:ask="http://schemas.microsoft.com/office/drawing/2018/sketchyshapes" sd="3282958582">
                  <a:prstGeom prst="rect">
                    <a:avLst/>
                  </a:prstGeom>
                  <ask:type>
                    <ask:lineSketchCurved/>
                  </ask:type>
                </ask:lineSketchStyleProps>
              </a:ext>
            </a:extLst>
          </a:ln>
        </p:spPr>
        <p:txBody>
          <a:bodyPr wrap="square" rtlCol="0">
            <a:spAutoFit/>
          </a:bodyPr>
          <a:lstStyle/>
          <a:p>
            <a:pPr algn="ctr">
              <a:lnSpc>
                <a:spcPct val="150000"/>
              </a:lnSpc>
            </a:pPr>
            <a:r>
              <a:rPr lang="en-US" i="1" dirty="0"/>
              <a:t>Labelled data is used to learn a model and using that model, unlabeled data is labelled, called pseudo labelling. Now, using whole data, the model is trained for further use</a:t>
            </a:r>
          </a:p>
          <a:p>
            <a:pPr algn="ctr">
              <a:lnSpc>
                <a:spcPct val="150000"/>
              </a:lnSpc>
            </a:pPr>
            <a:endParaRPr lang="en-IN" i="1" dirty="0"/>
          </a:p>
        </p:txBody>
      </p:sp>
      <p:sp>
        <p:nvSpPr>
          <p:cNvPr id="4" name="Date Placeholder 3">
            <a:extLst>
              <a:ext uri="{FF2B5EF4-FFF2-40B4-BE49-F238E27FC236}">
                <a16:creationId xmlns:a16="http://schemas.microsoft.com/office/drawing/2014/main" id="{263B17DC-7ABD-0A2D-798A-1C9506A6E4F4}"/>
              </a:ext>
            </a:extLst>
          </p:cNvPr>
          <p:cNvSpPr>
            <a:spLocks noGrp="1"/>
          </p:cNvSpPr>
          <p:nvPr>
            <p:ph type="dt" sz="half" idx="10"/>
          </p:nvPr>
        </p:nvSpPr>
        <p:spPr/>
        <p:txBody>
          <a:bodyPr/>
          <a:lstStyle/>
          <a:p>
            <a:fld id="{70825C34-66C2-4EA7-8E1D-01EBDB3C9DFD}" type="datetime1">
              <a:rPr lang="en-US" smtClean="0"/>
              <a:t>12/22/2024</a:t>
            </a:fld>
            <a:endParaRPr lang="en-US" dirty="0"/>
          </a:p>
        </p:txBody>
      </p:sp>
      <p:sp>
        <p:nvSpPr>
          <p:cNvPr id="7" name="Slide Number Placeholder 6">
            <a:extLst>
              <a:ext uri="{FF2B5EF4-FFF2-40B4-BE49-F238E27FC236}">
                <a16:creationId xmlns:a16="http://schemas.microsoft.com/office/drawing/2014/main" id="{51DD6EA0-4784-83D9-5715-CB63C0755179}"/>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314234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3070EB-13F6-B4C8-07A8-4A9C44E24687}"/>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78E50E05-8584-95D9-941D-9C7B19ECB712}"/>
              </a:ext>
            </a:extLst>
          </p:cNvPr>
          <p:cNvPicPr>
            <a:picLocks noChangeAspect="1"/>
          </p:cNvPicPr>
          <p:nvPr/>
        </p:nvPicPr>
        <p:blipFill>
          <a:blip r:embed="rId2"/>
          <a:stretch>
            <a:fillRect/>
          </a:stretch>
        </p:blipFill>
        <p:spPr>
          <a:xfrm>
            <a:off x="2904501" y="401216"/>
            <a:ext cx="6382997" cy="5723308"/>
          </a:xfrm>
          <a:prstGeom prst="rect">
            <a:avLst/>
          </a:prstGeom>
        </p:spPr>
      </p:pic>
      <p:sp>
        <p:nvSpPr>
          <p:cNvPr id="4" name="Date Placeholder 3">
            <a:extLst>
              <a:ext uri="{FF2B5EF4-FFF2-40B4-BE49-F238E27FC236}">
                <a16:creationId xmlns:a16="http://schemas.microsoft.com/office/drawing/2014/main" id="{7842C543-730A-181D-C4E9-85B0AD73E679}"/>
              </a:ext>
            </a:extLst>
          </p:cNvPr>
          <p:cNvSpPr>
            <a:spLocks noGrp="1"/>
          </p:cNvSpPr>
          <p:nvPr>
            <p:ph type="dt" sz="half" idx="10"/>
          </p:nvPr>
        </p:nvSpPr>
        <p:spPr/>
        <p:txBody>
          <a:bodyPr/>
          <a:lstStyle/>
          <a:p>
            <a:fld id="{70825C34-66C2-4EA7-8E1D-01EBDB3C9DFD}" type="datetime1">
              <a:rPr lang="en-US" smtClean="0"/>
              <a:t>12/22/2024</a:t>
            </a:fld>
            <a:endParaRPr lang="en-US" dirty="0"/>
          </a:p>
        </p:txBody>
      </p:sp>
      <p:sp>
        <p:nvSpPr>
          <p:cNvPr id="7" name="Slide Number Placeholder 6">
            <a:extLst>
              <a:ext uri="{FF2B5EF4-FFF2-40B4-BE49-F238E27FC236}">
                <a16:creationId xmlns:a16="http://schemas.microsoft.com/office/drawing/2014/main" id="{E162D1B5-A928-2561-018F-7366D82CBAA9}"/>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283093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4DF9B2-7AAD-EAE4-D4CA-B22B6A6B795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A4AF69B-9E2D-90C5-CA7C-6F8549CF9300}"/>
              </a:ext>
            </a:extLst>
          </p:cNvPr>
          <p:cNvSpPr txBox="1"/>
          <p:nvPr/>
        </p:nvSpPr>
        <p:spPr>
          <a:xfrm>
            <a:off x="1680518" y="766119"/>
            <a:ext cx="7416829" cy="584775"/>
          </a:xfrm>
          <a:prstGeom prst="rect">
            <a:avLst/>
          </a:prstGeom>
          <a:noFill/>
        </p:spPr>
        <p:txBody>
          <a:bodyPr wrap="square" rtlCol="0">
            <a:spAutoFit/>
          </a:bodyPr>
          <a:lstStyle/>
          <a:p>
            <a:r>
              <a:rPr lang="en-US" sz="3200" b="1" dirty="0"/>
              <a:t>4. Reinforcement Learning</a:t>
            </a:r>
          </a:p>
        </p:txBody>
      </p:sp>
      <p:sp>
        <p:nvSpPr>
          <p:cNvPr id="3" name="TextBox 2">
            <a:extLst>
              <a:ext uri="{FF2B5EF4-FFF2-40B4-BE49-F238E27FC236}">
                <a16:creationId xmlns:a16="http://schemas.microsoft.com/office/drawing/2014/main" id="{D7973F48-D051-AA78-66B3-D4A64B34EA5F}"/>
              </a:ext>
            </a:extLst>
          </p:cNvPr>
          <p:cNvSpPr txBox="1"/>
          <p:nvPr/>
        </p:nvSpPr>
        <p:spPr>
          <a:xfrm>
            <a:off x="1680518" y="1752269"/>
            <a:ext cx="9266314" cy="3373359"/>
          </a:xfrm>
          <a:prstGeom prst="rect">
            <a:avLst/>
          </a:prstGeom>
          <a:noFill/>
        </p:spPr>
        <p:txBody>
          <a:bodyPr wrap="square" rtlCol="0">
            <a:spAutoFit/>
          </a:bodyPr>
          <a:lstStyle/>
          <a:p>
            <a:pPr algn="just">
              <a:lnSpc>
                <a:spcPct val="150000"/>
              </a:lnSpc>
            </a:pPr>
            <a:r>
              <a:rPr lang="en-US" dirty="0"/>
              <a:t>Given a sequence of states and actions with (delayed) rewards, output a policy </a:t>
            </a:r>
          </a:p>
          <a:p>
            <a:pPr algn="just">
              <a:lnSpc>
                <a:spcPct val="150000"/>
              </a:lnSpc>
            </a:pPr>
            <a:r>
              <a:rPr lang="en-US" dirty="0"/>
              <a:t>	– Policy is a mapping from states to actions that tells you what to do in a given state</a:t>
            </a:r>
          </a:p>
          <a:p>
            <a:pPr algn="just">
              <a:lnSpc>
                <a:spcPct val="150000"/>
              </a:lnSpc>
            </a:pPr>
            <a:endParaRPr lang="en-US" dirty="0"/>
          </a:p>
          <a:p>
            <a:pPr algn="just">
              <a:lnSpc>
                <a:spcPct val="150000"/>
              </a:lnSpc>
            </a:pPr>
            <a:r>
              <a:rPr lang="en-US" b="1" dirty="0"/>
              <a:t>Examples Include</a:t>
            </a:r>
            <a:r>
              <a:rPr lang="en-US" dirty="0"/>
              <a:t>: </a:t>
            </a:r>
          </a:p>
          <a:p>
            <a:pPr marL="742950" lvl="1" indent="-285750" algn="just">
              <a:lnSpc>
                <a:spcPct val="150000"/>
              </a:lnSpc>
              <a:buFont typeface="Wingdings" panose="05000000000000000000" pitchFamily="2" charset="2"/>
              <a:buChar char="q"/>
            </a:pPr>
            <a:r>
              <a:rPr lang="en-US" dirty="0"/>
              <a:t>Credit assignment problem </a:t>
            </a:r>
          </a:p>
          <a:p>
            <a:pPr marL="742950" lvl="1" indent="-285750" algn="just">
              <a:lnSpc>
                <a:spcPct val="150000"/>
              </a:lnSpc>
              <a:buFont typeface="Wingdings" panose="05000000000000000000" pitchFamily="2" charset="2"/>
              <a:buChar char="q"/>
            </a:pPr>
            <a:r>
              <a:rPr lang="en-US" dirty="0"/>
              <a:t>Game playing </a:t>
            </a:r>
          </a:p>
          <a:p>
            <a:pPr marL="742950" lvl="1" indent="-285750" algn="just">
              <a:lnSpc>
                <a:spcPct val="150000"/>
              </a:lnSpc>
              <a:buFont typeface="Wingdings" panose="05000000000000000000" pitchFamily="2" charset="2"/>
              <a:buChar char="q"/>
            </a:pPr>
            <a:r>
              <a:rPr lang="en-US" dirty="0"/>
              <a:t>Robot in a maze </a:t>
            </a:r>
          </a:p>
          <a:p>
            <a:pPr marL="742950" lvl="1" indent="-285750" algn="just">
              <a:lnSpc>
                <a:spcPct val="150000"/>
              </a:lnSpc>
              <a:buFont typeface="Wingdings" panose="05000000000000000000" pitchFamily="2" charset="2"/>
              <a:buChar char="q"/>
            </a:pPr>
            <a:r>
              <a:rPr lang="en-US" dirty="0"/>
              <a:t>Balance a pole on your hand</a:t>
            </a:r>
          </a:p>
        </p:txBody>
      </p:sp>
      <p:sp>
        <p:nvSpPr>
          <p:cNvPr id="4" name="Date Placeholder 3">
            <a:extLst>
              <a:ext uri="{FF2B5EF4-FFF2-40B4-BE49-F238E27FC236}">
                <a16:creationId xmlns:a16="http://schemas.microsoft.com/office/drawing/2014/main" id="{49ABB4E4-8653-425B-6C3F-0FB66C2A2431}"/>
              </a:ext>
            </a:extLst>
          </p:cNvPr>
          <p:cNvSpPr>
            <a:spLocks noGrp="1"/>
          </p:cNvSpPr>
          <p:nvPr>
            <p:ph type="dt" sz="half" idx="10"/>
          </p:nvPr>
        </p:nvSpPr>
        <p:spPr/>
        <p:txBody>
          <a:bodyPr/>
          <a:lstStyle/>
          <a:p>
            <a:fld id="{70825C34-66C2-4EA7-8E1D-01EBDB3C9DFD}" type="datetime1">
              <a:rPr lang="en-US" smtClean="0"/>
              <a:t>12/22/2024</a:t>
            </a:fld>
            <a:endParaRPr lang="en-US" dirty="0"/>
          </a:p>
        </p:txBody>
      </p:sp>
      <p:sp>
        <p:nvSpPr>
          <p:cNvPr id="7" name="Slide Number Placeholder 6">
            <a:extLst>
              <a:ext uri="{FF2B5EF4-FFF2-40B4-BE49-F238E27FC236}">
                <a16:creationId xmlns:a16="http://schemas.microsoft.com/office/drawing/2014/main" id="{E1EFD1B0-4BD9-AD77-D19A-80E79A05EDE0}"/>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291883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19967B-BC21-4F44-A505-451186D07FAD}"/>
              </a:ext>
            </a:extLst>
          </p:cNvPr>
          <p:cNvSpPr txBox="1"/>
          <p:nvPr/>
        </p:nvSpPr>
        <p:spPr>
          <a:xfrm>
            <a:off x="1206623" y="1142305"/>
            <a:ext cx="5474095" cy="4204356"/>
          </a:xfrm>
          <a:prstGeom prst="rect">
            <a:avLst/>
          </a:prstGeom>
          <a:noFill/>
        </p:spPr>
        <p:txBody>
          <a:bodyPr wrap="square" rtlCol="0">
            <a:spAutoFit/>
          </a:bodyPr>
          <a:lstStyle/>
          <a:p>
            <a:pPr algn="just" fontAlgn="base">
              <a:lnSpc>
                <a:spcPct val="150000"/>
              </a:lnSpc>
            </a:pPr>
            <a:r>
              <a:rPr lang="en-US" dirty="0"/>
              <a:t>Intuitively, one may imagine the four types of learning algorithms as Supervised learning where a student is under the supervision of a teacher at both home and school, Unsupervised learning where a student has to figure out a concept himself, Semi-Supervised learning where a teacher teaches a few concepts in class and gives questions as homework which are based on similar concepts and Reinforcement learning where you reward that student when they perform well to encourage continuous improvement.</a:t>
            </a:r>
            <a:endParaRPr lang="en-IN" dirty="0"/>
          </a:p>
        </p:txBody>
      </p:sp>
      <p:sp>
        <p:nvSpPr>
          <p:cNvPr id="4" name="Date Placeholder 3">
            <a:extLst>
              <a:ext uri="{FF2B5EF4-FFF2-40B4-BE49-F238E27FC236}">
                <a16:creationId xmlns:a16="http://schemas.microsoft.com/office/drawing/2014/main" id="{3593BB3A-7216-06A3-F957-7E560331CEDF}"/>
              </a:ext>
            </a:extLst>
          </p:cNvPr>
          <p:cNvSpPr>
            <a:spLocks noGrp="1"/>
          </p:cNvSpPr>
          <p:nvPr>
            <p:ph type="dt" sz="half" idx="10"/>
          </p:nvPr>
        </p:nvSpPr>
        <p:spPr/>
        <p:txBody>
          <a:bodyPr/>
          <a:lstStyle/>
          <a:p>
            <a:fld id="{22681177-877F-4279-BFDB-2C6215ACFE9C}" type="datetime1">
              <a:rPr lang="en-US" smtClean="0"/>
              <a:t>12/22/2024</a:t>
            </a:fld>
            <a:endParaRPr lang="en-US" dirty="0"/>
          </a:p>
        </p:txBody>
      </p:sp>
      <p:sp>
        <p:nvSpPr>
          <p:cNvPr id="5" name="Slide Number Placeholder 4">
            <a:extLst>
              <a:ext uri="{FF2B5EF4-FFF2-40B4-BE49-F238E27FC236}">
                <a16:creationId xmlns:a16="http://schemas.microsoft.com/office/drawing/2014/main" id="{238DB0F6-B745-CDBA-3E4F-BC2DC8E30116}"/>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7" name="Picture 6" descr="A cartoon of a brain lifting weights&#10;&#10;Description automatically generated">
            <a:extLst>
              <a:ext uri="{FF2B5EF4-FFF2-40B4-BE49-F238E27FC236}">
                <a16:creationId xmlns:a16="http://schemas.microsoft.com/office/drawing/2014/main" id="{734EF07D-8F82-F431-5D92-FCF2A6892BB2}"/>
              </a:ext>
            </a:extLst>
          </p:cNvPr>
          <p:cNvPicPr>
            <a:picLocks noChangeAspect="1"/>
          </p:cNvPicPr>
          <p:nvPr/>
        </p:nvPicPr>
        <p:blipFill>
          <a:blip r:embed="rId2"/>
          <a:stretch>
            <a:fillRect/>
          </a:stretch>
        </p:blipFill>
        <p:spPr>
          <a:xfrm>
            <a:off x="6874238" y="1630816"/>
            <a:ext cx="4814106" cy="3165119"/>
          </a:xfrm>
          <a:prstGeom prst="rect">
            <a:avLst/>
          </a:prstGeom>
        </p:spPr>
      </p:pic>
    </p:spTree>
    <p:extLst>
      <p:ext uri="{BB962C8B-B14F-4D97-AF65-F5344CB8AC3E}">
        <p14:creationId xmlns:p14="http://schemas.microsoft.com/office/powerpoint/2010/main" val="4212375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A3730F9-12A2-D1C8-3F5D-EA63EFA7E35B}"/>
              </a:ext>
            </a:extLst>
          </p:cNvPr>
          <p:cNvSpPr>
            <a:spLocks noGrp="1"/>
          </p:cNvSpPr>
          <p:nvPr>
            <p:ph type="sldNum" sz="quarter" idx="12"/>
          </p:nvPr>
        </p:nvSpPr>
        <p:spPr/>
        <p:txBody>
          <a:bodyPr/>
          <a:lstStyle/>
          <a:p>
            <a:fld id="{86CB4B4D-7CA3-9044-876B-883B54F8677D}" type="slidenum">
              <a:rPr lang="en-RW" smtClean="0"/>
              <a:t>14</a:t>
            </a:fld>
            <a:endParaRPr lang="en-RW"/>
          </a:p>
        </p:txBody>
      </p:sp>
      <p:sp>
        <p:nvSpPr>
          <p:cNvPr id="2" name="Title 1"/>
          <p:cNvSpPr>
            <a:spLocks noGrp="1"/>
          </p:cNvSpPr>
          <p:nvPr>
            <p:ph type="title" idx="4294967295"/>
          </p:nvPr>
        </p:nvSpPr>
        <p:spPr>
          <a:xfrm>
            <a:off x="1145381" y="2451393"/>
            <a:ext cx="9901237" cy="879475"/>
          </a:xfrm>
        </p:spPr>
        <p:txBody>
          <a:bodyPr>
            <a:normAutofit/>
          </a:bodyPr>
          <a:lstStyle/>
          <a:p>
            <a:pPr algn="ctr"/>
            <a:r>
              <a:rPr lang="en-IN" b="1" dirty="0">
                <a:solidFill>
                  <a:schemeClr val="accent3"/>
                </a:solidFill>
                <a:latin typeface="+mn-lt"/>
              </a:rPr>
              <a:t>REGRESSION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CE1755-C664-05D1-96D1-6CDBC590E2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B52AD3-B94E-80B8-DA08-E6F7147E1D31}"/>
              </a:ext>
            </a:extLst>
          </p:cNvPr>
          <p:cNvSpPr>
            <a:spLocks noGrp="1"/>
          </p:cNvSpPr>
          <p:nvPr>
            <p:ph type="title"/>
          </p:nvPr>
        </p:nvSpPr>
        <p:spPr>
          <a:xfrm>
            <a:off x="1212981" y="463602"/>
            <a:ext cx="10025538" cy="880362"/>
          </a:xfrm>
        </p:spPr>
        <p:txBody>
          <a:bodyPr>
            <a:normAutofit/>
          </a:bodyPr>
          <a:lstStyle/>
          <a:p>
            <a:r>
              <a:rPr lang="en-IN" sz="3200" b="1" dirty="0">
                <a:solidFill>
                  <a:schemeClr val="accent3"/>
                </a:solidFill>
                <a:latin typeface="+mn-lt"/>
              </a:rPr>
              <a:t>REGRESSION</a:t>
            </a:r>
          </a:p>
        </p:txBody>
      </p:sp>
      <p:sp>
        <p:nvSpPr>
          <p:cNvPr id="3" name="TextBox 2">
            <a:extLst>
              <a:ext uri="{FF2B5EF4-FFF2-40B4-BE49-F238E27FC236}">
                <a16:creationId xmlns:a16="http://schemas.microsoft.com/office/drawing/2014/main" id="{D6361C76-E02C-A7CF-FEA8-828661624E17}"/>
              </a:ext>
            </a:extLst>
          </p:cNvPr>
          <p:cNvSpPr txBox="1"/>
          <p:nvPr/>
        </p:nvSpPr>
        <p:spPr>
          <a:xfrm>
            <a:off x="1282534" y="2479399"/>
            <a:ext cx="9417133" cy="2801664"/>
          </a:xfrm>
          <a:prstGeom prst="rect">
            <a:avLst/>
          </a:prstGeom>
          <a:noFill/>
        </p:spPr>
        <p:txBody>
          <a:bodyPr wrap="square" rtlCol="0">
            <a:spAutoFit/>
          </a:bodyPr>
          <a:lstStyle/>
          <a:p>
            <a:pPr marL="0" lvl="2" algn="just">
              <a:lnSpc>
                <a:spcPct val="150000"/>
              </a:lnSpc>
            </a:pPr>
            <a:r>
              <a:rPr lang="en-IN" sz="2531" dirty="0"/>
              <a:t>Regression is a statistical measurement used in finance, investing, and other disciplines that attempts to determine the strength of the relationship between one dependent variable and a series of other changing variables or independent variable</a:t>
            </a:r>
          </a:p>
          <a:p>
            <a:pPr algn="just">
              <a:lnSpc>
                <a:spcPct val="150000"/>
              </a:lnSpc>
            </a:pPr>
            <a:endParaRPr lang="en-IN" dirty="0"/>
          </a:p>
        </p:txBody>
      </p:sp>
      <p:sp>
        <p:nvSpPr>
          <p:cNvPr id="4" name="Slide Number Placeholder 3">
            <a:extLst>
              <a:ext uri="{FF2B5EF4-FFF2-40B4-BE49-F238E27FC236}">
                <a16:creationId xmlns:a16="http://schemas.microsoft.com/office/drawing/2014/main" id="{865D3A6E-4E62-95EF-06ED-436014087DED}"/>
              </a:ext>
            </a:extLst>
          </p:cNvPr>
          <p:cNvSpPr>
            <a:spLocks noGrp="1"/>
          </p:cNvSpPr>
          <p:nvPr>
            <p:ph type="sldNum" sz="quarter" idx="2"/>
          </p:nvPr>
        </p:nvSpPr>
        <p:spPr/>
        <p:txBody>
          <a:bodyPr/>
          <a:lstStyle/>
          <a:p>
            <a:fld id="{86CB4B4D-7CA3-9044-876B-883B54F8677D}" type="slidenum">
              <a:rPr lang="en-RW" smtClean="0"/>
              <a:t>15</a:t>
            </a:fld>
            <a:endParaRPr lang="en-RW"/>
          </a:p>
        </p:txBody>
      </p:sp>
    </p:spTree>
    <p:extLst>
      <p:ext uri="{BB962C8B-B14F-4D97-AF65-F5344CB8AC3E}">
        <p14:creationId xmlns:p14="http://schemas.microsoft.com/office/powerpoint/2010/main" val="83462253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9FB6F2-B252-5798-5F07-2C12F013ACB8}"/>
              </a:ext>
            </a:extLst>
          </p:cNvPr>
          <p:cNvSpPr>
            <a:spLocks noGrp="1"/>
          </p:cNvSpPr>
          <p:nvPr>
            <p:ph type="sldNum" sz="quarter" idx="12"/>
          </p:nvPr>
        </p:nvSpPr>
        <p:spPr/>
        <p:txBody>
          <a:bodyPr/>
          <a:lstStyle/>
          <a:p>
            <a:fld id="{86CB4B4D-7CA3-9044-876B-883B54F8677D}" type="slidenum">
              <a:rPr lang="en-RW" smtClean="0"/>
              <a:t>16</a:t>
            </a:fld>
            <a:endParaRPr lang="en-RW"/>
          </a:p>
        </p:txBody>
      </p:sp>
      <p:sp>
        <p:nvSpPr>
          <p:cNvPr id="4" name="TextBox 3">
            <a:extLst>
              <a:ext uri="{FF2B5EF4-FFF2-40B4-BE49-F238E27FC236}">
                <a16:creationId xmlns:a16="http://schemas.microsoft.com/office/drawing/2014/main" id="{107495F0-E27B-5A3C-9130-8C497FCFE768}"/>
              </a:ext>
            </a:extLst>
          </p:cNvPr>
          <p:cNvSpPr txBox="1"/>
          <p:nvPr/>
        </p:nvSpPr>
        <p:spPr>
          <a:xfrm>
            <a:off x="996043" y="815878"/>
            <a:ext cx="10216440" cy="584775"/>
          </a:xfrm>
          <a:prstGeom prst="rect">
            <a:avLst/>
          </a:prstGeom>
          <a:noFill/>
        </p:spPr>
        <p:txBody>
          <a:bodyPr wrap="square">
            <a:spAutoFit/>
          </a:bodyPr>
          <a:lstStyle/>
          <a:p>
            <a:r>
              <a:rPr lang="en-US" sz="3200" b="1" dirty="0">
                <a:solidFill>
                  <a:schemeClr val="tx1"/>
                </a:solidFill>
                <a:latin typeface="+mn-lt"/>
              </a:rPr>
              <a:t>Types of regression:</a:t>
            </a:r>
            <a:endParaRPr lang="en-RW" sz="3200" dirty="0"/>
          </a:p>
        </p:txBody>
      </p:sp>
      <p:sp>
        <p:nvSpPr>
          <p:cNvPr id="8" name="TextBox 7">
            <a:extLst>
              <a:ext uri="{FF2B5EF4-FFF2-40B4-BE49-F238E27FC236}">
                <a16:creationId xmlns:a16="http://schemas.microsoft.com/office/drawing/2014/main" id="{40BBFE86-B303-AFC6-0786-8E045693F791}"/>
              </a:ext>
            </a:extLst>
          </p:cNvPr>
          <p:cNvSpPr txBox="1"/>
          <p:nvPr/>
        </p:nvSpPr>
        <p:spPr>
          <a:xfrm>
            <a:off x="2013080" y="1870701"/>
            <a:ext cx="6097554" cy="3903504"/>
          </a:xfrm>
          <a:prstGeom prst="rect">
            <a:avLst/>
          </a:prstGeom>
          <a:noFill/>
        </p:spPr>
        <p:txBody>
          <a:bodyPr wrap="square">
            <a:spAutoFit/>
          </a:bodyPr>
          <a:lstStyle/>
          <a:p>
            <a:pPr marL="457200" indent="-457200">
              <a:lnSpc>
                <a:spcPct val="150000"/>
              </a:lnSpc>
              <a:buFont typeface="Wingdings" panose="05000000000000000000" pitchFamily="2" charset="2"/>
              <a:buChar char="q"/>
            </a:pPr>
            <a:r>
              <a:rPr lang="en-RW" sz="2800" dirty="0"/>
              <a:t>Linear regression</a:t>
            </a:r>
          </a:p>
          <a:p>
            <a:pPr marL="914400" lvl="1" indent="-457200">
              <a:lnSpc>
                <a:spcPct val="150000"/>
              </a:lnSpc>
              <a:buFont typeface="Courier New" panose="02070309020205020404" pitchFamily="49" charset="0"/>
              <a:buChar char="o"/>
            </a:pPr>
            <a:r>
              <a:rPr lang="en-RW" sz="2800" dirty="0"/>
              <a:t>Simple linear regression</a:t>
            </a:r>
          </a:p>
          <a:p>
            <a:pPr marL="914400" lvl="1" indent="-457200">
              <a:lnSpc>
                <a:spcPct val="150000"/>
              </a:lnSpc>
              <a:buFont typeface="Courier New" panose="02070309020205020404" pitchFamily="49" charset="0"/>
              <a:buChar char="o"/>
            </a:pPr>
            <a:r>
              <a:rPr lang="en-RW" sz="2800" dirty="0"/>
              <a:t>Multiple linear regression</a:t>
            </a:r>
          </a:p>
          <a:p>
            <a:pPr marL="457200" indent="-457200">
              <a:lnSpc>
                <a:spcPct val="150000"/>
              </a:lnSpc>
              <a:buFont typeface="Wingdings" panose="05000000000000000000" pitchFamily="2" charset="2"/>
              <a:buChar char="q"/>
            </a:pPr>
            <a:r>
              <a:rPr lang="en-RW" sz="2800" dirty="0"/>
              <a:t>Polynomial regression</a:t>
            </a:r>
          </a:p>
          <a:p>
            <a:pPr marL="457200" indent="-457200">
              <a:lnSpc>
                <a:spcPct val="150000"/>
              </a:lnSpc>
              <a:buFont typeface="Wingdings" panose="05000000000000000000" pitchFamily="2" charset="2"/>
              <a:buChar char="q"/>
            </a:pPr>
            <a:r>
              <a:rPr lang="en-RW" sz="2800" dirty="0"/>
              <a:t>Decision tree regression</a:t>
            </a:r>
          </a:p>
          <a:p>
            <a:pPr marL="457200" indent="-457200">
              <a:lnSpc>
                <a:spcPct val="150000"/>
              </a:lnSpc>
              <a:buFont typeface="Wingdings" panose="05000000000000000000" pitchFamily="2" charset="2"/>
              <a:buChar char="q"/>
            </a:pPr>
            <a:r>
              <a:rPr lang="en-RW" sz="2800" dirty="0"/>
              <a:t>Random forest regression</a:t>
            </a:r>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7F0E87-5926-356D-DDD5-F9ED782B0015}"/>
              </a:ext>
            </a:extLst>
          </p:cNvPr>
          <p:cNvSpPr>
            <a:spLocks noGrp="1"/>
          </p:cNvSpPr>
          <p:nvPr>
            <p:ph type="sldNum" sz="quarter" idx="12"/>
          </p:nvPr>
        </p:nvSpPr>
        <p:spPr/>
        <p:txBody>
          <a:bodyPr/>
          <a:lstStyle/>
          <a:p>
            <a:fld id="{86CB4B4D-7CA3-9044-876B-883B54F8677D}" type="slidenum">
              <a:rPr lang="en-RW" smtClean="0"/>
              <a:t>17</a:t>
            </a:fld>
            <a:endParaRPr lang="en-RW"/>
          </a:p>
        </p:txBody>
      </p:sp>
      <p:pic>
        <p:nvPicPr>
          <p:cNvPr id="127" name="fullsizeoutput_d8.jpeg" descr="fullsizeoutput_d8.jpeg"/>
          <p:cNvPicPr>
            <a:picLocks noChangeAspect="1"/>
          </p:cNvPicPr>
          <p:nvPr/>
        </p:nvPicPr>
        <p:blipFill>
          <a:blip r:embed="rId2"/>
          <a:stretch>
            <a:fillRect/>
          </a:stretch>
        </p:blipFill>
        <p:spPr>
          <a:xfrm>
            <a:off x="7265303" y="1680582"/>
            <a:ext cx="4203037" cy="1284262"/>
          </a:xfrm>
          <a:prstGeom prst="rect">
            <a:avLst/>
          </a:prstGeom>
          <a:ln w="12700">
            <a:miter lim="400000"/>
          </a:ln>
        </p:spPr>
      </p:pic>
      <p:grpSp>
        <p:nvGrpSpPr>
          <p:cNvPr id="130" name="Image Gallery"/>
          <p:cNvGrpSpPr/>
          <p:nvPr/>
        </p:nvGrpSpPr>
        <p:grpSpPr>
          <a:xfrm>
            <a:off x="7435907" y="3265544"/>
            <a:ext cx="3750472" cy="2496813"/>
            <a:chOff x="-1" y="-1"/>
            <a:chExt cx="5334003" cy="3551020"/>
          </a:xfrm>
        </p:grpSpPr>
        <p:pic>
          <p:nvPicPr>
            <p:cNvPr id="128" name="lr.png" descr="lr.png"/>
            <p:cNvPicPr>
              <a:picLocks noChangeAspect="1"/>
            </p:cNvPicPr>
            <p:nvPr/>
          </p:nvPicPr>
          <p:blipFill>
            <a:blip r:embed="rId3"/>
            <a:srcRect l="1614" r="1614"/>
            <a:stretch>
              <a:fillRect/>
            </a:stretch>
          </p:blipFill>
          <p:spPr>
            <a:xfrm>
              <a:off x="-1" y="-1"/>
              <a:ext cx="5334003" cy="3013249"/>
            </a:xfrm>
            <a:prstGeom prst="rect">
              <a:avLst/>
            </a:prstGeom>
            <a:ln w="12700" cap="flat">
              <a:noFill/>
              <a:miter lim="400000"/>
            </a:ln>
            <a:effectLst/>
          </p:spPr>
        </p:pic>
        <p:sp>
          <p:nvSpPr>
            <p:cNvPr id="129" name="Simple Linear regression"/>
            <p:cNvSpPr txBox="1"/>
            <p:nvPr/>
          </p:nvSpPr>
          <p:spPr>
            <a:xfrm>
              <a:off x="-1" y="3089446"/>
              <a:ext cx="5334003" cy="46157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3578" tIns="53578" rIns="53578" bIns="53578" numCol="1" anchor="t">
              <a:spAutoFit/>
            </a:bodyPr>
            <a:lstStyle>
              <a:lvl1pPr>
                <a:defRPr sz="2000" b="1">
                  <a:latin typeface="+mj-lt"/>
                  <a:ea typeface="+mj-ea"/>
                  <a:cs typeface="+mj-cs"/>
                  <a:sym typeface="Helvetica Neue"/>
                </a:defRPr>
              </a:lvl1pPr>
            </a:lstStyle>
            <a:p>
              <a:r>
                <a:rPr sz="1406"/>
                <a:t>Simple Linear regression</a:t>
              </a:r>
            </a:p>
          </p:txBody>
        </p:sp>
      </p:grpSp>
      <p:sp>
        <p:nvSpPr>
          <p:cNvPr id="4" name="TextBox 3">
            <a:extLst>
              <a:ext uri="{FF2B5EF4-FFF2-40B4-BE49-F238E27FC236}">
                <a16:creationId xmlns:a16="http://schemas.microsoft.com/office/drawing/2014/main" id="{3DCFA942-6CBD-9493-F0CF-8174DBBABF82}"/>
              </a:ext>
            </a:extLst>
          </p:cNvPr>
          <p:cNvSpPr txBox="1"/>
          <p:nvPr/>
        </p:nvSpPr>
        <p:spPr>
          <a:xfrm>
            <a:off x="863625" y="818375"/>
            <a:ext cx="10464750" cy="584775"/>
          </a:xfrm>
          <a:prstGeom prst="rect">
            <a:avLst/>
          </a:prstGeom>
          <a:noFill/>
        </p:spPr>
        <p:txBody>
          <a:bodyPr wrap="square">
            <a:spAutoFit/>
          </a:bodyPr>
          <a:lstStyle/>
          <a:p>
            <a:r>
              <a:rPr lang="en-US" sz="3200" b="1" dirty="0"/>
              <a:t>Simple Linear regression:</a:t>
            </a:r>
            <a:endParaRPr lang="en-RW" sz="3200" b="1" dirty="0"/>
          </a:p>
        </p:txBody>
      </p:sp>
      <p:sp>
        <p:nvSpPr>
          <p:cNvPr id="8" name="TextBox 7">
            <a:extLst>
              <a:ext uri="{FF2B5EF4-FFF2-40B4-BE49-F238E27FC236}">
                <a16:creationId xmlns:a16="http://schemas.microsoft.com/office/drawing/2014/main" id="{D3D6853A-D802-AB67-B134-FEC0C42FEFC8}"/>
              </a:ext>
            </a:extLst>
          </p:cNvPr>
          <p:cNvSpPr txBox="1"/>
          <p:nvPr/>
        </p:nvSpPr>
        <p:spPr>
          <a:xfrm>
            <a:off x="863625" y="1870067"/>
            <a:ext cx="6097554" cy="3913059"/>
          </a:xfrm>
          <a:prstGeom prst="rect">
            <a:avLst/>
          </a:prstGeom>
          <a:noFill/>
        </p:spPr>
        <p:txBody>
          <a:bodyPr wrap="square">
            <a:spAutoFit/>
          </a:bodyPr>
          <a:lstStyle/>
          <a:p>
            <a:pPr algn="just">
              <a:lnSpc>
                <a:spcPct val="150000"/>
              </a:lnSpc>
            </a:pPr>
            <a:r>
              <a:rPr lang="en-RW" sz="2400" dirty="0"/>
              <a:t>Simple linear regression models are used to show or predict the relationship between the two variables or factors</a:t>
            </a:r>
            <a:r>
              <a:rPr lang="en-US" sz="2400" dirty="0"/>
              <a:t>. </a:t>
            </a:r>
            <a:r>
              <a:rPr lang="en-RW" sz="2400" dirty="0"/>
              <a:t>The factor that being predicted is called dependent variable and the factors that is are used to predict the dependent variable are called independent variables</a:t>
            </a:r>
            <a:r>
              <a:rPr lang="en-US" sz="2400" dirty="0"/>
              <a:t>.</a:t>
            </a:r>
            <a:endParaRPr lang="en-RW" sz="2400" dirty="0"/>
          </a:p>
        </p:txBody>
      </p:sp>
    </p:spTree>
  </p:cSld>
  <p:clrMapOvr>
    <a:masterClrMapping/>
  </p:clrMapOvr>
  <mc:AlternateContent xmlns:mc="http://schemas.openxmlformats.org/markup-compatibility/2006" xmlns:p14="http://schemas.microsoft.com/office/powerpoint/2010/main">
    <mc:Choice Requires="p14">
      <p:transition spd="slow" p14:dur="1200">
        <p:push/>
      </p:transition>
    </mc:Choice>
    <mc:Fallback xmlns="">
      <p:transition spd="slow">
        <p:push/>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76762" y="2524038"/>
            <a:ext cx="6681507" cy="8107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algn="ctr" defTabSz="410751" hangingPunct="0"/>
            <a:r>
              <a:rPr lang="en-IN" sz="4800" dirty="0"/>
              <a:t>Let’s write some codes</a:t>
            </a:r>
            <a:endParaRPr lang="en-IN" sz="4800" dirty="0">
              <a:solidFill>
                <a:srgbClr val="000000"/>
              </a:solidFill>
              <a:sym typeface="Helvetica Neue Medium"/>
            </a:endParaRPr>
          </a:p>
        </p:txBody>
      </p:sp>
      <p:sp>
        <p:nvSpPr>
          <p:cNvPr id="5" name="Date Placeholder 4">
            <a:extLst>
              <a:ext uri="{FF2B5EF4-FFF2-40B4-BE49-F238E27FC236}">
                <a16:creationId xmlns:a16="http://schemas.microsoft.com/office/drawing/2014/main" id="{7D848D5E-3789-1542-FDD6-E3FBEE34701B}"/>
              </a:ext>
            </a:extLst>
          </p:cNvPr>
          <p:cNvSpPr>
            <a:spLocks noGrp="1"/>
          </p:cNvSpPr>
          <p:nvPr>
            <p:ph type="dt" sz="half" idx="10"/>
          </p:nvPr>
        </p:nvSpPr>
        <p:spPr/>
        <p:txBody>
          <a:bodyPr/>
          <a:lstStyle/>
          <a:p>
            <a:fld id="{2905950A-5BA5-4150-AE37-E1C34EC2F7C0}" type="datetime1">
              <a:rPr lang="en-US" smtClean="0"/>
              <a:t>12/22/2024</a:t>
            </a:fld>
            <a:endParaRPr lang="en-US" dirty="0"/>
          </a:p>
        </p:txBody>
      </p:sp>
      <p:sp>
        <p:nvSpPr>
          <p:cNvPr id="6" name="Slide Number Placeholder 5">
            <a:extLst>
              <a:ext uri="{FF2B5EF4-FFF2-40B4-BE49-F238E27FC236}">
                <a16:creationId xmlns:a16="http://schemas.microsoft.com/office/drawing/2014/main" id="{8247CA01-8293-BF0E-B50F-6F1E44907EDD}"/>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3925734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32858" y="718449"/>
            <a:ext cx="7772399" cy="1077218"/>
          </a:xfrm>
          <a:prstGeom prst="rect">
            <a:avLst/>
          </a:prstGeom>
          <a:noFill/>
        </p:spPr>
        <p:txBody>
          <a:bodyPr wrap="square" rtlCol="0">
            <a:spAutoFit/>
          </a:bodyPr>
          <a:lstStyle/>
          <a:p>
            <a:r>
              <a:rPr lang="en-US" sz="3200" b="1" dirty="0"/>
              <a:t>How it is different from traditional Programming: </a:t>
            </a:r>
          </a:p>
        </p:txBody>
      </p:sp>
      <p:sp>
        <p:nvSpPr>
          <p:cNvPr id="5" name="TextBox 4"/>
          <p:cNvSpPr txBox="1"/>
          <p:nvPr/>
        </p:nvSpPr>
        <p:spPr>
          <a:xfrm>
            <a:off x="1632858" y="2352800"/>
            <a:ext cx="5205264" cy="2031325"/>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latin typeface="Arial" panose="020B0604020202020204" pitchFamily="34" charset="0"/>
                <a:cs typeface="Arial" panose="020B0604020202020204" pitchFamily="34" charset="0"/>
              </a:rPr>
              <a:t>In Traditional Programming, we feed the Input, Program logic and run the program to get output.</a:t>
            </a:r>
          </a:p>
          <a:p>
            <a:pPr marL="285750" indent="-285750" algn="just">
              <a:buFont typeface="Wingdings" panose="05000000000000000000" pitchFamily="2" charset="2"/>
              <a:buChar char="q"/>
            </a:pPr>
            <a:r>
              <a:rPr lang="en-US" dirty="0">
                <a:latin typeface="Arial" panose="020B0604020202020204" pitchFamily="34" charset="0"/>
                <a:cs typeface="Arial" panose="020B0604020202020204" pitchFamily="34" charset="0"/>
              </a:rPr>
              <a:t>In Machine Learning, we feed the input, output and run it on machine during training and the machine creates its own logic, which is being evaluated while testing.</a:t>
            </a:r>
          </a:p>
        </p:txBody>
      </p:sp>
      <p:pic>
        <p:nvPicPr>
          <p:cNvPr id="6" name="Picture 5">
            <a:extLst>
              <a:ext uri="{FF2B5EF4-FFF2-40B4-BE49-F238E27FC236}">
                <a16:creationId xmlns:a16="http://schemas.microsoft.com/office/drawing/2014/main" id="{B0337810-B0BA-48AC-9D5C-C434DB15DE7D}"/>
              </a:ext>
            </a:extLst>
          </p:cNvPr>
          <p:cNvPicPr>
            <a:picLocks noChangeAspect="1"/>
          </p:cNvPicPr>
          <p:nvPr/>
        </p:nvPicPr>
        <p:blipFill>
          <a:blip r:embed="rId2"/>
          <a:stretch>
            <a:fillRect/>
          </a:stretch>
        </p:blipFill>
        <p:spPr>
          <a:xfrm>
            <a:off x="7636091" y="2863930"/>
            <a:ext cx="3538331" cy="2968487"/>
          </a:xfrm>
          <a:prstGeom prst="rect">
            <a:avLst/>
          </a:prstGeom>
        </p:spPr>
      </p:pic>
      <p:sp>
        <p:nvSpPr>
          <p:cNvPr id="7" name="Date Placeholder 6">
            <a:extLst>
              <a:ext uri="{FF2B5EF4-FFF2-40B4-BE49-F238E27FC236}">
                <a16:creationId xmlns:a16="http://schemas.microsoft.com/office/drawing/2014/main" id="{4E856700-18BD-9B7C-E6EA-DAD88A36B668}"/>
              </a:ext>
            </a:extLst>
          </p:cNvPr>
          <p:cNvSpPr>
            <a:spLocks noGrp="1"/>
          </p:cNvSpPr>
          <p:nvPr>
            <p:ph type="dt" sz="half" idx="10"/>
          </p:nvPr>
        </p:nvSpPr>
        <p:spPr/>
        <p:txBody>
          <a:bodyPr/>
          <a:lstStyle/>
          <a:p>
            <a:fld id="{43CA0FD9-5E14-4E6E-AE00-D4E82DE58090}" type="datetime1">
              <a:rPr lang="en-US" smtClean="0"/>
              <a:t>12/22/2024</a:t>
            </a:fld>
            <a:endParaRPr lang="en-US" dirty="0"/>
          </a:p>
        </p:txBody>
      </p:sp>
      <p:sp>
        <p:nvSpPr>
          <p:cNvPr id="8" name="Slide Number Placeholder 7">
            <a:extLst>
              <a:ext uri="{FF2B5EF4-FFF2-40B4-BE49-F238E27FC236}">
                <a16:creationId xmlns:a16="http://schemas.microsoft.com/office/drawing/2014/main" id="{5BDE8367-AAA8-438B-4567-E1ABE15602C8}"/>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627430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7280" y="761999"/>
            <a:ext cx="2821577" cy="584775"/>
          </a:xfrm>
          <a:prstGeom prst="rect">
            <a:avLst/>
          </a:prstGeom>
          <a:noFill/>
        </p:spPr>
        <p:txBody>
          <a:bodyPr wrap="square" rtlCol="0">
            <a:spAutoFit/>
          </a:bodyPr>
          <a:lstStyle/>
          <a:p>
            <a:r>
              <a:rPr lang="en-US" sz="3200" b="1" dirty="0">
                <a:cs typeface="Arial" panose="020B0604020202020204" pitchFamily="34" charset="0"/>
              </a:rPr>
              <a:t>Terminologies</a:t>
            </a:r>
            <a:r>
              <a:rPr lang="en-US" sz="3200" b="1" dirty="0"/>
              <a:t>:</a:t>
            </a:r>
            <a:endParaRPr lang="en-US" sz="3200" dirty="0"/>
          </a:p>
        </p:txBody>
      </p:sp>
      <p:sp>
        <p:nvSpPr>
          <p:cNvPr id="3" name="TextBox 2"/>
          <p:cNvSpPr txBox="1"/>
          <p:nvPr/>
        </p:nvSpPr>
        <p:spPr>
          <a:xfrm>
            <a:off x="740228" y="1589315"/>
            <a:ext cx="9710057" cy="4801314"/>
          </a:xfrm>
          <a:prstGeom prst="rect">
            <a:avLst/>
          </a:prstGeom>
          <a:noFill/>
        </p:spPr>
        <p:txBody>
          <a:bodyPr wrap="square" rtlCol="0">
            <a:spAutoFit/>
          </a:bodyPr>
          <a:lstStyle/>
          <a:p>
            <a:pPr marL="742950" lvl="1" indent="-285750" algn="just">
              <a:buFont typeface="Wingdings" panose="05000000000000000000" pitchFamily="2" charset="2"/>
              <a:buChar char="q"/>
            </a:pPr>
            <a:r>
              <a:rPr lang="en-US" b="1" dirty="0"/>
              <a:t>Model:</a:t>
            </a:r>
            <a:r>
              <a:rPr lang="en-US" dirty="0"/>
              <a:t> A model is a </a:t>
            </a:r>
            <a:r>
              <a:rPr lang="en-US" b="1" dirty="0"/>
              <a:t>specific representation</a:t>
            </a:r>
            <a:r>
              <a:rPr lang="en-US" dirty="0"/>
              <a:t> learned from data by applying some machine learning algorithm. A model is also called </a:t>
            </a:r>
            <a:r>
              <a:rPr lang="en-US" b="1" dirty="0"/>
              <a:t>hypothesis</a:t>
            </a:r>
            <a:r>
              <a:rPr lang="en-US" dirty="0"/>
              <a:t>.</a:t>
            </a:r>
          </a:p>
          <a:p>
            <a:pPr lvl="1" algn="just"/>
            <a:endParaRPr lang="en-US" dirty="0"/>
          </a:p>
          <a:p>
            <a:pPr marL="742950" lvl="1" indent="-285750" algn="just">
              <a:buFont typeface="Wingdings" panose="05000000000000000000" pitchFamily="2" charset="2"/>
              <a:buChar char="q"/>
            </a:pPr>
            <a:r>
              <a:rPr lang="en-US" b="1" dirty="0"/>
              <a:t>Feature:</a:t>
            </a:r>
            <a:r>
              <a:rPr lang="en-US" dirty="0"/>
              <a:t> A feature is an individual measurable property of data. A set of numeric features can be conveniently described by a </a:t>
            </a:r>
            <a:r>
              <a:rPr lang="en-US" b="1" dirty="0"/>
              <a:t>feature vector</a:t>
            </a:r>
            <a:r>
              <a:rPr lang="en-US" dirty="0"/>
              <a:t>. Feature vectors are fed as input to the model. For example, in order to predict a fruit, there may be features like color, smell, taste, </a:t>
            </a:r>
            <a:r>
              <a:rPr lang="en-US" b="1" dirty="0"/>
              <a:t>etc.</a:t>
            </a:r>
            <a:r>
              <a:rPr lang="en-US" dirty="0"/>
              <a:t> </a:t>
            </a:r>
          </a:p>
          <a:p>
            <a:pPr lvl="1" algn="just"/>
            <a:endParaRPr lang="en-US" dirty="0"/>
          </a:p>
          <a:p>
            <a:pPr marL="742950" lvl="1" indent="-285750" algn="just">
              <a:buFont typeface="Wingdings" panose="05000000000000000000" pitchFamily="2" charset="2"/>
              <a:buChar char="q"/>
            </a:pPr>
            <a:r>
              <a:rPr lang="en-US" b="1" dirty="0"/>
              <a:t>Target(Label): </a:t>
            </a:r>
            <a:r>
              <a:rPr lang="en-US" dirty="0"/>
              <a:t>A target variable or label is the value to be predicted by our model. For the fruit example discussed in the features section, the label with each set of input would be the name of the fruit like apple, orange, banana, etc.</a:t>
            </a:r>
          </a:p>
          <a:p>
            <a:pPr lvl="1" algn="just"/>
            <a:endParaRPr lang="en-US" dirty="0"/>
          </a:p>
          <a:p>
            <a:pPr marL="742950" lvl="1" indent="-285750" algn="just" fontAlgn="base">
              <a:buFont typeface="Wingdings" panose="05000000000000000000" pitchFamily="2" charset="2"/>
              <a:buChar char="q"/>
            </a:pPr>
            <a:r>
              <a:rPr lang="en-US" b="1" dirty="0"/>
              <a:t>Training:</a:t>
            </a:r>
            <a:r>
              <a:rPr lang="en-US" dirty="0"/>
              <a:t> The idea is to give a set of inputs(features) and it’s expected outputs(labels), so after training, we will have a model (hypothesis) that will then map new data to one of the categories trained on.</a:t>
            </a:r>
          </a:p>
          <a:p>
            <a:pPr lvl="1" algn="just" fontAlgn="base"/>
            <a:endParaRPr lang="en-US" dirty="0"/>
          </a:p>
          <a:p>
            <a:pPr marL="742950" lvl="1" indent="-285750" algn="just" fontAlgn="base">
              <a:buFont typeface="Wingdings" panose="05000000000000000000" pitchFamily="2" charset="2"/>
              <a:buChar char="q"/>
            </a:pPr>
            <a:r>
              <a:rPr lang="en-US" b="1" dirty="0"/>
              <a:t>Prediction:</a:t>
            </a:r>
            <a:r>
              <a:rPr lang="en-US" dirty="0"/>
              <a:t> Once the model is ready, it can be fed a set of inputs to which it will provide a predicted output(label).</a:t>
            </a:r>
          </a:p>
        </p:txBody>
      </p:sp>
      <p:sp>
        <p:nvSpPr>
          <p:cNvPr id="4" name="Date Placeholder 3">
            <a:extLst>
              <a:ext uri="{FF2B5EF4-FFF2-40B4-BE49-F238E27FC236}">
                <a16:creationId xmlns:a16="http://schemas.microsoft.com/office/drawing/2014/main" id="{3FC92190-D026-E321-13F4-FD87482CC48F}"/>
              </a:ext>
            </a:extLst>
          </p:cNvPr>
          <p:cNvSpPr>
            <a:spLocks noGrp="1"/>
          </p:cNvSpPr>
          <p:nvPr>
            <p:ph type="dt" sz="half" idx="10"/>
          </p:nvPr>
        </p:nvSpPr>
        <p:spPr/>
        <p:txBody>
          <a:bodyPr/>
          <a:lstStyle/>
          <a:p>
            <a:fld id="{6DE9A9A7-A923-48CF-92A9-DAE692C075DE}" type="datetime1">
              <a:rPr lang="en-US" smtClean="0"/>
              <a:t>12/22/2024</a:t>
            </a:fld>
            <a:endParaRPr lang="en-US" dirty="0"/>
          </a:p>
        </p:txBody>
      </p:sp>
      <p:sp>
        <p:nvSpPr>
          <p:cNvPr id="5" name="Slide Number Placeholder 4">
            <a:extLst>
              <a:ext uri="{FF2B5EF4-FFF2-40B4-BE49-F238E27FC236}">
                <a16:creationId xmlns:a16="http://schemas.microsoft.com/office/drawing/2014/main" id="{B2E2BCC1-B33C-1422-7105-E338B582C273}"/>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00100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3887" y="812354"/>
            <a:ext cx="3921966" cy="584775"/>
          </a:xfrm>
          <a:prstGeom prst="rect">
            <a:avLst/>
          </a:prstGeom>
          <a:noFill/>
        </p:spPr>
        <p:txBody>
          <a:bodyPr wrap="square" rtlCol="0">
            <a:spAutoFit/>
          </a:bodyPr>
          <a:lstStyle/>
          <a:p>
            <a:r>
              <a:rPr lang="en-US" sz="3200" b="1" dirty="0"/>
              <a:t>Types of Learning:</a:t>
            </a:r>
            <a:endParaRPr lang="en-US" sz="3200" dirty="0"/>
          </a:p>
        </p:txBody>
      </p:sp>
      <p:sp>
        <p:nvSpPr>
          <p:cNvPr id="3" name="TextBox 2"/>
          <p:cNvSpPr txBox="1"/>
          <p:nvPr/>
        </p:nvSpPr>
        <p:spPr>
          <a:xfrm>
            <a:off x="1486679" y="1645297"/>
            <a:ext cx="6988628" cy="4446730"/>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dirty="0"/>
              <a:t>Supervised Learning</a:t>
            </a:r>
          </a:p>
          <a:p>
            <a:pPr>
              <a:lnSpc>
                <a:spcPct val="200000"/>
              </a:lnSpc>
            </a:pPr>
            <a:r>
              <a:rPr lang="en-US" dirty="0"/>
              <a:t>	– Given: training data + desired outputs (labels)</a:t>
            </a:r>
          </a:p>
          <a:p>
            <a:pPr marL="285750" indent="-285750">
              <a:lnSpc>
                <a:spcPct val="200000"/>
              </a:lnSpc>
              <a:buFont typeface="Wingdings" panose="05000000000000000000" pitchFamily="2" charset="2"/>
              <a:buChar char="q"/>
            </a:pPr>
            <a:r>
              <a:rPr lang="en-US" dirty="0"/>
              <a:t>Unsupervised Learning </a:t>
            </a:r>
          </a:p>
          <a:p>
            <a:pPr>
              <a:lnSpc>
                <a:spcPct val="200000"/>
              </a:lnSpc>
            </a:pPr>
            <a:r>
              <a:rPr lang="en-US" dirty="0"/>
              <a:t>	– Given: training data (without desired outputs)</a:t>
            </a:r>
          </a:p>
          <a:p>
            <a:pPr marL="285750" indent="-285750">
              <a:lnSpc>
                <a:spcPct val="200000"/>
              </a:lnSpc>
              <a:buFont typeface="Wingdings" panose="05000000000000000000" pitchFamily="2" charset="2"/>
              <a:buChar char="q"/>
            </a:pPr>
            <a:r>
              <a:rPr lang="en-US" dirty="0"/>
              <a:t>Semi-Supervised Learning</a:t>
            </a:r>
          </a:p>
          <a:p>
            <a:pPr>
              <a:lnSpc>
                <a:spcPct val="200000"/>
              </a:lnSpc>
            </a:pPr>
            <a:r>
              <a:rPr lang="en-US" dirty="0"/>
              <a:t>	– Given: training data + a few desired outputs</a:t>
            </a:r>
          </a:p>
          <a:p>
            <a:pPr marL="285750" indent="-285750">
              <a:lnSpc>
                <a:spcPct val="200000"/>
              </a:lnSpc>
              <a:buFont typeface="Wingdings" panose="05000000000000000000" pitchFamily="2" charset="2"/>
              <a:buChar char="q"/>
            </a:pPr>
            <a:r>
              <a:rPr lang="en-US" dirty="0"/>
              <a:t>Reinforcement Learning</a:t>
            </a:r>
          </a:p>
          <a:p>
            <a:pPr>
              <a:lnSpc>
                <a:spcPct val="200000"/>
              </a:lnSpc>
            </a:pPr>
            <a:r>
              <a:rPr lang="en-US" dirty="0"/>
              <a:t>	– Rewards from sequence of actions</a:t>
            </a:r>
          </a:p>
        </p:txBody>
      </p:sp>
      <p:sp>
        <p:nvSpPr>
          <p:cNvPr id="6" name="Date Placeholder 5">
            <a:extLst>
              <a:ext uri="{FF2B5EF4-FFF2-40B4-BE49-F238E27FC236}">
                <a16:creationId xmlns:a16="http://schemas.microsoft.com/office/drawing/2014/main" id="{71E43630-22B7-042E-2EFA-F8161F5272DB}"/>
              </a:ext>
            </a:extLst>
          </p:cNvPr>
          <p:cNvSpPr>
            <a:spLocks noGrp="1"/>
          </p:cNvSpPr>
          <p:nvPr>
            <p:ph type="dt" sz="half" idx="10"/>
          </p:nvPr>
        </p:nvSpPr>
        <p:spPr/>
        <p:txBody>
          <a:bodyPr/>
          <a:lstStyle/>
          <a:p>
            <a:fld id="{7DEAE1D0-4BDE-4CDF-9638-35A56CA15FF1}" type="datetime1">
              <a:rPr lang="en-US" smtClean="0"/>
              <a:t>12/22/2024</a:t>
            </a:fld>
            <a:endParaRPr lang="en-US" dirty="0"/>
          </a:p>
        </p:txBody>
      </p:sp>
      <p:sp>
        <p:nvSpPr>
          <p:cNvPr id="9" name="Slide Number Placeholder 8">
            <a:extLst>
              <a:ext uri="{FF2B5EF4-FFF2-40B4-BE49-F238E27FC236}">
                <a16:creationId xmlns:a16="http://schemas.microsoft.com/office/drawing/2014/main" id="{7366CA05-9542-0FC5-21E1-4FF0AEC5D0CF}"/>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315796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307097-CE69-0B86-BD31-9B2AF5BC0D7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7B1534D-55D7-8219-6152-607C4ACCCCF1}"/>
              </a:ext>
            </a:extLst>
          </p:cNvPr>
          <p:cNvSpPr txBox="1"/>
          <p:nvPr/>
        </p:nvSpPr>
        <p:spPr>
          <a:xfrm>
            <a:off x="1153886" y="812354"/>
            <a:ext cx="8273143" cy="584775"/>
          </a:xfrm>
          <a:prstGeom prst="rect">
            <a:avLst/>
          </a:prstGeom>
          <a:noFill/>
        </p:spPr>
        <p:txBody>
          <a:bodyPr wrap="square" rtlCol="0">
            <a:spAutoFit/>
          </a:bodyPr>
          <a:lstStyle/>
          <a:p>
            <a:r>
              <a:rPr lang="en-US" sz="3200" b="1" dirty="0"/>
              <a:t>1. Supervised Learning</a:t>
            </a:r>
            <a:endParaRPr lang="en-US" sz="3200" dirty="0"/>
          </a:p>
        </p:txBody>
      </p:sp>
      <p:sp>
        <p:nvSpPr>
          <p:cNvPr id="4" name="TextBox 3">
            <a:extLst>
              <a:ext uri="{FF2B5EF4-FFF2-40B4-BE49-F238E27FC236}">
                <a16:creationId xmlns:a16="http://schemas.microsoft.com/office/drawing/2014/main" id="{98D724D6-8212-215A-633A-A4E25530D623}"/>
              </a:ext>
            </a:extLst>
          </p:cNvPr>
          <p:cNvSpPr txBox="1"/>
          <p:nvPr/>
        </p:nvSpPr>
        <p:spPr>
          <a:xfrm>
            <a:off x="1097280" y="1565005"/>
            <a:ext cx="9731828" cy="1295868"/>
          </a:xfrm>
          <a:prstGeom prst="rect">
            <a:avLst/>
          </a:prstGeom>
          <a:noFill/>
        </p:spPr>
        <p:txBody>
          <a:bodyPr wrap="square" rtlCol="0">
            <a:spAutoFit/>
          </a:bodyPr>
          <a:lstStyle/>
          <a:p>
            <a:pPr algn="just">
              <a:lnSpc>
                <a:spcPct val="150000"/>
              </a:lnSpc>
            </a:pPr>
            <a:r>
              <a:rPr lang="en-US" dirty="0"/>
              <a:t>Supervised learning is when the model is getting trained on a labelled dataset. </a:t>
            </a:r>
            <a:r>
              <a:rPr lang="en-US" b="1" dirty="0"/>
              <a:t>Labelled</a:t>
            </a:r>
            <a:r>
              <a:rPr lang="en-US" dirty="0"/>
              <a:t> dataset is one which have both input and output parameters. In this type of learning both training and validation datasets are labelled as shown in the figures below.</a:t>
            </a:r>
          </a:p>
        </p:txBody>
      </p:sp>
      <p:pic>
        <p:nvPicPr>
          <p:cNvPr id="5" name="Picture 4">
            <a:extLst>
              <a:ext uri="{FF2B5EF4-FFF2-40B4-BE49-F238E27FC236}">
                <a16:creationId xmlns:a16="http://schemas.microsoft.com/office/drawing/2014/main" id="{1BAD45A4-D7A1-1322-7C7E-4D31D733E571}"/>
              </a:ext>
            </a:extLst>
          </p:cNvPr>
          <p:cNvPicPr>
            <a:picLocks noChangeAspect="1"/>
          </p:cNvPicPr>
          <p:nvPr/>
        </p:nvPicPr>
        <p:blipFill>
          <a:blip r:embed="rId2"/>
          <a:stretch>
            <a:fillRect/>
          </a:stretch>
        </p:blipFill>
        <p:spPr>
          <a:xfrm>
            <a:off x="1825689" y="3028749"/>
            <a:ext cx="7728857" cy="2693075"/>
          </a:xfrm>
          <a:prstGeom prst="rect">
            <a:avLst/>
          </a:prstGeom>
        </p:spPr>
      </p:pic>
      <p:sp>
        <p:nvSpPr>
          <p:cNvPr id="6" name="Date Placeholder 5">
            <a:extLst>
              <a:ext uri="{FF2B5EF4-FFF2-40B4-BE49-F238E27FC236}">
                <a16:creationId xmlns:a16="http://schemas.microsoft.com/office/drawing/2014/main" id="{C16AC243-DB52-2E5E-610B-F89441B00665}"/>
              </a:ext>
            </a:extLst>
          </p:cNvPr>
          <p:cNvSpPr>
            <a:spLocks noGrp="1"/>
          </p:cNvSpPr>
          <p:nvPr>
            <p:ph type="dt" sz="half" idx="10"/>
          </p:nvPr>
        </p:nvSpPr>
        <p:spPr/>
        <p:txBody>
          <a:bodyPr/>
          <a:lstStyle/>
          <a:p>
            <a:fld id="{7DEAE1D0-4BDE-4CDF-9638-35A56CA15FF1}" type="datetime1">
              <a:rPr lang="en-US" smtClean="0"/>
              <a:t>12/22/2024</a:t>
            </a:fld>
            <a:endParaRPr lang="en-US" dirty="0"/>
          </a:p>
        </p:txBody>
      </p:sp>
      <p:sp>
        <p:nvSpPr>
          <p:cNvPr id="9" name="Slide Number Placeholder 8">
            <a:extLst>
              <a:ext uri="{FF2B5EF4-FFF2-40B4-BE49-F238E27FC236}">
                <a16:creationId xmlns:a16="http://schemas.microsoft.com/office/drawing/2014/main" id="{735EE5F6-C8CA-1ADE-EEFA-7F90D59A403F}"/>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533618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86248" y="630195"/>
            <a:ext cx="8946291" cy="523220"/>
          </a:xfrm>
          <a:prstGeom prst="rect">
            <a:avLst/>
          </a:prstGeom>
          <a:noFill/>
        </p:spPr>
        <p:txBody>
          <a:bodyPr wrap="square" rtlCol="0">
            <a:spAutoFit/>
          </a:bodyPr>
          <a:lstStyle/>
          <a:p>
            <a:r>
              <a:rPr lang="en-US" sz="2800" b="1" dirty="0"/>
              <a:t>Types of Supervised Learning: (Classification &amp; Regression)</a:t>
            </a:r>
            <a:endParaRPr lang="en-US" sz="2800" dirty="0"/>
          </a:p>
        </p:txBody>
      </p:sp>
      <p:sp>
        <p:nvSpPr>
          <p:cNvPr id="8" name="TextBox 7"/>
          <p:cNvSpPr txBox="1"/>
          <p:nvPr/>
        </p:nvSpPr>
        <p:spPr>
          <a:xfrm>
            <a:off x="1186248" y="1655805"/>
            <a:ext cx="9702576" cy="420435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b="1" dirty="0"/>
              <a:t>Classification</a:t>
            </a:r>
            <a:r>
              <a:rPr lang="en-US" dirty="0"/>
              <a:t> : It is a Supervised Learning task where output is having defined labels(discrete value). For example, in above Figure, Output – Purchased has defined labels i.e. 0 or 1 ; 1 means the customer will purchase and 0 means that customer won’t purchase.</a:t>
            </a:r>
          </a:p>
          <a:p>
            <a:pPr algn="just">
              <a:lnSpc>
                <a:spcPct val="150000"/>
              </a:lnSpc>
            </a:pPr>
            <a:r>
              <a:rPr lang="en-US" dirty="0"/>
              <a:t>	– Gmail classifies mails in more than one classes like social, promotions, updates, offers.</a:t>
            </a:r>
          </a:p>
          <a:p>
            <a:pPr algn="just">
              <a:lnSpc>
                <a:spcPct val="150000"/>
              </a:lnSpc>
            </a:pPr>
            <a:endParaRPr lang="en-US" dirty="0"/>
          </a:p>
          <a:p>
            <a:pPr marL="285750" indent="-285750" algn="just">
              <a:lnSpc>
                <a:spcPct val="150000"/>
              </a:lnSpc>
              <a:buFont typeface="Wingdings" panose="05000000000000000000" pitchFamily="2" charset="2"/>
              <a:buChar char="q"/>
            </a:pPr>
            <a:r>
              <a:rPr lang="en-US" b="1" dirty="0"/>
              <a:t>Regression : </a:t>
            </a:r>
            <a:r>
              <a:rPr lang="en-US" dirty="0"/>
              <a:t>It is a Supervised Learning task where output is having continuous value.</a:t>
            </a:r>
            <a:br>
              <a:rPr lang="en-US" dirty="0"/>
            </a:br>
            <a:r>
              <a:rPr lang="en-US" dirty="0"/>
              <a:t>For example, in before Figure, Output – Wind Speed is not having any discrete value but is continuous in the particular range. The goal here is to predict a value as much closer to actual output value as our model can and then evaluation is done by calculating error value.</a:t>
            </a:r>
          </a:p>
          <a:p>
            <a:pPr algn="just">
              <a:lnSpc>
                <a:spcPct val="150000"/>
              </a:lnSpc>
            </a:pPr>
            <a:r>
              <a:rPr lang="en-US" dirty="0"/>
              <a:t>	– Recall DIAML assignments (Predicting house prices)</a:t>
            </a:r>
          </a:p>
        </p:txBody>
      </p:sp>
      <p:sp>
        <p:nvSpPr>
          <p:cNvPr id="2" name="Date Placeholder 1">
            <a:extLst>
              <a:ext uri="{FF2B5EF4-FFF2-40B4-BE49-F238E27FC236}">
                <a16:creationId xmlns:a16="http://schemas.microsoft.com/office/drawing/2014/main" id="{1AD8B8AE-6CCC-0B92-4F7E-51A4BB2C008D}"/>
              </a:ext>
            </a:extLst>
          </p:cNvPr>
          <p:cNvSpPr>
            <a:spLocks noGrp="1"/>
          </p:cNvSpPr>
          <p:nvPr>
            <p:ph type="dt" sz="half" idx="10"/>
          </p:nvPr>
        </p:nvSpPr>
        <p:spPr/>
        <p:txBody>
          <a:bodyPr/>
          <a:lstStyle/>
          <a:p>
            <a:fld id="{B6D1EDD9-C285-4EFE-BC41-3905E98F43C0}" type="datetime1">
              <a:rPr lang="en-US" smtClean="0"/>
              <a:t>12/22/2024</a:t>
            </a:fld>
            <a:endParaRPr lang="en-US" dirty="0"/>
          </a:p>
        </p:txBody>
      </p:sp>
      <p:sp>
        <p:nvSpPr>
          <p:cNvPr id="3" name="Slide Number Placeholder 2">
            <a:extLst>
              <a:ext uri="{FF2B5EF4-FFF2-40B4-BE49-F238E27FC236}">
                <a16:creationId xmlns:a16="http://schemas.microsoft.com/office/drawing/2014/main" id="{BC0014A7-C0BB-6071-AAF7-226F1D2C9863}"/>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308826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43449" y="1720840"/>
            <a:ext cx="8192530" cy="3416320"/>
          </a:xfrm>
          <a:prstGeom prst="rect">
            <a:avLst/>
          </a:prstGeom>
          <a:noFill/>
        </p:spPr>
        <p:txBody>
          <a:bodyPr wrap="square" rtlCol="0">
            <a:spAutoFit/>
          </a:bodyPr>
          <a:lstStyle/>
          <a:p>
            <a:pPr marL="285750" indent="-285750" fontAlgn="base">
              <a:buFont typeface="Wingdings" panose="05000000000000000000" pitchFamily="2" charset="2"/>
              <a:buChar char="q"/>
            </a:pPr>
            <a:r>
              <a:rPr lang="en-US" dirty="0"/>
              <a:t>Linear Regression</a:t>
            </a:r>
          </a:p>
          <a:p>
            <a:pPr fontAlgn="base"/>
            <a:endParaRPr lang="en-US" dirty="0"/>
          </a:p>
          <a:p>
            <a:pPr marL="285750" indent="-285750" fontAlgn="base">
              <a:buFont typeface="Wingdings" panose="05000000000000000000" pitchFamily="2" charset="2"/>
              <a:buChar char="q"/>
            </a:pPr>
            <a:r>
              <a:rPr lang="en-US" dirty="0"/>
              <a:t>Nearest Neighbor</a:t>
            </a:r>
          </a:p>
          <a:p>
            <a:pPr fontAlgn="base"/>
            <a:endParaRPr lang="en-US" dirty="0"/>
          </a:p>
          <a:p>
            <a:pPr marL="285750" indent="-285750" fontAlgn="base">
              <a:buFont typeface="Wingdings" panose="05000000000000000000" pitchFamily="2" charset="2"/>
              <a:buChar char="q"/>
            </a:pPr>
            <a:r>
              <a:rPr lang="en-US" dirty="0"/>
              <a:t>Gaussian Naive Bayes</a:t>
            </a:r>
          </a:p>
          <a:p>
            <a:pPr fontAlgn="base"/>
            <a:endParaRPr lang="en-US" dirty="0"/>
          </a:p>
          <a:p>
            <a:pPr marL="285750" indent="-285750" fontAlgn="base">
              <a:buFont typeface="Wingdings" panose="05000000000000000000" pitchFamily="2" charset="2"/>
              <a:buChar char="q"/>
            </a:pPr>
            <a:r>
              <a:rPr lang="en-US" dirty="0"/>
              <a:t>Decision Trees</a:t>
            </a:r>
          </a:p>
          <a:p>
            <a:pPr fontAlgn="base"/>
            <a:endParaRPr lang="en-US" dirty="0"/>
          </a:p>
          <a:p>
            <a:pPr marL="285750" indent="-285750" fontAlgn="base">
              <a:buFont typeface="Wingdings" panose="05000000000000000000" pitchFamily="2" charset="2"/>
              <a:buChar char="q"/>
            </a:pPr>
            <a:r>
              <a:rPr lang="en-US" dirty="0"/>
              <a:t>Support Vector Machine (SVM)</a:t>
            </a:r>
          </a:p>
          <a:p>
            <a:pPr fontAlgn="base"/>
            <a:endParaRPr lang="en-US" dirty="0"/>
          </a:p>
          <a:p>
            <a:pPr marL="285750" indent="-285750" fontAlgn="base">
              <a:buFont typeface="Wingdings" panose="05000000000000000000" pitchFamily="2" charset="2"/>
              <a:buChar char="q"/>
            </a:pPr>
            <a:r>
              <a:rPr lang="en-US" dirty="0"/>
              <a:t>Random Forest</a:t>
            </a:r>
          </a:p>
          <a:p>
            <a:endParaRPr lang="en-US" dirty="0"/>
          </a:p>
        </p:txBody>
      </p:sp>
      <p:sp>
        <p:nvSpPr>
          <p:cNvPr id="3" name="TextBox 2"/>
          <p:cNvSpPr txBox="1"/>
          <p:nvPr/>
        </p:nvSpPr>
        <p:spPr>
          <a:xfrm>
            <a:off x="1259633" y="753762"/>
            <a:ext cx="9134669" cy="584775"/>
          </a:xfrm>
          <a:prstGeom prst="rect">
            <a:avLst/>
          </a:prstGeom>
          <a:noFill/>
        </p:spPr>
        <p:txBody>
          <a:bodyPr wrap="square" rtlCol="0">
            <a:spAutoFit/>
          </a:bodyPr>
          <a:lstStyle/>
          <a:p>
            <a:pPr fontAlgn="base"/>
            <a:r>
              <a:rPr lang="en-US" sz="3200" b="1" dirty="0"/>
              <a:t>Example of Supervised Learning Algorithms:</a:t>
            </a:r>
            <a:endParaRPr lang="en-US" sz="3200" dirty="0"/>
          </a:p>
        </p:txBody>
      </p:sp>
      <p:sp>
        <p:nvSpPr>
          <p:cNvPr id="4" name="Date Placeholder 3">
            <a:extLst>
              <a:ext uri="{FF2B5EF4-FFF2-40B4-BE49-F238E27FC236}">
                <a16:creationId xmlns:a16="http://schemas.microsoft.com/office/drawing/2014/main" id="{B8C37878-74F5-9603-C26D-69CD3D451BB1}"/>
              </a:ext>
            </a:extLst>
          </p:cNvPr>
          <p:cNvSpPr>
            <a:spLocks noGrp="1"/>
          </p:cNvSpPr>
          <p:nvPr>
            <p:ph type="dt" sz="half" idx="10"/>
          </p:nvPr>
        </p:nvSpPr>
        <p:spPr/>
        <p:txBody>
          <a:bodyPr/>
          <a:lstStyle/>
          <a:p>
            <a:fld id="{B8BA3B89-AE6A-4D1D-9421-5F56733F47F1}" type="datetime1">
              <a:rPr lang="en-US" smtClean="0"/>
              <a:t>12/22/2024</a:t>
            </a:fld>
            <a:endParaRPr lang="en-US" dirty="0"/>
          </a:p>
        </p:txBody>
      </p:sp>
      <p:sp>
        <p:nvSpPr>
          <p:cNvPr id="5" name="Slide Number Placeholder 4">
            <a:extLst>
              <a:ext uri="{FF2B5EF4-FFF2-40B4-BE49-F238E27FC236}">
                <a16:creationId xmlns:a16="http://schemas.microsoft.com/office/drawing/2014/main" id="{3AE87D71-B73C-74C1-86C8-A46DB3713AC0}"/>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4250794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22309" y="790833"/>
            <a:ext cx="9367935" cy="584775"/>
          </a:xfrm>
          <a:prstGeom prst="rect">
            <a:avLst/>
          </a:prstGeom>
          <a:noFill/>
        </p:spPr>
        <p:txBody>
          <a:bodyPr wrap="square" rtlCol="0">
            <a:spAutoFit/>
          </a:bodyPr>
          <a:lstStyle/>
          <a:p>
            <a:r>
              <a:rPr lang="en-US" sz="3200" b="1" dirty="0"/>
              <a:t>2. Unsupervised Learning</a:t>
            </a:r>
            <a:r>
              <a:rPr lang="en-US" sz="3200" dirty="0"/>
              <a:t>:</a:t>
            </a:r>
          </a:p>
        </p:txBody>
      </p:sp>
      <p:sp>
        <p:nvSpPr>
          <p:cNvPr id="3" name="TextBox 2"/>
          <p:cNvSpPr txBox="1"/>
          <p:nvPr/>
        </p:nvSpPr>
        <p:spPr>
          <a:xfrm>
            <a:off x="1220039" y="2076008"/>
            <a:ext cx="9367934" cy="2126864"/>
          </a:xfrm>
          <a:prstGeom prst="rect">
            <a:avLst/>
          </a:prstGeom>
          <a:noFill/>
        </p:spPr>
        <p:txBody>
          <a:bodyPr wrap="square" rtlCol="0">
            <a:spAutoFit/>
          </a:bodyPr>
          <a:lstStyle/>
          <a:p>
            <a:pPr algn="just">
              <a:lnSpc>
                <a:spcPct val="150000"/>
              </a:lnSpc>
            </a:pPr>
            <a:r>
              <a:rPr lang="en-US" dirty="0"/>
              <a:t>Unsupervised learning is the training of machine using information that is neither classified nor labeled and allowing the algorithm to act on that information without guidance. Here the task of the machine is to group unsorted information according to similarities, patterns and differences without any prior training of data. Unsupervised machine learning is more challenging than supervised learning due to the absence of labels.</a:t>
            </a:r>
          </a:p>
        </p:txBody>
      </p:sp>
      <p:sp>
        <p:nvSpPr>
          <p:cNvPr id="5" name="Date Placeholder 4">
            <a:extLst>
              <a:ext uri="{FF2B5EF4-FFF2-40B4-BE49-F238E27FC236}">
                <a16:creationId xmlns:a16="http://schemas.microsoft.com/office/drawing/2014/main" id="{52AFEC6D-455A-0D2D-1DDF-FB89474059B9}"/>
              </a:ext>
            </a:extLst>
          </p:cNvPr>
          <p:cNvSpPr>
            <a:spLocks noGrp="1"/>
          </p:cNvSpPr>
          <p:nvPr>
            <p:ph type="dt" sz="half" idx="10"/>
          </p:nvPr>
        </p:nvSpPr>
        <p:spPr/>
        <p:txBody>
          <a:bodyPr/>
          <a:lstStyle/>
          <a:p>
            <a:fld id="{5D2E79D9-5A92-497E-AE02-257E775743F7}" type="datetime1">
              <a:rPr lang="en-US" smtClean="0"/>
              <a:t>12/22/2024</a:t>
            </a:fld>
            <a:endParaRPr lang="en-US" dirty="0"/>
          </a:p>
        </p:txBody>
      </p:sp>
      <p:sp>
        <p:nvSpPr>
          <p:cNvPr id="6" name="Slide Number Placeholder 5">
            <a:extLst>
              <a:ext uri="{FF2B5EF4-FFF2-40B4-BE49-F238E27FC236}">
                <a16:creationId xmlns:a16="http://schemas.microsoft.com/office/drawing/2014/main" id="{3781BA7F-B16A-FB8D-0112-EBE2DEF31620}"/>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45358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6248" y="1359243"/>
            <a:ext cx="9376005" cy="489685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b="1" dirty="0"/>
              <a:t>Clustering</a:t>
            </a:r>
            <a:r>
              <a:rPr lang="en-US" dirty="0"/>
              <a:t>: A clustering problem is where you want to discover the inherent groupings in the data, such as grouping customers by purchasing behavior.</a:t>
            </a:r>
          </a:p>
          <a:p>
            <a:pPr marL="285750" indent="-285750" algn="just">
              <a:lnSpc>
                <a:spcPct val="150000"/>
              </a:lnSpc>
              <a:buFont typeface="Wingdings" panose="05000000000000000000" pitchFamily="2" charset="2"/>
              <a:buChar char="q"/>
            </a:pPr>
            <a:r>
              <a:rPr lang="en-US" b="1" dirty="0"/>
              <a:t>Association</a:t>
            </a:r>
            <a:r>
              <a:rPr lang="en-US" dirty="0"/>
              <a:t>:  An association rule learning problem is where you want to discover rules that describe large portions of your data, such as people that buy X also tend to buy Y.</a:t>
            </a:r>
          </a:p>
          <a:p>
            <a:pPr fontAlgn="base"/>
            <a:endParaRPr lang="en-US" b="1" dirty="0"/>
          </a:p>
          <a:p>
            <a:pPr fontAlgn="base">
              <a:lnSpc>
                <a:spcPct val="150000"/>
              </a:lnSpc>
            </a:pPr>
            <a:r>
              <a:rPr lang="en-US" b="1" dirty="0"/>
              <a:t>Examples</a:t>
            </a:r>
            <a:r>
              <a:rPr lang="en-US" dirty="0"/>
              <a:t> of unsupervised learning algorithms are:</a:t>
            </a:r>
          </a:p>
          <a:p>
            <a:pPr marL="742950" lvl="1" indent="-285750" fontAlgn="base">
              <a:lnSpc>
                <a:spcPct val="150000"/>
              </a:lnSpc>
              <a:buFont typeface="Wingdings" panose="05000000000000000000" pitchFamily="2" charset="2"/>
              <a:buChar char="q"/>
            </a:pPr>
            <a:r>
              <a:rPr lang="en-US" dirty="0"/>
              <a:t>k-means for clustering problems.</a:t>
            </a:r>
          </a:p>
          <a:p>
            <a:pPr marL="742950" lvl="1" indent="-285750" fontAlgn="base">
              <a:lnSpc>
                <a:spcPct val="150000"/>
              </a:lnSpc>
              <a:buFont typeface="Wingdings" panose="05000000000000000000" pitchFamily="2" charset="2"/>
              <a:buChar char="q"/>
            </a:pPr>
            <a:r>
              <a:rPr lang="en-US" dirty="0" err="1"/>
              <a:t>Apriori</a:t>
            </a:r>
            <a:r>
              <a:rPr lang="en-US" dirty="0"/>
              <a:t> algorithm for association rule learning problems</a:t>
            </a:r>
          </a:p>
          <a:p>
            <a:pPr lvl="1" fontAlgn="base"/>
            <a:endParaRPr lang="en-US" dirty="0"/>
          </a:p>
          <a:p>
            <a:pPr algn="just">
              <a:lnSpc>
                <a:spcPct val="150000"/>
              </a:lnSpc>
            </a:pPr>
            <a:r>
              <a:rPr lang="en-US" dirty="0"/>
              <a:t>The most basic disadvantage of any </a:t>
            </a:r>
            <a:r>
              <a:rPr lang="en-US" b="1" dirty="0"/>
              <a:t>Supervised Learning</a:t>
            </a:r>
            <a:r>
              <a:rPr lang="en-US" dirty="0"/>
              <a:t> algorithm is that the dataset has to be hand-labeled either by a Machine Learning Engineer or a Data Scientist. This is a very </a:t>
            </a:r>
            <a:r>
              <a:rPr lang="en-US" i="1" dirty="0"/>
              <a:t>costly process</a:t>
            </a:r>
            <a:r>
              <a:rPr lang="en-US" dirty="0"/>
              <a:t>, especially when dealing with large volumes of data.</a:t>
            </a:r>
          </a:p>
        </p:txBody>
      </p:sp>
      <p:sp>
        <p:nvSpPr>
          <p:cNvPr id="5" name="Date Placeholder 4">
            <a:extLst>
              <a:ext uri="{FF2B5EF4-FFF2-40B4-BE49-F238E27FC236}">
                <a16:creationId xmlns:a16="http://schemas.microsoft.com/office/drawing/2014/main" id="{9A843D66-039C-03FF-8830-0E962DEDBAE2}"/>
              </a:ext>
            </a:extLst>
          </p:cNvPr>
          <p:cNvSpPr>
            <a:spLocks noGrp="1"/>
          </p:cNvSpPr>
          <p:nvPr>
            <p:ph type="dt" sz="half" idx="10"/>
          </p:nvPr>
        </p:nvSpPr>
        <p:spPr/>
        <p:txBody>
          <a:bodyPr/>
          <a:lstStyle/>
          <a:p>
            <a:fld id="{4E0AE07A-77F1-4231-BECA-9FDD65BB52B8}" type="datetime1">
              <a:rPr lang="en-US" smtClean="0"/>
              <a:t>12/22/2024</a:t>
            </a:fld>
            <a:endParaRPr lang="en-US" dirty="0"/>
          </a:p>
        </p:txBody>
      </p:sp>
      <p:sp>
        <p:nvSpPr>
          <p:cNvPr id="6" name="Slide Number Placeholder 5">
            <a:extLst>
              <a:ext uri="{FF2B5EF4-FFF2-40B4-BE49-F238E27FC236}">
                <a16:creationId xmlns:a16="http://schemas.microsoft.com/office/drawing/2014/main" id="{89111F73-9AF6-B1AE-8B48-466F77C11EC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7" name="TextBox 6">
            <a:extLst>
              <a:ext uri="{FF2B5EF4-FFF2-40B4-BE49-F238E27FC236}">
                <a16:creationId xmlns:a16="http://schemas.microsoft.com/office/drawing/2014/main" id="{3B536D35-2CE4-5C72-2DD4-E5F8E24C9D87}"/>
              </a:ext>
            </a:extLst>
          </p:cNvPr>
          <p:cNvSpPr txBox="1"/>
          <p:nvPr/>
        </p:nvSpPr>
        <p:spPr>
          <a:xfrm>
            <a:off x="1186248" y="630195"/>
            <a:ext cx="8946291" cy="523220"/>
          </a:xfrm>
          <a:prstGeom prst="rect">
            <a:avLst/>
          </a:prstGeom>
          <a:noFill/>
        </p:spPr>
        <p:txBody>
          <a:bodyPr wrap="square" rtlCol="0">
            <a:spAutoFit/>
          </a:bodyPr>
          <a:lstStyle/>
          <a:p>
            <a:r>
              <a:rPr lang="en-US" sz="2800" b="1" dirty="0"/>
              <a:t>Types of Unsupervised Learning: (Clustering &amp; Association)</a:t>
            </a:r>
            <a:endParaRPr lang="en-US" sz="2800" dirty="0"/>
          </a:p>
        </p:txBody>
      </p:sp>
    </p:spTree>
    <p:extLst>
      <p:ext uri="{BB962C8B-B14F-4D97-AF65-F5344CB8AC3E}">
        <p14:creationId xmlns:p14="http://schemas.microsoft.com/office/powerpoint/2010/main" val="45402839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790</TotalTime>
  <Words>1165</Words>
  <Application>Microsoft Office PowerPoint</Application>
  <PresentationFormat>Widescreen</PresentationFormat>
  <Paragraphs>114</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Courier New</vt:lpstr>
      <vt:lpstr>Helvetica Neue Medium</vt:lpstr>
      <vt:lpstr>Wingdings</vt:lpstr>
      <vt:lpstr>Retrospect</vt:lpstr>
      <vt:lpstr>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REGRESSION</vt:lpstr>
      <vt:lpstr>REGRESSION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Srinu Maripi</dc:creator>
  <cp:lastModifiedBy>Hicode io</cp:lastModifiedBy>
  <cp:revision>43</cp:revision>
  <dcterms:created xsi:type="dcterms:W3CDTF">2019-09-03T16:54:15Z</dcterms:created>
  <dcterms:modified xsi:type="dcterms:W3CDTF">2024-12-22T11:34:57Z</dcterms:modified>
</cp:coreProperties>
</file>