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notesMasterIdLst>
    <p:notesMasterId r:id="rId19"/>
  </p:notesMasterIdLst>
  <p:sldIdLst>
    <p:sldId id="256" r:id="rId2"/>
    <p:sldId id="354" r:id="rId3"/>
    <p:sldId id="355" r:id="rId4"/>
    <p:sldId id="358" r:id="rId5"/>
    <p:sldId id="359" r:id="rId6"/>
    <p:sldId id="360" r:id="rId7"/>
    <p:sldId id="361" r:id="rId8"/>
    <p:sldId id="362" r:id="rId9"/>
    <p:sldId id="363" r:id="rId10"/>
    <p:sldId id="364" r:id="rId11"/>
    <p:sldId id="365" r:id="rId12"/>
    <p:sldId id="366" r:id="rId13"/>
    <p:sldId id="367" r:id="rId14"/>
    <p:sldId id="369" r:id="rId15"/>
    <p:sldId id="371" r:id="rId16"/>
    <p:sldId id="372" r:id="rId17"/>
    <p:sldId id="39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9" autoAdjust="0"/>
    <p:restoredTop sz="94660"/>
  </p:normalViewPr>
  <p:slideViewPr>
    <p:cSldViewPr snapToGrid="0">
      <p:cViewPr>
        <p:scale>
          <a:sx n="82" d="100"/>
          <a:sy n="82" d="100"/>
        </p:scale>
        <p:origin x="102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4CF5-850C-4BDB-8F33-E8B3323FAE60}" type="datetimeFigureOut">
              <a:rPr lang="en-IN" smtClean="0"/>
              <a:t>13-01-2025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98ECE7-F9B4-466B-BED2-E52FF8F35F5D}" type="slidenum">
              <a:rPr lang="en-IN" smtClean="0"/>
              <a:t>‹#›</a:t>
            </a:fld>
            <a:endParaRPr lang="en-IN"/>
          </a:p>
        </p:txBody>
      </p:sp>
    </p:spTree>
    <p:extLst>
      <p:ext uri="{BB962C8B-B14F-4D97-AF65-F5344CB8AC3E}">
        <p14:creationId xmlns:p14="http://schemas.microsoft.com/office/powerpoint/2010/main" val="357839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9A5D41-8729-4C17-916F-459D01A23D81}" type="datetime1">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36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3B540-F2D7-4828-8B8D-C15E9A3E2C61}" type="datetime1">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824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62D55-E736-4372-A251-0A12793CF494}" type="datetime1">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528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E4C0EE-F24C-4E5F-9FE1-C3F0BA329851}" type="datetime1">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488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DF479-1E5D-47E7-A751-2FC09F4A3DDB}" type="datetime1">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032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2402DF-C849-467F-9A8E-32E25D62CB09}" type="datetime1">
              <a:rPr lang="en-US" smtClean="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370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93EA5A-6C92-4909-8FAC-7E58EC2D03E1}" type="datetime1">
              <a:rPr lang="en-US" smtClean="0"/>
              <a:t>1/13/2025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1322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A8AD4E-C5A2-4403-BC20-BA1CE81CDC2C}" type="datetime1">
              <a:rPr lang="en-US" smtClean="0"/>
              <a:t>1/13/2025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942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472000-4CF3-4135-949E-DC520DE5EBF4}" type="datetime1">
              <a:rPr lang="en-US" smtClean="0"/>
              <a:t>1/13/2025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86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DBDE86-A82F-41D7-B636-8905D0F66483}" type="datetime1">
              <a:rPr lang="en-US" smtClean="0"/>
              <a:t>1/13/2025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101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7926B-FF34-4F10-9C75-E107ABD6DE08}" type="datetime1">
              <a:rPr lang="en-US" smtClean="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407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EBCAE5-D202-4388-A4F1-4D402F839447}" type="datetime1">
              <a:rPr lang="en-US" smtClean="0"/>
              <a:t>1/13/2025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00435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3649" y="1600200"/>
            <a:ext cx="9918441" cy="2262781"/>
          </a:xfrm>
        </p:spPr>
        <p:txBody>
          <a:bodyPr/>
          <a:lstStyle/>
          <a:p>
            <a:pPr algn="ctr"/>
            <a:r>
              <a:rPr lang="en-US" dirty="0"/>
              <a:t>Machine Learning</a:t>
            </a:r>
          </a:p>
        </p:txBody>
      </p:sp>
      <p:sp>
        <p:nvSpPr>
          <p:cNvPr id="4" name="TextBox 3">
            <a:extLst>
              <a:ext uri="{FF2B5EF4-FFF2-40B4-BE49-F238E27FC236}">
                <a16:creationId xmlns:a16="http://schemas.microsoft.com/office/drawing/2014/main" id="{5DB27DA5-25A8-449A-83AE-1C0CC020EC81}"/>
              </a:ext>
            </a:extLst>
          </p:cNvPr>
          <p:cNvSpPr txBox="1"/>
          <p:nvPr/>
        </p:nvSpPr>
        <p:spPr>
          <a:xfrm>
            <a:off x="2547257" y="4611469"/>
            <a:ext cx="7259216" cy="646331"/>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“A field of study that gives computers the capability to learn without being explicitly programmed."</a:t>
            </a:r>
          </a:p>
        </p:txBody>
      </p:sp>
      <p:sp>
        <p:nvSpPr>
          <p:cNvPr id="5" name="Date Placeholder 4">
            <a:extLst>
              <a:ext uri="{FF2B5EF4-FFF2-40B4-BE49-F238E27FC236}">
                <a16:creationId xmlns:a16="http://schemas.microsoft.com/office/drawing/2014/main" id="{D0CAD4BA-E29A-C57A-6F16-0CCB8E8971B3}"/>
              </a:ext>
            </a:extLst>
          </p:cNvPr>
          <p:cNvSpPr>
            <a:spLocks noGrp="1"/>
          </p:cNvSpPr>
          <p:nvPr>
            <p:ph type="dt" sz="half" idx="10"/>
          </p:nvPr>
        </p:nvSpPr>
        <p:spPr/>
        <p:txBody>
          <a:bodyPr/>
          <a:lstStyle/>
          <a:p>
            <a:fld id="{D5AD4F8E-0C1A-4BCE-BB95-04999EBA355D}" type="datetime1">
              <a:rPr lang="en-US" smtClean="0"/>
              <a:t>1/13/2025</a:t>
            </a:fld>
            <a:endParaRPr lang="en-US" dirty="0"/>
          </a:p>
        </p:txBody>
      </p:sp>
      <p:sp>
        <p:nvSpPr>
          <p:cNvPr id="6" name="Slide Number Placeholder 5">
            <a:extLst>
              <a:ext uri="{FF2B5EF4-FFF2-40B4-BE49-F238E27FC236}">
                <a16:creationId xmlns:a16="http://schemas.microsoft.com/office/drawing/2014/main" id="{2027A504-7519-6530-4102-D2AE82ED7AD5}"/>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22950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29252" y="3467123"/>
            <a:ext cx="6933493" cy="2702186"/>
          </a:xfrm>
          <a:prstGeom prst="rect">
            <a:avLst/>
          </a:prstGeom>
        </p:spPr>
      </p:pic>
      <p:sp>
        <p:nvSpPr>
          <p:cNvPr id="4" name="Rectangle 3"/>
          <p:cNvSpPr/>
          <p:nvPr/>
        </p:nvSpPr>
        <p:spPr>
          <a:xfrm>
            <a:off x="940836" y="881800"/>
            <a:ext cx="10310327" cy="2585323"/>
          </a:xfrm>
          <a:prstGeom prst="rect">
            <a:avLst/>
          </a:prstGeom>
        </p:spPr>
        <p:txBody>
          <a:bodyPr wrap="square">
            <a:spAutoFit/>
          </a:bodyPr>
          <a:lstStyle/>
          <a:p>
            <a:pPr algn="just"/>
            <a:r>
              <a:rPr lang="en-IN" dirty="0"/>
              <a:t>So, how can we find the best value for K? </a:t>
            </a:r>
          </a:p>
          <a:p>
            <a:pPr algn="just"/>
            <a:endParaRPr lang="en-IN" dirty="0"/>
          </a:p>
          <a:p>
            <a:pPr algn="just"/>
            <a:r>
              <a:rPr lang="en-IN" dirty="0"/>
              <a:t>The general solution is to reserve a part of your data for testing the accuracy of the model. Once you've done so,  choose K equals one and then use the training part for </a:t>
            </a:r>
            <a:r>
              <a:rPr lang="en-IN" dirty="0" err="1"/>
              <a:t>modeling</a:t>
            </a:r>
            <a:r>
              <a:rPr lang="en-IN" dirty="0"/>
              <a:t>  and calculate the accuracy of prediction using all samples in your test set. </a:t>
            </a:r>
          </a:p>
          <a:p>
            <a:pPr algn="just"/>
            <a:endParaRPr lang="en-IN" dirty="0"/>
          </a:p>
          <a:p>
            <a:pPr algn="just"/>
            <a:r>
              <a:rPr lang="en-IN" dirty="0"/>
              <a:t>Repeat this process increasing the K and see which K is best for your model. For example, in our case, K equals four will give us the best accuracy.</a:t>
            </a:r>
          </a:p>
          <a:p>
            <a:pPr algn="just"/>
            <a:endParaRPr lang="en-IN" dirty="0"/>
          </a:p>
        </p:txBody>
      </p:sp>
      <p:sp>
        <p:nvSpPr>
          <p:cNvPr id="3" name="Date Placeholder 2">
            <a:extLst>
              <a:ext uri="{FF2B5EF4-FFF2-40B4-BE49-F238E27FC236}">
                <a16:creationId xmlns:a16="http://schemas.microsoft.com/office/drawing/2014/main" id="{68418E76-CDDC-5F14-B11F-6419830D09EF}"/>
              </a:ext>
            </a:extLst>
          </p:cNvPr>
          <p:cNvSpPr>
            <a:spLocks noGrp="1"/>
          </p:cNvSpPr>
          <p:nvPr>
            <p:ph type="dt" sz="half" idx="10"/>
          </p:nvPr>
        </p:nvSpPr>
        <p:spPr/>
        <p:txBody>
          <a:bodyPr/>
          <a:lstStyle/>
          <a:p>
            <a:fld id="{A1290BFD-AFE0-4C5F-923D-F1865DDDA09A}" type="datetime1">
              <a:rPr lang="en-US" smtClean="0"/>
              <a:t>1/13/2025</a:t>
            </a:fld>
            <a:endParaRPr lang="en-US" dirty="0"/>
          </a:p>
        </p:txBody>
      </p:sp>
      <p:sp>
        <p:nvSpPr>
          <p:cNvPr id="5" name="Slide Number Placeholder 4">
            <a:extLst>
              <a:ext uri="{FF2B5EF4-FFF2-40B4-BE49-F238E27FC236}">
                <a16:creationId xmlns:a16="http://schemas.microsoft.com/office/drawing/2014/main" id="{C9E03BAD-8D41-2386-CFE2-1561CDBE55AA}"/>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855291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1134" y="1329194"/>
            <a:ext cx="10531349" cy="3788858"/>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IN" b="1" dirty="0"/>
              <a:t>No Training Period</a:t>
            </a:r>
            <a:r>
              <a:rPr lang="en-IN" dirty="0"/>
              <a:t>: KNN is called Lazy Learner (Instance based learning). It does not learn anything in the training period. It does not derive any discriminative function from the training data. In other words, there is no training period for it. It stores the training dataset and learns from it only at the time of making real time predictions. This makes the KNN algorithm much faster than other algorithms that require training e.g. SVM, Linear Regression etc.</a:t>
            </a:r>
          </a:p>
          <a:p>
            <a:pPr marL="342900" indent="-342900" algn="just">
              <a:lnSpc>
                <a:spcPct val="150000"/>
              </a:lnSpc>
              <a:buFont typeface="Wingdings" panose="05000000000000000000" pitchFamily="2" charset="2"/>
              <a:buChar char="q"/>
            </a:pPr>
            <a:r>
              <a:rPr lang="en-IN" dirty="0"/>
              <a:t>Since the KNN algorithm requires no training before making predictions, new data can be added seamlessly which will not impact the accuracy of the algorithm.</a:t>
            </a:r>
          </a:p>
          <a:p>
            <a:pPr marL="342900" indent="-342900" algn="just">
              <a:lnSpc>
                <a:spcPct val="150000"/>
              </a:lnSpc>
              <a:buFont typeface="Wingdings" panose="05000000000000000000" pitchFamily="2" charset="2"/>
              <a:buChar char="q"/>
            </a:pPr>
            <a:r>
              <a:rPr lang="en-IN" dirty="0"/>
              <a:t>KNN is very easy to implement. There are only two parameters required to implement KNN i.e. the value of K and the distance function (e.g. Euclidean or Manhattan etc.)</a:t>
            </a:r>
          </a:p>
        </p:txBody>
      </p:sp>
      <p:sp>
        <p:nvSpPr>
          <p:cNvPr id="3" name="Date Placeholder 2">
            <a:extLst>
              <a:ext uri="{FF2B5EF4-FFF2-40B4-BE49-F238E27FC236}">
                <a16:creationId xmlns:a16="http://schemas.microsoft.com/office/drawing/2014/main" id="{8C6B6863-69A8-7A1D-7B82-BB3EDDDF51B3}"/>
              </a:ext>
            </a:extLst>
          </p:cNvPr>
          <p:cNvSpPr>
            <a:spLocks noGrp="1"/>
          </p:cNvSpPr>
          <p:nvPr>
            <p:ph type="dt" sz="half" idx="10"/>
          </p:nvPr>
        </p:nvSpPr>
        <p:spPr/>
        <p:txBody>
          <a:bodyPr/>
          <a:lstStyle/>
          <a:p>
            <a:fld id="{4A016F6A-5230-44D7-AD8A-8CCBF0A995A9}" type="datetime1">
              <a:rPr lang="en-US" smtClean="0"/>
              <a:t>1/13/2025</a:t>
            </a:fld>
            <a:endParaRPr lang="en-US" dirty="0"/>
          </a:p>
        </p:txBody>
      </p:sp>
      <p:sp>
        <p:nvSpPr>
          <p:cNvPr id="4" name="Slide Number Placeholder 3">
            <a:extLst>
              <a:ext uri="{FF2B5EF4-FFF2-40B4-BE49-F238E27FC236}">
                <a16:creationId xmlns:a16="http://schemas.microsoft.com/office/drawing/2014/main" id="{8FF5ED71-94AE-F7AA-2488-6714A8C8D2F8}"/>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6" name="TextBox 5">
            <a:extLst>
              <a:ext uri="{FF2B5EF4-FFF2-40B4-BE49-F238E27FC236}">
                <a16:creationId xmlns:a16="http://schemas.microsoft.com/office/drawing/2014/main" id="{7A93A466-81D5-3DE5-DF25-FB4C560235E3}"/>
              </a:ext>
            </a:extLst>
          </p:cNvPr>
          <p:cNvSpPr txBox="1"/>
          <p:nvPr/>
        </p:nvSpPr>
        <p:spPr>
          <a:xfrm>
            <a:off x="520774" y="662462"/>
            <a:ext cx="6097554" cy="523220"/>
          </a:xfrm>
          <a:prstGeom prst="rect">
            <a:avLst/>
          </a:prstGeom>
          <a:noFill/>
        </p:spPr>
        <p:txBody>
          <a:bodyPr wrap="square">
            <a:spAutoFit/>
          </a:bodyPr>
          <a:lstStyle/>
          <a:p>
            <a:r>
              <a:rPr lang="en-IN" sz="2800" dirty="0">
                <a:solidFill>
                  <a:srgbClr val="333333"/>
                </a:solidFill>
              </a:rPr>
              <a:t> </a:t>
            </a:r>
            <a:r>
              <a:rPr lang="en-IN" sz="2800" b="1" dirty="0">
                <a:solidFill>
                  <a:schemeClr val="tx1">
                    <a:lumMod val="95000"/>
                  </a:schemeClr>
                </a:solidFill>
              </a:rPr>
              <a:t>Advantages of KNN</a:t>
            </a:r>
            <a:endParaRPr lang="en-RW" sz="2800" dirty="0"/>
          </a:p>
        </p:txBody>
      </p:sp>
    </p:spTree>
    <p:extLst>
      <p:ext uri="{BB962C8B-B14F-4D97-AF65-F5344CB8AC3E}">
        <p14:creationId xmlns:p14="http://schemas.microsoft.com/office/powerpoint/2010/main" val="206777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9148" y="1549674"/>
            <a:ext cx="9147959" cy="2862322"/>
          </a:xfrm>
          <a:prstGeom prst="rect">
            <a:avLst/>
          </a:prstGeom>
        </p:spPr>
        <p:txBody>
          <a:bodyPr wrap="square">
            <a:spAutoFit/>
          </a:bodyPr>
          <a:lstStyle/>
          <a:p>
            <a:pPr marL="285750" indent="-285750" algn="just">
              <a:buFont typeface="Wingdings" panose="05000000000000000000" pitchFamily="2" charset="2"/>
              <a:buChar char="q"/>
            </a:pPr>
            <a:r>
              <a:rPr lang="en-IN" b="1" dirty="0">
                <a:solidFill>
                  <a:schemeClr val="tx1">
                    <a:lumMod val="95000"/>
                  </a:schemeClr>
                </a:solidFill>
              </a:rPr>
              <a:t>Does not work well with large dataset: </a:t>
            </a:r>
            <a:r>
              <a:rPr lang="en-IN" dirty="0">
                <a:solidFill>
                  <a:schemeClr val="tx1">
                    <a:lumMod val="95000"/>
                  </a:schemeClr>
                </a:solidFill>
              </a:rPr>
              <a:t>In large datasets, the cost of calculating the distance between the new point and each existing points is huge which degrades the performance of the algorithm.</a:t>
            </a:r>
          </a:p>
          <a:p>
            <a:pPr marL="285750" indent="-285750" algn="just">
              <a:buFont typeface="Wingdings" panose="05000000000000000000" pitchFamily="2" charset="2"/>
              <a:buChar char="q"/>
            </a:pPr>
            <a:endParaRPr lang="en-IN" b="1" dirty="0">
              <a:solidFill>
                <a:schemeClr val="tx1">
                  <a:lumMod val="95000"/>
                </a:schemeClr>
              </a:solidFill>
            </a:endParaRPr>
          </a:p>
          <a:p>
            <a:pPr marL="285750" indent="-285750" algn="just">
              <a:buFont typeface="Wingdings" panose="05000000000000000000" pitchFamily="2" charset="2"/>
              <a:buChar char="q"/>
            </a:pPr>
            <a:r>
              <a:rPr lang="en-IN" b="1" dirty="0">
                <a:solidFill>
                  <a:schemeClr val="tx1">
                    <a:lumMod val="95000"/>
                  </a:schemeClr>
                </a:solidFill>
              </a:rPr>
              <a:t>Does not work well with high dimensions: </a:t>
            </a:r>
            <a:r>
              <a:rPr lang="en-IN" dirty="0">
                <a:solidFill>
                  <a:schemeClr val="tx1">
                    <a:lumMod val="95000"/>
                  </a:schemeClr>
                </a:solidFill>
              </a:rPr>
              <a:t>The KNN algorithm doesn't work well with high dimensional data because with large number of dimensions, it becomes difficult for the algorithm to calculate the distance in each dimension.</a:t>
            </a:r>
          </a:p>
          <a:p>
            <a:pPr marL="285750" indent="-285750" algn="just">
              <a:buFont typeface="Wingdings" panose="05000000000000000000" pitchFamily="2" charset="2"/>
              <a:buChar char="q"/>
            </a:pPr>
            <a:endParaRPr lang="en-IN" b="1" dirty="0">
              <a:solidFill>
                <a:schemeClr val="tx1">
                  <a:lumMod val="95000"/>
                </a:schemeClr>
              </a:solidFill>
            </a:endParaRPr>
          </a:p>
          <a:p>
            <a:pPr marL="285750" indent="-285750" algn="just">
              <a:buFont typeface="Wingdings" panose="05000000000000000000" pitchFamily="2" charset="2"/>
              <a:buChar char="q"/>
            </a:pPr>
            <a:r>
              <a:rPr lang="en-IN" b="1" dirty="0">
                <a:solidFill>
                  <a:schemeClr val="tx1">
                    <a:lumMod val="95000"/>
                  </a:schemeClr>
                </a:solidFill>
              </a:rPr>
              <a:t>Sensitive to noisy data, missing values and outliers</a:t>
            </a:r>
            <a:r>
              <a:rPr lang="en-IN" dirty="0">
                <a:solidFill>
                  <a:schemeClr val="tx1">
                    <a:lumMod val="95000"/>
                  </a:schemeClr>
                </a:solidFill>
              </a:rPr>
              <a:t>: KNN is sensitive to noise in the dataset. We need to manually impute missing values and remove outliers.</a:t>
            </a:r>
          </a:p>
        </p:txBody>
      </p:sp>
      <p:sp>
        <p:nvSpPr>
          <p:cNvPr id="3" name="Date Placeholder 2">
            <a:extLst>
              <a:ext uri="{FF2B5EF4-FFF2-40B4-BE49-F238E27FC236}">
                <a16:creationId xmlns:a16="http://schemas.microsoft.com/office/drawing/2014/main" id="{FE8E3C50-DE20-6D01-D119-99B11AD188CC}"/>
              </a:ext>
            </a:extLst>
          </p:cNvPr>
          <p:cNvSpPr>
            <a:spLocks noGrp="1"/>
          </p:cNvSpPr>
          <p:nvPr>
            <p:ph type="dt" sz="half" idx="10"/>
          </p:nvPr>
        </p:nvSpPr>
        <p:spPr/>
        <p:txBody>
          <a:bodyPr/>
          <a:lstStyle/>
          <a:p>
            <a:fld id="{8BA023CE-D146-45A6-92E4-2AE9F66F3C36}" type="datetime1">
              <a:rPr lang="en-US" smtClean="0"/>
              <a:t>1/13/2025</a:t>
            </a:fld>
            <a:endParaRPr lang="en-US" dirty="0"/>
          </a:p>
        </p:txBody>
      </p:sp>
      <p:sp>
        <p:nvSpPr>
          <p:cNvPr id="4" name="Slide Number Placeholder 3">
            <a:extLst>
              <a:ext uri="{FF2B5EF4-FFF2-40B4-BE49-F238E27FC236}">
                <a16:creationId xmlns:a16="http://schemas.microsoft.com/office/drawing/2014/main" id="{9675C8D5-9CB7-0C44-71CA-70E4861603DE}"/>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TextBox 5">
            <a:extLst>
              <a:ext uri="{FF2B5EF4-FFF2-40B4-BE49-F238E27FC236}">
                <a16:creationId xmlns:a16="http://schemas.microsoft.com/office/drawing/2014/main" id="{84A2D918-C9EC-D331-1527-961F798E51F5}"/>
              </a:ext>
            </a:extLst>
          </p:cNvPr>
          <p:cNvSpPr txBox="1"/>
          <p:nvPr/>
        </p:nvSpPr>
        <p:spPr>
          <a:xfrm>
            <a:off x="966647" y="631763"/>
            <a:ext cx="6097554" cy="523220"/>
          </a:xfrm>
          <a:prstGeom prst="rect">
            <a:avLst/>
          </a:prstGeom>
          <a:noFill/>
        </p:spPr>
        <p:txBody>
          <a:bodyPr wrap="square">
            <a:spAutoFit/>
          </a:bodyPr>
          <a:lstStyle/>
          <a:p>
            <a:r>
              <a:rPr lang="en-IN" sz="2800" b="1" dirty="0">
                <a:solidFill>
                  <a:schemeClr val="tx1">
                    <a:lumMod val="95000"/>
                  </a:schemeClr>
                </a:solidFill>
              </a:rPr>
              <a:t>Disadvantages of KNN</a:t>
            </a:r>
            <a:endParaRPr lang="en-RW" sz="2800" dirty="0"/>
          </a:p>
        </p:txBody>
      </p:sp>
    </p:spTree>
    <p:extLst>
      <p:ext uri="{BB962C8B-B14F-4D97-AF65-F5344CB8AC3E}">
        <p14:creationId xmlns:p14="http://schemas.microsoft.com/office/powerpoint/2010/main" val="1942125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6077" y="1408711"/>
            <a:ext cx="9962819" cy="3853543"/>
          </a:xfrm>
          <a:prstGeom prst="rect">
            <a:avLst/>
          </a:prstGeom>
        </p:spPr>
      </p:pic>
      <p:sp>
        <p:nvSpPr>
          <p:cNvPr id="3" name="Date Placeholder 2">
            <a:extLst>
              <a:ext uri="{FF2B5EF4-FFF2-40B4-BE49-F238E27FC236}">
                <a16:creationId xmlns:a16="http://schemas.microsoft.com/office/drawing/2014/main" id="{E56C8B55-07C8-4BFB-AFCD-B7B13E0A3EBD}"/>
              </a:ext>
            </a:extLst>
          </p:cNvPr>
          <p:cNvSpPr>
            <a:spLocks noGrp="1"/>
          </p:cNvSpPr>
          <p:nvPr>
            <p:ph type="dt" sz="half" idx="10"/>
          </p:nvPr>
        </p:nvSpPr>
        <p:spPr/>
        <p:txBody>
          <a:bodyPr/>
          <a:lstStyle/>
          <a:p>
            <a:fld id="{A0E6166F-2FE1-4B14-AB64-53C6951F26FF}" type="datetime1">
              <a:rPr lang="en-US" smtClean="0"/>
              <a:t>1/13/2025</a:t>
            </a:fld>
            <a:endParaRPr lang="en-US" dirty="0"/>
          </a:p>
        </p:txBody>
      </p:sp>
      <p:sp>
        <p:nvSpPr>
          <p:cNvPr id="4" name="Slide Number Placeholder 3">
            <a:extLst>
              <a:ext uri="{FF2B5EF4-FFF2-40B4-BE49-F238E27FC236}">
                <a16:creationId xmlns:a16="http://schemas.microsoft.com/office/drawing/2014/main" id="{BBAE4702-4F88-C4AB-CF1C-6A8B209B09D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35827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4709" y="3768720"/>
            <a:ext cx="6114730" cy="2151165"/>
          </a:xfrm>
          <a:prstGeom prst="rect">
            <a:avLst/>
          </a:prstGeom>
        </p:spPr>
      </p:pic>
      <p:pic>
        <p:nvPicPr>
          <p:cNvPr id="3" name="Picture 2"/>
          <p:cNvPicPr>
            <a:picLocks noChangeAspect="1"/>
          </p:cNvPicPr>
          <p:nvPr/>
        </p:nvPicPr>
        <p:blipFill>
          <a:blip r:embed="rId3"/>
          <a:stretch>
            <a:fillRect/>
          </a:stretch>
        </p:blipFill>
        <p:spPr>
          <a:xfrm>
            <a:off x="7149990" y="3200399"/>
            <a:ext cx="4248288" cy="2908326"/>
          </a:xfrm>
          <a:prstGeom prst="rect">
            <a:avLst/>
          </a:prstGeom>
        </p:spPr>
      </p:pic>
      <p:sp>
        <p:nvSpPr>
          <p:cNvPr id="5" name="TextBox 4"/>
          <p:cNvSpPr txBox="1"/>
          <p:nvPr/>
        </p:nvSpPr>
        <p:spPr>
          <a:xfrm>
            <a:off x="793722" y="582907"/>
            <a:ext cx="9390574" cy="523220"/>
          </a:xfrm>
          <a:prstGeom prst="rect">
            <a:avLst/>
          </a:prstGeom>
          <a:noFill/>
        </p:spPr>
        <p:txBody>
          <a:bodyPr wrap="square" rtlCol="0">
            <a:spAutoFit/>
          </a:bodyPr>
          <a:lstStyle/>
          <a:p>
            <a:r>
              <a:rPr lang="en-IN" sz="2800" b="1" dirty="0"/>
              <a:t>SUPPORT VECTOR MACHINE(SVM)</a:t>
            </a:r>
          </a:p>
        </p:txBody>
      </p:sp>
      <p:sp>
        <p:nvSpPr>
          <p:cNvPr id="6" name="Rectangle 5"/>
          <p:cNvSpPr/>
          <p:nvPr/>
        </p:nvSpPr>
        <p:spPr>
          <a:xfrm>
            <a:off x="793722" y="1415195"/>
            <a:ext cx="10272384" cy="2031325"/>
          </a:xfrm>
          <a:prstGeom prst="rect">
            <a:avLst/>
          </a:prstGeom>
        </p:spPr>
        <p:txBody>
          <a:bodyPr wrap="square">
            <a:spAutoFit/>
          </a:bodyPr>
          <a:lstStyle/>
          <a:p>
            <a:r>
              <a:rPr lang="en-IN" dirty="0"/>
              <a:t>A Support Vector Machine is a supervised algorithm that can classify cases by finding a separator.</a:t>
            </a:r>
          </a:p>
          <a:p>
            <a:r>
              <a:rPr lang="en-IN" dirty="0"/>
              <a:t> </a:t>
            </a:r>
          </a:p>
          <a:p>
            <a:r>
              <a:rPr lang="en-IN" dirty="0"/>
              <a:t>SVM works by first mapping data to a high dimensional feature space so that data points can be categorized, even when the data are not linearly separable. </a:t>
            </a:r>
          </a:p>
          <a:p>
            <a:endParaRPr lang="en-IN" dirty="0"/>
          </a:p>
          <a:p>
            <a:r>
              <a:rPr lang="en-IN" dirty="0"/>
              <a:t>Then, a separator is estimated for the data. The data should be transformed in such a way that a separator could be drawn as a </a:t>
            </a:r>
            <a:r>
              <a:rPr lang="en-IN" dirty="0" err="1"/>
              <a:t>hyperplane</a:t>
            </a:r>
            <a:r>
              <a:rPr lang="en-IN" dirty="0"/>
              <a:t>. </a:t>
            </a:r>
          </a:p>
        </p:txBody>
      </p:sp>
      <p:sp>
        <p:nvSpPr>
          <p:cNvPr id="4" name="Date Placeholder 3">
            <a:extLst>
              <a:ext uri="{FF2B5EF4-FFF2-40B4-BE49-F238E27FC236}">
                <a16:creationId xmlns:a16="http://schemas.microsoft.com/office/drawing/2014/main" id="{2D5A96C6-2BDF-5C80-BC20-46052B416560}"/>
              </a:ext>
            </a:extLst>
          </p:cNvPr>
          <p:cNvSpPr>
            <a:spLocks noGrp="1"/>
          </p:cNvSpPr>
          <p:nvPr>
            <p:ph type="dt" sz="half" idx="10"/>
          </p:nvPr>
        </p:nvSpPr>
        <p:spPr/>
        <p:txBody>
          <a:bodyPr/>
          <a:lstStyle/>
          <a:p>
            <a:fld id="{D57A3568-D78A-4479-9129-D5B1C124BF60}" type="datetime1">
              <a:rPr lang="en-US" smtClean="0"/>
              <a:t>1/13/2025</a:t>
            </a:fld>
            <a:endParaRPr lang="en-US" dirty="0"/>
          </a:p>
        </p:txBody>
      </p:sp>
      <p:sp>
        <p:nvSpPr>
          <p:cNvPr id="7" name="Slide Number Placeholder 6">
            <a:extLst>
              <a:ext uri="{FF2B5EF4-FFF2-40B4-BE49-F238E27FC236}">
                <a16:creationId xmlns:a16="http://schemas.microsoft.com/office/drawing/2014/main" id="{75E67F54-AAE4-2AD0-287D-79E7E60D5CC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123177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9086" y="678353"/>
            <a:ext cx="10363396" cy="523220"/>
          </a:xfrm>
          <a:prstGeom prst="rect">
            <a:avLst/>
          </a:prstGeom>
          <a:noFill/>
        </p:spPr>
        <p:txBody>
          <a:bodyPr wrap="square" rtlCol="0">
            <a:spAutoFit/>
          </a:bodyPr>
          <a:lstStyle/>
          <a:p>
            <a:r>
              <a:rPr lang="en-IN" sz="2800" b="1" dirty="0"/>
              <a:t>DATA TRANFORMATION</a:t>
            </a:r>
          </a:p>
        </p:txBody>
      </p:sp>
      <p:sp>
        <p:nvSpPr>
          <p:cNvPr id="3" name="Rectangle 2"/>
          <p:cNvSpPr/>
          <p:nvPr/>
        </p:nvSpPr>
        <p:spPr>
          <a:xfrm>
            <a:off x="849086" y="1435081"/>
            <a:ext cx="10363397" cy="1200329"/>
          </a:xfrm>
          <a:prstGeom prst="rect">
            <a:avLst/>
          </a:prstGeom>
        </p:spPr>
        <p:txBody>
          <a:bodyPr wrap="square">
            <a:spAutoFit/>
          </a:bodyPr>
          <a:lstStyle/>
          <a:p>
            <a:pPr algn="just"/>
            <a:r>
              <a:rPr lang="en-IN" dirty="0"/>
              <a:t>For the sake of simplicity, imagine that our dataset is one-dimensional data. This means we have only one feature x. As you can see, it is not linearly separable. Well, we can transfer it into a two-dimensional space. For example, you can increase the dimension of data by mapping x into a new space using a function with outputs x and x squared. </a:t>
            </a:r>
          </a:p>
        </p:txBody>
      </p:sp>
      <p:pic>
        <p:nvPicPr>
          <p:cNvPr id="4" name="Picture 3"/>
          <p:cNvPicPr>
            <a:picLocks noChangeAspect="1"/>
          </p:cNvPicPr>
          <p:nvPr/>
        </p:nvPicPr>
        <p:blipFill>
          <a:blip r:embed="rId2"/>
          <a:stretch>
            <a:fillRect/>
          </a:stretch>
        </p:blipFill>
        <p:spPr>
          <a:xfrm>
            <a:off x="1231641" y="2763871"/>
            <a:ext cx="2758468" cy="2285121"/>
          </a:xfrm>
          <a:prstGeom prst="rect">
            <a:avLst/>
          </a:prstGeom>
        </p:spPr>
      </p:pic>
      <p:pic>
        <p:nvPicPr>
          <p:cNvPr id="6" name="Picture 5"/>
          <p:cNvPicPr>
            <a:picLocks noChangeAspect="1"/>
          </p:cNvPicPr>
          <p:nvPr/>
        </p:nvPicPr>
        <p:blipFill>
          <a:blip r:embed="rId3"/>
          <a:stretch>
            <a:fillRect/>
          </a:stretch>
        </p:blipFill>
        <p:spPr>
          <a:xfrm>
            <a:off x="4361451" y="3660616"/>
            <a:ext cx="2486025" cy="561975"/>
          </a:xfrm>
          <a:prstGeom prst="rect">
            <a:avLst/>
          </a:prstGeom>
        </p:spPr>
      </p:pic>
      <p:pic>
        <p:nvPicPr>
          <p:cNvPr id="7" name="Picture 6"/>
          <p:cNvPicPr>
            <a:picLocks noChangeAspect="1"/>
          </p:cNvPicPr>
          <p:nvPr/>
        </p:nvPicPr>
        <p:blipFill>
          <a:blip r:embed="rId4"/>
          <a:stretch>
            <a:fillRect/>
          </a:stretch>
        </p:blipFill>
        <p:spPr>
          <a:xfrm>
            <a:off x="7220198" y="2667883"/>
            <a:ext cx="3155444" cy="2524356"/>
          </a:xfrm>
          <a:prstGeom prst="rect">
            <a:avLst/>
          </a:prstGeom>
        </p:spPr>
      </p:pic>
      <p:sp>
        <p:nvSpPr>
          <p:cNvPr id="8" name="Rectangle 7"/>
          <p:cNvSpPr/>
          <p:nvPr/>
        </p:nvSpPr>
        <p:spPr>
          <a:xfrm>
            <a:off x="849086" y="5318015"/>
            <a:ext cx="10363397" cy="923330"/>
          </a:xfrm>
          <a:prstGeom prst="rect">
            <a:avLst/>
          </a:prstGeom>
        </p:spPr>
        <p:txBody>
          <a:bodyPr wrap="square">
            <a:spAutoFit/>
          </a:bodyPr>
          <a:lstStyle/>
          <a:p>
            <a:pPr algn="just"/>
            <a:r>
              <a:rPr lang="en-IN" dirty="0"/>
              <a:t>Basically, mapping data into a higher-dimensional space is called,  kernelling. The mathematical function used for the transformation is known as the kernel function, and can be of different types; such as linear, polynomial, Radial Basis Function, or RBF, and sigmoid. </a:t>
            </a:r>
          </a:p>
        </p:txBody>
      </p:sp>
      <p:sp>
        <p:nvSpPr>
          <p:cNvPr id="5" name="Date Placeholder 4">
            <a:extLst>
              <a:ext uri="{FF2B5EF4-FFF2-40B4-BE49-F238E27FC236}">
                <a16:creationId xmlns:a16="http://schemas.microsoft.com/office/drawing/2014/main" id="{1A5903AD-81E5-0AD4-8A6E-7F7ADCB25560}"/>
              </a:ext>
            </a:extLst>
          </p:cNvPr>
          <p:cNvSpPr>
            <a:spLocks noGrp="1"/>
          </p:cNvSpPr>
          <p:nvPr>
            <p:ph type="dt" sz="half" idx="10"/>
          </p:nvPr>
        </p:nvSpPr>
        <p:spPr/>
        <p:txBody>
          <a:bodyPr/>
          <a:lstStyle/>
          <a:p>
            <a:fld id="{E0F0D36B-5BCD-47DC-9A23-6D7FDB25DAF5}" type="datetime1">
              <a:rPr lang="en-US" smtClean="0"/>
              <a:t>1/13/2025</a:t>
            </a:fld>
            <a:endParaRPr lang="en-US" dirty="0"/>
          </a:p>
        </p:txBody>
      </p:sp>
      <p:sp>
        <p:nvSpPr>
          <p:cNvPr id="9" name="Slide Number Placeholder 8">
            <a:extLst>
              <a:ext uri="{FF2B5EF4-FFF2-40B4-BE49-F238E27FC236}">
                <a16:creationId xmlns:a16="http://schemas.microsoft.com/office/drawing/2014/main" id="{53FAD535-637F-FACD-1995-7EAC7C6F6C3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738391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11103" y="2524738"/>
            <a:ext cx="6968569" cy="3350338"/>
          </a:xfrm>
          <a:prstGeom prst="rect">
            <a:avLst/>
          </a:prstGeom>
        </p:spPr>
      </p:pic>
      <p:sp>
        <p:nvSpPr>
          <p:cNvPr id="3" name="Rectangle 2"/>
          <p:cNvSpPr/>
          <p:nvPr/>
        </p:nvSpPr>
        <p:spPr>
          <a:xfrm>
            <a:off x="839754" y="982924"/>
            <a:ext cx="10279421" cy="923330"/>
          </a:xfrm>
          <a:prstGeom prst="rect">
            <a:avLst/>
          </a:prstGeom>
        </p:spPr>
        <p:txBody>
          <a:bodyPr wrap="square">
            <a:spAutoFit/>
          </a:bodyPr>
          <a:lstStyle/>
          <a:p>
            <a:r>
              <a:rPr lang="en-IN" dirty="0"/>
              <a:t>SVMs are based on the idea of finding a hyperplane  that best divides a data set into two classes as shown here. As we're in a two-dimensional space, you can think of the hyperplane as a line that linearly separates the blue points from the red points.</a:t>
            </a:r>
          </a:p>
        </p:txBody>
      </p:sp>
      <p:sp>
        <p:nvSpPr>
          <p:cNvPr id="5" name="TextBox 4"/>
          <p:cNvSpPr txBox="1"/>
          <p:nvPr/>
        </p:nvSpPr>
        <p:spPr>
          <a:xfrm>
            <a:off x="839754" y="2613359"/>
            <a:ext cx="4060513" cy="3416320"/>
          </a:xfrm>
          <a:prstGeom prst="rect">
            <a:avLst/>
          </a:prstGeom>
          <a:noFill/>
        </p:spPr>
        <p:txBody>
          <a:bodyPr wrap="square" rtlCol="0">
            <a:spAutoFit/>
          </a:bodyPr>
          <a:lstStyle/>
          <a:p>
            <a:r>
              <a:rPr lang="en-IN" sz="2400" b="1" dirty="0"/>
              <a:t>ADVANTAGES</a:t>
            </a:r>
          </a:p>
          <a:p>
            <a:pPr marL="285750" indent="-285750">
              <a:buFont typeface="Courier New" panose="02070309020205020404" pitchFamily="49" charset="0"/>
              <a:buChar char="o"/>
            </a:pPr>
            <a:r>
              <a:rPr lang="en-IN" dirty="0"/>
              <a:t>Accurate in high dimension place</a:t>
            </a:r>
          </a:p>
          <a:p>
            <a:pPr marL="285750" indent="-285750">
              <a:buFont typeface="Courier New" panose="02070309020205020404" pitchFamily="49" charset="0"/>
              <a:buChar char="o"/>
            </a:pPr>
            <a:r>
              <a:rPr lang="en-IN" dirty="0"/>
              <a:t>Memory efficient</a:t>
            </a:r>
          </a:p>
          <a:p>
            <a:pPr marL="285750" indent="-285750">
              <a:buFontTx/>
              <a:buChar char="-"/>
            </a:pPr>
            <a:endParaRPr lang="en-IN" dirty="0"/>
          </a:p>
          <a:p>
            <a:r>
              <a:rPr lang="en-IN" sz="2400" b="1" dirty="0"/>
              <a:t>DISADVANTAGES</a:t>
            </a:r>
            <a:endParaRPr lang="en-IN" dirty="0"/>
          </a:p>
          <a:p>
            <a:pPr marL="285750" indent="-285750">
              <a:buFont typeface="Courier New" panose="02070309020205020404" pitchFamily="49" charset="0"/>
              <a:buChar char="o"/>
            </a:pPr>
            <a:r>
              <a:rPr lang="en-IN" dirty="0"/>
              <a:t>Small datasets</a:t>
            </a:r>
          </a:p>
          <a:p>
            <a:pPr marL="285750" indent="-285750">
              <a:buFont typeface="Courier New" panose="02070309020205020404" pitchFamily="49" charset="0"/>
              <a:buChar char="o"/>
            </a:pPr>
            <a:r>
              <a:rPr lang="en-IN" dirty="0"/>
              <a:t>Prone to overfitting</a:t>
            </a:r>
          </a:p>
          <a:p>
            <a:pPr marL="285750" indent="-285750">
              <a:buFontTx/>
              <a:buChar char="-"/>
            </a:pPr>
            <a:endParaRPr lang="en-IN" dirty="0"/>
          </a:p>
          <a:p>
            <a:r>
              <a:rPr lang="en-IN" sz="2400" b="1" dirty="0"/>
              <a:t>APPLICATIONS</a:t>
            </a:r>
          </a:p>
          <a:p>
            <a:pPr marL="285750" indent="-285750">
              <a:buFont typeface="Courier New" panose="02070309020205020404" pitchFamily="49" charset="0"/>
              <a:buChar char="o"/>
            </a:pPr>
            <a:r>
              <a:rPr lang="en-IN" dirty="0"/>
              <a:t>Image Recognition</a:t>
            </a:r>
          </a:p>
          <a:p>
            <a:pPr marL="285750" indent="-285750">
              <a:buFont typeface="Courier New" panose="02070309020205020404" pitchFamily="49" charset="0"/>
              <a:buChar char="o"/>
            </a:pPr>
            <a:r>
              <a:rPr lang="en-IN" dirty="0"/>
              <a:t>Spam detection</a:t>
            </a:r>
          </a:p>
        </p:txBody>
      </p:sp>
      <p:sp>
        <p:nvSpPr>
          <p:cNvPr id="4" name="Date Placeholder 3">
            <a:extLst>
              <a:ext uri="{FF2B5EF4-FFF2-40B4-BE49-F238E27FC236}">
                <a16:creationId xmlns:a16="http://schemas.microsoft.com/office/drawing/2014/main" id="{2C5581D7-63C1-D8C4-5CE2-BB634E5EACF6}"/>
              </a:ext>
            </a:extLst>
          </p:cNvPr>
          <p:cNvSpPr>
            <a:spLocks noGrp="1"/>
          </p:cNvSpPr>
          <p:nvPr>
            <p:ph type="dt" sz="half" idx="10"/>
          </p:nvPr>
        </p:nvSpPr>
        <p:spPr/>
        <p:txBody>
          <a:bodyPr/>
          <a:lstStyle/>
          <a:p>
            <a:fld id="{96BC29DF-A503-4314-BD10-89A5D10472EC}" type="datetime1">
              <a:rPr lang="en-US" smtClean="0"/>
              <a:t>1/13/2025</a:t>
            </a:fld>
            <a:endParaRPr lang="en-US" dirty="0"/>
          </a:p>
        </p:txBody>
      </p:sp>
      <p:sp>
        <p:nvSpPr>
          <p:cNvPr id="6" name="Slide Number Placeholder 5">
            <a:extLst>
              <a:ext uri="{FF2B5EF4-FFF2-40B4-BE49-F238E27FC236}">
                <a16:creationId xmlns:a16="http://schemas.microsoft.com/office/drawing/2014/main" id="{62347882-201F-0EF6-835D-EF13B12F287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50400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164E2-D83C-0EA4-FDCD-59D4300CD0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77AB938-2EAA-24BC-E41F-C676998BF1D4}"/>
              </a:ext>
            </a:extLst>
          </p:cNvPr>
          <p:cNvSpPr txBox="1"/>
          <p:nvPr/>
        </p:nvSpPr>
        <p:spPr>
          <a:xfrm>
            <a:off x="2676762" y="2524038"/>
            <a:ext cx="6681507" cy="8107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hangingPunct="0"/>
            <a:r>
              <a:rPr lang="en-IN" sz="4800" dirty="0"/>
              <a:t>Let’s code it!</a:t>
            </a:r>
            <a:endParaRPr lang="en-IN" sz="4800" dirty="0">
              <a:solidFill>
                <a:srgbClr val="000000"/>
              </a:solidFill>
              <a:sym typeface="Helvetica Neue Medium"/>
            </a:endParaRPr>
          </a:p>
        </p:txBody>
      </p:sp>
      <p:sp>
        <p:nvSpPr>
          <p:cNvPr id="5" name="Date Placeholder 4">
            <a:extLst>
              <a:ext uri="{FF2B5EF4-FFF2-40B4-BE49-F238E27FC236}">
                <a16:creationId xmlns:a16="http://schemas.microsoft.com/office/drawing/2014/main" id="{07C4127B-71AE-166A-727A-8E1768C44080}"/>
              </a:ext>
            </a:extLst>
          </p:cNvPr>
          <p:cNvSpPr>
            <a:spLocks noGrp="1"/>
          </p:cNvSpPr>
          <p:nvPr>
            <p:ph type="dt" sz="half" idx="10"/>
          </p:nvPr>
        </p:nvSpPr>
        <p:spPr/>
        <p:txBody>
          <a:bodyPr/>
          <a:lstStyle/>
          <a:p>
            <a:fld id="{2905950A-5BA5-4150-AE37-E1C34EC2F7C0}" type="datetime1">
              <a:rPr lang="en-US" smtClean="0"/>
              <a:t>1/13/2025</a:t>
            </a:fld>
            <a:endParaRPr lang="en-US" dirty="0"/>
          </a:p>
        </p:txBody>
      </p:sp>
      <p:sp>
        <p:nvSpPr>
          <p:cNvPr id="6" name="Slide Number Placeholder 5">
            <a:extLst>
              <a:ext uri="{FF2B5EF4-FFF2-40B4-BE49-F238E27FC236}">
                <a16:creationId xmlns:a16="http://schemas.microsoft.com/office/drawing/2014/main" id="{3AB3F737-22D1-4199-D2E6-B47CAC96371F}"/>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448401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836" y="1387456"/>
            <a:ext cx="10190328" cy="1295868"/>
          </a:xfrm>
          <a:prstGeom prst="rect">
            <a:avLst/>
          </a:prstGeom>
        </p:spPr>
        <p:txBody>
          <a:bodyPr wrap="square">
            <a:spAutoFit/>
          </a:bodyPr>
          <a:lstStyle/>
          <a:p>
            <a:pPr algn="just">
              <a:lnSpc>
                <a:spcPct val="150000"/>
              </a:lnSpc>
            </a:pPr>
            <a:r>
              <a:rPr lang="en-IN" dirty="0"/>
              <a:t>Now the question arises, how do we reduce the cost value. Well, this can be done by using </a:t>
            </a:r>
            <a:r>
              <a:rPr lang="en-IN" b="1" dirty="0"/>
              <a:t>Gradient Descent. </a:t>
            </a:r>
            <a:r>
              <a:rPr lang="en-IN" dirty="0"/>
              <a:t>The main goal of Gradient descent is to </a:t>
            </a:r>
            <a:r>
              <a:rPr lang="en-IN" b="1" dirty="0"/>
              <a:t>minimize the cost value.</a:t>
            </a:r>
            <a:r>
              <a:rPr lang="en-IN" dirty="0"/>
              <a:t> i.e. min J(</a:t>
            </a:r>
            <a:r>
              <a:rPr lang="en-IN" b="1" i="1" dirty="0"/>
              <a:t>θ</a:t>
            </a:r>
            <a:r>
              <a:rPr lang="en-IN" dirty="0"/>
              <a:t>).</a:t>
            </a:r>
          </a:p>
          <a:p>
            <a:pPr algn="just">
              <a:lnSpc>
                <a:spcPct val="150000"/>
              </a:lnSpc>
            </a:pPr>
            <a:r>
              <a:rPr lang="en-IN" dirty="0"/>
              <a:t>Now to minimize our cost function we need to run the gradient descent function on each parameter i.e.</a:t>
            </a:r>
            <a:endParaRPr lang="en-IN" b="0" i="0" dirty="0">
              <a:effectLst/>
            </a:endParaRPr>
          </a:p>
        </p:txBody>
      </p:sp>
      <p:pic>
        <p:nvPicPr>
          <p:cNvPr id="3" name="Picture 2"/>
          <p:cNvPicPr>
            <a:picLocks noChangeAspect="1"/>
          </p:cNvPicPr>
          <p:nvPr/>
        </p:nvPicPr>
        <p:blipFill>
          <a:blip r:embed="rId2"/>
          <a:stretch>
            <a:fillRect/>
          </a:stretch>
        </p:blipFill>
        <p:spPr>
          <a:xfrm>
            <a:off x="4001139" y="2760840"/>
            <a:ext cx="3259470" cy="1051013"/>
          </a:xfrm>
          <a:prstGeom prst="rect">
            <a:avLst/>
          </a:prstGeom>
        </p:spPr>
      </p:pic>
      <p:pic>
        <p:nvPicPr>
          <p:cNvPr id="4" name="Picture 3"/>
          <p:cNvPicPr>
            <a:picLocks noChangeAspect="1"/>
          </p:cNvPicPr>
          <p:nvPr/>
        </p:nvPicPr>
        <p:blipFill>
          <a:blip r:embed="rId3"/>
          <a:stretch>
            <a:fillRect/>
          </a:stretch>
        </p:blipFill>
        <p:spPr>
          <a:xfrm>
            <a:off x="3343310" y="4174677"/>
            <a:ext cx="5505380" cy="2162965"/>
          </a:xfrm>
          <a:prstGeom prst="rect">
            <a:avLst/>
          </a:prstGeom>
        </p:spPr>
      </p:pic>
      <p:sp>
        <p:nvSpPr>
          <p:cNvPr id="5" name="Date Placeholder 4">
            <a:extLst>
              <a:ext uri="{FF2B5EF4-FFF2-40B4-BE49-F238E27FC236}">
                <a16:creationId xmlns:a16="http://schemas.microsoft.com/office/drawing/2014/main" id="{7F19D049-76F3-1B6F-6E3D-85E8E0E705B2}"/>
              </a:ext>
            </a:extLst>
          </p:cNvPr>
          <p:cNvSpPr>
            <a:spLocks noGrp="1"/>
          </p:cNvSpPr>
          <p:nvPr>
            <p:ph type="dt" sz="half" idx="10"/>
          </p:nvPr>
        </p:nvSpPr>
        <p:spPr/>
        <p:txBody>
          <a:bodyPr/>
          <a:lstStyle/>
          <a:p>
            <a:fld id="{0A67A041-5576-411E-A221-541B1DE9D282}" type="datetime1">
              <a:rPr lang="en-US" smtClean="0"/>
              <a:t>1/13/2025</a:t>
            </a:fld>
            <a:endParaRPr lang="en-US" dirty="0"/>
          </a:p>
        </p:txBody>
      </p:sp>
      <p:sp>
        <p:nvSpPr>
          <p:cNvPr id="6" name="Slide Number Placeholder 5">
            <a:extLst>
              <a:ext uri="{FF2B5EF4-FFF2-40B4-BE49-F238E27FC236}">
                <a16:creationId xmlns:a16="http://schemas.microsoft.com/office/drawing/2014/main" id="{C7D945F7-D424-89D5-0D6B-40CD1264A0D5}"/>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8" name="TextBox 7">
            <a:extLst>
              <a:ext uri="{FF2B5EF4-FFF2-40B4-BE49-F238E27FC236}">
                <a16:creationId xmlns:a16="http://schemas.microsoft.com/office/drawing/2014/main" id="{FEB4E365-50E7-3AB4-E70D-EA4B7F3B8016}"/>
              </a:ext>
            </a:extLst>
          </p:cNvPr>
          <p:cNvSpPr txBox="1"/>
          <p:nvPr/>
        </p:nvSpPr>
        <p:spPr>
          <a:xfrm>
            <a:off x="1097280" y="743203"/>
            <a:ext cx="6097554" cy="523220"/>
          </a:xfrm>
          <a:prstGeom prst="rect">
            <a:avLst/>
          </a:prstGeom>
          <a:noFill/>
        </p:spPr>
        <p:txBody>
          <a:bodyPr wrap="square">
            <a:spAutoFit/>
          </a:bodyPr>
          <a:lstStyle/>
          <a:p>
            <a:r>
              <a:rPr lang="en-IN" sz="2800" b="1" dirty="0"/>
              <a:t>Gradient Descent</a:t>
            </a:r>
          </a:p>
        </p:txBody>
      </p:sp>
    </p:spTree>
    <p:extLst>
      <p:ext uri="{BB962C8B-B14F-4D97-AF65-F5344CB8AC3E}">
        <p14:creationId xmlns:p14="http://schemas.microsoft.com/office/powerpoint/2010/main" val="208108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8005" y="898022"/>
            <a:ext cx="9944669" cy="1711366"/>
          </a:xfrm>
          <a:prstGeom prst="rect">
            <a:avLst/>
          </a:prstGeom>
        </p:spPr>
        <p:txBody>
          <a:bodyPr wrap="square">
            <a:spAutoFit/>
          </a:bodyPr>
          <a:lstStyle/>
          <a:p>
            <a:pPr algn="just">
              <a:lnSpc>
                <a:spcPct val="150000"/>
              </a:lnSpc>
            </a:pPr>
            <a:r>
              <a:rPr lang="en-IN" dirty="0"/>
              <a:t>Gradient descent has an analogy in which we have to imagine ourselves at the top of a mountain valley and left stranded and blindfolded, our objective is to reach the bottom of the hill. Feeling the slope of the terrain around you is what everyone would do. Well, this action is analogous to calculating the gradient descent, and taking a step is analogous to one iteration of the update to the parameters.</a:t>
            </a:r>
          </a:p>
        </p:txBody>
      </p:sp>
      <p:pic>
        <p:nvPicPr>
          <p:cNvPr id="11266" name="Picture 2" descr="https://miro.medium.com/max/1000/1*SzVGKaga11mEwpJ1EpQJOw.png"/>
          <p:cNvPicPr>
            <a:picLocks noChangeAspect="1" noChangeArrowheads="1"/>
          </p:cNvPicPr>
          <p:nvPr/>
        </p:nvPicPr>
        <p:blipFill rotWithShape="1">
          <a:blip r:embed="rId2">
            <a:extLst>
              <a:ext uri="{28A0092B-C50C-407E-A947-70E740481C1C}">
                <a14:useLocalDpi xmlns:a14="http://schemas.microsoft.com/office/drawing/2010/main" val="0"/>
              </a:ext>
            </a:extLst>
          </a:blip>
          <a:srcRect r="4137" b="6708"/>
          <a:stretch/>
        </p:blipFill>
        <p:spPr bwMode="auto">
          <a:xfrm>
            <a:off x="3344088" y="2961626"/>
            <a:ext cx="5503823" cy="2998352"/>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593C7685-27D6-DF51-2147-84F499879EA0}"/>
              </a:ext>
            </a:extLst>
          </p:cNvPr>
          <p:cNvSpPr>
            <a:spLocks noGrp="1"/>
          </p:cNvSpPr>
          <p:nvPr>
            <p:ph type="dt" sz="half" idx="10"/>
          </p:nvPr>
        </p:nvSpPr>
        <p:spPr/>
        <p:txBody>
          <a:bodyPr/>
          <a:lstStyle/>
          <a:p>
            <a:fld id="{39E88E90-1F77-4246-A429-C932A2F59472}" type="datetime1">
              <a:rPr lang="en-US" smtClean="0"/>
              <a:t>1/13/2025</a:t>
            </a:fld>
            <a:endParaRPr lang="en-US" dirty="0"/>
          </a:p>
        </p:txBody>
      </p:sp>
      <p:sp>
        <p:nvSpPr>
          <p:cNvPr id="4" name="Slide Number Placeholder 3">
            <a:extLst>
              <a:ext uri="{FF2B5EF4-FFF2-40B4-BE49-F238E27FC236}">
                <a16:creationId xmlns:a16="http://schemas.microsoft.com/office/drawing/2014/main" id="{46D62D07-E42B-A5B0-DD87-BF1BA2CF371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31893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7280" y="1752620"/>
            <a:ext cx="10391775" cy="3962400"/>
          </a:xfrm>
          <a:prstGeom prst="rect">
            <a:avLst/>
          </a:prstGeom>
        </p:spPr>
      </p:pic>
      <p:sp>
        <p:nvSpPr>
          <p:cNvPr id="3" name="TextBox 2"/>
          <p:cNvSpPr txBox="1"/>
          <p:nvPr/>
        </p:nvSpPr>
        <p:spPr>
          <a:xfrm>
            <a:off x="777207" y="535053"/>
            <a:ext cx="5286293" cy="523220"/>
          </a:xfrm>
          <a:prstGeom prst="rect">
            <a:avLst/>
          </a:prstGeom>
          <a:noFill/>
        </p:spPr>
        <p:txBody>
          <a:bodyPr wrap="square" rtlCol="0">
            <a:spAutoFit/>
          </a:bodyPr>
          <a:lstStyle/>
          <a:p>
            <a:r>
              <a:rPr lang="en-IN" sz="2800" b="1" dirty="0"/>
              <a:t>K-Nearest Neighbors</a:t>
            </a:r>
          </a:p>
        </p:txBody>
      </p:sp>
      <p:sp>
        <p:nvSpPr>
          <p:cNvPr id="4" name="Date Placeholder 3">
            <a:extLst>
              <a:ext uri="{FF2B5EF4-FFF2-40B4-BE49-F238E27FC236}">
                <a16:creationId xmlns:a16="http://schemas.microsoft.com/office/drawing/2014/main" id="{5AA18B3C-31C4-E81C-51A4-45E6A983787D}"/>
              </a:ext>
            </a:extLst>
          </p:cNvPr>
          <p:cNvSpPr>
            <a:spLocks noGrp="1"/>
          </p:cNvSpPr>
          <p:nvPr>
            <p:ph type="dt" sz="half" idx="10"/>
          </p:nvPr>
        </p:nvSpPr>
        <p:spPr/>
        <p:txBody>
          <a:bodyPr/>
          <a:lstStyle/>
          <a:p>
            <a:fld id="{A5E86F07-4C55-4259-9C68-3BCF621C7FDD}" type="datetime1">
              <a:rPr lang="en-US" smtClean="0"/>
              <a:t>1/13/2025</a:t>
            </a:fld>
            <a:endParaRPr lang="en-US" dirty="0"/>
          </a:p>
        </p:txBody>
      </p:sp>
      <p:sp>
        <p:nvSpPr>
          <p:cNvPr id="5" name="Slide Number Placeholder 4">
            <a:extLst>
              <a:ext uri="{FF2B5EF4-FFF2-40B4-BE49-F238E27FC236}">
                <a16:creationId xmlns:a16="http://schemas.microsoft.com/office/drawing/2014/main" id="{98CF5EC0-5872-7953-503A-939EDD29754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113336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3826" y="1355861"/>
            <a:ext cx="10130272" cy="3927357"/>
          </a:xfrm>
          <a:prstGeom prst="rect">
            <a:avLst/>
          </a:prstGeom>
        </p:spPr>
        <p:txBody>
          <a:bodyPr wrap="square">
            <a:spAutoFit/>
          </a:bodyPr>
          <a:lstStyle/>
          <a:p>
            <a:pPr algn="just">
              <a:lnSpc>
                <a:spcPct val="150000"/>
              </a:lnSpc>
            </a:pPr>
            <a:r>
              <a:rPr lang="en-IN" dirty="0"/>
              <a:t>This algorithm classifies cases based on their similarity to other cases. </a:t>
            </a:r>
          </a:p>
          <a:p>
            <a:pPr algn="just"/>
            <a:endParaRPr lang="en-IN" dirty="0"/>
          </a:p>
          <a:p>
            <a:pPr algn="just">
              <a:lnSpc>
                <a:spcPct val="150000"/>
              </a:lnSpc>
            </a:pPr>
            <a:r>
              <a:rPr lang="en-IN" dirty="0"/>
              <a:t>In K-Nearest </a:t>
            </a:r>
            <a:r>
              <a:rPr lang="en-IN" dirty="0" err="1"/>
              <a:t>Neighbors</a:t>
            </a:r>
            <a:r>
              <a:rPr lang="en-IN" dirty="0"/>
              <a:t>, data points that are near each other are said to be </a:t>
            </a:r>
            <a:r>
              <a:rPr lang="en-IN" dirty="0" err="1"/>
              <a:t>neighbors</a:t>
            </a:r>
            <a:r>
              <a:rPr lang="en-IN" dirty="0"/>
              <a:t>. </a:t>
            </a:r>
          </a:p>
          <a:p>
            <a:pPr algn="just"/>
            <a:endParaRPr lang="en-IN" dirty="0"/>
          </a:p>
          <a:p>
            <a:pPr algn="just">
              <a:lnSpc>
                <a:spcPct val="150000"/>
              </a:lnSpc>
            </a:pPr>
            <a:r>
              <a:rPr lang="en-IN" b="1" dirty="0"/>
              <a:t>K-Nearest Neighbors is based on this paradigm:</a:t>
            </a:r>
          </a:p>
          <a:p>
            <a:pPr algn="just">
              <a:lnSpc>
                <a:spcPct val="150000"/>
              </a:lnSpc>
            </a:pPr>
            <a:r>
              <a:rPr lang="en-IN" dirty="0"/>
              <a:t>Similar cases with the same class labels are near each other. Thus, the distance between two cases is a measure of their dissimilarity. There are different ways to calculate the similarity or conversely, the distance or dissimilarity of two data points. </a:t>
            </a:r>
          </a:p>
          <a:p>
            <a:pPr algn="just">
              <a:lnSpc>
                <a:spcPct val="150000"/>
              </a:lnSpc>
            </a:pPr>
            <a:endParaRPr lang="en-IN" dirty="0"/>
          </a:p>
          <a:p>
            <a:pPr algn="just">
              <a:lnSpc>
                <a:spcPct val="150000"/>
              </a:lnSpc>
            </a:pPr>
            <a:r>
              <a:rPr lang="en-IN" dirty="0"/>
              <a:t>For example, this can be done using Euclidean distance. </a:t>
            </a:r>
            <a:endParaRPr lang="en-IN" b="0" i="0" dirty="0">
              <a:effectLst/>
            </a:endParaRPr>
          </a:p>
        </p:txBody>
      </p:sp>
      <p:sp>
        <p:nvSpPr>
          <p:cNvPr id="3" name="Date Placeholder 2">
            <a:extLst>
              <a:ext uri="{FF2B5EF4-FFF2-40B4-BE49-F238E27FC236}">
                <a16:creationId xmlns:a16="http://schemas.microsoft.com/office/drawing/2014/main" id="{0874B4FE-ED35-9AFD-752E-5007149BCE9D}"/>
              </a:ext>
            </a:extLst>
          </p:cNvPr>
          <p:cNvSpPr>
            <a:spLocks noGrp="1"/>
          </p:cNvSpPr>
          <p:nvPr>
            <p:ph type="dt" sz="half" idx="10"/>
          </p:nvPr>
        </p:nvSpPr>
        <p:spPr/>
        <p:txBody>
          <a:bodyPr/>
          <a:lstStyle/>
          <a:p>
            <a:fld id="{A7FDAB2B-2864-490D-943D-4AE1EE9667F3}" type="datetime1">
              <a:rPr lang="en-US" smtClean="0"/>
              <a:t>1/13/2025</a:t>
            </a:fld>
            <a:endParaRPr lang="en-US" dirty="0"/>
          </a:p>
        </p:txBody>
      </p:sp>
      <p:sp>
        <p:nvSpPr>
          <p:cNvPr id="4" name="Slide Number Placeholder 3">
            <a:extLst>
              <a:ext uri="{FF2B5EF4-FFF2-40B4-BE49-F238E27FC236}">
                <a16:creationId xmlns:a16="http://schemas.microsoft.com/office/drawing/2014/main" id="{4C52A539-0AE2-536F-2FAC-1D0010A59397}"/>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TextBox 4">
            <a:extLst>
              <a:ext uri="{FF2B5EF4-FFF2-40B4-BE49-F238E27FC236}">
                <a16:creationId xmlns:a16="http://schemas.microsoft.com/office/drawing/2014/main" id="{36B65D50-F4E8-1FA2-6189-7E95A0F8EDB8}"/>
              </a:ext>
            </a:extLst>
          </p:cNvPr>
          <p:cNvSpPr txBox="1"/>
          <p:nvPr/>
        </p:nvSpPr>
        <p:spPr>
          <a:xfrm>
            <a:off x="963826" y="535053"/>
            <a:ext cx="5286293" cy="523220"/>
          </a:xfrm>
          <a:prstGeom prst="rect">
            <a:avLst/>
          </a:prstGeom>
          <a:noFill/>
        </p:spPr>
        <p:txBody>
          <a:bodyPr wrap="square" rtlCol="0">
            <a:spAutoFit/>
          </a:bodyPr>
          <a:lstStyle/>
          <a:p>
            <a:r>
              <a:rPr lang="en-IN" sz="2800" b="1" dirty="0"/>
              <a:t>K-Nearest Neighbors cont’d</a:t>
            </a:r>
          </a:p>
        </p:txBody>
      </p:sp>
    </p:spTree>
    <p:extLst>
      <p:ext uri="{BB962C8B-B14F-4D97-AF65-F5344CB8AC3E}">
        <p14:creationId xmlns:p14="http://schemas.microsoft.com/office/powerpoint/2010/main" val="1339492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3826" y="1716362"/>
            <a:ext cx="9919855" cy="3096360"/>
          </a:xfrm>
          <a:prstGeom prst="rect">
            <a:avLst/>
          </a:prstGeom>
        </p:spPr>
        <p:txBody>
          <a:bodyPr wrap="square">
            <a:spAutoFit/>
          </a:bodyPr>
          <a:lstStyle/>
          <a:p>
            <a:r>
              <a:rPr lang="en-IN" dirty="0"/>
              <a:t> The K-Nearest Neighbors algorithm works as follows: </a:t>
            </a:r>
          </a:p>
          <a:p>
            <a:endParaRPr lang="en-IN" dirty="0"/>
          </a:p>
          <a:p>
            <a:pPr marL="285750" indent="-285750" algn="just">
              <a:lnSpc>
                <a:spcPct val="150000"/>
              </a:lnSpc>
              <a:buFont typeface="Wingdings" panose="05000000000000000000" pitchFamily="2" charset="2"/>
              <a:buChar char="q"/>
            </a:pPr>
            <a:r>
              <a:rPr lang="en-IN" dirty="0"/>
              <a:t>Pick a value for K. </a:t>
            </a:r>
          </a:p>
          <a:p>
            <a:pPr marL="285750" indent="-285750" algn="just">
              <a:lnSpc>
                <a:spcPct val="150000"/>
              </a:lnSpc>
              <a:buFont typeface="Wingdings" panose="05000000000000000000" pitchFamily="2" charset="2"/>
              <a:buChar char="q"/>
            </a:pPr>
            <a:r>
              <a:rPr lang="en-IN" dirty="0"/>
              <a:t>Calculate the distance from the new case hold out from each of the cases in the dataset. </a:t>
            </a:r>
          </a:p>
          <a:p>
            <a:pPr marL="285750" indent="-285750" algn="just">
              <a:lnSpc>
                <a:spcPct val="150000"/>
              </a:lnSpc>
              <a:buFont typeface="Wingdings" panose="05000000000000000000" pitchFamily="2" charset="2"/>
              <a:buChar char="q"/>
            </a:pPr>
            <a:r>
              <a:rPr lang="en-IN" dirty="0"/>
              <a:t>Search for the K-observations in the training data that are nearest to the measurements of the unknown data point. </a:t>
            </a:r>
          </a:p>
          <a:p>
            <a:pPr marL="285750" indent="-285750" algn="just">
              <a:lnSpc>
                <a:spcPct val="150000"/>
              </a:lnSpc>
              <a:buFont typeface="Wingdings" panose="05000000000000000000" pitchFamily="2" charset="2"/>
              <a:buChar char="q"/>
            </a:pPr>
            <a:r>
              <a:rPr lang="en-IN" dirty="0"/>
              <a:t>Predict the response of the unknown data point using the most popular response value from the K-Nearest Neighbors. </a:t>
            </a:r>
          </a:p>
        </p:txBody>
      </p:sp>
      <p:sp>
        <p:nvSpPr>
          <p:cNvPr id="3" name="Date Placeholder 2">
            <a:extLst>
              <a:ext uri="{FF2B5EF4-FFF2-40B4-BE49-F238E27FC236}">
                <a16:creationId xmlns:a16="http://schemas.microsoft.com/office/drawing/2014/main" id="{4201CA6B-5886-5B38-0500-71479B40476A}"/>
              </a:ext>
            </a:extLst>
          </p:cNvPr>
          <p:cNvSpPr>
            <a:spLocks noGrp="1"/>
          </p:cNvSpPr>
          <p:nvPr>
            <p:ph type="dt" sz="half" idx="10"/>
          </p:nvPr>
        </p:nvSpPr>
        <p:spPr/>
        <p:txBody>
          <a:bodyPr/>
          <a:lstStyle/>
          <a:p>
            <a:fld id="{D64C8CA0-C34E-4355-8E65-8C8F053D2F6F}" type="datetime1">
              <a:rPr lang="en-US" smtClean="0"/>
              <a:t>1/13/2025</a:t>
            </a:fld>
            <a:endParaRPr lang="en-US" dirty="0"/>
          </a:p>
        </p:txBody>
      </p:sp>
      <p:sp>
        <p:nvSpPr>
          <p:cNvPr id="4" name="Slide Number Placeholder 3">
            <a:extLst>
              <a:ext uri="{FF2B5EF4-FFF2-40B4-BE49-F238E27FC236}">
                <a16:creationId xmlns:a16="http://schemas.microsoft.com/office/drawing/2014/main" id="{B522770B-468F-D6CC-499F-80CDF352527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TextBox 4">
            <a:extLst>
              <a:ext uri="{FF2B5EF4-FFF2-40B4-BE49-F238E27FC236}">
                <a16:creationId xmlns:a16="http://schemas.microsoft.com/office/drawing/2014/main" id="{967117FD-BD4F-23DF-93B4-EBC7B6013659}"/>
              </a:ext>
            </a:extLst>
          </p:cNvPr>
          <p:cNvSpPr txBox="1"/>
          <p:nvPr/>
        </p:nvSpPr>
        <p:spPr>
          <a:xfrm>
            <a:off x="963826" y="535053"/>
            <a:ext cx="5286293" cy="523220"/>
          </a:xfrm>
          <a:prstGeom prst="rect">
            <a:avLst/>
          </a:prstGeom>
          <a:noFill/>
        </p:spPr>
        <p:txBody>
          <a:bodyPr wrap="square" rtlCol="0">
            <a:spAutoFit/>
          </a:bodyPr>
          <a:lstStyle/>
          <a:p>
            <a:r>
              <a:rPr lang="en-IN" sz="2800" b="1" dirty="0"/>
              <a:t>K-Nearest Neighbors cont’d</a:t>
            </a:r>
          </a:p>
        </p:txBody>
      </p:sp>
    </p:spTree>
    <p:extLst>
      <p:ext uri="{BB962C8B-B14F-4D97-AF65-F5344CB8AC3E}">
        <p14:creationId xmlns:p14="http://schemas.microsoft.com/office/powerpoint/2010/main" val="189173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999112"/>
          </a:xfrm>
          <a:prstGeom prst="rect">
            <a:avLst/>
          </a:prstGeom>
        </p:spPr>
      </p:pic>
      <p:sp>
        <p:nvSpPr>
          <p:cNvPr id="3" name="Date Placeholder 2">
            <a:extLst>
              <a:ext uri="{FF2B5EF4-FFF2-40B4-BE49-F238E27FC236}">
                <a16:creationId xmlns:a16="http://schemas.microsoft.com/office/drawing/2014/main" id="{D416514E-D666-4EB8-F912-05497C4FD013}"/>
              </a:ext>
            </a:extLst>
          </p:cNvPr>
          <p:cNvSpPr>
            <a:spLocks noGrp="1"/>
          </p:cNvSpPr>
          <p:nvPr>
            <p:ph type="dt" sz="half" idx="10"/>
          </p:nvPr>
        </p:nvSpPr>
        <p:spPr/>
        <p:txBody>
          <a:bodyPr/>
          <a:lstStyle/>
          <a:p>
            <a:fld id="{DEB23700-C64F-4318-B280-613E6F376B31}" type="datetime1">
              <a:rPr lang="en-US" smtClean="0"/>
              <a:t>1/13/2025</a:t>
            </a:fld>
            <a:endParaRPr lang="en-US" dirty="0"/>
          </a:p>
        </p:txBody>
      </p:sp>
      <p:sp>
        <p:nvSpPr>
          <p:cNvPr id="4" name="Slide Number Placeholder 3">
            <a:extLst>
              <a:ext uri="{FF2B5EF4-FFF2-40B4-BE49-F238E27FC236}">
                <a16:creationId xmlns:a16="http://schemas.microsoft.com/office/drawing/2014/main" id="{DE1E4DFC-B08E-3709-6328-22DCD0C7375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81588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04376" y="429208"/>
            <a:ext cx="5381983" cy="5623814"/>
          </a:xfrm>
          <a:prstGeom prst="rect">
            <a:avLst/>
          </a:prstGeom>
        </p:spPr>
      </p:pic>
      <p:sp>
        <p:nvSpPr>
          <p:cNvPr id="5" name="TextBox 4"/>
          <p:cNvSpPr txBox="1"/>
          <p:nvPr/>
        </p:nvSpPr>
        <p:spPr>
          <a:xfrm>
            <a:off x="605640" y="429208"/>
            <a:ext cx="4488873" cy="523220"/>
          </a:xfrm>
          <a:prstGeom prst="rect">
            <a:avLst/>
          </a:prstGeom>
          <a:noFill/>
        </p:spPr>
        <p:txBody>
          <a:bodyPr wrap="square" rtlCol="0">
            <a:spAutoFit/>
          </a:bodyPr>
          <a:lstStyle/>
          <a:p>
            <a:r>
              <a:rPr lang="en-IN" sz="2800" b="1" dirty="0"/>
              <a:t>How to select the correct K </a:t>
            </a:r>
          </a:p>
        </p:txBody>
      </p:sp>
      <p:sp>
        <p:nvSpPr>
          <p:cNvPr id="6" name="TextBox 5"/>
          <p:cNvSpPr txBox="1"/>
          <p:nvPr/>
        </p:nvSpPr>
        <p:spPr>
          <a:xfrm>
            <a:off x="605640" y="1251708"/>
            <a:ext cx="4928260" cy="3970318"/>
          </a:xfrm>
          <a:prstGeom prst="rect">
            <a:avLst/>
          </a:prstGeom>
          <a:noFill/>
        </p:spPr>
        <p:txBody>
          <a:bodyPr wrap="square" rtlCol="0">
            <a:spAutoFit/>
          </a:bodyPr>
          <a:lstStyle/>
          <a:p>
            <a:pPr algn="just"/>
            <a:r>
              <a:rPr lang="en-IN" dirty="0"/>
              <a:t>As mentioned, K and K-Nearest </a:t>
            </a:r>
            <a:r>
              <a:rPr lang="en-IN" dirty="0" err="1"/>
              <a:t>Neighbors</a:t>
            </a:r>
            <a:r>
              <a:rPr lang="en-IN" dirty="0"/>
              <a:t> is the number of nearest </a:t>
            </a:r>
            <a:r>
              <a:rPr lang="en-IN" dirty="0" err="1"/>
              <a:t>neighbors</a:t>
            </a:r>
            <a:r>
              <a:rPr lang="en-IN" dirty="0"/>
              <a:t> to examine. </a:t>
            </a:r>
          </a:p>
          <a:p>
            <a:pPr algn="just"/>
            <a:endParaRPr lang="en-IN" dirty="0"/>
          </a:p>
          <a:p>
            <a:pPr algn="just"/>
            <a:r>
              <a:rPr lang="en-IN" dirty="0"/>
              <a:t>It is supposed to be specified by the user. So, how do we choose the right K? </a:t>
            </a:r>
          </a:p>
          <a:p>
            <a:pPr algn="just"/>
            <a:endParaRPr lang="en-IN" dirty="0"/>
          </a:p>
          <a:p>
            <a:pPr algn="just"/>
            <a:r>
              <a:rPr lang="en-IN" dirty="0"/>
              <a:t>Assume that we want to find the class of the customer noted as question mark on the chart. </a:t>
            </a:r>
          </a:p>
          <a:p>
            <a:pPr algn="just"/>
            <a:endParaRPr lang="en-IN" dirty="0"/>
          </a:p>
          <a:p>
            <a:pPr algn="just"/>
            <a:r>
              <a:rPr lang="en-IN" dirty="0"/>
              <a:t>What happens if we choose a very low value of K? </a:t>
            </a:r>
          </a:p>
          <a:p>
            <a:pPr algn="just"/>
            <a:r>
              <a:rPr lang="en-IN" dirty="0"/>
              <a:t>Let's say, K equals one. The first nearest point would be blue, which is class one. This would be a bad prediction, since more of the points around it are magenta or class four. </a:t>
            </a:r>
          </a:p>
        </p:txBody>
      </p:sp>
      <p:sp>
        <p:nvSpPr>
          <p:cNvPr id="3" name="Date Placeholder 2">
            <a:extLst>
              <a:ext uri="{FF2B5EF4-FFF2-40B4-BE49-F238E27FC236}">
                <a16:creationId xmlns:a16="http://schemas.microsoft.com/office/drawing/2014/main" id="{CB3C2260-1FE0-F430-5BFD-64BCE1F77FA2}"/>
              </a:ext>
            </a:extLst>
          </p:cNvPr>
          <p:cNvSpPr>
            <a:spLocks noGrp="1"/>
          </p:cNvSpPr>
          <p:nvPr>
            <p:ph type="dt" sz="half" idx="10"/>
          </p:nvPr>
        </p:nvSpPr>
        <p:spPr/>
        <p:txBody>
          <a:bodyPr/>
          <a:lstStyle/>
          <a:p>
            <a:fld id="{1DAE31D4-2D6F-49BD-B73F-0DE9464BAF06}" type="datetime1">
              <a:rPr lang="en-US" smtClean="0"/>
              <a:t>1/13/2025</a:t>
            </a:fld>
            <a:endParaRPr lang="en-US" dirty="0"/>
          </a:p>
        </p:txBody>
      </p:sp>
      <p:sp>
        <p:nvSpPr>
          <p:cNvPr id="4" name="Slide Number Placeholder 3">
            <a:extLst>
              <a:ext uri="{FF2B5EF4-FFF2-40B4-BE49-F238E27FC236}">
                <a16:creationId xmlns:a16="http://schemas.microsoft.com/office/drawing/2014/main" id="{AA0CF500-E91C-1672-FAA5-EFCF0DFF7218}"/>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90932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89403"/>
            <a:ext cx="10179698" cy="4619854"/>
          </a:xfrm>
          <a:prstGeom prst="rect">
            <a:avLst/>
          </a:prstGeom>
        </p:spPr>
        <p:txBody>
          <a:bodyPr wrap="square">
            <a:spAutoFit/>
          </a:bodyPr>
          <a:lstStyle/>
          <a:p>
            <a:pPr marL="285750" indent="-285750" algn="just">
              <a:lnSpc>
                <a:spcPct val="150000"/>
              </a:lnSpc>
              <a:buFont typeface="Wingdings" panose="05000000000000000000" pitchFamily="2" charset="2"/>
              <a:buChar char="q"/>
            </a:pPr>
            <a:r>
              <a:rPr lang="en-IN" dirty="0"/>
              <a:t>In fact, since its nearest </a:t>
            </a:r>
            <a:r>
              <a:rPr lang="en-IN" dirty="0" err="1"/>
              <a:t>neighbor</a:t>
            </a:r>
            <a:r>
              <a:rPr lang="en-IN" dirty="0"/>
              <a:t> is blue we can say that we capture the noise in the data or we chose one of the points that was an anomaly in the data. A low value of K causes a highly complex model as well, which might result in overfitting of the model. </a:t>
            </a:r>
          </a:p>
          <a:p>
            <a:pPr marL="285750" indent="-285750" algn="just">
              <a:lnSpc>
                <a:spcPct val="150000"/>
              </a:lnSpc>
              <a:buFont typeface="Wingdings" panose="05000000000000000000" pitchFamily="2" charset="2"/>
              <a:buChar char="q"/>
            </a:pPr>
            <a:r>
              <a:rPr lang="en-IN" dirty="0"/>
              <a:t>It means the prediction process is not generalized enough to be used for out-of-sample cases. Out-of-sample data is data that is outside of the data set used to train the model. </a:t>
            </a:r>
          </a:p>
          <a:p>
            <a:pPr marL="285750" indent="-285750" algn="just">
              <a:lnSpc>
                <a:spcPct val="150000"/>
              </a:lnSpc>
              <a:buFont typeface="Wingdings" panose="05000000000000000000" pitchFamily="2" charset="2"/>
              <a:buChar char="q"/>
            </a:pPr>
            <a:r>
              <a:rPr lang="en-IN" dirty="0"/>
              <a:t>In other words, it cannot be trusted to be used for prediction of unknown samples. It's important to remember that overfitting is bad, as we want a general model that works for any data, not just the data used for training. </a:t>
            </a:r>
          </a:p>
          <a:p>
            <a:pPr marL="285750" indent="-285750" algn="just">
              <a:lnSpc>
                <a:spcPct val="150000"/>
              </a:lnSpc>
              <a:buFont typeface="Wingdings" panose="05000000000000000000" pitchFamily="2" charset="2"/>
              <a:buChar char="q"/>
            </a:pPr>
            <a:r>
              <a:rPr lang="en-IN" dirty="0"/>
              <a:t>Now, on the opposite side of the spectrum, if we choose a very high value of K such as K equals 20, then the model becomes overly generalized. </a:t>
            </a:r>
          </a:p>
          <a:p>
            <a:pPr algn="just">
              <a:lnSpc>
                <a:spcPct val="150000"/>
              </a:lnSpc>
            </a:pPr>
            <a:endParaRPr lang="en-IN" dirty="0"/>
          </a:p>
        </p:txBody>
      </p:sp>
      <p:sp>
        <p:nvSpPr>
          <p:cNvPr id="3" name="Date Placeholder 2">
            <a:extLst>
              <a:ext uri="{FF2B5EF4-FFF2-40B4-BE49-F238E27FC236}">
                <a16:creationId xmlns:a16="http://schemas.microsoft.com/office/drawing/2014/main" id="{42723A38-6DA4-CAB6-E359-9147CC02DFC7}"/>
              </a:ext>
            </a:extLst>
          </p:cNvPr>
          <p:cNvSpPr>
            <a:spLocks noGrp="1"/>
          </p:cNvSpPr>
          <p:nvPr>
            <p:ph type="dt" sz="half" idx="10"/>
          </p:nvPr>
        </p:nvSpPr>
        <p:spPr/>
        <p:txBody>
          <a:bodyPr/>
          <a:lstStyle/>
          <a:p>
            <a:fld id="{34CCEDE9-7E1C-45B9-B8D1-B8D42EFAA650}" type="datetime1">
              <a:rPr lang="en-US" smtClean="0"/>
              <a:t>1/13/2025</a:t>
            </a:fld>
            <a:endParaRPr lang="en-US" dirty="0"/>
          </a:p>
        </p:txBody>
      </p:sp>
      <p:sp>
        <p:nvSpPr>
          <p:cNvPr id="4" name="Slide Number Placeholder 3">
            <a:extLst>
              <a:ext uri="{FF2B5EF4-FFF2-40B4-BE49-F238E27FC236}">
                <a16:creationId xmlns:a16="http://schemas.microsoft.com/office/drawing/2014/main" id="{A811C040-76C3-68AD-22DD-0F18B0AC4617}"/>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511488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950</TotalTime>
  <Words>1296</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Helvetica Neue Medium</vt:lpstr>
      <vt:lpstr>Wingdings</vt:lpstr>
      <vt:lpstr>Retrospect</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Srinu Maripi</dc:creator>
  <cp:lastModifiedBy>Hicode io</cp:lastModifiedBy>
  <cp:revision>46</cp:revision>
  <dcterms:created xsi:type="dcterms:W3CDTF">2019-09-03T16:54:15Z</dcterms:created>
  <dcterms:modified xsi:type="dcterms:W3CDTF">2025-01-13T06:53:03Z</dcterms:modified>
</cp:coreProperties>
</file>