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notesMasterIdLst>
    <p:notesMasterId r:id="rId37"/>
  </p:notesMasterIdLst>
  <p:sldIdLst>
    <p:sldId id="256" r:id="rId2"/>
    <p:sldId id="280" r:id="rId3"/>
    <p:sldId id="281" r:id="rId4"/>
    <p:sldId id="282" r:id="rId5"/>
    <p:sldId id="283" r:id="rId6"/>
    <p:sldId id="395" r:id="rId7"/>
    <p:sldId id="396" r:id="rId8"/>
    <p:sldId id="284" r:id="rId9"/>
    <p:sldId id="312" r:id="rId10"/>
    <p:sldId id="314" r:id="rId11"/>
    <p:sldId id="315" r:id="rId12"/>
    <p:sldId id="316" r:id="rId13"/>
    <p:sldId id="317" r:id="rId14"/>
    <p:sldId id="398" r:id="rId15"/>
    <p:sldId id="318" r:id="rId16"/>
    <p:sldId id="319" r:id="rId17"/>
    <p:sldId id="320" r:id="rId18"/>
    <p:sldId id="321" r:id="rId19"/>
    <p:sldId id="322" r:id="rId20"/>
    <p:sldId id="323" r:id="rId21"/>
    <p:sldId id="324" r:id="rId22"/>
    <p:sldId id="325" r:id="rId23"/>
    <p:sldId id="326" r:id="rId24"/>
    <p:sldId id="327" r:id="rId25"/>
    <p:sldId id="399" r:id="rId26"/>
    <p:sldId id="328" r:id="rId27"/>
    <p:sldId id="400" r:id="rId28"/>
    <p:sldId id="329" r:id="rId29"/>
    <p:sldId id="394" r:id="rId30"/>
    <p:sldId id="331" r:id="rId31"/>
    <p:sldId id="397" r:id="rId32"/>
    <p:sldId id="332" r:id="rId33"/>
    <p:sldId id="333" r:id="rId34"/>
    <p:sldId id="334" r:id="rId35"/>
    <p:sldId id="33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9" autoAdjust="0"/>
    <p:restoredTop sz="94660"/>
  </p:normalViewPr>
  <p:slideViewPr>
    <p:cSldViewPr snapToGrid="0">
      <p:cViewPr>
        <p:scale>
          <a:sx n="82" d="100"/>
          <a:sy n="82" d="100"/>
        </p:scale>
        <p:origin x="102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14CF5-850C-4BDB-8F33-E8B3323FAE60}" type="datetimeFigureOut">
              <a:rPr lang="en-IN" smtClean="0"/>
              <a:t>13-01-2025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98ECE7-F9B4-466B-BED2-E52FF8F35F5D}" type="slidenum">
              <a:rPr lang="en-IN" smtClean="0"/>
              <a:t>‹#›</a:t>
            </a:fld>
            <a:endParaRPr lang="en-IN"/>
          </a:p>
        </p:txBody>
      </p:sp>
    </p:spTree>
    <p:extLst>
      <p:ext uri="{BB962C8B-B14F-4D97-AF65-F5344CB8AC3E}">
        <p14:creationId xmlns:p14="http://schemas.microsoft.com/office/powerpoint/2010/main" val="3578392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9A5D41-8729-4C17-916F-459D01A23D81}" type="datetime1">
              <a:rPr lang="en-US" smtClean="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36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3B540-F2D7-4828-8B8D-C15E9A3E2C61}" type="datetime1">
              <a:rPr lang="en-US" smtClean="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824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C62D55-E736-4372-A251-0A12793CF494}" type="datetime1">
              <a:rPr lang="en-US" smtClean="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1528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E4C0EE-F24C-4E5F-9FE1-C3F0BA329851}" type="datetime1">
              <a:rPr lang="en-US" smtClean="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488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DF479-1E5D-47E7-A751-2FC09F4A3DDB}" type="datetime1">
              <a:rPr lang="en-US" smtClean="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032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2402DF-C849-467F-9A8E-32E25D62CB09}" type="datetime1">
              <a:rPr lang="en-US" smtClean="0"/>
              <a:t>1/13/2025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370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93EA5A-6C92-4909-8FAC-7E58EC2D03E1}" type="datetime1">
              <a:rPr lang="en-US" smtClean="0"/>
              <a:t>1/13/2025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1322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A8AD4E-C5A2-4403-BC20-BA1CE81CDC2C}" type="datetime1">
              <a:rPr lang="en-US" smtClean="0"/>
              <a:t>1/13/2025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942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472000-4CF3-4135-949E-DC520DE5EBF4}" type="datetime1">
              <a:rPr lang="en-US" smtClean="0"/>
              <a:t>1/13/2025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86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DBDE86-A82F-41D7-B636-8905D0F66483}" type="datetime1">
              <a:rPr lang="en-US" smtClean="0"/>
              <a:t>1/13/2025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101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7926B-FF34-4F10-9C75-E107ABD6DE08}" type="datetime1">
              <a:rPr lang="en-US" smtClean="0"/>
              <a:t>1/13/2025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407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EBCAE5-D202-4388-A4F1-4D402F839447}" type="datetime1">
              <a:rPr lang="en-US" smtClean="0"/>
              <a:t>1/13/2025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00435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3649" y="1600200"/>
            <a:ext cx="9918441" cy="2262781"/>
          </a:xfrm>
        </p:spPr>
        <p:txBody>
          <a:bodyPr/>
          <a:lstStyle/>
          <a:p>
            <a:pPr algn="ctr"/>
            <a:r>
              <a:rPr lang="en-US" dirty="0"/>
              <a:t>Machine Learning</a:t>
            </a:r>
          </a:p>
        </p:txBody>
      </p:sp>
      <p:sp>
        <p:nvSpPr>
          <p:cNvPr id="4" name="TextBox 3">
            <a:extLst>
              <a:ext uri="{FF2B5EF4-FFF2-40B4-BE49-F238E27FC236}">
                <a16:creationId xmlns:a16="http://schemas.microsoft.com/office/drawing/2014/main" id="{5DB27DA5-25A8-449A-83AE-1C0CC020EC81}"/>
              </a:ext>
            </a:extLst>
          </p:cNvPr>
          <p:cNvSpPr txBox="1"/>
          <p:nvPr/>
        </p:nvSpPr>
        <p:spPr>
          <a:xfrm>
            <a:off x="2547257" y="4611469"/>
            <a:ext cx="7259216" cy="646331"/>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“A field of study that gives computers the capability to learn without being explicitly programmed."</a:t>
            </a:r>
          </a:p>
        </p:txBody>
      </p:sp>
      <p:sp>
        <p:nvSpPr>
          <p:cNvPr id="5" name="Date Placeholder 4">
            <a:extLst>
              <a:ext uri="{FF2B5EF4-FFF2-40B4-BE49-F238E27FC236}">
                <a16:creationId xmlns:a16="http://schemas.microsoft.com/office/drawing/2014/main" id="{D0CAD4BA-E29A-C57A-6F16-0CCB8E8971B3}"/>
              </a:ext>
            </a:extLst>
          </p:cNvPr>
          <p:cNvSpPr>
            <a:spLocks noGrp="1"/>
          </p:cNvSpPr>
          <p:nvPr>
            <p:ph type="dt" sz="half" idx="10"/>
          </p:nvPr>
        </p:nvSpPr>
        <p:spPr/>
        <p:txBody>
          <a:bodyPr/>
          <a:lstStyle/>
          <a:p>
            <a:fld id="{D5AD4F8E-0C1A-4BCE-BB95-04999EBA355D}" type="datetime1">
              <a:rPr lang="en-US" smtClean="0"/>
              <a:t>1/13/2025</a:t>
            </a:fld>
            <a:endParaRPr lang="en-US" dirty="0"/>
          </a:p>
        </p:txBody>
      </p:sp>
      <p:sp>
        <p:nvSpPr>
          <p:cNvPr id="6" name="Slide Number Placeholder 5">
            <a:extLst>
              <a:ext uri="{FF2B5EF4-FFF2-40B4-BE49-F238E27FC236}">
                <a16:creationId xmlns:a16="http://schemas.microsoft.com/office/drawing/2014/main" id="{2027A504-7519-6530-4102-D2AE82ED7AD5}"/>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22950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7AD70BE-997A-D8E1-68CD-BBB4099D89AC}"/>
              </a:ext>
            </a:extLst>
          </p:cNvPr>
          <p:cNvSpPr>
            <a:spLocks noGrp="1"/>
          </p:cNvSpPr>
          <p:nvPr>
            <p:ph type="dt" sz="half" idx="10"/>
          </p:nvPr>
        </p:nvSpPr>
        <p:spPr/>
        <p:txBody>
          <a:bodyPr/>
          <a:lstStyle/>
          <a:p>
            <a:fld id="{354466BA-9209-482D-B4F5-7AC21CC3A743}" type="datetime1">
              <a:rPr lang="en-US" smtClean="0"/>
              <a:t>1/13/2025</a:t>
            </a:fld>
            <a:endParaRPr lang="en-US" dirty="0"/>
          </a:p>
        </p:txBody>
      </p:sp>
      <p:sp>
        <p:nvSpPr>
          <p:cNvPr id="5" name="Slide Number Placeholder 4">
            <a:extLst>
              <a:ext uri="{FF2B5EF4-FFF2-40B4-BE49-F238E27FC236}">
                <a16:creationId xmlns:a16="http://schemas.microsoft.com/office/drawing/2014/main" id="{42020207-9385-F852-0BE5-EF5EB4A04E8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3" name="Content Placeholder 2">
            <a:extLst>
              <a:ext uri="{FF2B5EF4-FFF2-40B4-BE49-F238E27FC236}">
                <a16:creationId xmlns:a16="http://schemas.microsoft.com/office/drawing/2014/main" id="{125D0444-2A5F-4E14-8953-FB33D41C76DB}"/>
              </a:ext>
            </a:extLst>
          </p:cNvPr>
          <p:cNvSpPr>
            <a:spLocks noGrp="1"/>
          </p:cNvSpPr>
          <p:nvPr>
            <p:ph idx="4294967295"/>
          </p:nvPr>
        </p:nvSpPr>
        <p:spPr>
          <a:xfrm>
            <a:off x="1203649" y="1729886"/>
            <a:ext cx="9535887" cy="4045759"/>
          </a:xfrm>
        </p:spPr>
        <p:txBody>
          <a:bodyPr>
            <a:normAutofit lnSpcReduction="10000"/>
          </a:bodyPr>
          <a:lstStyle/>
          <a:p>
            <a:pPr algn="just">
              <a:lnSpc>
                <a:spcPct val="150000"/>
              </a:lnSpc>
              <a:buClr>
                <a:schemeClr val="tx1"/>
              </a:buClr>
              <a:buFont typeface="Wingdings" panose="05000000000000000000" pitchFamily="2" charset="2"/>
              <a:buChar char="q"/>
            </a:pPr>
            <a:r>
              <a:rPr lang="en-US" b="1" dirty="0">
                <a:solidFill>
                  <a:schemeClr val="tx1"/>
                </a:solidFill>
              </a:rPr>
              <a:t>Multinomial Naive Bayes: </a:t>
            </a:r>
            <a:r>
              <a:rPr lang="en-US" dirty="0">
                <a:solidFill>
                  <a:schemeClr val="tx1"/>
                </a:solidFill>
              </a:rPr>
              <a:t>This is mostly used for document classification problem, </a:t>
            </a:r>
            <a:r>
              <a:rPr lang="en-US" dirty="0" err="1">
                <a:solidFill>
                  <a:schemeClr val="tx1"/>
                </a:solidFill>
              </a:rPr>
              <a:t>i.e</a:t>
            </a:r>
            <a:r>
              <a:rPr lang="en-US" dirty="0">
                <a:solidFill>
                  <a:schemeClr val="tx1"/>
                </a:solidFill>
              </a:rPr>
              <a:t> whether a  document belongs to the category of sports, politics, technology etc. The features/predictors used by the classifier are the frequency of the words present.</a:t>
            </a:r>
          </a:p>
          <a:p>
            <a:pPr algn="just">
              <a:lnSpc>
                <a:spcPct val="150000"/>
              </a:lnSpc>
              <a:buClr>
                <a:schemeClr val="tx1"/>
              </a:buClr>
              <a:buFont typeface="Wingdings" panose="05000000000000000000" pitchFamily="2" charset="2"/>
              <a:buChar char="q"/>
            </a:pPr>
            <a:r>
              <a:rPr lang="en-US" b="1" dirty="0">
                <a:solidFill>
                  <a:schemeClr val="tx1"/>
                </a:solidFill>
              </a:rPr>
              <a:t>Bernoulli Naive Bayes: </a:t>
            </a:r>
            <a:r>
              <a:rPr lang="en-US" dirty="0">
                <a:solidFill>
                  <a:schemeClr val="tx1"/>
                </a:solidFill>
              </a:rPr>
              <a:t>This is similar to the multinomial naive Bayes but the predictors are boolean variables. The parameters that we use to predict the class variable take up only values yes or no, for example if a word occurs in the text or not.</a:t>
            </a:r>
          </a:p>
          <a:p>
            <a:pPr algn="just">
              <a:lnSpc>
                <a:spcPct val="150000"/>
              </a:lnSpc>
              <a:buClr>
                <a:schemeClr val="tx1"/>
              </a:buClr>
              <a:buFont typeface="Wingdings" panose="05000000000000000000" pitchFamily="2" charset="2"/>
              <a:buChar char="q"/>
            </a:pPr>
            <a:r>
              <a:rPr lang="en-US" b="1" dirty="0">
                <a:solidFill>
                  <a:schemeClr val="tx1"/>
                </a:solidFill>
              </a:rPr>
              <a:t>Gaussian Naive Bayes: </a:t>
            </a:r>
            <a:r>
              <a:rPr lang="en-US" dirty="0">
                <a:solidFill>
                  <a:schemeClr val="tx1"/>
                </a:solidFill>
              </a:rPr>
              <a:t>When the predictors take up a continuous value and are not discrete, we assume that these values are sampled from a gaussian distribution.</a:t>
            </a:r>
          </a:p>
        </p:txBody>
      </p:sp>
      <p:sp>
        <p:nvSpPr>
          <p:cNvPr id="6" name="Title 1">
            <a:extLst>
              <a:ext uri="{FF2B5EF4-FFF2-40B4-BE49-F238E27FC236}">
                <a16:creationId xmlns:a16="http://schemas.microsoft.com/office/drawing/2014/main" id="{3002F92E-3080-ED2A-48E5-80D5DB728BF2}"/>
              </a:ext>
            </a:extLst>
          </p:cNvPr>
          <p:cNvSpPr txBox="1">
            <a:spLocks/>
          </p:cNvSpPr>
          <p:nvPr/>
        </p:nvSpPr>
        <p:spPr>
          <a:xfrm>
            <a:off x="1203649" y="662435"/>
            <a:ext cx="7221894" cy="74771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a:solidFill>
                  <a:schemeClr val="tx1"/>
                </a:solidFill>
                <a:latin typeface="+mn-lt"/>
              </a:rPr>
              <a:t>Types of Naive Bayes Classifier</a:t>
            </a:r>
            <a:endParaRPr lang="en-US" sz="2800" dirty="0">
              <a:solidFill>
                <a:schemeClr val="tx1"/>
              </a:solidFill>
              <a:latin typeface="+mn-lt"/>
            </a:endParaRPr>
          </a:p>
        </p:txBody>
      </p:sp>
    </p:spTree>
    <p:extLst>
      <p:ext uri="{BB962C8B-B14F-4D97-AF65-F5344CB8AC3E}">
        <p14:creationId xmlns:p14="http://schemas.microsoft.com/office/powerpoint/2010/main" val="579952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512A56-3D67-E9C5-FB19-A9CCC37EE04C}"/>
              </a:ext>
            </a:extLst>
          </p:cNvPr>
          <p:cNvSpPr>
            <a:spLocks noGrp="1"/>
          </p:cNvSpPr>
          <p:nvPr>
            <p:ph type="dt" sz="half" idx="10"/>
          </p:nvPr>
        </p:nvSpPr>
        <p:spPr/>
        <p:txBody>
          <a:bodyPr/>
          <a:lstStyle/>
          <a:p>
            <a:fld id="{AA75BB5B-7144-4CA3-8A70-22E264055C2A}" type="datetime1">
              <a:rPr lang="en-US" smtClean="0"/>
              <a:t>1/13/2025</a:t>
            </a:fld>
            <a:endParaRPr lang="en-US" dirty="0"/>
          </a:p>
        </p:txBody>
      </p:sp>
      <p:sp>
        <p:nvSpPr>
          <p:cNvPr id="4" name="Slide Number Placeholder 3">
            <a:extLst>
              <a:ext uri="{FF2B5EF4-FFF2-40B4-BE49-F238E27FC236}">
                <a16:creationId xmlns:a16="http://schemas.microsoft.com/office/drawing/2014/main" id="{524F5487-3846-1A69-9F44-2276F81163FE}"/>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2" name="Title 1">
            <a:extLst>
              <a:ext uri="{FF2B5EF4-FFF2-40B4-BE49-F238E27FC236}">
                <a16:creationId xmlns:a16="http://schemas.microsoft.com/office/drawing/2014/main" id="{170033B5-E926-41DE-9528-045B824EAF73}"/>
              </a:ext>
            </a:extLst>
          </p:cNvPr>
          <p:cNvSpPr>
            <a:spLocks noGrp="1"/>
          </p:cNvSpPr>
          <p:nvPr>
            <p:ph type="title" idx="4294967295"/>
          </p:nvPr>
        </p:nvSpPr>
        <p:spPr>
          <a:xfrm>
            <a:off x="3279775" y="623888"/>
            <a:ext cx="8912225" cy="322262"/>
          </a:xfrm>
        </p:spPr>
        <p:txBody>
          <a:bodyPr>
            <a:normAutofit fontScale="90000"/>
          </a:bodyPr>
          <a:lstStyle/>
          <a:p>
            <a:r>
              <a:rPr lang="en-US" dirty="0"/>
              <a:t>  </a:t>
            </a:r>
          </a:p>
        </p:txBody>
      </p:sp>
      <p:sp>
        <p:nvSpPr>
          <p:cNvPr id="8" name="Content Placeholder 7">
            <a:extLst>
              <a:ext uri="{FF2B5EF4-FFF2-40B4-BE49-F238E27FC236}">
                <a16:creationId xmlns:a16="http://schemas.microsoft.com/office/drawing/2014/main" id="{D3D00B30-ED45-4481-86D4-D506F13EBE83}"/>
              </a:ext>
            </a:extLst>
          </p:cNvPr>
          <p:cNvSpPr>
            <a:spLocks noGrp="1"/>
          </p:cNvSpPr>
          <p:nvPr>
            <p:ph idx="4294967295"/>
          </p:nvPr>
        </p:nvSpPr>
        <p:spPr>
          <a:xfrm>
            <a:off x="1203649" y="1984993"/>
            <a:ext cx="9825135" cy="3314795"/>
          </a:xfrm>
        </p:spPr>
        <p:txBody>
          <a:bodyPr>
            <a:noAutofit/>
          </a:bodyPr>
          <a:lstStyle/>
          <a:p>
            <a:pPr algn="just">
              <a:lnSpc>
                <a:spcPct val="150000"/>
              </a:lnSpc>
              <a:buClr>
                <a:schemeClr val="tx1"/>
              </a:buClr>
              <a:buFont typeface="Wingdings" panose="05000000000000000000" pitchFamily="2" charset="2"/>
              <a:buChar char="q"/>
            </a:pPr>
            <a:r>
              <a:rPr lang="en-US" dirty="0">
                <a:solidFill>
                  <a:schemeClr val="tx1"/>
                </a:solidFill>
              </a:rPr>
              <a:t>Naive Bayes algorithms are mostly used in sentiment analysis, spam filtering, recommendation systems etc. </a:t>
            </a:r>
          </a:p>
          <a:p>
            <a:pPr algn="just">
              <a:lnSpc>
                <a:spcPct val="150000"/>
              </a:lnSpc>
              <a:buClr>
                <a:schemeClr val="tx1"/>
              </a:buClr>
              <a:buFont typeface="Wingdings" panose="05000000000000000000" pitchFamily="2" charset="2"/>
              <a:buChar char="q"/>
            </a:pPr>
            <a:r>
              <a:rPr lang="en-US" dirty="0">
                <a:solidFill>
                  <a:schemeClr val="tx1"/>
                </a:solidFill>
              </a:rPr>
              <a:t>They are fast and easy to implement but their biggest disadvantage is that the requirement of predictors to be independent. </a:t>
            </a:r>
          </a:p>
          <a:p>
            <a:pPr algn="just">
              <a:lnSpc>
                <a:spcPct val="150000"/>
              </a:lnSpc>
              <a:buClr>
                <a:schemeClr val="tx1"/>
              </a:buClr>
              <a:buFont typeface="Wingdings" panose="05000000000000000000" pitchFamily="2" charset="2"/>
              <a:buChar char="q"/>
            </a:pPr>
            <a:r>
              <a:rPr lang="en-US" dirty="0">
                <a:solidFill>
                  <a:schemeClr val="tx1"/>
                </a:solidFill>
              </a:rPr>
              <a:t>In most of the real-life cases, the predictors are dependent, this hinders the performance of the classifier.</a:t>
            </a:r>
          </a:p>
        </p:txBody>
      </p:sp>
      <p:sp>
        <p:nvSpPr>
          <p:cNvPr id="5" name="Title 1">
            <a:extLst>
              <a:ext uri="{FF2B5EF4-FFF2-40B4-BE49-F238E27FC236}">
                <a16:creationId xmlns:a16="http://schemas.microsoft.com/office/drawing/2014/main" id="{6A6F3EFB-77D8-8E82-0283-CA587295BCE2}"/>
              </a:ext>
            </a:extLst>
          </p:cNvPr>
          <p:cNvSpPr txBox="1">
            <a:spLocks/>
          </p:cNvSpPr>
          <p:nvPr/>
        </p:nvSpPr>
        <p:spPr>
          <a:xfrm>
            <a:off x="1203649" y="662435"/>
            <a:ext cx="7221894" cy="74771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a:solidFill>
                  <a:schemeClr val="tx1"/>
                </a:solidFill>
                <a:latin typeface="+mn-lt"/>
              </a:rPr>
              <a:t>Conclusion</a:t>
            </a:r>
            <a:endParaRPr lang="en-US" sz="2800" dirty="0">
              <a:solidFill>
                <a:schemeClr val="tx1"/>
              </a:solidFill>
              <a:latin typeface="+mn-lt"/>
            </a:endParaRPr>
          </a:p>
        </p:txBody>
      </p:sp>
    </p:spTree>
    <p:extLst>
      <p:ext uri="{BB962C8B-B14F-4D97-AF65-F5344CB8AC3E}">
        <p14:creationId xmlns:p14="http://schemas.microsoft.com/office/powerpoint/2010/main" val="878459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1B2C-35FA-4671-A4DB-D68665C0FC1C}"/>
              </a:ext>
            </a:extLst>
          </p:cNvPr>
          <p:cNvSpPr>
            <a:spLocks noGrp="1"/>
          </p:cNvSpPr>
          <p:nvPr>
            <p:ph type="ctrTitle"/>
          </p:nvPr>
        </p:nvSpPr>
        <p:spPr>
          <a:xfrm>
            <a:off x="1097281" y="2771195"/>
            <a:ext cx="10115202" cy="1254967"/>
          </a:xfrm>
        </p:spPr>
        <p:txBody>
          <a:bodyPr/>
          <a:lstStyle/>
          <a:p>
            <a:pPr algn="ctr"/>
            <a:r>
              <a:rPr lang="en-US" dirty="0">
                <a:solidFill>
                  <a:schemeClr val="tx1"/>
                </a:solidFill>
              </a:rPr>
              <a:t>Decision Tree</a:t>
            </a:r>
          </a:p>
        </p:txBody>
      </p:sp>
      <p:sp>
        <p:nvSpPr>
          <p:cNvPr id="3" name="Subtitle 2">
            <a:extLst>
              <a:ext uri="{FF2B5EF4-FFF2-40B4-BE49-F238E27FC236}">
                <a16:creationId xmlns:a16="http://schemas.microsoft.com/office/drawing/2014/main" id="{46A8B999-42E2-40A3-8099-A2097043B83F}"/>
              </a:ext>
            </a:extLst>
          </p:cNvPr>
          <p:cNvSpPr>
            <a:spLocks noGrp="1"/>
          </p:cNvSpPr>
          <p:nvPr>
            <p:ph type="subTitle" idx="1"/>
          </p:nvPr>
        </p:nvSpPr>
        <p:spPr>
          <a:xfrm>
            <a:off x="1097280" y="4500184"/>
            <a:ext cx="10115203" cy="640983"/>
          </a:xfrm>
        </p:spPr>
        <p:txBody>
          <a:bodyPr/>
          <a:lstStyle/>
          <a:p>
            <a:pPr algn="ctr"/>
            <a:r>
              <a:rPr lang="en-US" b="1" dirty="0"/>
              <a:t> Classification Algorithm</a:t>
            </a:r>
          </a:p>
        </p:txBody>
      </p:sp>
      <p:sp>
        <p:nvSpPr>
          <p:cNvPr id="4" name="Date Placeholder 3">
            <a:extLst>
              <a:ext uri="{FF2B5EF4-FFF2-40B4-BE49-F238E27FC236}">
                <a16:creationId xmlns:a16="http://schemas.microsoft.com/office/drawing/2014/main" id="{95D33399-F8EF-9F97-DA59-542F8A3B41E7}"/>
              </a:ext>
            </a:extLst>
          </p:cNvPr>
          <p:cNvSpPr>
            <a:spLocks noGrp="1"/>
          </p:cNvSpPr>
          <p:nvPr>
            <p:ph type="dt" sz="half" idx="10"/>
          </p:nvPr>
        </p:nvSpPr>
        <p:spPr/>
        <p:txBody>
          <a:bodyPr/>
          <a:lstStyle/>
          <a:p>
            <a:fld id="{24FA7A06-A061-49CA-BFCF-88D509DB19B4}" type="datetime1">
              <a:rPr lang="en-US" smtClean="0"/>
              <a:t>1/13/2025</a:t>
            </a:fld>
            <a:endParaRPr lang="en-US" dirty="0"/>
          </a:p>
        </p:txBody>
      </p:sp>
      <p:sp>
        <p:nvSpPr>
          <p:cNvPr id="5" name="Slide Number Placeholder 4">
            <a:extLst>
              <a:ext uri="{FF2B5EF4-FFF2-40B4-BE49-F238E27FC236}">
                <a16:creationId xmlns:a16="http://schemas.microsoft.com/office/drawing/2014/main" id="{4FE8F6D0-9ED6-4421-CFA4-1F39D459BE74}"/>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668096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67C95E9-A276-5AA8-EC17-C93696C952D2}"/>
              </a:ext>
            </a:extLst>
          </p:cNvPr>
          <p:cNvSpPr>
            <a:spLocks noGrp="1"/>
          </p:cNvSpPr>
          <p:nvPr>
            <p:ph type="dt" sz="half" idx="10"/>
          </p:nvPr>
        </p:nvSpPr>
        <p:spPr/>
        <p:txBody>
          <a:bodyPr/>
          <a:lstStyle/>
          <a:p>
            <a:fld id="{FFA5A7BC-61EA-47BE-BF4C-19F5A054DFB7}" type="datetime1">
              <a:rPr lang="en-US" smtClean="0"/>
              <a:t>1/13/2025</a:t>
            </a:fld>
            <a:endParaRPr lang="en-US" dirty="0"/>
          </a:p>
        </p:txBody>
      </p:sp>
      <p:sp>
        <p:nvSpPr>
          <p:cNvPr id="5" name="Slide Number Placeholder 4">
            <a:extLst>
              <a:ext uri="{FF2B5EF4-FFF2-40B4-BE49-F238E27FC236}">
                <a16:creationId xmlns:a16="http://schemas.microsoft.com/office/drawing/2014/main" id="{C853D43B-77DE-9FCA-62C5-9CCC9658FDC9}"/>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3" name="Content Placeholder 2">
            <a:extLst>
              <a:ext uri="{FF2B5EF4-FFF2-40B4-BE49-F238E27FC236}">
                <a16:creationId xmlns:a16="http://schemas.microsoft.com/office/drawing/2014/main" id="{6BB0F782-9C02-4CF9-8024-FEDA247B77C5}"/>
              </a:ext>
            </a:extLst>
          </p:cNvPr>
          <p:cNvSpPr>
            <a:spLocks noGrp="1"/>
          </p:cNvSpPr>
          <p:nvPr>
            <p:ph idx="4294967295"/>
          </p:nvPr>
        </p:nvSpPr>
        <p:spPr>
          <a:xfrm>
            <a:off x="1203648" y="1495996"/>
            <a:ext cx="9741159" cy="4624886"/>
          </a:xfrm>
        </p:spPr>
        <p:txBody>
          <a:bodyPr>
            <a:noAutofit/>
          </a:bodyPr>
          <a:lstStyle/>
          <a:p>
            <a:pPr algn="just" fontAlgn="base">
              <a:lnSpc>
                <a:spcPct val="150000"/>
              </a:lnSpc>
              <a:buClr>
                <a:schemeClr val="tx1"/>
              </a:buClr>
              <a:buFont typeface="Wingdings" panose="05000000000000000000" pitchFamily="2" charset="2"/>
              <a:buChar char="q"/>
            </a:pPr>
            <a:r>
              <a:rPr lang="en-US" dirty="0">
                <a:solidFill>
                  <a:schemeClr val="tx1"/>
                </a:solidFill>
              </a:rPr>
              <a:t>Decision tree algorithm falls under the category of supervised learning. They can be used to solve both regression and classification problems..</a:t>
            </a:r>
          </a:p>
          <a:p>
            <a:pPr algn="just">
              <a:lnSpc>
                <a:spcPct val="150000"/>
              </a:lnSpc>
              <a:buClr>
                <a:schemeClr val="tx1"/>
              </a:buClr>
              <a:buFont typeface="Wingdings" panose="05000000000000000000" pitchFamily="2" charset="2"/>
              <a:buChar char="q"/>
            </a:pPr>
            <a:r>
              <a:rPr lang="en-US" dirty="0">
                <a:solidFill>
                  <a:schemeClr val="tx1"/>
                </a:solidFill>
              </a:rPr>
              <a:t>Decision tree builds classification or regression models in the form of a tree structure. It breaks down a dataset into smaller and smaller subsets while at the same time an associated decision tree is incrementally developed. </a:t>
            </a:r>
          </a:p>
          <a:p>
            <a:pPr algn="just">
              <a:lnSpc>
                <a:spcPct val="150000"/>
              </a:lnSpc>
              <a:buClr>
                <a:schemeClr val="tx1"/>
              </a:buClr>
              <a:buFont typeface="Wingdings" panose="05000000000000000000" pitchFamily="2" charset="2"/>
              <a:buChar char="q"/>
            </a:pPr>
            <a:r>
              <a:rPr lang="en-US" dirty="0">
                <a:solidFill>
                  <a:schemeClr val="tx1"/>
                </a:solidFill>
              </a:rPr>
              <a:t>The final result is a tree with </a:t>
            </a:r>
            <a:r>
              <a:rPr lang="en-US" b="1" dirty="0">
                <a:solidFill>
                  <a:schemeClr val="tx1"/>
                </a:solidFill>
              </a:rPr>
              <a:t>decision nodes</a:t>
            </a:r>
            <a:r>
              <a:rPr lang="en-US" dirty="0">
                <a:solidFill>
                  <a:schemeClr val="tx1"/>
                </a:solidFill>
              </a:rPr>
              <a:t> and </a:t>
            </a:r>
            <a:r>
              <a:rPr lang="en-US" b="1" dirty="0">
                <a:solidFill>
                  <a:schemeClr val="tx1"/>
                </a:solidFill>
              </a:rPr>
              <a:t>leaf nodes</a:t>
            </a:r>
            <a:r>
              <a:rPr lang="en-US" dirty="0">
                <a:solidFill>
                  <a:schemeClr val="tx1"/>
                </a:solidFill>
              </a:rPr>
              <a:t>. A decision node (e.g., Outlook) has two or more branches (e.g., Sunny, and Rainy). Leaf node (e.g., Play) represents a classification or decision. The topmost decision node in a tree which corresponds to the best predictor called </a:t>
            </a:r>
            <a:r>
              <a:rPr lang="en-US" b="1" dirty="0">
                <a:solidFill>
                  <a:schemeClr val="tx1"/>
                </a:solidFill>
              </a:rPr>
              <a:t>root node</a:t>
            </a:r>
            <a:r>
              <a:rPr lang="en-US" dirty="0">
                <a:solidFill>
                  <a:schemeClr val="tx1"/>
                </a:solidFill>
              </a:rPr>
              <a:t>. Decision trees can handle both categorical and numerical data.</a:t>
            </a:r>
          </a:p>
        </p:txBody>
      </p:sp>
      <p:sp>
        <p:nvSpPr>
          <p:cNvPr id="6" name="Title 1">
            <a:extLst>
              <a:ext uri="{FF2B5EF4-FFF2-40B4-BE49-F238E27FC236}">
                <a16:creationId xmlns:a16="http://schemas.microsoft.com/office/drawing/2014/main" id="{03DE22E4-9191-F751-B66E-CE929D75B8B0}"/>
              </a:ext>
            </a:extLst>
          </p:cNvPr>
          <p:cNvSpPr txBox="1">
            <a:spLocks/>
          </p:cNvSpPr>
          <p:nvPr/>
        </p:nvSpPr>
        <p:spPr>
          <a:xfrm>
            <a:off x="1203649" y="662435"/>
            <a:ext cx="7221894" cy="74771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a:solidFill>
                  <a:schemeClr val="tx1"/>
                </a:solidFill>
                <a:latin typeface="+mn-lt"/>
              </a:rPr>
              <a:t>Overview</a:t>
            </a:r>
            <a:endParaRPr lang="en-US" sz="2800" dirty="0">
              <a:solidFill>
                <a:schemeClr val="tx1"/>
              </a:solidFill>
              <a:latin typeface="+mn-lt"/>
            </a:endParaRPr>
          </a:p>
        </p:txBody>
      </p:sp>
    </p:spTree>
    <p:extLst>
      <p:ext uri="{BB962C8B-B14F-4D97-AF65-F5344CB8AC3E}">
        <p14:creationId xmlns:p14="http://schemas.microsoft.com/office/powerpoint/2010/main" val="4108223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88904-0AA2-20F7-249F-EB732E219A5F}"/>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B78D5ED7-AB52-0D4D-0E00-E4E708F70689}"/>
              </a:ext>
            </a:extLst>
          </p:cNvPr>
          <p:cNvSpPr>
            <a:spLocks noGrp="1"/>
          </p:cNvSpPr>
          <p:nvPr>
            <p:ph type="dt" sz="half" idx="10"/>
          </p:nvPr>
        </p:nvSpPr>
        <p:spPr/>
        <p:txBody>
          <a:bodyPr/>
          <a:lstStyle/>
          <a:p>
            <a:fld id="{FFA5A7BC-61EA-47BE-BF4C-19F5A054DFB7}" type="datetime1">
              <a:rPr lang="en-US" smtClean="0"/>
              <a:t>1/13/2025</a:t>
            </a:fld>
            <a:endParaRPr lang="en-US" dirty="0"/>
          </a:p>
        </p:txBody>
      </p:sp>
      <p:sp>
        <p:nvSpPr>
          <p:cNvPr id="5" name="Slide Number Placeholder 4">
            <a:extLst>
              <a:ext uri="{FF2B5EF4-FFF2-40B4-BE49-F238E27FC236}">
                <a16:creationId xmlns:a16="http://schemas.microsoft.com/office/drawing/2014/main" id="{76502AA5-7493-E232-3FB1-279121F94413}"/>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3" name="Content Placeholder 2">
            <a:extLst>
              <a:ext uri="{FF2B5EF4-FFF2-40B4-BE49-F238E27FC236}">
                <a16:creationId xmlns:a16="http://schemas.microsoft.com/office/drawing/2014/main" id="{84A4E808-2F77-2EDA-6D5B-EA694ECAF05E}"/>
              </a:ext>
            </a:extLst>
          </p:cNvPr>
          <p:cNvSpPr>
            <a:spLocks noGrp="1"/>
          </p:cNvSpPr>
          <p:nvPr>
            <p:ph idx="4294967295"/>
          </p:nvPr>
        </p:nvSpPr>
        <p:spPr>
          <a:xfrm>
            <a:off x="1203648" y="1906544"/>
            <a:ext cx="9741159" cy="2525498"/>
          </a:xfrm>
        </p:spPr>
        <p:txBody>
          <a:bodyPr>
            <a:normAutofit/>
          </a:bodyPr>
          <a:lstStyle/>
          <a:p>
            <a:pPr marL="0" indent="0" algn="just">
              <a:buNone/>
            </a:pPr>
            <a:r>
              <a:rPr lang="en-US" sz="2000" dirty="0">
                <a:solidFill>
                  <a:schemeClr val="tx1"/>
                </a:solidFill>
              </a:rPr>
              <a:t>We can represent any boolean function on discrete attributes using the decision tree.</a:t>
            </a:r>
          </a:p>
          <a:p>
            <a:pPr marL="0" indent="0" algn="just">
              <a:buNone/>
            </a:pPr>
            <a:r>
              <a:rPr lang="en-US" sz="2000" b="1" dirty="0">
                <a:solidFill>
                  <a:schemeClr val="tx1"/>
                </a:solidFill>
              </a:rPr>
              <a:t>Types of decision trees</a:t>
            </a:r>
            <a:endParaRPr lang="en-US" sz="2000" dirty="0">
              <a:solidFill>
                <a:schemeClr val="tx1"/>
              </a:solidFill>
            </a:endParaRPr>
          </a:p>
          <a:p>
            <a:pPr algn="just">
              <a:buClr>
                <a:schemeClr val="tx1"/>
              </a:buClr>
              <a:buFont typeface="Wingdings" panose="05000000000000000000" pitchFamily="2" charset="2"/>
              <a:buChar char="q"/>
            </a:pPr>
            <a:r>
              <a:rPr lang="en-US" sz="2000" b="1" dirty="0">
                <a:solidFill>
                  <a:schemeClr val="tx1"/>
                </a:solidFill>
              </a:rPr>
              <a:t>Categorical Variable Decision Tree</a:t>
            </a:r>
            <a:r>
              <a:rPr lang="en-US" sz="2000" dirty="0">
                <a:solidFill>
                  <a:schemeClr val="tx1"/>
                </a:solidFill>
              </a:rPr>
              <a:t>: Decision Tree which has categorical target variable then it called as categorical variable decision tree.</a:t>
            </a:r>
          </a:p>
          <a:p>
            <a:pPr algn="just">
              <a:buClr>
                <a:schemeClr val="tx1"/>
              </a:buClr>
              <a:buFont typeface="Wingdings" panose="05000000000000000000" pitchFamily="2" charset="2"/>
              <a:buChar char="q"/>
            </a:pPr>
            <a:r>
              <a:rPr lang="en-US" sz="2000" b="1" dirty="0">
                <a:solidFill>
                  <a:schemeClr val="tx1"/>
                </a:solidFill>
              </a:rPr>
              <a:t>Continuous Variable Decision Tree</a:t>
            </a:r>
            <a:r>
              <a:rPr lang="en-US" sz="2000" dirty="0">
                <a:solidFill>
                  <a:schemeClr val="tx1"/>
                </a:solidFill>
              </a:rPr>
              <a:t>: Decision Tree which has continuous target variable then it is called as Continuous Variable Decision Tree.</a:t>
            </a:r>
          </a:p>
          <a:p>
            <a:pPr algn="just"/>
            <a:endParaRPr lang="en-US" dirty="0">
              <a:solidFill>
                <a:schemeClr val="tx1"/>
              </a:solidFill>
            </a:endParaRPr>
          </a:p>
        </p:txBody>
      </p:sp>
      <p:sp>
        <p:nvSpPr>
          <p:cNvPr id="6" name="Title 1">
            <a:extLst>
              <a:ext uri="{FF2B5EF4-FFF2-40B4-BE49-F238E27FC236}">
                <a16:creationId xmlns:a16="http://schemas.microsoft.com/office/drawing/2014/main" id="{81E54016-9E33-19CF-94ED-E5B8C38BCEB9}"/>
              </a:ext>
            </a:extLst>
          </p:cNvPr>
          <p:cNvSpPr txBox="1">
            <a:spLocks/>
          </p:cNvSpPr>
          <p:nvPr/>
        </p:nvSpPr>
        <p:spPr>
          <a:xfrm>
            <a:off x="1203649" y="662435"/>
            <a:ext cx="7221894" cy="74771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a:solidFill>
                  <a:schemeClr val="tx1"/>
                </a:solidFill>
                <a:latin typeface="+mn-lt"/>
              </a:rPr>
              <a:t>Overview cont’d</a:t>
            </a:r>
            <a:endParaRPr lang="en-US" sz="2800" dirty="0">
              <a:solidFill>
                <a:schemeClr val="tx1"/>
              </a:solidFill>
              <a:latin typeface="+mn-lt"/>
            </a:endParaRPr>
          </a:p>
        </p:txBody>
      </p:sp>
    </p:spTree>
    <p:extLst>
      <p:ext uri="{BB962C8B-B14F-4D97-AF65-F5344CB8AC3E}">
        <p14:creationId xmlns:p14="http://schemas.microsoft.com/office/powerpoint/2010/main" val="511883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BD110DC-C876-3C5C-A2BB-984F8F588EB2}"/>
              </a:ext>
            </a:extLst>
          </p:cNvPr>
          <p:cNvSpPr>
            <a:spLocks noGrp="1"/>
          </p:cNvSpPr>
          <p:nvPr>
            <p:ph type="dt" sz="half" idx="10"/>
          </p:nvPr>
        </p:nvSpPr>
        <p:spPr/>
        <p:txBody>
          <a:bodyPr/>
          <a:lstStyle/>
          <a:p>
            <a:fld id="{22121EBF-7C18-4B15-A93C-D969253E6BE5}" type="datetime1">
              <a:rPr lang="en-US" smtClean="0"/>
              <a:t>1/13/2025</a:t>
            </a:fld>
            <a:endParaRPr lang="en-US" dirty="0"/>
          </a:p>
        </p:txBody>
      </p:sp>
      <p:sp>
        <p:nvSpPr>
          <p:cNvPr id="6" name="Slide Number Placeholder 5">
            <a:extLst>
              <a:ext uri="{FF2B5EF4-FFF2-40B4-BE49-F238E27FC236}">
                <a16:creationId xmlns:a16="http://schemas.microsoft.com/office/drawing/2014/main" id="{1965948D-5AA5-6587-C64C-8DE03FF70DD5}"/>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2" name="Title 1">
            <a:extLst>
              <a:ext uri="{FF2B5EF4-FFF2-40B4-BE49-F238E27FC236}">
                <a16:creationId xmlns:a16="http://schemas.microsoft.com/office/drawing/2014/main" id="{69DE845D-2373-4412-B1BD-DFE361D0DEE1}"/>
              </a:ext>
            </a:extLst>
          </p:cNvPr>
          <p:cNvSpPr>
            <a:spLocks noGrp="1"/>
          </p:cNvSpPr>
          <p:nvPr>
            <p:ph type="title" idx="4294967295"/>
          </p:nvPr>
        </p:nvSpPr>
        <p:spPr>
          <a:xfrm>
            <a:off x="3279775" y="544513"/>
            <a:ext cx="8912225" cy="401637"/>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3A7AB1DC-4F79-449F-9726-D64C38B101E4}"/>
              </a:ext>
            </a:extLst>
          </p:cNvPr>
          <p:cNvSpPr>
            <a:spLocks noGrp="1"/>
          </p:cNvSpPr>
          <p:nvPr>
            <p:ph idx="4294967295"/>
          </p:nvPr>
        </p:nvSpPr>
        <p:spPr>
          <a:xfrm>
            <a:off x="1203648" y="1948242"/>
            <a:ext cx="5131837" cy="3874060"/>
          </a:xfrm>
        </p:spPr>
        <p:txBody>
          <a:bodyPr>
            <a:noAutofit/>
          </a:bodyPr>
          <a:lstStyle/>
          <a:p>
            <a:pPr>
              <a:lnSpc>
                <a:spcPct val="150000"/>
              </a:lnSpc>
              <a:buClr>
                <a:schemeClr val="tx1"/>
              </a:buClr>
              <a:buFont typeface="Wingdings" panose="05000000000000000000" pitchFamily="2" charset="2"/>
              <a:buChar char="q"/>
            </a:pPr>
            <a:r>
              <a:rPr lang="en-US" b="1" dirty="0">
                <a:solidFill>
                  <a:schemeClr val="tx1"/>
                </a:solidFill>
              </a:rPr>
              <a:t>Root Node: </a:t>
            </a:r>
            <a:r>
              <a:rPr lang="en-US" dirty="0">
                <a:solidFill>
                  <a:schemeClr val="tx1"/>
                </a:solidFill>
              </a:rPr>
              <a:t>It represents entire population or sample.</a:t>
            </a:r>
          </a:p>
          <a:p>
            <a:pPr>
              <a:lnSpc>
                <a:spcPct val="150000"/>
              </a:lnSpc>
              <a:buClr>
                <a:schemeClr val="tx1"/>
              </a:buClr>
              <a:buFont typeface="Wingdings" panose="05000000000000000000" pitchFamily="2" charset="2"/>
              <a:buChar char="q"/>
            </a:pPr>
            <a:r>
              <a:rPr lang="en-US" b="1" dirty="0">
                <a:solidFill>
                  <a:schemeClr val="tx1"/>
                </a:solidFill>
              </a:rPr>
              <a:t>Decision Node: </a:t>
            </a:r>
            <a:r>
              <a:rPr lang="en-US" dirty="0">
                <a:solidFill>
                  <a:schemeClr val="tx1"/>
                </a:solidFill>
              </a:rPr>
              <a:t>When a sub-node splits into further sub-nodes.</a:t>
            </a:r>
          </a:p>
          <a:p>
            <a:pPr>
              <a:lnSpc>
                <a:spcPct val="150000"/>
              </a:lnSpc>
              <a:buClr>
                <a:schemeClr val="tx1"/>
              </a:buClr>
              <a:buFont typeface="Wingdings" panose="05000000000000000000" pitchFamily="2" charset="2"/>
              <a:buChar char="q"/>
            </a:pPr>
            <a:r>
              <a:rPr lang="en-US" b="1" dirty="0">
                <a:solidFill>
                  <a:schemeClr val="tx1"/>
                </a:solidFill>
              </a:rPr>
              <a:t>Branch / Sub-Tree: </a:t>
            </a:r>
            <a:r>
              <a:rPr lang="en-US" dirty="0">
                <a:solidFill>
                  <a:schemeClr val="tx1"/>
                </a:solidFill>
              </a:rPr>
              <a:t>A sub section of decision tree is called branch or sub-tree.</a:t>
            </a:r>
          </a:p>
          <a:p>
            <a:pPr>
              <a:lnSpc>
                <a:spcPct val="150000"/>
              </a:lnSpc>
              <a:buClr>
                <a:schemeClr val="tx1"/>
              </a:buClr>
              <a:buFont typeface="Wingdings" panose="05000000000000000000" pitchFamily="2" charset="2"/>
              <a:buChar char="q"/>
            </a:pPr>
            <a:r>
              <a:rPr lang="en-US" b="1" dirty="0">
                <a:solidFill>
                  <a:schemeClr val="tx1"/>
                </a:solidFill>
              </a:rPr>
              <a:t>Leaf/ Terminal Node: </a:t>
            </a:r>
            <a:r>
              <a:rPr lang="en-US" dirty="0">
                <a:solidFill>
                  <a:schemeClr val="tx1"/>
                </a:solidFill>
              </a:rPr>
              <a:t>Nodes with no children.</a:t>
            </a:r>
          </a:p>
        </p:txBody>
      </p:sp>
      <p:pic>
        <p:nvPicPr>
          <p:cNvPr id="4" name="Picture 3">
            <a:extLst>
              <a:ext uri="{FF2B5EF4-FFF2-40B4-BE49-F238E27FC236}">
                <a16:creationId xmlns:a16="http://schemas.microsoft.com/office/drawing/2014/main" id="{18F88B97-44C9-468B-AA6E-CFFC14ABDD41}"/>
              </a:ext>
            </a:extLst>
          </p:cNvPr>
          <p:cNvPicPr>
            <a:picLocks noChangeAspect="1"/>
          </p:cNvPicPr>
          <p:nvPr/>
        </p:nvPicPr>
        <p:blipFill>
          <a:blip r:embed="rId2"/>
          <a:stretch>
            <a:fillRect/>
          </a:stretch>
        </p:blipFill>
        <p:spPr>
          <a:xfrm>
            <a:off x="7024795" y="1985116"/>
            <a:ext cx="4187688" cy="3435702"/>
          </a:xfrm>
          <a:prstGeom prst="rect">
            <a:avLst/>
          </a:prstGeom>
        </p:spPr>
      </p:pic>
      <p:sp>
        <p:nvSpPr>
          <p:cNvPr id="7" name="Title 1">
            <a:extLst>
              <a:ext uri="{FF2B5EF4-FFF2-40B4-BE49-F238E27FC236}">
                <a16:creationId xmlns:a16="http://schemas.microsoft.com/office/drawing/2014/main" id="{CC624AE5-6830-809B-13E1-6FEFE807D748}"/>
              </a:ext>
            </a:extLst>
          </p:cNvPr>
          <p:cNvSpPr txBox="1">
            <a:spLocks/>
          </p:cNvSpPr>
          <p:nvPr/>
        </p:nvSpPr>
        <p:spPr>
          <a:xfrm>
            <a:off x="1203649" y="662435"/>
            <a:ext cx="7221894" cy="74771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a:solidFill>
                  <a:schemeClr val="tx1"/>
                </a:solidFill>
                <a:latin typeface="+mn-lt"/>
              </a:rPr>
              <a:t>Overview cont’d</a:t>
            </a:r>
            <a:endParaRPr lang="en-US" sz="2800" dirty="0">
              <a:solidFill>
                <a:schemeClr val="tx1"/>
              </a:solidFill>
              <a:latin typeface="+mn-lt"/>
            </a:endParaRPr>
          </a:p>
        </p:txBody>
      </p:sp>
    </p:spTree>
    <p:extLst>
      <p:ext uri="{BB962C8B-B14F-4D97-AF65-F5344CB8AC3E}">
        <p14:creationId xmlns:p14="http://schemas.microsoft.com/office/powerpoint/2010/main" val="3857799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219517-E9AB-3CA4-219E-9B3097610EA3}"/>
              </a:ext>
            </a:extLst>
          </p:cNvPr>
          <p:cNvSpPr>
            <a:spLocks noGrp="1"/>
          </p:cNvSpPr>
          <p:nvPr>
            <p:ph type="dt" sz="half" idx="10"/>
          </p:nvPr>
        </p:nvSpPr>
        <p:spPr/>
        <p:txBody>
          <a:bodyPr/>
          <a:lstStyle/>
          <a:p>
            <a:fld id="{3D592135-2B94-4600-B009-5F3F07A450C9}" type="datetime1">
              <a:rPr lang="en-US" smtClean="0"/>
              <a:t>1/13/2025</a:t>
            </a:fld>
            <a:endParaRPr lang="en-US" dirty="0"/>
          </a:p>
        </p:txBody>
      </p:sp>
      <p:sp>
        <p:nvSpPr>
          <p:cNvPr id="5" name="Slide Number Placeholder 4">
            <a:extLst>
              <a:ext uri="{FF2B5EF4-FFF2-40B4-BE49-F238E27FC236}">
                <a16:creationId xmlns:a16="http://schemas.microsoft.com/office/drawing/2014/main" id="{CFA45341-9A67-85D2-1D21-65A3F42DD544}"/>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2" name="Title 1">
            <a:extLst>
              <a:ext uri="{FF2B5EF4-FFF2-40B4-BE49-F238E27FC236}">
                <a16:creationId xmlns:a16="http://schemas.microsoft.com/office/drawing/2014/main" id="{EF786C1E-F888-4FF6-BE91-8DCE545570D2}"/>
              </a:ext>
            </a:extLst>
          </p:cNvPr>
          <p:cNvSpPr>
            <a:spLocks noGrp="1"/>
          </p:cNvSpPr>
          <p:nvPr>
            <p:ph type="title" idx="4294967295"/>
          </p:nvPr>
        </p:nvSpPr>
        <p:spPr>
          <a:xfrm>
            <a:off x="1097280" y="737115"/>
            <a:ext cx="10115203" cy="598390"/>
          </a:xfrm>
        </p:spPr>
        <p:txBody>
          <a:bodyPr>
            <a:normAutofit/>
          </a:bodyPr>
          <a:lstStyle/>
          <a:p>
            <a:r>
              <a:rPr lang="en-US" sz="2800" b="1" dirty="0">
                <a:solidFill>
                  <a:schemeClr val="tx1"/>
                </a:solidFill>
                <a:latin typeface="+mn-lt"/>
              </a:rPr>
              <a:t>Algorithms</a:t>
            </a:r>
          </a:p>
        </p:txBody>
      </p:sp>
      <p:sp>
        <p:nvSpPr>
          <p:cNvPr id="3" name="Content Placeholder 2">
            <a:extLst>
              <a:ext uri="{FF2B5EF4-FFF2-40B4-BE49-F238E27FC236}">
                <a16:creationId xmlns:a16="http://schemas.microsoft.com/office/drawing/2014/main" id="{AD479C42-FB37-4EB3-B396-1D0E7BA58B1D}"/>
              </a:ext>
            </a:extLst>
          </p:cNvPr>
          <p:cNvSpPr>
            <a:spLocks noGrp="1"/>
          </p:cNvSpPr>
          <p:nvPr>
            <p:ph idx="4294967295"/>
          </p:nvPr>
        </p:nvSpPr>
        <p:spPr>
          <a:xfrm>
            <a:off x="1097279" y="1550106"/>
            <a:ext cx="9884851" cy="4462462"/>
          </a:xfrm>
        </p:spPr>
        <p:txBody>
          <a:bodyPr>
            <a:normAutofit/>
          </a:bodyPr>
          <a:lstStyle/>
          <a:p>
            <a:pPr algn="just"/>
            <a:r>
              <a:rPr lang="en-US" b="1" dirty="0">
                <a:solidFill>
                  <a:schemeClr val="tx1"/>
                </a:solidFill>
              </a:rPr>
              <a:t>Algorithms used in decision trees:</a:t>
            </a:r>
            <a:endParaRPr lang="en-US" dirty="0">
              <a:solidFill>
                <a:schemeClr val="tx1"/>
              </a:solidFill>
            </a:endParaRPr>
          </a:p>
          <a:p>
            <a:pPr lvl="3" algn="just">
              <a:buClr>
                <a:schemeClr val="tx1"/>
              </a:buClr>
              <a:buFont typeface="Courier New" panose="02070309020205020404" pitchFamily="49" charset="0"/>
              <a:buChar char="o"/>
            </a:pPr>
            <a:r>
              <a:rPr lang="en-US" sz="2000" dirty="0">
                <a:solidFill>
                  <a:schemeClr val="tx1"/>
                </a:solidFill>
              </a:rPr>
              <a:t>ID3</a:t>
            </a:r>
          </a:p>
          <a:p>
            <a:pPr lvl="3" algn="just">
              <a:buClr>
                <a:schemeClr val="tx1"/>
              </a:buClr>
              <a:buFont typeface="Courier New" panose="02070309020205020404" pitchFamily="49" charset="0"/>
              <a:buChar char="o"/>
            </a:pPr>
            <a:r>
              <a:rPr lang="en-US" sz="2000" dirty="0">
                <a:solidFill>
                  <a:schemeClr val="tx1"/>
                </a:solidFill>
              </a:rPr>
              <a:t>Gini Index</a:t>
            </a:r>
          </a:p>
          <a:p>
            <a:pPr lvl="3" algn="just">
              <a:buClr>
                <a:schemeClr val="tx1"/>
              </a:buClr>
              <a:buFont typeface="Courier New" panose="02070309020205020404" pitchFamily="49" charset="0"/>
              <a:buChar char="o"/>
            </a:pPr>
            <a:r>
              <a:rPr lang="en-US" sz="2000" dirty="0">
                <a:solidFill>
                  <a:schemeClr val="tx1"/>
                </a:solidFill>
              </a:rPr>
              <a:t>Chi-Square</a:t>
            </a:r>
          </a:p>
          <a:p>
            <a:pPr lvl="3" algn="just">
              <a:buClr>
                <a:schemeClr val="tx1"/>
              </a:buClr>
              <a:buFont typeface="Courier New" panose="02070309020205020404" pitchFamily="49" charset="0"/>
              <a:buChar char="o"/>
            </a:pPr>
            <a:r>
              <a:rPr lang="en-US" sz="2000" dirty="0">
                <a:solidFill>
                  <a:schemeClr val="tx1"/>
                </a:solidFill>
              </a:rPr>
              <a:t>Reduction in Variance</a:t>
            </a:r>
          </a:p>
          <a:p>
            <a:pPr algn="just"/>
            <a:r>
              <a:rPr lang="en-US" dirty="0">
                <a:solidFill>
                  <a:schemeClr val="tx1"/>
                </a:solidFill>
              </a:rPr>
              <a:t>The core algorithm for building decision trees is called </a:t>
            </a:r>
            <a:r>
              <a:rPr lang="en-US" b="1" dirty="0">
                <a:solidFill>
                  <a:schemeClr val="tx1"/>
                </a:solidFill>
              </a:rPr>
              <a:t>ID3. </a:t>
            </a:r>
            <a:r>
              <a:rPr lang="en-US" dirty="0">
                <a:solidFill>
                  <a:schemeClr val="tx1"/>
                </a:solidFill>
              </a:rPr>
              <a:t>Developed</a:t>
            </a:r>
            <a:r>
              <a:rPr lang="en-US" b="1" dirty="0">
                <a:solidFill>
                  <a:schemeClr val="tx1"/>
                </a:solidFill>
              </a:rPr>
              <a:t> </a:t>
            </a:r>
            <a:r>
              <a:rPr lang="en-US" dirty="0">
                <a:solidFill>
                  <a:schemeClr val="tx1"/>
                </a:solidFill>
              </a:rPr>
              <a:t>by J. R. Quinlan and it uses Entropy and Information Gain to construct a decision tree.</a:t>
            </a:r>
          </a:p>
          <a:p>
            <a:pPr algn="just"/>
            <a:r>
              <a:rPr lang="en-US" dirty="0">
                <a:solidFill>
                  <a:schemeClr val="tx1"/>
                </a:solidFill>
              </a:rPr>
              <a:t>The ID3 algorithm begins with the original set S as the root node. On each iteration of the algorithm, it iterates through every unused attribute of the set S and calculates the entropy  H(S)or information gain IG(S) of that attribute. It then selects the attribute which has the smallest entropy (or largest information gain) value. The set S is then split or partitioned by the selected attribute to produce subsets of the data</a:t>
            </a:r>
          </a:p>
        </p:txBody>
      </p:sp>
    </p:spTree>
    <p:extLst>
      <p:ext uri="{BB962C8B-B14F-4D97-AF65-F5344CB8AC3E}">
        <p14:creationId xmlns:p14="http://schemas.microsoft.com/office/powerpoint/2010/main" val="1805496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71AA570-2D5D-9672-18CE-04D19FB601BB}"/>
              </a:ext>
            </a:extLst>
          </p:cNvPr>
          <p:cNvSpPr>
            <a:spLocks noGrp="1"/>
          </p:cNvSpPr>
          <p:nvPr>
            <p:ph type="dt" sz="half" idx="10"/>
          </p:nvPr>
        </p:nvSpPr>
        <p:spPr/>
        <p:txBody>
          <a:bodyPr/>
          <a:lstStyle/>
          <a:p>
            <a:fld id="{C22300F7-3B4B-4822-B34B-2B843FF0B832}" type="datetime1">
              <a:rPr lang="en-US" smtClean="0"/>
              <a:t>1/13/2025</a:t>
            </a:fld>
            <a:endParaRPr lang="en-US" dirty="0"/>
          </a:p>
        </p:txBody>
      </p:sp>
      <p:sp>
        <p:nvSpPr>
          <p:cNvPr id="6" name="Slide Number Placeholder 5">
            <a:extLst>
              <a:ext uri="{FF2B5EF4-FFF2-40B4-BE49-F238E27FC236}">
                <a16:creationId xmlns:a16="http://schemas.microsoft.com/office/drawing/2014/main" id="{E33C8FC3-9007-97B0-FB05-31664322E453}"/>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2" name="Title 1">
            <a:extLst>
              <a:ext uri="{FF2B5EF4-FFF2-40B4-BE49-F238E27FC236}">
                <a16:creationId xmlns:a16="http://schemas.microsoft.com/office/drawing/2014/main" id="{F5007656-859C-40C7-85B4-28B99DCC2BC5}"/>
              </a:ext>
            </a:extLst>
          </p:cNvPr>
          <p:cNvSpPr>
            <a:spLocks noGrp="1"/>
          </p:cNvSpPr>
          <p:nvPr>
            <p:ph type="title" idx="4294967295"/>
          </p:nvPr>
        </p:nvSpPr>
        <p:spPr>
          <a:xfrm>
            <a:off x="1097280" y="631441"/>
            <a:ext cx="9903512" cy="698500"/>
          </a:xfrm>
        </p:spPr>
        <p:txBody>
          <a:bodyPr>
            <a:normAutofit/>
          </a:bodyPr>
          <a:lstStyle/>
          <a:p>
            <a:r>
              <a:rPr lang="en-US" sz="2800" b="1" dirty="0">
                <a:solidFill>
                  <a:schemeClr val="tx1"/>
                </a:solidFill>
                <a:latin typeface="+mn-lt"/>
              </a:rPr>
              <a:t>Entropy</a:t>
            </a:r>
          </a:p>
        </p:txBody>
      </p:sp>
      <p:sp>
        <p:nvSpPr>
          <p:cNvPr id="3" name="Content Placeholder 2">
            <a:extLst>
              <a:ext uri="{FF2B5EF4-FFF2-40B4-BE49-F238E27FC236}">
                <a16:creationId xmlns:a16="http://schemas.microsoft.com/office/drawing/2014/main" id="{22FBD980-951D-422E-BADF-059C4DC6556C}"/>
              </a:ext>
            </a:extLst>
          </p:cNvPr>
          <p:cNvSpPr>
            <a:spLocks noGrp="1"/>
          </p:cNvSpPr>
          <p:nvPr>
            <p:ph idx="4294967295"/>
          </p:nvPr>
        </p:nvSpPr>
        <p:spPr>
          <a:xfrm>
            <a:off x="1097280" y="1489007"/>
            <a:ext cx="9903512" cy="1375491"/>
          </a:xfrm>
        </p:spPr>
        <p:txBody>
          <a:bodyPr/>
          <a:lstStyle/>
          <a:p>
            <a:pPr algn="just"/>
            <a:r>
              <a:rPr lang="en-US" dirty="0">
                <a:solidFill>
                  <a:schemeClr val="tx1"/>
                </a:solidFill>
              </a:rPr>
              <a:t>Entropy is a measure of the randomness in the information being processed. The higher the entropy, the harder it is to draw any conclusions from that information. Decision tree algorithm uses entropy to calculate the homogeneity of a sample. If the sample is completely homogeneous the entropy is zero and if the sample is an equally divided it has entropy of one.</a:t>
            </a:r>
          </a:p>
          <a:p>
            <a:pPr algn="just"/>
            <a:endParaRPr lang="en-US" dirty="0">
              <a:solidFill>
                <a:schemeClr val="tx1"/>
              </a:solidFill>
            </a:endParaRPr>
          </a:p>
        </p:txBody>
      </p:sp>
      <p:pic>
        <p:nvPicPr>
          <p:cNvPr id="4" name="Picture 3">
            <a:extLst>
              <a:ext uri="{FF2B5EF4-FFF2-40B4-BE49-F238E27FC236}">
                <a16:creationId xmlns:a16="http://schemas.microsoft.com/office/drawing/2014/main" id="{98749EF2-0E79-4C8F-BDBC-2482ACBE4DC1}"/>
              </a:ext>
            </a:extLst>
          </p:cNvPr>
          <p:cNvPicPr>
            <a:picLocks noChangeAspect="1"/>
          </p:cNvPicPr>
          <p:nvPr/>
        </p:nvPicPr>
        <p:blipFill>
          <a:blip r:embed="rId2"/>
          <a:stretch>
            <a:fillRect/>
          </a:stretch>
        </p:blipFill>
        <p:spPr>
          <a:xfrm>
            <a:off x="2933042" y="2864498"/>
            <a:ext cx="6231987" cy="3299078"/>
          </a:xfrm>
          <a:prstGeom prst="rect">
            <a:avLst/>
          </a:prstGeom>
        </p:spPr>
      </p:pic>
    </p:spTree>
    <p:extLst>
      <p:ext uri="{BB962C8B-B14F-4D97-AF65-F5344CB8AC3E}">
        <p14:creationId xmlns:p14="http://schemas.microsoft.com/office/powerpoint/2010/main" val="3068886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CA2A0AD-BB09-77C5-AE50-3FF470F63803}"/>
              </a:ext>
            </a:extLst>
          </p:cNvPr>
          <p:cNvSpPr>
            <a:spLocks noGrp="1"/>
          </p:cNvSpPr>
          <p:nvPr>
            <p:ph type="dt" sz="half" idx="10"/>
          </p:nvPr>
        </p:nvSpPr>
        <p:spPr/>
        <p:txBody>
          <a:bodyPr/>
          <a:lstStyle/>
          <a:p>
            <a:fld id="{4E90C5F4-AD4A-4181-B030-8434BB00564B}" type="datetime1">
              <a:rPr lang="en-US" smtClean="0"/>
              <a:t>1/13/2025</a:t>
            </a:fld>
            <a:endParaRPr lang="en-US" dirty="0"/>
          </a:p>
        </p:txBody>
      </p:sp>
      <p:sp>
        <p:nvSpPr>
          <p:cNvPr id="5" name="Slide Number Placeholder 4">
            <a:extLst>
              <a:ext uri="{FF2B5EF4-FFF2-40B4-BE49-F238E27FC236}">
                <a16:creationId xmlns:a16="http://schemas.microsoft.com/office/drawing/2014/main" id="{36E7E9EB-23FD-34F9-FCAB-0D88C43B9C69}"/>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2" name="Title 1">
            <a:extLst>
              <a:ext uri="{FF2B5EF4-FFF2-40B4-BE49-F238E27FC236}">
                <a16:creationId xmlns:a16="http://schemas.microsoft.com/office/drawing/2014/main" id="{8FC4B498-7A51-4ACA-80B7-298472F0829F}"/>
              </a:ext>
            </a:extLst>
          </p:cNvPr>
          <p:cNvSpPr>
            <a:spLocks noGrp="1"/>
          </p:cNvSpPr>
          <p:nvPr>
            <p:ph type="title" idx="4294967295"/>
          </p:nvPr>
        </p:nvSpPr>
        <p:spPr>
          <a:xfrm>
            <a:off x="1639886" y="320018"/>
            <a:ext cx="8912225" cy="661987"/>
          </a:xfrm>
        </p:spPr>
        <p:txBody>
          <a:bodyPr>
            <a:normAutofit/>
          </a:bodyPr>
          <a:lstStyle/>
          <a:p>
            <a:pPr algn="ctr"/>
            <a:r>
              <a:rPr lang="en-US" sz="2800" dirty="0">
                <a:solidFill>
                  <a:schemeClr val="tx1"/>
                </a:solidFill>
                <a:latin typeface="+mn-lt"/>
              </a:rPr>
              <a:t>Example</a:t>
            </a:r>
          </a:p>
        </p:txBody>
      </p:sp>
      <p:pic>
        <p:nvPicPr>
          <p:cNvPr id="4" name="Content Placeholder 3">
            <a:extLst>
              <a:ext uri="{FF2B5EF4-FFF2-40B4-BE49-F238E27FC236}">
                <a16:creationId xmlns:a16="http://schemas.microsoft.com/office/drawing/2014/main" id="{A56E95D8-C6DF-4D35-B2DA-EFB2FD873135}"/>
              </a:ext>
            </a:extLst>
          </p:cNvPr>
          <p:cNvPicPr>
            <a:picLocks noGrp="1" noChangeAspect="1"/>
          </p:cNvPicPr>
          <p:nvPr>
            <p:ph idx="4294967295"/>
          </p:nvPr>
        </p:nvPicPr>
        <p:blipFill>
          <a:blip r:embed="rId2"/>
          <a:stretch>
            <a:fillRect/>
          </a:stretch>
        </p:blipFill>
        <p:spPr>
          <a:xfrm>
            <a:off x="2151856" y="1379181"/>
            <a:ext cx="7888287" cy="4948238"/>
          </a:xfrm>
          <a:prstGeom prst="rect">
            <a:avLst/>
          </a:prstGeom>
        </p:spPr>
      </p:pic>
    </p:spTree>
    <p:extLst>
      <p:ext uri="{BB962C8B-B14F-4D97-AF65-F5344CB8AC3E}">
        <p14:creationId xmlns:p14="http://schemas.microsoft.com/office/powerpoint/2010/main" val="1750035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6C31973-05A9-E9F9-2E90-F429E769A836}"/>
              </a:ext>
            </a:extLst>
          </p:cNvPr>
          <p:cNvSpPr>
            <a:spLocks noGrp="1"/>
          </p:cNvSpPr>
          <p:nvPr>
            <p:ph type="dt" sz="half" idx="10"/>
          </p:nvPr>
        </p:nvSpPr>
        <p:spPr/>
        <p:txBody>
          <a:bodyPr/>
          <a:lstStyle/>
          <a:p>
            <a:fld id="{89F9BEB0-8153-47E4-979D-A6BD65A44F00}" type="datetime1">
              <a:rPr lang="en-US" smtClean="0"/>
              <a:t>1/13/2025</a:t>
            </a:fld>
            <a:endParaRPr lang="en-US" dirty="0"/>
          </a:p>
        </p:txBody>
      </p:sp>
      <p:sp>
        <p:nvSpPr>
          <p:cNvPr id="6" name="Slide Number Placeholder 5">
            <a:extLst>
              <a:ext uri="{FF2B5EF4-FFF2-40B4-BE49-F238E27FC236}">
                <a16:creationId xmlns:a16="http://schemas.microsoft.com/office/drawing/2014/main" id="{79A19A40-34ED-0506-313E-64C93062FC04}"/>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2" name="Title 1">
            <a:extLst>
              <a:ext uri="{FF2B5EF4-FFF2-40B4-BE49-F238E27FC236}">
                <a16:creationId xmlns:a16="http://schemas.microsoft.com/office/drawing/2014/main" id="{795FCF25-9C63-475F-9B12-AC59CECA1122}"/>
              </a:ext>
            </a:extLst>
          </p:cNvPr>
          <p:cNvSpPr>
            <a:spLocks noGrp="1"/>
          </p:cNvSpPr>
          <p:nvPr>
            <p:ph type="title" idx="4294967295"/>
          </p:nvPr>
        </p:nvSpPr>
        <p:spPr>
          <a:xfrm>
            <a:off x="3279775" y="623888"/>
            <a:ext cx="8912225" cy="782637"/>
          </a:xfrm>
        </p:spPr>
        <p:txBody>
          <a:bodyPr/>
          <a:lstStyle/>
          <a:p>
            <a:r>
              <a:rPr lang="en-US" dirty="0"/>
              <a:t> </a:t>
            </a:r>
          </a:p>
        </p:txBody>
      </p:sp>
      <p:sp>
        <p:nvSpPr>
          <p:cNvPr id="3" name="Content Placeholder 2">
            <a:extLst>
              <a:ext uri="{FF2B5EF4-FFF2-40B4-BE49-F238E27FC236}">
                <a16:creationId xmlns:a16="http://schemas.microsoft.com/office/drawing/2014/main" id="{DD87905D-C4F3-414E-8988-199EAC4F08C4}"/>
              </a:ext>
            </a:extLst>
          </p:cNvPr>
          <p:cNvSpPr>
            <a:spLocks noGrp="1"/>
          </p:cNvSpPr>
          <p:nvPr>
            <p:ph idx="4294967295"/>
          </p:nvPr>
        </p:nvSpPr>
        <p:spPr>
          <a:xfrm>
            <a:off x="1015817" y="1178282"/>
            <a:ext cx="8915400" cy="1891489"/>
          </a:xfrm>
        </p:spPr>
        <p:txBody>
          <a:bodyPr/>
          <a:lstStyle/>
          <a:p>
            <a:pPr marL="0" indent="0">
              <a:buNone/>
            </a:pPr>
            <a:r>
              <a:rPr lang="en-US" dirty="0">
                <a:solidFill>
                  <a:schemeClr val="tx1"/>
                </a:solidFill>
              </a:rPr>
              <a:t>To build a decision tree, we need to calculate two types of entropy using frequency tables as follows:</a:t>
            </a:r>
          </a:p>
          <a:p>
            <a:pPr marL="0" indent="0">
              <a:buNone/>
            </a:pPr>
            <a:r>
              <a:rPr lang="en-US" b="1" dirty="0">
                <a:solidFill>
                  <a:schemeClr val="tx1"/>
                </a:solidFill>
              </a:rPr>
              <a:t>a) Entropy using the frequency table of one attribute:</a:t>
            </a:r>
          </a:p>
        </p:txBody>
      </p:sp>
      <p:pic>
        <p:nvPicPr>
          <p:cNvPr id="4" name="Picture 3">
            <a:extLst>
              <a:ext uri="{FF2B5EF4-FFF2-40B4-BE49-F238E27FC236}">
                <a16:creationId xmlns:a16="http://schemas.microsoft.com/office/drawing/2014/main" id="{3EB03D08-CF67-49B8-A36F-9ABE0594D0D5}"/>
              </a:ext>
            </a:extLst>
          </p:cNvPr>
          <p:cNvPicPr>
            <a:picLocks noChangeAspect="1"/>
          </p:cNvPicPr>
          <p:nvPr/>
        </p:nvPicPr>
        <p:blipFill>
          <a:blip r:embed="rId2"/>
          <a:stretch>
            <a:fillRect/>
          </a:stretch>
        </p:blipFill>
        <p:spPr>
          <a:xfrm>
            <a:off x="4333141" y="2345675"/>
            <a:ext cx="5087668" cy="3334043"/>
          </a:xfrm>
          <a:prstGeom prst="rect">
            <a:avLst/>
          </a:prstGeom>
        </p:spPr>
      </p:pic>
    </p:spTree>
    <p:extLst>
      <p:ext uri="{BB962C8B-B14F-4D97-AF65-F5344CB8AC3E}">
        <p14:creationId xmlns:p14="http://schemas.microsoft.com/office/powerpoint/2010/main" val="1309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4CB9B-E26E-4853-BC5D-203957EBD5E2}"/>
              </a:ext>
            </a:extLst>
          </p:cNvPr>
          <p:cNvSpPr>
            <a:spLocks noGrp="1"/>
          </p:cNvSpPr>
          <p:nvPr>
            <p:ph type="ctrTitle"/>
          </p:nvPr>
        </p:nvSpPr>
        <p:spPr>
          <a:xfrm>
            <a:off x="1097279" y="2535780"/>
            <a:ext cx="10058401" cy="1292662"/>
          </a:xfrm>
        </p:spPr>
        <p:txBody>
          <a:bodyPr/>
          <a:lstStyle/>
          <a:p>
            <a:pPr algn="ctr"/>
            <a:r>
              <a:rPr lang="en-US" dirty="0"/>
              <a:t>Naive Bayes Classifiers</a:t>
            </a:r>
          </a:p>
        </p:txBody>
      </p:sp>
      <p:sp>
        <p:nvSpPr>
          <p:cNvPr id="3" name="Subtitle 2">
            <a:extLst>
              <a:ext uri="{FF2B5EF4-FFF2-40B4-BE49-F238E27FC236}">
                <a16:creationId xmlns:a16="http://schemas.microsoft.com/office/drawing/2014/main" id="{A0E3B9B0-F6BA-4C02-A442-4299C4E4B3B0}"/>
              </a:ext>
            </a:extLst>
          </p:cNvPr>
          <p:cNvSpPr>
            <a:spLocks noGrp="1"/>
          </p:cNvSpPr>
          <p:nvPr>
            <p:ph type="subTitle" idx="1"/>
          </p:nvPr>
        </p:nvSpPr>
        <p:spPr/>
        <p:txBody>
          <a:bodyPr/>
          <a:lstStyle/>
          <a:p>
            <a:pPr algn="ctr"/>
            <a:r>
              <a:rPr lang="en-US" dirty="0"/>
              <a:t> collection of classification algorithms</a:t>
            </a:r>
          </a:p>
        </p:txBody>
      </p:sp>
      <p:sp>
        <p:nvSpPr>
          <p:cNvPr id="4" name="Date Placeholder 3">
            <a:extLst>
              <a:ext uri="{FF2B5EF4-FFF2-40B4-BE49-F238E27FC236}">
                <a16:creationId xmlns:a16="http://schemas.microsoft.com/office/drawing/2014/main" id="{D00F7EEA-3DAC-76F0-79FB-E3678CC47205}"/>
              </a:ext>
            </a:extLst>
          </p:cNvPr>
          <p:cNvSpPr>
            <a:spLocks noGrp="1"/>
          </p:cNvSpPr>
          <p:nvPr>
            <p:ph type="dt" sz="half" idx="10"/>
          </p:nvPr>
        </p:nvSpPr>
        <p:spPr/>
        <p:txBody>
          <a:bodyPr/>
          <a:lstStyle/>
          <a:p>
            <a:fld id="{2749F7B8-C1A4-4A62-BCE5-FB7814FC9F3A}" type="datetime1">
              <a:rPr lang="en-US" smtClean="0"/>
              <a:t>1/13/2025</a:t>
            </a:fld>
            <a:endParaRPr lang="en-US" dirty="0"/>
          </a:p>
        </p:txBody>
      </p:sp>
      <p:sp>
        <p:nvSpPr>
          <p:cNvPr id="5" name="Slide Number Placeholder 4">
            <a:extLst>
              <a:ext uri="{FF2B5EF4-FFF2-40B4-BE49-F238E27FC236}">
                <a16:creationId xmlns:a16="http://schemas.microsoft.com/office/drawing/2014/main" id="{F9D3DDDE-3E56-8D06-2B44-6EA22991781F}"/>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914557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052CA3-E911-23BB-1946-FFCBD8830735}"/>
              </a:ext>
            </a:extLst>
          </p:cNvPr>
          <p:cNvSpPr>
            <a:spLocks noGrp="1"/>
          </p:cNvSpPr>
          <p:nvPr>
            <p:ph type="dt" sz="half" idx="10"/>
          </p:nvPr>
        </p:nvSpPr>
        <p:spPr/>
        <p:txBody>
          <a:bodyPr/>
          <a:lstStyle/>
          <a:p>
            <a:fld id="{4644A024-33A2-4A12-BD2C-91E1EF4ED8F8}" type="datetime1">
              <a:rPr lang="en-US" smtClean="0"/>
              <a:t>1/13/2025</a:t>
            </a:fld>
            <a:endParaRPr lang="en-US" dirty="0"/>
          </a:p>
        </p:txBody>
      </p:sp>
      <p:sp>
        <p:nvSpPr>
          <p:cNvPr id="6" name="Slide Number Placeholder 5">
            <a:extLst>
              <a:ext uri="{FF2B5EF4-FFF2-40B4-BE49-F238E27FC236}">
                <a16:creationId xmlns:a16="http://schemas.microsoft.com/office/drawing/2014/main" id="{BEF23E2B-AF8C-9160-0165-ABA8D2F2D078}"/>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2" name="Title 1">
            <a:extLst>
              <a:ext uri="{FF2B5EF4-FFF2-40B4-BE49-F238E27FC236}">
                <a16:creationId xmlns:a16="http://schemas.microsoft.com/office/drawing/2014/main" id="{4FA6B768-9943-4AB6-8F3E-8D1563C872E1}"/>
              </a:ext>
            </a:extLst>
          </p:cNvPr>
          <p:cNvSpPr>
            <a:spLocks noGrp="1"/>
          </p:cNvSpPr>
          <p:nvPr>
            <p:ph type="title" idx="4294967295"/>
          </p:nvPr>
        </p:nvSpPr>
        <p:spPr>
          <a:xfrm>
            <a:off x="3279775" y="623888"/>
            <a:ext cx="8912225" cy="698500"/>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1405FD90-9CF9-4AB9-85CB-F2B3EA009678}"/>
              </a:ext>
            </a:extLst>
          </p:cNvPr>
          <p:cNvSpPr>
            <a:spLocks noGrp="1"/>
          </p:cNvSpPr>
          <p:nvPr>
            <p:ph idx="4294967295"/>
          </p:nvPr>
        </p:nvSpPr>
        <p:spPr>
          <a:xfrm>
            <a:off x="1097280" y="960432"/>
            <a:ext cx="8915400" cy="574481"/>
          </a:xfrm>
        </p:spPr>
        <p:txBody>
          <a:bodyPr/>
          <a:lstStyle/>
          <a:p>
            <a:pPr marL="0" indent="0">
              <a:buNone/>
            </a:pPr>
            <a:r>
              <a:rPr lang="en-US" b="1" dirty="0">
                <a:solidFill>
                  <a:schemeClr val="tx1"/>
                </a:solidFill>
              </a:rPr>
              <a:t>b) Entropy using the frequency table of two attributes:</a:t>
            </a:r>
          </a:p>
        </p:txBody>
      </p:sp>
      <p:pic>
        <p:nvPicPr>
          <p:cNvPr id="4" name="Picture 3">
            <a:extLst>
              <a:ext uri="{FF2B5EF4-FFF2-40B4-BE49-F238E27FC236}">
                <a16:creationId xmlns:a16="http://schemas.microsoft.com/office/drawing/2014/main" id="{84EF1071-A241-47B7-AB20-73A9D80338A4}"/>
              </a:ext>
            </a:extLst>
          </p:cNvPr>
          <p:cNvPicPr>
            <a:picLocks noChangeAspect="1"/>
          </p:cNvPicPr>
          <p:nvPr/>
        </p:nvPicPr>
        <p:blipFill>
          <a:blip r:embed="rId2"/>
          <a:stretch>
            <a:fillRect/>
          </a:stretch>
        </p:blipFill>
        <p:spPr>
          <a:xfrm>
            <a:off x="2965938" y="1760586"/>
            <a:ext cx="6260123" cy="4473526"/>
          </a:xfrm>
          <a:prstGeom prst="rect">
            <a:avLst/>
          </a:prstGeom>
        </p:spPr>
      </p:pic>
    </p:spTree>
    <p:extLst>
      <p:ext uri="{BB962C8B-B14F-4D97-AF65-F5344CB8AC3E}">
        <p14:creationId xmlns:p14="http://schemas.microsoft.com/office/powerpoint/2010/main" val="1748557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B70ACC-F4FE-CA97-87C4-32822112DDB4}"/>
              </a:ext>
            </a:extLst>
          </p:cNvPr>
          <p:cNvSpPr>
            <a:spLocks noGrp="1"/>
          </p:cNvSpPr>
          <p:nvPr>
            <p:ph type="dt" sz="half" idx="10"/>
          </p:nvPr>
        </p:nvSpPr>
        <p:spPr/>
        <p:txBody>
          <a:bodyPr/>
          <a:lstStyle/>
          <a:p>
            <a:fld id="{964300CC-CFF3-4CB3-83B8-44DDC95D7F82}" type="datetime1">
              <a:rPr lang="en-US" smtClean="0"/>
              <a:t>1/13/2025</a:t>
            </a:fld>
            <a:endParaRPr lang="en-US" dirty="0"/>
          </a:p>
        </p:txBody>
      </p:sp>
      <p:sp>
        <p:nvSpPr>
          <p:cNvPr id="6" name="Slide Number Placeholder 5">
            <a:extLst>
              <a:ext uri="{FF2B5EF4-FFF2-40B4-BE49-F238E27FC236}">
                <a16:creationId xmlns:a16="http://schemas.microsoft.com/office/drawing/2014/main" id="{8F9A1899-4A81-4A9F-C5B7-F751C36EE6A2}"/>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2" name="Title 1">
            <a:extLst>
              <a:ext uri="{FF2B5EF4-FFF2-40B4-BE49-F238E27FC236}">
                <a16:creationId xmlns:a16="http://schemas.microsoft.com/office/drawing/2014/main" id="{FE6DE48D-55D3-4097-AF99-99F838DCB8B8}"/>
              </a:ext>
            </a:extLst>
          </p:cNvPr>
          <p:cNvSpPr>
            <a:spLocks noGrp="1"/>
          </p:cNvSpPr>
          <p:nvPr>
            <p:ph type="title" idx="4294967295"/>
          </p:nvPr>
        </p:nvSpPr>
        <p:spPr>
          <a:xfrm>
            <a:off x="1097280" y="1020698"/>
            <a:ext cx="9147732" cy="544512"/>
          </a:xfrm>
        </p:spPr>
        <p:txBody>
          <a:bodyPr>
            <a:normAutofit/>
          </a:bodyPr>
          <a:lstStyle/>
          <a:p>
            <a:r>
              <a:rPr lang="en-US" sz="2800" b="1" dirty="0">
                <a:solidFill>
                  <a:schemeClr val="tx1"/>
                </a:solidFill>
                <a:latin typeface="+mn-lt"/>
              </a:rPr>
              <a:t>Information gain</a:t>
            </a:r>
          </a:p>
        </p:txBody>
      </p:sp>
      <p:pic>
        <p:nvPicPr>
          <p:cNvPr id="5" name="Picture 4">
            <a:extLst>
              <a:ext uri="{FF2B5EF4-FFF2-40B4-BE49-F238E27FC236}">
                <a16:creationId xmlns:a16="http://schemas.microsoft.com/office/drawing/2014/main" id="{FF70E9D9-AB7C-43C0-959E-19769A15262F}"/>
              </a:ext>
            </a:extLst>
          </p:cNvPr>
          <p:cNvPicPr>
            <a:picLocks noChangeAspect="1"/>
          </p:cNvPicPr>
          <p:nvPr/>
        </p:nvPicPr>
        <p:blipFill>
          <a:blip r:embed="rId2"/>
          <a:stretch>
            <a:fillRect/>
          </a:stretch>
        </p:blipFill>
        <p:spPr>
          <a:xfrm>
            <a:off x="2583288" y="3817581"/>
            <a:ext cx="6175716" cy="2261379"/>
          </a:xfrm>
          <a:prstGeom prst="rect">
            <a:avLst/>
          </a:prstGeom>
        </p:spPr>
      </p:pic>
      <p:sp>
        <p:nvSpPr>
          <p:cNvPr id="7" name="TextBox 6">
            <a:extLst>
              <a:ext uri="{FF2B5EF4-FFF2-40B4-BE49-F238E27FC236}">
                <a16:creationId xmlns:a16="http://schemas.microsoft.com/office/drawing/2014/main" id="{9769624B-CDC6-15BE-EF03-5F0A397B6F80}"/>
              </a:ext>
            </a:extLst>
          </p:cNvPr>
          <p:cNvSpPr txBox="1"/>
          <p:nvPr/>
        </p:nvSpPr>
        <p:spPr>
          <a:xfrm>
            <a:off x="1097280" y="1959429"/>
            <a:ext cx="9726230" cy="1477328"/>
          </a:xfrm>
          <a:prstGeom prst="rect">
            <a:avLst/>
          </a:prstGeom>
          <a:noFill/>
        </p:spPr>
        <p:txBody>
          <a:bodyPr wrap="square" rtlCol="0">
            <a:spAutoFit/>
          </a:bodyPr>
          <a:lstStyle/>
          <a:p>
            <a:r>
              <a:rPr lang="en-US" sz="1800" dirty="0">
                <a:latin typeface="+mn-lt"/>
              </a:rPr>
              <a:t>The information gain is based on the decrease in entropy after a dataset is split on an attribute. Constructing a decision tree is all about finding attribute that returns the highest information gain (i.e., the most homogeneous branches).</a:t>
            </a:r>
          </a:p>
          <a:p>
            <a:endParaRPr lang="en-US" dirty="0"/>
          </a:p>
          <a:p>
            <a:r>
              <a:rPr lang="en-US" sz="1800" b="1" i="1" dirty="0">
                <a:latin typeface="+mn-lt"/>
              </a:rPr>
              <a:t>Step 1</a:t>
            </a:r>
            <a:r>
              <a:rPr lang="en-US" sz="1800" b="1" dirty="0">
                <a:latin typeface="+mn-lt"/>
              </a:rPr>
              <a:t>: </a:t>
            </a:r>
            <a:r>
              <a:rPr lang="en-US" sz="1800" dirty="0">
                <a:latin typeface="+mn-lt"/>
              </a:rPr>
              <a:t>Calculate entropy of the target. </a:t>
            </a:r>
          </a:p>
        </p:txBody>
      </p:sp>
    </p:spTree>
    <p:extLst>
      <p:ext uri="{BB962C8B-B14F-4D97-AF65-F5344CB8AC3E}">
        <p14:creationId xmlns:p14="http://schemas.microsoft.com/office/powerpoint/2010/main" val="713468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6FA9A5B5-D728-A755-D4AD-EBE7455ACB3C}"/>
              </a:ext>
            </a:extLst>
          </p:cNvPr>
          <p:cNvSpPr>
            <a:spLocks noGrp="1"/>
          </p:cNvSpPr>
          <p:nvPr>
            <p:ph type="dt" sz="half" idx="10"/>
          </p:nvPr>
        </p:nvSpPr>
        <p:spPr/>
        <p:txBody>
          <a:bodyPr/>
          <a:lstStyle/>
          <a:p>
            <a:fld id="{BB925FE2-54AD-4A65-8D04-4634A79AF90D}" type="datetime1">
              <a:rPr lang="en-US" smtClean="0"/>
              <a:t>1/13/2025</a:t>
            </a:fld>
            <a:endParaRPr lang="en-US" dirty="0"/>
          </a:p>
        </p:txBody>
      </p:sp>
      <p:sp>
        <p:nvSpPr>
          <p:cNvPr id="7" name="Slide Number Placeholder 6">
            <a:extLst>
              <a:ext uri="{FF2B5EF4-FFF2-40B4-BE49-F238E27FC236}">
                <a16:creationId xmlns:a16="http://schemas.microsoft.com/office/drawing/2014/main" id="{11655DCF-3CC1-8B00-A47B-96F558C8FB66}"/>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2" name="Title 1">
            <a:extLst>
              <a:ext uri="{FF2B5EF4-FFF2-40B4-BE49-F238E27FC236}">
                <a16:creationId xmlns:a16="http://schemas.microsoft.com/office/drawing/2014/main" id="{950F82AB-C374-4E78-94E0-5B0DBD48A8CA}"/>
              </a:ext>
            </a:extLst>
          </p:cNvPr>
          <p:cNvSpPr>
            <a:spLocks noGrp="1"/>
          </p:cNvSpPr>
          <p:nvPr>
            <p:ph type="title" idx="4294967295"/>
          </p:nvPr>
        </p:nvSpPr>
        <p:spPr>
          <a:xfrm>
            <a:off x="3279775" y="623888"/>
            <a:ext cx="8912225" cy="300037"/>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D37C72E7-94D6-4A0D-95B0-06DA22D6AA45}"/>
              </a:ext>
            </a:extLst>
          </p:cNvPr>
          <p:cNvSpPr>
            <a:spLocks noGrp="1"/>
          </p:cNvSpPr>
          <p:nvPr>
            <p:ph idx="4294967295"/>
          </p:nvPr>
        </p:nvSpPr>
        <p:spPr>
          <a:xfrm>
            <a:off x="1214223" y="623888"/>
            <a:ext cx="9763553" cy="1462302"/>
          </a:xfrm>
        </p:spPr>
        <p:txBody>
          <a:bodyPr/>
          <a:lstStyle/>
          <a:p>
            <a:pPr algn="just"/>
            <a:r>
              <a:rPr lang="en-US" b="1" dirty="0">
                <a:solidFill>
                  <a:schemeClr val="tx1"/>
                </a:solidFill>
              </a:rPr>
              <a:t>Step 2</a:t>
            </a:r>
            <a:r>
              <a:rPr lang="en-US" dirty="0">
                <a:solidFill>
                  <a:schemeClr val="tx1"/>
                </a:solidFill>
              </a:rPr>
              <a:t>: The dataset is then split on the different attributes. The entropy for each branch is calculated. Then it is added proportionally, to get total entropy for the split. The resulting entropy is subtracted from the entropy before the split. The result is the Information Gain or decrease in entropy. </a:t>
            </a:r>
          </a:p>
          <a:p>
            <a:pPr algn="just"/>
            <a:endParaRPr lang="en-US" dirty="0">
              <a:solidFill>
                <a:schemeClr val="tx1"/>
              </a:solidFill>
            </a:endParaRPr>
          </a:p>
        </p:txBody>
      </p:sp>
      <p:pic>
        <p:nvPicPr>
          <p:cNvPr id="4" name="Picture 3">
            <a:extLst>
              <a:ext uri="{FF2B5EF4-FFF2-40B4-BE49-F238E27FC236}">
                <a16:creationId xmlns:a16="http://schemas.microsoft.com/office/drawing/2014/main" id="{B305A743-2D9E-4BD5-AB6F-CD967FA4C8BA}"/>
              </a:ext>
            </a:extLst>
          </p:cNvPr>
          <p:cNvPicPr>
            <a:picLocks noChangeAspect="1"/>
          </p:cNvPicPr>
          <p:nvPr/>
        </p:nvPicPr>
        <p:blipFill>
          <a:blip r:embed="rId2"/>
          <a:stretch>
            <a:fillRect/>
          </a:stretch>
        </p:blipFill>
        <p:spPr>
          <a:xfrm>
            <a:off x="2346959" y="2007496"/>
            <a:ext cx="7498079" cy="2686930"/>
          </a:xfrm>
          <a:prstGeom prst="rect">
            <a:avLst/>
          </a:prstGeom>
        </p:spPr>
      </p:pic>
      <p:pic>
        <p:nvPicPr>
          <p:cNvPr id="5" name="Picture 4">
            <a:extLst>
              <a:ext uri="{FF2B5EF4-FFF2-40B4-BE49-F238E27FC236}">
                <a16:creationId xmlns:a16="http://schemas.microsoft.com/office/drawing/2014/main" id="{5841185C-E7D2-4F19-9B8F-2707B3F9ADAA}"/>
              </a:ext>
            </a:extLst>
          </p:cNvPr>
          <p:cNvPicPr>
            <a:picLocks noChangeAspect="1"/>
          </p:cNvPicPr>
          <p:nvPr/>
        </p:nvPicPr>
        <p:blipFill>
          <a:blip r:embed="rId3"/>
          <a:stretch>
            <a:fillRect/>
          </a:stretch>
        </p:blipFill>
        <p:spPr>
          <a:xfrm>
            <a:off x="3749002" y="4710112"/>
            <a:ext cx="5078436" cy="1524000"/>
          </a:xfrm>
          <a:prstGeom prst="rect">
            <a:avLst/>
          </a:prstGeom>
        </p:spPr>
      </p:pic>
    </p:spTree>
    <p:extLst>
      <p:ext uri="{BB962C8B-B14F-4D97-AF65-F5344CB8AC3E}">
        <p14:creationId xmlns:p14="http://schemas.microsoft.com/office/powerpoint/2010/main" val="3931830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1347577-F5F0-7DF5-EF79-F497B75F7317}"/>
              </a:ext>
            </a:extLst>
          </p:cNvPr>
          <p:cNvSpPr>
            <a:spLocks noGrp="1"/>
          </p:cNvSpPr>
          <p:nvPr>
            <p:ph type="dt" sz="half" idx="10"/>
          </p:nvPr>
        </p:nvSpPr>
        <p:spPr/>
        <p:txBody>
          <a:bodyPr/>
          <a:lstStyle/>
          <a:p>
            <a:fld id="{7546E368-7A73-4156-A1D0-52622CAF807C}" type="datetime1">
              <a:rPr lang="en-US" smtClean="0"/>
              <a:t>1/13/2025</a:t>
            </a:fld>
            <a:endParaRPr lang="en-US" dirty="0"/>
          </a:p>
        </p:txBody>
      </p:sp>
      <p:sp>
        <p:nvSpPr>
          <p:cNvPr id="7" name="Slide Number Placeholder 6">
            <a:extLst>
              <a:ext uri="{FF2B5EF4-FFF2-40B4-BE49-F238E27FC236}">
                <a16:creationId xmlns:a16="http://schemas.microsoft.com/office/drawing/2014/main" id="{8F47135E-4021-9637-88A1-DBE3B167073C}"/>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2" name="Title 1">
            <a:extLst>
              <a:ext uri="{FF2B5EF4-FFF2-40B4-BE49-F238E27FC236}">
                <a16:creationId xmlns:a16="http://schemas.microsoft.com/office/drawing/2014/main" id="{483CDD3F-16B1-4D9B-A267-E72DB9BC7A70}"/>
              </a:ext>
            </a:extLst>
          </p:cNvPr>
          <p:cNvSpPr>
            <a:spLocks noGrp="1"/>
          </p:cNvSpPr>
          <p:nvPr>
            <p:ph type="title" idx="4294967295"/>
          </p:nvPr>
        </p:nvSpPr>
        <p:spPr>
          <a:xfrm>
            <a:off x="3279775" y="623888"/>
            <a:ext cx="8912225" cy="501650"/>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96E44B80-6059-4532-841C-5D7E1F255ECD}"/>
              </a:ext>
            </a:extLst>
          </p:cNvPr>
          <p:cNvSpPr>
            <a:spLocks noGrp="1"/>
          </p:cNvSpPr>
          <p:nvPr>
            <p:ph idx="4294967295"/>
          </p:nvPr>
        </p:nvSpPr>
        <p:spPr>
          <a:xfrm>
            <a:off x="867746" y="631448"/>
            <a:ext cx="10506269" cy="822101"/>
          </a:xfrm>
        </p:spPr>
        <p:txBody>
          <a:bodyPr/>
          <a:lstStyle/>
          <a:p>
            <a:r>
              <a:rPr lang="en-US" b="1" i="1" dirty="0">
                <a:solidFill>
                  <a:schemeClr val="tx1"/>
                </a:solidFill>
              </a:rPr>
              <a:t>Step 3</a:t>
            </a:r>
            <a:r>
              <a:rPr lang="en-US" dirty="0">
                <a:solidFill>
                  <a:schemeClr val="tx1"/>
                </a:solidFill>
              </a:rPr>
              <a:t>: Choose attribute with the largest information gain as the decision node, divide the dataset by its branches and repeat the same process on every branch.</a:t>
            </a:r>
          </a:p>
        </p:txBody>
      </p:sp>
      <p:pic>
        <p:nvPicPr>
          <p:cNvPr id="4" name="Picture 3">
            <a:extLst>
              <a:ext uri="{FF2B5EF4-FFF2-40B4-BE49-F238E27FC236}">
                <a16:creationId xmlns:a16="http://schemas.microsoft.com/office/drawing/2014/main" id="{A605C7AB-9DB0-4404-8E88-0FFB9C57291D}"/>
              </a:ext>
            </a:extLst>
          </p:cNvPr>
          <p:cNvPicPr>
            <a:picLocks noChangeAspect="1"/>
          </p:cNvPicPr>
          <p:nvPr/>
        </p:nvPicPr>
        <p:blipFill>
          <a:blip r:embed="rId2"/>
          <a:stretch>
            <a:fillRect/>
          </a:stretch>
        </p:blipFill>
        <p:spPr>
          <a:xfrm>
            <a:off x="4233032" y="1197352"/>
            <a:ext cx="3502855" cy="1371600"/>
          </a:xfrm>
          <a:prstGeom prst="rect">
            <a:avLst/>
          </a:prstGeom>
        </p:spPr>
      </p:pic>
      <p:pic>
        <p:nvPicPr>
          <p:cNvPr id="5" name="Picture 4">
            <a:extLst>
              <a:ext uri="{FF2B5EF4-FFF2-40B4-BE49-F238E27FC236}">
                <a16:creationId xmlns:a16="http://schemas.microsoft.com/office/drawing/2014/main" id="{3FC656A7-14CD-4FB6-9F36-4B643A11B11B}"/>
              </a:ext>
            </a:extLst>
          </p:cNvPr>
          <p:cNvPicPr>
            <a:picLocks noChangeAspect="1"/>
          </p:cNvPicPr>
          <p:nvPr/>
        </p:nvPicPr>
        <p:blipFill>
          <a:blip r:embed="rId3"/>
          <a:stretch>
            <a:fillRect/>
          </a:stretch>
        </p:blipFill>
        <p:spPr>
          <a:xfrm>
            <a:off x="1803478" y="2568952"/>
            <a:ext cx="8634803" cy="3657600"/>
          </a:xfrm>
          <a:prstGeom prst="rect">
            <a:avLst/>
          </a:prstGeom>
        </p:spPr>
      </p:pic>
    </p:spTree>
    <p:extLst>
      <p:ext uri="{BB962C8B-B14F-4D97-AF65-F5344CB8AC3E}">
        <p14:creationId xmlns:p14="http://schemas.microsoft.com/office/powerpoint/2010/main" val="2890211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F23D5602-C04D-7DDE-60DF-1258CAB981D2}"/>
              </a:ext>
            </a:extLst>
          </p:cNvPr>
          <p:cNvSpPr>
            <a:spLocks noGrp="1"/>
          </p:cNvSpPr>
          <p:nvPr>
            <p:ph type="dt" sz="half" idx="10"/>
          </p:nvPr>
        </p:nvSpPr>
        <p:spPr/>
        <p:txBody>
          <a:bodyPr/>
          <a:lstStyle/>
          <a:p>
            <a:fld id="{27A4194D-D2E6-4046-AC8D-FA3D49A7417B}" type="datetime1">
              <a:rPr lang="en-US" smtClean="0"/>
              <a:t>1/13/2025</a:t>
            </a:fld>
            <a:endParaRPr lang="en-US" dirty="0"/>
          </a:p>
        </p:txBody>
      </p:sp>
      <p:sp>
        <p:nvSpPr>
          <p:cNvPr id="7" name="Slide Number Placeholder 6">
            <a:extLst>
              <a:ext uri="{FF2B5EF4-FFF2-40B4-BE49-F238E27FC236}">
                <a16:creationId xmlns:a16="http://schemas.microsoft.com/office/drawing/2014/main" id="{BA954B72-AC03-0055-B187-7023C9B70DF0}"/>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2" name="Title 1">
            <a:extLst>
              <a:ext uri="{FF2B5EF4-FFF2-40B4-BE49-F238E27FC236}">
                <a16:creationId xmlns:a16="http://schemas.microsoft.com/office/drawing/2014/main" id="{C148ED9F-EA17-437F-9F40-A079D0A324BA}"/>
              </a:ext>
            </a:extLst>
          </p:cNvPr>
          <p:cNvSpPr>
            <a:spLocks noGrp="1"/>
          </p:cNvSpPr>
          <p:nvPr>
            <p:ph type="title" idx="4294967295"/>
          </p:nvPr>
        </p:nvSpPr>
        <p:spPr>
          <a:xfrm>
            <a:off x="3279775" y="623888"/>
            <a:ext cx="8912225" cy="444500"/>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E294E332-94DF-4B02-8892-24DA2B990F2B}"/>
              </a:ext>
            </a:extLst>
          </p:cNvPr>
          <p:cNvSpPr>
            <a:spLocks noGrp="1"/>
          </p:cNvSpPr>
          <p:nvPr>
            <p:ph idx="4294967295"/>
          </p:nvPr>
        </p:nvSpPr>
        <p:spPr>
          <a:xfrm>
            <a:off x="985058" y="962543"/>
            <a:ext cx="8915400" cy="521024"/>
          </a:xfrm>
        </p:spPr>
        <p:txBody>
          <a:bodyPr/>
          <a:lstStyle/>
          <a:p>
            <a:r>
              <a:rPr lang="en-US" b="1" i="1" dirty="0">
                <a:solidFill>
                  <a:schemeClr val="tx1"/>
                </a:solidFill>
              </a:rPr>
              <a:t>Step 4a</a:t>
            </a:r>
            <a:r>
              <a:rPr lang="en-US" dirty="0">
                <a:solidFill>
                  <a:schemeClr val="tx1"/>
                </a:solidFill>
              </a:rPr>
              <a:t>: A branch with entropy of 0 is a leaf node</a:t>
            </a:r>
          </a:p>
        </p:txBody>
      </p:sp>
      <p:pic>
        <p:nvPicPr>
          <p:cNvPr id="4" name="Picture 3">
            <a:extLst>
              <a:ext uri="{FF2B5EF4-FFF2-40B4-BE49-F238E27FC236}">
                <a16:creationId xmlns:a16="http://schemas.microsoft.com/office/drawing/2014/main" id="{843AB571-805E-41ED-B52C-C6159258B826}"/>
              </a:ext>
            </a:extLst>
          </p:cNvPr>
          <p:cNvPicPr>
            <a:picLocks noChangeAspect="1"/>
          </p:cNvPicPr>
          <p:nvPr/>
        </p:nvPicPr>
        <p:blipFill>
          <a:blip r:embed="rId2"/>
          <a:stretch>
            <a:fillRect/>
          </a:stretch>
        </p:blipFill>
        <p:spPr>
          <a:xfrm>
            <a:off x="1374337" y="1822222"/>
            <a:ext cx="9337068" cy="3057688"/>
          </a:xfrm>
          <a:prstGeom prst="rect">
            <a:avLst/>
          </a:prstGeom>
        </p:spPr>
      </p:pic>
    </p:spTree>
    <p:extLst>
      <p:ext uri="{BB962C8B-B14F-4D97-AF65-F5344CB8AC3E}">
        <p14:creationId xmlns:p14="http://schemas.microsoft.com/office/powerpoint/2010/main" val="1594799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B69E4-42DA-4D80-7DF3-7506E3861A53}"/>
            </a:ext>
          </a:extLst>
        </p:cNvPr>
        <p:cNvGrpSpPr/>
        <p:nvPr/>
      </p:nvGrpSpPr>
      <p:grpSpPr>
        <a:xfrm>
          <a:off x="0" y="0"/>
          <a:ext cx="0" cy="0"/>
          <a:chOff x="0" y="0"/>
          <a:chExt cx="0" cy="0"/>
        </a:xfrm>
      </p:grpSpPr>
      <p:sp>
        <p:nvSpPr>
          <p:cNvPr id="6" name="Date Placeholder 5">
            <a:extLst>
              <a:ext uri="{FF2B5EF4-FFF2-40B4-BE49-F238E27FC236}">
                <a16:creationId xmlns:a16="http://schemas.microsoft.com/office/drawing/2014/main" id="{AAED82E7-CE09-01E5-4DCB-370A806A2BE7}"/>
              </a:ext>
            </a:extLst>
          </p:cNvPr>
          <p:cNvSpPr>
            <a:spLocks noGrp="1"/>
          </p:cNvSpPr>
          <p:nvPr>
            <p:ph type="dt" sz="half" idx="10"/>
          </p:nvPr>
        </p:nvSpPr>
        <p:spPr/>
        <p:txBody>
          <a:bodyPr/>
          <a:lstStyle/>
          <a:p>
            <a:fld id="{27A4194D-D2E6-4046-AC8D-FA3D49A7417B}" type="datetime1">
              <a:rPr lang="en-US" smtClean="0"/>
              <a:t>1/13/2025</a:t>
            </a:fld>
            <a:endParaRPr lang="en-US" dirty="0"/>
          </a:p>
        </p:txBody>
      </p:sp>
      <p:sp>
        <p:nvSpPr>
          <p:cNvPr id="7" name="Slide Number Placeholder 6">
            <a:extLst>
              <a:ext uri="{FF2B5EF4-FFF2-40B4-BE49-F238E27FC236}">
                <a16:creationId xmlns:a16="http://schemas.microsoft.com/office/drawing/2014/main" id="{C1752F58-47F9-3347-AEAC-C989F36D8FD4}"/>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2" name="Title 1">
            <a:extLst>
              <a:ext uri="{FF2B5EF4-FFF2-40B4-BE49-F238E27FC236}">
                <a16:creationId xmlns:a16="http://schemas.microsoft.com/office/drawing/2014/main" id="{11E272E9-D62E-7FF6-21BD-024A5AD719E6}"/>
              </a:ext>
            </a:extLst>
          </p:cNvPr>
          <p:cNvSpPr>
            <a:spLocks noGrp="1"/>
          </p:cNvSpPr>
          <p:nvPr>
            <p:ph type="title" idx="4294967295"/>
          </p:nvPr>
        </p:nvSpPr>
        <p:spPr>
          <a:xfrm>
            <a:off x="3279775" y="623888"/>
            <a:ext cx="8912225" cy="444500"/>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3028A886-8FAA-F457-8464-C0E5ED71EAC7}"/>
              </a:ext>
            </a:extLst>
          </p:cNvPr>
          <p:cNvSpPr>
            <a:spLocks noGrp="1"/>
          </p:cNvSpPr>
          <p:nvPr>
            <p:ph idx="4294967295"/>
          </p:nvPr>
        </p:nvSpPr>
        <p:spPr>
          <a:xfrm>
            <a:off x="985058" y="1068388"/>
            <a:ext cx="8915400" cy="628679"/>
          </a:xfrm>
        </p:spPr>
        <p:txBody>
          <a:bodyPr/>
          <a:lstStyle/>
          <a:p>
            <a:r>
              <a:rPr lang="en-US" b="1" i="1" dirty="0">
                <a:solidFill>
                  <a:schemeClr val="tx1"/>
                </a:solidFill>
              </a:rPr>
              <a:t>Step 4b</a:t>
            </a:r>
            <a:r>
              <a:rPr lang="en-US" dirty="0">
                <a:solidFill>
                  <a:schemeClr val="tx1"/>
                </a:solidFill>
              </a:rPr>
              <a:t>: A branch with entropy more than 0 needs further splitting</a:t>
            </a:r>
          </a:p>
          <a:p>
            <a:endParaRPr lang="en-US" dirty="0">
              <a:solidFill>
                <a:schemeClr val="tx1"/>
              </a:solidFill>
            </a:endParaRPr>
          </a:p>
        </p:txBody>
      </p:sp>
      <p:pic>
        <p:nvPicPr>
          <p:cNvPr id="5" name="Picture 4">
            <a:extLst>
              <a:ext uri="{FF2B5EF4-FFF2-40B4-BE49-F238E27FC236}">
                <a16:creationId xmlns:a16="http://schemas.microsoft.com/office/drawing/2014/main" id="{B8B7F801-7FDD-E37E-904B-B2FFCFB07BC2}"/>
              </a:ext>
            </a:extLst>
          </p:cNvPr>
          <p:cNvPicPr>
            <a:picLocks noChangeAspect="1"/>
          </p:cNvPicPr>
          <p:nvPr/>
        </p:nvPicPr>
        <p:blipFill>
          <a:blip r:embed="rId2"/>
          <a:stretch>
            <a:fillRect/>
          </a:stretch>
        </p:blipFill>
        <p:spPr>
          <a:xfrm>
            <a:off x="1336379" y="2038654"/>
            <a:ext cx="9014630" cy="2822186"/>
          </a:xfrm>
          <a:prstGeom prst="rect">
            <a:avLst/>
          </a:prstGeom>
        </p:spPr>
      </p:pic>
    </p:spTree>
    <p:extLst>
      <p:ext uri="{BB962C8B-B14F-4D97-AF65-F5344CB8AC3E}">
        <p14:creationId xmlns:p14="http://schemas.microsoft.com/office/powerpoint/2010/main" val="3781556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F4D7582-A1C6-2F3C-DB4D-CE2229015A1D}"/>
              </a:ext>
            </a:extLst>
          </p:cNvPr>
          <p:cNvSpPr>
            <a:spLocks noGrp="1"/>
          </p:cNvSpPr>
          <p:nvPr>
            <p:ph type="dt" sz="half" idx="10"/>
          </p:nvPr>
        </p:nvSpPr>
        <p:spPr/>
        <p:txBody>
          <a:bodyPr/>
          <a:lstStyle/>
          <a:p>
            <a:fld id="{16A1A04A-EAE5-4A89-A43B-492BCF7F2955}" type="datetime1">
              <a:rPr lang="en-US" smtClean="0"/>
              <a:t>1/13/2025</a:t>
            </a:fld>
            <a:endParaRPr lang="en-US" dirty="0"/>
          </a:p>
        </p:txBody>
      </p:sp>
      <p:sp>
        <p:nvSpPr>
          <p:cNvPr id="6" name="Slide Number Placeholder 5">
            <a:extLst>
              <a:ext uri="{FF2B5EF4-FFF2-40B4-BE49-F238E27FC236}">
                <a16:creationId xmlns:a16="http://schemas.microsoft.com/office/drawing/2014/main" id="{CBB731D8-FF91-F00B-65DB-F2B742ED6DAD}"/>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2" name="Title 1">
            <a:extLst>
              <a:ext uri="{FF2B5EF4-FFF2-40B4-BE49-F238E27FC236}">
                <a16:creationId xmlns:a16="http://schemas.microsoft.com/office/drawing/2014/main" id="{A5FDCC31-229E-4396-88B6-820523AF2A71}"/>
              </a:ext>
            </a:extLst>
          </p:cNvPr>
          <p:cNvSpPr>
            <a:spLocks noGrp="1"/>
          </p:cNvSpPr>
          <p:nvPr>
            <p:ph type="title" idx="4294967295"/>
          </p:nvPr>
        </p:nvSpPr>
        <p:spPr>
          <a:xfrm>
            <a:off x="3279775" y="623888"/>
            <a:ext cx="8912225" cy="322262"/>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E6C18F12-5893-4B24-9866-72C66D3D2100}"/>
              </a:ext>
            </a:extLst>
          </p:cNvPr>
          <p:cNvSpPr>
            <a:spLocks noGrp="1"/>
          </p:cNvSpPr>
          <p:nvPr>
            <p:ph idx="4294967295"/>
          </p:nvPr>
        </p:nvSpPr>
        <p:spPr>
          <a:xfrm>
            <a:off x="1097280" y="946150"/>
            <a:ext cx="8915400" cy="1053433"/>
          </a:xfrm>
        </p:spPr>
        <p:txBody>
          <a:bodyPr>
            <a:normAutofit/>
          </a:bodyPr>
          <a:lstStyle/>
          <a:p>
            <a:r>
              <a:rPr lang="en-US" b="1" i="1" dirty="0">
                <a:solidFill>
                  <a:schemeClr val="tx1"/>
                </a:solidFill>
              </a:rPr>
              <a:t>Step 5</a:t>
            </a:r>
            <a:r>
              <a:rPr lang="en-US" b="1" dirty="0">
                <a:solidFill>
                  <a:schemeClr val="tx1"/>
                </a:solidFill>
              </a:rPr>
              <a:t>: </a:t>
            </a:r>
            <a:r>
              <a:rPr lang="en-US" dirty="0">
                <a:solidFill>
                  <a:schemeClr val="tx1"/>
                </a:solidFill>
              </a:rPr>
              <a:t>The ID3 algorithm is run recursively on the non-leaf branches, until all data is classified.</a:t>
            </a:r>
          </a:p>
        </p:txBody>
      </p:sp>
      <p:pic>
        <p:nvPicPr>
          <p:cNvPr id="4" name="Picture 3">
            <a:extLst>
              <a:ext uri="{FF2B5EF4-FFF2-40B4-BE49-F238E27FC236}">
                <a16:creationId xmlns:a16="http://schemas.microsoft.com/office/drawing/2014/main" id="{C9C2B8F6-C397-499E-9BE8-A7EBE9E8554A}"/>
              </a:ext>
            </a:extLst>
          </p:cNvPr>
          <p:cNvPicPr>
            <a:picLocks noChangeAspect="1"/>
          </p:cNvPicPr>
          <p:nvPr/>
        </p:nvPicPr>
        <p:blipFill>
          <a:blip r:embed="rId2"/>
          <a:srcRect l="43410"/>
          <a:stretch/>
        </p:blipFill>
        <p:spPr>
          <a:xfrm>
            <a:off x="3394787" y="1773826"/>
            <a:ext cx="5402425" cy="4208867"/>
          </a:xfrm>
          <a:prstGeom prst="rect">
            <a:avLst/>
          </a:prstGeom>
        </p:spPr>
      </p:pic>
    </p:spTree>
    <p:extLst>
      <p:ext uri="{BB962C8B-B14F-4D97-AF65-F5344CB8AC3E}">
        <p14:creationId xmlns:p14="http://schemas.microsoft.com/office/powerpoint/2010/main" val="1610375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DC9BC-A67C-F90A-086C-0D27DA8BE931}"/>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5DFD9364-2A84-E78B-A697-9A65EB9AAB27}"/>
              </a:ext>
            </a:extLst>
          </p:cNvPr>
          <p:cNvSpPr>
            <a:spLocks noGrp="1"/>
          </p:cNvSpPr>
          <p:nvPr>
            <p:ph type="dt" sz="half" idx="10"/>
          </p:nvPr>
        </p:nvSpPr>
        <p:spPr/>
        <p:txBody>
          <a:bodyPr/>
          <a:lstStyle/>
          <a:p>
            <a:fld id="{9B62AA43-5860-4C4D-9BEF-883DBBBE53AC}" type="datetime1">
              <a:rPr lang="en-US" smtClean="0"/>
              <a:t>1/13/2025</a:t>
            </a:fld>
            <a:endParaRPr lang="en-US" dirty="0"/>
          </a:p>
        </p:txBody>
      </p:sp>
      <p:sp>
        <p:nvSpPr>
          <p:cNvPr id="5" name="Slide Number Placeholder 4">
            <a:extLst>
              <a:ext uri="{FF2B5EF4-FFF2-40B4-BE49-F238E27FC236}">
                <a16:creationId xmlns:a16="http://schemas.microsoft.com/office/drawing/2014/main" id="{6C4E251F-A463-A0F6-80FD-0A9FB97DF373}"/>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8" name="TextBox 7">
            <a:extLst>
              <a:ext uri="{FF2B5EF4-FFF2-40B4-BE49-F238E27FC236}">
                <a16:creationId xmlns:a16="http://schemas.microsoft.com/office/drawing/2014/main" id="{BA989F2D-A9B7-AF25-1DC3-AEC812B24E1D}"/>
              </a:ext>
            </a:extLst>
          </p:cNvPr>
          <p:cNvSpPr txBox="1"/>
          <p:nvPr/>
        </p:nvSpPr>
        <p:spPr>
          <a:xfrm>
            <a:off x="2676762" y="2524038"/>
            <a:ext cx="6681507" cy="8107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hangingPunct="0"/>
            <a:r>
              <a:rPr lang="en-IN" sz="4800" dirty="0"/>
              <a:t>Let’s write some codes!</a:t>
            </a:r>
            <a:endParaRPr lang="en-IN" sz="4800" dirty="0">
              <a:solidFill>
                <a:srgbClr val="000000"/>
              </a:solidFill>
              <a:sym typeface="Helvetica Neue Medium"/>
            </a:endParaRPr>
          </a:p>
        </p:txBody>
      </p:sp>
    </p:spTree>
    <p:extLst>
      <p:ext uri="{BB962C8B-B14F-4D97-AF65-F5344CB8AC3E}">
        <p14:creationId xmlns:p14="http://schemas.microsoft.com/office/powerpoint/2010/main" val="1032879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E5494A4-496C-E759-C4BB-4E15EB048628}"/>
              </a:ext>
            </a:extLst>
          </p:cNvPr>
          <p:cNvSpPr>
            <a:spLocks noGrp="1"/>
          </p:cNvSpPr>
          <p:nvPr>
            <p:ph type="dt" sz="half" idx="10"/>
          </p:nvPr>
        </p:nvSpPr>
        <p:spPr/>
        <p:txBody>
          <a:bodyPr/>
          <a:lstStyle/>
          <a:p>
            <a:fld id="{45857C3D-6468-49E5-A698-74C6DB7D76E7}" type="datetime1">
              <a:rPr lang="en-US" smtClean="0"/>
              <a:t>1/13/2025</a:t>
            </a:fld>
            <a:endParaRPr lang="en-US" dirty="0"/>
          </a:p>
        </p:txBody>
      </p:sp>
      <p:sp>
        <p:nvSpPr>
          <p:cNvPr id="5" name="Slide Number Placeholder 4">
            <a:extLst>
              <a:ext uri="{FF2B5EF4-FFF2-40B4-BE49-F238E27FC236}">
                <a16:creationId xmlns:a16="http://schemas.microsoft.com/office/drawing/2014/main" id="{70672C96-0F09-7D2C-3454-08C4C6B341E2}"/>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2" name="Title 1">
            <a:extLst>
              <a:ext uri="{FF2B5EF4-FFF2-40B4-BE49-F238E27FC236}">
                <a16:creationId xmlns:a16="http://schemas.microsoft.com/office/drawing/2014/main" id="{4B76FC35-3AC2-411D-8882-1AD1B87F624F}"/>
              </a:ext>
            </a:extLst>
          </p:cNvPr>
          <p:cNvSpPr>
            <a:spLocks noGrp="1"/>
          </p:cNvSpPr>
          <p:nvPr>
            <p:ph type="title" idx="4294967295"/>
          </p:nvPr>
        </p:nvSpPr>
        <p:spPr>
          <a:xfrm>
            <a:off x="3279775" y="623888"/>
            <a:ext cx="8912225" cy="542925"/>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29D0701D-B7B9-48D4-82FC-7FACFAB71864}"/>
              </a:ext>
            </a:extLst>
          </p:cNvPr>
          <p:cNvSpPr>
            <a:spLocks noGrp="1"/>
          </p:cNvSpPr>
          <p:nvPr>
            <p:ph idx="4294967295"/>
          </p:nvPr>
        </p:nvSpPr>
        <p:spPr>
          <a:xfrm>
            <a:off x="1097279" y="1885026"/>
            <a:ext cx="9479903" cy="4021251"/>
          </a:xfrm>
        </p:spPr>
        <p:txBody>
          <a:bodyPr>
            <a:normAutofit/>
          </a:bodyPr>
          <a:lstStyle/>
          <a:p>
            <a:pPr algn="just">
              <a:lnSpc>
                <a:spcPct val="150000"/>
              </a:lnSpc>
              <a:buClr>
                <a:schemeClr val="tx1"/>
              </a:buClr>
              <a:buFont typeface="Wingdings" panose="05000000000000000000" pitchFamily="2" charset="2"/>
              <a:buChar char="q"/>
            </a:pPr>
            <a:r>
              <a:rPr lang="en-US" dirty="0"/>
              <a:t>Decision trees tend to have high variance when they utilize different training and test sets of the same data, since they tend to overfit on training data. This leads to poor performance on unseen data. Unfortunately, this limits the usage of decision trees in predictive modeling. </a:t>
            </a:r>
          </a:p>
          <a:p>
            <a:pPr algn="just">
              <a:lnSpc>
                <a:spcPct val="150000"/>
              </a:lnSpc>
              <a:buClr>
                <a:schemeClr val="tx1"/>
              </a:buClr>
              <a:buFont typeface="Wingdings" panose="05000000000000000000" pitchFamily="2" charset="2"/>
              <a:buChar char="q"/>
            </a:pPr>
            <a:r>
              <a:rPr lang="en-US" dirty="0"/>
              <a:t>To overcome these problems we use ensemble methods, we can create models that utilize underlying(weak) decision trees as a foundation for producing powerful results and this is done in </a:t>
            </a:r>
            <a:r>
              <a:rPr lang="en-US" b="1" dirty="0"/>
              <a:t>Random Forest Algorithm</a:t>
            </a:r>
          </a:p>
        </p:txBody>
      </p:sp>
      <p:sp>
        <p:nvSpPr>
          <p:cNvPr id="7" name="TextBox 6">
            <a:extLst>
              <a:ext uri="{FF2B5EF4-FFF2-40B4-BE49-F238E27FC236}">
                <a16:creationId xmlns:a16="http://schemas.microsoft.com/office/drawing/2014/main" id="{BEE96F5A-64D7-654C-5879-CD40FCC6D519}"/>
              </a:ext>
            </a:extLst>
          </p:cNvPr>
          <p:cNvSpPr txBox="1"/>
          <p:nvPr/>
        </p:nvSpPr>
        <p:spPr>
          <a:xfrm>
            <a:off x="1097279" y="1046588"/>
            <a:ext cx="9479901" cy="523220"/>
          </a:xfrm>
          <a:prstGeom prst="rect">
            <a:avLst/>
          </a:prstGeom>
          <a:noFill/>
        </p:spPr>
        <p:txBody>
          <a:bodyPr wrap="square">
            <a:spAutoFit/>
          </a:bodyPr>
          <a:lstStyle/>
          <a:p>
            <a:r>
              <a:rPr lang="en-US" sz="2800" b="1" dirty="0"/>
              <a:t>Limitations to Decision Trees</a:t>
            </a:r>
            <a:endParaRPr lang="en-US" sz="2800" dirty="0"/>
          </a:p>
        </p:txBody>
      </p:sp>
    </p:spTree>
    <p:extLst>
      <p:ext uri="{BB962C8B-B14F-4D97-AF65-F5344CB8AC3E}">
        <p14:creationId xmlns:p14="http://schemas.microsoft.com/office/powerpoint/2010/main" val="181468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AC97-BFC3-4CC5-8900-D58D7CDDB54A}"/>
              </a:ext>
            </a:extLst>
          </p:cNvPr>
          <p:cNvSpPr>
            <a:spLocks noGrp="1"/>
          </p:cNvSpPr>
          <p:nvPr>
            <p:ph type="ctrTitle"/>
          </p:nvPr>
        </p:nvSpPr>
        <p:spPr>
          <a:xfrm>
            <a:off x="1097280" y="3182110"/>
            <a:ext cx="10058400" cy="1143001"/>
          </a:xfrm>
        </p:spPr>
        <p:txBody>
          <a:bodyPr/>
          <a:lstStyle/>
          <a:p>
            <a:pPr algn="ctr"/>
            <a:r>
              <a:rPr lang="en-US" dirty="0"/>
              <a:t>Random forest</a:t>
            </a:r>
          </a:p>
        </p:txBody>
      </p:sp>
      <p:sp>
        <p:nvSpPr>
          <p:cNvPr id="3" name="Subtitle 2">
            <a:extLst>
              <a:ext uri="{FF2B5EF4-FFF2-40B4-BE49-F238E27FC236}">
                <a16:creationId xmlns:a16="http://schemas.microsoft.com/office/drawing/2014/main" id="{08036E4A-DF74-4489-A1F7-3BF0B3A87609}"/>
              </a:ext>
            </a:extLst>
          </p:cNvPr>
          <p:cNvSpPr>
            <a:spLocks noGrp="1"/>
          </p:cNvSpPr>
          <p:nvPr>
            <p:ph type="subTitle" idx="1"/>
          </p:nvPr>
        </p:nvSpPr>
        <p:spPr/>
        <p:txBody>
          <a:bodyPr/>
          <a:lstStyle/>
          <a:p>
            <a:r>
              <a:rPr lang="en-US" dirty="0"/>
              <a:t> </a:t>
            </a:r>
          </a:p>
        </p:txBody>
      </p:sp>
      <p:sp>
        <p:nvSpPr>
          <p:cNvPr id="4" name="Date Placeholder 3">
            <a:extLst>
              <a:ext uri="{FF2B5EF4-FFF2-40B4-BE49-F238E27FC236}">
                <a16:creationId xmlns:a16="http://schemas.microsoft.com/office/drawing/2014/main" id="{6BA5180E-D693-7282-606A-EA47C1F07586}"/>
              </a:ext>
            </a:extLst>
          </p:cNvPr>
          <p:cNvSpPr>
            <a:spLocks noGrp="1"/>
          </p:cNvSpPr>
          <p:nvPr>
            <p:ph type="dt" sz="half" idx="10"/>
          </p:nvPr>
        </p:nvSpPr>
        <p:spPr/>
        <p:txBody>
          <a:bodyPr/>
          <a:lstStyle/>
          <a:p>
            <a:fld id="{0BDB52B1-4C92-41F9-8259-0C1BAD9C979B}" type="datetime1">
              <a:rPr lang="en-US" smtClean="0"/>
              <a:t>1/13/2025</a:t>
            </a:fld>
            <a:endParaRPr lang="en-US" dirty="0"/>
          </a:p>
        </p:txBody>
      </p:sp>
      <p:sp>
        <p:nvSpPr>
          <p:cNvPr id="5" name="Slide Number Placeholder 4">
            <a:extLst>
              <a:ext uri="{FF2B5EF4-FFF2-40B4-BE49-F238E27FC236}">
                <a16:creationId xmlns:a16="http://schemas.microsoft.com/office/drawing/2014/main" id="{E036071F-83C9-4C5B-B0C3-D34A9676EE2C}"/>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287185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271DDDA-AC29-7CE0-A6DB-C76B8C9ED022}"/>
              </a:ext>
            </a:extLst>
          </p:cNvPr>
          <p:cNvSpPr>
            <a:spLocks noGrp="1"/>
          </p:cNvSpPr>
          <p:nvPr>
            <p:ph type="dt" sz="half" idx="10"/>
          </p:nvPr>
        </p:nvSpPr>
        <p:spPr/>
        <p:txBody>
          <a:bodyPr/>
          <a:lstStyle/>
          <a:p>
            <a:fld id="{7001DD29-A81A-45BD-B70D-92B209B9937B}" type="datetime1">
              <a:rPr lang="en-US" smtClean="0"/>
              <a:t>1/13/2025</a:t>
            </a:fld>
            <a:endParaRPr lang="en-US" dirty="0"/>
          </a:p>
        </p:txBody>
      </p:sp>
      <p:sp>
        <p:nvSpPr>
          <p:cNvPr id="6" name="Slide Number Placeholder 5">
            <a:extLst>
              <a:ext uri="{FF2B5EF4-FFF2-40B4-BE49-F238E27FC236}">
                <a16:creationId xmlns:a16="http://schemas.microsoft.com/office/drawing/2014/main" id="{E4CBF65D-31F4-AA56-4C3C-DC21D0B8CBF0}"/>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2" name="Title 1">
            <a:extLst>
              <a:ext uri="{FF2B5EF4-FFF2-40B4-BE49-F238E27FC236}">
                <a16:creationId xmlns:a16="http://schemas.microsoft.com/office/drawing/2014/main" id="{04571970-15C7-4586-A297-FF00A005CF3E}"/>
              </a:ext>
            </a:extLst>
          </p:cNvPr>
          <p:cNvSpPr>
            <a:spLocks noGrp="1"/>
          </p:cNvSpPr>
          <p:nvPr>
            <p:ph type="title" idx="4294967295"/>
          </p:nvPr>
        </p:nvSpPr>
        <p:spPr>
          <a:xfrm>
            <a:off x="1203649" y="662435"/>
            <a:ext cx="7221894" cy="747713"/>
          </a:xfrm>
        </p:spPr>
        <p:txBody>
          <a:bodyPr>
            <a:normAutofit/>
          </a:bodyPr>
          <a:lstStyle/>
          <a:p>
            <a:r>
              <a:rPr lang="en-US" sz="2800" b="1" dirty="0">
                <a:solidFill>
                  <a:schemeClr val="tx1"/>
                </a:solidFill>
                <a:latin typeface="+mn-lt"/>
              </a:rPr>
              <a:t>Principle of Naive Bayes Classifier</a:t>
            </a:r>
            <a:endParaRPr lang="en-US" sz="2800" dirty="0">
              <a:solidFill>
                <a:schemeClr val="tx1"/>
              </a:solidFill>
              <a:latin typeface="+mn-lt"/>
            </a:endParaRPr>
          </a:p>
        </p:txBody>
      </p:sp>
      <p:sp>
        <p:nvSpPr>
          <p:cNvPr id="3" name="Content Placeholder 2">
            <a:extLst>
              <a:ext uri="{FF2B5EF4-FFF2-40B4-BE49-F238E27FC236}">
                <a16:creationId xmlns:a16="http://schemas.microsoft.com/office/drawing/2014/main" id="{DB92C4F4-A648-4A11-B732-B8786B9171E1}"/>
              </a:ext>
            </a:extLst>
          </p:cNvPr>
          <p:cNvSpPr>
            <a:spLocks noGrp="1"/>
          </p:cNvSpPr>
          <p:nvPr>
            <p:ph idx="4294967295"/>
          </p:nvPr>
        </p:nvSpPr>
        <p:spPr>
          <a:xfrm>
            <a:off x="1203649" y="1790355"/>
            <a:ext cx="9582539" cy="4022725"/>
          </a:xfrm>
        </p:spPr>
        <p:txBody>
          <a:bodyPr>
            <a:normAutofit/>
          </a:bodyPr>
          <a:lstStyle/>
          <a:p>
            <a:r>
              <a:rPr lang="en-US" dirty="0">
                <a:solidFill>
                  <a:schemeClr val="tx1"/>
                </a:solidFill>
              </a:rPr>
              <a:t>A Naive Bayes classifier is a probabilistic machine learning model that’s used for classification task. The crux of the classifier is based on the Bayes theorem.</a:t>
            </a:r>
          </a:p>
          <a:p>
            <a:pPr marL="0" indent="0">
              <a:buNone/>
            </a:pPr>
            <a:endParaRPr lang="en-US" dirty="0">
              <a:solidFill>
                <a:schemeClr val="tx1"/>
              </a:solidFill>
            </a:endParaRPr>
          </a:p>
          <a:p>
            <a:r>
              <a:rPr lang="en-US" dirty="0">
                <a:solidFill>
                  <a:schemeClr val="tx1"/>
                </a:solidFill>
              </a:rPr>
              <a:t>Bayes theorem can be rewritten as:</a:t>
            </a:r>
          </a:p>
          <a:p>
            <a:pPr marL="0" indent="0">
              <a:buNone/>
            </a:pPr>
            <a:endParaRPr lang="en-US" dirty="0">
              <a:solidFill>
                <a:schemeClr val="tx1"/>
              </a:solidFill>
            </a:endParaRPr>
          </a:p>
          <a:p>
            <a:pPr marL="0" indent="0">
              <a:buNone/>
            </a:pPr>
            <a:endParaRPr lang="en-US" dirty="0">
              <a:solidFill>
                <a:schemeClr val="tx1"/>
              </a:solidFill>
            </a:endParaRPr>
          </a:p>
          <a:p>
            <a:r>
              <a:rPr lang="en-US" dirty="0">
                <a:solidFill>
                  <a:schemeClr val="tx1"/>
                </a:solidFill>
              </a:rPr>
              <a:t>It is not a single algorithm but a family of algorithms where all of them share a common principle, i.e. every pair of features being classified is independent of each other.</a:t>
            </a:r>
          </a:p>
          <a:p>
            <a:endParaRPr lang="en-US" dirty="0">
              <a:solidFill>
                <a:schemeClr val="tx1"/>
              </a:solidFill>
            </a:endParaRPr>
          </a:p>
          <a:p>
            <a:endParaRPr lang="en-US" dirty="0">
              <a:solidFill>
                <a:schemeClr val="tx1"/>
              </a:solidFill>
            </a:endParaRPr>
          </a:p>
        </p:txBody>
      </p:sp>
      <p:pic>
        <p:nvPicPr>
          <p:cNvPr id="1027" name="Picture 3" descr="https://miro.medium.com/max/484/1*Gb2Ifjn1olE5ML6mqY5WNQ.png">
            <a:extLst>
              <a:ext uri="{FF2B5EF4-FFF2-40B4-BE49-F238E27FC236}">
                <a16:creationId xmlns:a16="http://schemas.microsoft.com/office/drawing/2014/main" id="{767200D5-D5CD-4A92-AEDB-B7AFCD0B0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758" y="3242388"/>
            <a:ext cx="4457700" cy="745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735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616683-95FA-3D34-7F16-8FD914D7AAAD}"/>
              </a:ext>
            </a:extLst>
          </p:cNvPr>
          <p:cNvSpPr>
            <a:spLocks noGrp="1"/>
          </p:cNvSpPr>
          <p:nvPr>
            <p:ph type="dt" sz="half" idx="10"/>
          </p:nvPr>
        </p:nvSpPr>
        <p:spPr/>
        <p:txBody>
          <a:bodyPr/>
          <a:lstStyle/>
          <a:p>
            <a:fld id="{BE161FFA-0618-45DF-9197-BB01751EB88E}" type="datetime1">
              <a:rPr lang="en-US" smtClean="0"/>
              <a:t>1/13/2025</a:t>
            </a:fld>
            <a:endParaRPr lang="en-US" dirty="0"/>
          </a:p>
        </p:txBody>
      </p:sp>
      <p:sp>
        <p:nvSpPr>
          <p:cNvPr id="5" name="Slide Number Placeholder 4">
            <a:extLst>
              <a:ext uri="{FF2B5EF4-FFF2-40B4-BE49-F238E27FC236}">
                <a16:creationId xmlns:a16="http://schemas.microsoft.com/office/drawing/2014/main" id="{1AA2C7FB-95E4-6DEE-40EA-5344ED0E30AB}"/>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2" name="Title 1">
            <a:extLst>
              <a:ext uri="{FF2B5EF4-FFF2-40B4-BE49-F238E27FC236}">
                <a16:creationId xmlns:a16="http://schemas.microsoft.com/office/drawing/2014/main" id="{F9423138-F78F-4506-B16F-D4C9B2E37C34}"/>
              </a:ext>
            </a:extLst>
          </p:cNvPr>
          <p:cNvSpPr>
            <a:spLocks noGrp="1"/>
          </p:cNvSpPr>
          <p:nvPr>
            <p:ph type="title" idx="4294967295"/>
          </p:nvPr>
        </p:nvSpPr>
        <p:spPr>
          <a:xfrm>
            <a:off x="3279775" y="623888"/>
            <a:ext cx="8912225" cy="444500"/>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9299ABE2-19D1-49E8-B21C-77B687187114}"/>
              </a:ext>
            </a:extLst>
          </p:cNvPr>
          <p:cNvSpPr>
            <a:spLocks noGrp="1"/>
          </p:cNvSpPr>
          <p:nvPr>
            <p:ph idx="4294967295"/>
          </p:nvPr>
        </p:nvSpPr>
        <p:spPr>
          <a:xfrm>
            <a:off x="985057" y="1068388"/>
            <a:ext cx="9754477" cy="4841875"/>
          </a:xfrm>
        </p:spPr>
        <p:txBody>
          <a:bodyPr>
            <a:noAutofit/>
          </a:bodyPr>
          <a:lstStyle/>
          <a:p>
            <a:pPr marL="0" indent="0" algn="just">
              <a:lnSpc>
                <a:spcPct val="150000"/>
              </a:lnSpc>
              <a:buNone/>
            </a:pPr>
            <a:r>
              <a:rPr lang="en-US" sz="2800" b="1" dirty="0">
                <a:solidFill>
                  <a:schemeClr val="tx1"/>
                </a:solidFill>
              </a:rPr>
              <a:t>Definition</a:t>
            </a:r>
          </a:p>
          <a:p>
            <a:pPr algn="just">
              <a:lnSpc>
                <a:spcPct val="150000"/>
              </a:lnSpc>
              <a:buClr>
                <a:schemeClr val="tx1"/>
              </a:buClr>
              <a:buFont typeface="Wingdings" panose="05000000000000000000" pitchFamily="2" charset="2"/>
              <a:buChar char="q"/>
            </a:pPr>
            <a:r>
              <a:rPr lang="en-US" dirty="0">
                <a:solidFill>
                  <a:schemeClr val="tx1"/>
                </a:solidFill>
              </a:rPr>
              <a:t>The Random Forest algorithm is a supervised classification algorithm based on Decision Trees. Also known as random decision forests, it is a popular ensemble method used to build predictive models for both classification and regression problems.  </a:t>
            </a:r>
          </a:p>
          <a:p>
            <a:pPr algn="just">
              <a:lnSpc>
                <a:spcPct val="150000"/>
              </a:lnSpc>
              <a:buClr>
                <a:schemeClr val="tx1"/>
              </a:buClr>
              <a:buFont typeface="Wingdings" panose="05000000000000000000" pitchFamily="2" charset="2"/>
              <a:buChar char="q"/>
            </a:pPr>
            <a:r>
              <a:rPr lang="en-US" dirty="0">
                <a:solidFill>
                  <a:schemeClr val="tx1"/>
                </a:solidFill>
              </a:rPr>
              <a:t>In the context of Random Forests, "ensemble" refers to the collective decisions of multiple Decision Trees. In a Random Forest (RF), predictions are made not based on a single Decision Tree but by combining the predictions of 'K' Decision Trees, typically through a majority vote or averaging.</a:t>
            </a:r>
          </a:p>
        </p:txBody>
      </p:sp>
    </p:spTree>
    <p:extLst>
      <p:ext uri="{BB962C8B-B14F-4D97-AF65-F5344CB8AC3E}">
        <p14:creationId xmlns:p14="http://schemas.microsoft.com/office/powerpoint/2010/main" val="1372674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1F779-0BA3-741D-C2BC-CD6A1B0548E9}"/>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54D526C6-7201-9146-BFAC-4C50F5D4F5C8}"/>
              </a:ext>
            </a:extLst>
          </p:cNvPr>
          <p:cNvSpPr>
            <a:spLocks noGrp="1"/>
          </p:cNvSpPr>
          <p:nvPr>
            <p:ph type="dt" sz="half" idx="10"/>
          </p:nvPr>
        </p:nvSpPr>
        <p:spPr/>
        <p:txBody>
          <a:bodyPr/>
          <a:lstStyle/>
          <a:p>
            <a:fld id="{BE161FFA-0618-45DF-9197-BB01751EB88E}" type="datetime1">
              <a:rPr lang="en-US" smtClean="0"/>
              <a:t>1/13/2025</a:t>
            </a:fld>
            <a:endParaRPr lang="en-US" dirty="0"/>
          </a:p>
        </p:txBody>
      </p:sp>
      <p:sp>
        <p:nvSpPr>
          <p:cNvPr id="5" name="Slide Number Placeholder 4">
            <a:extLst>
              <a:ext uri="{FF2B5EF4-FFF2-40B4-BE49-F238E27FC236}">
                <a16:creationId xmlns:a16="http://schemas.microsoft.com/office/drawing/2014/main" id="{52D7E4FC-BAD7-2678-57AE-5DA0D3C298B5}"/>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2" name="Title 1">
            <a:extLst>
              <a:ext uri="{FF2B5EF4-FFF2-40B4-BE49-F238E27FC236}">
                <a16:creationId xmlns:a16="http://schemas.microsoft.com/office/drawing/2014/main" id="{E3D8BC75-F527-5FA2-FB69-C2F7456ED6A7}"/>
              </a:ext>
            </a:extLst>
          </p:cNvPr>
          <p:cNvSpPr>
            <a:spLocks noGrp="1"/>
          </p:cNvSpPr>
          <p:nvPr>
            <p:ph type="title" idx="4294967295"/>
          </p:nvPr>
        </p:nvSpPr>
        <p:spPr>
          <a:xfrm>
            <a:off x="3279775" y="623888"/>
            <a:ext cx="8912225" cy="444500"/>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335D8210-B43B-3621-4EEB-022501A27999}"/>
              </a:ext>
            </a:extLst>
          </p:cNvPr>
          <p:cNvSpPr>
            <a:spLocks noGrp="1"/>
          </p:cNvSpPr>
          <p:nvPr>
            <p:ph idx="4294967295"/>
          </p:nvPr>
        </p:nvSpPr>
        <p:spPr>
          <a:xfrm>
            <a:off x="985057" y="1068388"/>
            <a:ext cx="9754477" cy="4841875"/>
          </a:xfrm>
        </p:spPr>
        <p:txBody>
          <a:bodyPr>
            <a:noAutofit/>
          </a:bodyPr>
          <a:lstStyle/>
          <a:p>
            <a:pPr algn="just">
              <a:lnSpc>
                <a:spcPct val="150000"/>
              </a:lnSpc>
            </a:pPr>
            <a:r>
              <a:rPr lang="en-US" sz="2800" b="1" dirty="0">
                <a:solidFill>
                  <a:schemeClr val="tx1"/>
                </a:solidFill>
              </a:rPr>
              <a:t>Construction </a:t>
            </a:r>
          </a:p>
          <a:p>
            <a:pPr algn="just">
              <a:lnSpc>
                <a:spcPct val="150000"/>
              </a:lnSpc>
            </a:pPr>
            <a:r>
              <a:rPr lang="en-US" dirty="0">
                <a:solidFill>
                  <a:schemeClr val="tx1"/>
                </a:solidFill>
              </a:rPr>
              <a:t>'K' individual Decision Trees are created from a given dataset by randomly dividing the dataset and the feature subspace using a process called </a:t>
            </a:r>
            <a:r>
              <a:rPr lang="en-US" b="1" dirty="0">
                <a:solidFill>
                  <a:schemeClr val="tx1"/>
                </a:solidFill>
              </a:rPr>
              <a:t>Bootstrap Aggregation (Bagging)</a:t>
            </a:r>
            <a:r>
              <a:rPr lang="en-US" dirty="0">
                <a:solidFill>
                  <a:schemeClr val="tx1"/>
                </a:solidFill>
              </a:rPr>
              <a:t>. Bagging involves random selection with replacement. Generally, two-thirds of the dataset (row-wise) is selected through bagging. On this selected dataset, another process called </a:t>
            </a:r>
            <a:r>
              <a:rPr lang="en-US" b="1" dirty="0">
                <a:solidFill>
                  <a:schemeClr val="tx1"/>
                </a:solidFill>
              </a:rPr>
              <a:t>Attribute Bagging </a:t>
            </a:r>
            <a:r>
              <a:rPr lang="en-US" dirty="0">
                <a:solidFill>
                  <a:schemeClr val="tx1"/>
                </a:solidFill>
              </a:rPr>
              <a:t>is performed to further enhance diversity among the Decision Trees.</a:t>
            </a:r>
          </a:p>
        </p:txBody>
      </p:sp>
    </p:spTree>
    <p:extLst>
      <p:ext uri="{BB962C8B-B14F-4D97-AF65-F5344CB8AC3E}">
        <p14:creationId xmlns:p14="http://schemas.microsoft.com/office/powerpoint/2010/main" val="26064137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AC8F907-20DB-49E9-27A9-4D032F55CE52}"/>
              </a:ext>
            </a:extLst>
          </p:cNvPr>
          <p:cNvSpPr>
            <a:spLocks noGrp="1"/>
          </p:cNvSpPr>
          <p:nvPr>
            <p:ph type="dt" sz="half" idx="10"/>
          </p:nvPr>
        </p:nvSpPr>
        <p:spPr/>
        <p:txBody>
          <a:bodyPr/>
          <a:lstStyle/>
          <a:p>
            <a:fld id="{B01AD70A-34FE-4EFC-87A6-0A2D2BD885D5}" type="datetime1">
              <a:rPr lang="en-US" smtClean="0"/>
              <a:t>1/13/2025</a:t>
            </a:fld>
            <a:endParaRPr lang="en-US" dirty="0"/>
          </a:p>
        </p:txBody>
      </p:sp>
      <p:sp>
        <p:nvSpPr>
          <p:cNvPr id="5" name="Slide Number Placeholder 4">
            <a:extLst>
              <a:ext uri="{FF2B5EF4-FFF2-40B4-BE49-F238E27FC236}">
                <a16:creationId xmlns:a16="http://schemas.microsoft.com/office/drawing/2014/main" id="{EBB62A1F-02CE-8E66-312A-385379B9698F}"/>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2" name="Title 1">
            <a:extLst>
              <a:ext uri="{FF2B5EF4-FFF2-40B4-BE49-F238E27FC236}">
                <a16:creationId xmlns:a16="http://schemas.microsoft.com/office/drawing/2014/main" id="{9F007EEC-1826-4D37-BA32-10D35FC23E7F}"/>
              </a:ext>
            </a:extLst>
          </p:cNvPr>
          <p:cNvSpPr>
            <a:spLocks noGrp="1"/>
          </p:cNvSpPr>
          <p:nvPr>
            <p:ph type="title" idx="4294967295"/>
          </p:nvPr>
        </p:nvSpPr>
        <p:spPr>
          <a:xfrm>
            <a:off x="3279775" y="623888"/>
            <a:ext cx="8912225" cy="322262"/>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7AA7C2F4-06B5-4289-AC67-5BC7A8AF2BFB}"/>
              </a:ext>
            </a:extLst>
          </p:cNvPr>
          <p:cNvSpPr>
            <a:spLocks noGrp="1"/>
          </p:cNvSpPr>
          <p:nvPr>
            <p:ph idx="4294967295"/>
          </p:nvPr>
        </p:nvSpPr>
        <p:spPr>
          <a:xfrm>
            <a:off x="854428" y="785018"/>
            <a:ext cx="9857113" cy="5279879"/>
          </a:xfrm>
        </p:spPr>
        <p:txBody>
          <a:bodyPr>
            <a:noAutofit/>
          </a:bodyPr>
          <a:lstStyle/>
          <a:p>
            <a:pPr algn="just">
              <a:lnSpc>
                <a:spcPct val="160000"/>
              </a:lnSpc>
            </a:pPr>
            <a:r>
              <a:rPr lang="en-US" dirty="0">
                <a:solidFill>
                  <a:schemeClr val="tx1"/>
                </a:solidFill>
              </a:rPr>
              <a:t>Now </a:t>
            </a:r>
            <a:r>
              <a:rPr lang="en-US" b="1" dirty="0">
                <a:solidFill>
                  <a:schemeClr val="tx1"/>
                </a:solidFill>
              </a:rPr>
              <a:t>Attribute Bagging</a:t>
            </a:r>
            <a:r>
              <a:rPr lang="en-US" dirty="0">
                <a:solidFill>
                  <a:schemeClr val="tx1"/>
                </a:solidFill>
              </a:rPr>
              <a:t> is done to select 'm' features from given M features, (this Process is also called Random Subspace Creation). Generally, value of 'm' is square-root of M. Now we select say, 10 such values of m, and then Build 10 Decision Trees based on them, and test the 1/3rd remaining Dataset on these(10 Decision Trees).We would then Select the Best Decision Tree out of this. And Repeat the whole Process 'K' times again to build such 'K' decision trees.</a:t>
            </a:r>
            <a:endParaRPr lang="en-US" b="1" dirty="0">
              <a:solidFill>
                <a:schemeClr val="tx1"/>
              </a:solidFill>
            </a:endParaRPr>
          </a:p>
          <a:p>
            <a:pPr algn="just">
              <a:lnSpc>
                <a:spcPct val="100000"/>
              </a:lnSpc>
            </a:pPr>
            <a:endParaRPr lang="en-US" b="1" dirty="0">
              <a:solidFill>
                <a:schemeClr val="tx1"/>
              </a:solidFill>
            </a:endParaRPr>
          </a:p>
          <a:p>
            <a:pPr algn="just">
              <a:lnSpc>
                <a:spcPct val="160000"/>
              </a:lnSpc>
            </a:pPr>
            <a:r>
              <a:rPr lang="en-US" b="1" dirty="0">
                <a:solidFill>
                  <a:schemeClr val="tx1"/>
                </a:solidFill>
              </a:rPr>
              <a:t>Classification</a:t>
            </a:r>
            <a:endParaRPr lang="en-US" dirty="0">
              <a:solidFill>
                <a:schemeClr val="tx1"/>
              </a:solidFill>
            </a:endParaRPr>
          </a:p>
          <a:p>
            <a:pPr algn="just">
              <a:lnSpc>
                <a:spcPct val="160000"/>
              </a:lnSpc>
            </a:pPr>
            <a:r>
              <a:rPr lang="en-US" dirty="0">
                <a:solidFill>
                  <a:schemeClr val="tx1"/>
                </a:solidFill>
              </a:rPr>
              <a:t>Prediction in Random Forest (a collection of 'K' Decision Trees) is truly ensemble </a:t>
            </a:r>
            <a:r>
              <a:rPr lang="en-US" dirty="0" err="1">
                <a:solidFill>
                  <a:schemeClr val="tx1"/>
                </a:solidFill>
              </a:rPr>
              <a:t>ie</a:t>
            </a:r>
            <a:r>
              <a:rPr lang="en-US" dirty="0">
                <a:solidFill>
                  <a:schemeClr val="tx1"/>
                </a:solidFill>
              </a:rPr>
              <a:t>, For Each Decision Tree, Predict the class of Instance and then return the class which was predicted the most often.</a:t>
            </a:r>
          </a:p>
        </p:txBody>
      </p:sp>
    </p:spTree>
    <p:extLst>
      <p:ext uri="{BB962C8B-B14F-4D97-AF65-F5344CB8AC3E}">
        <p14:creationId xmlns:p14="http://schemas.microsoft.com/office/powerpoint/2010/main" val="3362011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297CCEA-9FA8-4510-4384-18C1A12260CD}"/>
              </a:ext>
            </a:extLst>
          </p:cNvPr>
          <p:cNvSpPr>
            <a:spLocks noGrp="1"/>
          </p:cNvSpPr>
          <p:nvPr>
            <p:ph type="dt" sz="half" idx="10"/>
          </p:nvPr>
        </p:nvSpPr>
        <p:spPr/>
        <p:txBody>
          <a:bodyPr/>
          <a:lstStyle/>
          <a:p>
            <a:fld id="{9B62AA43-5860-4C4D-9BEF-883DBBBE53AC}" type="datetime1">
              <a:rPr lang="en-US" smtClean="0"/>
              <a:t>1/13/2025</a:t>
            </a:fld>
            <a:endParaRPr lang="en-US" dirty="0"/>
          </a:p>
        </p:txBody>
      </p:sp>
      <p:sp>
        <p:nvSpPr>
          <p:cNvPr id="5" name="Slide Number Placeholder 4">
            <a:extLst>
              <a:ext uri="{FF2B5EF4-FFF2-40B4-BE49-F238E27FC236}">
                <a16:creationId xmlns:a16="http://schemas.microsoft.com/office/drawing/2014/main" id="{EE372B9B-D1F8-110F-CCB0-E6C4FF84C8EE}"/>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
        <p:nvSpPr>
          <p:cNvPr id="8" name="TextBox 7">
            <a:extLst>
              <a:ext uri="{FF2B5EF4-FFF2-40B4-BE49-F238E27FC236}">
                <a16:creationId xmlns:a16="http://schemas.microsoft.com/office/drawing/2014/main" id="{64C676E4-A495-28D2-3089-2383550981E8}"/>
              </a:ext>
            </a:extLst>
          </p:cNvPr>
          <p:cNvSpPr txBox="1"/>
          <p:nvPr/>
        </p:nvSpPr>
        <p:spPr>
          <a:xfrm>
            <a:off x="2676762" y="2524038"/>
            <a:ext cx="6681507" cy="8107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hangingPunct="0"/>
            <a:r>
              <a:rPr lang="en-IN" sz="4800" dirty="0"/>
              <a:t>Let’s code it!</a:t>
            </a:r>
            <a:endParaRPr lang="en-IN" sz="4800" dirty="0">
              <a:solidFill>
                <a:srgbClr val="000000"/>
              </a:solidFill>
              <a:sym typeface="Helvetica Neue Medium"/>
            </a:endParaRPr>
          </a:p>
        </p:txBody>
      </p:sp>
    </p:spTree>
    <p:extLst>
      <p:ext uri="{BB962C8B-B14F-4D97-AF65-F5344CB8AC3E}">
        <p14:creationId xmlns:p14="http://schemas.microsoft.com/office/powerpoint/2010/main" val="1187496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05617F4-16A7-5E96-D1EB-CC2080C875D6}"/>
              </a:ext>
            </a:extLst>
          </p:cNvPr>
          <p:cNvSpPr>
            <a:spLocks noGrp="1"/>
          </p:cNvSpPr>
          <p:nvPr>
            <p:ph type="dt" sz="half" idx="10"/>
          </p:nvPr>
        </p:nvSpPr>
        <p:spPr/>
        <p:txBody>
          <a:bodyPr/>
          <a:lstStyle/>
          <a:p>
            <a:fld id="{4468FAAD-00DF-4B51-B8DD-14E27F8956BD}" type="datetime1">
              <a:rPr lang="en-US" smtClean="0"/>
              <a:t>1/13/2025</a:t>
            </a:fld>
            <a:endParaRPr lang="en-US" dirty="0"/>
          </a:p>
        </p:txBody>
      </p:sp>
      <p:sp>
        <p:nvSpPr>
          <p:cNvPr id="5" name="Slide Number Placeholder 4">
            <a:extLst>
              <a:ext uri="{FF2B5EF4-FFF2-40B4-BE49-F238E27FC236}">
                <a16:creationId xmlns:a16="http://schemas.microsoft.com/office/drawing/2014/main" id="{B9597B6E-FA10-B777-7678-0FA14279E635}"/>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
        <p:nvSpPr>
          <p:cNvPr id="2" name="Title 1">
            <a:extLst>
              <a:ext uri="{FF2B5EF4-FFF2-40B4-BE49-F238E27FC236}">
                <a16:creationId xmlns:a16="http://schemas.microsoft.com/office/drawing/2014/main" id="{34C22E64-5B45-4E4A-92ED-8E595E45B76B}"/>
              </a:ext>
            </a:extLst>
          </p:cNvPr>
          <p:cNvSpPr>
            <a:spLocks noGrp="1"/>
          </p:cNvSpPr>
          <p:nvPr>
            <p:ph type="title" idx="4294967295"/>
          </p:nvPr>
        </p:nvSpPr>
        <p:spPr>
          <a:xfrm>
            <a:off x="1097280" y="1079611"/>
            <a:ext cx="8912225" cy="571500"/>
          </a:xfrm>
        </p:spPr>
        <p:txBody>
          <a:bodyPr>
            <a:normAutofit/>
          </a:bodyPr>
          <a:lstStyle/>
          <a:p>
            <a:r>
              <a:rPr lang="en-US" sz="2800" b="1" dirty="0">
                <a:solidFill>
                  <a:schemeClr val="tx1"/>
                </a:solidFill>
                <a:latin typeface="+mn-lt"/>
              </a:rPr>
              <a:t>Parameters</a:t>
            </a:r>
            <a:endParaRPr lang="en-US" sz="2800" dirty="0">
              <a:solidFill>
                <a:schemeClr val="tx1"/>
              </a:solidFill>
              <a:latin typeface="+mn-lt"/>
            </a:endParaRPr>
          </a:p>
        </p:txBody>
      </p:sp>
      <p:sp>
        <p:nvSpPr>
          <p:cNvPr id="3" name="Content Placeholder 2">
            <a:extLst>
              <a:ext uri="{FF2B5EF4-FFF2-40B4-BE49-F238E27FC236}">
                <a16:creationId xmlns:a16="http://schemas.microsoft.com/office/drawing/2014/main" id="{4146CD93-511B-4C4B-870E-9D6B224F8F67}"/>
              </a:ext>
            </a:extLst>
          </p:cNvPr>
          <p:cNvSpPr>
            <a:spLocks noGrp="1"/>
          </p:cNvSpPr>
          <p:nvPr>
            <p:ph idx="4294967295"/>
          </p:nvPr>
        </p:nvSpPr>
        <p:spPr>
          <a:xfrm>
            <a:off x="1097280" y="1975320"/>
            <a:ext cx="9726230" cy="3803069"/>
          </a:xfrm>
        </p:spPr>
        <p:txBody>
          <a:bodyPr>
            <a:normAutofit/>
          </a:bodyPr>
          <a:lstStyle/>
          <a:p>
            <a:pPr>
              <a:lnSpc>
                <a:spcPct val="150000"/>
              </a:lnSpc>
            </a:pPr>
            <a:r>
              <a:rPr lang="en-US" dirty="0"/>
              <a:t>Let’s understand and try with some of the tuning parameters.</a:t>
            </a:r>
          </a:p>
          <a:p>
            <a:pPr lvl="1">
              <a:lnSpc>
                <a:spcPct val="150000"/>
              </a:lnSpc>
              <a:buClr>
                <a:schemeClr val="tx1"/>
              </a:buClr>
              <a:buFont typeface="Wingdings" panose="05000000000000000000" pitchFamily="2" charset="2"/>
              <a:buChar char="q"/>
            </a:pPr>
            <a:r>
              <a:rPr lang="en-US" sz="2000" b="1" dirty="0" err="1"/>
              <a:t>n_estimators</a:t>
            </a:r>
            <a:r>
              <a:rPr lang="en-US" sz="2000" b="1" dirty="0"/>
              <a:t> : </a:t>
            </a:r>
            <a:r>
              <a:rPr lang="en-US" sz="2000" dirty="0"/>
              <a:t>Number of trees in forest. Default is 10.</a:t>
            </a:r>
          </a:p>
          <a:p>
            <a:pPr lvl="1">
              <a:lnSpc>
                <a:spcPct val="150000"/>
              </a:lnSpc>
              <a:buClr>
                <a:schemeClr val="tx1"/>
              </a:buClr>
              <a:buFont typeface="Wingdings" panose="05000000000000000000" pitchFamily="2" charset="2"/>
              <a:buChar char="q"/>
            </a:pPr>
            <a:r>
              <a:rPr lang="en-US" sz="2000" b="1" dirty="0"/>
              <a:t>criterion: </a:t>
            </a:r>
            <a:r>
              <a:rPr lang="en-US" sz="2000" dirty="0"/>
              <a:t>“</a:t>
            </a:r>
            <a:r>
              <a:rPr lang="en-US" sz="2000" dirty="0" err="1"/>
              <a:t>gini</a:t>
            </a:r>
            <a:r>
              <a:rPr lang="en-US" sz="2000" dirty="0"/>
              <a:t>” or “entropy” same as decision tree classifier.</a:t>
            </a:r>
          </a:p>
          <a:p>
            <a:pPr lvl="1">
              <a:lnSpc>
                <a:spcPct val="150000"/>
              </a:lnSpc>
              <a:buClr>
                <a:schemeClr val="tx1"/>
              </a:buClr>
              <a:buFont typeface="Wingdings" panose="05000000000000000000" pitchFamily="2" charset="2"/>
              <a:buChar char="q"/>
            </a:pPr>
            <a:r>
              <a:rPr lang="en-US" sz="2000" b="1" dirty="0" err="1"/>
              <a:t>min_samples_split</a:t>
            </a:r>
            <a:r>
              <a:rPr lang="en-US" sz="2000" b="1" dirty="0"/>
              <a:t>: </a:t>
            </a:r>
            <a:r>
              <a:rPr lang="en-US" sz="2000" dirty="0"/>
              <a:t>minimum number of working set size at node required to split. Default is 2.</a:t>
            </a:r>
          </a:p>
          <a:p>
            <a:pPr>
              <a:lnSpc>
                <a:spcPct val="150000"/>
              </a:lnSpc>
            </a:pPr>
            <a:r>
              <a:rPr lang="en-US" dirty="0"/>
              <a:t>Play with these parameters by changing values individually and in combination and check if you can improve accuracy.</a:t>
            </a:r>
          </a:p>
        </p:txBody>
      </p:sp>
    </p:spTree>
    <p:extLst>
      <p:ext uri="{BB962C8B-B14F-4D97-AF65-F5344CB8AC3E}">
        <p14:creationId xmlns:p14="http://schemas.microsoft.com/office/powerpoint/2010/main" val="3498768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6BCD2C0-4134-03A0-E72A-9105BBFBCB84}"/>
              </a:ext>
            </a:extLst>
          </p:cNvPr>
          <p:cNvSpPr>
            <a:spLocks noGrp="1"/>
          </p:cNvSpPr>
          <p:nvPr>
            <p:ph type="dt" sz="half" idx="10"/>
          </p:nvPr>
        </p:nvSpPr>
        <p:spPr/>
        <p:txBody>
          <a:bodyPr/>
          <a:lstStyle/>
          <a:p>
            <a:fld id="{271CDC86-AF26-4062-B56F-FD80035508F3}" type="datetime1">
              <a:rPr lang="en-US" smtClean="0"/>
              <a:t>1/13/2025</a:t>
            </a:fld>
            <a:endParaRPr lang="en-US" dirty="0"/>
          </a:p>
        </p:txBody>
      </p:sp>
      <p:sp>
        <p:nvSpPr>
          <p:cNvPr id="5" name="Slide Number Placeholder 4">
            <a:extLst>
              <a:ext uri="{FF2B5EF4-FFF2-40B4-BE49-F238E27FC236}">
                <a16:creationId xmlns:a16="http://schemas.microsoft.com/office/drawing/2014/main" id="{65EADFCB-CCEF-2C88-C7D8-2AFC0CD64776}"/>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
        <p:nvSpPr>
          <p:cNvPr id="2" name="Title 1">
            <a:extLst>
              <a:ext uri="{FF2B5EF4-FFF2-40B4-BE49-F238E27FC236}">
                <a16:creationId xmlns:a16="http://schemas.microsoft.com/office/drawing/2014/main" id="{A6C45E13-8293-4080-8C30-DE64EA613D5D}"/>
              </a:ext>
            </a:extLst>
          </p:cNvPr>
          <p:cNvSpPr>
            <a:spLocks noGrp="1"/>
          </p:cNvSpPr>
          <p:nvPr>
            <p:ph type="title" idx="4294967295"/>
          </p:nvPr>
        </p:nvSpPr>
        <p:spPr>
          <a:xfrm>
            <a:off x="1097280" y="1145366"/>
            <a:ext cx="8912225" cy="698500"/>
          </a:xfrm>
        </p:spPr>
        <p:txBody>
          <a:bodyPr>
            <a:normAutofit/>
          </a:bodyPr>
          <a:lstStyle/>
          <a:p>
            <a:r>
              <a:rPr lang="en-US" sz="2800" b="1" dirty="0">
                <a:solidFill>
                  <a:schemeClr val="tx1"/>
                </a:solidFill>
                <a:latin typeface="+mn-lt"/>
              </a:rPr>
              <a:t>Final Thoughts</a:t>
            </a:r>
          </a:p>
        </p:txBody>
      </p:sp>
      <p:sp>
        <p:nvSpPr>
          <p:cNvPr id="3" name="Content Placeholder 2">
            <a:extLst>
              <a:ext uri="{FF2B5EF4-FFF2-40B4-BE49-F238E27FC236}">
                <a16:creationId xmlns:a16="http://schemas.microsoft.com/office/drawing/2014/main" id="{A47BAB92-27BF-4CD7-B736-10EAAFE9B0DA}"/>
              </a:ext>
            </a:extLst>
          </p:cNvPr>
          <p:cNvSpPr>
            <a:spLocks noGrp="1"/>
          </p:cNvSpPr>
          <p:nvPr>
            <p:ph idx="4294967295"/>
          </p:nvPr>
        </p:nvSpPr>
        <p:spPr>
          <a:xfrm>
            <a:off x="1094105" y="2341562"/>
            <a:ext cx="8915400" cy="2174875"/>
          </a:xfrm>
        </p:spPr>
        <p:txBody>
          <a:bodyPr>
            <a:normAutofit/>
          </a:bodyPr>
          <a:lstStyle/>
          <a:p>
            <a:r>
              <a:rPr lang="en-US" dirty="0">
                <a:solidFill>
                  <a:schemeClr val="tx1"/>
                </a:solidFill>
              </a:rPr>
              <a:t>The Random Forest Classifier, as an ensemble algorithm, tends to deliver more accurate results. This is because it works on the principle that a combination of weak estimators can form a strong estimator.  </a:t>
            </a:r>
          </a:p>
          <a:p>
            <a:r>
              <a:rPr lang="en-US" dirty="0">
                <a:solidFill>
                  <a:schemeClr val="tx1"/>
                </a:solidFill>
              </a:rPr>
              <a:t>Even if one or a few Decision Trees are prone to noise, the overall result is likely to remain accurate. For example, even with a relatively small number of estimators, the algorithm can achieve a high accuracy of above 97%.</a:t>
            </a:r>
          </a:p>
        </p:txBody>
      </p:sp>
    </p:spTree>
    <p:extLst>
      <p:ext uri="{BB962C8B-B14F-4D97-AF65-F5344CB8AC3E}">
        <p14:creationId xmlns:p14="http://schemas.microsoft.com/office/powerpoint/2010/main" val="4154988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22D4706-7B6F-363B-55A7-C1EA200D2D22}"/>
              </a:ext>
            </a:extLst>
          </p:cNvPr>
          <p:cNvSpPr>
            <a:spLocks noGrp="1"/>
          </p:cNvSpPr>
          <p:nvPr>
            <p:ph type="dt" sz="half" idx="10"/>
          </p:nvPr>
        </p:nvSpPr>
        <p:spPr/>
        <p:txBody>
          <a:bodyPr/>
          <a:lstStyle/>
          <a:p>
            <a:fld id="{58FE5246-077C-4BBA-81C3-AF30BCD5BBBC}" type="datetime1">
              <a:rPr lang="en-US" smtClean="0"/>
              <a:t>1/13/2025</a:t>
            </a:fld>
            <a:endParaRPr lang="en-US" dirty="0"/>
          </a:p>
        </p:txBody>
      </p:sp>
      <p:sp>
        <p:nvSpPr>
          <p:cNvPr id="4" name="Slide Number Placeholder 3">
            <a:extLst>
              <a:ext uri="{FF2B5EF4-FFF2-40B4-BE49-F238E27FC236}">
                <a16:creationId xmlns:a16="http://schemas.microsoft.com/office/drawing/2014/main" id="{DA4930C7-856F-F358-94FE-4F2C483F610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2" name="Title 1">
            <a:extLst>
              <a:ext uri="{FF2B5EF4-FFF2-40B4-BE49-F238E27FC236}">
                <a16:creationId xmlns:a16="http://schemas.microsoft.com/office/drawing/2014/main" id="{73537B5C-E3A6-491E-88BA-25CC3A8C1A19}"/>
              </a:ext>
            </a:extLst>
          </p:cNvPr>
          <p:cNvSpPr>
            <a:spLocks noGrp="1"/>
          </p:cNvSpPr>
          <p:nvPr>
            <p:ph type="title" idx="4294967295"/>
          </p:nvPr>
        </p:nvSpPr>
        <p:spPr>
          <a:xfrm>
            <a:off x="0" y="244475"/>
            <a:ext cx="8912225" cy="368300"/>
          </a:xfrm>
        </p:spPr>
        <p:txBody>
          <a:bodyPr>
            <a:normAutofit fontScale="90000"/>
          </a:bodyPr>
          <a:lstStyle/>
          <a:p>
            <a:r>
              <a:rPr lang="en-US" b="1" dirty="0"/>
              <a:t>Example:</a:t>
            </a:r>
            <a:br>
              <a:rPr lang="en-US" b="1" dirty="0"/>
            </a:br>
            <a:r>
              <a:rPr lang="en-US" sz="2200" dirty="0"/>
              <a:t>Let us take an example to get some better intuition. Consider the problem of playing golf. The dataset is represented as below.</a:t>
            </a:r>
            <a:br>
              <a:rPr lang="en-US" sz="2200" b="1" dirty="0"/>
            </a:br>
            <a:br>
              <a:rPr lang="en-US" b="1" dirty="0"/>
            </a:br>
            <a:br>
              <a:rPr lang="en-US" b="1" dirty="0"/>
            </a:br>
            <a:br>
              <a:rPr lang="en-US" b="1" dirty="0"/>
            </a:br>
            <a:endParaRPr lang="en-US" dirty="0"/>
          </a:p>
        </p:txBody>
      </p:sp>
      <p:pic>
        <p:nvPicPr>
          <p:cNvPr id="5" name="Content Placeholder 4">
            <a:extLst>
              <a:ext uri="{FF2B5EF4-FFF2-40B4-BE49-F238E27FC236}">
                <a16:creationId xmlns:a16="http://schemas.microsoft.com/office/drawing/2014/main" id="{354D9F74-C677-41ED-8644-D5649D137942}"/>
              </a:ext>
            </a:extLst>
          </p:cNvPr>
          <p:cNvPicPr>
            <a:picLocks noGrp="1" noChangeAspect="1"/>
          </p:cNvPicPr>
          <p:nvPr>
            <p:ph idx="4294967295"/>
          </p:nvPr>
        </p:nvPicPr>
        <p:blipFill>
          <a:blip r:embed="rId2"/>
          <a:stretch>
            <a:fillRect/>
          </a:stretch>
        </p:blipFill>
        <p:spPr>
          <a:xfrm>
            <a:off x="3370975" y="695345"/>
            <a:ext cx="5450049" cy="5467310"/>
          </a:xfrm>
        </p:spPr>
      </p:pic>
    </p:spTree>
    <p:extLst>
      <p:ext uri="{BB962C8B-B14F-4D97-AF65-F5344CB8AC3E}">
        <p14:creationId xmlns:p14="http://schemas.microsoft.com/office/powerpoint/2010/main" val="1581823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26CD070-CFB4-4E17-6F1C-B1817FFC2F17}"/>
              </a:ext>
            </a:extLst>
          </p:cNvPr>
          <p:cNvSpPr>
            <a:spLocks noGrp="1"/>
          </p:cNvSpPr>
          <p:nvPr>
            <p:ph type="dt" sz="half" idx="10"/>
          </p:nvPr>
        </p:nvSpPr>
        <p:spPr/>
        <p:txBody>
          <a:bodyPr/>
          <a:lstStyle/>
          <a:p>
            <a:fld id="{434B2ABB-9BB5-4C75-AD44-DBC9625AF7FF}" type="datetime1">
              <a:rPr lang="en-US" smtClean="0"/>
              <a:t>1/13/2025</a:t>
            </a:fld>
            <a:endParaRPr lang="en-US" dirty="0"/>
          </a:p>
        </p:txBody>
      </p:sp>
      <p:sp>
        <p:nvSpPr>
          <p:cNvPr id="6" name="Slide Number Placeholder 5">
            <a:extLst>
              <a:ext uri="{FF2B5EF4-FFF2-40B4-BE49-F238E27FC236}">
                <a16:creationId xmlns:a16="http://schemas.microsoft.com/office/drawing/2014/main" id="{2E22B22F-1D24-2637-F019-26816067CCC0}"/>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Content Placeholder 2">
            <a:extLst>
              <a:ext uri="{FF2B5EF4-FFF2-40B4-BE49-F238E27FC236}">
                <a16:creationId xmlns:a16="http://schemas.microsoft.com/office/drawing/2014/main" id="{AAFA4827-819B-4E07-8087-842A3F9D8917}"/>
              </a:ext>
            </a:extLst>
          </p:cNvPr>
          <p:cNvSpPr>
            <a:spLocks noGrp="1"/>
          </p:cNvSpPr>
          <p:nvPr>
            <p:ph idx="4294967295"/>
          </p:nvPr>
        </p:nvSpPr>
        <p:spPr>
          <a:xfrm>
            <a:off x="1175656" y="1650636"/>
            <a:ext cx="9675845" cy="3798441"/>
          </a:xfrm>
        </p:spPr>
        <p:txBody>
          <a:bodyPr>
            <a:normAutofit fontScale="77500" lnSpcReduction="20000"/>
          </a:bodyPr>
          <a:lstStyle/>
          <a:p>
            <a:pPr>
              <a:lnSpc>
                <a:spcPct val="170000"/>
              </a:lnSpc>
            </a:pPr>
            <a:r>
              <a:rPr lang="en-US" dirty="0">
                <a:solidFill>
                  <a:schemeClr val="tx1"/>
                </a:solidFill>
              </a:rPr>
              <a:t>We classify whether the day is suitable for playing golf, given the features of the day. The columns represent these features, and the rows represent individual entries. If we take the first row of the dataset, we can observe that is not suitable for playing golf if the outlook is rainy, temperature is hot, humidity is high, and it is not windy. </a:t>
            </a:r>
          </a:p>
          <a:p>
            <a:pPr>
              <a:lnSpc>
                <a:spcPct val="170000"/>
              </a:lnSpc>
            </a:pPr>
            <a:r>
              <a:rPr lang="en-US" b="1" dirty="0">
                <a:solidFill>
                  <a:schemeClr val="tx1"/>
                </a:solidFill>
              </a:rPr>
              <a:t>We make two assumptions here:</a:t>
            </a:r>
          </a:p>
          <a:p>
            <a:pPr lvl="2">
              <a:lnSpc>
                <a:spcPct val="170000"/>
              </a:lnSpc>
              <a:buClr>
                <a:schemeClr val="tx1"/>
              </a:buClr>
              <a:buFont typeface="Wingdings" panose="05000000000000000000" pitchFamily="2" charset="2"/>
              <a:buChar char="q"/>
            </a:pPr>
            <a:r>
              <a:rPr lang="en-US" sz="2000" dirty="0">
                <a:solidFill>
                  <a:schemeClr val="tx1"/>
                </a:solidFill>
              </a:rPr>
              <a:t>One as stated above we consider that these predictors are independent. That is, if the temperature is hot, it does not necessarily mean that the humidity is high. </a:t>
            </a:r>
          </a:p>
          <a:p>
            <a:pPr lvl="2">
              <a:lnSpc>
                <a:spcPct val="170000"/>
              </a:lnSpc>
              <a:buClr>
                <a:schemeClr val="tx1"/>
              </a:buClr>
              <a:buFont typeface="Wingdings" panose="05000000000000000000" pitchFamily="2" charset="2"/>
              <a:buChar char="q"/>
            </a:pPr>
            <a:r>
              <a:rPr lang="en-US" sz="2000" dirty="0">
                <a:solidFill>
                  <a:schemeClr val="tx1"/>
                </a:solidFill>
              </a:rPr>
              <a:t>Another assumption made here is that all the predictors have an equal effect on the outcome. That is, the day being windy does not have more importance in deciding to play golf or not.</a:t>
            </a:r>
          </a:p>
        </p:txBody>
      </p:sp>
      <p:sp>
        <p:nvSpPr>
          <p:cNvPr id="7" name="Title 1">
            <a:extLst>
              <a:ext uri="{FF2B5EF4-FFF2-40B4-BE49-F238E27FC236}">
                <a16:creationId xmlns:a16="http://schemas.microsoft.com/office/drawing/2014/main" id="{99FDA838-A092-4152-0BC7-FD1CB9E800B7}"/>
              </a:ext>
            </a:extLst>
          </p:cNvPr>
          <p:cNvSpPr txBox="1">
            <a:spLocks/>
          </p:cNvSpPr>
          <p:nvPr/>
        </p:nvSpPr>
        <p:spPr>
          <a:xfrm>
            <a:off x="1203649" y="662435"/>
            <a:ext cx="7221894" cy="74771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a:solidFill>
                  <a:schemeClr val="tx1"/>
                </a:solidFill>
                <a:latin typeface="+mn-lt"/>
              </a:rPr>
              <a:t>Principle of Naive Bayes Classifier cont’d</a:t>
            </a:r>
            <a:endParaRPr lang="en-US" sz="2800" dirty="0">
              <a:solidFill>
                <a:schemeClr val="tx1"/>
              </a:solidFill>
              <a:latin typeface="+mn-lt"/>
            </a:endParaRPr>
          </a:p>
        </p:txBody>
      </p:sp>
    </p:spTree>
    <p:extLst>
      <p:ext uri="{BB962C8B-B14F-4D97-AF65-F5344CB8AC3E}">
        <p14:creationId xmlns:p14="http://schemas.microsoft.com/office/powerpoint/2010/main" val="795862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5DFB6B-55F8-D0E4-58A0-01E59A065E89}"/>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D41A7545-B807-BC1B-293D-643E1BB78364}"/>
              </a:ext>
            </a:extLst>
          </p:cNvPr>
          <p:cNvSpPr>
            <a:spLocks noGrp="1"/>
          </p:cNvSpPr>
          <p:nvPr>
            <p:ph type="dt" sz="half" idx="10"/>
          </p:nvPr>
        </p:nvSpPr>
        <p:spPr/>
        <p:txBody>
          <a:bodyPr/>
          <a:lstStyle/>
          <a:p>
            <a:fld id="{434B2ABB-9BB5-4C75-AD44-DBC9625AF7FF}" type="datetime1">
              <a:rPr lang="en-US" smtClean="0"/>
              <a:t>1/13/2025</a:t>
            </a:fld>
            <a:endParaRPr lang="en-US" dirty="0"/>
          </a:p>
        </p:txBody>
      </p:sp>
      <p:sp>
        <p:nvSpPr>
          <p:cNvPr id="6" name="Slide Number Placeholder 5">
            <a:extLst>
              <a:ext uri="{FF2B5EF4-FFF2-40B4-BE49-F238E27FC236}">
                <a16:creationId xmlns:a16="http://schemas.microsoft.com/office/drawing/2014/main" id="{87BD2C53-EFFB-BEA6-143A-E10017E20C64}"/>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3" name="Content Placeholder 2">
            <a:extLst>
              <a:ext uri="{FF2B5EF4-FFF2-40B4-BE49-F238E27FC236}">
                <a16:creationId xmlns:a16="http://schemas.microsoft.com/office/drawing/2014/main" id="{604C4A23-5368-7B2F-866A-E1C72818DA43}"/>
              </a:ext>
            </a:extLst>
          </p:cNvPr>
          <p:cNvSpPr>
            <a:spLocks noGrp="1"/>
          </p:cNvSpPr>
          <p:nvPr>
            <p:ph idx="4294967295"/>
          </p:nvPr>
        </p:nvSpPr>
        <p:spPr>
          <a:xfrm>
            <a:off x="1175656" y="2006082"/>
            <a:ext cx="9675845" cy="531845"/>
          </a:xfrm>
        </p:spPr>
        <p:txBody>
          <a:bodyPr>
            <a:normAutofit/>
          </a:bodyPr>
          <a:lstStyle/>
          <a:p>
            <a:r>
              <a:rPr lang="en-US" dirty="0">
                <a:solidFill>
                  <a:schemeClr val="tx1"/>
                </a:solidFill>
              </a:rPr>
              <a:t>According to this example, Bayes theorem can be rewritten as:</a:t>
            </a:r>
          </a:p>
        </p:txBody>
      </p:sp>
      <p:pic>
        <p:nvPicPr>
          <p:cNvPr id="4" name="Picture 3">
            <a:extLst>
              <a:ext uri="{FF2B5EF4-FFF2-40B4-BE49-F238E27FC236}">
                <a16:creationId xmlns:a16="http://schemas.microsoft.com/office/drawing/2014/main" id="{370B31A3-9610-570F-D011-DCBABDAA15F4}"/>
              </a:ext>
            </a:extLst>
          </p:cNvPr>
          <p:cNvPicPr>
            <a:picLocks noChangeAspect="1"/>
          </p:cNvPicPr>
          <p:nvPr/>
        </p:nvPicPr>
        <p:blipFill>
          <a:blip r:embed="rId2"/>
          <a:stretch>
            <a:fillRect/>
          </a:stretch>
        </p:blipFill>
        <p:spPr>
          <a:xfrm>
            <a:off x="3790950" y="2804589"/>
            <a:ext cx="4610100" cy="658544"/>
          </a:xfrm>
          <a:prstGeom prst="rect">
            <a:avLst/>
          </a:prstGeom>
        </p:spPr>
      </p:pic>
      <p:sp>
        <p:nvSpPr>
          <p:cNvPr id="7" name="Title 1">
            <a:extLst>
              <a:ext uri="{FF2B5EF4-FFF2-40B4-BE49-F238E27FC236}">
                <a16:creationId xmlns:a16="http://schemas.microsoft.com/office/drawing/2014/main" id="{A49091AD-A029-2823-D8B8-733AFE8A6262}"/>
              </a:ext>
            </a:extLst>
          </p:cNvPr>
          <p:cNvSpPr txBox="1">
            <a:spLocks/>
          </p:cNvSpPr>
          <p:nvPr/>
        </p:nvSpPr>
        <p:spPr>
          <a:xfrm>
            <a:off x="1203649" y="662435"/>
            <a:ext cx="7221894" cy="74771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a:solidFill>
                  <a:schemeClr val="tx1"/>
                </a:solidFill>
                <a:latin typeface="+mn-lt"/>
              </a:rPr>
              <a:t>Principle of Naive Bayes Classifier cont’d</a:t>
            </a:r>
            <a:endParaRPr lang="en-US" sz="2800" dirty="0">
              <a:solidFill>
                <a:schemeClr val="tx1"/>
              </a:solidFill>
              <a:latin typeface="+mn-lt"/>
            </a:endParaRPr>
          </a:p>
        </p:txBody>
      </p:sp>
      <p:sp>
        <p:nvSpPr>
          <p:cNvPr id="2" name="Content Placeholder 2">
            <a:extLst>
              <a:ext uri="{FF2B5EF4-FFF2-40B4-BE49-F238E27FC236}">
                <a16:creationId xmlns:a16="http://schemas.microsoft.com/office/drawing/2014/main" id="{EEF0C04E-C801-2C86-E513-BD7492AE28CC}"/>
              </a:ext>
            </a:extLst>
          </p:cNvPr>
          <p:cNvSpPr txBox="1">
            <a:spLocks/>
          </p:cNvSpPr>
          <p:nvPr/>
        </p:nvSpPr>
        <p:spPr>
          <a:xfrm>
            <a:off x="1175655" y="3986573"/>
            <a:ext cx="9675845" cy="102456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tx1"/>
                </a:solidFill>
              </a:rPr>
              <a:t>The variable </a:t>
            </a:r>
            <a:r>
              <a:rPr lang="en-US" b="1" dirty="0">
                <a:solidFill>
                  <a:schemeClr val="tx1"/>
                </a:solidFill>
              </a:rPr>
              <a:t>y</a:t>
            </a:r>
            <a:r>
              <a:rPr lang="en-US" dirty="0">
                <a:solidFill>
                  <a:schemeClr val="tx1"/>
                </a:solidFill>
              </a:rPr>
              <a:t> is the class variable(play golf), which represents if it is suitable to play golf or not given the conditions. Variable </a:t>
            </a:r>
            <a:r>
              <a:rPr lang="en-US" b="1" dirty="0">
                <a:solidFill>
                  <a:schemeClr val="tx1"/>
                </a:solidFill>
              </a:rPr>
              <a:t>X </a:t>
            </a:r>
            <a:r>
              <a:rPr lang="en-US" dirty="0">
                <a:solidFill>
                  <a:schemeClr val="tx1"/>
                </a:solidFill>
              </a:rPr>
              <a:t>represent the parameters/features.</a:t>
            </a:r>
          </a:p>
        </p:txBody>
      </p:sp>
    </p:spTree>
    <p:extLst>
      <p:ext uri="{BB962C8B-B14F-4D97-AF65-F5344CB8AC3E}">
        <p14:creationId xmlns:p14="http://schemas.microsoft.com/office/powerpoint/2010/main" val="293002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1C6F6-03EE-5A25-A387-5AC9896F0FF8}"/>
            </a:ext>
          </a:extLst>
        </p:cNvPr>
        <p:cNvGrpSpPr/>
        <p:nvPr/>
      </p:nvGrpSpPr>
      <p:grpSpPr>
        <a:xfrm>
          <a:off x="0" y="0"/>
          <a:ext cx="0" cy="0"/>
          <a:chOff x="0" y="0"/>
          <a:chExt cx="0" cy="0"/>
        </a:xfrm>
      </p:grpSpPr>
      <p:sp>
        <p:nvSpPr>
          <p:cNvPr id="9" name="Date Placeholder 8">
            <a:extLst>
              <a:ext uri="{FF2B5EF4-FFF2-40B4-BE49-F238E27FC236}">
                <a16:creationId xmlns:a16="http://schemas.microsoft.com/office/drawing/2014/main" id="{0F218427-F1F6-65EE-A65E-EEB39E3B46B0}"/>
              </a:ext>
            </a:extLst>
          </p:cNvPr>
          <p:cNvSpPr>
            <a:spLocks noGrp="1"/>
          </p:cNvSpPr>
          <p:nvPr>
            <p:ph type="dt" sz="half" idx="10"/>
          </p:nvPr>
        </p:nvSpPr>
        <p:spPr/>
        <p:txBody>
          <a:bodyPr/>
          <a:lstStyle/>
          <a:p>
            <a:fld id="{E7F02384-3831-47EF-B590-475FC372AD5B}" type="datetime1">
              <a:rPr lang="en-US" smtClean="0"/>
              <a:t>1/13/2025</a:t>
            </a:fld>
            <a:endParaRPr lang="en-US" dirty="0"/>
          </a:p>
        </p:txBody>
      </p:sp>
      <p:sp>
        <p:nvSpPr>
          <p:cNvPr id="10" name="Slide Number Placeholder 9">
            <a:extLst>
              <a:ext uri="{FF2B5EF4-FFF2-40B4-BE49-F238E27FC236}">
                <a16:creationId xmlns:a16="http://schemas.microsoft.com/office/drawing/2014/main" id="{45571DAF-A6F9-0003-FD6A-425F7638F7BD}"/>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2" name="Title 1">
            <a:extLst>
              <a:ext uri="{FF2B5EF4-FFF2-40B4-BE49-F238E27FC236}">
                <a16:creationId xmlns:a16="http://schemas.microsoft.com/office/drawing/2014/main" id="{61D269C5-0377-9D06-1F85-BED7F274E6FA}"/>
              </a:ext>
            </a:extLst>
          </p:cNvPr>
          <p:cNvSpPr>
            <a:spLocks noGrp="1"/>
          </p:cNvSpPr>
          <p:nvPr>
            <p:ph type="title" idx="4294967295"/>
          </p:nvPr>
        </p:nvSpPr>
        <p:spPr>
          <a:xfrm>
            <a:off x="3279775" y="815975"/>
            <a:ext cx="8912225" cy="266700"/>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41B9EB4B-63E5-758B-B6CE-0BF24C3338B5}"/>
              </a:ext>
            </a:extLst>
          </p:cNvPr>
          <p:cNvSpPr>
            <a:spLocks noGrp="1"/>
          </p:cNvSpPr>
          <p:nvPr>
            <p:ph idx="4294967295"/>
          </p:nvPr>
        </p:nvSpPr>
        <p:spPr>
          <a:xfrm>
            <a:off x="1203649" y="1521066"/>
            <a:ext cx="9451910" cy="570104"/>
          </a:xfrm>
        </p:spPr>
        <p:txBody>
          <a:bodyPr>
            <a:normAutofit/>
          </a:bodyPr>
          <a:lstStyle/>
          <a:p>
            <a:r>
              <a:rPr lang="en-US" b="1" dirty="0">
                <a:solidFill>
                  <a:schemeClr val="tx1"/>
                </a:solidFill>
              </a:rPr>
              <a:t>X</a:t>
            </a:r>
            <a:r>
              <a:rPr lang="en-US" dirty="0">
                <a:solidFill>
                  <a:schemeClr val="tx1"/>
                </a:solidFill>
              </a:rPr>
              <a:t> is given as,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4" name="Picture 3">
            <a:extLst>
              <a:ext uri="{FF2B5EF4-FFF2-40B4-BE49-F238E27FC236}">
                <a16:creationId xmlns:a16="http://schemas.microsoft.com/office/drawing/2014/main" id="{7275E39C-009C-A074-E732-5F64C7320DAE}"/>
              </a:ext>
            </a:extLst>
          </p:cNvPr>
          <p:cNvPicPr>
            <a:picLocks noChangeAspect="1"/>
          </p:cNvPicPr>
          <p:nvPr/>
        </p:nvPicPr>
        <p:blipFill>
          <a:blip r:embed="rId2"/>
          <a:stretch>
            <a:fillRect/>
          </a:stretch>
        </p:blipFill>
        <p:spPr>
          <a:xfrm>
            <a:off x="2752818" y="1749201"/>
            <a:ext cx="5473675" cy="464235"/>
          </a:xfrm>
          <a:prstGeom prst="rect">
            <a:avLst/>
          </a:prstGeom>
        </p:spPr>
      </p:pic>
      <p:pic>
        <p:nvPicPr>
          <p:cNvPr id="5" name="Picture 4">
            <a:extLst>
              <a:ext uri="{FF2B5EF4-FFF2-40B4-BE49-F238E27FC236}">
                <a16:creationId xmlns:a16="http://schemas.microsoft.com/office/drawing/2014/main" id="{0DDF82B1-1D1E-93F3-CC7E-52E4432BBAD1}"/>
              </a:ext>
            </a:extLst>
          </p:cNvPr>
          <p:cNvPicPr>
            <a:picLocks noChangeAspect="1"/>
          </p:cNvPicPr>
          <p:nvPr/>
        </p:nvPicPr>
        <p:blipFill>
          <a:blip r:embed="rId3"/>
          <a:stretch>
            <a:fillRect/>
          </a:stretch>
        </p:blipFill>
        <p:spPr>
          <a:xfrm>
            <a:off x="2911437" y="3539112"/>
            <a:ext cx="5737029" cy="464235"/>
          </a:xfrm>
          <a:prstGeom prst="rect">
            <a:avLst/>
          </a:prstGeom>
        </p:spPr>
      </p:pic>
      <p:pic>
        <p:nvPicPr>
          <p:cNvPr id="6" name="Picture 5">
            <a:extLst>
              <a:ext uri="{FF2B5EF4-FFF2-40B4-BE49-F238E27FC236}">
                <a16:creationId xmlns:a16="http://schemas.microsoft.com/office/drawing/2014/main" id="{1FA6C0C0-8A38-2055-B670-93AA68155F43}"/>
              </a:ext>
            </a:extLst>
          </p:cNvPr>
          <p:cNvPicPr>
            <a:picLocks noChangeAspect="1"/>
          </p:cNvPicPr>
          <p:nvPr/>
        </p:nvPicPr>
        <p:blipFill>
          <a:blip r:embed="rId4"/>
          <a:stretch>
            <a:fillRect/>
          </a:stretch>
        </p:blipFill>
        <p:spPr>
          <a:xfrm>
            <a:off x="2911436" y="5453084"/>
            <a:ext cx="5737029" cy="570104"/>
          </a:xfrm>
          <a:prstGeom prst="rect">
            <a:avLst/>
          </a:prstGeom>
        </p:spPr>
      </p:pic>
      <p:sp>
        <p:nvSpPr>
          <p:cNvPr id="7" name="Rectangle 1">
            <a:extLst>
              <a:ext uri="{FF2B5EF4-FFF2-40B4-BE49-F238E27FC236}">
                <a16:creationId xmlns:a16="http://schemas.microsoft.com/office/drawing/2014/main" id="{455B714E-4337-5A1B-F87C-100BF19BC5EE}"/>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medium-content-serif-font"/>
              </a:rPr>
              <a:t>In our case, the class variable(</a:t>
            </a:r>
            <a:r>
              <a:rPr kumimoji="0" lang="en-US" altLang="en-US" sz="1500" b="1" i="0" u="none" strike="noStrike" cap="none" normalizeH="0" baseline="0">
                <a:ln>
                  <a:noFill/>
                </a:ln>
                <a:solidFill>
                  <a:schemeClr val="tx1"/>
                </a:solidFill>
                <a:effectLst/>
                <a:latin typeface="medium-content-serif-font"/>
              </a:rPr>
              <a:t>y</a:t>
            </a:r>
            <a:r>
              <a:rPr kumimoji="0" lang="en-US" altLang="en-US" sz="1500" b="0" i="0" u="none" strike="noStrike" cap="none" normalizeH="0" baseline="0">
                <a:ln>
                  <a:noFill/>
                </a:ln>
                <a:solidFill>
                  <a:schemeClr val="tx1"/>
                </a:solidFill>
                <a:effectLst/>
                <a:latin typeface="medium-content-serif-font"/>
              </a:rPr>
              <a:t>) has only two outcomes, yes or no. There could be cases where the classification could be multivariate. Therefore, we need to find the class </a:t>
            </a:r>
            <a:r>
              <a:rPr kumimoji="0" lang="en-US" altLang="en-US" sz="1500" b="1" i="0" u="none" strike="noStrike" cap="none" normalizeH="0" baseline="0">
                <a:ln>
                  <a:noFill/>
                </a:ln>
                <a:solidFill>
                  <a:schemeClr val="tx1"/>
                </a:solidFill>
                <a:effectLst/>
                <a:latin typeface="medium-content-serif-font"/>
              </a:rPr>
              <a:t>y</a:t>
            </a:r>
            <a:r>
              <a:rPr kumimoji="0" lang="en-US" altLang="en-US" sz="1500" b="0" i="0" u="none" strike="noStrike" cap="none" normalizeH="0" baseline="0">
                <a:ln>
                  <a:noFill/>
                </a:ln>
                <a:solidFill>
                  <a:schemeClr val="tx1"/>
                </a:solidFill>
                <a:effectLst/>
                <a:latin typeface="medium-content-serif-font"/>
              </a:rPr>
              <a:t> with maximum probability.</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50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itle 1">
            <a:extLst>
              <a:ext uri="{FF2B5EF4-FFF2-40B4-BE49-F238E27FC236}">
                <a16:creationId xmlns:a16="http://schemas.microsoft.com/office/drawing/2014/main" id="{A57AA3E3-51F6-464C-0257-45A2C6D2BA97}"/>
              </a:ext>
            </a:extLst>
          </p:cNvPr>
          <p:cNvSpPr txBox="1">
            <a:spLocks/>
          </p:cNvSpPr>
          <p:nvPr/>
        </p:nvSpPr>
        <p:spPr>
          <a:xfrm>
            <a:off x="1203649" y="662435"/>
            <a:ext cx="7221894" cy="74771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a:solidFill>
                  <a:schemeClr val="tx1"/>
                </a:solidFill>
                <a:latin typeface="+mn-lt"/>
              </a:rPr>
              <a:t>Principle of Naive Bayes Classifier cont’d</a:t>
            </a:r>
            <a:endParaRPr lang="en-US" sz="2800" dirty="0">
              <a:solidFill>
                <a:schemeClr val="tx1"/>
              </a:solidFill>
              <a:latin typeface="+mn-lt"/>
            </a:endParaRPr>
          </a:p>
        </p:txBody>
      </p:sp>
      <p:sp>
        <p:nvSpPr>
          <p:cNvPr id="12" name="Content Placeholder 2">
            <a:extLst>
              <a:ext uri="{FF2B5EF4-FFF2-40B4-BE49-F238E27FC236}">
                <a16:creationId xmlns:a16="http://schemas.microsoft.com/office/drawing/2014/main" id="{213632AA-0335-AA55-A616-E490BC30E64D}"/>
              </a:ext>
            </a:extLst>
          </p:cNvPr>
          <p:cNvSpPr txBox="1">
            <a:spLocks/>
          </p:cNvSpPr>
          <p:nvPr/>
        </p:nvSpPr>
        <p:spPr>
          <a:xfrm>
            <a:off x="1203649" y="2490969"/>
            <a:ext cx="9451910" cy="89446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dirty="0">
                <a:solidFill>
                  <a:schemeClr val="tx1"/>
                </a:solidFill>
              </a:rPr>
              <a:t>Here x1, x2, …., </a:t>
            </a:r>
            <a:r>
              <a:rPr lang="en-US" dirty="0" err="1">
                <a:solidFill>
                  <a:schemeClr val="tx1"/>
                </a:solidFill>
              </a:rPr>
              <a:t>xn</a:t>
            </a:r>
            <a:r>
              <a:rPr lang="en-US" dirty="0">
                <a:solidFill>
                  <a:schemeClr val="tx1"/>
                </a:solidFill>
              </a:rPr>
              <a:t> represent the features, </a:t>
            </a:r>
            <a:r>
              <a:rPr lang="en-US" dirty="0" err="1">
                <a:solidFill>
                  <a:schemeClr val="tx1"/>
                </a:solidFill>
              </a:rPr>
              <a:t>i.e</a:t>
            </a:r>
            <a:r>
              <a:rPr lang="en-US" dirty="0">
                <a:solidFill>
                  <a:schemeClr val="tx1"/>
                </a:solidFill>
              </a:rPr>
              <a:t> they can be mapped to outlook, temperature, humidity and windy. By substituting for </a:t>
            </a:r>
            <a:r>
              <a:rPr lang="en-US" b="1" dirty="0">
                <a:solidFill>
                  <a:schemeClr val="tx1"/>
                </a:solidFill>
              </a:rPr>
              <a:t>X </a:t>
            </a:r>
            <a:r>
              <a:rPr lang="en-US" dirty="0">
                <a:solidFill>
                  <a:schemeClr val="tx1"/>
                </a:solidFill>
              </a:rPr>
              <a:t>and expanding using the chain rule we get,</a:t>
            </a:r>
          </a:p>
        </p:txBody>
      </p:sp>
      <p:sp>
        <p:nvSpPr>
          <p:cNvPr id="13" name="Content Placeholder 2">
            <a:extLst>
              <a:ext uri="{FF2B5EF4-FFF2-40B4-BE49-F238E27FC236}">
                <a16:creationId xmlns:a16="http://schemas.microsoft.com/office/drawing/2014/main" id="{55484392-0BD7-F724-B070-7624D39EF9E8}"/>
              </a:ext>
            </a:extLst>
          </p:cNvPr>
          <p:cNvSpPr txBox="1">
            <a:spLocks/>
          </p:cNvSpPr>
          <p:nvPr/>
        </p:nvSpPr>
        <p:spPr>
          <a:xfrm>
            <a:off x="1203649" y="4235726"/>
            <a:ext cx="9451910" cy="12155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dirty="0">
                <a:solidFill>
                  <a:schemeClr val="tx1"/>
                </a:solidFill>
              </a:rPr>
              <a:t>Now, you can obtain the values for each by looking at the dataset and substitute them into the equation. For all entries in the dataset, the denominator does not change, it remain static. Therefore, the denominator can be removed, and a proportionality can be introduced.</a:t>
            </a:r>
          </a:p>
        </p:txBody>
      </p:sp>
    </p:spTree>
    <p:extLst>
      <p:ext uri="{BB962C8B-B14F-4D97-AF65-F5344CB8AC3E}">
        <p14:creationId xmlns:p14="http://schemas.microsoft.com/office/powerpoint/2010/main" val="517323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4B4004B8-D6AA-49DE-4092-8F5E617D1E7C}"/>
              </a:ext>
            </a:extLst>
          </p:cNvPr>
          <p:cNvSpPr>
            <a:spLocks noGrp="1"/>
          </p:cNvSpPr>
          <p:nvPr>
            <p:ph type="dt" sz="half" idx="10"/>
          </p:nvPr>
        </p:nvSpPr>
        <p:spPr/>
        <p:txBody>
          <a:bodyPr/>
          <a:lstStyle/>
          <a:p>
            <a:fld id="{E7F02384-3831-47EF-B590-475FC372AD5B}" type="datetime1">
              <a:rPr lang="en-US" smtClean="0"/>
              <a:t>1/13/2025</a:t>
            </a:fld>
            <a:endParaRPr lang="en-US" dirty="0"/>
          </a:p>
        </p:txBody>
      </p:sp>
      <p:sp>
        <p:nvSpPr>
          <p:cNvPr id="10" name="Slide Number Placeholder 9">
            <a:extLst>
              <a:ext uri="{FF2B5EF4-FFF2-40B4-BE49-F238E27FC236}">
                <a16:creationId xmlns:a16="http://schemas.microsoft.com/office/drawing/2014/main" id="{09330C98-FE8E-16F2-F305-B7DFA0B0EBD1}"/>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2" name="Title 1">
            <a:extLst>
              <a:ext uri="{FF2B5EF4-FFF2-40B4-BE49-F238E27FC236}">
                <a16:creationId xmlns:a16="http://schemas.microsoft.com/office/drawing/2014/main" id="{5AC7D89C-AFD8-4D62-A633-F28BE963CE29}"/>
              </a:ext>
            </a:extLst>
          </p:cNvPr>
          <p:cNvSpPr>
            <a:spLocks noGrp="1"/>
          </p:cNvSpPr>
          <p:nvPr>
            <p:ph type="title" idx="4294967295"/>
          </p:nvPr>
        </p:nvSpPr>
        <p:spPr>
          <a:xfrm>
            <a:off x="3279775" y="815975"/>
            <a:ext cx="8912225" cy="266700"/>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B2E49DEB-A8E3-49A8-9BAE-AB1954F588C0}"/>
              </a:ext>
            </a:extLst>
          </p:cNvPr>
          <p:cNvSpPr>
            <a:spLocks noGrp="1"/>
          </p:cNvSpPr>
          <p:nvPr>
            <p:ph idx="4294967295"/>
          </p:nvPr>
        </p:nvSpPr>
        <p:spPr>
          <a:xfrm>
            <a:off x="1203649" y="1847299"/>
            <a:ext cx="9666514" cy="2090219"/>
          </a:xfrm>
        </p:spPr>
        <p:txBody>
          <a:bodyPr>
            <a:normAutofit/>
          </a:bodyPr>
          <a:lstStyle/>
          <a:p>
            <a:pPr algn="just"/>
            <a:r>
              <a:rPr lang="en-US" dirty="0">
                <a:solidFill>
                  <a:schemeClr val="tx1"/>
                </a:solidFill>
              </a:rPr>
              <a:t>In our case, the class variable(</a:t>
            </a:r>
            <a:r>
              <a:rPr lang="en-US" b="1" dirty="0">
                <a:solidFill>
                  <a:schemeClr val="tx1"/>
                </a:solidFill>
              </a:rPr>
              <a:t>y</a:t>
            </a:r>
            <a:r>
              <a:rPr lang="en-US" dirty="0">
                <a:solidFill>
                  <a:schemeClr val="tx1"/>
                </a:solidFill>
              </a:rPr>
              <a:t>) has only two outcomes, yes or no. There could be cases where the classification could be multivariate. Therefore, we need to find the class </a:t>
            </a:r>
            <a:r>
              <a:rPr lang="en-US" b="1" dirty="0">
                <a:solidFill>
                  <a:schemeClr val="tx1"/>
                </a:solidFill>
              </a:rPr>
              <a:t>y</a:t>
            </a:r>
            <a:r>
              <a:rPr lang="en-US" dirty="0">
                <a:solidFill>
                  <a:schemeClr val="tx1"/>
                </a:solidFill>
              </a:rPr>
              <a:t> with maximum probability.</a:t>
            </a:r>
          </a:p>
          <a:p>
            <a:pPr algn="just"/>
            <a:endParaRPr lang="en-US" dirty="0">
              <a:solidFill>
                <a:schemeClr val="tx1"/>
              </a:solidFill>
            </a:endParaRPr>
          </a:p>
          <a:p>
            <a:pPr algn="just"/>
            <a:r>
              <a:rPr lang="en-US" dirty="0">
                <a:solidFill>
                  <a:schemeClr val="tx1"/>
                </a:solidFill>
              </a:rPr>
              <a:t>Using the above function, we can obtain the class, given the predictors.</a:t>
            </a:r>
          </a:p>
          <a:p>
            <a:pPr algn="just"/>
            <a:endParaRPr lang="en-US" dirty="0">
              <a:solidFill>
                <a:schemeClr val="tx1"/>
              </a:solidFill>
            </a:endParaRPr>
          </a:p>
        </p:txBody>
      </p:sp>
      <p:sp>
        <p:nvSpPr>
          <p:cNvPr id="7" name="Rectangle 1">
            <a:extLst>
              <a:ext uri="{FF2B5EF4-FFF2-40B4-BE49-F238E27FC236}">
                <a16:creationId xmlns:a16="http://schemas.microsoft.com/office/drawing/2014/main" id="{FF17D268-7638-4958-B6AE-C5880FEED5BB}"/>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medium-content-serif-font"/>
              </a:rPr>
              <a:t>In our case, the class variable(</a:t>
            </a:r>
            <a:r>
              <a:rPr kumimoji="0" lang="en-US" altLang="en-US" sz="1500" b="1" i="0" u="none" strike="noStrike" cap="none" normalizeH="0" baseline="0">
                <a:ln>
                  <a:noFill/>
                </a:ln>
                <a:solidFill>
                  <a:schemeClr val="tx1"/>
                </a:solidFill>
                <a:effectLst/>
                <a:latin typeface="medium-content-serif-font"/>
              </a:rPr>
              <a:t>y</a:t>
            </a:r>
            <a:r>
              <a:rPr kumimoji="0" lang="en-US" altLang="en-US" sz="1500" b="0" i="0" u="none" strike="noStrike" cap="none" normalizeH="0" baseline="0">
                <a:ln>
                  <a:noFill/>
                </a:ln>
                <a:solidFill>
                  <a:schemeClr val="tx1"/>
                </a:solidFill>
                <a:effectLst/>
                <a:latin typeface="medium-content-serif-font"/>
              </a:rPr>
              <a:t>) has only two outcomes, yes or no. There could be cases where the classification could be multivariate. Therefore, we need to find the class </a:t>
            </a:r>
            <a:r>
              <a:rPr kumimoji="0" lang="en-US" altLang="en-US" sz="1500" b="1" i="0" u="none" strike="noStrike" cap="none" normalizeH="0" baseline="0">
                <a:ln>
                  <a:noFill/>
                </a:ln>
                <a:solidFill>
                  <a:schemeClr val="tx1"/>
                </a:solidFill>
                <a:effectLst/>
                <a:latin typeface="medium-content-serif-font"/>
              </a:rPr>
              <a:t>y</a:t>
            </a:r>
            <a:r>
              <a:rPr kumimoji="0" lang="en-US" altLang="en-US" sz="1500" b="0" i="0" u="none" strike="noStrike" cap="none" normalizeH="0" baseline="0">
                <a:ln>
                  <a:noFill/>
                </a:ln>
                <a:solidFill>
                  <a:schemeClr val="tx1"/>
                </a:solidFill>
                <a:effectLst/>
                <a:latin typeface="medium-content-serif-font"/>
              </a:rPr>
              <a:t> with maximum probability.</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50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DA505ABB-09DA-4281-8E70-25ACB52EA294}"/>
              </a:ext>
            </a:extLst>
          </p:cNvPr>
          <p:cNvPicPr>
            <a:picLocks noChangeAspect="1"/>
          </p:cNvPicPr>
          <p:nvPr/>
        </p:nvPicPr>
        <p:blipFill>
          <a:blip r:embed="rId2"/>
          <a:stretch>
            <a:fillRect/>
          </a:stretch>
        </p:blipFill>
        <p:spPr>
          <a:xfrm>
            <a:off x="2951867" y="4051574"/>
            <a:ext cx="5473676" cy="447646"/>
          </a:xfrm>
          <a:prstGeom prst="rect">
            <a:avLst/>
          </a:prstGeom>
        </p:spPr>
      </p:pic>
      <p:sp>
        <p:nvSpPr>
          <p:cNvPr id="11" name="Title 1">
            <a:extLst>
              <a:ext uri="{FF2B5EF4-FFF2-40B4-BE49-F238E27FC236}">
                <a16:creationId xmlns:a16="http://schemas.microsoft.com/office/drawing/2014/main" id="{560EF85F-027E-DCA8-AA09-84BD254E24F3}"/>
              </a:ext>
            </a:extLst>
          </p:cNvPr>
          <p:cNvSpPr txBox="1">
            <a:spLocks/>
          </p:cNvSpPr>
          <p:nvPr/>
        </p:nvSpPr>
        <p:spPr>
          <a:xfrm>
            <a:off x="1203649" y="662435"/>
            <a:ext cx="7221894" cy="74771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a:solidFill>
                  <a:schemeClr val="tx1"/>
                </a:solidFill>
                <a:latin typeface="+mn-lt"/>
              </a:rPr>
              <a:t>Principle of Naive Bayes Classifier cont’d</a:t>
            </a:r>
            <a:endParaRPr lang="en-US" sz="2800" dirty="0">
              <a:solidFill>
                <a:schemeClr val="tx1"/>
              </a:solidFill>
              <a:latin typeface="+mn-lt"/>
            </a:endParaRPr>
          </a:p>
        </p:txBody>
      </p:sp>
    </p:spTree>
    <p:extLst>
      <p:ext uri="{BB962C8B-B14F-4D97-AF65-F5344CB8AC3E}">
        <p14:creationId xmlns:p14="http://schemas.microsoft.com/office/powerpoint/2010/main" val="2217162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2C8F7C1-3DDB-8E06-5C60-F87E5047EB18}"/>
              </a:ext>
            </a:extLst>
          </p:cNvPr>
          <p:cNvSpPr>
            <a:spLocks noGrp="1"/>
          </p:cNvSpPr>
          <p:nvPr>
            <p:ph type="dt" sz="half" idx="10"/>
          </p:nvPr>
        </p:nvSpPr>
        <p:spPr/>
        <p:txBody>
          <a:bodyPr/>
          <a:lstStyle/>
          <a:p>
            <a:fld id="{05FF868A-FE8F-43BE-82FD-E2CD5FFB8838}" type="datetime1">
              <a:rPr lang="en-US" smtClean="0"/>
              <a:t>1/13/2025</a:t>
            </a:fld>
            <a:endParaRPr lang="en-US" dirty="0"/>
          </a:p>
        </p:txBody>
      </p:sp>
      <p:sp>
        <p:nvSpPr>
          <p:cNvPr id="6" name="Slide Number Placeholder 5">
            <a:extLst>
              <a:ext uri="{FF2B5EF4-FFF2-40B4-BE49-F238E27FC236}">
                <a16:creationId xmlns:a16="http://schemas.microsoft.com/office/drawing/2014/main" id="{DE2DF4E0-8D04-6D3D-3EC7-1DED05D0AD8F}"/>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2" name="Title 1">
            <a:extLst>
              <a:ext uri="{FF2B5EF4-FFF2-40B4-BE49-F238E27FC236}">
                <a16:creationId xmlns:a16="http://schemas.microsoft.com/office/drawing/2014/main" id="{738B81A1-D558-479B-AC62-D74367845806}"/>
              </a:ext>
            </a:extLst>
          </p:cNvPr>
          <p:cNvSpPr>
            <a:spLocks noGrp="1"/>
          </p:cNvSpPr>
          <p:nvPr>
            <p:ph type="title" idx="4294967295"/>
          </p:nvPr>
        </p:nvSpPr>
        <p:spPr>
          <a:xfrm>
            <a:off x="3279775" y="623888"/>
            <a:ext cx="8912225" cy="488950"/>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18165A2B-8716-4C10-A5E6-E8D7C02B4616}"/>
              </a:ext>
            </a:extLst>
          </p:cNvPr>
          <p:cNvSpPr>
            <a:spLocks noGrp="1"/>
          </p:cNvSpPr>
          <p:nvPr>
            <p:ph idx="4294967295"/>
          </p:nvPr>
        </p:nvSpPr>
        <p:spPr>
          <a:xfrm>
            <a:off x="1203649" y="1548882"/>
            <a:ext cx="9576940" cy="727788"/>
          </a:xfrm>
        </p:spPr>
        <p:txBody>
          <a:bodyPr>
            <a:noAutofit/>
          </a:bodyPr>
          <a:lstStyle/>
          <a:p>
            <a:pPr algn="just"/>
            <a:r>
              <a:rPr lang="en-US" dirty="0">
                <a:solidFill>
                  <a:schemeClr val="tx1"/>
                </a:solidFill>
              </a:rPr>
              <a:t>We need to find P(x</a:t>
            </a:r>
            <a:r>
              <a:rPr lang="en-US" baseline="-25000" dirty="0">
                <a:solidFill>
                  <a:schemeClr val="tx1"/>
                </a:solidFill>
              </a:rPr>
              <a:t>i</a:t>
            </a:r>
            <a:r>
              <a:rPr lang="en-US" dirty="0">
                <a:solidFill>
                  <a:schemeClr val="tx1"/>
                </a:solidFill>
              </a:rPr>
              <a:t> | </a:t>
            </a:r>
            <a:r>
              <a:rPr lang="en-US" dirty="0" err="1">
                <a:solidFill>
                  <a:schemeClr val="tx1"/>
                </a:solidFill>
              </a:rPr>
              <a:t>y</a:t>
            </a:r>
            <a:r>
              <a:rPr lang="en-US" baseline="-25000" dirty="0" err="1">
                <a:solidFill>
                  <a:schemeClr val="tx1"/>
                </a:solidFill>
              </a:rPr>
              <a:t>j</a:t>
            </a:r>
            <a:r>
              <a:rPr lang="en-US" dirty="0">
                <a:solidFill>
                  <a:schemeClr val="tx1"/>
                </a:solidFill>
              </a:rPr>
              <a:t>) for each x</a:t>
            </a:r>
            <a:r>
              <a:rPr lang="en-US" baseline="-25000" dirty="0">
                <a:solidFill>
                  <a:schemeClr val="tx1"/>
                </a:solidFill>
              </a:rPr>
              <a:t>i</a:t>
            </a:r>
            <a:r>
              <a:rPr lang="en-US" dirty="0">
                <a:solidFill>
                  <a:schemeClr val="tx1"/>
                </a:solidFill>
              </a:rPr>
              <a:t> in X and </a:t>
            </a:r>
            <a:r>
              <a:rPr lang="en-US" dirty="0" err="1">
                <a:solidFill>
                  <a:schemeClr val="tx1"/>
                </a:solidFill>
              </a:rPr>
              <a:t>y</a:t>
            </a:r>
            <a:r>
              <a:rPr lang="en-US" baseline="-25000" dirty="0" err="1">
                <a:solidFill>
                  <a:schemeClr val="tx1"/>
                </a:solidFill>
              </a:rPr>
              <a:t>j</a:t>
            </a:r>
            <a:r>
              <a:rPr lang="en-US" dirty="0">
                <a:solidFill>
                  <a:schemeClr val="tx1"/>
                </a:solidFill>
              </a:rPr>
              <a:t> in y. All these calculations have been demonstrated in the tables below:</a:t>
            </a:r>
          </a:p>
          <a:p>
            <a:pPr marL="0" indent="0" algn="just">
              <a:buNone/>
            </a:pPr>
            <a:endParaRPr lang="en-US" dirty="0">
              <a:solidFill>
                <a:schemeClr val="tx1"/>
              </a:solidFill>
            </a:endParaRPr>
          </a:p>
        </p:txBody>
      </p:sp>
      <p:pic>
        <p:nvPicPr>
          <p:cNvPr id="4" name="Picture 3">
            <a:extLst>
              <a:ext uri="{FF2B5EF4-FFF2-40B4-BE49-F238E27FC236}">
                <a16:creationId xmlns:a16="http://schemas.microsoft.com/office/drawing/2014/main" id="{850D17F2-AEBF-4940-967B-9DDD5B8E0730}"/>
              </a:ext>
            </a:extLst>
          </p:cNvPr>
          <p:cNvPicPr>
            <a:picLocks noChangeAspect="1"/>
          </p:cNvPicPr>
          <p:nvPr/>
        </p:nvPicPr>
        <p:blipFill>
          <a:blip r:embed="rId2"/>
          <a:stretch>
            <a:fillRect/>
          </a:stretch>
        </p:blipFill>
        <p:spPr>
          <a:xfrm>
            <a:off x="1097280" y="2359659"/>
            <a:ext cx="5954946" cy="3874453"/>
          </a:xfrm>
          <a:prstGeom prst="rect">
            <a:avLst/>
          </a:prstGeom>
        </p:spPr>
      </p:pic>
      <p:sp>
        <p:nvSpPr>
          <p:cNvPr id="7" name="Content Placeholder 2">
            <a:extLst>
              <a:ext uri="{FF2B5EF4-FFF2-40B4-BE49-F238E27FC236}">
                <a16:creationId xmlns:a16="http://schemas.microsoft.com/office/drawing/2014/main" id="{DF326CAB-4711-479D-75B3-6E63D72853FD}"/>
              </a:ext>
            </a:extLst>
          </p:cNvPr>
          <p:cNvSpPr txBox="1">
            <a:spLocks/>
          </p:cNvSpPr>
          <p:nvPr/>
        </p:nvSpPr>
        <p:spPr>
          <a:xfrm>
            <a:off x="7230602" y="2758963"/>
            <a:ext cx="4050108" cy="325928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pPr>
            <a:r>
              <a:rPr lang="en-US" dirty="0">
                <a:solidFill>
                  <a:schemeClr val="tx1"/>
                </a:solidFill>
              </a:rPr>
              <a:t>In this figure, we have calculated P(x</a:t>
            </a:r>
            <a:r>
              <a:rPr lang="en-US" baseline="-25000" dirty="0">
                <a:solidFill>
                  <a:schemeClr val="tx1"/>
                </a:solidFill>
              </a:rPr>
              <a:t>i</a:t>
            </a:r>
            <a:r>
              <a:rPr lang="en-US" dirty="0">
                <a:solidFill>
                  <a:schemeClr val="tx1"/>
                </a:solidFill>
              </a:rPr>
              <a:t> | </a:t>
            </a:r>
            <a:r>
              <a:rPr lang="en-US" dirty="0" err="1">
                <a:solidFill>
                  <a:schemeClr val="tx1"/>
                </a:solidFill>
              </a:rPr>
              <a:t>y</a:t>
            </a:r>
            <a:r>
              <a:rPr lang="en-US" baseline="-25000" dirty="0" err="1">
                <a:solidFill>
                  <a:schemeClr val="tx1"/>
                </a:solidFill>
              </a:rPr>
              <a:t>j</a:t>
            </a:r>
            <a:r>
              <a:rPr lang="en-US" dirty="0">
                <a:solidFill>
                  <a:schemeClr val="tx1"/>
                </a:solidFill>
              </a:rPr>
              <a:t>) for each x</a:t>
            </a:r>
            <a:r>
              <a:rPr lang="en-US" baseline="-25000" dirty="0">
                <a:solidFill>
                  <a:schemeClr val="tx1"/>
                </a:solidFill>
              </a:rPr>
              <a:t>i</a:t>
            </a:r>
            <a:r>
              <a:rPr lang="en-US" dirty="0">
                <a:solidFill>
                  <a:schemeClr val="tx1"/>
                </a:solidFill>
              </a:rPr>
              <a:t> in X and </a:t>
            </a:r>
            <a:r>
              <a:rPr lang="en-US" dirty="0" err="1">
                <a:solidFill>
                  <a:schemeClr val="tx1"/>
                </a:solidFill>
              </a:rPr>
              <a:t>y</a:t>
            </a:r>
            <a:r>
              <a:rPr lang="en-US" baseline="-25000" dirty="0" err="1">
                <a:solidFill>
                  <a:schemeClr val="tx1"/>
                </a:solidFill>
              </a:rPr>
              <a:t>j</a:t>
            </a:r>
            <a:r>
              <a:rPr lang="en-US" dirty="0">
                <a:solidFill>
                  <a:schemeClr val="tx1"/>
                </a:solidFill>
              </a:rPr>
              <a:t> in y manually in the tables 1-4. For example, probability of playing golf given that the temperature is cool, </a:t>
            </a:r>
            <a:r>
              <a:rPr lang="en-US" dirty="0" err="1">
                <a:solidFill>
                  <a:schemeClr val="tx1"/>
                </a:solidFill>
              </a:rPr>
              <a:t>i.e</a:t>
            </a:r>
            <a:r>
              <a:rPr lang="en-US" dirty="0">
                <a:solidFill>
                  <a:schemeClr val="tx1"/>
                </a:solidFill>
              </a:rPr>
              <a:t> P(temp. = cool | play golf = Yes) = 3/9.</a:t>
            </a:r>
          </a:p>
          <a:p>
            <a:pPr algn="just"/>
            <a:endParaRPr lang="en-US" dirty="0">
              <a:solidFill>
                <a:schemeClr val="tx1"/>
              </a:solidFill>
            </a:endParaRPr>
          </a:p>
        </p:txBody>
      </p:sp>
      <p:sp>
        <p:nvSpPr>
          <p:cNvPr id="8" name="Title 1">
            <a:extLst>
              <a:ext uri="{FF2B5EF4-FFF2-40B4-BE49-F238E27FC236}">
                <a16:creationId xmlns:a16="http://schemas.microsoft.com/office/drawing/2014/main" id="{134FB43E-E8E0-F7C8-2937-1E8FFEDC01BF}"/>
              </a:ext>
            </a:extLst>
          </p:cNvPr>
          <p:cNvSpPr txBox="1">
            <a:spLocks/>
          </p:cNvSpPr>
          <p:nvPr/>
        </p:nvSpPr>
        <p:spPr>
          <a:xfrm>
            <a:off x="1203649" y="662435"/>
            <a:ext cx="7221894" cy="74771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a:solidFill>
                  <a:schemeClr val="tx1"/>
                </a:solidFill>
                <a:latin typeface="+mn-lt"/>
              </a:rPr>
              <a:t>Principle of Naive Bayes Classifier cont’d</a:t>
            </a:r>
            <a:endParaRPr lang="en-US" sz="2800" dirty="0">
              <a:solidFill>
                <a:schemeClr val="tx1"/>
              </a:solidFill>
              <a:latin typeface="+mn-lt"/>
            </a:endParaRPr>
          </a:p>
        </p:txBody>
      </p:sp>
    </p:spTree>
    <p:extLst>
      <p:ext uri="{BB962C8B-B14F-4D97-AF65-F5344CB8AC3E}">
        <p14:creationId xmlns:p14="http://schemas.microsoft.com/office/powerpoint/2010/main" val="21172970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949</TotalTime>
  <Words>2236</Words>
  <Application>Microsoft Office PowerPoint</Application>
  <PresentationFormat>Widescreen</PresentationFormat>
  <Paragraphs>199</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Courier New</vt:lpstr>
      <vt:lpstr>Helvetica Neue Medium</vt:lpstr>
      <vt:lpstr>medium-content-serif-font</vt:lpstr>
      <vt:lpstr>Wingdings</vt:lpstr>
      <vt:lpstr>Retrospect</vt:lpstr>
      <vt:lpstr>Machine Learning</vt:lpstr>
      <vt:lpstr>Naive Bayes Classifiers</vt:lpstr>
      <vt:lpstr>Principle of Naive Bayes Classifier</vt:lpstr>
      <vt:lpstr>Example: Let us take an example to get some better intuition. Consider the problem of playing golf. The dataset is represented as below.    </vt:lpstr>
      <vt:lpstr>PowerPoint Presentation</vt:lpstr>
      <vt:lpstr>PowerPoint Presentation</vt:lpstr>
      <vt:lpstr>   </vt:lpstr>
      <vt:lpstr>   </vt:lpstr>
      <vt:lpstr> </vt:lpstr>
      <vt:lpstr>PowerPoint Presentation</vt:lpstr>
      <vt:lpstr>  </vt:lpstr>
      <vt:lpstr>Decision Tree</vt:lpstr>
      <vt:lpstr>PowerPoint Presentation</vt:lpstr>
      <vt:lpstr>PowerPoint Presentation</vt:lpstr>
      <vt:lpstr> </vt:lpstr>
      <vt:lpstr>Algorithms</vt:lpstr>
      <vt:lpstr>Entropy</vt:lpstr>
      <vt:lpstr>Example</vt:lpstr>
      <vt:lpstr> </vt:lpstr>
      <vt:lpstr> </vt:lpstr>
      <vt:lpstr>Information gain</vt:lpstr>
      <vt:lpstr> </vt:lpstr>
      <vt:lpstr> </vt:lpstr>
      <vt:lpstr> </vt:lpstr>
      <vt:lpstr> </vt:lpstr>
      <vt:lpstr> </vt:lpstr>
      <vt:lpstr>PowerPoint Presentation</vt:lpstr>
      <vt:lpstr> </vt:lpstr>
      <vt:lpstr>Random forest</vt:lpstr>
      <vt:lpstr> </vt:lpstr>
      <vt:lpstr> </vt:lpstr>
      <vt:lpstr> </vt:lpstr>
      <vt:lpstr>PowerPoint Presentation</vt:lpstr>
      <vt:lpstr>Parameters</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Srinu Maripi</dc:creator>
  <cp:lastModifiedBy>Hicode io</cp:lastModifiedBy>
  <cp:revision>46</cp:revision>
  <dcterms:created xsi:type="dcterms:W3CDTF">2019-09-03T16:54:15Z</dcterms:created>
  <dcterms:modified xsi:type="dcterms:W3CDTF">2025-01-13T10:16:02Z</dcterms:modified>
</cp:coreProperties>
</file>