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Nunito"/>
      <p:regular r:id="rId43"/>
      <p:bold r:id="rId44"/>
      <p:italic r:id="rId45"/>
      <p:boldItalic r:id="rId46"/>
    </p:embeddedFont>
    <p:embeddedFont>
      <p:font typeface="Maven Pro"/>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Nunito-bold.fntdata"/><Relationship Id="rId21" Type="http://schemas.openxmlformats.org/officeDocument/2006/relationships/slide" Target="slides/slide16.xml"/><Relationship Id="rId43" Type="http://schemas.openxmlformats.org/officeDocument/2006/relationships/font" Target="fonts/Nunito-regular.fntdata"/><Relationship Id="rId24" Type="http://schemas.openxmlformats.org/officeDocument/2006/relationships/slide" Target="slides/slide19.xml"/><Relationship Id="rId46" Type="http://schemas.openxmlformats.org/officeDocument/2006/relationships/font" Target="fonts/Nunito-boldItalic.fntdata"/><Relationship Id="rId23" Type="http://schemas.openxmlformats.org/officeDocument/2006/relationships/slide" Target="slides/slide18.xml"/><Relationship Id="rId45"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MavenPro-bold.fntdata"/><Relationship Id="rId25" Type="http://schemas.openxmlformats.org/officeDocument/2006/relationships/slide" Target="slides/slide20.xml"/><Relationship Id="rId47" Type="http://schemas.openxmlformats.org/officeDocument/2006/relationships/font" Target="fonts/MavenPro-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39627f8a77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39627f8a77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39627f8a77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39627f8a77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39627f8a77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39627f8a77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3ab816776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3ab816776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39627f8a77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39627f8a77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39627f8a77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39627f8a77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39627f8a77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39627f8a77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3ab8167762_4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3ab8167762_4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3ab8167762_4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3ab8167762_4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39627f8a77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39627f8a77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39627f8a77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39627f8a77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3ab816776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3ab816776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39627f8a77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39627f8a77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3ab816776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3ab816776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3ab816776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3ab816776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39627f8a77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39627f8a77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39627f8a77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39627f8a77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3ab816776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3ab816776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3ab816776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3ab816776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39627f8a77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39627f8a77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39627f8a77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39627f8a77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39627f8a77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39627f8a77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3ab816776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3ab816776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3ab816776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3ab816776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39627f8a77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39627f8a77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3ab816776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3ab816776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3ab816776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3ab816776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3ab816776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3ab816776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3ab816776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3ab816776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39627f8a77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39627f8a77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39627f8a77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39627f8a77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39627f8a77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39627f8a77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39627f8a77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39627f8a77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39627f8a77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39627f8a77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39627f8a77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39627f8a77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39627f8a77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39627f8a77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28.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PartsUnlimited</a:t>
            </a:r>
            <a:endParaRPr/>
          </a:p>
          <a:p>
            <a:pPr indent="0" lvl="0" marL="0" rtl="0" algn="l">
              <a:spcBef>
                <a:spcPts val="0"/>
              </a:spcBef>
              <a:spcAft>
                <a:spcPts val="0"/>
              </a:spcAft>
              <a:buNone/>
            </a:pPr>
            <a:r>
              <a:rPr lang="en"/>
              <a:t>Data Warehouse</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n" sz="3600">
                <a:latin typeface="Maven Pro"/>
                <a:ea typeface="Maven Pro"/>
                <a:cs typeface="Maven Pro"/>
                <a:sym typeface="Maven Pro"/>
              </a:rPr>
              <a:t>EV Expansion</a:t>
            </a:r>
            <a:endParaRPr b="1" sz="3600">
              <a:latin typeface="Maven Pro"/>
              <a:ea typeface="Maven Pro"/>
              <a:cs typeface="Maven Pro"/>
              <a:sym typeface="Maven Pro"/>
            </a:endParaRPr>
          </a:p>
          <a:p>
            <a:pPr indent="0" lvl="0" marL="0" rtl="0" algn="l">
              <a:spcBef>
                <a:spcPts val="0"/>
              </a:spcBef>
              <a:spcAft>
                <a:spcPts val="0"/>
              </a:spcAft>
              <a:buNone/>
            </a:pPr>
            <a:r>
              <a:rPr b="1" lang="en" sz="3600">
                <a:latin typeface="Maven Pro"/>
                <a:ea typeface="Maven Pro"/>
                <a:cs typeface="Maven Pro"/>
                <a:sym typeface="Maven Pro"/>
              </a:rPr>
              <a:t>(Author: Hicran Arnold) </a:t>
            </a:r>
            <a:endParaRPr b="1" sz="3600">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 Charging and</a:t>
            </a:r>
            <a:endParaRPr/>
          </a:p>
          <a:p>
            <a:pPr indent="0" lvl="0" marL="0" rtl="0" algn="l">
              <a:spcBef>
                <a:spcPts val="0"/>
              </a:spcBef>
              <a:spcAft>
                <a:spcPts val="0"/>
              </a:spcAft>
              <a:buNone/>
            </a:pPr>
            <a:r>
              <a:rPr lang="en"/>
              <a:t>EV Car Population</a:t>
            </a:r>
            <a:endParaRPr/>
          </a:p>
        </p:txBody>
      </p:sp>
      <p:sp>
        <p:nvSpPr>
          <p:cNvPr id="332" name="Google Shape;332;p22"/>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table tracks information about how many cars in each data points and how many charging stations in that are and pricing information </a:t>
            </a:r>
            <a:endParaRPr/>
          </a:p>
          <a:p>
            <a:pPr indent="0" lvl="0" marL="0" rtl="0" algn="l">
              <a:spcBef>
                <a:spcPts val="1200"/>
              </a:spcBef>
              <a:spcAft>
                <a:spcPts val="1200"/>
              </a:spcAft>
              <a:buNone/>
            </a:pPr>
            <a:r>
              <a:rPr lang="en"/>
              <a:t>I used date and location table as role playing dimension</a:t>
            </a:r>
            <a:endParaRPr/>
          </a:p>
        </p:txBody>
      </p:sp>
      <p:sp>
        <p:nvSpPr>
          <p:cNvPr id="333" name="Google Shape;333;p22"/>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4" name="Google Shape;334;p22"/>
          <p:cNvPicPr preferRelativeResize="0"/>
          <p:nvPr/>
        </p:nvPicPr>
        <p:blipFill>
          <a:blip r:embed="rId3">
            <a:alphaModFix/>
          </a:blip>
          <a:stretch>
            <a:fillRect/>
          </a:stretch>
        </p:blipFill>
        <p:spPr>
          <a:xfrm>
            <a:off x="4847249" y="0"/>
            <a:ext cx="4050103"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3"/>
          <p:cNvSpPr txBox="1"/>
          <p:nvPr>
            <p:ph type="title"/>
          </p:nvPr>
        </p:nvSpPr>
        <p:spPr>
          <a:xfrm>
            <a:off x="50000" y="328625"/>
            <a:ext cx="2188500" cy="126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Cumulative</a:t>
            </a:r>
            <a:endParaRPr/>
          </a:p>
          <a:p>
            <a:pPr indent="0" lvl="0" marL="0" rtl="0" algn="l">
              <a:spcBef>
                <a:spcPts val="0"/>
              </a:spcBef>
              <a:spcAft>
                <a:spcPts val="0"/>
              </a:spcAft>
              <a:buNone/>
            </a:pPr>
            <a:r>
              <a:rPr lang="en"/>
              <a:t>Fact Table</a:t>
            </a:r>
            <a:endParaRPr/>
          </a:p>
        </p:txBody>
      </p:sp>
      <p:sp>
        <p:nvSpPr>
          <p:cNvPr id="340" name="Google Shape;340;p23"/>
          <p:cNvSpPr txBox="1"/>
          <p:nvPr>
            <p:ph idx="1" type="body"/>
          </p:nvPr>
        </p:nvSpPr>
        <p:spPr>
          <a:xfrm>
            <a:off x="0" y="1835950"/>
            <a:ext cx="2188500" cy="269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the cumulative table. This tracks of summary of ev cars and charging stations and links with the manufacturers. It is a summary and also a common bridge table where we get to see all cumulative information.</a:t>
            </a:r>
            <a:endParaRPr/>
          </a:p>
          <a:p>
            <a:pPr indent="0" lvl="0" marL="0" rtl="0" algn="l">
              <a:spcBef>
                <a:spcPts val="1200"/>
              </a:spcBef>
              <a:spcAft>
                <a:spcPts val="1200"/>
              </a:spcAft>
              <a:buNone/>
            </a:pPr>
            <a:r>
              <a:t/>
            </a:r>
            <a:endParaRPr/>
          </a:p>
        </p:txBody>
      </p:sp>
      <p:sp>
        <p:nvSpPr>
          <p:cNvPr id="341" name="Google Shape;341;p23"/>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2" name="Google Shape;342;p23"/>
          <p:cNvPicPr preferRelativeResize="0"/>
          <p:nvPr/>
        </p:nvPicPr>
        <p:blipFill>
          <a:blip r:embed="rId3">
            <a:alphaModFix/>
          </a:blip>
          <a:stretch>
            <a:fillRect/>
          </a:stretch>
        </p:blipFill>
        <p:spPr>
          <a:xfrm>
            <a:off x="2151800" y="469400"/>
            <a:ext cx="6865851" cy="4501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idx="1" type="body"/>
          </p:nvPr>
        </p:nvSpPr>
        <p:spPr>
          <a:xfrm>
            <a:off x="232775" y="971850"/>
            <a:ext cx="2180400" cy="4428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a:t>Since the data was complex I created </a:t>
            </a:r>
            <a:endParaRPr/>
          </a:p>
          <a:p>
            <a:pPr indent="0" lvl="0" marL="0" rtl="0" algn="l">
              <a:spcBef>
                <a:spcPts val="0"/>
              </a:spcBef>
              <a:spcAft>
                <a:spcPts val="0"/>
              </a:spcAft>
              <a:buNone/>
            </a:pPr>
            <a:r>
              <a:rPr lang="en"/>
              <a:t>Data flows to track and visualize</a:t>
            </a:r>
            <a:endParaRPr/>
          </a:p>
          <a:p>
            <a:pPr indent="0" lvl="0" marL="0" rtl="0" algn="l">
              <a:spcBef>
                <a:spcPts val="0"/>
              </a:spcBef>
              <a:spcAft>
                <a:spcPts val="0"/>
              </a:spcAft>
              <a:buNone/>
            </a:pPr>
            <a:r>
              <a:rPr lang="en"/>
              <a:t>The change in the data </a:t>
            </a:r>
            <a:endParaRPr/>
          </a:p>
        </p:txBody>
      </p:sp>
      <p:pic>
        <p:nvPicPr>
          <p:cNvPr id="348" name="Google Shape;348;p24"/>
          <p:cNvPicPr preferRelativeResize="0"/>
          <p:nvPr/>
        </p:nvPicPr>
        <p:blipFill>
          <a:blip r:embed="rId3">
            <a:alphaModFix/>
          </a:blip>
          <a:stretch>
            <a:fillRect/>
          </a:stretch>
        </p:blipFill>
        <p:spPr>
          <a:xfrm>
            <a:off x="2902300" y="-539925"/>
            <a:ext cx="5831075" cy="6154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5"/>
          <p:cNvSpPr txBox="1"/>
          <p:nvPr/>
        </p:nvSpPr>
        <p:spPr>
          <a:xfrm>
            <a:off x="2267625" y="1580075"/>
            <a:ext cx="319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Some code Highlights</a:t>
            </a:r>
            <a:endParaRPr>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6"/>
          <p:cNvSpPr txBox="1"/>
          <p:nvPr>
            <p:ph type="title"/>
          </p:nvPr>
        </p:nvSpPr>
        <p:spPr>
          <a:xfrm>
            <a:off x="1303800" y="598575"/>
            <a:ext cx="2925300" cy="987300"/>
          </a:xfrm>
          <a:prstGeom prst="rect">
            <a:avLst/>
          </a:prstGeom>
        </p:spPr>
        <p:txBody>
          <a:bodyPr anchorCtr="0" anchor="t" bIns="91425" lIns="91425" spcFirstLastPara="1" rIns="91425" wrap="square" tIns="91425">
            <a:normAutofit fontScale="90000"/>
          </a:bodyPr>
          <a:lstStyle/>
          <a:p>
            <a:pPr indent="0" lvl="0" marL="0" rtl="0" algn="l">
              <a:lnSpc>
                <a:spcPct val="135714"/>
              </a:lnSpc>
              <a:spcBef>
                <a:spcPts val="0"/>
              </a:spcBef>
              <a:spcAft>
                <a:spcPts val="0"/>
              </a:spcAft>
              <a:buNone/>
            </a:pPr>
            <a:r>
              <a:rPr b="0" lang="en" sz="1050">
                <a:solidFill>
                  <a:srgbClr val="859900"/>
                </a:solidFill>
                <a:highlight>
                  <a:srgbClr val="FDF6E3"/>
                </a:highlight>
                <a:latin typeface="Courier New"/>
                <a:ea typeface="Courier New"/>
                <a:cs typeface="Courier New"/>
                <a:sym typeface="Courier New"/>
              </a:rPr>
              <a:t>from</a:t>
            </a:r>
            <a:r>
              <a:rPr b="0" lang="en" sz="1050">
                <a:solidFill>
                  <a:srgbClr val="657B83"/>
                </a:solidFill>
                <a:highlight>
                  <a:srgbClr val="FDF6E3"/>
                </a:highlight>
                <a:latin typeface="Courier New"/>
                <a:ea typeface="Courier New"/>
                <a:cs typeface="Courier New"/>
                <a:sym typeface="Courier New"/>
              </a:rPr>
              <a:t> </a:t>
            </a:r>
            <a:r>
              <a:rPr b="0" lang="en" sz="1050">
                <a:solidFill>
                  <a:srgbClr val="CB4B16"/>
                </a:solidFill>
                <a:highlight>
                  <a:srgbClr val="FDF6E3"/>
                </a:highlight>
                <a:latin typeface="Courier New"/>
                <a:ea typeface="Courier New"/>
                <a:cs typeface="Courier New"/>
                <a:sym typeface="Courier New"/>
              </a:rPr>
              <a:t>pypdf</a:t>
            </a:r>
            <a:r>
              <a:rPr b="0" lang="en" sz="1050">
                <a:solidFill>
                  <a:srgbClr val="657B83"/>
                </a:solidFill>
                <a:highlight>
                  <a:srgbClr val="FDF6E3"/>
                </a:highlight>
                <a:latin typeface="Courier New"/>
                <a:ea typeface="Courier New"/>
                <a:cs typeface="Courier New"/>
                <a:sym typeface="Courier New"/>
              </a:rPr>
              <a:t> </a:t>
            </a:r>
            <a:r>
              <a:rPr b="0" lang="en" sz="1050">
                <a:solidFill>
                  <a:srgbClr val="859900"/>
                </a:solidFill>
                <a:highlight>
                  <a:srgbClr val="FDF6E3"/>
                </a:highlight>
                <a:latin typeface="Courier New"/>
                <a:ea typeface="Courier New"/>
                <a:cs typeface="Courier New"/>
                <a:sym typeface="Courier New"/>
              </a:rPr>
              <a:t>import</a:t>
            </a:r>
            <a:r>
              <a:rPr b="0" lang="en" sz="1050">
                <a:solidFill>
                  <a:srgbClr val="657B83"/>
                </a:solidFill>
                <a:highlight>
                  <a:srgbClr val="FDF6E3"/>
                </a:highlight>
                <a:latin typeface="Courier New"/>
                <a:ea typeface="Courier New"/>
                <a:cs typeface="Courier New"/>
                <a:sym typeface="Courier New"/>
              </a:rPr>
              <a:t> </a:t>
            </a:r>
            <a:r>
              <a:rPr b="0" lang="en" sz="1050">
                <a:solidFill>
                  <a:srgbClr val="CB4B16"/>
                </a:solidFill>
                <a:highlight>
                  <a:srgbClr val="FDF6E3"/>
                </a:highlight>
                <a:latin typeface="Courier New"/>
                <a:ea typeface="Courier New"/>
                <a:cs typeface="Courier New"/>
                <a:sym typeface="Courier New"/>
              </a:rPr>
              <a:t>PdfReader</a:t>
            </a:r>
            <a:endParaRPr b="0" sz="1050">
              <a:solidFill>
                <a:srgbClr val="CB4B16"/>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859900"/>
                </a:solidFill>
                <a:highlight>
                  <a:srgbClr val="FDF6E3"/>
                </a:highlight>
                <a:latin typeface="Courier New"/>
                <a:ea typeface="Courier New"/>
                <a:cs typeface="Courier New"/>
                <a:sym typeface="Courier New"/>
              </a:rPr>
              <a:t>import</a:t>
            </a:r>
            <a:r>
              <a:rPr b="0" lang="en" sz="1050">
                <a:solidFill>
                  <a:srgbClr val="657B83"/>
                </a:solidFill>
                <a:highlight>
                  <a:srgbClr val="FDF6E3"/>
                </a:highlight>
                <a:latin typeface="Courier New"/>
                <a:ea typeface="Courier New"/>
                <a:cs typeface="Courier New"/>
                <a:sym typeface="Courier New"/>
              </a:rPr>
              <a:t> </a:t>
            </a:r>
            <a:r>
              <a:rPr b="0" lang="en" sz="1050">
                <a:solidFill>
                  <a:srgbClr val="CB4B16"/>
                </a:solidFill>
                <a:highlight>
                  <a:srgbClr val="FDF6E3"/>
                </a:highlight>
                <a:latin typeface="Courier New"/>
                <a:ea typeface="Courier New"/>
                <a:cs typeface="Courier New"/>
                <a:sym typeface="Courier New"/>
              </a:rPr>
              <a:t>pandas</a:t>
            </a:r>
            <a:r>
              <a:rPr b="0" lang="en" sz="1050">
                <a:solidFill>
                  <a:srgbClr val="657B83"/>
                </a:solidFill>
                <a:highlight>
                  <a:srgbClr val="FDF6E3"/>
                </a:highlight>
                <a:latin typeface="Courier New"/>
                <a:ea typeface="Courier New"/>
                <a:cs typeface="Courier New"/>
                <a:sym typeface="Courier New"/>
              </a:rPr>
              <a:t> </a:t>
            </a:r>
            <a:r>
              <a:rPr b="0" lang="en" sz="1050">
                <a:solidFill>
                  <a:srgbClr val="859900"/>
                </a:solidFill>
                <a:highlight>
                  <a:srgbClr val="FDF6E3"/>
                </a:highlight>
                <a:latin typeface="Courier New"/>
                <a:ea typeface="Courier New"/>
                <a:cs typeface="Courier New"/>
                <a:sym typeface="Courier New"/>
              </a:rPr>
              <a:t>as</a:t>
            </a:r>
            <a:r>
              <a:rPr b="0" lang="en" sz="1050">
                <a:solidFill>
                  <a:srgbClr val="657B83"/>
                </a:solidFill>
                <a:highlight>
                  <a:srgbClr val="FDF6E3"/>
                </a:highlight>
                <a:latin typeface="Courier New"/>
                <a:ea typeface="Courier New"/>
                <a:cs typeface="Courier New"/>
                <a:sym typeface="Courier New"/>
              </a:rPr>
              <a:t> </a:t>
            </a:r>
            <a:r>
              <a:rPr b="0" lang="en" sz="1050">
                <a:solidFill>
                  <a:srgbClr val="CB4B16"/>
                </a:solidFill>
                <a:highlight>
                  <a:srgbClr val="FDF6E3"/>
                </a:highlight>
                <a:latin typeface="Courier New"/>
                <a:ea typeface="Courier New"/>
                <a:cs typeface="Courier New"/>
                <a:sym typeface="Courier New"/>
              </a:rPr>
              <a:t>pd</a:t>
            </a:r>
            <a:endParaRPr b="0" sz="1050">
              <a:solidFill>
                <a:srgbClr val="CB4B16"/>
              </a:solidFill>
              <a:highlight>
                <a:srgbClr val="FDF6E3"/>
              </a:highlight>
              <a:latin typeface="Courier New"/>
              <a:ea typeface="Courier New"/>
              <a:cs typeface="Courier New"/>
              <a:sym typeface="Courier New"/>
            </a:endParaRPr>
          </a:p>
          <a:p>
            <a:pPr indent="0" lvl="0" marL="0" rtl="0" algn="l">
              <a:spcBef>
                <a:spcPts val="0"/>
              </a:spcBef>
              <a:spcAft>
                <a:spcPts val="0"/>
              </a:spcAft>
              <a:buNone/>
            </a:pPr>
            <a:r>
              <a:t/>
            </a:r>
            <a:endParaRPr b="0"/>
          </a:p>
        </p:txBody>
      </p:sp>
      <p:sp>
        <p:nvSpPr>
          <p:cNvPr id="359" name="Google Shape;359;p26"/>
          <p:cNvSpPr txBox="1"/>
          <p:nvPr>
            <p:ph idx="1" type="subTitle"/>
          </p:nvPr>
        </p:nvSpPr>
        <p:spPr>
          <a:xfrm>
            <a:off x="1051200" y="1845753"/>
            <a:ext cx="3430500" cy="726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300"/>
              <a:t>I used pydpf to extract the data. I extract data with chunks and split with key words</a:t>
            </a:r>
            <a:endParaRPr/>
          </a:p>
        </p:txBody>
      </p:sp>
      <p:sp>
        <p:nvSpPr>
          <p:cNvPr id="360" name="Google Shape;360;p26"/>
          <p:cNvSpPr txBox="1"/>
          <p:nvPr>
            <p:ph idx="2" type="body"/>
          </p:nvPr>
        </p:nvSpPr>
        <p:spPr>
          <a:xfrm>
            <a:off x="4817975" y="636450"/>
            <a:ext cx="3430500" cy="3870600"/>
          </a:xfrm>
          <a:prstGeom prst="rect">
            <a:avLst/>
          </a:prstGeom>
        </p:spPr>
        <p:txBody>
          <a:bodyPr anchorCtr="0" anchor="t" bIns="91425" lIns="91425" spcFirstLastPara="1" rIns="91425" wrap="square" tIns="91425">
            <a:normAutofit fontScale="70000" lnSpcReduction="10000"/>
          </a:bodyPr>
          <a:lstStyle/>
          <a:p>
            <a:pPr indent="0" lvl="0" marL="0" rtl="0" algn="l">
              <a:lnSpc>
                <a:spcPct val="135714"/>
              </a:lnSpc>
              <a:spcBef>
                <a:spcPts val="0"/>
              </a:spcBef>
              <a:spcAft>
                <a:spcPts val="0"/>
              </a:spcAft>
              <a:buNone/>
            </a:pPr>
            <a:r>
              <a:rPr lang="en" sz="1050">
                <a:solidFill>
                  <a:srgbClr val="859900"/>
                </a:solidFill>
                <a:highlight>
                  <a:srgbClr val="FDF6E3"/>
                </a:highlight>
                <a:latin typeface="Courier New"/>
                <a:ea typeface="Courier New"/>
                <a:cs typeface="Courier New"/>
                <a:sym typeface="Courier New"/>
              </a:rPr>
              <a:t>for</a:t>
            </a:r>
            <a:r>
              <a:rPr lang="en" sz="1050">
                <a:solidFill>
                  <a:srgbClr val="657B83"/>
                </a:solidFill>
                <a:highlight>
                  <a:srgbClr val="FDF6E3"/>
                </a:highlight>
                <a:latin typeface="Courier New"/>
                <a:ea typeface="Courier New"/>
                <a:cs typeface="Courier New"/>
                <a:sym typeface="Courier New"/>
              </a:rPr>
              <a:t> </a:t>
            </a:r>
            <a:r>
              <a:rPr lang="en" sz="1050">
                <a:solidFill>
                  <a:srgbClr val="268BD2"/>
                </a:solidFill>
                <a:highlight>
                  <a:srgbClr val="FDF6E3"/>
                </a:highlight>
                <a:latin typeface="Courier New"/>
                <a:ea typeface="Courier New"/>
                <a:cs typeface="Courier New"/>
                <a:sym typeface="Courier New"/>
              </a:rPr>
              <a:t>page_num</a:t>
            </a:r>
            <a:r>
              <a:rPr lang="en" sz="1050">
                <a:solidFill>
                  <a:srgbClr val="657B83"/>
                </a:solidFill>
                <a:highlight>
                  <a:srgbClr val="FDF6E3"/>
                </a:highlight>
                <a:latin typeface="Courier New"/>
                <a:ea typeface="Courier New"/>
                <a:cs typeface="Courier New"/>
                <a:sym typeface="Courier New"/>
              </a:rPr>
              <a:t> </a:t>
            </a:r>
            <a:r>
              <a:rPr lang="en" sz="1050">
                <a:solidFill>
                  <a:srgbClr val="859900"/>
                </a:solidFill>
                <a:highlight>
                  <a:srgbClr val="FDF6E3"/>
                </a:highlight>
                <a:latin typeface="Courier New"/>
                <a:ea typeface="Courier New"/>
                <a:cs typeface="Courier New"/>
                <a:sym typeface="Courier New"/>
              </a:rPr>
              <a:t>in</a:t>
            </a:r>
            <a:r>
              <a:rPr lang="en" sz="1050">
                <a:solidFill>
                  <a:srgbClr val="657B83"/>
                </a:solidFill>
                <a:highlight>
                  <a:srgbClr val="FDF6E3"/>
                </a:highlight>
                <a:latin typeface="Courier New"/>
                <a:ea typeface="Courier New"/>
                <a:cs typeface="Courier New"/>
                <a:sym typeface="Courier New"/>
              </a:rPr>
              <a:t> </a:t>
            </a:r>
            <a:r>
              <a:rPr lang="en" sz="1050">
                <a:solidFill>
                  <a:srgbClr val="CB4B16"/>
                </a:solidFill>
                <a:highlight>
                  <a:srgbClr val="FDF6E3"/>
                </a:highlight>
                <a:latin typeface="Courier New"/>
                <a:ea typeface="Courier New"/>
                <a:cs typeface="Courier New"/>
                <a:sym typeface="Courier New"/>
              </a:rPr>
              <a:t>range</a:t>
            </a:r>
            <a:r>
              <a:rPr lang="en" sz="1050">
                <a:solidFill>
                  <a:srgbClr val="657B83"/>
                </a:solidFill>
                <a:highlight>
                  <a:srgbClr val="FDF6E3"/>
                </a:highlight>
                <a:latin typeface="Courier New"/>
                <a:ea typeface="Courier New"/>
                <a:cs typeface="Courier New"/>
                <a:sym typeface="Courier New"/>
              </a:rPr>
              <a:t>(</a:t>
            </a:r>
            <a:r>
              <a:rPr lang="en" sz="1050">
                <a:solidFill>
                  <a:srgbClr val="268BD2"/>
                </a:solidFill>
                <a:highlight>
                  <a:srgbClr val="FDF6E3"/>
                </a:highlight>
                <a:latin typeface="Courier New"/>
                <a:ea typeface="Courier New"/>
                <a:cs typeface="Courier New"/>
                <a:sym typeface="Courier New"/>
              </a:rPr>
              <a:t>number_of_pages</a:t>
            </a:r>
            <a:r>
              <a:rPr lang="en" sz="1050">
                <a:solidFill>
                  <a:srgbClr val="657B83"/>
                </a:solidFill>
                <a:highlight>
                  <a:srgbClr val="FDF6E3"/>
                </a:highlight>
                <a:latin typeface="Courier New"/>
                <a:ea typeface="Courier New"/>
                <a:cs typeface="Courier New"/>
                <a:sym typeface="Courier New"/>
              </a:rPr>
              <a:t>):</a:t>
            </a:r>
            <a:endParaRPr sz="1050">
              <a:solidFill>
                <a:srgbClr val="657B83"/>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57B83"/>
                </a:solidFill>
                <a:highlight>
                  <a:srgbClr val="FDF6E3"/>
                </a:highlight>
                <a:latin typeface="Courier New"/>
                <a:ea typeface="Courier New"/>
                <a:cs typeface="Courier New"/>
                <a:sym typeface="Courier New"/>
              </a:rPr>
              <a:t>       </a:t>
            </a:r>
            <a:r>
              <a:rPr lang="en" sz="1050">
                <a:solidFill>
                  <a:srgbClr val="268BD2"/>
                </a:solidFill>
                <a:highlight>
                  <a:srgbClr val="FDF6E3"/>
                </a:highlight>
                <a:latin typeface="Courier New"/>
                <a:ea typeface="Courier New"/>
                <a:cs typeface="Courier New"/>
                <a:sym typeface="Courier New"/>
              </a:rPr>
              <a:t>page</a:t>
            </a:r>
            <a:r>
              <a:rPr lang="en" sz="1050">
                <a:solidFill>
                  <a:srgbClr val="657B83"/>
                </a:solidFill>
                <a:highlight>
                  <a:srgbClr val="FDF6E3"/>
                </a:highlight>
                <a:latin typeface="Courier New"/>
                <a:ea typeface="Courier New"/>
                <a:cs typeface="Courier New"/>
                <a:sym typeface="Courier New"/>
              </a:rPr>
              <a:t> </a:t>
            </a:r>
            <a:r>
              <a:rPr lang="en" sz="1050">
                <a:solidFill>
                  <a:srgbClr val="859900"/>
                </a:solidFill>
                <a:highlight>
                  <a:srgbClr val="FDF6E3"/>
                </a:highlight>
                <a:latin typeface="Courier New"/>
                <a:ea typeface="Courier New"/>
                <a:cs typeface="Courier New"/>
                <a:sym typeface="Courier New"/>
              </a:rPr>
              <a:t>=</a:t>
            </a:r>
            <a:r>
              <a:rPr lang="en" sz="1050">
                <a:solidFill>
                  <a:srgbClr val="657B83"/>
                </a:solidFill>
                <a:highlight>
                  <a:srgbClr val="FDF6E3"/>
                </a:highlight>
                <a:latin typeface="Courier New"/>
                <a:ea typeface="Courier New"/>
                <a:cs typeface="Courier New"/>
                <a:sym typeface="Courier New"/>
              </a:rPr>
              <a:t> </a:t>
            </a:r>
            <a:r>
              <a:rPr lang="en" sz="1050">
                <a:solidFill>
                  <a:srgbClr val="268BD2"/>
                </a:solidFill>
                <a:highlight>
                  <a:srgbClr val="FDF6E3"/>
                </a:highlight>
                <a:latin typeface="Courier New"/>
                <a:ea typeface="Courier New"/>
                <a:cs typeface="Courier New"/>
                <a:sym typeface="Courier New"/>
              </a:rPr>
              <a:t>reader</a:t>
            </a:r>
            <a:r>
              <a:rPr lang="en" sz="1050">
                <a:solidFill>
                  <a:srgbClr val="657B83"/>
                </a:solidFill>
                <a:highlight>
                  <a:srgbClr val="FDF6E3"/>
                </a:highlight>
                <a:latin typeface="Courier New"/>
                <a:ea typeface="Courier New"/>
                <a:cs typeface="Courier New"/>
                <a:sym typeface="Courier New"/>
              </a:rPr>
              <a:t>.</a:t>
            </a:r>
            <a:r>
              <a:rPr lang="en" sz="1050">
                <a:solidFill>
                  <a:srgbClr val="268BD2"/>
                </a:solidFill>
                <a:highlight>
                  <a:srgbClr val="FDF6E3"/>
                </a:highlight>
                <a:latin typeface="Courier New"/>
                <a:ea typeface="Courier New"/>
                <a:cs typeface="Courier New"/>
                <a:sym typeface="Courier New"/>
              </a:rPr>
              <a:t>pages</a:t>
            </a:r>
            <a:r>
              <a:rPr lang="en" sz="1050">
                <a:solidFill>
                  <a:srgbClr val="657B83"/>
                </a:solidFill>
                <a:highlight>
                  <a:srgbClr val="FDF6E3"/>
                </a:highlight>
                <a:latin typeface="Courier New"/>
                <a:ea typeface="Courier New"/>
                <a:cs typeface="Courier New"/>
                <a:sym typeface="Courier New"/>
              </a:rPr>
              <a:t>[</a:t>
            </a:r>
            <a:r>
              <a:rPr lang="en" sz="1050">
                <a:solidFill>
                  <a:srgbClr val="268BD2"/>
                </a:solidFill>
                <a:highlight>
                  <a:srgbClr val="FDF6E3"/>
                </a:highlight>
                <a:latin typeface="Courier New"/>
                <a:ea typeface="Courier New"/>
                <a:cs typeface="Courier New"/>
                <a:sym typeface="Courier New"/>
              </a:rPr>
              <a:t>page_num</a:t>
            </a:r>
            <a:r>
              <a:rPr lang="en" sz="1050">
                <a:solidFill>
                  <a:srgbClr val="657B83"/>
                </a:solidFill>
                <a:highlight>
                  <a:srgbClr val="FDF6E3"/>
                </a:highlight>
                <a:latin typeface="Courier New"/>
                <a:ea typeface="Courier New"/>
                <a:cs typeface="Courier New"/>
                <a:sym typeface="Courier New"/>
              </a:rPr>
              <a:t>]</a:t>
            </a:r>
            <a:endParaRPr sz="1050">
              <a:solidFill>
                <a:srgbClr val="657B83"/>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57B83"/>
                </a:solidFill>
                <a:highlight>
                  <a:srgbClr val="FDF6E3"/>
                </a:highlight>
                <a:latin typeface="Courier New"/>
                <a:ea typeface="Courier New"/>
                <a:cs typeface="Courier New"/>
                <a:sym typeface="Courier New"/>
              </a:rPr>
              <a:t>       </a:t>
            </a:r>
            <a:r>
              <a:rPr lang="en" sz="1050">
                <a:solidFill>
                  <a:srgbClr val="268BD2"/>
                </a:solidFill>
                <a:highlight>
                  <a:srgbClr val="FDF6E3"/>
                </a:highlight>
                <a:latin typeface="Courier New"/>
                <a:ea typeface="Courier New"/>
                <a:cs typeface="Courier New"/>
                <a:sym typeface="Courier New"/>
              </a:rPr>
              <a:t>text</a:t>
            </a:r>
            <a:r>
              <a:rPr lang="en" sz="1050">
                <a:solidFill>
                  <a:srgbClr val="657B83"/>
                </a:solidFill>
                <a:highlight>
                  <a:srgbClr val="FDF6E3"/>
                </a:highlight>
                <a:latin typeface="Courier New"/>
                <a:ea typeface="Courier New"/>
                <a:cs typeface="Courier New"/>
                <a:sym typeface="Courier New"/>
              </a:rPr>
              <a:t> </a:t>
            </a:r>
            <a:r>
              <a:rPr lang="en" sz="1050">
                <a:solidFill>
                  <a:srgbClr val="859900"/>
                </a:solidFill>
                <a:highlight>
                  <a:srgbClr val="FDF6E3"/>
                </a:highlight>
                <a:latin typeface="Courier New"/>
                <a:ea typeface="Courier New"/>
                <a:cs typeface="Courier New"/>
                <a:sym typeface="Courier New"/>
              </a:rPr>
              <a:t>=</a:t>
            </a:r>
            <a:r>
              <a:rPr lang="en" sz="1050">
                <a:solidFill>
                  <a:srgbClr val="657B83"/>
                </a:solidFill>
                <a:highlight>
                  <a:srgbClr val="FDF6E3"/>
                </a:highlight>
                <a:latin typeface="Courier New"/>
                <a:ea typeface="Courier New"/>
                <a:cs typeface="Courier New"/>
                <a:sym typeface="Courier New"/>
              </a:rPr>
              <a:t> </a:t>
            </a:r>
            <a:r>
              <a:rPr lang="en" sz="1050">
                <a:solidFill>
                  <a:srgbClr val="268BD2"/>
                </a:solidFill>
                <a:highlight>
                  <a:srgbClr val="FDF6E3"/>
                </a:highlight>
                <a:latin typeface="Courier New"/>
                <a:ea typeface="Courier New"/>
                <a:cs typeface="Courier New"/>
                <a:sym typeface="Courier New"/>
              </a:rPr>
              <a:t>page</a:t>
            </a:r>
            <a:r>
              <a:rPr lang="en" sz="1050">
                <a:solidFill>
                  <a:srgbClr val="657B83"/>
                </a:solidFill>
                <a:highlight>
                  <a:srgbClr val="FDF6E3"/>
                </a:highlight>
                <a:latin typeface="Courier New"/>
                <a:ea typeface="Courier New"/>
                <a:cs typeface="Courier New"/>
                <a:sym typeface="Courier New"/>
              </a:rPr>
              <a:t>.</a:t>
            </a:r>
            <a:r>
              <a:rPr lang="en" sz="1050">
                <a:solidFill>
                  <a:srgbClr val="268BD2"/>
                </a:solidFill>
                <a:highlight>
                  <a:srgbClr val="FDF6E3"/>
                </a:highlight>
                <a:latin typeface="Courier New"/>
                <a:ea typeface="Courier New"/>
                <a:cs typeface="Courier New"/>
                <a:sym typeface="Courier New"/>
              </a:rPr>
              <a:t>extract_text</a:t>
            </a:r>
            <a:r>
              <a:rPr lang="en" sz="1050">
                <a:solidFill>
                  <a:srgbClr val="657B83"/>
                </a:solidFill>
                <a:highlight>
                  <a:srgbClr val="FDF6E3"/>
                </a:highlight>
                <a:latin typeface="Courier New"/>
                <a:ea typeface="Courier New"/>
                <a:cs typeface="Courier New"/>
                <a:sym typeface="Courier New"/>
              </a:rPr>
              <a:t>()</a:t>
            </a:r>
            <a:endParaRPr sz="1050">
              <a:solidFill>
                <a:srgbClr val="657B83"/>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57B83"/>
                </a:solidFill>
                <a:highlight>
                  <a:srgbClr val="FDF6E3"/>
                </a:highlight>
                <a:latin typeface="Courier New"/>
                <a:ea typeface="Courier New"/>
                <a:cs typeface="Courier New"/>
                <a:sym typeface="Courier New"/>
              </a:rPr>
              <a:t>       </a:t>
            </a:r>
            <a:r>
              <a:rPr i="1" lang="en" sz="1050">
                <a:solidFill>
                  <a:srgbClr val="93A1A1"/>
                </a:solidFill>
                <a:highlight>
                  <a:srgbClr val="FDF6E3"/>
                </a:highlight>
                <a:latin typeface="Courier New"/>
                <a:ea typeface="Courier New"/>
                <a:cs typeface="Courier New"/>
                <a:sym typeface="Courier New"/>
              </a:rPr>
              <a:t># we start splitting chunks from "Price:" because this splits two chunks</a:t>
            </a:r>
            <a:endParaRPr i="1" sz="1050">
              <a:solidFill>
                <a:srgbClr val="93A1A1"/>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57B83"/>
                </a:solidFill>
                <a:highlight>
                  <a:srgbClr val="FDF6E3"/>
                </a:highlight>
                <a:latin typeface="Courier New"/>
                <a:ea typeface="Courier New"/>
                <a:cs typeface="Courier New"/>
                <a:sym typeface="Courier New"/>
              </a:rPr>
              <a:t>       </a:t>
            </a:r>
            <a:r>
              <a:rPr lang="en" sz="1050">
                <a:solidFill>
                  <a:srgbClr val="268BD2"/>
                </a:solidFill>
                <a:highlight>
                  <a:srgbClr val="FDF6E3"/>
                </a:highlight>
                <a:latin typeface="Courier New"/>
                <a:ea typeface="Courier New"/>
                <a:cs typeface="Courier New"/>
                <a:sym typeface="Courier New"/>
              </a:rPr>
              <a:t>chunks</a:t>
            </a:r>
            <a:r>
              <a:rPr lang="en" sz="1050">
                <a:solidFill>
                  <a:srgbClr val="657B83"/>
                </a:solidFill>
                <a:highlight>
                  <a:srgbClr val="FDF6E3"/>
                </a:highlight>
                <a:latin typeface="Courier New"/>
                <a:ea typeface="Courier New"/>
                <a:cs typeface="Courier New"/>
                <a:sym typeface="Courier New"/>
              </a:rPr>
              <a:t> </a:t>
            </a:r>
            <a:r>
              <a:rPr lang="en" sz="1050">
                <a:solidFill>
                  <a:srgbClr val="859900"/>
                </a:solidFill>
                <a:highlight>
                  <a:srgbClr val="FDF6E3"/>
                </a:highlight>
                <a:latin typeface="Courier New"/>
                <a:ea typeface="Courier New"/>
                <a:cs typeface="Courier New"/>
                <a:sym typeface="Courier New"/>
              </a:rPr>
              <a:t>=</a:t>
            </a:r>
            <a:r>
              <a:rPr lang="en" sz="1050">
                <a:solidFill>
                  <a:srgbClr val="657B83"/>
                </a:solidFill>
                <a:highlight>
                  <a:srgbClr val="FDF6E3"/>
                </a:highlight>
                <a:latin typeface="Courier New"/>
                <a:ea typeface="Courier New"/>
                <a:cs typeface="Courier New"/>
                <a:sym typeface="Courier New"/>
              </a:rPr>
              <a:t> </a:t>
            </a:r>
            <a:r>
              <a:rPr lang="en" sz="1050">
                <a:solidFill>
                  <a:srgbClr val="268BD2"/>
                </a:solidFill>
                <a:highlight>
                  <a:srgbClr val="FDF6E3"/>
                </a:highlight>
                <a:latin typeface="Courier New"/>
                <a:ea typeface="Courier New"/>
                <a:cs typeface="Courier New"/>
                <a:sym typeface="Courier New"/>
              </a:rPr>
              <a:t>text</a:t>
            </a:r>
            <a:r>
              <a:rPr lang="en" sz="1050">
                <a:solidFill>
                  <a:srgbClr val="657B83"/>
                </a:solidFill>
                <a:highlight>
                  <a:srgbClr val="FDF6E3"/>
                </a:highlight>
                <a:latin typeface="Courier New"/>
                <a:ea typeface="Courier New"/>
                <a:cs typeface="Courier New"/>
                <a:sym typeface="Courier New"/>
              </a:rPr>
              <a:t>.</a:t>
            </a:r>
            <a:r>
              <a:rPr lang="en" sz="1050">
                <a:solidFill>
                  <a:srgbClr val="268BD2"/>
                </a:solidFill>
                <a:highlight>
                  <a:srgbClr val="FDF6E3"/>
                </a:highlight>
                <a:latin typeface="Courier New"/>
                <a:ea typeface="Courier New"/>
                <a:cs typeface="Courier New"/>
                <a:sym typeface="Courier New"/>
              </a:rPr>
              <a:t>split</a:t>
            </a:r>
            <a:r>
              <a:rPr lang="en" sz="1050">
                <a:solidFill>
                  <a:srgbClr val="657B83"/>
                </a:solidFill>
                <a:highlight>
                  <a:srgbClr val="FDF6E3"/>
                </a:highlight>
                <a:latin typeface="Courier New"/>
                <a:ea typeface="Courier New"/>
                <a:cs typeface="Courier New"/>
                <a:sym typeface="Courier New"/>
              </a:rPr>
              <a:t>(</a:t>
            </a:r>
            <a:r>
              <a:rPr lang="en" sz="1050">
                <a:solidFill>
                  <a:srgbClr val="2AA198"/>
                </a:solidFill>
                <a:highlight>
                  <a:srgbClr val="FDF6E3"/>
                </a:highlight>
                <a:latin typeface="Courier New"/>
                <a:ea typeface="Courier New"/>
                <a:cs typeface="Courier New"/>
                <a:sym typeface="Courier New"/>
              </a:rPr>
              <a:t>"Price:"</a:t>
            </a:r>
            <a:r>
              <a:rPr lang="en" sz="1050">
                <a:solidFill>
                  <a:srgbClr val="657B83"/>
                </a:solidFill>
                <a:highlight>
                  <a:srgbClr val="FDF6E3"/>
                </a:highlight>
                <a:latin typeface="Courier New"/>
                <a:ea typeface="Courier New"/>
                <a:cs typeface="Courier New"/>
                <a:sym typeface="Courier New"/>
              </a:rPr>
              <a:t>)</a:t>
            </a:r>
            <a:endParaRPr sz="1050">
              <a:solidFill>
                <a:srgbClr val="657B83"/>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57B83"/>
                </a:solidFill>
                <a:highlight>
                  <a:srgbClr val="FDF6E3"/>
                </a:highlight>
                <a:latin typeface="Courier New"/>
                <a:ea typeface="Courier New"/>
                <a:cs typeface="Courier New"/>
                <a:sym typeface="Courier New"/>
              </a:rPr>
              <a:t>       </a:t>
            </a:r>
            <a:r>
              <a:rPr lang="en" sz="1050">
                <a:solidFill>
                  <a:srgbClr val="859900"/>
                </a:solidFill>
                <a:highlight>
                  <a:srgbClr val="FDF6E3"/>
                </a:highlight>
                <a:latin typeface="Courier New"/>
                <a:ea typeface="Courier New"/>
                <a:cs typeface="Courier New"/>
                <a:sym typeface="Courier New"/>
              </a:rPr>
              <a:t>for</a:t>
            </a:r>
            <a:r>
              <a:rPr lang="en" sz="1050">
                <a:solidFill>
                  <a:srgbClr val="657B83"/>
                </a:solidFill>
                <a:highlight>
                  <a:srgbClr val="FDF6E3"/>
                </a:highlight>
                <a:latin typeface="Courier New"/>
                <a:ea typeface="Courier New"/>
                <a:cs typeface="Courier New"/>
                <a:sym typeface="Courier New"/>
              </a:rPr>
              <a:t> </a:t>
            </a:r>
            <a:r>
              <a:rPr lang="en" sz="1050">
                <a:solidFill>
                  <a:srgbClr val="268BD2"/>
                </a:solidFill>
                <a:highlight>
                  <a:srgbClr val="FDF6E3"/>
                </a:highlight>
                <a:latin typeface="Courier New"/>
                <a:ea typeface="Courier New"/>
                <a:cs typeface="Courier New"/>
                <a:sym typeface="Courier New"/>
              </a:rPr>
              <a:t>i</a:t>
            </a:r>
            <a:r>
              <a:rPr lang="en" sz="1050">
                <a:solidFill>
                  <a:srgbClr val="657B83"/>
                </a:solidFill>
                <a:highlight>
                  <a:srgbClr val="FDF6E3"/>
                </a:highlight>
                <a:latin typeface="Courier New"/>
                <a:ea typeface="Courier New"/>
                <a:cs typeface="Courier New"/>
                <a:sym typeface="Courier New"/>
              </a:rPr>
              <a:t>,  </a:t>
            </a:r>
            <a:r>
              <a:rPr lang="en" sz="1050">
                <a:solidFill>
                  <a:srgbClr val="268BD2"/>
                </a:solidFill>
                <a:highlight>
                  <a:srgbClr val="FDF6E3"/>
                </a:highlight>
                <a:latin typeface="Courier New"/>
                <a:ea typeface="Courier New"/>
                <a:cs typeface="Courier New"/>
                <a:sym typeface="Courier New"/>
              </a:rPr>
              <a:t>chunk</a:t>
            </a:r>
            <a:r>
              <a:rPr lang="en" sz="1050">
                <a:solidFill>
                  <a:srgbClr val="657B83"/>
                </a:solidFill>
                <a:highlight>
                  <a:srgbClr val="FDF6E3"/>
                </a:highlight>
                <a:latin typeface="Courier New"/>
                <a:ea typeface="Courier New"/>
                <a:cs typeface="Courier New"/>
                <a:sym typeface="Courier New"/>
              </a:rPr>
              <a:t> </a:t>
            </a:r>
            <a:r>
              <a:rPr lang="en" sz="1050">
                <a:solidFill>
                  <a:srgbClr val="859900"/>
                </a:solidFill>
                <a:highlight>
                  <a:srgbClr val="FDF6E3"/>
                </a:highlight>
                <a:latin typeface="Courier New"/>
                <a:ea typeface="Courier New"/>
                <a:cs typeface="Courier New"/>
                <a:sym typeface="Courier New"/>
              </a:rPr>
              <a:t>in</a:t>
            </a:r>
            <a:r>
              <a:rPr lang="en" sz="1050">
                <a:solidFill>
                  <a:srgbClr val="657B83"/>
                </a:solidFill>
                <a:highlight>
                  <a:srgbClr val="FDF6E3"/>
                </a:highlight>
                <a:latin typeface="Courier New"/>
                <a:ea typeface="Courier New"/>
                <a:cs typeface="Courier New"/>
                <a:sym typeface="Courier New"/>
              </a:rPr>
              <a:t>  </a:t>
            </a:r>
            <a:r>
              <a:rPr lang="en" sz="1050">
                <a:solidFill>
                  <a:srgbClr val="CB4B16"/>
                </a:solidFill>
                <a:highlight>
                  <a:srgbClr val="FDF6E3"/>
                </a:highlight>
                <a:latin typeface="Courier New"/>
                <a:ea typeface="Courier New"/>
                <a:cs typeface="Courier New"/>
                <a:sym typeface="Courier New"/>
              </a:rPr>
              <a:t>enumerate</a:t>
            </a:r>
            <a:r>
              <a:rPr lang="en" sz="1050">
                <a:solidFill>
                  <a:srgbClr val="657B83"/>
                </a:solidFill>
                <a:highlight>
                  <a:srgbClr val="FDF6E3"/>
                </a:highlight>
                <a:latin typeface="Courier New"/>
                <a:ea typeface="Courier New"/>
                <a:cs typeface="Courier New"/>
                <a:sym typeface="Courier New"/>
              </a:rPr>
              <a:t>(</a:t>
            </a:r>
            <a:r>
              <a:rPr lang="en" sz="1050">
                <a:solidFill>
                  <a:srgbClr val="268BD2"/>
                </a:solidFill>
                <a:highlight>
                  <a:srgbClr val="FDF6E3"/>
                </a:highlight>
                <a:latin typeface="Courier New"/>
                <a:ea typeface="Courier New"/>
                <a:cs typeface="Courier New"/>
                <a:sym typeface="Courier New"/>
              </a:rPr>
              <a:t>chunks</a:t>
            </a:r>
            <a:r>
              <a:rPr lang="en" sz="1050">
                <a:solidFill>
                  <a:srgbClr val="657B83"/>
                </a:solidFill>
                <a:highlight>
                  <a:srgbClr val="FDF6E3"/>
                </a:highlight>
                <a:latin typeface="Courier New"/>
                <a:ea typeface="Courier New"/>
                <a:cs typeface="Courier New"/>
                <a:sym typeface="Courier New"/>
              </a:rPr>
              <a:t>[</a:t>
            </a:r>
            <a:r>
              <a:rPr lang="en" sz="1050">
                <a:solidFill>
                  <a:srgbClr val="D33682"/>
                </a:solidFill>
                <a:highlight>
                  <a:srgbClr val="FDF6E3"/>
                </a:highlight>
                <a:latin typeface="Courier New"/>
                <a:ea typeface="Courier New"/>
                <a:cs typeface="Courier New"/>
                <a:sym typeface="Courier New"/>
              </a:rPr>
              <a:t>1</a:t>
            </a:r>
            <a:r>
              <a:rPr lang="en" sz="1050">
                <a:solidFill>
                  <a:srgbClr val="657B83"/>
                </a:solidFill>
                <a:highlight>
                  <a:srgbClr val="FDF6E3"/>
                </a:highlight>
                <a:latin typeface="Courier New"/>
                <a:ea typeface="Courier New"/>
                <a:cs typeface="Courier New"/>
                <a:sym typeface="Courier New"/>
              </a:rPr>
              <a:t>:], start</a:t>
            </a:r>
            <a:r>
              <a:rPr lang="en" sz="1050">
                <a:solidFill>
                  <a:srgbClr val="859900"/>
                </a:solidFill>
                <a:highlight>
                  <a:srgbClr val="FDF6E3"/>
                </a:highlight>
                <a:latin typeface="Courier New"/>
                <a:ea typeface="Courier New"/>
                <a:cs typeface="Courier New"/>
                <a:sym typeface="Courier New"/>
              </a:rPr>
              <a:t>=</a:t>
            </a:r>
            <a:r>
              <a:rPr lang="en" sz="1050">
                <a:solidFill>
                  <a:srgbClr val="D33682"/>
                </a:solidFill>
                <a:highlight>
                  <a:srgbClr val="FDF6E3"/>
                </a:highlight>
                <a:latin typeface="Courier New"/>
                <a:ea typeface="Courier New"/>
                <a:cs typeface="Courier New"/>
                <a:sym typeface="Courier New"/>
              </a:rPr>
              <a:t>1</a:t>
            </a:r>
            <a:r>
              <a:rPr lang="en" sz="1050">
                <a:solidFill>
                  <a:srgbClr val="657B83"/>
                </a:solidFill>
                <a:highlight>
                  <a:srgbClr val="FDF6E3"/>
                </a:highlight>
                <a:latin typeface="Courier New"/>
                <a:ea typeface="Courier New"/>
                <a:cs typeface="Courier New"/>
                <a:sym typeface="Courier New"/>
              </a:rPr>
              <a:t>): </a:t>
            </a:r>
            <a:r>
              <a:rPr i="1" lang="en" sz="1050">
                <a:solidFill>
                  <a:srgbClr val="93A1A1"/>
                </a:solidFill>
                <a:highlight>
                  <a:srgbClr val="FDF6E3"/>
                </a:highlight>
                <a:latin typeface="Courier New"/>
                <a:ea typeface="Courier New"/>
                <a:cs typeface="Courier New"/>
                <a:sym typeface="Courier New"/>
              </a:rPr>
              <a:t># Skip the first chunk which is before the first "Price"</a:t>
            </a:r>
            <a:endParaRPr i="1" sz="1050">
              <a:solidFill>
                <a:srgbClr val="93A1A1"/>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57B83"/>
                </a:solidFill>
                <a:highlight>
                  <a:srgbClr val="FDF6E3"/>
                </a:highlight>
                <a:latin typeface="Courier New"/>
                <a:ea typeface="Courier New"/>
                <a:cs typeface="Courier New"/>
                <a:sym typeface="Courier New"/>
              </a:rPr>
              <a:t>           </a:t>
            </a:r>
            <a:r>
              <a:rPr i="1" lang="en" sz="1050">
                <a:solidFill>
                  <a:srgbClr val="93A1A1"/>
                </a:solidFill>
                <a:highlight>
                  <a:srgbClr val="FDF6E3"/>
                </a:highlight>
                <a:latin typeface="Courier New"/>
                <a:ea typeface="Courier New"/>
                <a:cs typeface="Courier New"/>
                <a:sym typeface="Courier New"/>
              </a:rPr>
              <a:t>#print("line", i)</a:t>
            </a:r>
            <a:endParaRPr i="1" sz="1050">
              <a:solidFill>
                <a:srgbClr val="93A1A1"/>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57B83"/>
                </a:solidFill>
                <a:highlight>
                  <a:srgbClr val="FDF6E3"/>
                </a:highlight>
                <a:latin typeface="Courier New"/>
                <a:ea typeface="Courier New"/>
                <a:cs typeface="Courier New"/>
                <a:sym typeface="Courier New"/>
              </a:rPr>
              <a:t>           </a:t>
            </a:r>
            <a:r>
              <a:rPr lang="en" sz="1050">
                <a:solidFill>
                  <a:srgbClr val="859900"/>
                </a:solidFill>
                <a:highlight>
                  <a:srgbClr val="FDF6E3"/>
                </a:highlight>
                <a:latin typeface="Courier New"/>
                <a:ea typeface="Courier New"/>
                <a:cs typeface="Courier New"/>
                <a:sym typeface="Courier New"/>
              </a:rPr>
              <a:t>if</a:t>
            </a:r>
            <a:r>
              <a:rPr lang="en" sz="1050">
                <a:solidFill>
                  <a:srgbClr val="657B83"/>
                </a:solidFill>
                <a:highlight>
                  <a:srgbClr val="FDF6E3"/>
                </a:highlight>
                <a:latin typeface="Courier New"/>
                <a:ea typeface="Courier New"/>
                <a:cs typeface="Courier New"/>
                <a:sym typeface="Courier New"/>
              </a:rPr>
              <a:t> </a:t>
            </a:r>
            <a:r>
              <a:rPr lang="en" sz="1050">
                <a:solidFill>
                  <a:srgbClr val="2AA198"/>
                </a:solidFill>
                <a:highlight>
                  <a:srgbClr val="FDF6E3"/>
                </a:highlight>
                <a:latin typeface="Courier New"/>
                <a:ea typeface="Courier New"/>
                <a:cs typeface="Courier New"/>
                <a:sym typeface="Courier New"/>
              </a:rPr>
              <a:t>"Show"</a:t>
            </a:r>
            <a:r>
              <a:rPr lang="en" sz="1050">
                <a:solidFill>
                  <a:srgbClr val="657B83"/>
                </a:solidFill>
                <a:highlight>
                  <a:srgbClr val="FDF6E3"/>
                </a:highlight>
                <a:latin typeface="Courier New"/>
                <a:ea typeface="Courier New"/>
                <a:cs typeface="Courier New"/>
                <a:sym typeface="Courier New"/>
              </a:rPr>
              <a:t> </a:t>
            </a:r>
            <a:r>
              <a:rPr lang="en" sz="1050">
                <a:solidFill>
                  <a:srgbClr val="859900"/>
                </a:solidFill>
                <a:highlight>
                  <a:srgbClr val="FDF6E3"/>
                </a:highlight>
                <a:latin typeface="Courier New"/>
                <a:ea typeface="Courier New"/>
                <a:cs typeface="Courier New"/>
                <a:sym typeface="Courier New"/>
              </a:rPr>
              <a:t>in</a:t>
            </a:r>
            <a:r>
              <a:rPr lang="en" sz="1050">
                <a:solidFill>
                  <a:srgbClr val="657B83"/>
                </a:solidFill>
                <a:highlight>
                  <a:srgbClr val="FDF6E3"/>
                </a:highlight>
                <a:latin typeface="Courier New"/>
                <a:ea typeface="Courier New"/>
                <a:cs typeface="Courier New"/>
                <a:sym typeface="Courier New"/>
              </a:rPr>
              <a:t> </a:t>
            </a:r>
            <a:r>
              <a:rPr lang="en" sz="1050">
                <a:solidFill>
                  <a:srgbClr val="268BD2"/>
                </a:solidFill>
                <a:highlight>
                  <a:srgbClr val="FDF6E3"/>
                </a:highlight>
                <a:latin typeface="Courier New"/>
                <a:ea typeface="Courier New"/>
                <a:cs typeface="Courier New"/>
                <a:sym typeface="Courier New"/>
              </a:rPr>
              <a:t>chunk</a:t>
            </a:r>
            <a:r>
              <a:rPr lang="en" sz="1050">
                <a:solidFill>
                  <a:srgbClr val="657B83"/>
                </a:solidFill>
                <a:highlight>
                  <a:srgbClr val="FDF6E3"/>
                </a:highlight>
                <a:latin typeface="Courier New"/>
                <a:ea typeface="Courier New"/>
                <a:cs typeface="Courier New"/>
                <a:sym typeface="Courier New"/>
              </a:rPr>
              <a:t>:</a:t>
            </a:r>
            <a:endParaRPr sz="1050">
              <a:solidFill>
                <a:srgbClr val="657B83"/>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57B83"/>
                </a:solidFill>
                <a:highlight>
                  <a:srgbClr val="FDF6E3"/>
                </a:highlight>
                <a:latin typeface="Courier New"/>
                <a:ea typeface="Courier New"/>
                <a:cs typeface="Courier New"/>
                <a:sym typeface="Courier New"/>
              </a:rPr>
              <a:t>               </a:t>
            </a:r>
            <a:r>
              <a:rPr i="1" lang="en" sz="1050">
                <a:solidFill>
                  <a:srgbClr val="93A1A1"/>
                </a:solidFill>
                <a:highlight>
                  <a:srgbClr val="FDF6E3"/>
                </a:highlight>
                <a:latin typeface="Courier New"/>
                <a:ea typeface="Courier New"/>
                <a:cs typeface="Courier New"/>
                <a:sym typeface="Courier New"/>
              </a:rPr>
              <a:t># If "Show" is in the chunk, break out of the loop</a:t>
            </a:r>
            <a:endParaRPr i="1" sz="1050">
              <a:solidFill>
                <a:srgbClr val="93A1A1"/>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57B83"/>
                </a:solidFill>
                <a:highlight>
                  <a:srgbClr val="FDF6E3"/>
                </a:highlight>
                <a:latin typeface="Courier New"/>
                <a:ea typeface="Courier New"/>
                <a:cs typeface="Courier New"/>
                <a:sym typeface="Courier New"/>
              </a:rPr>
              <a:t>               </a:t>
            </a:r>
            <a:r>
              <a:rPr lang="en" sz="1050">
                <a:solidFill>
                  <a:srgbClr val="859900"/>
                </a:solidFill>
                <a:highlight>
                  <a:srgbClr val="FDF6E3"/>
                </a:highlight>
                <a:latin typeface="Courier New"/>
                <a:ea typeface="Courier New"/>
                <a:cs typeface="Courier New"/>
                <a:sym typeface="Courier New"/>
              </a:rPr>
              <a:t>break</a:t>
            </a:r>
            <a:endParaRPr sz="1050">
              <a:solidFill>
                <a:srgbClr val="859900"/>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57B83"/>
                </a:solidFill>
                <a:highlight>
                  <a:srgbClr val="FDF6E3"/>
                </a:highlight>
                <a:latin typeface="Courier New"/>
                <a:ea typeface="Courier New"/>
                <a:cs typeface="Courier New"/>
                <a:sym typeface="Courier New"/>
              </a:rPr>
              <a:t>           </a:t>
            </a:r>
            <a:r>
              <a:rPr lang="en" sz="1050">
                <a:solidFill>
                  <a:srgbClr val="859900"/>
                </a:solidFill>
                <a:highlight>
                  <a:srgbClr val="FDF6E3"/>
                </a:highlight>
                <a:latin typeface="Courier New"/>
                <a:ea typeface="Courier New"/>
                <a:cs typeface="Courier New"/>
                <a:sym typeface="Courier New"/>
              </a:rPr>
              <a:t>if</a:t>
            </a:r>
            <a:r>
              <a:rPr lang="en" sz="1050">
                <a:solidFill>
                  <a:srgbClr val="657B83"/>
                </a:solidFill>
                <a:highlight>
                  <a:srgbClr val="FDF6E3"/>
                </a:highlight>
                <a:latin typeface="Courier New"/>
                <a:ea typeface="Courier New"/>
                <a:cs typeface="Courier New"/>
                <a:sym typeface="Courier New"/>
              </a:rPr>
              <a:t> </a:t>
            </a:r>
            <a:r>
              <a:rPr lang="en" sz="1050">
                <a:solidFill>
                  <a:srgbClr val="2AA198"/>
                </a:solidFill>
                <a:highlight>
                  <a:srgbClr val="FDF6E3"/>
                </a:highlight>
                <a:latin typeface="Courier New"/>
                <a:ea typeface="Courier New"/>
                <a:cs typeface="Courier New"/>
                <a:sym typeface="Courier New"/>
              </a:rPr>
              <a:t>"Model"</a:t>
            </a:r>
            <a:r>
              <a:rPr lang="en" sz="1050">
                <a:solidFill>
                  <a:srgbClr val="657B83"/>
                </a:solidFill>
                <a:highlight>
                  <a:srgbClr val="FDF6E3"/>
                </a:highlight>
                <a:latin typeface="Courier New"/>
                <a:ea typeface="Courier New"/>
                <a:cs typeface="Courier New"/>
                <a:sym typeface="Courier New"/>
              </a:rPr>
              <a:t> </a:t>
            </a:r>
            <a:r>
              <a:rPr lang="en" sz="1050">
                <a:solidFill>
                  <a:srgbClr val="859900"/>
                </a:solidFill>
                <a:highlight>
                  <a:srgbClr val="FDF6E3"/>
                </a:highlight>
                <a:latin typeface="Courier New"/>
                <a:ea typeface="Courier New"/>
                <a:cs typeface="Courier New"/>
                <a:sym typeface="Courier New"/>
              </a:rPr>
              <a:t>in</a:t>
            </a:r>
            <a:r>
              <a:rPr lang="en" sz="1050">
                <a:solidFill>
                  <a:srgbClr val="657B83"/>
                </a:solidFill>
                <a:highlight>
                  <a:srgbClr val="FDF6E3"/>
                </a:highlight>
                <a:latin typeface="Courier New"/>
                <a:ea typeface="Courier New"/>
                <a:cs typeface="Courier New"/>
                <a:sym typeface="Courier New"/>
              </a:rPr>
              <a:t> </a:t>
            </a:r>
            <a:r>
              <a:rPr lang="en" sz="1050">
                <a:solidFill>
                  <a:srgbClr val="268BD2"/>
                </a:solidFill>
                <a:highlight>
                  <a:srgbClr val="FDF6E3"/>
                </a:highlight>
                <a:latin typeface="Courier New"/>
                <a:ea typeface="Courier New"/>
                <a:cs typeface="Courier New"/>
                <a:sym typeface="Courier New"/>
              </a:rPr>
              <a:t>chunk</a:t>
            </a:r>
            <a:r>
              <a:rPr lang="en" sz="1050">
                <a:solidFill>
                  <a:srgbClr val="657B83"/>
                </a:solidFill>
                <a:highlight>
                  <a:srgbClr val="FDF6E3"/>
                </a:highlight>
                <a:latin typeface="Courier New"/>
                <a:ea typeface="Courier New"/>
                <a:cs typeface="Courier New"/>
                <a:sym typeface="Courier New"/>
              </a:rPr>
              <a:t>:</a:t>
            </a:r>
            <a:endParaRPr sz="1050">
              <a:solidFill>
                <a:srgbClr val="657B83"/>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57B83"/>
                </a:solidFill>
                <a:highlight>
                  <a:srgbClr val="FDF6E3"/>
                </a:highlight>
                <a:latin typeface="Courier New"/>
                <a:ea typeface="Courier New"/>
                <a:cs typeface="Courier New"/>
                <a:sym typeface="Courier New"/>
              </a:rPr>
              <a:t>               </a:t>
            </a:r>
            <a:r>
              <a:rPr i="1" lang="en" sz="1050">
                <a:solidFill>
                  <a:srgbClr val="93A1A1"/>
                </a:solidFill>
                <a:highlight>
                  <a:srgbClr val="FDF6E3"/>
                </a:highlight>
                <a:latin typeface="Courier New"/>
                <a:ea typeface="Courier New"/>
                <a:cs typeface="Courier New"/>
                <a:sym typeface="Courier New"/>
              </a:rPr>
              <a:t># Get the text between "Price" and "Model"</a:t>
            </a:r>
            <a:endParaRPr i="1" sz="1050">
              <a:solidFill>
                <a:srgbClr val="93A1A1"/>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57B83"/>
                </a:solidFill>
                <a:highlight>
                  <a:srgbClr val="FDF6E3"/>
                </a:highlight>
                <a:latin typeface="Courier New"/>
                <a:ea typeface="Courier New"/>
                <a:cs typeface="Courier New"/>
                <a:sym typeface="Courier New"/>
              </a:rPr>
              <a:t>               </a:t>
            </a:r>
            <a:r>
              <a:rPr lang="en" sz="1050">
                <a:solidFill>
                  <a:srgbClr val="268BD2"/>
                </a:solidFill>
                <a:highlight>
                  <a:srgbClr val="FDF6E3"/>
                </a:highlight>
                <a:latin typeface="Courier New"/>
                <a:ea typeface="Courier New"/>
                <a:cs typeface="Courier New"/>
                <a:sym typeface="Courier New"/>
              </a:rPr>
              <a:t>model_description</a:t>
            </a:r>
            <a:r>
              <a:rPr lang="en" sz="1050">
                <a:solidFill>
                  <a:srgbClr val="657B83"/>
                </a:solidFill>
                <a:highlight>
                  <a:srgbClr val="FDF6E3"/>
                </a:highlight>
                <a:latin typeface="Courier New"/>
                <a:ea typeface="Courier New"/>
                <a:cs typeface="Courier New"/>
                <a:sym typeface="Courier New"/>
              </a:rPr>
              <a:t> </a:t>
            </a:r>
            <a:r>
              <a:rPr lang="en" sz="1050">
                <a:solidFill>
                  <a:srgbClr val="859900"/>
                </a:solidFill>
                <a:highlight>
                  <a:srgbClr val="FDF6E3"/>
                </a:highlight>
                <a:latin typeface="Courier New"/>
                <a:ea typeface="Courier New"/>
                <a:cs typeface="Courier New"/>
                <a:sym typeface="Courier New"/>
              </a:rPr>
              <a:t>=</a:t>
            </a:r>
            <a:r>
              <a:rPr lang="en" sz="1050">
                <a:solidFill>
                  <a:srgbClr val="657B83"/>
                </a:solidFill>
                <a:highlight>
                  <a:srgbClr val="FDF6E3"/>
                </a:highlight>
                <a:latin typeface="Courier New"/>
                <a:ea typeface="Courier New"/>
                <a:cs typeface="Courier New"/>
                <a:sym typeface="Courier New"/>
              </a:rPr>
              <a:t> </a:t>
            </a:r>
            <a:r>
              <a:rPr lang="en" sz="1050">
                <a:solidFill>
                  <a:srgbClr val="268BD2"/>
                </a:solidFill>
                <a:highlight>
                  <a:srgbClr val="FDF6E3"/>
                </a:highlight>
                <a:latin typeface="Courier New"/>
                <a:ea typeface="Courier New"/>
                <a:cs typeface="Courier New"/>
                <a:sym typeface="Courier New"/>
              </a:rPr>
              <a:t>chunk</a:t>
            </a:r>
            <a:r>
              <a:rPr lang="en" sz="1050">
                <a:solidFill>
                  <a:srgbClr val="657B83"/>
                </a:solidFill>
                <a:highlight>
                  <a:srgbClr val="FDF6E3"/>
                </a:highlight>
                <a:latin typeface="Courier New"/>
                <a:ea typeface="Courier New"/>
                <a:cs typeface="Courier New"/>
                <a:sym typeface="Courier New"/>
              </a:rPr>
              <a:t>.</a:t>
            </a:r>
            <a:r>
              <a:rPr lang="en" sz="1050">
                <a:solidFill>
                  <a:srgbClr val="268BD2"/>
                </a:solidFill>
                <a:highlight>
                  <a:srgbClr val="FDF6E3"/>
                </a:highlight>
                <a:latin typeface="Courier New"/>
                <a:ea typeface="Courier New"/>
                <a:cs typeface="Courier New"/>
                <a:sym typeface="Courier New"/>
              </a:rPr>
              <a:t>split</a:t>
            </a:r>
            <a:r>
              <a:rPr lang="en" sz="1050">
                <a:solidFill>
                  <a:srgbClr val="657B83"/>
                </a:solidFill>
                <a:highlight>
                  <a:srgbClr val="FDF6E3"/>
                </a:highlight>
                <a:latin typeface="Courier New"/>
                <a:ea typeface="Courier New"/>
                <a:cs typeface="Courier New"/>
                <a:sym typeface="Courier New"/>
              </a:rPr>
              <a:t>(</a:t>
            </a:r>
            <a:r>
              <a:rPr lang="en" sz="1050">
                <a:solidFill>
                  <a:srgbClr val="2AA198"/>
                </a:solidFill>
                <a:highlight>
                  <a:srgbClr val="FDF6E3"/>
                </a:highlight>
                <a:latin typeface="Courier New"/>
                <a:ea typeface="Courier New"/>
                <a:cs typeface="Courier New"/>
                <a:sym typeface="Courier New"/>
              </a:rPr>
              <a:t>"Model"</a:t>
            </a:r>
            <a:r>
              <a:rPr lang="en" sz="1050">
                <a:solidFill>
                  <a:srgbClr val="657B83"/>
                </a:solidFill>
                <a:highlight>
                  <a:srgbClr val="FDF6E3"/>
                </a:highlight>
                <a:latin typeface="Courier New"/>
                <a:ea typeface="Courier New"/>
                <a:cs typeface="Courier New"/>
                <a:sym typeface="Courier New"/>
              </a:rPr>
              <a:t>)[</a:t>
            </a:r>
            <a:r>
              <a:rPr lang="en" sz="1050">
                <a:solidFill>
                  <a:srgbClr val="D33682"/>
                </a:solidFill>
                <a:highlight>
                  <a:srgbClr val="FDF6E3"/>
                </a:highlight>
                <a:latin typeface="Courier New"/>
                <a:ea typeface="Courier New"/>
                <a:cs typeface="Courier New"/>
                <a:sym typeface="Courier New"/>
              </a:rPr>
              <a:t>0</a:t>
            </a:r>
            <a:r>
              <a:rPr lang="en" sz="1050">
                <a:solidFill>
                  <a:srgbClr val="657B83"/>
                </a:solidFill>
                <a:highlight>
                  <a:srgbClr val="FDF6E3"/>
                </a:highlight>
                <a:latin typeface="Courier New"/>
                <a:ea typeface="Courier New"/>
                <a:cs typeface="Courier New"/>
                <a:sym typeface="Courier New"/>
              </a:rPr>
              <a:t>].</a:t>
            </a:r>
            <a:r>
              <a:rPr lang="en" sz="1050">
                <a:solidFill>
                  <a:srgbClr val="268BD2"/>
                </a:solidFill>
                <a:highlight>
                  <a:srgbClr val="FDF6E3"/>
                </a:highlight>
                <a:latin typeface="Courier New"/>
                <a:ea typeface="Courier New"/>
                <a:cs typeface="Courier New"/>
                <a:sym typeface="Courier New"/>
              </a:rPr>
              <a:t>split</a:t>
            </a:r>
            <a:r>
              <a:rPr lang="en" sz="1050">
                <a:solidFill>
                  <a:srgbClr val="657B83"/>
                </a:solidFill>
                <a:highlight>
                  <a:srgbClr val="FDF6E3"/>
                </a:highlight>
                <a:latin typeface="Courier New"/>
                <a:ea typeface="Courier New"/>
                <a:cs typeface="Courier New"/>
                <a:sym typeface="Courier New"/>
              </a:rPr>
              <a:t>(</a:t>
            </a:r>
            <a:r>
              <a:rPr lang="en" sz="1050">
                <a:solidFill>
                  <a:srgbClr val="2AA198"/>
                </a:solidFill>
                <a:highlight>
                  <a:srgbClr val="FDF6E3"/>
                </a:highlight>
                <a:latin typeface="Courier New"/>
                <a:ea typeface="Courier New"/>
                <a:cs typeface="Courier New"/>
                <a:sym typeface="Courier New"/>
              </a:rPr>
              <a:t>"</a:t>
            </a:r>
            <a:r>
              <a:rPr lang="en" sz="1050">
                <a:solidFill>
                  <a:srgbClr val="CB4B16"/>
                </a:solidFill>
                <a:highlight>
                  <a:srgbClr val="FDF6E3"/>
                </a:highlight>
                <a:latin typeface="Courier New"/>
                <a:ea typeface="Courier New"/>
                <a:cs typeface="Courier New"/>
                <a:sym typeface="Courier New"/>
              </a:rPr>
              <a:t>\n</a:t>
            </a:r>
            <a:r>
              <a:rPr lang="en" sz="1050">
                <a:solidFill>
                  <a:srgbClr val="2AA198"/>
                </a:solidFill>
                <a:highlight>
                  <a:srgbClr val="FDF6E3"/>
                </a:highlight>
                <a:latin typeface="Courier New"/>
                <a:ea typeface="Courier New"/>
                <a:cs typeface="Courier New"/>
                <a:sym typeface="Courier New"/>
              </a:rPr>
              <a:t>"</a:t>
            </a:r>
            <a:r>
              <a:rPr lang="en" sz="1050">
                <a:solidFill>
                  <a:srgbClr val="657B83"/>
                </a:solidFill>
                <a:highlight>
                  <a:srgbClr val="FDF6E3"/>
                </a:highlight>
                <a:latin typeface="Courier New"/>
                <a:ea typeface="Courier New"/>
                <a:cs typeface="Courier New"/>
                <a:sym typeface="Courier New"/>
              </a:rPr>
              <a:t>)[</a:t>
            </a:r>
            <a:r>
              <a:rPr lang="en" sz="1050">
                <a:solidFill>
                  <a:srgbClr val="D33682"/>
                </a:solidFill>
                <a:highlight>
                  <a:srgbClr val="FDF6E3"/>
                </a:highlight>
                <a:latin typeface="Courier New"/>
                <a:ea typeface="Courier New"/>
                <a:cs typeface="Courier New"/>
                <a:sym typeface="Courier New"/>
              </a:rPr>
              <a:t>0</a:t>
            </a:r>
            <a:r>
              <a:rPr lang="en" sz="1050">
                <a:solidFill>
                  <a:srgbClr val="657B83"/>
                </a:solidFill>
                <a:highlight>
                  <a:srgbClr val="FDF6E3"/>
                </a:highlight>
                <a:latin typeface="Courier New"/>
                <a:ea typeface="Courier New"/>
                <a:cs typeface="Courier New"/>
                <a:sym typeface="Courier New"/>
              </a:rPr>
              <a:t>].</a:t>
            </a:r>
            <a:r>
              <a:rPr lang="en" sz="1050">
                <a:solidFill>
                  <a:srgbClr val="268BD2"/>
                </a:solidFill>
                <a:highlight>
                  <a:srgbClr val="FDF6E3"/>
                </a:highlight>
                <a:latin typeface="Courier New"/>
                <a:ea typeface="Courier New"/>
                <a:cs typeface="Courier New"/>
                <a:sym typeface="Courier New"/>
              </a:rPr>
              <a:t>strip</a:t>
            </a:r>
            <a:r>
              <a:rPr lang="en" sz="1050">
                <a:solidFill>
                  <a:srgbClr val="657B83"/>
                </a:solidFill>
                <a:highlight>
                  <a:srgbClr val="FDF6E3"/>
                </a:highlight>
                <a:latin typeface="Courier New"/>
                <a:ea typeface="Courier New"/>
                <a:cs typeface="Courier New"/>
                <a:sym typeface="Courier New"/>
              </a:rPr>
              <a:t>()</a:t>
            </a:r>
            <a:endParaRPr sz="1050">
              <a:solidFill>
                <a:srgbClr val="657B83"/>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57B83"/>
                </a:solidFill>
                <a:highlight>
                  <a:srgbClr val="FDF6E3"/>
                </a:highlight>
                <a:latin typeface="Courier New"/>
                <a:ea typeface="Courier New"/>
                <a:cs typeface="Courier New"/>
                <a:sym typeface="Courier New"/>
              </a:rPr>
              <a:t>               </a:t>
            </a:r>
            <a:r>
              <a:rPr i="1" lang="en" sz="1050">
                <a:solidFill>
                  <a:srgbClr val="93A1A1"/>
                </a:solidFill>
                <a:highlight>
                  <a:srgbClr val="FDF6E3"/>
                </a:highlight>
                <a:latin typeface="Courier New"/>
                <a:ea typeface="Courier New"/>
                <a:cs typeface="Courier New"/>
                <a:sym typeface="Courier New"/>
              </a:rPr>
              <a:t>#get the description</a:t>
            </a:r>
            <a:endParaRPr i="1" sz="1050">
              <a:solidFill>
                <a:srgbClr val="93A1A1"/>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57B83"/>
                </a:solidFill>
                <a:highlight>
                  <a:srgbClr val="FDF6E3"/>
                </a:highlight>
                <a:latin typeface="Courier New"/>
                <a:ea typeface="Courier New"/>
                <a:cs typeface="Courier New"/>
                <a:sym typeface="Courier New"/>
              </a:rPr>
              <a:t>               </a:t>
            </a:r>
            <a:r>
              <a:rPr lang="en" sz="1050">
                <a:solidFill>
                  <a:srgbClr val="268BD2"/>
                </a:solidFill>
                <a:highlight>
                  <a:srgbClr val="FDF6E3"/>
                </a:highlight>
                <a:latin typeface="Courier New"/>
                <a:ea typeface="Courier New"/>
                <a:cs typeface="Courier New"/>
                <a:sym typeface="Courier New"/>
              </a:rPr>
              <a:t>model_name</a:t>
            </a:r>
            <a:r>
              <a:rPr lang="en" sz="1050">
                <a:solidFill>
                  <a:srgbClr val="657B83"/>
                </a:solidFill>
                <a:highlight>
                  <a:srgbClr val="FDF6E3"/>
                </a:highlight>
                <a:latin typeface="Courier New"/>
                <a:ea typeface="Courier New"/>
                <a:cs typeface="Courier New"/>
                <a:sym typeface="Courier New"/>
              </a:rPr>
              <a:t> </a:t>
            </a:r>
            <a:r>
              <a:rPr lang="en" sz="1050">
                <a:solidFill>
                  <a:srgbClr val="859900"/>
                </a:solidFill>
                <a:highlight>
                  <a:srgbClr val="FDF6E3"/>
                </a:highlight>
                <a:latin typeface="Courier New"/>
                <a:ea typeface="Courier New"/>
                <a:cs typeface="Courier New"/>
                <a:sym typeface="Courier New"/>
              </a:rPr>
              <a:t>=</a:t>
            </a:r>
            <a:r>
              <a:rPr lang="en" sz="1050">
                <a:solidFill>
                  <a:srgbClr val="657B83"/>
                </a:solidFill>
                <a:highlight>
                  <a:srgbClr val="FDF6E3"/>
                </a:highlight>
                <a:latin typeface="Courier New"/>
                <a:ea typeface="Courier New"/>
                <a:cs typeface="Courier New"/>
                <a:sym typeface="Courier New"/>
              </a:rPr>
              <a:t> </a:t>
            </a:r>
            <a:r>
              <a:rPr lang="en" sz="1050">
                <a:solidFill>
                  <a:srgbClr val="268BD2"/>
                </a:solidFill>
                <a:highlight>
                  <a:srgbClr val="FDF6E3"/>
                </a:highlight>
                <a:latin typeface="Courier New"/>
                <a:ea typeface="Courier New"/>
                <a:cs typeface="Courier New"/>
                <a:sym typeface="Courier New"/>
              </a:rPr>
              <a:t>chunk</a:t>
            </a:r>
            <a:r>
              <a:rPr lang="en" sz="1050">
                <a:solidFill>
                  <a:srgbClr val="657B83"/>
                </a:solidFill>
                <a:highlight>
                  <a:srgbClr val="FDF6E3"/>
                </a:highlight>
                <a:latin typeface="Courier New"/>
                <a:ea typeface="Courier New"/>
                <a:cs typeface="Courier New"/>
                <a:sym typeface="Courier New"/>
              </a:rPr>
              <a:t>.</a:t>
            </a:r>
            <a:r>
              <a:rPr lang="en" sz="1050">
                <a:solidFill>
                  <a:srgbClr val="268BD2"/>
                </a:solidFill>
                <a:highlight>
                  <a:srgbClr val="FDF6E3"/>
                </a:highlight>
                <a:latin typeface="Courier New"/>
                <a:ea typeface="Courier New"/>
                <a:cs typeface="Courier New"/>
                <a:sym typeface="Courier New"/>
              </a:rPr>
              <a:t>split</a:t>
            </a:r>
            <a:r>
              <a:rPr lang="en" sz="1050">
                <a:solidFill>
                  <a:srgbClr val="657B83"/>
                </a:solidFill>
                <a:highlight>
                  <a:srgbClr val="FDF6E3"/>
                </a:highlight>
                <a:latin typeface="Courier New"/>
                <a:ea typeface="Courier New"/>
                <a:cs typeface="Courier New"/>
                <a:sym typeface="Courier New"/>
              </a:rPr>
              <a:t>(</a:t>
            </a:r>
            <a:r>
              <a:rPr lang="en" sz="1050">
                <a:solidFill>
                  <a:srgbClr val="2AA198"/>
                </a:solidFill>
                <a:highlight>
                  <a:srgbClr val="FDF6E3"/>
                </a:highlight>
                <a:latin typeface="Courier New"/>
                <a:ea typeface="Courier New"/>
                <a:cs typeface="Courier New"/>
                <a:sym typeface="Courier New"/>
              </a:rPr>
              <a:t>"Model"</a:t>
            </a:r>
            <a:r>
              <a:rPr lang="en" sz="1050">
                <a:solidFill>
                  <a:srgbClr val="657B83"/>
                </a:solidFill>
                <a:highlight>
                  <a:srgbClr val="FDF6E3"/>
                </a:highlight>
                <a:latin typeface="Courier New"/>
                <a:ea typeface="Courier New"/>
                <a:cs typeface="Courier New"/>
                <a:sym typeface="Courier New"/>
              </a:rPr>
              <a:t>)[</a:t>
            </a:r>
            <a:r>
              <a:rPr lang="en" sz="1050">
                <a:solidFill>
                  <a:srgbClr val="D33682"/>
                </a:solidFill>
                <a:highlight>
                  <a:srgbClr val="FDF6E3"/>
                </a:highlight>
                <a:latin typeface="Courier New"/>
                <a:ea typeface="Courier New"/>
                <a:cs typeface="Courier New"/>
                <a:sym typeface="Courier New"/>
              </a:rPr>
              <a:t>0</a:t>
            </a:r>
            <a:r>
              <a:rPr lang="en" sz="1050">
                <a:solidFill>
                  <a:srgbClr val="657B83"/>
                </a:solidFill>
                <a:highlight>
                  <a:srgbClr val="FDF6E3"/>
                </a:highlight>
                <a:latin typeface="Courier New"/>
                <a:ea typeface="Courier New"/>
                <a:cs typeface="Courier New"/>
                <a:sym typeface="Courier New"/>
              </a:rPr>
              <a:t>]</a:t>
            </a:r>
            <a:endParaRPr sz="1050">
              <a:solidFill>
                <a:srgbClr val="657B83"/>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57B83"/>
                </a:solidFill>
                <a:highlight>
                  <a:srgbClr val="FDF6E3"/>
                </a:highlight>
                <a:latin typeface="Courier New"/>
                <a:ea typeface="Courier New"/>
                <a:cs typeface="Courier New"/>
                <a:sym typeface="Courier New"/>
              </a:rPr>
              <a:t>               </a:t>
            </a:r>
            <a:r>
              <a:rPr i="1" lang="en" sz="1050">
                <a:solidFill>
                  <a:srgbClr val="93A1A1"/>
                </a:solidFill>
                <a:highlight>
                  <a:srgbClr val="FDF6E3"/>
                </a:highlight>
                <a:latin typeface="Courier New"/>
                <a:ea typeface="Courier New"/>
                <a:cs typeface="Courier New"/>
                <a:sym typeface="Courier New"/>
              </a:rPr>
              <a:t># Get the text between "Model" and "Manufacturer"</a:t>
            </a:r>
            <a:endParaRPr i="1" sz="1050">
              <a:solidFill>
                <a:srgbClr val="93A1A1"/>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57B83"/>
                </a:solidFill>
                <a:highlight>
                  <a:srgbClr val="FDF6E3"/>
                </a:highlight>
                <a:latin typeface="Courier New"/>
                <a:ea typeface="Courier New"/>
                <a:cs typeface="Courier New"/>
                <a:sym typeface="Courier New"/>
              </a:rPr>
              <a:t>               </a:t>
            </a:r>
            <a:r>
              <a:rPr lang="en" sz="1050">
                <a:solidFill>
                  <a:srgbClr val="268BD2"/>
                </a:solidFill>
                <a:highlight>
                  <a:srgbClr val="FDF6E3"/>
                </a:highlight>
                <a:latin typeface="Courier New"/>
                <a:ea typeface="Courier New"/>
                <a:cs typeface="Courier New"/>
                <a:sym typeface="Courier New"/>
              </a:rPr>
              <a:t>model</a:t>
            </a:r>
            <a:r>
              <a:rPr lang="en" sz="1050">
                <a:solidFill>
                  <a:srgbClr val="657B83"/>
                </a:solidFill>
                <a:highlight>
                  <a:srgbClr val="FDF6E3"/>
                </a:highlight>
                <a:latin typeface="Courier New"/>
                <a:ea typeface="Courier New"/>
                <a:cs typeface="Courier New"/>
                <a:sym typeface="Courier New"/>
              </a:rPr>
              <a:t> </a:t>
            </a:r>
            <a:r>
              <a:rPr lang="en" sz="1050">
                <a:solidFill>
                  <a:srgbClr val="859900"/>
                </a:solidFill>
                <a:highlight>
                  <a:srgbClr val="FDF6E3"/>
                </a:highlight>
                <a:latin typeface="Courier New"/>
                <a:ea typeface="Courier New"/>
                <a:cs typeface="Courier New"/>
                <a:sym typeface="Courier New"/>
              </a:rPr>
              <a:t>=</a:t>
            </a:r>
            <a:r>
              <a:rPr lang="en" sz="1050">
                <a:solidFill>
                  <a:srgbClr val="657B83"/>
                </a:solidFill>
                <a:highlight>
                  <a:srgbClr val="FDF6E3"/>
                </a:highlight>
                <a:latin typeface="Courier New"/>
                <a:ea typeface="Courier New"/>
                <a:cs typeface="Courier New"/>
                <a:sym typeface="Courier New"/>
              </a:rPr>
              <a:t> </a:t>
            </a:r>
            <a:r>
              <a:rPr lang="en" sz="1050">
                <a:solidFill>
                  <a:srgbClr val="268BD2"/>
                </a:solidFill>
                <a:highlight>
                  <a:srgbClr val="FDF6E3"/>
                </a:highlight>
                <a:latin typeface="Courier New"/>
                <a:ea typeface="Courier New"/>
                <a:cs typeface="Courier New"/>
                <a:sym typeface="Courier New"/>
              </a:rPr>
              <a:t>chunk</a:t>
            </a:r>
            <a:r>
              <a:rPr lang="en" sz="1050">
                <a:solidFill>
                  <a:srgbClr val="657B83"/>
                </a:solidFill>
                <a:highlight>
                  <a:srgbClr val="FDF6E3"/>
                </a:highlight>
                <a:latin typeface="Courier New"/>
                <a:ea typeface="Courier New"/>
                <a:cs typeface="Courier New"/>
                <a:sym typeface="Courier New"/>
              </a:rPr>
              <a:t>.</a:t>
            </a:r>
            <a:r>
              <a:rPr lang="en" sz="1050">
                <a:solidFill>
                  <a:srgbClr val="268BD2"/>
                </a:solidFill>
                <a:highlight>
                  <a:srgbClr val="FDF6E3"/>
                </a:highlight>
                <a:latin typeface="Courier New"/>
                <a:ea typeface="Courier New"/>
                <a:cs typeface="Courier New"/>
                <a:sym typeface="Courier New"/>
              </a:rPr>
              <a:t>split</a:t>
            </a:r>
            <a:r>
              <a:rPr lang="en" sz="1050">
                <a:solidFill>
                  <a:srgbClr val="657B83"/>
                </a:solidFill>
                <a:highlight>
                  <a:srgbClr val="FDF6E3"/>
                </a:highlight>
                <a:latin typeface="Courier New"/>
                <a:ea typeface="Courier New"/>
                <a:cs typeface="Courier New"/>
                <a:sym typeface="Courier New"/>
              </a:rPr>
              <a:t>(</a:t>
            </a:r>
            <a:r>
              <a:rPr lang="en" sz="1050">
                <a:solidFill>
                  <a:srgbClr val="2AA198"/>
                </a:solidFill>
                <a:highlight>
                  <a:srgbClr val="FDF6E3"/>
                </a:highlight>
                <a:latin typeface="Courier New"/>
                <a:ea typeface="Courier New"/>
                <a:cs typeface="Courier New"/>
                <a:sym typeface="Courier New"/>
              </a:rPr>
              <a:t>"Model :"</a:t>
            </a:r>
            <a:r>
              <a:rPr lang="en" sz="1050">
                <a:solidFill>
                  <a:srgbClr val="657B83"/>
                </a:solidFill>
                <a:highlight>
                  <a:srgbClr val="FDF6E3"/>
                </a:highlight>
                <a:latin typeface="Courier New"/>
                <a:ea typeface="Courier New"/>
                <a:cs typeface="Courier New"/>
                <a:sym typeface="Courier New"/>
              </a:rPr>
              <a:t>)[</a:t>
            </a:r>
            <a:r>
              <a:rPr lang="en" sz="1050">
                <a:solidFill>
                  <a:srgbClr val="D33682"/>
                </a:solidFill>
                <a:highlight>
                  <a:srgbClr val="FDF6E3"/>
                </a:highlight>
                <a:latin typeface="Courier New"/>
                <a:ea typeface="Courier New"/>
                <a:cs typeface="Courier New"/>
                <a:sym typeface="Courier New"/>
              </a:rPr>
              <a:t>1</a:t>
            </a:r>
            <a:r>
              <a:rPr lang="en" sz="1050">
                <a:solidFill>
                  <a:srgbClr val="657B83"/>
                </a:solidFill>
                <a:highlight>
                  <a:srgbClr val="FDF6E3"/>
                </a:highlight>
                <a:latin typeface="Courier New"/>
                <a:ea typeface="Courier New"/>
                <a:cs typeface="Courier New"/>
                <a:sym typeface="Courier New"/>
              </a:rPr>
              <a:t>].</a:t>
            </a:r>
            <a:r>
              <a:rPr lang="en" sz="1050">
                <a:solidFill>
                  <a:srgbClr val="268BD2"/>
                </a:solidFill>
                <a:highlight>
                  <a:srgbClr val="FDF6E3"/>
                </a:highlight>
                <a:latin typeface="Courier New"/>
                <a:ea typeface="Courier New"/>
                <a:cs typeface="Courier New"/>
                <a:sym typeface="Courier New"/>
              </a:rPr>
              <a:t>split</a:t>
            </a:r>
            <a:r>
              <a:rPr lang="en" sz="1050">
                <a:solidFill>
                  <a:srgbClr val="657B83"/>
                </a:solidFill>
                <a:highlight>
                  <a:srgbClr val="FDF6E3"/>
                </a:highlight>
                <a:latin typeface="Courier New"/>
                <a:ea typeface="Courier New"/>
                <a:cs typeface="Courier New"/>
                <a:sym typeface="Courier New"/>
              </a:rPr>
              <a:t>(</a:t>
            </a:r>
            <a:r>
              <a:rPr lang="en" sz="1050">
                <a:solidFill>
                  <a:srgbClr val="2AA198"/>
                </a:solidFill>
                <a:highlight>
                  <a:srgbClr val="FDF6E3"/>
                </a:highlight>
                <a:latin typeface="Courier New"/>
                <a:ea typeface="Courier New"/>
                <a:cs typeface="Courier New"/>
                <a:sym typeface="Courier New"/>
              </a:rPr>
              <a:t>"Manufacturer :"</a:t>
            </a:r>
            <a:r>
              <a:rPr lang="en" sz="1050">
                <a:solidFill>
                  <a:srgbClr val="657B83"/>
                </a:solidFill>
                <a:highlight>
                  <a:srgbClr val="FDF6E3"/>
                </a:highlight>
                <a:latin typeface="Courier New"/>
                <a:ea typeface="Courier New"/>
                <a:cs typeface="Courier New"/>
                <a:sym typeface="Courier New"/>
              </a:rPr>
              <a:t>)[</a:t>
            </a:r>
            <a:r>
              <a:rPr lang="en" sz="1050">
                <a:solidFill>
                  <a:srgbClr val="D33682"/>
                </a:solidFill>
                <a:highlight>
                  <a:srgbClr val="FDF6E3"/>
                </a:highlight>
                <a:latin typeface="Courier New"/>
                <a:ea typeface="Courier New"/>
                <a:cs typeface="Courier New"/>
                <a:sym typeface="Courier New"/>
              </a:rPr>
              <a:t>0</a:t>
            </a:r>
            <a:r>
              <a:rPr lang="en" sz="1050">
                <a:solidFill>
                  <a:srgbClr val="657B83"/>
                </a:solidFill>
                <a:highlight>
                  <a:srgbClr val="FDF6E3"/>
                </a:highlight>
                <a:latin typeface="Courier New"/>
                <a:ea typeface="Courier New"/>
                <a:cs typeface="Courier New"/>
                <a:sym typeface="Courier New"/>
              </a:rPr>
              <a:t>]</a:t>
            </a:r>
            <a:endParaRPr sz="1050">
              <a:solidFill>
                <a:srgbClr val="657B83"/>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57B83"/>
                </a:solidFill>
                <a:highlight>
                  <a:srgbClr val="FDF6E3"/>
                </a:highlight>
                <a:latin typeface="Courier New"/>
                <a:ea typeface="Courier New"/>
                <a:cs typeface="Courier New"/>
                <a:sym typeface="Courier New"/>
              </a:rPr>
              <a:t>               </a:t>
            </a:r>
            <a:r>
              <a:rPr lang="en" sz="1050">
                <a:solidFill>
                  <a:srgbClr val="268BD2"/>
                </a:solidFill>
                <a:highlight>
                  <a:srgbClr val="FDF6E3"/>
                </a:highlight>
                <a:latin typeface="Courier New"/>
                <a:ea typeface="Courier New"/>
                <a:cs typeface="Courier New"/>
                <a:sym typeface="Courier New"/>
              </a:rPr>
              <a:t>manufacturer</a:t>
            </a:r>
            <a:r>
              <a:rPr lang="en" sz="1050">
                <a:solidFill>
                  <a:srgbClr val="657B83"/>
                </a:solidFill>
                <a:highlight>
                  <a:srgbClr val="FDF6E3"/>
                </a:highlight>
                <a:latin typeface="Courier New"/>
                <a:ea typeface="Courier New"/>
                <a:cs typeface="Courier New"/>
                <a:sym typeface="Courier New"/>
              </a:rPr>
              <a:t> </a:t>
            </a:r>
            <a:r>
              <a:rPr lang="en" sz="1050">
                <a:solidFill>
                  <a:srgbClr val="859900"/>
                </a:solidFill>
                <a:highlight>
                  <a:srgbClr val="FDF6E3"/>
                </a:highlight>
                <a:latin typeface="Courier New"/>
                <a:ea typeface="Courier New"/>
                <a:cs typeface="Courier New"/>
                <a:sym typeface="Courier New"/>
              </a:rPr>
              <a:t>=</a:t>
            </a:r>
            <a:r>
              <a:rPr lang="en" sz="1050">
                <a:solidFill>
                  <a:srgbClr val="657B83"/>
                </a:solidFill>
                <a:highlight>
                  <a:srgbClr val="FDF6E3"/>
                </a:highlight>
                <a:latin typeface="Courier New"/>
                <a:ea typeface="Courier New"/>
                <a:cs typeface="Courier New"/>
                <a:sym typeface="Courier New"/>
              </a:rPr>
              <a:t> </a:t>
            </a:r>
            <a:r>
              <a:rPr lang="en" sz="1050">
                <a:solidFill>
                  <a:srgbClr val="268BD2"/>
                </a:solidFill>
                <a:highlight>
                  <a:srgbClr val="FDF6E3"/>
                </a:highlight>
                <a:latin typeface="Courier New"/>
                <a:ea typeface="Courier New"/>
                <a:cs typeface="Courier New"/>
                <a:sym typeface="Courier New"/>
              </a:rPr>
              <a:t>chunk</a:t>
            </a:r>
            <a:r>
              <a:rPr lang="en" sz="1050">
                <a:solidFill>
                  <a:srgbClr val="657B83"/>
                </a:solidFill>
                <a:highlight>
                  <a:srgbClr val="FDF6E3"/>
                </a:highlight>
                <a:latin typeface="Courier New"/>
                <a:ea typeface="Courier New"/>
                <a:cs typeface="Courier New"/>
                <a:sym typeface="Courier New"/>
              </a:rPr>
              <a:t>.</a:t>
            </a:r>
            <a:r>
              <a:rPr lang="en" sz="1050">
                <a:solidFill>
                  <a:srgbClr val="268BD2"/>
                </a:solidFill>
                <a:highlight>
                  <a:srgbClr val="FDF6E3"/>
                </a:highlight>
                <a:latin typeface="Courier New"/>
                <a:ea typeface="Courier New"/>
                <a:cs typeface="Courier New"/>
                <a:sym typeface="Courier New"/>
              </a:rPr>
              <a:t>split</a:t>
            </a:r>
            <a:r>
              <a:rPr lang="en" sz="1050">
                <a:solidFill>
                  <a:srgbClr val="657B83"/>
                </a:solidFill>
                <a:highlight>
                  <a:srgbClr val="FDF6E3"/>
                </a:highlight>
                <a:latin typeface="Courier New"/>
                <a:ea typeface="Courier New"/>
                <a:cs typeface="Courier New"/>
                <a:sym typeface="Courier New"/>
              </a:rPr>
              <a:t>(</a:t>
            </a:r>
            <a:r>
              <a:rPr lang="en" sz="1050">
                <a:solidFill>
                  <a:srgbClr val="2AA198"/>
                </a:solidFill>
                <a:highlight>
                  <a:srgbClr val="FDF6E3"/>
                </a:highlight>
                <a:latin typeface="Courier New"/>
                <a:ea typeface="Courier New"/>
                <a:cs typeface="Courier New"/>
                <a:sym typeface="Courier New"/>
              </a:rPr>
              <a:t>"Manufacturer"</a:t>
            </a:r>
            <a:r>
              <a:rPr lang="en" sz="1050">
                <a:solidFill>
                  <a:srgbClr val="657B83"/>
                </a:solidFill>
                <a:highlight>
                  <a:srgbClr val="FDF6E3"/>
                </a:highlight>
                <a:latin typeface="Courier New"/>
                <a:ea typeface="Courier New"/>
                <a:cs typeface="Courier New"/>
                <a:sym typeface="Courier New"/>
              </a:rPr>
              <a:t>)[</a:t>
            </a:r>
            <a:r>
              <a:rPr lang="en" sz="1050">
                <a:solidFill>
                  <a:srgbClr val="D33682"/>
                </a:solidFill>
                <a:highlight>
                  <a:srgbClr val="FDF6E3"/>
                </a:highlight>
                <a:latin typeface="Courier New"/>
                <a:ea typeface="Courier New"/>
                <a:cs typeface="Courier New"/>
                <a:sym typeface="Courier New"/>
              </a:rPr>
              <a:t>1</a:t>
            </a:r>
            <a:r>
              <a:rPr lang="en" sz="1050">
                <a:solidFill>
                  <a:srgbClr val="657B83"/>
                </a:solidFill>
                <a:highlight>
                  <a:srgbClr val="FDF6E3"/>
                </a:highlight>
                <a:latin typeface="Courier New"/>
                <a:ea typeface="Courier New"/>
                <a:cs typeface="Courier New"/>
                <a:sym typeface="Courier New"/>
              </a:rPr>
              <a:t>].</a:t>
            </a:r>
            <a:r>
              <a:rPr lang="en" sz="1050">
                <a:solidFill>
                  <a:srgbClr val="268BD2"/>
                </a:solidFill>
                <a:highlight>
                  <a:srgbClr val="FDF6E3"/>
                </a:highlight>
                <a:latin typeface="Courier New"/>
                <a:ea typeface="Courier New"/>
                <a:cs typeface="Courier New"/>
                <a:sym typeface="Courier New"/>
              </a:rPr>
              <a:t>split</a:t>
            </a:r>
            <a:r>
              <a:rPr lang="en" sz="1050">
                <a:solidFill>
                  <a:srgbClr val="657B83"/>
                </a:solidFill>
                <a:highlight>
                  <a:srgbClr val="FDF6E3"/>
                </a:highlight>
                <a:latin typeface="Courier New"/>
                <a:ea typeface="Courier New"/>
                <a:cs typeface="Courier New"/>
                <a:sym typeface="Courier New"/>
              </a:rPr>
              <a:t>(</a:t>
            </a:r>
            <a:r>
              <a:rPr lang="en" sz="1050">
                <a:solidFill>
                  <a:srgbClr val="2AA198"/>
                </a:solidFill>
                <a:highlight>
                  <a:srgbClr val="FDF6E3"/>
                </a:highlight>
                <a:latin typeface="Courier New"/>
                <a:ea typeface="Courier New"/>
                <a:cs typeface="Courier New"/>
                <a:sym typeface="Courier New"/>
              </a:rPr>
              <a:t>"Weight"</a:t>
            </a:r>
            <a:r>
              <a:rPr lang="en" sz="1050">
                <a:solidFill>
                  <a:srgbClr val="657B83"/>
                </a:solidFill>
                <a:highlight>
                  <a:srgbClr val="FDF6E3"/>
                </a:highlight>
                <a:latin typeface="Courier New"/>
                <a:ea typeface="Courier New"/>
                <a:cs typeface="Courier New"/>
                <a:sym typeface="Courier New"/>
              </a:rPr>
              <a:t>)[</a:t>
            </a:r>
            <a:r>
              <a:rPr lang="en" sz="1050">
                <a:solidFill>
                  <a:srgbClr val="D33682"/>
                </a:solidFill>
                <a:highlight>
                  <a:srgbClr val="FDF6E3"/>
                </a:highlight>
                <a:latin typeface="Courier New"/>
                <a:ea typeface="Courier New"/>
                <a:cs typeface="Courier New"/>
                <a:sym typeface="Courier New"/>
              </a:rPr>
              <a:t>0</a:t>
            </a:r>
            <a:r>
              <a:rPr lang="en" sz="1050">
                <a:solidFill>
                  <a:srgbClr val="657B83"/>
                </a:solidFill>
                <a:highlight>
                  <a:srgbClr val="FDF6E3"/>
                </a:highlight>
                <a:latin typeface="Courier New"/>
                <a:ea typeface="Courier New"/>
                <a:cs typeface="Courier New"/>
                <a:sym typeface="Courier New"/>
              </a:rPr>
              <a:t>]</a:t>
            </a:r>
            <a:endParaRPr sz="1050">
              <a:solidFill>
                <a:srgbClr val="657B83"/>
              </a:solidFill>
              <a:highlight>
                <a:srgbClr val="FDF6E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57B83"/>
                </a:solidFill>
                <a:highlight>
                  <a:srgbClr val="FDF6E3"/>
                </a:highlight>
                <a:latin typeface="Courier New"/>
                <a:ea typeface="Courier New"/>
                <a:cs typeface="Courier New"/>
                <a:sym typeface="Courier New"/>
              </a:rPr>
              <a:t>               </a:t>
            </a:r>
            <a:r>
              <a:rPr i="1" lang="en" sz="1050">
                <a:solidFill>
                  <a:srgbClr val="93A1A1"/>
                </a:solidFill>
                <a:highlight>
                  <a:srgbClr val="FDF6E3"/>
                </a:highlight>
                <a:latin typeface="Courier New"/>
                <a:ea typeface="Courier New"/>
                <a:cs typeface="Courier New"/>
                <a:sym typeface="Courier New"/>
              </a:rPr>
              <a:t># print("Manufacturer")</a:t>
            </a:r>
            <a:endParaRPr i="1" sz="1050">
              <a:solidFill>
                <a:srgbClr val="93A1A1"/>
              </a:solidFill>
              <a:highlight>
                <a:srgbClr val="FDF6E3"/>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7"/>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extracted data looked like this</a:t>
            </a:r>
            <a:endParaRPr/>
          </a:p>
        </p:txBody>
      </p:sp>
      <p:pic>
        <p:nvPicPr>
          <p:cNvPr id="366" name="Google Shape;366;p27"/>
          <p:cNvPicPr preferRelativeResize="0"/>
          <p:nvPr/>
        </p:nvPicPr>
        <p:blipFill>
          <a:blip r:embed="rId3">
            <a:alphaModFix/>
          </a:blip>
          <a:stretch>
            <a:fillRect/>
          </a:stretch>
        </p:blipFill>
        <p:spPr>
          <a:xfrm>
            <a:off x="173825" y="111300"/>
            <a:ext cx="7777174" cy="3256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8"/>
          <p:cNvSpPr txBox="1"/>
          <p:nvPr>
            <p:ph idx="1" type="body"/>
          </p:nvPr>
        </p:nvSpPr>
        <p:spPr>
          <a:xfrm>
            <a:off x="1303800" y="4138975"/>
            <a:ext cx="5843100" cy="534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 used regex </a:t>
            </a:r>
            <a:r>
              <a:rPr lang="en"/>
              <a:t>expression</a:t>
            </a:r>
            <a:r>
              <a:rPr lang="en"/>
              <a:t> to trim the data and transformed I added other </a:t>
            </a:r>
            <a:r>
              <a:rPr lang="en"/>
              <a:t>transformation</a:t>
            </a:r>
            <a:r>
              <a:rPr lang="en"/>
              <a:t> to make sure that it matches with my data</a:t>
            </a:r>
            <a:endParaRPr/>
          </a:p>
        </p:txBody>
      </p:sp>
      <p:pic>
        <p:nvPicPr>
          <p:cNvPr id="372" name="Google Shape;372;p28"/>
          <p:cNvPicPr preferRelativeResize="0"/>
          <p:nvPr/>
        </p:nvPicPr>
        <p:blipFill>
          <a:blip r:embed="rId3">
            <a:alphaModFix/>
          </a:blip>
          <a:stretch>
            <a:fillRect/>
          </a:stretch>
        </p:blipFill>
        <p:spPr>
          <a:xfrm>
            <a:off x="66675" y="45225"/>
            <a:ext cx="8839198" cy="2327054"/>
          </a:xfrm>
          <a:prstGeom prst="rect">
            <a:avLst/>
          </a:prstGeom>
          <a:noFill/>
          <a:ln>
            <a:noFill/>
          </a:ln>
        </p:spPr>
      </p:pic>
      <p:pic>
        <p:nvPicPr>
          <p:cNvPr id="373" name="Google Shape;373;p28"/>
          <p:cNvPicPr preferRelativeResize="0"/>
          <p:nvPr/>
        </p:nvPicPr>
        <p:blipFill>
          <a:blip r:embed="rId4">
            <a:alphaModFix/>
          </a:blip>
          <a:stretch>
            <a:fillRect/>
          </a:stretch>
        </p:blipFill>
        <p:spPr>
          <a:xfrm>
            <a:off x="66675" y="2338929"/>
            <a:ext cx="8839200" cy="137406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9"/>
          <p:cNvSpPr txBox="1"/>
          <p:nvPr>
            <p:ph idx="1" type="body"/>
          </p:nvPr>
        </p:nvSpPr>
        <p:spPr>
          <a:xfrm>
            <a:off x="297500" y="251225"/>
            <a:ext cx="2400000" cy="442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SCD Type 2 first  I altered my table to automatically increase the the keys</a:t>
            </a:r>
            <a:endParaRPr/>
          </a:p>
          <a:p>
            <a:pPr indent="0" lvl="0" marL="0" rtl="0" algn="l">
              <a:spcBef>
                <a:spcPts val="0"/>
              </a:spcBef>
              <a:spcAft>
                <a:spcPts val="0"/>
              </a:spcAft>
              <a:buNone/>
            </a:pPr>
            <a:r>
              <a:rPr lang="en"/>
              <a:t>And then I added a sample data that I created but before load I load the data to pandas pdf and identified new records using pandas merge then later used compare </a:t>
            </a:r>
            <a:r>
              <a:rPr lang="en"/>
              <a:t>function to identify the records that has changed </a:t>
            </a:r>
            <a:endParaRPr/>
          </a:p>
          <a:p>
            <a:pPr indent="0" lvl="0" marL="0" rtl="0" algn="l">
              <a:spcBef>
                <a:spcPts val="0"/>
              </a:spcBef>
              <a:spcAft>
                <a:spcPts val="0"/>
              </a:spcAft>
              <a:buNone/>
            </a:pPr>
            <a:r>
              <a:rPr lang="en"/>
              <a:t>I saved new records with automated sk and pk, and default scd fields</a:t>
            </a:r>
            <a:endParaRPr/>
          </a:p>
          <a:p>
            <a:pPr indent="0" lvl="0" marL="0" rtl="0" algn="l">
              <a:spcBef>
                <a:spcPts val="0"/>
              </a:spcBef>
              <a:spcAft>
                <a:spcPts val="0"/>
              </a:spcAft>
              <a:buNone/>
            </a:pPr>
            <a:r>
              <a:rPr lang="en"/>
              <a:t>For adjustment I used update</a:t>
            </a:r>
            <a:endParaRPr/>
          </a:p>
          <a:p>
            <a:pPr indent="0" lvl="0" marL="0" rtl="0" algn="l">
              <a:spcBef>
                <a:spcPts val="0"/>
              </a:spcBef>
              <a:spcAft>
                <a:spcPts val="0"/>
              </a:spcAft>
              <a:buNone/>
            </a:pPr>
            <a:r>
              <a:rPr lang="en"/>
              <a:t>To set old record expiration date and status</a:t>
            </a:r>
            <a:endParaRPr/>
          </a:p>
          <a:p>
            <a:pPr indent="0" lvl="0" marL="0" rtl="0" algn="l">
              <a:spcBef>
                <a:spcPts val="0"/>
              </a:spcBef>
              <a:spcAft>
                <a:spcPts val="0"/>
              </a:spcAft>
              <a:buNone/>
            </a:pPr>
            <a:r>
              <a:rPr lang="en"/>
              <a:t>And then add the new records with the same sk number</a:t>
            </a:r>
            <a:endParaRPr/>
          </a:p>
        </p:txBody>
      </p:sp>
      <p:pic>
        <p:nvPicPr>
          <p:cNvPr id="379" name="Google Shape;379;p29"/>
          <p:cNvPicPr preferRelativeResize="0"/>
          <p:nvPr/>
        </p:nvPicPr>
        <p:blipFill>
          <a:blip r:embed="rId3">
            <a:alphaModFix/>
          </a:blip>
          <a:stretch>
            <a:fillRect/>
          </a:stretch>
        </p:blipFill>
        <p:spPr>
          <a:xfrm>
            <a:off x="4092700" y="61542"/>
            <a:ext cx="4736925" cy="1616308"/>
          </a:xfrm>
          <a:prstGeom prst="rect">
            <a:avLst/>
          </a:prstGeom>
          <a:noFill/>
          <a:ln>
            <a:noFill/>
          </a:ln>
        </p:spPr>
      </p:pic>
      <p:pic>
        <p:nvPicPr>
          <p:cNvPr id="380" name="Google Shape;380;p29"/>
          <p:cNvPicPr preferRelativeResize="0"/>
          <p:nvPr/>
        </p:nvPicPr>
        <p:blipFill>
          <a:blip r:embed="rId4">
            <a:alphaModFix/>
          </a:blip>
          <a:stretch>
            <a:fillRect/>
          </a:stretch>
        </p:blipFill>
        <p:spPr>
          <a:xfrm>
            <a:off x="3855213" y="1942125"/>
            <a:ext cx="4471453" cy="1616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end result we see the new records and the updated one</a:t>
            </a:r>
            <a:endParaRPr/>
          </a:p>
        </p:txBody>
      </p:sp>
      <p:pic>
        <p:nvPicPr>
          <p:cNvPr id="386" name="Google Shape;386;p30"/>
          <p:cNvPicPr preferRelativeResize="0"/>
          <p:nvPr/>
        </p:nvPicPr>
        <p:blipFill>
          <a:blip r:embed="rId3">
            <a:alphaModFix/>
          </a:blip>
          <a:stretch>
            <a:fillRect/>
          </a:stretch>
        </p:blipFill>
        <p:spPr>
          <a:xfrm>
            <a:off x="152400" y="152400"/>
            <a:ext cx="8498714" cy="38341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1"/>
          <p:cNvSpPr txBox="1"/>
          <p:nvPr>
            <p:ph idx="1" type="body"/>
          </p:nvPr>
        </p:nvSpPr>
        <p:spPr>
          <a:xfrm>
            <a:off x="1303800" y="4138975"/>
            <a:ext cx="5843100" cy="5349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For the first question I did not want to </a:t>
            </a:r>
            <a:r>
              <a:rPr lang="en"/>
              <a:t>include</a:t>
            </a:r>
            <a:r>
              <a:rPr lang="en"/>
              <a:t> time and location dimension because originally I do not have this data but in my visualization I have included the time dimenstion</a:t>
            </a:r>
            <a:endParaRPr/>
          </a:p>
        </p:txBody>
      </p:sp>
      <p:pic>
        <p:nvPicPr>
          <p:cNvPr id="392" name="Google Shape;392;p31"/>
          <p:cNvPicPr preferRelativeResize="0"/>
          <p:nvPr/>
        </p:nvPicPr>
        <p:blipFill>
          <a:blip r:embed="rId3">
            <a:alphaModFix/>
          </a:blip>
          <a:stretch>
            <a:fillRect/>
          </a:stretch>
        </p:blipFill>
        <p:spPr>
          <a:xfrm>
            <a:off x="152400" y="152400"/>
            <a:ext cx="6248400" cy="3343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Information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1F2328"/>
                </a:solidFill>
                <a:highlight>
                  <a:srgbClr val="FFFFFF"/>
                </a:highlight>
                <a:latin typeface="Arial"/>
                <a:ea typeface="Arial"/>
                <a:cs typeface="Arial"/>
                <a:sym typeface="Arial"/>
              </a:rPr>
              <a:t>The topic I wish to explore for my data warehouse project is the management of Parts Unlimited's EV parts business. This topic was inspired by "The Unicorn Project," which describes the challenges and opportunities of digital transformation in a large organization. Specifically, I plan to focus on storing and analyzing data related to charging stations, EV product price lists, EV car information, and EV customer data, such as their geographic location, the model of the car they own, and location data.In this </a:t>
            </a:r>
            <a:r>
              <a:rPr lang="en" sz="1200">
                <a:solidFill>
                  <a:srgbClr val="1F2328"/>
                </a:solidFill>
                <a:highlight>
                  <a:srgbClr val="FFFFFF"/>
                </a:highlight>
                <a:latin typeface="Arial"/>
                <a:ea typeface="Arial"/>
                <a:cs typeface="Arial"/>
                <a:sym typeface="Arial"/>
              </a:rPr>
              <a:t>scenario</a:t>
            </a:r>
            <a:r>
              <a:rPr lang="en" sz="1200">
                <a:solidFill>
                  <a:srgbClr val="1F2328"/>
                </a:solidFill>
                <a:highlight>
                  <a:srgbClr val="FFFFFF"/>
                </a:highlight>
                <a:latin typeface="Arial"/>
                <a:ea typeface="Arial"/>
                <a:cs typeface="Arial"/>
                <a:sym typeface="Arial"/>
              </a:rPr>
              <a:t> Parts Unlimited already sells EV parts, and my goal is to improve the organization's data management, reporting, and analysis capabilities related to this business.</a:t>
            </a:r>
            <a:endParaRPr sz="12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1F2328"/>
              </a:solidFill>
              <a:highlight>
                <a:srgbClr val="FFFFFF"/>
              </a:highlight>
              <a:latin typeface="Arial"/>
              <a:ea typeface="Arial"/>
              <a:cs typeface="Arial"/>
              <a:sym typeface="Arial"/>
            </a:endParaRPr>
          </a:p>
          <a:p>
            <a:pPr indent="0" lvl="0" marL="0" rtl="0" algn="l">
              <a:spcBef>
                <a:spcPts val="0"/>
              </a:spcBef>
              <a:spcAft>
                <a:spcPts val="1200"/>
              </a:spcAft>
              <a:buNone/>
            </a:pPr>
            <a:r>
              <a:t/>
            </a:r>
            <a:endParaRPr sz="1200">
              <a:solidFill>
                <a:srgbClr val="1F2328"/>
              </a:solidFill>
              <a:highlight>
                <a:srgbClr val="FFFFFF"/>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2"/>
          <p:cNvSpPr txBox="1"/>
          <p:nvPr>
            <p:ph idx="1" type="body"/>
          </p:nvPr>
        </p:nvSpPr>
        <p:spPr>
          <a:xfrm>
            <a:off x="1303800" y="4138975"/>
            <a:ext cx="5843100" cy="5349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In here we see that charging stations went down , maybe we are missing some data, it needs further research but rest of the graph shows that both increases </a:t>
            </a:r>
            <a:r>
              <a:rPr lang="en"/>
              <a:t>together</a:t>
            </a:r>
            <a:r>
              <a:rPr lang="en"/>
              <a:t> over the years</a:t>
            </a:r>
            <a:endParaRPr/>
          </a:p>
        </p:txBody>
      </p:sp>
      <p:pic>
        <p:nvPicPr>
          <p:cNvPr id="398" name="Google Shape;398;p32"/>
          <p:cNvPicPr preferRelativeResize="0"/>
          <p:nvPr/>
        </p:nvPicPr>
        <p:blipFill>
          <a:blip r:embed="rId3">
            <a:alphaModFix/>
          </a:blip>
          <a:stretch>
            <a:fillRect/>
          </a:stretch>
        </p:blipFill>
        <p:spPr>
          <a:xfrm>
            <a:off x="152400" y="152400"/>
            <a:ext cx="6320940" cy="3834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3"/>
          <p:cNvSpPr txBox="1"/>
          <p:nvPr>
            <p:ph idx="1" type="body"/>
          </p:nvPr>
        </p:nvSpPr>
        <p:spPr>
          <a:xfrm>
            <a:off x="1303800" y="4138975"/>
            <a:ext cx="5843100" cy="534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I wrote this query to respond to this question we see the  different regions</a:t>
            </a:r>
            <a:endParaRPr/>
          </a:p>
          <a:p>
            <a:pPr indent="0" lvl="0" marL="0" rtl="0" algn="l">
              <a:spcBef>
                <a:spcPts val="0"/>
              </a:spcBef>
              <a:spcAft>
                <a:spcPts val="0"/>
              </a:spcAft>
              <a:buNone/>
            </a:pPr>
            <a:r>
              <a:rPr lang="en"/>
              <a:t>In the next page will see the </a:t>
            </a:r>
            <a:r>
              <a:rPr lang="en"/>
              <a:t>visualization</a:t>
            </a:r>
            <a:r>
              <a:rPr lang="en"/>
              <a:t> that shows over all charging stations</a:t>
            </a:r>
            <a:endParaRPr/>
          </a:p>
        </p:txBody>
      </p:sp>
      <p:pic>
        <p:nvPicPr>
          <p:cNvPr id="404" name="Google Shape;404;p33"/>
          <p:cNvPicPr preferRelativeResize="0"/>
          <p:nvPr/>
        </p:nvPicPr>
        <p:blipFill>
          <a:blip r:embed="rId3">
            <a:alphaModFix/>
          </a:blip>
          <a:stretch>
            <a:fillRect/>
          </a:stretch>
        </p:blipFill>
        <p:spPr>
          <a:xfrm>
            <a:off x="316725" y="286550"/>
            <a:ext cx="7948599" cy="26495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34"/>
          <p:cNvPicPr preferRelativeResize="0"/>
          <p:nvPr/>
        </p:nvPicPr>
        <p:blipFill>
          <a:blip r:embed="rId3">
            <a:alphaModFix/>
          </a:blip>
          <a:stretch>
            <a:fillRect/>
          </a:stretch>
        </p:blipFill>
        <p:spPr>
          <a:xfrm>
            <a:off x="152400" y="152400"/>
            <a:ext cx="7951975" cy="483870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35"/>
          <p:cNvPicPr preferRelativeResize="0"/>
          <p:nvPr/>
        </p:nvPicPr>
        <p:blipFill>
          <a:blip r:embed="rId3">
            <a:alphaModFix/>
          </a:blip>
          <a:stretch>
            <a:fillRect/>
          </a:stretch>
        </p:blipFill>
        <p:spPr>
          <a:xfrm>
            <a:off x="152400" y="152400"/>
            <a:ext cx="7951975" cy="483870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6"/>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a:t>
            </a:r>
            <a:r>
              <a:rPr lang="en"/>
              <a:t>questions</a:t>
            </a:r>
            <a:r>
              <a:rPr lang="en"/>
              <a:t> we have time and location information</a:t>
            </a:r>
            <a:endParaRPr/>
          </a:p>
        </p:txBody>
      </p:sp>
      <p:pic>
        <p:nvPicPr>
          <p:cNvPr id="420" name="Google Shape;420;p36"/>
          <p:cNvPicPr preferRelativeResize="0"/>
          <p:nvPr/>
        </p:nvPicPr>
        <p:blipFill>
          <a:blip r:embed="rId3">
            <a:alphaModFix/>
          </a:blip>
          <a:stretch>
            <a:fillRect/>
          </a:stretch>
        </p:blipFill>
        <p:spPr>
          <a:xfrm>
            <a:off x="138125" y="130975"/>
            <a:ext cx="6753225" cy="2990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7"/>
          <p:cNvSpPr txBox="1"/>
          <p:nvPr>
            <p:ph idx="1" type="body"/>
          </p:nvPr>
        </p:nvSpPr>
        <p:spPr>
          <a:xfrm>
            <a:off x="649300" y="1229675"/>
            <a:ext cx="2861100" cy="140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query gives us a little bit of summary, we can filter even more to see more details</a:t>
            </a:r>
            <a:endParaRPr/>
          </a:p>
          <a:p>
            <a:pPr indent="0" lvl="0" marL="0" rtl="0" algn="l">
              <a:spcBef>
                <a:spcPts val="0"/>
              </a:spcBef>
              <a:spcAft>
                <a:spcPts val="0"/>
              </a:spcAft>
              <a:buNone/>
            </a:pPr>
            <a:r>
              <a:rPr lang="en"/>
              <a:t>In the next slide we will have a better idea which car model is the most popular</a:t>
            </a:r>
            <a:endParaRPr/>
          </a:p>
        </p:txBody>
      </p:sp>
      <p:pic>
        <p:nvPicPr>
          <p:cNvPr id="426" name="Google Shape;426;p37"/>
          <p:cNvPicPr preferRelativeResize="0"/>
          <p:nvPr/>
        </p:nvPicPr>
        <p:blipFill>
          <a:blip r:embed="rId3">
            <a:alphaModFix/>
          </a:blip>
          <a:stretch>
            <a:fillRect/>
          </a:stretch>
        </p:blipFill>
        <p:spPr>
          <a:xfrm>
            <a:off x="3724001" y="284275"/>
            <a:ext cx="4946875" cy="27234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38"/>
          <p:cNvPicPr preferRelativeResize="0"/>
          <p:nvPr/>
        </p:nvPicPr>
        <p:blipFill>
          <a:blip r:embed="rId3">
            <a:alphaModFix/>
          </a:blip>
          <a:stretch>
            <a:fillRect/>
          </a:stretch>
        </p:blipFill>
        <p:spPr>
          <a:xfrm>
            <a:off x="152400" y="152400"/>
            <a:ext cx="7905922" cy="483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pic>
        <p:nvPicPr>
          <p:cNvPr id="436" name="Google Shape;436;p39"/>
          <p:cNvPicPr preferRelativeResize="0"/>
          <p:nvPr/>
        </p:nvPicPr>
        <p:blipFill>
          <a:blip r:embed="rId3">
            <a:alphaModFix/>
          </a:blip>
          <a:stretch>
            <a:fillRect/>
          </a:stretch>
        </p:blipFill>
        <p:spPr>
          <a:xfrm>
            <a:off x="152400" y="152400"/>
            <a:ext cx="8342362" cy="4838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In this question we investigate the relationship in manufacturer’s products weight and price</a:t>
            </a:r>
            <a:endParaRPr/>
          </a:p>
        </p:txBody>
      </p:sp>
      <p:pic>
        <p:nvPicPr>
          <p:cNvPr id="442" name="Google Shape;442;p40"/>
          <p:cNvPicPr preferRelativeResize="0"/>
          <p:nvPr/>
        </p:nvPicPr>
        <p:blipFill>
          <a:blip r:embed="rId3">
            <a:alphaModFix/>
          </a:blip>
          <a:stretch>
            <a:fillRect/>
          </a:stretch>
        </p:blipFill>
        <p:spPr>
          <a:xfrm>
            <a:off x="152400" y="152400"/>
            <a:ext cx="5781675" cy="3048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1"/>
          <p:cNvSpPr txBox="1"/>
          <p:nvPr>
            <p:ph idx="1" type="body"/>
          </p:nvPr>
        </p:nvSpPr>
        <p:spPr>
          <a:xfrm>
            <a:off x="1303800" y="4138975"/>
            <a:ext cx="5843100" cy="534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query above show if there is a relationship and how strong is the relationship by analysing average weight and price</a:t>
            </a:r>
            <a:endParaRPr/>
          </a:p>
        </p:txBody>
      </p:sp>
      <p:pic>
        <p:nvPicPr>
          <p:cNvPr id="448" name="Google Shape;448;p41"/>
          <p:cNvPicPr preferRelativeResize="0"/>
          <p:nvPr/>
        </p:nvPicPr>
        <p:blipFill>
          <a:blip r:embed="rId3">
            <a:alphaModFix/>
          </a:blip>
          <a:stretch>
            <a:fillRect/>
          </a:stretch>
        </p:blipFill>
        <p:spPr>
          <a:xfrm>
            <a:off x="152400" y="152400"/>
            <a:ext cx="4097994" cy="3834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a:solidFill>
                  <a:srgbClr val="1F2328"/>
                </a:solidFill>
                <a:highlight>
                  <a:srgbClr val="FFFFFF"/>
                </a:highlight>
                <a:latin typeface="Arial"/>
                <a:ea typeface="Arial"/>
                <a:cs typeface="Arial"/>
                <a:sym typeface="Arial"/>
              </a:rPr>
              <a:t>Project Objective </a:t>
            </a:r>
            <a:endParaRPr sz="4400"/>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1200">
                <a:solidFill>
                  <a:srgbClr val="1F2328"/>
                </a:solidFill>
                <a:highlight>
                  <a:srgbClr val="FFFFFF"/>
                </a:highlight>
                <a:latin typeface="Arial"/>
                <a:ea typeface="Arial"/>
                <a:cs typeface="Arial"/>
                <a:sym typeface="Arial"/>
              </a:rPr>
              <a:t>The primary objective of this project is to create a concept data warehouse project using a slowly changing dimension approach. I will identify the business requirements by formulating specific business questions that the data warehouse will help answer. Based on these requirements, I will develop a consolidated ERD schema for the data warehouse.</a:t>
            </a:r>
            <a:endParaRPr sz="12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1F2328"/>
                </a:solidFill>
                <a:highlight>
                  <a:srgbClr val="FFFFFF"/>
                </a:highlight>
                <a:latin typeface="Arial"/>
                <a:ea typeface="Arial"/>
                <a:cs typeface="Arial"/>
                <a:sym typeface="Arial"/>
              </a:rPr>
              <a:t>I will focus on storing and analyzing data related to EV charging stations,ev manufacturers and their product information, ev car geographic location. To accomplish this, I will use a slowly changing dimension approach to ensure that data is properly tracked over time. Specifically, I will use SCD Type 3 to track changes to the locations information like manufacturer locations, charging stations location and , SCD Type 2 to track changes to the EV charging stations information, and SCD Type 1 to track changes to the changing in the date information.</a:t>
            </a:r>
            <a:endParaRPr sz="12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1F2328"/>
                </a:solidFill>
                <a:highlight>
                  <a:srgbClr val="FFFFFF"/>
                </a:highlight>
                <a:latin typeface="Arial"/>
                <a:ea typeface="Arial"/>
                <a:cs typeface="Arial"/>
                <a:sym typeface="Arial"/>
              </a:rPr>
              <a:t>Finally, I will use Tableau and Postgres SQL to create reports that will help the business make data-driven decisions based on the data stored in the data warehouse. By using a consolidated ERD schema and slowly changing dimensions, I will ensure that the data warehouse accurately reflects the business needs and can be used to provide valuable insights to the organization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pic>
        <p:nvPicPr>
          <p:cNvPr id="453" name="Google Shape;453;p42"/>
          <p:cNvPicPr preferRelativeResize="0"/>
          <p:nvPr/>
        </p:nvPicPr>
        <p:blipFill>
          <a:blip r:embed="rId3">
            <a:alphaModFix/>
          </a:blip>
          <a:stretch>
            <a:fillRect/>
          </a:stretch>
        </p:blipFill>
        <p:spPr>
          <a:xfrm>
            <a:off x="919300" y="264825"/>
            <a:ext cx="5426348" cy="483870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pic>
        <p:nvPicPr>
          <p:cNvPr id="458" name="Google Shape;458;p43"/>
          <p:cNvPicPr preferRelativeResize="0"/>
          <p:nvPr/>
        </p:nvPicPr>
        <p:blipFill>
          <a:blip r:embed="rId3">
            <a:alphaModFix/>
          </a:blip>
          <a:stretch>
            <a:fillRect/>
          </a:stretch>
        </p:blipFill>
        <p:spPr>
          <a:xfrm>
            <a:off x="4191825" y="152400"/>
            <a:ext cx="4470121" cy="4838702"/>
          </a:xfrm>
          <a:prstGeom prst="rect">
            <a:avLst/>
          </a:prstGeom>
          <a:noFill/>
          <a:ln>
            <a:noFill/>
          </a:ln>
        </p:spPr>
      </p:pic>
      <p:sp>
        <p:nvSpPr>
          <p:cNvPr id="459" name="Google Shape;459;p43"/>
          <p:cNvSpPr txBox="1"/>
          <p:nvPr/>
        </p:nvSpPr>
        <p:spPr>
          <a:xfrm>
            <a:off x="727225" y="813175"/>
            <a:ext cx="17718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We can use </a:t>
            </a:r>
            <a:r>
              <a:rPr lang="en">
                <a:latin typeface="Nunito"/>
                <a:ea typeface="Nunito"/>
                <a:cs typeface="Nunito"/>
                <a:sym typeface="Nunito"/>
              </a:rPr>
              <a:t>Tableau</a:t>
            </a:r>
            <a:r>
              <a:rPr lang="en">
                <a:latin typeface="Nunito"/>
                <a:ea typeface="Nunito"/>
                <a:cs typeface="Nunito"/>
                <a:sym typeface="Nunito"/>
              </a:rPr>
              <a:t> to </a:t>
            </a:r>
            <a:r>
              <a:rPr lang="en">
                <a:latin typeface="Nunito"/>
                <a:ea typeface="Nunito"/>
                <a:cs typeface="Nunito"/>
                <a:sym typeface="Nunito"/>
              </a:rPr>
              <a:t>highlight</a:t>
            </a:r>
            <a:r>
              <a:rPr lang="en">
                <a:latin typeface="Nunito"/>
                <a:ea typeface="Nunito"/>
                <a:cs typeface="Nunito"/>
                <a:sym typeface="Nunito"/>
              </a:rPr>
              <a:t> what information is we need to pay attention. In here it is where the correlation is</a:t>
            </a:r>
            <a:endParaRPr>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4"/>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question 4: we dive into the details of manufacturer region information</a:t>
            </a:r>
            <a:endParaRPr/>
          </a:p>
        </p:txBody>
      </p:sp>
      <p:pic>
        <p:nvPicPr>
          <p:cNvPr id="465" name="Google Shape;465;p44"/>
          <p:cNvPicPr preferRelativeResize="0"/>
          <p:nvPr/>
        </p:nvPicPr>
        <p:blipFill>
          <a:blip r:embed="rId3">
            <a:alphaModFix/>
          </a:blip>
          <a:stretch>
            <a:fillRect/>
          </a:stretch>
        </p:blipFill>
        <p:spPr>
          <a:xfrm>
            <a:off x="152400" y="152400"/>
            <a:ext cx="6000750" cy="3505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5"/>
          <p:cNvSpPr txBox="1"/>
          <p:nvPr>
            <p:ph idx="1" type="body"/>
          </p:nvPr>
        </p:nvSpPr>
        <p:spPr>
          <a:xfrm>
            <a:off x="1303800" y="4138975"/>
            <a:ext cx="5843100" cy="5349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Below is the filtered query </a:t>
            </a:r>
            <a:r>
              <a:rPr lang="en"/>
              <a:t>that show the details by region. With this information Parts Unlimited can see how they are operated in each region in 2020 and how much they depend on each vendor and so on</a:t>
            </a:r>
            <a:endParaRPr/>
          </a:p>
        </p:txBody>
      </p:sp>
      <p:pic>
        <p:nvPicPr>
          <p:cNvPr id="471" name="Google Shape;471;p45"/>
          <p:cNvPicPr preferRelativeResize="0"/>
          <p:nvPr/>
        </p:nvPicPr>
        <p:blipFill>
          <a:blip r:embed="rId3">
            <a:alphaModFix/>
          </a:blip>
          <a:stretch>
            <a:fillRect/>
          </a:stretch>
        </p:blipFill>
        <p:spPr>
          <a:xfrm>
            <a:off x="152400" y="152400"/>
            <a:ext cx="8839199" cy="187735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6"/>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question asks for a cumulative answer </a:t>
            </a:r>
            <a:endParaRPr/>
          </a:p>
        </p:txBody>
      </p:sp>
      <p:pic>
        <p:nvPicPr>
          <p:cNvPr id="477" name="Google Shape;477;p46"/>
          <p:cNvPicPr preferRelativeResize="0"/>
          <p:nvPr/>
        </p:nvPicPr>
        <p:blipFill>
          <a:blip r:embed="rId3">
            <a:alphaModFix/>
          </a:blip>
          <a:stretch>
            <a:fillRect/>
          </a:stretch>
        </p:blipFill>
        <p:spPr>
          <a:xfrm>
            <a:off x="152400" y="152400"/>
            <a:ext cx="7878097" cy="38341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7"/>
          <p:cNvSpPr txBox="1"/>
          <p:nvPr>
            <p:ph idx="1" type="body"/>
          </p:nvPr>
        </p:nvSpPr>
        <p:spPr>
          <a:xfrm>
            <a:off x="1303800" y="4138975"/>
            <a:ext cx="5843100" cy="534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Using cumulative tables Parts Unlimited employees can get operation and research data together and their query time will be short.</a:t>
            </a:r>
            <a:endParaRPr/>
          </a:p>
        </p:txBody>
      </p:sp>
      <p:pic>
        <p:nvPicPr>
          <p:cNvPr id="483" name="Google Shape;483;p47"/>
          <p:cNvPicPr preferRelativeResize="0"/>
          <p:nvPr/>
        </p:nvPicPr>
        <p:blipFill>
          <a:blip r:embed="rId3">
            <a:alphaModFix/>
          </a:blip>
          <a:stretch>
            <a:fillRect/>
          </a:stretch>
        </p:blipFill>
        <p:spPr>
          <a:xfrm>
            <a:off x="687925" y="178850"/>
            <a:ext cx="5158429" cy="38341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8"/>
          <p:cNvSpPr txBox="1"/>
          <p:nvPr>
            <p:ph idx="1" type="body"/>
          </p:nvPr>
        </p:nvSpPr>
        <p:spPr>
          <a:xfrm>
            <a:off x="1303800" y="4138975"/>
            <a:ext cx="5843100" cy="534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Using cumulative table I was able to generate this map in a short time </a:t>
            </a:r>
            <a:endParaRPr/>
          </a:p>
          <a:p>
            <a:pPr indent="0" lvl="0" marL="0" rtl="0" algn="l">
              <a:spcBef>
                <a:spcPts val="0"/>
              </a:spcBef>
              <a:spcAft>
                <a:spcPts val="0"/>
              </a:spcAft>
              <a:buNone/>
            </a:pPr>
            <a:r>
              <a:rPr lang="en"/>
              <a:t>When I tried the snapshot fact table each process took about 3 minutes to complete </a:t>
            </a:r>
            <a:endParaRPr/>
          </a:p>
          <a:p>
            <a:pPr indent="0" lvl="0" marL="0" rtl="0" algn="l">
              <a:spcBef>
                <a:spcPts val="0"/>
              </a:spcBef>
              <a:spcAft>
                <a:spcPts val="0"/>
              </a:spcAft>
              <a:buNone/>
            </a:pPr>
            <a:r>
              <a:rPr lang="en"/>
              <a:t>So I ended up using the </a:t>
            </a:r>
            <a:r>
              <a:rPr lang="en"/>
              <a:t>cumulative</a:t>
            </a:r>
            <a:r>
              <a:rPr lang="en"/>
              <a:t> table</a:t>
            </a:r>
            <a:endParaRPr/>
          </a:p>
        </p:txBody>
      </p:sp>
      <p:pic>
        <p:nvPicPr>
          <p:cNvPr id="489" name="Google Shape;489;p48"/>
          <p:cNvPicPr preferRelativeResize="0"/>
          <p:nvPr/>
        </p:nvPicPr>
        <p:blipFill>
          <a:blip r:embed="rId3">
            <a:alphaModFix/>
          </a:blip>
          <a:stretch>
            <a:fillRect/>
          </a:stretch>
        </p:blipFill>
        <p:spPr>
          <a:xfrm>
            <a:off x="152400" y="152400"/>
            <a:ext cx="6301125" cy="38341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r>
              <a:rPr lang="en"/>
              <a:t> </a:t>
            </a:r>
            <a:endParaRPr/>
          </a:p>
        </p:txBody>
      </p:sp>
      <p:sp>
        <p:nvSpPr>
          <p:cNvPr id="495" name="Google Shape;495;p49"/>
          <p:cNvSpPr txBox="1"/>
          <p:nvPr>
            <p:ph idx="1" type="body"/>
          </p:nvPr>
        </p:nvSpPr>
        <p:spPr>
          <a:xfrm>
            <a:off x="1303800" y="1985975"/>
            <a:ext cx="7104300" cy="25458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Connecting the Data together : The data I worked on was very difficult to connect to each other. It was challenging but I believe business are going through the same challenge trying to find the useful information and connecting with their day to day operation</a:t>
            </a:r>
            <a:endParaRPr/>
          </a:p>
          <a:p>
            <a:pPr indent="-311150" lvl="0" marL="457200" rtl="0" algn="l">
              <a:spcBef>
                <a:spcPts val="0"/>
              </a:spcBef>
              <a:spcAft>
                <a:spcPts val="0"/>
              </a:spcAft>
              <a:buSzPts val="1300"/>
              <a:buChar char="-"/>
            </a:pPr>
            <a:r>
              <a:rPr lang="en"/>
              <a:t>Data was missing dimensionality : Since I extract data from a website and different sources the did not include like time end geography dimension, I had to add some data to meet project requirements </a:t>
            </a:r>
            <a:endParaRPr/>
          </a:p>
          <a:p>
            <a:pPr indent="-311150" lvl="0" marL="457200" rtl="0" algn="l">
              <a:spcBef>
                <a:spcPts val="0"/>
              </a:spcBef>
              <a:spcAft>
                <a:spcPts val="0"/>
              </a:spcAft>
              <a:buSzPts val="1300"/>
              <a:buChar char="-"/>
            </a:pPr>
            <a:r>
              <a:rPr lang="en"/>
              <a:t>The designing part was challenging but it made me realise how important to design a database that can adapt changes overtime </a:t>
            </a:r>
            <a:endParaRPr/>
          </a:p>
          <a:p>
            <a:pPr indent="-311150" lvl="0" marL="457200" rtl="0" algn="l">
              <a:spcBef>
                <a:spcPts val="0"/>
              </a:spcBef>
              <a:spcAft>
                <a:spcPts val="0"/>
              </a:spcAft>
              <a:buSzPts val="1300"/>
              <a:buChar char="-"/>
            </a:pPr>
            <a:r>
              <a:rPr lang="en"/>
              <a:t>Pandas and Python was very helpful in the cleaning part of the data but I used sql in my queries because I could directly connect the data and extract information that I needed for my business question without an extra step.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Information About the Datasets</a:t>
            </a:r>
            <a:endParaRPr/>
          </a:p>
        </p:txBody>
      </p:sp>
      <p:pic>
        <p:nvPicPr>
          <p:cNvPr id="296" name="Google Shape;296;p16"/>
          <p:cNvPicPr preferRelativeResize="0"/>
          <p:nvPr/>
        </p:nvPicPr>
        <p:blipFill>
          <a:blip r:embed="rId3">
            <a:alphaModFix/>
          </a:blip>
          <a:stretch>
            <a:fillRect/>
          </a:stretch>
        </p:blipFill>
        <p:spPr>
          <a:xfrm>
            <a:off x="1239975" y="1066625"/>
            <a:ext cx="5675199" cy="40157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Information About the Datasets</a:t>
            </a:r>
            <a:endParaRPr/>
          </a:p>
        </p:txBody>
      </p:sp>
      <p:pic>
        <p:nvPicPr>
          <p:cNvPr id="302" name="Google Shape;302;p17"/>
          <p:cNvPicPr preferRelativeResize="0"/>
          <p:nvPr/>
        </p:nvPicPr>
        <p:blipFill rotWithShape="1">
          <a:blip r:embed="rId3">
            <a:alphaModFix/>
          </a:blip>
          <a:srcRect b="4104" l="0" r="3072" t="0"/>
          <a:stretch/>
        </p:blipFill>
        <p:spPr>
          <a:xfrm>
            <a:off x="1212675" y="1190674"/>
            <a:ext cx="6045375" cy="35822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61326" y="739776"/>
            <a:ext cx="5510700" cy="66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Information About the Datasets</a:t>
            </a:r>
            <a:endParaRPr/>
          </a:p>
        </p:txBody>
      </p:sp>
      <p:pic>
        <p:nvPicPr>
          <p:cNvPr id="308" name="Google Shape;308;p18"/>
          <p:cNvPicPr preferRelativeResize="0"/>
          <p:nvPr/>
        </p:nvPicPr>
        <p:blipFill rotWithShape="1">
          <a:blip r:embed="rId3">
            <a:alphaModFix/>
          </a:blip>
          <a:srcRect b="4462" l="0" r="-1677" t="-2319"/>
          <a:stretch/>
        </p:blipFill>
        <p:spPr>
          <a:xfrm>
            <a:off x="875150" y="1653487"/>
            <a:ext cx="7122325" cy="3171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218075" y="1342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14" name="Google Shape;314;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2800">
                <a:latin typeface="Maven Pro"/>
                <a:ea typeface="Maven Pro"/>
                <a:cs typeface="Maven Pro"/>
                <a:sym typeface="Maven Pro"/>
              </a:rPr>
              <a:t>Consolidated ERD Schema (SCD DIM)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20"/>
          <p:cNvPicPr preferRelativeResize="0"/>
          <p:nvPr/>
        </p:nvPicPr>
        <p:blipFill>
          <a:blip r:embed="rId3">
            <a:alphaModFix/>
          </a:blip>
          <a:stretch>
            <a:fillRect/>
          </a:stretch>
        </p:blipFill>
        <p:spPr>
          <a:xfrm>
            <a:off x="1461400" y="238350"/>
            <a:ext cx="5467485" cy="483869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1303800" y="614375"/>
            <a:ext cx="3153900" cy="157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Manufacturer Fact</a:t>
            </a:r>
            <a:endParaRPr/>
          </a:p>
        </p:txBody>
      </p:sp>
      <p:sp>
        <p:nvSpPr>
          <p:cNvPr id="325" name="Google Shape;325;p21"/>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This table tracks information about the </a:t>
            </a:r>
            <a:r>
              <a:rPr lang="en"/>
              <a:t>manufacturer's</a:t>
            </a:r>
            <a:r>
              <a:rPr lang="en"/>
              <a:t> products, price, </a:t>
            </a:r>
            <a:r>
              <a:rPr lang="en"/>
              <a:t>weight</a:t>
            </a:r>
            <a:r>
              <a:rPr lang="en"/>
              <a:t> and </a:t>
            </a:r>
            <a:r>
              <a:rPr lang="en"/>
              <a:t>how</a:t>
            </a:r>
            <a:r>
              <a:rPr lang="en"/>
              <a:t> many different type products manufacturer sells</a:t>
            </a:r>
            <a:endParaRPr/>
          </a:p>
          <a:p>
            <a:pPr indent="0" lvl="0" marL="0" rtl="0" algn="l">
              <a:spcBef>
                <a:spcPts val="1200"/>
              </a:spcBef>
              <a:spcAft>
                <a:spcPts val="0"/>
              </a:spcAft>
              <a:buNone/>
            </a:pPr>
            <a:r>
              <a:rPr lang="en"/>
              <a:t>I used a snapshot fact table</a:t>
            </a:r>
            <a:endParaRPr/>
          </a:p>
          <a:p>
            <a:pPr indent="0" lvl="0" marL="0" rtl="0" algn="l">
              <a:spcBef>
                <a:spcPts val="1200"/>
              </a:spcBef>
              <a:spcAft>
                <a:spcPts val="1200"/>
              </a:spcAft>
              <a:buNone/>
            </a:pPr>
            <a:r>
              <a:rPr lang="en"/>
              <a:t>I select product as scd type 3 and manufacturer scd type 2 but I think it should of be the opposite because of how many attributes each table includes</a:t>
            </a:r>
            <a:endParaRPr/>
          </a:p>
        </p:txBody>
      </p:sp>
      <p:pic>
        <p:nvPicPr>
          <p:cNvPr id="326" name="Google Shape;326;p21"/>
          <p:cNvPicPr preferRelativeResize="0"/>
          <p:nvPr/>
        </p:nvPicPr>
        <p:blipFill>
          <a:blip r:embed="rId3">
            <a:alphaModFix/>
          </a:blip>
          <a:stretch>
            <a:fillRect/>
          </a:stretch>
        </p:blipFill>
        <p:spPr>
          <a:xfrm>
            <a:off x="4572000" y="100025"/>
            <a:ext cx="4657801" cy="4607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