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layfair Display"/>
      <p:regular r:id="rId32"/>
      <p:bold r:id="rId33"/>
      <p:italic r:id="rId34"/>
      <p:boldItalic r:id="rId35"/>
    </p:embeddedFont>
    <p:embeddedFont>
      <p:font typeface="Montserrat"/>
      <p:regular r:id="rId36"/>
      <p:bold r:id="rId37"/>
      <p:italic r:id="rId38"/>
      <p:boldItalic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bold.fntdata"/><Relationship Id="rId10" Type="http://schemas.openxmlformats.org/officeDocument/2006/relationships/slide" Target="slides/slide5.xml"/><Relationship Id="rId32" Type="http://schemas.openxmlformats.org/officeDocument/2006/relationships/font" Target="fonts/PlayfairDisplay-regular.fntdata"/><Relationship Id="rId13" Type="http://schemas.openxmlformats.org/officeDocument/2006/relationships/slide" Target="slides/slide8.xml"/><Relationship Id="rId35" Type="http://schemas.openxmlformats.org/officeDocument/2006/relationships/font" Target="fonts/PlayfairDisplay-boldItalic.fntdata"/><Relationship Id="rId12" Type="http://schemas.openxmlformats.org/officeDocument/2006/relationships/slide" Target="slides/slide7.xml"/><Relationship Id="rId34" Type="http://schemas.openxmlformats.org/officeDocument/2006/relationships/font" Target="fonts/PlayfairDisplay-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3e4a2ff20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e4a2ff20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e4a2ff20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e4a2ff20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3e4a2ff20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e4a2ff20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e4a2ff2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e4a2ff2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3e4a2ff2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3e4a2ff2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3e4a2ff2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e4a2ff2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e4a2ff20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e4a2ff20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e4a2ff20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e4a2ff20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e4a2ff2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e4a2ff2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e4a2ff2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3e4a2ff2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3e4a2ff20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3e4a2ff20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3e4a2ff2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3e4a2ff2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e4a2ff2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e4a2ff2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e4a2ff2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e4a2ff2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e4a2ff2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e4a2ff2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e4a2ff2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e4a2ff2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3e4a2ff20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3e4a2ff20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e4a2ff2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e4a2ff2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4a2ff2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4a2ff2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3e4a2ff2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3e4a2ff2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e4a2ff2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e4a2ff2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3e4a2ff20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3e4a2ff20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3e4a2ff2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3e4a2ff2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4a2ff20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4a2ff20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e4a2ff2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e4a2ff2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1600"/>
              </a:spcBef>
              <a:spcAft>
                <a:spcPts val="0"/>
              </a:spcAft>
              <a:buSzPts val="1400"/>
              <a:buChar char="○"/>
              <a:defRPr>
                <a:highlight>
                  <a:schemeClr val="dk1"/>
                </a:highlight>
              </a:defRPr>
            </a:lvl2pPr>
            <a:lvl3pPr indent="-317500" lvl="2" marL="1371600" rtl="0" algn="ctr">
              <a:spcBef>
                <a:spcPts val="1600"/>
              </a:spcBef>
              <a:spcAft>
                <a:spcPts val="0"/>
              </a:spcAft>
              <a:buSzPts val="1400"/>
              <a:buChar char="■"/>
              <a:defRPr>
                <a:highlight>
                  <a:schemeClr val="dk1"/>
                </a:highlight>
              </a:defRPr>
            </a:lvl3pPr>
            <a:lvl4pPr indent="-317500" lvl="3" marL="1828800" rtl="0" algn="ctr">
              <a:spcBef>
                <a:spcPts val="1600"/>
              </a:spcBef>
              <a:spcAft>
                <a:spcPts val="0"/>
              </a:spcAft>
              <a:buSzPts val="1400"/>
              <a:buChar char="●"/>
              <a:defRPr>
                <a:highlight>
                  <a:schemeClr val="dk1"/>
                </a:highlight>
              </a:defRPr>
            </a:lvl4pPr>
            <a:lvl5pPr indent="-317500" lvl="4" marL="2286000" rtl="0" algn="ctr">
              <a:spcBef>
                <a:spcPts val="1600"/>
              </a:spcBef>
              <a:spcAft>
                <a:spcPts val="0"/>
              </a:spcAft>
              <a:buSzPts val="1400"/>
              <a:buChar char="○"/>
              <a:defRPr>
                <a:highlight>
                  <a:schemeClr val="dk1"/>
                </a:highlight>
              </a:defRPr>
            </a:lvl5pPr>
            <a:lvl6pPr indent="-317500" lvl="5" marL="2743200" rtl="0" algn="ctr">
              <a:spcBef>
                <a:spcPts val="1600"/>
              </a:spcBef>
              <a:spcAft>
                <a:spcPts val="0"/>
              </a:spcAft>
              <a:buSzPts val="1400"/>
              <a:buChar char="■"/>
              <a:defRPr>
                <a:highlight>
                  <a:schemeClr val="dk1"/>
                </a:highlight>
              </a:defRPr>
            </a:lvl6pPr>
            <a:lvl7pPr indent="-317500" lvl="6" marL="3200400" rtl="0" algn="ctr">
              <a:spcBef>
                <a:spcPts val="1600"/>
              </a:spcBef>
              <a:spcAft>
                <a:spcPts val="0"/>
              </a:spcAft>
              <a:buSzPts val="1400"/>
              <a:buChar char="●"/>
              <a:defRPr>
                <a:highlight>
                  <a:schemeClr val="dk1"/>
                </a:highlight>
              </a:defRPr>
            </a:lvl7pPr>
            <a:lvl8pPr indent="-317500" lvl="7" marL="3657600" rtl="0" algn="ctr">
              <a:spcBef>
                <a:spcPts val="1600"/>
              </a:spcBef>
              <a:spcAft>
                <a:spcPts val="0"/>
              </a:spcAft>
              <a:buSzPts val="1400"/>
              <a:buChar char="○"/>
              <a:defRPr>
                <a:highlight>
                  <a:schemeClr val="dk1"/>
                </a:highlight>
              </a:defRPr>
            </a:lvl8pPr>
            <a:lvl9pPr indent="-317500" lvl="8" marL="4114800" rtl="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1600"/>
              </a:spcBef>
              <a:spcAft>
                <a:spcPts val="0"/>
              </a:spcAft>
              <a:buSzPts val="1400"/>
              <a:buChar char="○"/>
              <a:defRPr>
                <a:highlight>
                  <a:schemeClr val="lt1"/>
                </a:highlight>
              </a:defRPr>
            </a:lvl2pPr>
            <a:lvl3pPr indent="-317500" lvl="2" marL="1371600" rtl="0">
              <a:spcBef>
                <a:spcPts val="1600"/>
              </a:spcBef>
              <a:spcAft>
                <a:spcPts val="0"/>
              </a:spcAft>
              <a:buSzPts val="1400"/>
              <a:buChar char="■"/>
              <a:defRPr>
                <a:highlight>
                  <a:schemeClr val="lt1"/>
                </a:highlight>
              </a:defRPr>
            </a:lvl3pPr>
            <a:lvl4pPr indent="-317500" lvl="3" marL="1828800" rtl="0">
              <a:spcBef>
                <a:spcPts val="1600"/>
              </a:spcBef>
              <a:spcAft>
                <a:spcPts val="0"/>
              </a:spcAft>
              <a:buSzPts val="1400"/>
              <a:buChar char="●"/>
              <a:defRPr>
                <a:highlight>
                  <a:schemeClr val="lt1"/>
                </a:highlight>
              </a:defRPr>
            </a:lvl4pPr>
            <a:lvl5pPr indent="-317500" lvl="4" marL="2286000" rtl="0">
              <a:spcBef>
                <a:spcPts val="1600"/>
              </a:spcBef>
              <a:spcAft>
                <a:spcPts val="0"/>
              </a:spcAft>
              <a:buSzPts val="1400"/>
              <a:buChar char="○"/>
              <a:defRPr>
                <a:highlight>
                  <a:schemeClr val="lt1"/>
                </a:highlight>
              </a:defRPr>
            </a:lvl5pPr>
            <a:lvl6pPr indent="-317500" lvl="5" marL="2743200" rtl="0">
              <a:spcBef>
                <a:spcPts val="1600"/>
              </a:spcBef>
              <a:spcAft>
                <a:spcPts val="0"/>
              </a:spcAft>
              <a:buSzPts val="1400"/>
              <a:buChar char="■"/>
              <a:defRPr>
                <a:highlight>
                  <a:schemeClr val="lt1"/>
                </a:highlight>
              </a:defRPr>
            </a:lvl6pPr>
            <a:lvl7pPr indent="-317500" lvl="6" marL="3200400" rtl="0">
              <a:spcBef>
                <a:spcPts val="1600"/>
              </a:spcBef>
              <a:spcAft>
                <a:spcPts val="0"/>
              </a:spcAft>
              <a:buSzPts val="1400"/>
              <a:buChar char="●"/>
              <a:defRPr>
                <a:highlight>
                  <a:schemeClr val="lt1"/>
                </a:highlight>
              </a:defRPr>
            </a:lvl7pPr>
            <a:lvl8pPr indent="-317500" lvl="7" marL="3657600" rtl="0">
              <a:spcBef>
                <a:spcPts val="1600"/>
              </a:spcBef>
              <a:spcAft>
                <a:spcPts val="0"/>
              </a:spcAft>
              <a:buSzPts val="1400"/>
              <a:buChar char="○"/>
              <a:defRPr>
                <a:highlight>
                  <a:schemeClr val="lt1"/>
                </a:highlight>
              </a:defRPr>
            </a:lvl8pPr>
            <a:lvl9pPr indent="-317500" lvl="8" marL="4114800" rtl="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 Visual Introduction To Machine Learning</a:t>
            </a:r>
            <a:endParaRPr/>
          </a:p>
        </p:txBody>
      </p:sp>
      <p:sp>
        <p:nvSpPr>
          <p:cNvPr id="59" name="Google Shape;59;p13"/>
          <p:cNvSpPr txBox="1"/>
          <p:nvPr>
            <p:ph idx="1" type="subTitle"/>
          </p:nvPr>
        </p:nvSpPr>
        <p:spPr>
          <a:xfrm>
            <a:off x="344250" y="3550650"/>
            <a:ext cx="4910100" cy="968700"/>
          </a:xfrm>
          <a:prstGeom prst="rect">
            <a:avLst/>
          </a:prstGeom>
        </p:spPr>
        <p:txBody>
          <a:bodyPr anchorCtr="0" anchor="ctr"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 sz="1400">
                <a:solidFill>
                  <a:schemeClr val="dk1"/>
                </a:solidFill>
              </a:rPr>
              <a:t>SYAHIDAH ISFAHANI 18117019</a:t>
            </a:r>
            <a:endParaRPr sz="14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400">
                <a:solidFill>
                  <a:schemeClr val="dk1"/>
                </a:solidFill>
              </a:rPr>
              <a:t>ZHARFA HAIDAN NAFILAH 18117037</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BETTER BOUNDARIES</a:t>
            </a:r>
            <a:endParaRPr/>
          </a:p>
        </p:txBody>
      </p:sp>
      <p:sp>
        <p:nvSpPr>
          <p:cNvPr id="115" name="Google Shape;115;p22"/>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Apabila batas ketinggian 73-m yang dibahas sebelumnya ditinjau ulang. Jelas, hal ini membutuhkan perspektif yang berbeda.</a:t>
            </a:r>
            <a:endParaRPr/>
          </a:p>
          <a:p>
            <a:pPr indent="0" lvl="0" marL="0" rtl="0" algn="just">
              <a:spcBef>
                <a:spcPts val="1600"/>
              </a:spcBef>
              <a:spcAft>
                <a:spcPts val="0"/>
              </a:spcAft>
              <a:buNone/>
            </a:pPr>
            <a:r>
              <a:rPr lang="en"/>
              <a:t>Dengan mengubah visualisasi sebelumnya menjadi sebuah histogram, diperoleh hasil yang lebih baik yaitu seberapa sering rumah muncul dalam setiap ketinggian.</a:t>
            </a:r>
            <a:endParaRPr/>
          </a:p>
          <a:p>
            <a:pPr indent="0" lvl="0" marL="0" rtl="0" algn="just">
              <a:spcBef>
                <a:spcPts val="1600"/>
              </a:spcBef>
              <a:spcAft>
                <a:spcPts val="1600"/>
              </a:spcAft>
              <a:buNone/>
            </a:pPr>
            <a:r>
              <a:rPr lang="en"/>
              <a:t>Ketika rumah tertinggi di New York adalah 73 m. Mayoritas rumah lainnya tampaknya memiliki ketinggian yang jauh lebih rendah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FIRST FORK</a:t>
            </a:r>
            <a:endParaRPr/>
          </a:p>
        </p:txBody>
      </p:sp>
      <p:sp>
        <p:nvSpPr>
          <p:cNvPr id="121" name="Google Shape;121;p23"/>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i="1" lang="en" sz="1600"/>
              <a:t>Decision tree</a:t>
            </a:r>
            <a:r>
              <a:rPr lang="en" sz="1600"/>
              <a:t> menggunakan pernyataan </a:t>
            </a:r>
            <a:r>
              <a:rPr b="1" i="1" lang="en" sz="1600"/>
              <a:t>if-then </a:t>
            </a:r>
            <a:r>
              <a:rPr lang="en" sz="1600"/>
              <a:t>untuk </a:t>
            </a:r>
            <a:r>
              <a:rPr b="1" lang="en" sz="1600"/>
              <a:t>mendefinisikan pola </a:t>
            </a:r>
            <a:r>
              <a:rPr lang="en" sz="1600"/>
              <a:t>dalam data.</a:t>
            </a:r>
            <a:endParaRPr sz="1600"/>
          </a:p>
          <a:p>
            <a:pPr indent="0" lvl="0" marL="0" rtl="0" algn="just">
              <a:spcBef>
                <a:spcPts val="1600"/>
              </a:spcBef>
              <a:spcAft>
                <a:spcPts val="0"/>
              </a:spcAft>
              <a:buNone/>
            </a:pPr>
            <a:r>
              <a:rPr lang="en" sz="1600"/>
              <a:t>Misalnya, jika sebuah ketinggian rumah di atas beberapa angka, kemudian rumah tersebut kemungkinan berada di San Fransisco.</a:t>
            </a:r>
            <a:endParaRPr sz="1600"/>
          </a:p>
          <a:p>
            <a:pPr indent="0" lvl="0" marL="0" rtl="0" algn="just">
              <a:spcBef>
                <a:spcPts val="1600"/>
              </a:spcBef>
              <a:spcAft>
                <a:spcPts val="0"/>
              </a:spcAft>
              <a:buNone/>
            </a:pPr>
            <a:r>
              <a:rPr lang="en" sz="1600"/>
              <a:t>Dalam </a:t>
            </a:r>
            <a:r>
              <a:rPr i="1" lang="en" sz="1600"/>
              <a:t>machine learning</a:t>
            </a:r>
            <a:r>
              <a:rPr lang="en" sz="1600"/>
              <a:t>, pernyataan tersebut dinamakan </a:t>
            </a:r>
            <a:r>
              <a:rPr b="1" i="1" lang="en" sz="1600"/>
              <a:t>forks</a:t>
            </a:r>
            <a:r>
              <a:rPr lang="en" sz="1600"/>
              <a:t>, dan hal itu membagi data menjadi dua cabang berdasarkan beberapa nilai.</a:t>
            </a:r>
            <a:endParaRPr sz="1600"/>
          </a:p>
          <a:p>
            <a:pPr indent="0" lvl="0" marL="0" rtl="0" algn="just">
              <a:spcBef>
                <a:spcPts val="1600"/>
              </a:spcBef>
              <a:spcAft>
                <a:spcPts val="0"/>
              </a:spcAft>
              <a:buNone/>
            </a:pPr>
            <a:r>
              <a:rPr lang="en" sz="1600"/>
              <a:t>Nilai di antara cabanag-cabang tersebut dinamakan </a:t>
            </a:r>
            <a:r>
              <a:rPr b="1" i="1" lang="en" sz="1600"/>
              <a:t>split point</a:t>
            </a:r>
            <a:r>
              <a:rPr lang="en" sz="1600"/>
              <a:t>. Rumah yang berada di sebelah kiri poin tersebut dikelompokkan menjadi satu, sedangkan rumah yang berada di sebelah kanan poin tersebut dikelompokkan di sisi lainnya.</a:t>
            </a:r>
            <a:endParaRPr sz="1600"/>
          </a:p>
          <a:p>
            <a:pPr indent="0" lvl="0" marL="0" rtl="0" algn="just">
              <a:spcBef>
                <a:spcPts val="1600"/>
              </a:spcBef>
              <a:spcAft>
                <a:spcPts val="1600"/>
              </a:spcAft>
              <a:buNone/>
            </a:pPr>
            <a:r>
              <a:rPr lang="en" sz="1600"/>
              <a:t> </a:t>
            </a:r>
            <a:r>
              <a:rPr b="1" i="1" lang="en" sz="1600"/>
              <a:t>Split point</a:t>
            </a:r>
            <a:r>
              <a:rPr lang="en" sz="1600"/>
              <a:t> adalah sebuah </a:t>
            </a:r>
            <a:r>
              <a:rPr b="1" lang="en" sz="1600"/>
              <a:t>batas versi</a:t>
            </a:r>
            <a:r>
              <a:rPr b="1" i="1" lang="en" sz="1600"/>
              <a:t> decision tree</a:t>
            </a:r>
            <a:endParaRPr b="1" i="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POINT</a:t>
            </a:r>
            <a:endParaRPr/>
          </a:p>
        </p:txBody>
      </p:sp>
      <p:sp>
        <p:nvSpPr>
          <p:cNvPr id="127" name="Google Shape;127;p24"/>
          <p:cNvSpPr txBox="1"/>
          <p:nvPr>
            <p:ph idx="1" type="body"/>
          </p:nvPr>
        </p:nvSpPr>
        <p:spPr>
          <a:xfrm>
            <a:off x="311700" y="1234075"/>
            <a:ext cx="42204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i="1" lang="en"/>
              <a:t>Split point</a:t>
            </a:r>
            <a:r>
              <a:rPr lang="en"/>
              <a:t> yang digunakan pada data di samping adalah 242.8 ft. Rumah yang berada di sebelah kiri poin tersebut atau memiliki ketinggian lebih rendah dibanding </a:t>
            </a:r>
            <a:r>
              <a:rPr i="1" lang="en"/>
              <a:t>split point </a:t>
            </a:r>
            <a:r>
              <a:rPr lang="en"/>
              <a:t>dikelompokkan menjadi pie chart yang berada di sebelah kiri begitu juga dengan yang disebelah kanan </a:t>
            </a:r>
            <a:r>
              <a:rPr i="1" lang="en"/>
              <a:t>split point.</a:t>
            </a:r>
            <a:endParaRPr/>
          </a:p>
        </p:txBody>
      </p:sp>
      <p:pic>
        <p:nvPicPr>
          <p:cNvPr id="128" name="Google Shape;128;p24"/>
          <p:cNvPicPr preferRelativeResize="0"/>
          <p:nvPr/>
        </p:nvPicPr>
        <p:blipFill>
          <a:blip r:embed="rId3">
            <a:alphaModFix/>
          </a:blip>
          <a:stretch>
            <a:fillRect/>
          </a:stretch>
        </p:blipFill>
        <p:spPr>
          <a:xfrm>
            <a:off x="4853075" y="1382275"/>
            <a:ext cx="3979224" cy="225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TRADEOFFS</a:t>
            </a:r>
            <a:endParaRPr/>
          </a:p>
        </p:txBody>
      </p:sp>
      <p:sp>
        <p:nvSpPr>
          <p:cNvPr id="134" name="Google Shape;134;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Menentukan </a:t>
            </a:r>
            <a:r>
              <a:rPr b="1" i="1" lang="en"/>
              <a:t>split point</a:t>
            </a:r>
            <a:r>
              <a:rPr lang="en"/>
              <a:t> juga memberikan sebuah </a:t>
            </a:r>
            <a:r>
              <a:rPr b="1" lang="en"/>
              <a:t>pengorbanan (</a:t>
            </a:r>
            <a:r>
              <a:rPr b="1" i="1" lang="en"/>
              <a:t>tradeoffs</a:t>
            </a:r>
            <a:r>
              <a:rPr b="1" lang="en"/>
              <a:t>). </a:t>
            </a:r>
            <a:r>
              <a:rPr lang="en"/>
              <a:t>Jika dilihat kembali, pengelompokkan yang pertama dilakukan yaitu berdasarkan ketinggian (&gt;73m) salah mengklasifikasikan beberapa rumah San Francisco sebagai rumah di New York. Ini juga disebut sebagai </a:t>
            </a:r>
            <a:r>
              <a:rPr b="1" i="1" lang="en"/>
              <a:t>false negatives.</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NEGATIVES</a:t>
            </a:r>
            <a:endParaRPr/>
          </a:p>
        </p:txBody>
      </p:sp>
      <p:sp>
        <p:nvSpPr>
          <p:cNvPr id="140" name="Google Shape;140;p26"/>
          <p:cNvSpPr txBox="1"/>
          <p:nvPr>
            <p:ph idx="1" type="body"/>
          </p:nvPr>
        </p:nvSpPr>
        <p:spPr>
          <a:xfrm>
            <a:off x="5105400" y="1017725"/>
            <a:ext cx="3726900" cy="385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rgbClr val="333333"/>
                </a:solidFill>
                <a:highlight>
                  <a:srgbClr val="FFFFFF"/>
                </a:highlight>
              </a:rPr>
              <a:t>Kembali ke grafik sebelumnya</a:t>
            </a:r>
            <a:endParaRPr sz="1300">
              <a:solidFill>
                <a:srgbClr val="333333"/>
              </a:solidFill>
              <a:highlight>
                <a:srgbClr val="FFFFFF"/>
              </a:highlight>
            </a:endParaRPr>
          </a:p>
          <a:p>
            <a:pPr indent="0" lvl="0" marL="0" rtl="0" algn="just">
              <a:spcBef>
                <a:spcPts val="1600"/>
              </a:spcBef>
              <a:spcAft>
                <a:spcPts val="0"/>
              </a:spcAft>
              <a:buNone/>
            </a:pPr>
            <a:r>
              <a:rPr lang="en" sz="1300">
                <a:solidFill>
                  <a:srgbClr val="333333"/>
                </a:solidFill>
                <a:highlight>
                  <a:srgbClr val="FFFFFF"/>
                </a:highlight>
              </a:rPr>
              <a:t>Dengan </a:t>
            </a:r>
            <a:r>
              <a:rPr b="1" i="1" lang="en" sz="1300">
                <a:solidFill>
                  <a:srgbClr val="333333"/>
                </a:solidFill>
                <a:highlight>
                  <a:srgbClr val="FFFFFF"/>
                </a:highlight>
              </a:rPr>
              <a:t>split point </a:t>
            </a:r>
            <a:r>
              <a:rPr b="1" lang="en" sz="1300">
                <a:solidFill>
                  <a:srgbClr val="333333"/>
                </a:solidFill>
                <a:highlight>
                  <a:srgbClr val="FFFFFF"/>
                </a:highlight>
              </a:rPr>
              <a:t>yang telah ditentukan tetap tidak memisahkan</a:t>
            </a:r>
            <a:r>
              <a:rPr lang="en" sz="1300">
                <a:solidFill>
                  <a:srgbClr val="333333"/>
                </a:solidFill>
                <a:highlight>
                  <a:srgbClr val="FFFFFF"/>
                </a:highlight>
              </a:rPr>
              <a:t> rumah di New York dan di San Fransisco. Dan terjadi </a:t>
            </a:r>
            <a:r>
              <a:rPr b="1" i="1" lang="en" sz="1300">
                <a:solidFill>
                  <a:srgbClr val="333333"/>
                </a:solidFill>
                <a:highlight>
                  <a:srgbClr val="FFFFFF"/>
                </a:highlight>
              </a:rPr>
              <a:t>misclassified</a:t>
            </a:r>
            <a:endParaRPr b="1" i="1" sz="1300">
              <a:solidFill>
                <a:srgbClr val="333333"/>
              </a:solidFill>
              <a:highlight>
                <a:srgbClr val="FFFFFF"/>
              </a:highlight>
            </a:endParaRPr>
          </a:p>
          <a:p>
            <a:pPr indent="0" lvl="0" marL="0" rtl="0" algn="just">
              <a:spcBef>
                <a:spcPts val="1600"/>
              </a:spcBef>
              <a:spcAft>
                <a:spcPts val="0"/>
              </a:spcAft>
              <a:buNone/>
            </a:pPr>
            <a:r>
              <a:rPr lang="en" sz="1300">
                <a:solidFill>
                  <a:srgbClr val="333333"/>
                </a:solidFill>
                <a:highlight>
                  <a:srgbClr val="FFFFFF"/>
                </a:highlight>
              </a:rPr>
              <a:t>Terbukti dengan, untuk bagian kiri dari </a:t>
            </a:r>
            <a:r>
              <a:rPr i="1" lang="en" sz="1300">
                <a:solidFill>
                  <a:srgbClr val="333333"/>
                </a:solidFill>
                <a:highlight>
                  <a:srgbClr val="FFFFFF"/>
                </a:highlight>
              </a:rPr>
              <a:t>split point </a:t>
            </a:r>
            <a:r>
              <a:rPr lang="en" sz="1300">
                <a:solidFill>
                  <a:srgbClr val="333333"/>
                </a:solidFill>
                <a:highlight>
                  <a:srgbClr val="FFFFFF"/>
                </a:highlight>
              </a:rPr>
              <a:t>terdapat </a:t>
            </a:r>
            <a:r>
              <a:rPr lang="en" sz="1300"/>
              <a:t>111 rumah berada di New York dan 92 rumah berada di San Fransisco </a:t>
            </a:r>
            <a:r>
              <a:rPr lang="en" sz="1300">
                <a:solidFill>
                  <a:srgbClr val="333333"/>
                </a:solidFill>
                <a:highlight>
                  <a:srgbClr val="FFFFFF"/>
                </a:highlight>
              </a:rPr>
              <a:t>yang mana itu semua merupakan rumah San Francisco yang salah diklasifikasikan (misclassified). Ini disebut dengan </a:t>
            </a:r>
            <a:r>
              <a:rPr b="1" i="1" lang="en" sz="1300">
                <a:solidFill>
                  <a:srgbClr val="333333"/>
                </a:solidFill>
                <a:highlight>
                  <a:srgbClr val="FFFFFF"/>
                </a:highlight>
              </a:rPr>
              <a:t>false negatives.</a:t>
            </a:r>
            <a:endParaRPr b="1" i="1" sz="1300">
              <a:solidFill>
                <a:srgbClr val="333333"/>
              </a:solidFill>
              <a:highlight>
                <a:srgbClr val="FFFFFF"/>
              </a:highlight>
            </a:endParaRPr>
          </a:p>
          <a:p>
            <a:pPr indent="0" lvl="0" marL="0" rtl="0" algn="just">
              <a:spcBef>
                <a:spcPts val="1600"/>
              </a:spcBef>
              <a:spcAft>
                <a:spcPts val="1600"/>
              </a:spcAft>
              <a:buNone/>
            </a:pPr>
            <a:r>
              <a:rPr lang="en" sz="1300"/>
              <a:t>Data tersebut memiliki persentase kebeneran sebesar 63%</a:t>
            </a:r>
            <a:endParaRPr sz="1300"/>
          </a:p>
        </p:txBody>
      </p:sp>
      <p:pic>
        <p:nvPicPr>
          <p:cNvPr id="141" name="Google Shape;141;p26"/>
          <p:cNvPicPr preferRelativeResize="0"/>
          <p:nvPr/>
        </p:nvPicPr>
        <p:blipFill>
          <a:blip r:embed="rId3">
            <a:alphaModFix/>
          </a:blip>
          <a:stretch>
            <a:fillRect/>
          </a:stretch>
        </p:blipFill>
        <p:spPr>
          <a:xfrm>
            <a:off x="366400" y="1078400"/>
            <a:ext cx="4561404"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POSITIVES</a:t>
            </a:r>
            <a:endParaRPr/>
          </a:p>
        </p:txBody>
      </p:sp>
      <p:sp>
        <p:nvSpPr>
          <p:cNvPr id="147" name="Google Shape;147;p27"/>
          <p:cNvSpPr txBox="1"/>
          <p:nvPr>
            <p:ph idx="1" type="body"/>
          </p:nvPr>
        </p:nvSpPr>
        <p:spPr>
          <a:xfrm>
            <a:off x="4493375" y="1234100"/>
            <a:ext cx="31683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solidFill>
                <a:srgbClr val="333333"/>
              </a:solidFill>
              <a:highlight>
                <a:srgbClr val="FFFFFF"/>
              </a:highlight>
            </a:endParaRPr>
          </a:p>
          <a:p>
            <a:pPr indent="0" lvl="0" marL="0" rtl="0" algn="just">
              <a:spcBef>
                <a:spcPts val="1600"/>
              </a:spcBef>
              <a:spcAft>
                <a:spcPts val="1600"/>
              </a:spcAft>
              <a:buNone/>
            </a:pPr>
            <a:r>
              <a:rPr lang="en" sz="1600">
                <a:solidFill>
                  <a:srgbClr val="333333"/>
                </a:solidFill>
                <a:highlight>
                  <a:srgbClr val="FFFFFF"/>
                </a:highlight>
              </a:rPr>
              <a:t>Akan tetapi, </a:t>
            </a:r>
            <a:r>
              <a:rPr i="1" lang="en" sz="1600">
                <a:solidFill>
                  <a:srgbClr val="333333"/>
                </a:solidFill>
                <a:highlight>
                  <a:srgbClr val="FFFFFF"/>
                </a:highlight>
              </a:rPr>
              <a:t>split point </a:t>
            </a:r>
            <a:r>
              <a:rPr lang="en" sz="1600">
                <a:solidFill>
                  <a:srgbClr val="333333"/>
                </a:solidFill>
                <a:highlight>
                  <a:srgbClr val="FFFFFF"/>
                </a:highlight>
              </a:rPr>
              <a:t>yang bertujuan untuk mengambil seluruh rumah di San Francisco yang mana juga termasuk rumah di New York sebanyak mungkin disebut </a:t>
            </a:r>
            <a:r>
              <a:rPr b="1" i="1" lang="en" sz="1600">
                <a:solidFill>
                  <a:srgbClr val="333333"/>
                </a:solidFill>
                <a:highlight>
                  <a:srgbClr val="FFFFFF"/>
                </a:highlight>
              </a:rPr>
              <a:t>false positives.</a:t>
            </a:r>
            <a:endParaRPr b="1" i="1" sz="1600">
              <a:solidFill>
                <a:srgbClr val="333333"/>
              </a:solidFill>
              <a:highlight>
                <a:srgbClr val="FFFFFF"/>
              </a:highlight>
            </a:endParaRPr>
          </a:p>
        </p:txBody>
      </p:sp>
      <p:pic>
        <p:nvPicPr>
          <p:cNvPr id="148" name="Google Shape;148;p27"/>
          <p:cNvPicPr preferRelativeResize="0"/>
          <p:nvPr/>
        </p:nvPicPr>
        <p:blipFill>
          <a:blip r:embed="rId3">
            <a:alphaModFix/>
          </a:blip>
          <a:stretch>
            <a:fillRect/>
          </a:stretch>
        </p:blipFill>
        <p:spPr>
          <a:xfrm>
            <a:off x="311704" y="1263788"/>
            <a:ext cx="3817949" cy="327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SPLIT</a:t>
            </a:r>
            <a:endParaRPr/>
          </a:p>
        </p:txBody>
      </p:sp>
      <p:sp>
        <p:nvSpPr>
          <p:cNvPr id="154" name="Google Shape;154;p28"/>
          <p:cNvSpPr txBox="1"/>
          <p:nvPr>
            <p:ph idx="1" type="body"/>
          </p:nvPr>
        </p:nvSpPr>
        <p:spPr>
          <a:xfrm>
            <a:off x="4295850" y="1234075"/>
            <a:ext cx="4536300" cy="366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t>Pada </a:t>
            </a:r>
            <a:r>
              <a:rPr b="1" i="1" lang="en" sz="1200"/>
              <a:t>best split</a:t>
            </a:r>
            <a:r>
              <a:rPr lang="en" sz="1200"/>
              <a:t>, hasil dari </a:t>
            </a:r>
            <a:r>
              <a:rPr b="1" lang="en" sz="1200"/>
              <a:t>setiap cabang </a:t>
            </a:r>
            <a:r>
              <a:rPr lang="en" sz="1200"/>
              <a:t>harus sebisa mungkin </a:t>
            </a:r>
            <a:r>
              <a:rPr b="1" lang="en" sz="1200"/>
              <a:t>homogen</a:t>
            </a:r>
            <a:r>
              <a:rPr lang="en" sz="1200"/>
              <a:t>. Ada beberapa metode matematika yang bisa dipilih untuk menghitung </a:t>
            </a:r>
            <a:r>
              <a:rPr i="1" lang="en" sz="1200"/>
              <a:t>best split</a:t>
            </a:r>
            <a:r>
              <a:rPr lang="en" sz="1200"/>
              <a:t>.</a:t>
            </a:r>
            <a:endParaRPr sz="1200"/>
          </a:p>
          <a:p>
            <a:pPr indent="0" lvl="0" marL="0" rtl="0" algn="just">
              <a:spcBef>
                <a:spcPts val="1600"/>
              </a:spcBef>
              <a:spcAft>
                <a:spcPts val="0"/>
              </a:spcAft>
              <a:buNone/>
            </a:pPr>
            <a:r>
              <a:rPr lang="en" sz="1200"/>
              <a:t>Pada data di samping, split point berada di titik 91.9 ft dan menghasilkan 2 pie chart. Pie chart sebelah kiri menggambarkan di bawah ketinggian 91.9 ft terdapat 105 rumah di New York dan 40 rumah di San Fransisco. Sedangkan pie chart sebelah kanan menggambarkan di atas ketinggian 91.9 ft terdapat 6 rumah di New York dan 99 rumah di San Fransisco. Diperoleh persentase kebenaran sebesar 82%.</a:t>
            </a:r>
            <a:endParaRPr sz="1200"/>
          </a:p>
          <a:p>
            <a:pPr indent="0" lvl="0" marL="0" rtl="0" algn="just">
              <a:spcBef>
                <a:spcPts val="1600"/>
              </a:spcBef>
              <a:spcAft>
                <a:spcPts val="1600"/>
              </a:spcAft>
              <a:buNone/>
            </a:pPr>
            <a:r>
              <a:rPr lang="en" sz="1200"/>
              <a:t>Seperti yang dapat dilihat, bahkan </a:t>
            </a:r>
            <a:r>
              <a:rPr b="1" i="1" lang="en" sz="1200"/>
              <a:t>best split </a:t>
            </a:r>
            <a:r>
              <a:rPr b="1" lang="en" sz="1200"/>
              <a:t>pada single feature tidak sepenuhnya memisahkan rumah San Fransisco dan rumah New York </a:t>
            </a:r>
            <a:endParaRPr b="1" sz="1200"/>
          </a:p>
        </p:txBody>
      </p:sp>
      <p:pic>
        <p:nvPicPr>
          <p:cNvPr id="155" name="Google Shape;155;p28"/>
          <p:cNvPicPr preferRelativeResize="0"/>
          <p:nvPr/>
        </p:nvPicPr>
        <p:blipFill>
          <a:blip r:embed="rId3">
            <a:alphaModFix/>
          </a:blip>
          <a:stretch>
            <a:fillRect/>
          </a:stretch>
        </p:blipFill>
        <p:spPr>
          <a:xfrm>
            <a:off x="311700" y="1341450"/>
            <a:ext cx="3946851" cy="3069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42275" y="146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61" name="Google Shape;161;p29"/>
          <p:cNvSpPr txBox="1"/>
          <p:nvPr>
            <p:ph idx="1" type="body"/>
          </p:nvPr>
        </p:nvSpPr>
        <p:spPr>
          <a:xfrm>
            <a:off x="342275" y="2074775"/>
            <a:ext cx="8520600" cy="415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Untuk </a:t>
            </a:r>
            <a:r>
              <a:rPr b="1" lang="en"/>
              <a:t>menambah </a:t>
            </a:r>
            <a:r>
              <a:rPr b="1" i="1" lang="en"/>
              <a:t>split point </a:t>
            </a:r>
            <a:r>
              <a:rPr lang="en"/>
              <a:t>lain, algoritma yang digunakan mengulang proses di atas dalam subset data. </a:t>
            </a:r>
            <a:r>
              <a:rPr b="1" lang="en"/>
              <a:t>Pengulangan </a:t>
            </a:r>
            <a:r>
              <a:rPr lang="en"/>
              <a:t>ini disebut sebagai </a:t>
            </a:r>
            <a:r>
              <a:rPr b="1" lang="en"/>
              <a:t>rekursi</a:t>
            </a:r>
            <a:r>
              <a:rPr lang="en"/>
              <a:t>, dan itu merupakan konsep yang sering muncul dalam training models.</a:t>
            </a:r>
            <a:endParaRPr/>
          </a:p>
          <a:p>
            <a:pPr indent="0" lvl="0" marL="0" rtl="0" algn="just">
              <a:spcBef>
                <a:spcPts val="1600"/>
              </a:spcBef>
              <a:spcAft>
                <a:spcPts val="1600"/>
              </a:spcAft>
              <a:buNone/>
            </a:pPr>
            <a:r>
              <a:rPr lang="en" sz="1050">
                <a:solidFill>
                  <a:srgbClr val="333333"/>
                </a:solidFill>
                <a:highlight>
                  <a:srgbClr val="FFFFFF"/>
                </a:highlight>
              </a:rPr>
              <a:t>.</a:t>
            </a:r>
            <a:endParaRPr sz="105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4830150" y="1234075"/>
            <a:ext cx="40020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Histogram di sebelah kiri menunjukkan distribusi dari tiap </a:t>
            </a:r>
            <a:r>
              <a:rPr i="1" lang="en" sz="1400"/>
              <a:t>subset</a:t>
            </a:r>
            <a:r>
              <a:rPr lang="en" sz="1400"/>
              <a:t>, mengulang untuk setiap variabel.</a:t>
            </a:r>
            <a:endParaRPr sz="1400"/>
          </a:p>
          <a:p>
            <a:pPr indent="0" lvl="0" marL="0" rtl="0" algn="just">
              <a:spcBef>
                <a:spcPts val="1600"/>
              </a:spcBef>
              <a:spcAft>
                <a:spcPts val="0"/>
              </a:spcAft>
              <a:buClr>
                <a:schemeClr val="dk2"/>
              </a:buClr>
              <a:buSzPts val="1100"/>
              <a:buFont typeface="Arial"/>
              <a:buNone/>
            </a:pPr>
            <a:r>
              <a:rPr lang="en" sz="1400"/>
              <a:t>Parameter pada histogram bertambah yaitu terdapat data ketinggian, tahun pembangunan, kamar mandi, tempat tidur, harga, luas (ft kuadrat), dan harga per ft kuadrat.</a:t>
            </a:r>
            <a:endParaRPr sz="1400"/>
          </a:p>
          <a:p>
            <a:pPr indent="0" lvl="0" marL="0" rtl="0" algn="just">
              <a:spcBef>
                <a:spcPts val="1600"/>
              </a:spcBef>
              <a:spcAft>
                <a:spcPts val="0"/>
              </a:spcAft>
              <a:buClr>
                <a:schemeClr val="dk2"/>
              </a:buClr>
              <a:buSzPts val="1100"/>
              <a:buFont typeface="Arial"/>
              <a:buNone/>
            </a:pPr>
            <a:r>
              <a:rPr b="1" i="1" lang="en" sz="1400"/>
              <a:t>Best split</a:t>
            </a:r>
            <a:r>
              <a:rPr b="1" lang="en" sz="1400"/>
              <a:t> </a:t>
            </a:r>
            <a:r>
              <a:rPr lang="en" sz="1400"/>
              <a:t>akan </a:t>
            </a:r>
            <a:r>
              <a:rPr b="1" lang="en" sz="1400"/>
              <a:t>bervariasi berdasarkan cabang </a:t>
            </a:r>
            <a:r>
              <a:rPr lang="en" sz="1400"/>
              <a:t>dari </a:t>
            </a:r>
            <a:r>
              <a:rPr i="1" lang="en" sz="1400"/>
              <a:t>tree</a:t>
            </a:r>
            <a:r>
              <a:rPr lang="en" sz="1400"/>
              <a:t> mana yang dilihat.</a:t>
            </a:r>
            <a:endParaRPr sz="1400"/>
          </a:p>
          <a:p>
            <a:pPr indent="0" lvl="0" marL="0" rtl="0" algn="l">
              <a:spcBef>
                <a:spcPts val="1600"/>
              </a:spcBef>
              <a:spcAft>
                <a:spcPts val="1600"/>
              </a:spcAft>
              <a:buNone/>
            </a:pPr>
            <a:r>
              <a:t/>
            </a:r>
            <a:endParaRPr sz="1400"/>
          </a:p>
        </p:txBody>
      </p:sp>
      <p:pic>
        <p:nvPicPr>
          <p:cNvPr id="167" name="Google Shape;167;p30"/>
          <p:cNvPicPr preferRelativeResize="0"/>
          <p:nvPr/>
        </p:nvPicPr>
        <p:blipFill rotWithShape="1">
          <a:blip r:embed="rId3">
            <a:alphaModFix/>
          </a:blip>
          <a:srcRect b="0" l="0" r="15590" t="0"/>
          <a:stretch/>
        </p:blipFill>
        <p:spPr>
          <a:xfrm>
            <a:off x="273500" y="681450"/>
            <a:ext cx="4510799" cy="363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GROWING A TREE</a:t>
            </a:r>
            <a:endParaRPr/>
          </a:p>
        </p:txBody>
      </p:sp>
      <p:sp>
        <p:nvSpPr>
          <p:cNvPr id="173" name="Google Shape;173;p31"/>
          <p:cNvSpPr txBox="1"/>
          <p:nvPr>
            <p:ph idx="1" type="body"/>
          </p:nvPr>
        </p:nvSpPr>
        <p:spPr>
          <a:xfrm>
            <a:off x="917125" y="3737250"/>
            <a:ext cx="7719000" cy="28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333333"/>
                </a:solidFill>
                <a:highlight>
                  <a:srgbClr val="FFFFFF"/>
                </a:highlight>
              </a:rPr>
              <a:t>Penambahan </a:t>
            </a:r>
            <a:r>
              <a:rPr b="1" i="1" lang="en" sz="1600">
                <a:solidFill>
                  <a:srgbClr val="333333"/>
                </a:solidFill>
                <a:highlight>
                  <a:srgbClr val="FFFFFF"/>
                </a:highlight>
              </a:rPr>
              <a:t>forks</a:t>
            </a:r>
            <a:r>
              <a:rPr i="1" lang="en" sz="1600">
                <a:solidFill>
                  <a:srgbClr val="333333"/>
                </a:solidFill>
                <a:highlight>
                  <a:srgbClr val="FFFFFF"/>
                </a:highlight>
              </a:rPr>
              <a:t> </a:t>
            </a:r>
            <a:r>
              <a:rPr lang="en" sz="1600">
                <a:solidFill>
                  <a:srgbClr val="333333"/>
                </a:solidFill>
                <a:highlight>
                  <a:srgbClr val="FFFFFF"/>
                </a:highlight>
              </a:rPr>
              <a:t>akan menambah informasi yang dapat </a:t>
            </a:r>
            <a:r>
              <a:rPr b="1" lang="en" sz="1600">
                <a:solidFill>
                  <a:srgbClr val="333333"/>
                </a:solidFill>
                <a:highlight>
                  <a:srgbClr val="FFFFFF"/>
                </a:highlight>
              </a:rPr>
              <a:t>meningkatkan akurasi </a:t>
            </a:r>
            <a:r>
              <a:rPr lang="en" sz="1600">
                <a:solidFill>
                  <a:srgbClr val="333333"/>
                </a:solidFill>
                <a:highlight>
                  <a:srgbClr val="FFFFFF"/>
                </a:highlight>
              </a:rPr>
              <a:t>dari prediksi </a:t>
            </a:r>
            <a:r>
              <a:rPr i="1" lang="en" sz="1600">
                <a:solidFill>
                  <a:srgbClr val="333333"/>
                </a:solidFill>
                <a:highlight>
                  <a:srgbClr val="FFFFFF"/>
                </a:highlight>
              </a:rPr>
              <a:t>decision tree.</a:t>
            </a:r>
            <a:endParaRPr sz="1600">
              <a:solidFill>
                <a:srgbClr val="333333"/>
              </a:solidFill>
              <a:highlight>
                <a:srgbClr val="FFFFFF"/>
              </a:highlight>
            </a:endParaRPr>
          </a:p>
          <a:p>
            <a:pPr indent="0" lvl="0" marL="0" rtl="0" algn="l">
              <a:spcBef>
                <a:spcPts val="1600"/>
              </a:spcBef>
              <a:spcAft>
                <a:spcPts val="0"/>
              </a:spcAft>
              <a:buNone/>
            </a:pPr>
            <a:r>
              <a:t/>
            </a:r>
            <a:endParaRPr sz="1600">
              <a:solidFill>
                <a:srgbClr val="333333"/>
              </a:solidFill>
              <a:highlight>
                <a:srgbClr val="FFFFFF"/>
              </a:highlight>
            </a:endParaRPr>
          </a:p>
          <a:p>
            <a:pPr indent="0" lvl="0" marL="0" rtl="0" algn="l">
              <a:spcBef>
                <a:spcPts val="1600"/>
              </a:spcBef>
              <a:spcAft>
                <a:spcPts val="1600"/>
              </a:spcAft>
              <a:buNone/>
            </a:pPr>
            <a:r>
              <a:t/>
            </a:r>
            <a:endParaRPr sz="1600">
              <a:solidFill>
                <a:srgbClr val="333333"/>
              </a:solidFill>
              <a:highlight>
                <a:srgbClr val="FFFFFF"/>
              </a:highlight>
            </a:endParaRPr>
          </a:p>
        </p:txBody>
      </p:sp>
      <p:pic>
        <p:nvPicPr>
          <p:cNvPr id="174" name="Google Shape;174;p31"/>
          <p:cNvPicPr preferRelativeResize="0"/>
          <p:nvPr/>
        </p:nvPicPr>
        <p:blipFill>
          <a:blip r:embed="rId3">
            <a:alphaModFix/>
          </a:blip>
          <a:stretch>
            <a:fillRect/>
          </a:stretch>
        </p:blipFill>
        <p:spPr>
          <a:xfrm>
            <a:off x="1566725" y="1208325"/>
            <a:ext cx="6082525" cy="227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333333"/>
              </a:solidFill>
              <a:highlight>
                <a:srgbClr val="FFFFFF"/>
              </a:highlight>
            </a:endParaRPr>
          </a:p>
          <a:p>
            <a:pPr indent="0" lvl="0" marL="0" rtl="0" algn="just">
              <a:spcBef>
                <a:spcPts val="1600"/>
              </a:spcBef>
              <a:spcAft>
                <a:spcPts val="0"/>
              </a:spcAft>
              <a:buNone/>
            </a:pPr>
            <a:r>
              <a:rPr lang="en" sz="2000">
                <a:solidFill>
                  <a:srgbClr val="333333"/>
                </a:solidFill>
                <a:highlight>
                  <a:srgbClr val="FFFFFF"/>
                </a:highlight>
              </a:rPr>
              <a:t>Dalam </a:t>
            </a:r>
            <a:r>
              <a:rPr b="1" i="1" lang="en" sz="2000">
                <a:solidFill>
                  <a:srgbClr val="333333"/>
                </a:solidFill>
                <a:highlight>
                  <a:srgbClr val="FFFFFF"/>
                </a:highlight>
              </a:rPr>
              <a:t>Machine Learning</a:t>
            </a:r>
            <a:r>
              <a:rPr i="1" lang="en" sz="2000">
                <a:solidFill>
                  <a:srgbClr val="333333"/>
                </a:solidFill>
                <a:highlight>
                  <a:srgbClr val="FFFFFF"/>
                </a:highlight>
              </a:rPr>
              <a:t>, </a:t>
            </a:r>
            <a:r>
              <a:rPr lang="en" sz="2000">
                <a:solidFill>
                  <a:srgbClr val="333333"/>
                </a:solidFill>
                <a:highlight>
                  <a:srgbClr val="FFFFFF"/>
                </a:highlight>
              </a:rPr>
              <a:t>perangkat komputer sebenarnya sudah secara otomatis melakukan </a:t>
            </a:r>
            <a:r>
              <a:rPr b="1" i="1" lang="en" sz="2000">
                <a:solidFill>
                  <a:srgbClr val="333333"/>
                </a:solidFill>
                <a:highlight>
                  <a:srgbClr val="FFFFFF"/>
                </a:highlight>
              </a:rPr>
              <a:t>statistical learning </a:t>
            </a:r>
            <a:r>
              <a:rPr lang="en" sz="2000">
                <a:solidFill>
                  <a:srgbClr val="333333"/>
                </a:solidFill>
                <a:highlight>
                  <a:srgbClr val="FFFFFF"/>
                </a:highlight>
              </a:rPr>
              <a:t>untuk mengidentifikasi </a:t>
            </a:r>
            <a:r>
              <a:rPr b="1" lang="en" sz="2000">
                <a:solidFill>
                  <a:srgbClr val="333333"/>
                </a:solidFill>
                <a:highlight>
                  <a:srgbClr val="FFFFFF"/>
                </a:highlight>
              </a:rPr>
              <a:t>pola</a:t>
            </a:r>
            <a:r>
              <a:rPr lang="en" sz="2000">
                <a:solidFill>
                  <a:srgbClr val="333333"/>
                </a:solidFill>
                <a:highlight>
                  <a:srgbClr val="FFFFFF"/>
                </a:highlight>
              </a:rPr>
              <a:t> dalam sebuah </a:t>
            </a:r>
            <a:r>
              <a:rPr b="1" lang="en" sz="2000">
                <a:solidFill>
                  <a:srgbClr val="333333"/>
                </a:solidFill>
                <a:highlight>
                  <a:srgbClr val="FFFFFF"/>
                </a:highlight>
              </a:rPr>
              <a:t>data statistik</a:t>
            </a:r>
            <a:r>
              <a:rPr lang="en" sz="2000">
                <a:solidFill>
                  <a:srgbClr val="333333"/>
                </a:solidFill>
                <a:highlight>
                  <a:srgbClr val="FFFFFF"/>
                </a:highlight>
              </a:rPr>
              <a:t>.</a:t>
            </a:r>
            <a:endParaRPr sz="2000">
              <a:solidFill>
                <a:srgbClr val="333333"/>
              </a:solidFill>
              <a:highlight>
                <a:srgbClr val="FFFFFF"/>
              </a:highlight>
            </a:endParaRPr>
          </a:p>
          <a:p>
            <a:pPr indent="0" lvl="0" marL="0" rtl="0" algn="just">
              <a:spcBef>
                <a:spcPts val="1600"/>
              </a:spcBef>
              <a:spcAft>
                <a:spcPts val="1600"/>
              </a:spcAft>
              <a:buNone/>
            </a:pPr>
            <a:r>
              <a:rPr lang="en" sz="2000">
                <a:solidFill>
                  <a:srgbClr val="333333"/>
                </a:solidFill>
                <a:highlight>
                  <a:srgbClr val="FFFFFF"/>
                </a:highlight>
              </a:rPr>
              <a:t>Dengan menggunakan teknik tersebut dapat dihasilkan </a:t>
            </a:r>
            <a:r>
              <a:rPr b="1" lang="en" sz="2000">
                <a:solidFill>
                  <a:srgbClr val="333333"/>
                </a:solidFill>
                <a:highlight>
                  <a:srgbClr val="FFFFFF"/>
                </a:highlight>
              </a:rPr>
              <a:t>prediksi yang akurat</a:t>
            </a:r>
            <a:r>
              <a:rPr lang="en" sz="2000">
                <a:solidFill>
                  <a:srgbClr val="333333"/>
                </a:solidFill>
                <a:highlight>
                  <a:srgbClr val="FFFFFF"/>
                </a:highlight>
              </a:rPr>
              <a:t>.</a:t>
            </a:r>
            <a:endParaRPr sz="2000">
              <a:solidFill>
                <a:srgbClr val="333333"/>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idx="1" type="body"/>
          </p:nvPr>
        </p:nvSpPr>
        <p:spPr>
          <a:xfrm>
            <a:off x="1179900" y="3756125"/>
            <a:ext cx="6784200" cy="10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333333"/>
                </a:solidFill>
                <a:highlight>
                  <a:srgbClr val="FFFFFF"/>
                </a:highlight>
              </a:rPr>
              <a:t>Membagi </a:t>
            </a:r>
            <a:r>
              <a:rPr b="1" lang="en" sz="1600">
                <a:solidFill>
                  <a:srgbClr val="333333"/>
                </a:solidFill>
                <a:highlight>
                  <a:srgbClr val="FFFFFF"/>
                </a:highlight>
              </a:rPr>
              <a:t>satu lapisan </a:t>
            </a:r>
            <a:r>
              <a:rPr lang="en" sz="1600">
                <a:solidFill>
                  <a:srgbClr val="333333"/>
                </a:solidFill>
                <a:highlight>
                  <a:srgbClr val="FFFFFF"/>
                </a:highlight>
              </a:rPr>
              <a:t>lagi, akan </a:t>
            </a:r>
            <a:r>
              <a:rPr b="1" lang="en" sz="1600">
                <a:solidFill>
                  <a:srgbClr val="333333"/>
                </a:solidFill>
                <a:highlight>
                  <a:srgbClr val="FFFFFF"/>
                </a:highlight>
              </a:rPr>
              <a:t>meningkatkan </a:t>
            </a:r>
            <a:r>
              <a:rPr lang="en" sz="1600">
                <a:solidFill>
                  <a:srgbClr val="333333"/>
                </a:solidFill>
                <a:highlight>
                  <a:srgbClr val="FFFFFF"/>
                </a:highlight>
              </a:rPr>
              <a:t>akurasi sebesar </a:t>
            </a:r>
            <a:r>
              <a:rPr b="1" lang="en" sz="1600">
                <a:solidFill>
                  <a:srgbClr val="333333"/>
                </a:solidFill>
                <a:highlight>
                  <a:srgbClr val="FFFFFF"/>
                </a:highlight>
              </a:rPr>
              <a:t>84%</a:t>
            </a:r>
            <a:endParaRPr b="1" sz="1600">
              <a:solidFill>
                <a:srgbClr val="333333"/>
              </a:solidFill>
              <a:highlight>
                <a:srgbClr val="FFFFFF"/>
              </a:highlight>
            </a:endParaRPr>
          </a:p>
          <a:p>
            <a:pPr indent="0" lvl="0" marL="0" rtl="0" algn="ctr">
              <a:spcBef>
                <a:spcPts val="1600"/>
              </a:spcBef>
              <a:spcAft>
                <a:spcPts val="1600"/>
              </a:spcAft>
              <a:buClr>
                <a:schemeClr val="dk2"/>
              </a:buClr>
              <a:buSzPts val="1100"/>
              <a:buFont typeface="Arial"/>
              <a:buNone/>
            </a:pPr>
            <a:r>
              <a:t/>
            </a:r>
            <a:endParaRPr sz="1600">
              <a:solidFill>
                <a:srgbClr val="333333"/>
              </a:solidFill>
              <a:highlight>
                <a:srgbClr val="FFFFFF"/>
              </a:highlight>
            </a:endParaRPr>
          </a:p>
        </p:txBody>
      </p:sp>
      <p:pic>
        <p:nvPicPr>
          <p:cNvPr id="180" name="Google Shape;180;p32"/>
          <p:cNvPicPr preferRelativeResize="0"/>
          <p:nvPr/>
        </p:nvPicPr>
        <p:blipFill>
          <a:blip r:embed="rId3">
            <a:alphaModFix/>
          </a:blip>
          <a:stretch>
            <a:fillRect/>
          </a:stretch>
        </p:blipFill>
        <p:spPr>
          <a:xfrm>
            <a:off x="1319450" y="833850"/>
            <a:ext cx="6428701" cy="267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372850" y="3874800"/>
            <a:ext cx="8520600" cy="8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600">
                <a:solidFill>
                  <a:srgbClr val="333333"/>
                </a:solidFill>
                <a:highlight>
                  <a:srgbClr val="FFFFFF"/>
                </a:highlight>
              </a:rPr>
              <a:t>Menambahkan beberapa lapisan lagi, dapat menjangkau hingga 96%</a:t>
            </a:r>
            <a:endParaRPr sz="1600">
              <a:solidFill>
                <a:srgbClr val="333333"/>
              </a:solidFill>
              <a:highlight>
                <a:srgbClr val="FFFFFF"/>
              </a:highlight>
            </a:endParaRPr>
          </a:p>
          <a:p>
            <a:pPr indent="0" lvl="0" marL="0" rtl="0" algn="r">
              <a:spcBef>
                <a:spcPts val="1600"/>
              </a:spcBef>
              <a:spcAft>
                <a:spcPts val="1600"/>
              </a:spcAft>
              <a:buClr>
                <a:schemeClr val="dk2"/>
              </a:buClr>
              <a:buSzPts val="1100"/>
              <a:buFont typeface="Arial"/>
              <a:buNone/>
            </a:pPr>
            <a:r>
              <a:t/>
            </a:r>
            <a:endParaRPr sz="1600"/>
          </a:p>
        </p:txBody>
      </p:sp>
      <p:pic>
        <p:nvPicPr>
          <p:cNvPr id="186" name="Google Shape;186;p33"/>
          <p:cNvPicPr preferRelativeResize="0"/>
          <p:nvPr/>
        </p:nvPicPr>
        <p:blipFill>
          <a:blip r:embed="rId3">
            <a:alphaModFix/>
          </a:blip>
          <a:stretch>
            <a:fillRect/>
          </a:stretch>
        </p:blipFill>
        <p:spPr>
          <a:xfrm>
            <a:off x="1749700" y="587725"/>
            <a:ext cx="5564301" cy="3229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5831325" y="737300"/>
            <a:ext cx="3115500" cy="343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400">
                <a:solidFill>
                  <a:srgbClr val="333333"/>
                </a:solidFill>
                <a:highlight>
                  <a:srgbClr val="FFFFFF"/>
                </a:highlight>
              </a:rPr>
              <a:t>Dilakukan hal yang sama hingga mencapai akurasi 100%, sehingga pada akhirnya </a:t>
            </a:r>
            <a:r>
              <a:rPr b="1" lang="en" sz="1400">
                <a:solidFill>
                  <a:srgbClr val="333333"/>
                </a:solidFill>
                <a:highlight>
                  <a:srgbClr val="FFFFFF"/>
                </a:highlight>
              </a:rPr>
              <a:t>setiap rumah akan terklasifikasikan di San Francisco atau di New York</a:t>
            </a:r>
            <a:endParaRPr b="1" sz="1400">
              <a:solidFill>
                <a:srgbClr val="333333"/>
              </a:solidFill>
              <a:highlight>
                <a:srgbClr val="FFFFFF"/>
              </a:highlight>
            </a:endParaRPr>
          </a:p>
          <a:p>
            <a:pPr indent="0" lvl="0" marL="0" rtl="0" algn="l">
              <a:spcBef>
                <a:spcPts val="1600"/>
              </a:spcBef>
              <a:spcAft>
                <a:spcPts val="0"/>
              </a:spcAft>
              <a:buNone/>
            </a:pPr>
            <a:r>
              <a:rPr lang="en" sz="1400">
                <a:solidFill>
                  <a:srgbClr val="333333"/>
                </a:solidFill>
                <a:highlight>
                  <a:srgbClr val="FFFFFF"/>
                </a:highlight>
              </a:rPr>
              <a:t>Cabang-cabang pokok pada pohon tersebut disebut </a:t>
            </a:r>
            <a:r>
              <a:rPr b="1" i="1" lang="en" sz="1400">
                <a:solidFill>
                  <a:srgbClr val="333333"/>
                </a:solidFill>
                <a:highlight>
                  <a:srgbClr val="FFFFFF"/>
                </a:highlight>
              </a:rPr>
              <a:t>leaf nodes</a:t>
            </a:r>
            <a:r>
              <a:rPr lang="en" sz="1400">
                <a:solidFill>
                  <a:srgbClr val="333333"/>
                </a:solidFill>
                <a:highlight>
                  <a:srgbClr val="FFFFFF"/>
                </a:highlight>
              </a:rPr>
              <a:t>. </a:t>
            </a:r>
            <a:endParaRPr sz="1400">
              <a:solidFill>
                <a:srgbClr val="333333"/>
              </a:solidFill>
              <a:highlight>
                <a:srgbClr val="FFFFFF"/>
              </a:highlight>
            </a:endParaRPr>
          </a:p>
          <a:p>
            <a:pPr indent="0" lvl="0" marL="0" rtl="0" algn="l">
              <a:spcBef>
                <a:spcPts val="1600"/>
              </a:spcBef>
              <a:spcAft>
                <a:spcPts val="1600"/>
              </a:spcAft>
              <a:buClr>
                <a:schemeClr val="dk2"/>
              </a:buClr>
              <a:buSzPts val="1100"/>
              <a:buFont typeface="Arial"/>
              <a:buNone/>
            </a:pPr>
            <a:r>
              <a:rPr lang="en" sz="1400">
                <a:solidFill>
                  <a:srgbClr val="333333"/>
                </a:solidFill>
                <a:highlight>
                  <a:srgbClr val="FFFFFF"/>
                </a:highlight>
              </a:rPr>
              <a:t>Model </a:t>
            </a:r>
            <a:r>
              <a:rPr b="1" i="1" lang="en" sz="1400">
                <a:solidFill>
                  <a:srgbClr val="333333"/>
                </a:solidFill>
                <a:highlight>
                  <a:srgbClr val="FFFFFF"/>
                </a:highlight>
              </a:rPr>
              <a:t>decision tree </a:t>
            </a:r>
            <a:r>
              <a:rPr lang="en" sz="1400">
                <a:solidFill>
                  <a:srgbClr val="333333"/>
                </a:solidFill>
                <a:highlight>
                  <a:srgbClr val="FFFFFF"/>
                </a:highlight>
              </a:rPr>
              <a:t>models akan </a:t>
            </a:r>
            <a:r>
              <a:rPr b="1" lang="en" sz="1400">
                <a:solidFill>
                  <a:srgbClr val="333333"/>
                </a:solidFill>
                <a:highlight>
                  <a:srgbClr val="FFFFFF"/>
                </a:highlight>
              </a:rPr>
              <a:t>mengklasifikasikan </a:t>
            </a:r>
            <a:r>
              <a:rPr lang="en" sz="1400">
                <a:solidFill>
                  <a:srgbClr val="333333"/>
                </a:solidFill>
                <a:highlight>
                  <a:srgbClr val="FFFFFF"/>
                </a:highlight>
              </a:rPr>
              <a:t>setiap rumah </a:t>
            </a:r>
            <a:r>
              <a:rPr b="1" lang="en" sz="1400">
                <a:solidFill>
                  <a:srgbClr val="333333"/>
                </a:solidFill>
                <a:highlight>
                  <a:srgbClr val="FFFFFF"/>
                </a:highlight>
              </a:rPr>
              <a:t>di setiap </a:t>
            </a:r>
            <a:r>
              <a:rPr b="1" i="1" lang="en" sz="1400">
                <a:solidFill>
                  <a:srgbClr val="333333"/>
                </a:solidFill>
                <a:highlight>
                  <a:srgbClr val="FFFFFF"/>
                </a:highlight>
              </a:rPr>
              <a:t>leaf node </a:t>
            </a:r>
            <a:r>
              <a:rPr lang="en" sz="1400">
                <a:solidFill>
                  <a:srgbClr val="333333"/>
                </a:solidFill>
                <a:highlight>
                  <a:srgbClr val="FFFFFF"/>
                </a:highlight>
              </a:rPr>
              <a:t>berdasarkan parameter dimana rumah tersebut berada dalam mayoritas</a:t>
            </a:r>
            <a:endParaRPr sz="1400"/>
          </a:p>
        </p:txBody>
      </p:sp>
      <p:pic>
        <p:nvPicPr>
          <p:cNvPr id="192" name="Google Shape;192;p34"/>
          <p:cNvPicPr preferRelativeResize="0"/>
          <p:nvPr/>
        </p:nvPicPr>
        <p:blipFill>
          <a:blip r:embed="rId3">
            <a:alphaModFix/>
          </a:blip>
          <a:stretch>
            <a:fillRect/>
          </a:stretch>
        </p:blipFill>
        <p:spPr>
          <a:xfrm>
            <a:off x="419900" y="787175"/>
            <a:ext cx="5220374" cy="356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PREDICTIONS</a:t>
            </a:r>
            <a:endParaRPr/>
          </a:p>
        </p:txBody>
      </p:sp>
      <p:sp>
        <p:nvSpPr>
          <p:cNvPr id="198" name="Google Shape;198;p35"/>
          <p:cNvSpPr txBox="1"/>
          <p:nvPr>
            <p:ph idx="1" type="body"/>
          </p:nvPr>
        </p:nvSpPr>
        <p:spPr>
          <a:xfrm>
            <a:off x="344625" y="1228775"/>
            <a:ext cx="5028000" cy="411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Model baru dari </a:t>
            </a:r>
            <a:r>
              <a:rPr i="1" lang="en" sz="1600"/>
              <a:t>decision tree </a:t>
            </a:r>
            <a:r>
              <a:rPr lang="en" sz="1600"/>
              <a:t>menjelaskan bagaimana mengelompokkan sebuah rumah yang berada di San fransisco atau New York dengan menjalankan setiap data point melalui cabang-cabang (</a:t>
            </a:r>
            <a:r>
              <a:rPr i="1" lang="en" sz="1600"/>
              <a:t>leaf node</a:t>
            </a:r>
            <a:r>
              <a:rPr lang="en" sz="1600"/>
              <a:t>).</a:t>
            </a:r>
            <a:endParaRPr sz="1600"/>
          </a:p>
          <a:p>
            <a:pPr indent="0" lvl="0" marL="0" rtl="0" algn="just">
              <a:spcBef>
                <a:spcPts val="1600"/>
              </a:spcBef>
              <a:spcAft>
                <a:spcPts val="0"/>
              </a:spcAft>
              <a:buNone/>
            </a:pPr>
            <a:r>
              <a:rPr lang="en" sz="1600"/>
              <a:t>Dapat dilihat pada data berikut bahwa data tersebut digunakan untuk </a:t>
            </a:r>
            <a:r>
              <a:rPr b="1" lang="en" sz="1600"/>
              <a:t>melatih </a:t>
            </a:r>
            <a:r>
              <a:rPr b="1" i="1" lang="en" sz="1600"/>
              <a:t>flow </a:t>
            </a:r>
            <a:r>
              <a:rPr b="1" lang="en" sz="1600"/>
              <a:t>dari </a:t>
            </a:r>
            <a:r>
              <a:rPr b="1" i="1" lang="en" sz="1600"/>
              <a:t>tree</a:t>
            </a:r>
            <a:r>
              <a:rPr lang="en" sz="1600"/>
              <a:t>. Data ini disebut </a:t>
            </a:r>
            <a:r>
              <a:rPr b="1" i="1" lang="en" sz="1600"/>
              <a:t>training data </a:t>
            </a:r>
            <a:r>
              <a:rPr lang="en" sz="1600"/>
              <a:t>karena itu digunakan untuk melatih model (</a:t>
            </a:r>
            <a:r>
              <a:rPr i="1" lang="en" sz="1600"/>
              <a:t>train the model</a:t>
            </a:r>
            <a:r>
              <a:rPr lang="en" sz="1600"/>
              <a:t>).</a:t>
            </a:r>
            <a:endParaRPr sz="1600"/>
          </a:p>
          <a:p>
            <a:pPr indent="0" lvl="0" marL="0" rtl="0" algn="just">
              <a:spcBef>
                <a:spcPts val="1600"/>
              </a:spcBef>
              <a:spcAft>
                <a:spcPts val="1600"/>
              </a:spcAft>
              <a:buNone/>
            </a:pPr>
            <a:r>
              <a:rPr lang="en" sz="1600"/>
              <a:t>Karena tree ditumbuhkan hingga 100% akurat, </a:t>
            </a:r>
            <a:r>
              <a:rPr i="1" lang="en" sz="1600"/>
              <a:t>tree maps </a:t>
            </a:r>
            <a:r>
              <a:rPr lang="en" sz="1600"/>
              <a:t>ini melatih setiap </a:t>
            </a:r>
            <a:r>
              <a:rPr i="1" lang="en" sz="1600"/>
              <a:t>data point </a:t>
            </a:r>
            <a:r>
              <a:rPr lang="en" sz="1600"/>
              <a:t>sehingga diperoleh hasil kota dimana rumah tersebut berada.</a:t>
            </a:r>
            <a:endParaRPr sz="1600"/>
          </a:p>
        </p:txBody>
      </p:sp>
      <p:pic>
        <p:nvPicPr>
          <p:cNvPr id="199" name="Google Shape;199;p35"/>
          <p:cNvPicPr preferRelativeResize="0"/>
          <p:nvPr/>
        </p:nvPicPr>
        <p:blipFill rotWithShape="1">
          <a:blip r:embed="rId3">
            <a:alphaModFix/>
          </a:blip>
          <a:srcRect b="11403" l="28722" r="26173" t="15169"/>
          <a:stretch/>
        </p:blipFill>
        <p:spPr>
          <a:xfrm>
            <a:off x="5372550" y="1228775"/>
            <a:ext cx="3711026" cy="339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REALITY CHECK</a:t>
            </a:r>
            <a:endParaRPr/>
          </a:p>
        </p:txBody>
      </p:sp>
      <p:sp>
        <p:nvSpPr>
          <p:cNvPr id="205" name="Google Shape;205;p3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 yang lebih penting adalah bagaimana </a:t>
            </a:r>
            <a:r>
              <a:rPr i="1" lang="en"/>
              <a:t>tree </a:t>
            </a:r>
            <a:r>
              <a:rPr lang="en"/>
              <a:t>tersebut menunjukkan data sebelumnya yang tidak terlihat.</a:t>
            </a:r>
            <a:endParaRPr/>
          </a:p>
          <a:p>
            <a:pPr indent="0" lvl="0" marL="0" rtl="0" algn="l">
              <a:spcBef>
                <a:spcPts val="1600"/>
              </a:spcBef>
              <a:spcAft>
                <a:spcPts val="0"/>
              </a:spcAft>
              <a:buNone/>
            </a:pPr>
            <a:r>
              <a:rPr lang="en"/>
              <a:t>Untuk </a:t>
            </a:r>
            <a:r>
              <a:rPr b="1" lang="en"/>
              <a:t>menguji </a:t>
            </a:r>
            <a:r>
              <a:rPr b="1" i="1" lang="en"/>
              <a:t>performance </a:t>
            </a:r>
            <a:r>
              <a:rPr b="1" lang="en"/>
              <a:t>dari </a:t>
            </a:r>
            <a:r>
              <a:rPr b="1" i="1" lang="en"/>
              <a:t>tree</a:t>
            </a:r>
            <a:r>
              <a:rPr b="1" lang="en"/>
              <a:t> </a:t>
            </a:r>
            <a:r>
              <a:rPr lang="en"/>
              <a:t>pada data yang baru, </a:t>
            </a:r>
            <a:r>
              <a:rPr b="1" lang="en"/>
              <a:t>perlu diaplikasikan </a:t>
            </a:r>
            <a:r>
              <a:rPr lang="en"/>
              <a:t>ke dalam </a:t>
            </a:r>
            <a:r>
              <a:rPr b="1" lang="en"/>
              <a:t>data points yang belum pernah dilihat sebelumnya</a:t>
            </a:r>
            <a:r>
              <a:rPr lang="en"/>
              <a:t>.</a:t>
            </a:r>
            <a:endParaRPr/>
          </a:p>
          <a:p>
            <a:pPr indent="0" lvl="0" marL="0" rtl="0" algn="l">
              <a:spcBef>
                <a:spcPts val="1600"/>
              </a:spcBef>
              <a:spcAft>
                <a:spcPts val="0"/>
              </a:spcAft>
              <a:buNone/>
            </a:pPr>
            <a:r>
              <a:rPr b="1" lang="en"/>
              <a:t>Data yang tidak digunakan </a:t>
            </a:r>
            <a:r>
              <a:rPr b="1" lang="en"/>
              <a:t>sebelumnya </a:t>
            </a:r>
            <a:r>
              <a:rPr lang="en"/>
              <a:t>disebut sebagai </a:t>
            </a:r>
            <a:r>
              <a:rPr b="1" i="1" lang="en"/>
              <a:t>test data</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1111000" y="54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211" name="Google Shape;211;p37"/>
          <p:cNvSpPr txBox="1"/>
          <p:nvPr>
            <p:ph idx="1" type="body"/>
          </p:nvPr>
        </p:nvSpPr>
        <p:spPr>
          <a:xfrm>
            <a:off x="272700" y="1200150"/>
            <a:ext cx="4299300" cy="344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t>S</a:t>
            </a:r>
            <a:r>
              <a:rPr lang="en"/>
              <a:t>ecara ideal, </a:t>
            </a:r>
            <a:r>
              <a:rPr i="1" lang="en"/>
              <a:t>tree</a:t>
            </a:r>
            <a:r>
              <a:rPr lang="en"/>
              <a:t> harus menunjukkan kemiripan pada kedua data baik yang sudah diketahui maupun yang belum. Hasil yang diperoleh belum ideal. </a:t>
            </a:r>
            <a:r>
              <a:rPr b="1" lang="en"/>
              <a:t>Error </a:t>
            </a:r>
            <a:r>
              <a:rPr lang="en"/>
              <a:t>yang terjadi disebabkan oleh </a:t>
            </a:r>
            <a:r>
              <a:rPr b="1" i="1" lang="en"/>
              <a:t>overfitting</a:t>
            </a:r>
            <a:r>
              <a:rPr b="1" lang="en"/>
              <a:t>.</a:t>
            </a:r>
            <a:endParaRPr b="1"/>
          </a:p>
          <a:p>
            <a:pPr indent="0" lvl="0" marL="0" rtl="0" algn="just">
              <a:spcBef>
                <a:spcPts val="1600"/>
              </a:spcBef>
              <a:spcAft>
                <a:spcPts val="0"/>
              </a:spcAft>
              <a:buClr>
                <a:schemeClr val="dk2"/>
              </a:buClr>
              <a:buSzPts val="1100"/>
              <a:buFont typeface="Arial"/>
              <a:buNone/>
            </a:pPr>
            <a:r>
              <a:rPr lang="en"/>
              <a:t>Model tersebut telah mempelajari bagaimana memperlakukan setiap detil pada </a:t>
            </a:r>
            <a:r>
              <a:rPr i="1" lang="en"/>
              <a:t>training data</a:t>
            </a:r>
            <a:r>
              <a:rPr lang="en"/>
              <a:t> sama pentingnya, bahkan detil yang nantinya berubah menjadi tidak relevan dengan data.</a:t>
            </a:r>
            <a:endParaRPr/>
          </a:p>
          <a:p>
            <a:pPr indent="0" lvl="0" marL="0" rtl="0" algn="just">
              <a:spcBef>
                <a:spcPts val="1600"/>
              </a:spcBef>
              <a:spcAft>
                <a:spcPts val="1600"/>
              </a:spcAft>
              <a:buNone/>
            </a:pPr>
            <a:r>
              <a:t/>
            </a:r>
            <a:endParaRPr/>
          </a:p>
        </p:txBody>
      </p:sp>
      <p:pic>
        <p:nvPicPr>
          <p:cNvPr id="212" name="Google Shape;212;p37"/>
          <p:cNvPicPr preferRelativeResize="0"/>
          <p:nvPr/>
        </p:nvPicPr>
        <p:blipFill rotWithShape="1">
          <a:blip r:embed="rId3">
            <a:alphaModFix/>
          </a:blip>
          <a:srcRect b="11116" l="28129" r="24887" t="15504"/>
          <a:stretch/>
        </p:blipFill>
        <p:spPr>
          <a:xfrm>
            <a:off x="4613300" y="731375"/>
            <a:ext cx="4299301" cy="39166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218" name="Google Shape;218;p3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30200" lvl="0" marL="457200" rtl="0" algn="l">
              <a:spcBef>
                <a:spcPts val="1100"/>
              </a:spcBef>
              <a:spcAft>
                <a:spcPts val="0"/>
              </a:spcAft>
              <a:buClr>
                <a:srgbClr val="333333"/>
              </a:buClr>
              <a:buSzPts val="1600"/>
              <a:buFont typeface="Arial"/>
              <a:buAutoNum type="arabicPeriod"/>
            </a:pPr>
            <a:r>
              <a:rPr b="1" i="1" lang="en" sz="1600">
                <a:solidFill>
                  <a:srgbClr val="333333"/>
                </a:solidFill>
                <a:highlight>
                  <a:srgbClr val="FFFFFF"/>
                </a:highlight>
              </a:rPr>
              <a:t>Machine learning</a:t>
            </a:r>
            <a:r>
              <a:rPr b="1" lang="en" sz="1600">
                <a:solidFill>
                  <a:srgbClr val="333333"/>
                </a:solidFill>
                <a:highlight>
                  <a:srgbClr val="FFFFFF"/>
                </a:highlight>
              </a:rPr>
              <a:t> mengidentifikasi pola </a:t>
            </a:r>
            <a:r>
              <a:rPr lang="en" sz="1600">
                <a:solidFill>
                  <a:srgbClr val="333333"/>
                </a:solidFill>
                <a:highlight>
                  <a:srgbClr val="FFFFFF"/>
                </a:highlight>
              </a:rPr>
              <a:t>menggunakan </a:t>
            </a:r>
            <a:r>
              <a:rPr b="1" i="1" lang="en" sz="1600">
                <a:solidFill>
                  <a:srgbClr val="333333"/>
                </a:solidFill>
                <a:highlight>
                  <a:srgbClr val="FFFFFF"/>
                </a:highlight>
              </a:rPr>
              <a:t>statistical learning</a:t>
            </a:r>
            <a:r>
              <a:rPr i="1" lang="en" sz="1600">
                <a:solidFill>
                  <a:srgbClr val="333333"/>
                </a:solidFill>
                <a:highlight>
                  <a:srgbClr val="FFFFFF"/>
                </a:highlight>
              </a:rPr>
              <a:t> </a:t>
            </a:r>
            <a:r>
              <a:rPr lang="en" sz="1600">
                <a:solidFill>
                  <a:srgbClr val="333333"/>
                </a:solidFill>
                <a:highlight>
                  <a:srgbClr val="FFFFFF"/>
                </a:highlight>
              </a:rPr>
              <a:t>dan komputer dengan </a:t>
            </a:r>
            <a:r>
              <a:rPr b="1" lang="en" sz="1600">
                <a:solidFill>
                  <a:srgbClr val="333333"/>
                </a:solidFill>
                <a:highlight>
                  <a:srgbClr val="FFFFFF"/>
                </a:highlight>
              </a:rPr>
              <a:t>menggunakan batas </a:t>
            </a:r>
            <a:r>
              <a:rPr lang="en" sz="1600">
                <a:solidFill>
                  <a:srgbClr val="333333"/>
                </a:solidFill>
                <a:highlight>
                  <a:srgbClr val="FFFFFF"/>
                </a:highlight>
              </a:rPr>
              <a:t>dalam data sets. Dan dapat digunakan juga untuk membuat prediksi.</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Font typeface="Playfair Display"/>
              <a:buAutoNum type="arabicPeriod"/>
            </a:pPr>
            <a:r>
              <a:rPr lang="en" sz="1600">
                <a:solidFill>
                  <a:srgbClr val="333333"/>
                </a:solidFill>
                <a:highlight>
                  <a:srgbClr val="FFFFFF"/>
                </a:highlight>
              </a:rPr>
              <a:t>Salah satu metode untuk </a:t>
            </a:r>
            <a:r>
              <a:rPr b="1" lang="en" sz="1600">
                <a:solidFill>
                  <a:srgbClr val="333333"/>
                </a:solidFill>
                <a:highlight>
                  <a:srgbClr val="FFFFFF"/>
                </a:highlight>
              </a:rPr>
              <a:t>membuat prediksi </a:t>
            </a:r>
            <a:r>
              <a:rPr lang="en" sz="1600">
                <a:solidFill>
                  <a:srgbClr val="333333"/>
                </a:solidFill>
                <a:highlight>
                  <a:srgbClr val="FFFFFF"/>
                </a:highlight>
              </a:rPr>
              <a:t>tersebut dapat dilakukan dengan </a:t>
            </a:r>
            <a:r>
              <a:rPr b="1" i="1" lang="en" sz="1600">
                <a:solidFill>
                  <a:srgbClr val="333333"/>
                </a:solidFill>
                <a:highlight>
                  <a:srgbClr val="FFFFFF"/>
                </a:highlight>
              </a:rPr>
              <a:t>decision tree</a:t>
            </a:r>
            <a:r>
              <a:rPr b="1" lang="en" sz="1600">
                <a:solidFill>
                  <a:srgbClr val="333333"/>
                </a:solidFill>
                <a:highlight>
                  <a:srgbClr val="FFFFFF"/>
                </a:highlight>
              </a:rPr>
              <a:t> </a:t>
            </a:r>
            <a:r>
              <a:rPr lang="en" sz="1600">
                <a:solidFill>
                  <a:srgbClr val="333333"/>
                </a:solidFill>
                <a:highlight>
                  <a:srgbClr val="FFFFFF"/>
                </a:highlight>
              </a:rPr>
              <a:t>yang menggunakan kalimat </a:t>
            </a:r>
            <a:r>
              <a:rPr b="1" i="1" lang="en" sz="1600">
                <a:solidFill>
                  <a:srgbClr val="333333"/>
                </a:solidFill>
                <a:highlight>
                  <a:srgbClr val="FFFFFF"/>
                </a:highlight>
              </a:rPr>
              <a:t>if-then </a:t>
            </a:r>
            <a:r>
              <a:rPr lang="en" sz="1600">
                <a:solidFill>
                  <a:srgbClr val="333333"/>
                </a:solidFill>
                <a:highlight>
                  <a:srgbClr val="FFFFFF"/>
                </a:highlight>
              </a:rPr>
              <a:t>untuk mengidentifikasi batas-batas dan mendefinisikan pola pada data</a:t>
            </a:r>
            <a:endParaRPr sz="1600">
              <a:solidFill>
                <a:srgbClr val="333333"/>
              </a:solidFill>
              <a:highlight>
                <a:srgbClr val="FFFFFF"/>
              </a:highlight>
            </a:endParaRPr>
          </a:p>
          <a:p>
            <a:pPr indent="-330200" lvl="0" marL="457200" rtl="0" algn="l">
              <a:spcBef>
                <a:spcPts val="0"/>
              </a:spcBef>
              <a:spcAft>
                <a:spcPts val="0"/>
              </a:spcAft>
              <a:buClr>
                <a:srgbClr val="333333"/>
              </a:buClr>
              <a:buSzPts val="1600"/>
              <a:buFont typeface="Arial"/>
              <a:buAutoNum type="arabicPeriod"/>
            </a:pPr>
            <a:r>
              <a:rPr b="1" lang="en" sz="1600">
                <a:solidFill>
                  <a:srgbClr val="333333"/>
                </a:solidFill>
                <a:highlight>
                  <a:srgbClr val="FFFFFF"/>
                </a:highlight>
              </a:rPr>
              <a:t>Overfitting  </a:t>
            </a:r>
            <a:r>
              <a:rPr lang="en" sz="1600">
                <a:solidFill>
                  <a:srgbClr val="333333"/>
                </a:solidFill>
                <a:highlight>
                  <a:srgbClr val="FFFFFF"/>
                </a:highlight>
              </a:rPr>
              <a:t>terjadi ketika</a:t>
            </a:r>
            <a:r>
              <a:rPr b="1" lang="en" sz="1600">
                <a:solidFill>
                  <a:srgbClr val="333333"/>
                </a:solidFill>
                <a:highlight>
                  <a:srgbClr val="FFFFFF"/>
                </a:highlight>
              </a:rPr>
              <a:t> beberapa batas </a:t>
            </a:r>
            <a:r>
              <a:rPr lang="en" sz="1600">
                <a:solidFill>
                  <a:srgbClr val="333333"/>
                </a:solidFill>
                <a:highlight>
                  <a:srgbClr val="FFFFFF"/>
                </a:highlight>
              </a:rPr>
              <a:t>yang didasarkan pada perbedaan yang </a:t>
            </a:r>
            <a:r>
              <a:rPr b="1" lang="en" sz="1600">
                <a:solidFill>
                  <a:srgbClr val="333333"/>
                </a:solidFill>
                <a:highlight>
                  <a:srgbClr val="FFFFFF"/>
                </a:highlight>
              </a:rPr>
              <a:t>tidak membuat perbedaan</a:t>
            </a:r>
            <a:r>
              <a:rPr lang="en" sz="1600">
                <a:solidFill>
                  <a:srgbClr val="333333"/>
                </a:solidFill>
                <a:highlight>
                  <a:srgbClr val="FFFFFF"/>
                </a:highlight>
              </a:rPr>
              <a:t>. Anda dapat melihat apakah sebuah model </a:t>
            </a:r>
            <a:r>
              <a:rPr i="1" lang="en" sz="1600">
                <a:solidFill>
                  <a:srgbClr val="333333"/>
                </a:solidFill>
                <a:highlight>
                  <a:srgbClr val="FFFFFF"/>
                </a:highlight>
              </a:rPr>
              <a:t>overfitting </a:t>
            </a:r>
            <a:r>
              <a:rPr lang="en" sz="1600">
                <a:solidFill>
                  <a:srgbClr val="333333"/>
                </a:solidFill>
                <a:highlight>
                  <a:srgbClr val="FFFFFF"/>
                </a:highlight>
              </a:rPr>
              <a:t>dengan melakukan </a:t>
            </a:r>
            <a:r>
              <a:rPr b="1" lang="en" sz="1600">
                <a:solidFill>
                  <a:srgbClr val="333333"/>
                </a:solidFill>
                <a:highlight>
                  <a:srgbClr val="FFFFFF"/>
                </a:highlight>
              </a:rPr>
              <a:t>uji </a:t>
            </a:r>
            <a:r>
              <a:rPr b="1" i="1" lang="en" sz="1600">
                <a:solidFill>
                  <a:srgbClr val="333333"/>
                </a:solidFill>
                <a:highlight>
                  <a:srgbClr val="FFFFFF"/>
                </a:highlight>
              </a:rPr>
              <a:t>data flow</a:t>
            </a:r>
            <a:r>
              <a:rPr b="1" lang="en" sz="1600">
                <a:solidFill>
                  <a:srgbClr val="333333"/>
                </a:solidFill>
                <a:highlight>
                  <a:srgbClr val="FFFFFF"/>
                </a:highlight>
              </a:rPr>
              <a:t> </a:t>
            </a:r>
            <a:r>
              <a:rPr lang="en" sz="1600">
                <a:solidFill>
                  <a:srgbClr val="333333"/>
                </a:solidFill>
                <a:highlight>
                  <a:srgbClr val="FFFFFF"/>
                </a:highlight>
              </a:rPr>
              <a:t>pada model tersebut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PROBLEM</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500"/>
          </a:p>
          <a:p>
            <a:pPr indent="0" lvl="0" marL="0" rtl="0" algn="ctr">
              <a:spcBef>
                <a:spcPts val="1600"/>
              </a:spcBef>
              <a:spcAft>
                <a:spcPts val="0"/>
              </a:spcAft>
              <a:buNone/>
            </a:pPr>
            <a:r>
              <a:rPr lang="en" sz="2500"/>
              <a:t>Untuk kasus yang dibahas dalam materi ini adalah </a:t>
            </a:r>
            <a:r>
              <a:rPr b="1" lang="en" sz="2500"/>
              <a:t>B</a:t>
            </a:r>
            <a:r>
              <a:rPr b="1" lang="en" sz="2500"/>
              <a:t>agaimana Mengelompokkan Rumah-Rumah yang Berada Di San Fransisco atau New York</a:t>
            </a:r>
            <a:endParaRPr b="1" sz="2500"/>
          </a:p>
          <a:p>
            <a:pPr indent="0" lvl="0" marL="0" rtl="0" algn="ctr">
              <a:spcBef>
                <a:spcPts val="1600"/>
              </a:spcBef>
              <a:spcAft>
                <a:spcPts val="0"/>
              </a:spcAft>
              <a:buNone/>
            </a:pPr>
            <a:r>
              <a:t/>
            </a:r>
            <a:endParaRPr sz="2500"/>
          </a:p>
          <a:p>
            <a:pPr indent="0" lvl="0" marL="0" rtl="0" algn="ctr">
              <a:spcBef>
                <a:spcPts val="1600"/>
              </a:spcBef>
              <a:spcAft>
                <a:spcPts val="0"/>
              </a:spcAft>
              <a:buNone/>
            </a:pPr>
            <a:r>
              <a:rPr lang="en" sz="1600"/>
              <a:t>Dalam machine learning, </a:t>
            </a:r>
            <a:r>
              <a:rPr b="1" lang="en" sz="1600"/>
              <a:t>mengelompokkan data </a:t>
            </a:r>
            <a:r>
              <a:rPr lang="en" sz="1600"/>
              <a:t>poin disebut </a:t>
            </a:r>
            <a:r>
              <a:rPr b="1" i="1" lang="en" sz="1600"/>
              <a:t>classification task</a:t>
            </a:r>
            <a:r>
              <a:rPr lang="en" sz="1600"/>
              <a:t>.</a:t>
            </a:r>
            <a:endParaRPr sz="1600"/>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4572000" y="362800"/>
            <a:ext cx="4186500" cy="357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sz="1600"/>
              <a:t>Karena San Fransisco cenderung berbukit, ketinggian suatu rumah dapat menjadi cara yang bagus untuk membedakan kedua kota.</a:t>
            </a:r>
            <a:endParaRPr sz="1600"/>
          </a:p>
          <a:p>
            <a:pPr indent="0" lvl="0" marL="0" rtl="0" algn="just">
              <a:spcBef>
                <a:spcPts val="1600"/>
              </a:spcBef>
              <a:spcAft>
                <a:spcPts val="0"/>
              </a:spcAft>
              <a:buNone/>
            </a:pPr>
            <a:r>
              <a:rPr lang="en" sz="1600"/>
              <a:t>Berdasarkan data ketinggian rumah, dapat disimpulkan bahwa rumah yang tingginya di atas 73 meter (239.5 ft) berada di San Fransisco </a:t>
            </a:r>
            <a:endParaRPr sz="1600"/>
          </a:p>
          <a:p>
            <a:pPr indent="0" lvl="0" marL="0" rtl="0" algn="just">
              <a:spcBef>
                <a:spcPts val="1600"/>
              </a:spcBef>
              <a:spcAft>
                <a:spcPts val="0"/>
              </a:spcAft>
              <a:buClr>
                <a:schemeClr val="dk2"/>
              </a:buClr>
              <a:buSzPts val="1100"/>
              <a:buFont typeface="Arial"/>
              <a:buNone/>
            </a:pPr>
            <a:r>
              <a:rPr lang="en" sz="1600"/>
              <a:t>Rumah yang berada di San Fransisco akan direpresentasikan dengan warna </a:t>
            </a:r>
            <a:r>
              <a:rPr lang="en" sz="1600">
                <a:solidFill>
                  <a:srgbClr val="00FF00"/>
                </a:solidFill>
              </a:rPr>
              <a:t>hijau</a:t>
            </a:r>
            <a:r>
              <a:rPr lang="en" sz="1600"/>
              <a:t> dan rumah yang berada di New York direpresentasikan dengan warna </a:t>
            </a:r>
            <a:r>
              <a:rPr lang="en" sz="1600">
                <a:solidFill>
                  <a:srgbClr val="0000FF"/>
                </a:solidFill>
              </a:rPr>
              <a:t>biru</a:t>
            </a:r>
            <a:endParaRPr sz="1600">
              <a:solidFill>
                <a:srgbClr val="0000FF"/>
              </a:solidFill>
            </a:endParaRPr>
          </a:p>
          <a:p>
            <a:pPr indent="0" lvl="0" marL="0" rtl="0" algn="just">
              <a:spcBef>
                <a:spcPts val="1600"/>
              </a:spcBef>
              <a:spcAft>
                <a:spcPts val="1600"/>
              </a:spcAft>
              <a:buNone/>
            </a:pPr>
            <a:r>
              <a:t/>
            </a:r>
            <a:endParaRPr sz="1600"/>
          </a:p>
        </p:txBody>
      </p:sp>
      <p:pic>
        <p:nvPicPr>
          <p:cNvPr id="77" name="Google Shape;77;p16"/>
          <p:cNvPicPr preferRelativeResize="0"/>
          <p:nvPr/>
        </p:nvPicPr>
        <p:blipFill>
          <a:blip r:embed="rId3">
            <a:alphaModFix/>
          </a:blip>
          <a:stretch>
            <a:fillRect/>
          </a:stretch>
        </p:blipFill>
        <p:spPr>
          <a:xfrm>
            <a:off x="311699" y="445025"/>
            <a:ext cx="4016699" cy="385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88150" y="1203500"/>
            <a:ext cx="8553900" cy="36081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None/>
            </a:pPr>
            <a:r>
              <a:rPr b="1" lang="en" sz="1600">
                <a:solidFill>
                  <a:srgbClr val="333333"/>
                </a:solidFill>
                <a:highlight>
                  <a:srgbClr val="FFFFFF"/>
                </a:highlight>
              </a:rPr>
              <a:t>Menambahkan parameter </a:t>
            </a:r>
            <a:r>
              <a:rPr lang="en" sz="1600">
                <a:solidFill>
                  <a:srgbClr val="333333"/>
                </a:solidFill>
                <a:highlight>
                  <a:srgbClr val="FFFFFF"/>
                </a:highlight>
              </a:rPr>
              <a:t>lain dapat membuat perbedaan lebih banyak lagi</a:t>
            </a:r>
            <a:endParaRPr sz="1600">
              <a:solidFill>
                <a:srgbClr val="333333"/>
              </a:solidFill>
              <a:highlight>
                <a:srgbClr val="FFFFFF"/>
              </a:highlight>
            </a:endParaRPr>
          </a:p>
          <a:p>
            <a:pPr indent="0" lvl="0" marL="0" rtl="0" algn="just">
              <a:spcBef>
                <a:spcPts val="1400"/>
              </a:spcBef>
              <a:spcAft>
                <a:spcPts val="0"/>
              </a:spcAft>
              <a:buNone/>
            </a:pPr>
            <a:r>
              <a:rPr lang="en" sz="1600">
                <a:solidFill>
                  <a:srgbClr val="333333"/>
                </a:solidFill>
                <a:highlight>
                  <a:srgbClr val="FFFFFF"/>
                </a:highlight>
              </a:rPr>
              <a:t>Contoh :</a:t>
            </a:r>
            <a:endParaRPr sz="1600">
              <a:solidFill>
                <a:srgbClr val="333333"/>
              </a:solidFill>
              <a:highlight>
                <a:srgbClr val="FFFFFF"/>
              </a:highlight>
            </a:endParaRPr>
          </a:p>
          <a:p>
            <a:pPr indent="0" lvl="0" marL="0" rtl="0" algn="just">
              <a:spcBef>
                <a:spcPts val="1400"/>
              </a:spcBef>
              <a:spcAft>
                <a:spcPts val="0"/>
              </a:spcAft>
              <a:buNone/>
            </a:pPr>
            <a:r>
              <a:rPr lang="en" sz="1600">
                <a:solidFill>
                  <a:srgbClr val="333333"/>
                </a:solidFill>
                <a:highlight>
                  <a:srgbClr val="FFFFFF"/>
                </a:highlight>
              </a:rPr>
              <a:t>Harga tanah per satuan kaki apartemen di New York bisa jadi sangat mahal, sehingga dengan menambahkan parameter harga tanah setiap rumah akan membantu untuk membedakan rumah-rumah yang berketinggian rendah.</a:t>
            </a:r>
            <a:endParaRPr sz="1600">
              <a:solidFill>
                <a:srgbClr val="333333"/>
              </a:solidFill>
              <a:highlight>
                <a:srgbClr val="FFFFFF"/>
              </a:highlight>
            </a:endParaRPr>
          </a:p>
          <a:p>
            <a:pPr indent="0" lvl="0" marL="0" rtl="0" algn="just">
              <a:spcBef>
                <a:spcPts val="1400"/>
              </a:spcBef>
              <a:spcAft>
                <a:spcPts val="0"/>
              </a:spcAft>
              <a:buClr>
                <a:schemeClr val="dk2"/>
              </a:buClr>
              <a:buSzPts val="1100"/>
              <a:buFont typeface="Arial"/>
              <a:buNone/>
            </a:pPr>
            <a:r>
              <a:t/>
            </a:r>
            <a:endParaRPr sz="1600">
              <a:solidFill>
                <a:srgbClr val="000000"/>
              </a:solidFill>
              <a:highlight>
                <a:srgbClr val="FFFFFF"/>
              </a:highlight>
            </a:endParaRPr>
          </a:p>
          <a:p>
            <a:pPr indent="0" lvl="0" marL="0" rtl="0" algn="just">
              <a:spcBef>
                <a:spcPts val="1400"/>
              </a:spcBef>
              <a:spcAft>
                <a:spcPts val="1600"/>
              </a:spcAft>
              <a:buNone/>
            </a:pPr>
            <a:r>
              <a:t/>
            </a:r>
            <a:endParaRPr sz="1600"/>
          </a:p>
        </p:txBody>
      </p:sp>
      <p:sp>
        <p:nvSpPr>
          <p:cNvPr id="83" name="Google Shape;83;p17"/>
          <p:cNvSpPr txBox="1"/>
          <p:nvPr/>
        </p:nvSpPr>
        <p:spPr>
          <a:xfrm>
            <a:off x="427975" y="481500"/>
            <a:ext cx="6740700" cy="722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500"/>
              </a:spcBef>
              <a:spcAft>
                <a:spcPts val="900"/>
              </a:spcAft>
              <a:buNone/>
            </a:pPr>
            <a:r>
              <a:rPr lang="en" sz="3000">
                <a:solidFill>
                  <a:schemeClr val="dk2"/>
                </a:solidFill>
                <a:highlight>
                  <a:schemeClr val="dk1"/>
                </a:highlight>
                <a:latin typeface="Oswald"/>
                <a:ea typeface="Oswald"/>
                <a:cs typeface="Oswald"/>
                <a:sym typeface="Oswald"/>
              </a:rPr>
              <a:t>ADDING NUANCE</a:t>
            </a:r>
            <a:endParaRPr sz="3000">
              <a:solidFill>
                <a:schemeClr val="dk2"/>
              </a:solidFill>
              <a:highlight>
                <a:schemeClr val="dk1"/>
              </a:highlight>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2"/>
              </a:buClr>
              <a:buSzPts val="1100"/>
              <a:buFont typeface="Arial"/>
              <a:buNone/>
            </a:pPr>
            <a:r>
              <a:rPr lang="en"/>
              <a:t> DRAWING BOUNDARIES</a:t>
            </a:r>
            <a:endParaRPr/>
          </a:p>
          <a:p>
            <a:pPr indent="0" lvl="0" marL="0" rtl="0" algn="l">
              <a:spcBef>
                <a:spcPts val="900"/>
              </a:spcBef>
              <a:spcAft>
                <a:spcPts val="0"/>
              </a:spcAft>
              <a:buNone/>
            </a:pPr>
            <a:r>
              <a:t/>
            </a:r>
            <a:endParaRPr/>
          </a:p>
        </p:txBody>
      </p:sp>
      <p:sp>
        <p:nvSpPr>
          <p:cNvPr id="89" name="Google Shape;89;p18"/>
          <p:cNvSpPr txBox="1"/>
          <p:nvPr>
            <p:ph idx="1" type="body"/>
          </p:nvPr>
        </p:nvSpPr>
        <p:spPr>
          <a:xfrm>
            <a:off x="435625" y="1234075"/>
            <a:ext cx="8396700" cy="33348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Clr>
                <a:schemeClr val="dk2"/>
              </a:buClr>
              <a:buSzPts val="1100"/>
              <a:buFont typeface="Arial"/>
              <a:buNone/>
            </a:pPr>
            <a:r>
              <a:rPr lang="en" sz="1600">
                <a:solidFill>
                  <a:srgbClr val="333333"/>
                </a:solidFill>
                <a:highlight>
                  <a:srgbClr val="FFFFFF"/>
                </a:highlight>
              </a:rPr>
              <a:t>Visualisasi dapat dilakukan  dengan menggunakan </a:t>
            </a:r>
            <a:r>
              <a:rPr b="1" i="1" lang="en" sz="1600">
                <a:solidFill>
                  <a:srgbClr val="333333"/>
                </a:solidFill>
                <a:highlight>
                  <a:srgbClr val="FFFFFF"/>
                </a:highlight>
              </a:rPr>
              <a:t>scatterplot </a:t>
            </a:r>
            <a:r>
              <a:rPr lang="en" sz="1600">
                <a:solidFill>
                  <a:srgbClr val="333333"/>
                </a:solidFill>
                <a:highlight>
                  <a:srgbClr val="FFFFFF"/>
                </a:highlight>
              </a:rPr>
              <a:t> dengan sebuah batasan baru</a:t>
            </a:r>
            <a:endParaRPr sz="1600">
              <a:solidFill>
                <a:srgbClr val="333333"/>
              </a:solidFill>
              <a:highlight>
                <a:srgbClr val="FFFFFF"/>
              </a:highlight>
            </a:endParaRPr>
          </a:p>
          <a:p>
            <a:pPr indent="0" lvl="0" marL="0" rtl="0" algn="just">
              <a:spcBef>
                <a:spcPts val="1400"/>
              </a:spcBef>
              <a:spcAft>
                <a:spcPts val="1400"/>
              </a:spcAft>
              <a:buClr>
                <a:schemeClr val="dk2"/>
              </a:buClr>
              <a:buSzPts val="1100"/>
              <a:buFont typeface="Arial"/>
              <a:buNone/>
            </a:pPr>
            <a:r>
              <a:rPr lang="en" sz="1600"/>
              <a:t>Mengidentifikasi batas dalam data menggunakan matematika adalah esensi dari </a:t>
            </a:r>
            <a:r>
              <a:rPr i="1" lang="en" sz="1600"/>
              <a:t>statistical learning</a:t>
            </a:r>
            <a:r>
              <a:rPr lang="en" sz="16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BOUNDARIES</a:t>
            </a:r>
            <a:endParaRPr/>
          </a:p>
        </p:txBody>
      </p:sp>
      <p:sp>
        <p:nvSpPr>
          <p:cNvPr id="95" name="Google Shape;95;p19"/>
          <p:cNvSpPr txBox="1"/>
          <p:nvPr>
            <p:ph idx="1" type="body"/>
          </p:nvPr>
        </p:nvSpPr>
        <p:spPr>
          <a:xfrm>
            <a:off x="3798400" y="1234075"/>
            <a:ext cx="5034000" cy="3764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rPr>
              <a:t>Observasi yang telah dilakukan mengenai ketinggian (&gt;73 m)  dan harga rumah per ft kuadrat (&gt;$19,116.7) dapat divisualisasikan sebagai batas dari daerah dalam </a:t>
            </a:r>
            <a:r>
              <a:rPr i="1" lang="en" sz="1400">
                <a:solidFill>
                  <a:srgbClr val="000000"/>
                </a:solidFill>
              </a:rPr>
              <a:t>scatterplot</a:t>
            </a:r>
            <a:r>
              <a:rPr lang="en" sz="1400">
                <a:solidFill>
                  <a:srgbClr val="000000"/>
                </a:solidFill>
              </a:rPr>
              <a:t>. </a:t>
            </a:r>
            <a:endParaRPr sz="1400">
              <a:solidFill>
                <a:srgbClr val="000000"/>
              </a:solidFill>
            </a:endParaRPr>
          </a:p>
          <a:p>
            <a:pPr indent="0" lvl="0" marL="0" rtl="0" algn="just">
              <a:spcBef>
                <a:spcPts val="1600"/>
              </a:spcBef>
              <a:spcAft>
                <a:spcPts val="0"/>
              </a:spcAft>
              <a:buNone/>
            </a:pPr>
            <a:r>
              <a:rPr lang="en" sz="1400">
                <a:solidFill>
                  <a:srgbClr val="000000"/>
                </a:solidFill>
                <a:highlight>
                  <a:srgbClr val="FFFFFF"/>
                </a:highlight>
              </a:rPr>
              <a:t>Dari data didapat bahwa, rumah-rumah yang memiliki ketinggian di bawah 73 m (239.5 ft) namun berharga $19,116.7/m2 berada di New York sedangkan rumah yang memiliki tinggi lebih dari 73 m berada di San Fransisco</a:t>
            </a:r>
            <a:endParaRPr sz="1400">
              <a:solidFill>
                <a:srgbClr val="000000"/>
              </a:solidFill>
            </a:endParaRPr>
          </a:p>
          <a:p>
            <a:pPr indent="0" lvl="0" marL="0" rtl="0" algn="just">
              <a:spcBef>
                <a:spcPts val="1400"/>
              </a:spcBef>
              <a:spcAft>
                <a:spcPts val="0"/>
              </a:spcAft>
              <a:buNone/>
            </a:pPr>
            <a:r>
              <a:rPr lang="en" sz="1400">
                <a:solidFill>
                  <a:srgbClr val="000000"/>
                </a:solidFill>
              </a:rPr>
              <a:t>Bagian yang berwarna putih merupakan bagian yang masih berisi campuran rumah yang berada di New York dan San Fransisco, dibutuhkan informasi tambahan untuk membedakan rumah pada bagian tersebut yang mana merupakan rumah-rumah dengan ketinggian yang lebih rendah dan harga yang lebih murah per ft kuadrat nya</a:t>
            </a:r>
            <a:endParaRPr sz="1400">
              <a:solidFill>
                <a:srgbClr val="000000"/>
              </a:solidFill>
            </a:endParaRPr>
          </a:p>
          <a:p>
            <a:pPr indent="0" lvl="0" marL="0" rtl="0" algn="just">
              <a:spcBef>
                <a:spcPts val="1600"/>
              </a:spcBef>
              <a:spcAft>
                <a:spcPts val="1600"/>
              </a:spcAft>
              <a:buNone/>
            </a:pPr>
            <a:r>
              <a:t/>
            </a:r>
            <a:endParaRPr sz="1400">
              <a:solidFill>
                <a:srgbClr val="000000"/>
              </a:solidFill>
            </a:endParaRPr>
          </a:p>
        </p:txBody>
      </p:sp>
      <p:pic>
        <p:nvPicPr>
          <p:cNvPr id="96" name="Google Shape;96;p19"/>
          <p:cNvPicPr preferRelativeResize="0"/>
          <p:nvPr/>
        </p:nvPicPr>
        <p:blipFill>
          <a:blip r:embed="rId3">
            <a:alphaModFix/>
          </a:blip>
          <a:stretch>
            <a:fillRect/>
          </a:stretch>
        </p:blipFill>
        <p:spPr>
          <a:xfrm>
            <a:off x="388125" y="1234075"/>
            <a:ext cx="3227750" cy="3764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 MODEL</a:t>
            </a:r>
            <a:endParaRPr/>
          </a:p>
        </p:txBody>
      </p:sp>
      <p:sp>
        <p:nvSpPr>
          <p:cNvPr id="102" name="Google Shape;102;p20"/>
          <p:cNvSpPr txBox="1"/>
          <p:nvPr>
            <p:ph idx="1" type="body"/>
          </p:nvPr>
        </p:nvSpPr>
        <p:spPr>
          <a:xfrm>
            <a:off x="311700" y="1234075"/>
            <a:ext cx="51147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Membuat sebuah model dikenal juga sebagai training a model.</a:t>
            </a:r>
            <a:endParaRPr/>
          </a:p>
          <a:p>
            <a:pPr indent="0" lvl="0" marL="0" rtl="0" algn="just">
              <a:spcBef>
                <a:spcPts val="1600"/>
              </a:spcBef>
              <a:spcAft>
                <a:spcPts val="0"/>
              </a:spcAft>
              <a:buClr>
                <a:schemeClr val="dk2"/>
              </a:buClr>
              <a:buSzPts val="1100"/>
              <a:buFont typeface="Arial"/>
              <a:buNone/>
            </a:pPr>
            <a:r>
              <a:rPr lang="en"/>
              <a:t>Data set yang digunakan untuk membuat model mempunyai 7 dimensi yang berbeda.</a:t>
            </a:r>
            <a:endParaRPr/>
          </a:p>
          <a:p>
            <a:pPr indent="0" lvl="0" marL="0" rtl="0" algn="just">
              <a:spcBef>
                <a:spcPts val="1600"/>
              </a:spcBef>
              <a:spcAft>
                <a:spcPts val="1600"/>
              </a:spcAft>
              <a:buClr>
                <a:schemeClr val="dk2"/>
              </a:buClr>
              <a:buSzPts val="1100"/>
              <a:buFont typeface="Arial"/>
              <a:buNone/>
            </a:pPr>
            <a:r>
              <a:rPr lang="en"/>
              <a:t>Pada data di sebelah kanan, data divisualisasikan dalam matriks </a:t>
            </a:r>
            <a:r>
              <a:rPr b="1" i="1" lang="en"/>
              <a:t>scatterplot</a:t>
            </a:r>
            <a:r>
              <a:rPr b="1" lang="en"/>
              <a:t> </a:t>
            </a:r>
            <a:r>
              <a:rPr lang="en"/>
              <a:t>untuk menunjukkan hubungan setiap pasangan dari dimensi. Ada pola yang jelas dalam data, namun </a:t>
            </a:r>
            <a:r>
              <a:rPr b="1" lang="en"/>
              <a:t>batasnya tidak terlihat</a:t>
            </a:r>
            <a:r>
              <a:rPr lang="en"/>
              <a:t>.</a:t>
            </a:r>
            <a:endParaRPr/>
          </a:p>
        </p:txBody>
      </p:sp>
      <p:pic>
        <p:nvPicPr>
          <p:cNvPr id="103" name="Google Shape;103;p20"/>
          <p:cNvPicPr preferRelativeResize="0"/>
          <p:nvPr/>
        </p:nvPicPr>
        <p:blipFill>
          <a:blip r:embed="rId3">
            <a:alphaModFix/>
          </a:blip>
          <a:stretch>
            <a:fillRect/>
          </a:stretch>
        </p:blipFill>
        <p:spPr>
          <a:xfrm>
            <a:off x="5419500" y="1134177"/>
            <a:ext cx="3412800" cy="343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Diingat kembali bahwa mencari pola dalam data adalah dimana </a:t>
            </a:r>
            <a:r>
              <a:rPr i="1" lang="en"/>
              <a:t>machine learning </a:t>
            </a:r>
            <a:r>
              <a:rPr lang="en"/>
              <a:t>terlibat. Metode</a:t>
            </a:r>
            <a:r>
              <a:rPr b="1" lang="en"/>
              <a:t> </a:t>
            </a:r>
            <a:r>
              <a:rPr b="1" i="1" lang="en"/>
              <a:t>machine learning</a:t>
            </a:r>
            <a:r>
              <a:rPr b="1" lang="en"/>
              <a:t> </a:t>
            </a:r>
            <a:r>
              <a:rPr lang="en"/>
              <a:t>menggunakkan </a:t>
            </a:r>
            <a:r>
              <a:rPr b="1" i="1" lang="en"/>
              <a:t>statistical learning </a:t>
            </a:r>
            <a:r>
              <a:rPr lang="en"/>
              <a:t>untuk </a:t>
            </a:r>
            <a:r>
              <a:rPr b="1" lang="en"/>
              <a:t>mengidentifikasi batas</a:t>
            </a:r>
            <a:r>
              <a:rPr lang="en"/>
              <a:t>.</a:t>
            </a:r>
            <a:endParaRPr/>
          </a:p>
          <a:p>
            <a:pPr indent="0" lvl="0" marL="0" rtl="0" algn="just">
              <a:spcBef>
                <a:spcPts val="1600"/>
              </a:spcBef>
              <a:spcAft>
                <a:spcPts val="0"/>
              </a:spcAft>
              <a:buNone/>
            </a:pPr>
            <a:r>
              <a:rPr lang="en"/>
              <a:t>Salah satu contoh dari metode </a:t>
            </a:r>
            <a:r>
              <a:rPr i="1" lang="en"/>
              <a:t>machine learning </a:t>
            </a:r>
            <a:r>
              <a:rPr lang="en"/>
              <a:t>adalah </a:t>
            </a:r>
            <a:r>
              <a:rPr i="1" lang="en"/>
              <a:t>decision tree</a:t>
            </a:r>
            <a:r>
              <a:rPr lang="en"/>
              <a:t>. </a:t>
            </a:r>
            <a:r>
              <a:rPr b="1" i="1" lang="en"/>
              <a:t>Decision tree </a:t>
            </a:r>
            <a:r>
              <a:rPr lang="en"/>
              <a:t>melihat pada satu variabel di satu waktu dan merupakan metode </a:t>
            </a:r>
            <a:r>
              <a:rPr i="1" lang="en"/>
              <a:t>machine learning </a:t>
            </a:r>
            <a:r>
              <a:rPr lang="en"/>
              <a:t>yang cukup terjangkau.</a:t>
            </a:r>
            <a:endParaRPr/>
          </a:p>
          <a:p>
            <a:pPr indent="0" lvl="0" marL="0" rtl="0" algn="just">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