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9" r:id="rId4"/>
    <p:sldId id="291" r:id="rId5"/>
    <p:sldId id="260" r:id="rId6"/>
    <p:sldId id="261" r:id="rId7"/>
    <p:sldId id="293" r:id="rId8"/>
    <p:sldId id="262" r:id="rId9"/>
    <p:sldId id="263" r:id="rId10"/>
    <p:sldId id="294" r:id="rId11"/>
    <p:sldId id="295" r:id="rId12"/>
    <p:sldId id="296" r:id="rId13"/>
    <p:sldId id="297" r:id="rId14"/>
    <p:sldId id="298" r:id="rId15"/>
    <p:sldId id="299" r:id="rId16"/>
    <p:sldId id="300" r:id="rId17"/>
    <p:sldId id="301" r:id="rId18"/>
    <p:sldId id="302" r:id="rId19"/>
    <p:sldId id="303" r:id="rId20"/>
    <p:sldId id="304" r:id="rId21"/>
    <p:sldId id="306" r:id="rId22"/>
    <p:sldId id="305"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28C60D-1CB0-46A2-80C5-8D278D081415}">
          <p14:sldIdLst>
            <p14:sldId id="256"/>
            <p14:sldId id="257"/>
            <p14:sldId id="259"/>
            <p14:sldId id="291"/>
            <p14:sldId id="260"/>
            <p14:sldId id="261"/>
            <p14:sldId id="293"/>
            <p14:sldId id="262"/>
            <p14:sldId id="263"/>
            <p14:sldId id="294"/>
            <p14:sldId id="295"/>
            <p14:sldId id="296"/>
            <p14:sldId id="297"/>
            <p14:sldId id="298"/>
            <p14:sldId id="299"/>
            <p14:sldId id="300"/>
            <p14:sldId id="301"/>
            <p14:sldId id="302"/>
            <p14:sldId id="303"/>
            <p14:sldId id="304"/>
            <p14:sldId id="306"/>
            <p14:sldId id="305"/>
            <p14:sldId id="307"/>
            <p14:sldId id="308"/>
            <p14:sldId id="309"/>
            <p14:sldId id="310"/>
            <p14:sldId id="311"/>
            <p14:sldId id="312"/>
            <p14:sldId id="313"/>
            <p14:sldId id="314"/>
            <p14:sldId id="315"/>
            <p14:sldId id="316"/>
            <p14:sldId id="317"/>
            <p14:sldId id="318"/>
            <p14:sldId id="319"/>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8743" autoAdjust="0"/>
    <p:restoredTop sz="91682" autoAdjust="0"/>
  </p:normalViewPr>
  <p:slideViewPr>
    <p:cSldViewPr snapToGrid="0">
      <p:cViewPr varScale="1">
        <p:scale>
          <a:sx n="68" d="100"/>
          <a:sy n="68" d="100"/>
        </p:scale>
        <p:origin x="1314" y="60"/>
      </p:cViewPr>
      <p:guideLst/>
    </p:cSldViewPr>
  </p:slideViewPr>
  <p:notesTextViewPr>
    <p:cViewPr>
      <p:scale>
        <a:sx n="1" d="1"/>
        <a:sy n="1" d="1"/>
      </p:scale>
      <p:origin x="0" y="0"/>
    </p:cViewPr>
  </p:notesTextViewPr>
  <p:sorterViewPr>
    <p:cViewPr>
      <p:scale>
        <a:sx n="23" d="100"/>
        <a:sy n="2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B2A1A-813A-4327-BAFD-455612421188}" type="doc">
      <dgm:prSet loTypeId="urn:microsoft.com/office/officeart/2005/8/layout/vList2" loCatId="list" qsTypeId="urn:microsoft.com/office/officeart/2005/8/quickstyle/simple4" qsCatId="simple" csTypeId="urn:microsoft.com/office/officeart/2005/8/colors/accent0_1" csCatId="mainScheme" phldr="1"/>
      <dgm:spPr/>
      <dgm:t>
        <a:bodyPr/>
        <a:lstStyle/>
        <a:p>
          <a:endParaRPr lang="en-US"/>
        </a:p>
      </dgm:t>
    </dgm:pt>
    <dgm:pt modelId="{83EA439C-415F-401E-9A90-1FD7DA78E6AD}">
      <dgm:prSet/>
      <dgm:spPr/>
      <dgm:t>
        <a:bodyPr/>
        <a:lstStyle/>
        <a:p>
          <a:r>
            <a:rPr lang="en-US" dirty="0"/>
            <a:t>Chain is an array of block, </a:t>
          </a:r>
        </a:p>
      </dgm:t>
    </dgm:pt>
    <dgm:pt modelId="{E068C44B-FEA4-49DF-BF31-76BDB983958D}" type="parTrans" cxnId="{B6391623-039E-45B0-9FFE-3D5A6500F198}">
      <dgm:prSet/>
      <dgm:spPr/>
      <dgm:t>
        <a:bodyPr/>
        <a:lstStyle/>
        <a:p>
          <a:endParaRPr lang="en-US"/>
        </a:p>
      </dgm:t>
    </dgm:pt>
    <dgm:pt modelId="{66F93D4E-85F8-4608-8A4F-86CE9706B443}" type="sibTrans" cxnId="{B6391623-039E-45B0-9FFE-3D5A6500F198}">
      <dgm:prSet/>
      <dgm:spPr/>
      <dgm:t>
        <a:bodyPr/>
        <a:lstStyle/>
        <a:p>
          <a:endParaRPr lang="en-US"/>
        </a:p>
      </dgm:t>
    </dgm:pt>
    <dgm:pt modelId="{812B8C9C-E12B-4385-B786-DC8B4F7C6A00}">
      <dgm:prSet/>
      <dgm:spPr/>
      <dgm:t>
        <a:bodyPr/>
        <a:lstStyle/>
        <a:p>
          <a:r>
            <a:rPr lang="en-US"/>
            <a:t>First block is the genesis block. It has the ability to add a block to the chain and added to the end of its block. </a:t>
          </a:r>
        </a:p>
      </dgm:t>
    </dgm:pt>
    <dgm:pt modelId="{77055185-F407-422A-ADF7-21772B28533F}" type="parTrans" cxnId="{1A185267-9250-4E5F-880D-FDE1989B9008}">
      <dgm:prSet/>
      <dgm:spPr/>
      <dgm:t>
        <a:bodyPr/>
        <a:lstStyle/>
        <a:p>
          <a:endParaRPr lang="en-US"/>
        </a:p>
      </dgm:t>
    </dgm:pt>
    <dgm:pt modelId="{52FE5B41-1DFC-4EBE-AE95-3D18294224B9}" type="sibTrans" cxnId="{1A185267-9250-4E5F-880D-FDE1989B9008}">
      <dgm:prSet/>
      <dgm:spPr/>
      <dgm:t>
        <a:bodyPr/>
        <a:lstStyle/>
        <a:p>
          <a:endParaRPr lang="en-US"/>
        </a:p>
      </dgm:t>
    </dgm:pt>
    <dgm:pt modelId="{9E443412-0C1E-4CBE-9646-CEB746326EF5}">
      <dgm:prSet/>
      <dgm:spPr/>
      <dgm:t>
        <a:bodyPr/>
        <a:lstStyle/>
        <a:p>
          <a:r>
            <a:rPr lang="en-US"/>
            <a:t>New block is created based on the last block. By doing this it creates link across the chain.</a:t>
          </a:r>
        </a:p>
      </dgm:t>
    </dgm:pt>
    <dgm:pt modelId="{143F9927-DB28-4D7A-9BA9-5B0A177E410B}" type="parTrans" cxnId="{D7D252B8-CAA0-4C02-9D06-43316515DFAA}">
      <dgm:prSet/>
      <dgm:spPr/>
      <dgm:t>
        <a:bodyPr/>
        <a:lstStyle/>
        <a:p>
          <a:endParaRPr lang="en-US"/>
        </a:p>
      </dgm:t>
    </dgm:pt>
    <dgm:pt modelId="{E8C2C403-4061-43CF-B360-B5A721287957}" type="sibTrans" cxnId="{D7D252B8-CAA0-4C02-9D06-43316515DFAA}">
      <dgm:prSet/>
      <dgm:spPr/>
      <dgm:t>
        <a:bodyPr/>
        <a:lstStyle/>
        <a:p>
          <a:endParaRPr lang="en-US"/>
        </a:p>
      </dgm:t>
    </dgm:pt>
    <dgm:pt modelId="{8A7F77A4-55E8-4C7E-BE26-7336591D5F32}" type="pres">
      <dgm:prSet presAssocID="{7D2B2A1A-813A-4327-BAFD-455612421188}" presName="linear" presStyleCnt="0">
        <dgm:presLayoutVars>
          <dgm:animLvl val="lvl"/>
          <dgm:resizeHandles val="exact"/>
        </dgm:presLayoutVars>
      </dgm:prSet>
      <dgm:spPr/>
    </dgm:pt>
    <dgm:pt modelId="{9F5CAB2B-E308-4054-896C-95BBDA0C1E1A}" type="pres">
      <dgm:prSet presAssocID="{83EA439C-415F-401E-9A90-1FD7DA78E6AD}" presName="parentText" presStyleLbl="node1" presStyleIdx="0" presStyleCnt="3">
        <dgm:presLayoutVars>
          <dgm:chMax val="0"/>
          <dgm:bulletEnabled val="1"/>
        </dgm:presLayoutVars>
      </dgm:prSet>
      <dgm:spPr/>
    </dgm:pt>
    <dgm:pt modelId="{77725CBE-085F-48A4-9339-0B42AA9B7194}" type="pres">
      <dgm:prSet presAssocID="{66F93D4E-85F8-4608-8A4F-86CE9706B443}" presName="spacer" presStyleCnt="0"/>
      <dgm:spPr/>
    </dgm:pt>
    <dgm:pt modelId="{B4FA42C6-9CB5-4467-8936-48B6805DB35D}" type="pres">
      <dgm:prSet presAssocID="{812B8C9C-E12B-4385-B786-DC8B4F7C6A00}" presName="parentText" presStyleLbl="node1" presStyleIdx="1" presStyleCnt="3">
        <dgm:presLayoutVars>
          <dgm:chMax val="0"/>
          <dgm:bulletEnabled val="1"/>
        </dgm:presLayoutVars>
      </dgm:prSet>
      <dgm:spPr/>
    </dgm:pt>
    <dgm:pt modelId="{CC1BA429-4F00-4662-8FE8-65DD9FCD1870}" type="pres">
      <dgm:prSet presAssocID="{52FE5B41-1DFC-4EBE-AE95-3D18294224B9}" presName="spacer" presStyleCnt="0"/>
      <dgm:spPr/>
    </dgm:pt>
    <dgm:pt modelId="{16FA1A32-3883-4DC2-A97A-6E30C109B058}" type="pres">
      <dgm:prSet presAssocID="{9E443412-0C1E-4CBE-9646-CEB746326EF5}" presName="parentText" presStyleLbl="node1" presStyleIdx="2" presStyleCnt="3">
        <dgm:presLayoutVars>
          <dgm:chMax val="0"/>
          <dgm:bulletEnabled val="1"/>
        </dgm:presLayoutVars>
      </dgm:prSet>
      <dgm:spPr/>
    </dgm:pt>
  </dgm:ptLst>
  <dgm:cxnLst>
    <dgm:cxn modelId="{B6391623-039E-45B0-9FFE-3D5A6500F198}" srcId="{7D2B2A1A-813A-4327-BAFD-455612421188}" destId="{83EA439C-415F-401E-9A90-1FD7DA78E6AD}" srcOrd="0" destOrd="0" parTransId="{E068C44B-FEA4-49DF-BF31-76BDB983958D}" sibTransId="{66F93D4E-85F8-4608-8A4F-86CE9706B443}"/>
    <dgm:cxn modelId="{1A185267-9250-4E5F-880D-FDE1989B9008}" srcId="{7D2B2A1A-813A-4327-BAFD-455612421188}" destId="{812B8C9C-E12B-4385-B786-DC8B4F7C6A00}" srcOrd="1" destOrd="0" parTransId="{77055185-F407-422A-ADF7-21772B28533F}" sibTransId="{52FE5B41-1DFC-4EBE-AE95-3D18294224B9}"/>
    <dgm:cxn modelId="{324DBA8B-2F93-4B7E-B753-005EC698C01E}" type="presOf" srcId="{812B8C9C-E12B-4385-B786-DC8B4F7C6A00}" destId="{B4FA42C6-9CB5-4467-8936-48B6805DB35D}" srcOrd="0" destOrd="0" presId="urn:microsoft.com/office/officeart/2005/8/layout/vList2"/>
    <dgm:cxn modelId="{837DF892-1763-40DC-B88A-5AEA3BD46708}" type="presOf" srcId="{83EA439C-415F-401E-9A90-1FD7DA78E6AD}" destId="{9F5CAB2B-E308-4054-896C-95BBDA0C1E1A}" srcOrd="0" destOrd="0" presId="urn:microsoft.com/office/officeart/2005/8/layout/vList2"/>
    <dgm:cxn modelId="{D4367CA6-A562-4C1F-9506-ECCADA27F336}" type="presOf" srcId="{9E443412-0C1E-4CBE-9646-CEB746326EF5}" destId="{16FA1A32-3883-4DC2-A97A-6E30C109B058}" srcOrd="0" destOrd="0" presId="urn:microsoft.com/office/officeart/2005/8/layout/vList2"/>
    <dgm:cxn modelId="{D7D252B8-CAA0-4C02-9D06-43316515DFAA}" srcId="{7D2B2A1A-813A-4327-BAFD-455612421188}" destId="{9E443412-0C1E-4CBE-9646-CEB746326EF5}" srcOrd="2" destOrd="0" parTransId="{143F9927-DB28-4D7A-9BA9-5B0A177E410B}" sibTransId="{E8C2C403-4061-43CF-B360-B5A721287957}"/>
    <dgm:cxn modelId="{4F5670BE-D74B-44E4-9B8E-F3C641FD5A2F}" type="presOf" srcId="{7D2B2A1A-813A-4327-BAFD-455612421188}" destId="{8A7F77A4-55E8-4C7E-BE26-7336591D5F32}" srcOrd="0" destOrd="0" presId="urn:microsoft.com/office/officeart/2005/8/layout/vList2"/>
    <dgm:cxn modelId="{D0968DEC-76D3-45AA-9E84-4A075BA128C5}" type="presParOf" srcId="{8A7F77A4-55E8-4C7E-BE26-7336591D5F32}" destId="{9F5CAB2B-E308-4054-896C-95BBDA0C1E1A}" srcOrd="0" destOrd="0" presId="urn:microsoft.com/office/officeart/2005/8/layout/vList2"/>
    <dgm:cxn modelId="{F7C94D54-3161-485E-A8D2-5A6D1E16F47E}" type="presParOf" srcId="{8A7F77A4-55E8-4C7E-BE26-7336591D5F32}" destId="{77725CBE-085F-48A4-9339-0B42AA9B7194}" srcOrd="1" destOrd="0" presId="urn:microsoft.com/office/officeart/2005/8/layout/vList2"/>
    <dgm:cxn modelId="{083F9E47-E6A5-4040-9A97-B18F1A3A9214}" type="presParOf" srcId="{8A7F77A4-55E8-4C7E-BE26-7336591D5F32}" destId="{B4FA42C6-9CB5-4467-8936-48B6805DB35D}" srcOrd="2" destOrd="0" presId="urn:microsoft.com/office/officeart/2005/8/layout/vList2"/>
    <dgm:cxn modelId="{585B363B-1734-47FE-9107-4125B688142D}" type="presParOf" srcId="{8A7F77A4-55E8-4C7E-BE26-7336591D5F32}" destId="{CC1BA429-4F00-4662-8FE8-65DD9FCD1870}" srcOrd="3" destOrd="0" presId="urn:microsoft.com/office/officeart/2005/8/layout/vList2"/>
    <dgm:cxn modelId="{7AB62790-8B43-4E4F-A8CC-6D36B3564FB3}" type="presParOf" srcId="{8A7F77A4-55E8-4C7E-BE26-7336591D5F32}" destId="{16FA1A32-3883-4DC2-A97A-6E30C109B05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CAB2B-E308-4054-896C-95BBDA0C1E1A}">
      <dsp:nvSpPr>
        <dsp:cNvPr id="0" name=""/>
        <dsp:cNvSpPr/>
      </dsp:nvSpPr>
      <dsp:spPr>
        <a:xfrm>
          <a:off x="0" y="197850"/>
          <a:ext cx="6628804" cy="1474199"/>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Chain is an array of block, </a:t>
          </a:r>
        </a:p>
      </dsp:txBody>
      <dsp:txXfrm>
        <a:off x="71964" y="269814"/>
        <a:ext cx="6484876" cy="1330271"/>
      </dsp:txXfrm>
    </dsp:sp>
    <dsp:sp modelId="{B4FA42C6-9CB5-4467-8936-48B6805DB35D}">
      <dsp:nvSpPr>
        <dsp:cNvPr id="0" name=""/>
        <dsp:cNvSpPr/>
      </dsp:nvSpPr>
      <dsp:spPr>
        <a:xfrm>
          <a:off x="0" y="1752690"/>
          <a:ext cx="6628804" cy="1474199"/>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First block is the genesis block. It has the ability to add a block to the chain and added to the end of its block. </a:t>
          </a:r>
        </a:p>
      </dsp:txBody>
      <dsp:txXfrm>
        <a:off x="71964" y="1824654"/>
        <a:ext cx="6484876" cy="1330271"/>
      </dsp:txXfrm>
    </dsp:sp>
    <dsp:sp modelId="{16FA1A32-3883-4DC2-A97A-6E30C109B058}">
      <dsp:nvSpPr>
        <dsp:cNvPr id="0" name=""/>
        <dsp:cNvSpPr/>
      </dsp:nvSpPr>
      <dsp:spPr>
        <a:xfrm>
          <a:off x="0" y="3307530"/>
          <a:ext cx="6628804" cy="1474199"/>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New block is created based on the last block. By doing this it creates link across the chain.</a:t>
          </a:r>
        </a:p>
      </dsp:txBody>
      <dsp:txXfrm>
        <a:off x="71964" y="3379494"/>
        <a:ext cx="6484876" cy="133027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E18E1-4791-49BC-96DE-E73D210525BE}" type="datetimeFigureOut">
              <a:rPr lang="en-US" smtClean="0"/>
              <a:t>5/15/2018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1463D0-44CF-4259-93CA-D306275E9D55}" type="slidenum">
              <a:rPr lang="en-US" smtClean="0"/>
              <a:t>‹#›</a:t>
            </a:fld>
            <a:endParaRPr lang="en-US"/>
          </a:p>
        </p:txBody>
      </p:sp>
    </p:spTree>
    <p:extLst>
      <p:ext uri="{BB962C8B-B14F-4D97-AF65-F5344CB8AC3E}">
        <p14:creationId xmlns:p14="http://schemas.microsoft.com/office/powerpoint/2010/main" val="327488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1463D0-44CF-4259-93CA-D306275E9D55}" type="slidenum">
              <a:rPr lang="en-US" smtClean="0"/>
              <a:t>6</a:t>
            </a:fld>
            <a:endParaRPr lang="en-US"/>
          </a:p>
        </p:txBody>
      </p:sp>
    </p:spTree>
    <p:extLst>
      <p:ext uri="{BB962C8B-B14F-4D97-AF65-F5344CB8AC3E}">
        <p14:creationId xmlns:p14="http://schemas.microsoft.com/office/powerpoint/2010/main" val="215166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We will be using object oriented style </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91463D0-44CF-4259-93CA-D306275E9D55}" type="slidenum">
              <a:rPr lang="en-US" smtClean="0"/>
              <a:t>7</a:t>
            </a:fld>
            <a:endParaRPr lang="en-US"/>
          </a:p>
        </p:txBody>
      </p:sp>
    </p:spTree>
    <p:extLst>
      <p:ext uri="{BB962C8B-B14F-4D97-AF65-F5344CB8AC3E}">
        <p14:creationId xmlns:p14="http://schemas.microsoft.com/office/powerpoint/2010/main" val="3494569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3***this data in block can be anything may be array of number</a:t>
            </a:r>
          </a:p>
          <a:p>
            <a:r>
              <a:rPr lang="en-US" dirty="0"/>
              <a:t>Or a list of transaction between two individuals.</a:t>
            </a:r>
          </a:p>
          <a:p>
            <a:endParaRPr lang="en-US" dirty="0"/>
          </a:p>
        </p:txBody>
      </p:sp>
      <p:sp>
        <p:nvSpPr>
          <p:cNvPr id="4" name="Slide Number Placeholder 3"/>
          <p:cNvSpPr>
            <a:spLocks noGrp="1"/>
          </p:cNvSpPr>
          <p:nvPr>
            <p:ph type="sldNum" sz="quarter" idx="10"/>
          </p:nvPr>
        </p:nvSpPr>
        <p:spPr/>
        <p:txBody>
          <a:bodyPr/>
          <a:lstStyle/>
          <a:p>
            <a:fld id="{691463D0-44CF-4259-93CA-D306275E9D55}" type="slidenum">
              <a:rPr lang="en-US" smtClean="0"/>
              <a:t>8</a:t>
            </a:fld>
            <a:endParaRPr lang="en-US"/>
          </a:p>
        </p:txBody>
      </p:sp>
    </p:spTree>
    <p:extLst>
      <p:ext uri="{BB962C8B-B14F-4D97-AF65-F5344CB8AC3E}">
        <p14:creationId xmlns:p14="http://schemas.microsoft.com/office/powerpoint/2010/main" val="2480292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your organization can tract its economical history. As a ledger the blockchain servers the purpose of storing the transaction. In fact it is a distributed ledger</a:t>
            </a:r>
          </a:p>
        </p:txBody>
      </p:sp>
      <p:sp>
        <p:nvSpPr>
          <p:cNvPr id="4" name="Slide Number Placeholder 3"/>
          <p:cNvSpPr>
            <a:spLocks noGrp="1"/>
          </p:cNvSpPr>
          <p:nvPr>
            <p:ph type="sldNum" sz="quarter" idx="10"/>
          </p:nvPr>
        </p:nvSpPr>
        <p:spPr/>
        <p:txBody>
          <a:bodyPr/>
          <a:lstStyle/>
          <a:p>
            <a:fld id="{691463D0-44CF-4259-93CA-D306275E9D55}" type="slidenum">
              <a:rPr lang="en-US" smtClean="0"/>
              <a:t>9</a:t>
            </a:fld>
            <a:endParaRPr lang="en-US"/>
          </a:p>
        </p:txBody>
      </p:sp>
    </p:spTree>
    <p:extLst>
      <p:ext uri="{BB962C8B-B14F-4D97-AF65-F5344CB8AC3E}">
        <p14:creationId xmlns:p14="http://schemas.microsoft.com/office/powerpoint/2010/main" val="118291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4E26B5-1DFF-4493-8A21-3CB4612C100A}"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263241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26B5-1DFF-4493-8A21-3CB4612C100A}"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170264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26B5-1DFF-4493-8A21-3CB4612C100A}"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0DBAB-2349-44A6-A25D-A885F6CD88E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3730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26B5-1DFF-4493-8A21-3CB4612C100A}"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1666354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26B5-1DFF-4493-8A21-3CB4612C100A}"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0DBAB-2349-44A6-A25D-A885F6CD88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0131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26B5-1DFF-4493-8A21-3CB4612C100A}"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230805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E26B5-1DFF-4493-8A21-3CB4612C100A}"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1131533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E26B5-1DFF-4493-8A21-3CB4612C100A}"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247751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4E26B5-1DFF-4493-8A21-3CB4612C100A}"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85124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26B5-1DFF-4493-8A21-3CB4612C100A}" type="datetimeFigureOut">
              <a:rPr lang="en-US" smtClean="0"/>
              <a:t>5/15/2018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3564272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4E26B5-1DFF-4493-8A21-3CB4612C100A}"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770165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4E26B5-1DFF-4493-8A21-3CB4612C100A}" type="datetimeFigureOut">
              <a:rPr lang="en-US" smtClean="0"/>
              <a:t>5/15/2018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24075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4E26B5-1DFF-4493-8A21-3CB4612C100A}" type="datetimeFigureOut">
              <a:rPr lang="en-US" smtClean="0"/>
              <a:t>5/15/2018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244682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E26B5-1DFF-4493-8A21-3CB4612C100A}" type="datetimeFigureOut">
              <a:rPr lang="en-US" smtClean="0"/>
              <a:t>5/15/2018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39356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4E26B5-1DFF-4493-8A21-3CB4612C100A}"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1563432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4E26B5-1DFF-4493-8A21-3CB4612C100A}" type="datetimeFigureOut">
              <a:rPr lang="en-US" smtClean="0"/>
              <a:t>5/15/2018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0DBAB-2349-44A6-A25D-A885F6CD88EB}" type="slidenum">
              <a:rPr lang="en-US" smtClean="0"/>
              <a:t>‹#›</a:t>
            </a:fld>
            <a:endParaRPr lang="en-US"/>
          </a:p>
        </p:txBody>
      </p:sp>
    </p:spTree>
    <p:extLst>
      <p:ext uri="{BB962C8B-B14F-4D97-AF65-F5344CB8AC3E}">
        <p14:creationId xmlns:p14="http://schemas.microsoft.com/office/powerpoint/2010/main" val="4144838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4E26B5-1DFF-4493-8A21-3CB4612C100A}" type="datetimeFigureOut">
              <a:rPr lang="en-US" smtClean="0"/>
              <a:t>5/15/2018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30DBAB-2349-44A6-A25D-A885F6CD88EB}" type="slidenum">
              <a:rPr lang="en-US" smtClean="0"/>
              <a:t>‹#›</a:t>
            </a:fld>
            <a:endParaRPr lang="en-US"/>
          </a:p>
        </p:txBody>
      </p:sp>
    </p:spTree>
    <p:extLst>
      <p:ext uri="{BB962C8B-B14F-4D97-AF65-F5344CB8AC3E}">
        <p14:creationId xmlns:p14="http://schemas.microsoft.com/office/powerpoint/2010/main" val="17265804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Isosceles Triangle 72">
            <a:extLst>
              <a:ext uri="{FF2B5EF4-FFF2-40B4-BE49-F238E27FC236}">
                <a16:creationId xmlns:a16="http://schemas.microsoft.com/office/drawing/2014/main" id="{5A7802B6-FF37-40CF-A7E2-6F2A0D9A91E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1028" name="Picture 4" descr="Ä°lgili resim">
            <a:extLst>
              <a:ext uri="{FF2B5EF4-FFF2-40B4-BE49-F238E27FC236}">
                <a16:creationId xmlns:a16="http://schemas.microsoft.com/office/drawing/2014/main" id="{F07066BA-BD31-4776-93BA-AB619C6D4F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58" r="2788" b="-3"/>
          <a:stretch/>
        </p:blipFill>
        <p:spPr bwMode="auto">
          <a:xfrm>
            <a:off x="888604" y="1458341"/>
            <a:ext cx="3765692" cy="39492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F01EF3-3527-469A-872D-D2796CD2CE32}"/>
              </a:ext>
            </a:extLst>
          </p:cNvPr>
          <p:cNvSpPr>
            <a:spLocks noGrp="1"/>
          </p:cNvSpPr>
          <p:nvPr>
            <p:ph type="ctrTitle"/>
          </p:nvPr>
        </p:nvSpPr>
        <p:spPr>
          <a:xfrm>
            <a:off x="4403284" y="634492"/>
            <a:ext cx="5405865" cy="2586636"/>
          </a:xfrm>
        </p:spPr>
        <p:txBody>
          <a:bodyPr>
            <a:normAutofit/>
          </a:bodyPr>
          <a:lstStyle/>
          <a:p>
            <a:pPr algn="l">
              <a:lnSpc>
                <a:spcPct val="90000"/>
              </a:lnSpc>
            </a:pPr>
            <a:r>
              <a:rPr lang="en-US" b="1" dirty="0"/>
              <a:t>Building Blockchain &amp; Cryptocurrency</a:t>
            </a:r>
          </a:p>
        </p:txBody>
      </p:sp>
      <p:sp>
        <p:nvSpPr>
          <p:cNvPr id="3" name="Subtitle 2">
            <a:extLst>
              <a:ext uri="{FF2B5EF4-FFF2-40B4-BE49-F238E27FC236}">
                <a16:creationId xmlns:a16="http://schemas.microsoft.com/office/drawing/2014/main" id="{39988332-D21A-4B45-A1FD-B82DB6B6E8D3}"/>
              </a:ext>
            </a:extLst>
          </p:cNvPr>
          <p:cNvSpPr>
            <a:spLocks noGrp="1"/>
          </p:cNvSpPr>
          <p:nvPr>
            <p:ph type="subTitle" idx="1"/>
          </p:nvPr>
        </p:nvSpPr>
        <p:spPr>
          <a:xfrm>
            <a:off x="4697129" y="4536587"/>
            <a:ext cx="4299666" cy="871042"/>
          </a:xfrm>
        </p:spPr>
        <p:txBody>
          <a:bodyPr>
            <a:normAutofit/>
          </a:bodyPr>
          <a:lstStyle/>
          <a:p>
            <a:pPr algn="l"/>
            <a:r>
              <a:rPr lang="en-US" dirty="0"/>
              <a:t>By </a:t>
            </a:r>
            <a:r>
              <a:rPr lang="en-US" dirty="0" err="1"/>
              <a:t>Hidayatullah</a:t>
            </a:r>
            <a:r>
              <a:rPr lang="en-US" dirty="0"/>
              <a:t> ARGHANDABI</a:t>
            </a:r>
          </a:p>
        </p:txBody>
      </p:sp>
      <p:pic>
        <p:nvPicPr>
          <p:cNvPr id="18" name="Picture 6" descr="istanbul aydÄ±n Ã¼niversitesi png ile ilgili gÃ¶rsel sonucu">
            <a:extLst>
              <a:ext uri="{FF2B5EF4-FFF2-40B4-BE49-F238E27FC236}">
                <a16:creationId xmlns:a16="http://schemas.microsoft.com/office/drawing/2014/main" id="{9FBB75E0-2AC3-47F4-B275-1609D8A4E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977" y="492926"/>
            <a:ext cx="1434884" cy="143488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7547981-862E-4907-A2E1-06741F04C3F0}"/>
              </a:ext>
            </a:extLst>
          </p:cNvPr>
          <p:cNvSpPr txBox="1">
            <a:spLocks/>
          </p:cNvSpPr>
          <p:nvPr/>
        </p:nvSpPr>
        <p:spPr>
          <a:xfrm>
            <a:off x="6782962" y="3007814"/>
            <a:ext cx="5405865" cy="871043"/>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pPr>
            <a:r>
              <a:rPr lang="en-US" b="1" dirty="0"/>
              <a:t>Version-2</a:t>
            </a:r>
          </a:p>
        </p:txBody>
      </p:sp>
    </p:spTree>
    <p:extLst>
      <p:ext uri="{BB962C8B-B14F-4D97-AF65-F5344CB8AC3E}">
        <p14:creationId xmlns:p14="http://schemas.microsoft.com/office/powerpoint/2010/main" val="312358649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C020-C8C1-4266-AC0C-D5C10447745A}"/>
              </a:ext>
            </a:extLst>
          </p:cNvPr>
          <p:cNvSpPr>
            <a:spLocks noGrp="1"/>
          </p:cNvSpPr>
          <p:nvPr>
            <p:ph type="title"/>
          </p:nvPr>
        </p:nvSpPr>
        <p:spPr>
          <a:xfrm>
            <a:off x="677334" y="609600"/>
            <a:ext cx="8596668" cy="773151"/>
          </a:xfrm>
        </p:spPr>
        <p:txBody>
          <a:bodyPr/>
          <a:lstStyle/>
          <a:p>
            <a:r>
              <a:rPr lang="en-US" dirty="0"/>
              <a:t>Run the first block</a:t>
            </a:r>
          </a:p>
        </p:txBody>
      </p:sp>
      <p:pic>
        <p:nvPicPr>
          <p:cNvPr id="4" name="Resim 1">
            <a:extLst>
              <a:ext uri="{FF2B5EF4-FFF2-40B4-BE49-F238E27FC236}">
                <a16:creationId xmlns:a16="http://schemas.microsoft.com/office/drawing/2014/main" id="{F33124F3-FD64-424A-83C3-F53EF4795169}"/>
              </a:ext>
            </a:extLst>
          </p:cNvPr>
          <p:cNvPicPr/>
          <p:nvPr/>
        </p:nvPicPr>
        <p:blipFill>
          <a:blip r:embed="rId2"/>
          <a:stretch>
            <a:fillRect/>
          </a:stretch>
        </p:blipFill>
        <p:spPr>
          <a:xfrm>
            <a:off x="677334" y="1382750"/>
            <a:ext cx="8596668" cy="4149369"/>
          </a:xfrm>
          <a:prstGeom prst="rect">
            <a:avLst/>
          </a:prstGeom>
        </p:spPr>
      </p:pic>
    </p:spTree>
    <p:extLst>
      <p:ext uri="{BB962C8B-B14F-4D97-AF65-F5344CB8AC3E}">
        <p14:creationId xmlns:p14="http://schemas.microsoft.com/office/powerpoint/2010/main" val="2655560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38B3-A523-4FAC-BEE8-F3CE6508FB9C}"/>
              </a:ext>
            </a:extLst>
          </p:cNvPr>
          <p:cNvSpPr>
            <a:spLocks noGrp="1"/>
          </p:cNvSpPr>
          <p:nvPr>
            <p:ph type="title"/>
          </p:nvPr>
        </p:nvSpPr>
        <p:spPr>
          <a:xfrm>
            <a:off x="677334" y="609600"/>
            <a:ext cx="8596668" cy="1320800"/>
          </a:xfrm>
        </p:spPr>
        <p:txBody>
          <a:bodyPr/>
          <a:lstStyle/>
          <a:p>
            <a:r>
              <a:rPr lang="en-US" b="1"/>
              <a:t>Genesis Block</a:t>
            </a:r>
            <a:endParaRPr lang="en-US" dirty="0"/>
          </a:p>
        </p:txBody>
      </p:sp>
      <p:sp>
        <p:nvSpPr>
          <p:cNvPr id="3" name="Content Placeholder 2">
            <a:extLst>
              <a:ext uri="{FF2B5EF4-FFF2-40B4-BE49-F238E27FC236}">
                <a16:creationId xmlns:a16="http://schemas.microsoft.com/office/drawing/2014/main" id="{63AA0956-A810-4A83-B447-1ADDFDF8560A}"/>
              </a:ext>
            </a:extLst>
          </p:cNvPr>
          <p:cNvSpPr>
            <a:spLocks noGrp="1"/>
          </p:cNvSpPr>
          <p:nvPr>
            <p:ph idx="1"/>
          </p:nvPr>
        </p:nvSpPr>
        <p:spPr>
          <a:xfrm>
            <a:off x="677334" y="2160589"/>
            <a:ext cx="8596668" cy="3880773"/>
          </a:xfrm>
        </p:spPr>
        <p:txBody>
          <a:bodyPr/>
          <a:lstStyle/>
          <a:p>
            <a:r>
              <a:rPr lang="en-US" b="1" dirty="0"/>
              <a:t>We defined blockchain as a chain of blocks</a:t>
            </a:r>
            <a:endParaRPr lang="en-US" dirty="0"/>
          </a:p>
          <a:p>
            <a:r>
              <a:rPr lang="en-US" b="1" dirty="0"/>
              <a:t>Where each block generate a hash value that is calculated from the block came before.  </a:t>
            </a:r>
            <a:endParaRPr lang="en-US" dirty="0"/>
          </a:p>
          <a:p>
            <a:r>
              <a:rPr lang="en-US" b="1" dirty="0"/>
              <a:t>This makes the question for the first block that where the data come from if there is no block before. </a:t>
            </a:r>
            <a:endParaRPr lang="en-US" dirty="0"/>
          </a:p>
          <a:p>
            <a:r>
              <a:rPr lang="en-US" b="1" dirty="0"/>
              <a:t>Block chains has the concept of the Genesis block </a:t>
            </a:r>
            <a:endParaRPr lang="en-US" dirty="0"/>
          </a:p>
        </p:txBody>
      </p:sp>
      <p:pic>
        <p:nvPicPr>
          <p:cNvPr id="4" name="Resim 3">
            <a:extLst>
              <a:ext uri="{FF2B5EF4-FFF2-40B4-BE49-F238E27FC236}">
                <a16:creationId xmlns:a16="http://schemas.microsoft.com/office/drawing/2014/main" id="{2280E3E7-9A31-4DEA-ABBD-9C3A1CC7ED9C}"/>
              </a:ext>
            </a:extLst>
          </p:cNvPr>
          <p:cNvPicPr/>
          <p:nvPr/>
        </p:nvPicPr>
        <p:blipFill>
          <a:blip r:embed="rId2"/>
          <a:stretch>
            <a:fillRect/>
          </a:stretch>
        </p:blipFill>
        <p:spPr>
          <a:xfrm>
            <a:off x="677334" y="4542124"/>
            <a:ext cx="5943600" cy="2145030"/>
          </a:xfrm>
          <a:prstGeom prst="rect">
            <a:avLst/>
          </a:prstGeom>
        </p:spPr>
      </p:pic>
    </p:spTree>
    <p:extLst>
      <p:ext uri="{BB962C8B-B14F-4D97-AF65-F5344CB8AC3E}">
        <p14:creationId xmlns:p14="http://schemas.microsoft.com/office/powerpoint/2010/main" val="245730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17B4-9416-406B-A1D3-0A7B632EFA5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AAD2E0E-F8A0-4FD6-ACD1-2B63425732A6}"/>
              </a:ext>
            </a:extLst>
          </p:cNvPr>
          <p:cNvPicPr>
            <a:picLocks noGrp="1" noChangeAspect="1"/>
          </p:cNvPicPr>
          <p:nvPr>
            <p:ph idx="1"/>
          </p:nvPr>
        </p:nvPicPr>
        <p:blipFill>
          <a:blip r:embed="rId2"/>
          <a:stretch>
            <a:fillRect/>
          </a:stretch>
        </p:blipFill>
        <p:spPr>
          <a:xfrm>
            <a:off x="677334" y="256674"/>
            <a:ext cx="7198326" cy="6576732"/>
          </a:xfrm>
          <a:prstGeom prst="rect">
            <a:avLst/>
          </a:prstGeom>
        </p:spPr>
      </p:pic>
    </p:spTree>
    <p:extLst>
      <p:ext uri="{BB962C8B-B14F-4D97-AF65-F5344CB8AC3E}">
        <p14:creationId xmlns:p14="http://schemas.microsoft.com/office/powerpoint/2010/main" val="887389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4DD7-8316-4D56-89B9-A5623092906D}"/>
              </a:ext>
            </a:extLst>
          </p:cNvPr>
          <p:cNvSpPr>
            <a:spLocks noGrp="1"/>
          </p:cNvSpPr>
          <p:nvPr>
            <p:ph type="title"/>
          </p:nvPr>
        </p:nvSpPr>
        <p:spPr/>
        <p:txBody>
          <a:bodyPr/>
          <a:lstStyle/>
          <a:p>
            <a:r>
              <a:rPr lang="en-US" b="1" dirty="0"/>
              <a:t>in dev test</a:t>
            </a:r>
            <a:endParaRPr lang="en-US" dirty="0"/>
          </a:p>
        </p:txBody>
      </p:sp>
      <p:pic>
        <p:nvPicPr>
          <p:cNvPr id="5" name="Picture 4">
            <a:extLst>
              <a:ext uri="{FF2B5EF4-FFF2-40B4-BE49-F238E27FC236}">
                <a16:creationId xmlns:a16="http://schemas.microsoft.com/office/drawing/2014/main" id="{71183C49-7984-4F1E-8FEB-F2875E05B093}"/>
              </a:ext>
            </a:extLst>
          </p:cNvPr>
          <p:cNvPicPr>
            <a:picLocks noChangeAspect="1"/>
          </p:cNvPicPr>
          <p:nvPr/>
        </p:nvPicPr>
        <p:blipFill>
          <a:blip r:embed="rId2"/>
          <a:stretch>
            <a:fillRect/>
          </a:stretch>
        </p:blipFill>
        <p:spPr>
          <a:xfrm>
            <a:off x="677334" y="1345278"/>
            <a:ext cx="6089225" cy="1670270"/>
          </a:xfrm>
          <a:prstGeom prst="rect">
            <a:avLst/>
          </a:prstGeom>
        </p:spPr>
      </p:pic>
      <p:pic>
        <p:nvPicPr>
          <p:cNvPr id="6" name="Resim 4">
            <a:extLst>
              <a:ext uri="{FF2B5EF4-FFF2-40B4-BE49-F238E27FC236}">
                <a16:creationId xmlns:a16="http://schemas.microsoft.com/office/drawing/2014/main" id="{CC6F6104-E9BC-4C17-A12A-7AC19B15496C}"/>
              </a:ext>
            </a:extLst>
          </p:cNvPr>
          <p:cNvPicPr/>
          <p:nvPr/>
        </p:nvPicPr>
        <p:blipFill>
          <a:blip r:embed="rId3"/>
          <a:stretch>
            <a:fillRect/>
          </a:stretch>
        </p:blipFill>
        <p:spPr>
          <a:xfrm>
            <a:off x="677333" y="3015548"/>
            <a:ext cx="6089226" cy="3416786"/>
          </a:xfrm>
          <a:prstGeom prst="rect">
            <a:avLst/>
          </a:prstGeom>
        </p:spPr>
      </p:pic>
    </p:spTree>
    <p:extLst>
      <p:ext uri="{BB962C8B-B14F-4D97-AF65-F5344CB8AC3E}">
        <p14:creationId xmlns:p14="http://schemas.microsoft.com/office/powerpoint/2010/main" val="540626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6DE5-30D9-4818-8048-D34EC2D08C5D}"/>
              </a:ext>
            </a:extLst>
          </p:cNvPr>
          <p:cNvSpPr>
            <a:spLocks noGrp="1"/>
          </p:cNvSpPr>
          <p:nvPr>
            <p:ph type="title"/>
          </p:nvPr>
        </p:nvSpPr>
        <p:spPr/>
        <p:txBody>
          <a:bodyPr>
            <a:noAutofit/>
          </a:bodyPr>
          <a:lstStyle/>
          <a:p>
            <a:r>
              <a:rPr lang="en-US" sz="2400" b="1" dirty="0"/>
              <a:t>Mine block function will also be static, we need a new block instance in order to use this function</a:t>
            </a:r>
            <a:endParaRPr lang="en-US" sz="2400" dirty="0"/>
          </a:p>
        </p:txBody>
      </p:sp>
      <p:pic>
        <p:nvPicPr>
          <p:cNvPr id="5" name="Content Placeholder 4">
            <a:extLst>
              <a:ext uri="{FF2B5EF4-FFF2-40B4-BE49-F238E27FC236}">
                <a16:creationId xmlns:a16="http://schemas.microsoft.com/office/drawing/2014/main" id="{F710E330-3BE8-4B82-B487-F34B67FE539C}"/>
              </a:ext>
            </a:extLst>
          </p:cNvPr>
          <p:cNvPicPr>
            <a:picLocks noGrp="1" noChangeAspect="1"/>
          </p:cNvPicPr>
          <p:nvPr>
            <p:ph idx="1"/>
          </p:nvPr>
        </p:nvPicPr>
        <p:blipFill rotWithShape="1">
          <a:blip r:embed="rId2"/>
          <a:srcRect t="62304" r="2572"/>
          <a:stretch/>
        </p:blipFill>
        <p:spPr>
          <a:xfrm>
            <a:off x="677334" y="1422758"/>
            <a:ext cx="8712494" cy="4311292"/>
          </a:xfrm>
          <a:prstGeom prst="rect">
            <a:avLst/>
          </a:prstGeom>
        </p:spPr>
      </p:pic>
    </p:spTree>
    <p:extLst>
      <p:ext uri="{BB962C8B-B14F-4D97-AF65-F5344CB8AC3E}">
        <p14:creationId xmlns:p14="http://schemas.microsoft.com/office/powerpoint/2010/main" val="2864320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4D39-903E-4593-9E56-D745114ACA61}"/>
              </a:ext>
            </a:extLst>
          </p:cNvPr>
          <p:cNvSpPr>
            <a:spLocks noGrp="1"/>
          </p:cNvSpPr>
          <p:nvPr>
            <p:ph type="title"/>
          </p:nvPr>
        </p:nvSpPr>
        <p:spPr/>
        <p:txBody>
          <a:bodyPr/>
          <a:lstStyle/>
          <a:p>
            <a:r>
              <a:rPr lang="en-US" b="1" dirty="0"/>
              <a:t>dev-test</a:t>
            </a:r>
            <a:endParaRPr lang="en-US" dirty="0"/>
          </a:p>
        </p:txBody>
      </p:sp>
      <p:pic>
        <p:nvPicPr>
          <p:cNvPr id="4" name="Picture 3">
            <a:extLst>
              <a:ext uri="{FF2B5EF4-FFF2-40B4-BE49-F238E27FC236}">
                <a16:creationId xmlns:a16="http://schemas.microsoft.com/office/drawing/2014/main" id="{5B110194-B212-43B8-9B30-0C9D3D01B612}"/>
              </a:ext>
            </a:extLst>
          </p:cNvPr>
          <p:cNvPicPr>
            <a:picLocks noChangeAspect="1"/>
          </p:cNvPicPr>
          <p:nvPr/>
        </p:nvPicPr>
        <p:blipFill rotWithShape="1">
          <a:blip r:embed="rId2"/>
          <a:srcRect r="4020"/>
          <a:stretch/>
        </p:blipFill>
        <p:spPr>
          <a:xfrm>
            <a:off x="526140" y="1374227"/>
            <a:ext cx="9246510" cy="2054773"/>
          </a:xfrm>
          <a:prstGeom prst="rect">
            <a:avLst/>
          </a:prstGeom>
        </p:spPr>
      </p:pic>
      <p:pic>
        <p:nvPicPr>
          <p:cNvPr id="5" name="Resim 2">
            <a:extLst>
              <a:ext uri="{FF2B5EF4-FFF2-40B4-BE49-F238E27FC236}">
                <a16:creationId xmlns:a16="http://schemas.microsoft.com/office/drawing/2014/main" id="{80C6BA4F-162C-4572-A8CA-7160D350ED32}"/>
              </a:ext>
            </a:extLst>
          </p:cNvPr>
          <p:cNvPicPr/>
          <p:nvPr/>
        </p:nvPicPr>
        <p:blipFill rotWithShape="1">
          <a:blip r:embed="rId3"/>
          <a:srcRect t="1704" b="51137"/>
          <a:stretch/>
        </p:blipFill>
        <p:spPr bwMode="auto">
          <a:xfrm>
            <a:off x="526140" y="3521622"/>
            <a:ext cx="9246510" cy="2402928"/>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493D151B-6F5E-43AB-9FDE-7D797E2B7268}"/>
              </a:ext>
            </a:extLst>
          </p:cNvPr>
          <p:cNvSpPr/>
          <p:nvPr/>
        </p:nvSpPr>
        <p:spPr>
          <a:xfrm>
            <a:off x="526140" y="6017172"/>
            <a:ext cx="9246510" cy="671915"/>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Times New Roman" panose="02020603050405020304" pitchFamily="18" charset="0"/>
              </a:rPr>
              <a:t>Show that we have a successful mine block function. It has a unique timestamp which is a lot of </a:t>
            </a:r>
            <a:r>
              <a:rPr lang="en-US" b="1" dirty="0" err="1">
                <a:latin typeface="Calibri" panose="020F0502020204030204" pitchFamily="34" charset="0"/>
                <a:ea typeface="Calibri" panose="020F0502020204030204" pitchFamily="34" charset="0"/>
                <a:cs typeface="Times New Roman" panose="02020603050405020304" pitchFamily="18" charset="0"/>
              </a:rPr>
              <a:t>mili</a:t>
            </a:r>
            <a:r>
              <a:rPr lang="en-US" b="1" dirty="0">
                <a:latin typeface="Calibri" panose="020F0502020204030204" pitchFamily="34" charset="0"/>
                <a:ea typeface="Calibri" panose="020F0502020204030204" pitchFamily="34" charset="0"/>
                <a:cs typeface="Times New Roman" panose="02020603050405020304" pitchFamily="18" charset="0"/>
              </a:rPr>
              <a:t>-seconds (Note we used the substring method ) almost 50 years ago</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564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1851-859C-42C1-84E1-A4DC9A244266}"/>
              </a:ext>
            </a:extLst>
          </p:cNvPr>
          <p:cNvSpPr>
            <a:spLocks noGrp="1"/>
          </p:cNvSpPr>
          <p:nvPr>
            <p:ph type="title"/>
          </p:nvPr>
        </p:nvSpPr>
        <p:spPr/>
        <p:txBody>
          <a:bodyPr/>
          <a:lstStyle/>
          <a:p>
            <a:r>
              <a:rPr lang="en-US" b="1" u="sng" dirty="0"/>
              <a:t>SHA256 Hash Function</a:t>
            </a:r>
            <a:endParaRPr lang="en-US" dirty="0"/>
          </a:p>
        </p:txBody>
      </p:sp>
      <p:sp>
        <p:nvSpPr>
          <p:cNvPr id="3" name="Content Placeholder 2">
            <a:extLst>
              <a:ext uri="{FF2B5EF4-FFF2-40B4-BE49-F238E27FC236}">
                <a16:creationId xmlns:a16="http://schemas.microsoft.com/office/drawing/2014/main" id="{66EFA6D6-C065-4E7C-8F9A-E38439EDC51A}"/>
              </a:ext>
            </a:extLst>
          </p:cNvPr>
          <p:cNvSpPr>
            <a:spLocks noGrp="1"/>
          </p:cNvSpPr>
          <p:nvPr>
            <p:ph idx="1"/>
          </p:nvPr>
        </p:nvSpPr>
        <p:spPr>
          <a:xfrm>
            <a:off x="677334" y="1546008"/>
            <a:ext cx="8828616" cy="4102200"/>
          </a:xfrm>
        </p:spPr>
        <p:txBody>
          <a:bodyPr>
            <a:normAutofit lnSpcReduction="10000"/>
          </a:bodyPr>
          <a:lstStyle/>
          <a:p>
            <a:pPr lvl="0"/>
            <a:r>
              <a:rPr lang="en-US" dirty="0"/>
              <a:t>hash is generated from the timestamp, last Hash and the store data.</a:t>
            </a:r>
            <a:endParaRPr lang="en-US" sz="1600" dirty="0"/>
          </a:p>
          <a:p>
            <a:pPr lvl="0"/>
            <a:r>
              <a:rPr lang="en-US" dirty="0"/>
              <a:t>For the unique hash value we will use the unique algorithm called SHA-256, </a:t>
            </a:r>
          </a:p>
          <a:p>
            <a:pPr lvl="0"/>
            <a:r>
              <a:rPr lang="en-US" dirty="0"/>
              <a:t>which stands for secure H Algorithm-256. (32 characters) will be generated to represent the Hash, hashing algorithms properties: </a:t>
            </a:r>
            <a:endParaRPr lang="en-US" sz="1600" dirty="0"/>
          </a:p>
          <a:p>
            <a:pPr lvl="1"/>
            <a:r>
              <a:rPr lang="en-US" dirty="0"/>
              <a:t>Even if one character changes in the original data SHA-256 algorithm will produce an entire unique string of characters for a different hash but it will always produce the same hash with given data.</a:t>
            </a:r>
            <a:endParaRPr lang="en-US" sz="1400" dirty="0"/>
          </a:p>
          <a:p>
            <a:pPr lvl="1"/>
            <a:r>
              <a:rPr lang="en-US" dirty="0"/>
              <a:t>One-way hash function, it is impossible to decrypt that hash and get the data back. It only works one way from the direction of the data to the hash. This is useful when we come to the </a:t>
            </a:r>
            <a:endParaRPr lang="en-US" sz="1400" dirty="0"/>
          </a:p>
          <a:p>
            <a:pPr lvl="0"/>
            <a:r>
              <a:rPr lang="en-US" dirty="0"/>
              <a:t>Useful for block validation, we can immediately know if the data has temper with, if it generated data is different from one that we create given the data that is in the block.</a:t>
            </a:r>
            <a:endParaRPr lang="en-US" sz="1600" dirty="0"/>
          </a:p>
          <a:p>
            <a:endParaRPr lang="en-US" dirty="0"/>
          </a:p>
        </p:txBody>
      </p:sp>
      <p:sp>
        <p:nvSpPr>
          <p:cNvPr id="4" name="Rectangle 3">
            <a:extLst>
              <a:ext uri="{FF2B5EF4-FFF2-40B4-BE49-F238E27FC236}">
                <a16:creationId xmlns:a16="http://schemas.microsoft.com/office/drawing/2014/main" id="{5C93A0EC-2A96-4549-821D-1C204305ED67}"/>
              </a:ext>
            </a:extLst>
          </p:cNvPr>
          <p:cNvSpPr/>
          <p:nvPr/>
        </p:nvSpPr>
        <p:spPr>
          <a:xfrm>
            <a:off x="677334" y="5634139"/>
            <a:ext cx="6096000" cy="1064650"/>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Adding new model name </a:t>
            </a:r>
            <a:r>
              <a:rPr lang="en-US" b="1" dirty="0">
                <a:latin typeface="Calibri" panose="020F0502020204030204" pitchFamily="34" charset="0"/>
                <a:ea typeface="Calibri" panose="020F0502020204030204" pitchFamily="34" charset="0"/>
                <a:cs typeface="Times New Roman" panose="02020603050405020304" pitchFamily="18" charset="0"/>
              </a:rPr>
              <a:t>crypto-</a:t>
            </a:r>
            <a:r>
              <a:rPr lang="en-US" b="1" dirty="0" err="1">
                <a:latin typeface="Calibri" panose="020F0502020204030204" pitchFamily="34" charset="0"/>
                <a:ea typeface="Calibri" panose="020F0502020204030204" pitchFamily="34" charset="0"/>
                <a:cs typeface="Times New Roman" panose="02020603050405020304" pitchFamily="18" charset="0"/>
              </a:rPr>
              <a:t>js</a:t>
            </a:r>
            <a:r>
              <a:rPr lang="en-US" dirty="0">
                <a:latin typeface="Calibri" panose="020F0502020204030204" pitchFamily="34" charset="0"/>
                <a:ea typeface="Calibri" panose="020F0502020204030204" pitchFamily="34" charset="0"/>
                <a:cs typeface="Times New Roman" panose="02020603050405020304" pitchFamily="18" charset="0"/>
              </a:rPr>
              <a:t> contain an SHA-256 function that we can use,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dirty="0" err="1">
                <a:latin typeface="Calibri" panose="020F0502020204030204" pitchFamily="34" charset="0"/>
                <a:ea typeface="Calibri" panose="020F0502020204030204" pitchFamily="34" charset="0"/>
                <a:cs typeface="Times New Roman" panose="02020603050405020304" pitchFamily="18" charset="0"/>
              </a:rPr>
              <a:t>Npm</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i</a:t>
            </a:r>
            <a:r>
              <a:rPr lang="en-US" dirty="0">
                <a:latin typeface="Calibri" panose="020F0502020204030204" pitchFamily="34" charset="0"/>
                <a:ea typeface="Calibri" panose="020F0502020204030204" pitchFamily="34" charset="0"/>
                <a:cs typeface="Times New Roman" panose="02020603050405020304" pitchFamily="18" charset="0"/>
              </a:rPr>
              <a:t> crypto-</a:t>
            </a:r>
            <a:r>
              <a:rPr lang="en-US" dirty="0" err="1">
                <a:latin typeface="Calibri" panose="020F0502020204030204" pitchFamily="34" charset="0"/>
                <a:ea typeface="Calibri" panose="020F0502020204030204" pitchFamily="34" charset="0"/>
                <a:cs typeface="Times New Roman" panose="02020603050405020304" pitchFamily="18" charset="0"/>
              </a:rPr>
              <a:t>js</a:t>
            </a:r>
            <a:r>
              <a:rPr lang="en-US" dirty="0">
                <a:latin typeface="Calibri" panose="020F0502020204030204" pitchFamily="34" charset="0"/>
                <a:ea typeface="Calibri" panose="020F0502020204030204" pitchFamily="34" charset="0"/>
                <a:cs typeface="Times New Roman" panose="02020603050405020304" pitchFamily="18" charset="0"/>
              </a:rPr>
              <a:t> –save</a:t>
            </a:r>
            <a:endParaRPr lang="en-US" dirty="0"/>
          </a:p>
        </p:txBody>
      </p:sp>
    </p:spTree>
    <p:extLst>
      <p:ext uri="{BB962C8B-B14F-4D97-AF65-F5344CB8AC3E}">
        <p14:creationId xmlns:p14="http://schemas.microsoft.com/office/powerpoint/2010/main" val="348708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24F114-E2FB-43C8-AFF7-D0ED01FEDA7D}"/>
              </a:ext>
            </a:extLst>
          </p:cNvPr>
          <p:cNvPicPr>
            <a:picLocks noGrp="1" noChangeAspect="1"/>
          </p:cNvPicPr>
          <p:nvPr>
            <p:ph idx="1"/>
          </p:nvPr>
        </p:nvPicPr>
        <p:blipFill>
          <a:blip r:embed="rId2"/>
          <a:stretch>
            <a:fillRect/>
          </a:stretch>
        </p:blipFill>
        <p:spPr>
          <a:xfrm>
            <a:off x="202386" y="257032"/>
            <a:ext cx="10179690" cy="1552718"/>
          </a:xfrm>
          <a:prstGeom prst="rect">
            <a:avLst/>
          </a:prstGeom>
        </p:spPr>
      </p:pic>
      <p:pic>
        <p:nvPicPr>
          <p:cNvPr id="6" name="Picture 5">
            <a:extLst>
              <a:ext uri="{FF2B5EF4-FFF2-40B4-BE49-F238E27FC236}">
                <a16:creationId xmlns:a16="http://schemas.microsoft.com/office/drawing/2014/main" id="{EF4A5DFA-F267-4002-B880-52326E4DD16D}"/>
              </a:ext>
            </a:extLst>
          </p:cNvPr>
          <p:cNvPicPr>
            <a:picLocks noChangeAspect="1"/>
          </p:cNvPicPr>
          <p:nvPr/>
        </p:nvPicPr>
        <p:blipFill>
          <a:blip r:embed="rId3"/>
          <a:stretch>
            <a:fillRect/>
          </a:stretch>
        </p:blipFill>
        <p:spPr>
          <a:xfrm>
            <a:off x="202386" y="1946939"/>
            <a:ext cx="10179690" cy="2792282"/>
          </a:xfrm>
          <a:prstGeom prst="rect">
            <a:avLst/>
          </a:prstGeom>
        </p:spPr>
      </p:pic>
      <p:sp>
        <p:nvSpPr>
          <p:cNvPr id="7" name="Rectangle 6">
            <a:extLst>
              <a:ext uri="{FF2B5EF4-FFF2-40B4-BE49-F238E27FC236}">
                <a16:creationId xmlns:a16="http://schemas.microsoft.com/office/drawing/2014/main" id="{F6071F7A-8E6A-4043-B4AF-A45C685DCDCE}"/>
              </a:ext>
            </a:extLst>
          </p:cNvPr>
          <p:cNvSpPr/>
          <p:nvPr/>
        </p:nvSpPr>
        <p:spPr>
          <a:xfrm>
            <a:off x="202386" y="4876410"/>
            <a:ext cx="9525000" cy="110382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created the hash function and equalize hash constant in the mine block to the hash function that uses the </a:t>
            </a:r>
            <a:r>
              <a:rPr lang="en-US" sz="2000" b="1" dirty="0">
                <a:latin typeface="Calibri" panose="020F0502020204030204" pitchFamily="34" charset="0"/>
                <a:ea typeface="Calibri" panose="020F0502020204030204" pitchFamily="34" charset="0"/>
                <a:cs typeface="Times New Roman" panose="02020603050405020304" pitchFamily="18" charset="0"/>
              </a:rPr>
              <a:t>SHA-256 algorithms from the crypto-</a:t>
            </a:r>
            <a:r>
              <a:rPr lang="en-US" sz="2000" b="1" dirty="0" err="1">
                <a:latin typeface="Calibri" panose="020F0502020204030204" pitchFamily="34" charset="0"/>
                <a:ea typeface="Calibri" panose="020F0502020204030204" pitchFamily="34" charset="0"/>
                <a:cs typeface="Times New Roman" panose="02020603050405020304" pitchFamily="18" charset="0"/>
              </a:rPr>
              <a:t>js</a:t>
            </a:r>
            <a:r>
              <a:rPr lang="en-US" dirty="0">
                <a:latin typeface="Calibri" panose="020F0502020204030204" pitchFamily="34" charset="0"/>
                <a:ea typeface="Calibri" panose="020F0502020204030204" pitchFamily="34" charset="0"/>
                <a:cs typeface="Times New Roman" panose="02020603050405020304" pitchFamily="18" charset="0"/>
              </a:rPr>
              <a:t> module.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Run the dev-test and check the result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708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4" name="Rectangle 23">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9">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unit test ile ilgili gÃ¶rsel sonucu">
            <a:extLst>
              <a:ext uri="{FF2B5EF4-FFF2-40B4-BE49-F238E27FC236}">
                <a16:creationId xmlns:a16="http://schemas.microsoft.com/office/drawing/2014/main" id="{67504660-990C-480E-B28F-238A665598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6648" y="1131994"/>
            <a:ext cx="9320580" cy="459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199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886676-7D79-40C0-A39A-78FC682A6B2C}"/>
              </a:ext>
            </a:extLst>
          </p:cNvPr>
          <p:cNvPicPr>
            <a:picLocks noChangeAspect="1"/>
          </p:cNvPicPr>
          <p:nvPr/>
        </p:nvPicPr>
        <p:blipFill rotWithShape="1">
          <a:blip r:embed="rId2"/>
          <a:srcRect b="6137"/>
          <a:stretch/>
        </p:blipFill>
        <p:spPr>
          <a:xfrm>
            <a:off x="635131" y="552129"/>
            <a:ext cx="7889891" cy="5524617"/>
          </a:xfrm>
          <a:prstGeom prst="rect">
            <a:avLst/>
          </a:prstGeom>
        </p:spPr>
      </p:pic>
      <p:sp>
        <p:nvSpPr>
          <p:cNvPr id="2" name="TextBox 1">
            <a:extLst>
              <a:ext uri="{FF2B5EF4-FFF2-40B4-BE49-F238E27FC236}">
                <a16:creationId xmlns:a16="http://schemas.microsoft.com/office/drawing/2014/main" id="{E3C04CB9-5DFF-4C71-8B1E-4A64227AB14D}"/>
              </a:ext>
            </a:extLst>
          </p:cNvPr>
          <p:cNvSpPr txBox="1"/>
          <p:nvPr/>
        </p:nvSpPr>
        <p:spPr>
          <a:xfrm>
            <a:off x="815926" y="184666"/>
            <a:ext cx="7118252" cy="369332"/>
          </a:xfrm>
          <a:prstGeom prst="rect">
            <a:avLst/>
          </a:prstGeom>
          <a:noFill/>
        </p:spPr>
        <p:txBody>
          <a:bodyPr wrap="square" rtlCol="0">
            <a:spAutoFit/>
          </a:bodyPr>
          <a:lstStyle/>
          <a:p>
            <a:r>
              <a:rPr lang="en-US" dirty="0"/>
              <a:t>Block.test.js</a:t>
            </a:r>
          </a:p>
        </p:txBody>
      </p:sp>
      <p:sp>
        <p:nvSpPr>
          <p:cNvPr id="3" name="Rectangle 2">
            <a:extLst>
              <a:ext uri="{FF2B5EF4-FFF2-40B4-BE49-F238E27FC236}">
                <a16:creationId xmlns:a16="http://schemas.microsoft.com/office/drawing/2014/main" id="{71853220-27D3-4281-853D-93F1AAAE3C6B}"/>
              </a:ext>
            </a:extLst>
          </p:cNvPr>
          <p:cNvSpPr/>
          <p:nvPr/>
        </p:nvSpPr>
        <p:spPr>
          <a:xfrm>
            <a:off x="635131" y="6073146"/>
            <a:ext cx="4875950"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Go to </a:t>
            </a:r>
            <a:r>
              <a:rPr lang="en-US" dirty="0" err="1">
                <a:latin typeface="Calibri" panose="020F0502020204030204" pitchFamily="34" charset="0"/>
                <a:ea typeface="Calibri" panose="020F0502020204030204" pitchFamily="34" charset="0"/>
                <a:cs typeface="Times New Roman" panose="02020603050405020304" pitchFamily="18" charset="0"/>
              </a:rPr>
              <a:t>package.json</a:t>
            </a:r>
            <a:r>
              <a:rPr lang="en-US" dirty="0">
                <a:latin typeface="Calibri" panose="020F0502020204030204" pitchFamily="34" charset="0"/>
                <a:ea typeface="Calibri" panose="020F0502020204030204" pitchFamily="34" charset="0"/>
                <a:cs typeface="Times New Roman" panose="02020603050405020304" pitchFamily="18" charset="0"/>
              </a:rPr>
              <a:t> and change the test to the jest</a:t>
            </a:r>
            <a:endParaRPr lang="en-US" dirty="0"/>
          </a:p>
        </p:txBody>
      </p:sp>
      <p:pic>
        <p:nvPicPr>
          <p:cNvPr id="4" name="Picture 3">
            <a:extLst>
              <a:ext uri="{FF2B5EF4-FFF2-40B4-BE49-F238E27FC236}">
                <a16:creationId xmlns:a16="http://schemas.microsoft.com/office/drawing/2014/main" id="{403C4180-4664-4A54-B861-9893EBAED6C0}"/>
              </a:ext>
            </a:extLst>
          </p:cNvPr>
          <p:cNvPicPr>
            <a:picLocks noChangeAspect="1"/>
          </p:cNvPicPr>
          <p:nvPr/>
        </p:nvPicPr>
        <p:blipFill>
          <a:blip r:embed="rId3"/>
          <a:stretch>
            <a:fillRect/>
          </a:stretch>
        </p:blipFill>
        <p:spPr>
          <a:xfrm>
            <a:off x="736240" y="6389879"/>
            <a:ext cx="7745719" cy="369331"/>
          </a:xfrm>
          <a:prstGeom prst="rect">
            <a:avLst/>
          </a:prstGeom>
        </p:spPr>
      </p:pic>
    </p:spTree>
    <p:extLst>
      <p:ext uri="{BB962C8B-B14F-4D97-AF65-F5344CB8AC3E}">
        <p14:creationId xmlns:p14="http://schemas.microsoft.com/office/powerpoint/2010/main" val="404797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323D83D-50D6-4040-A58B-FCEA340F88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F10FD715-4DCE-4779-B634-EC78315EA2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1A1FE6BB-DFB2-4080-9B5E-076EF5DDE67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9D7A64-D296-4989-A3A1-B29969EE88C1}"/>
              </a:ext>
            </a:extLst>
          </p:cNvPr>
          <p:cNvSpPr>
            <a:spLocks noGrp="1"/>
          </p:cNvSpPr>
          <p:nvPr>
            <p:ph type="title"/>
          </p:nvPr>
        </p:nvSpPr>
        <p:spPr>
          <a:xfrm>
            <a:off x="1043950" y="1179151"/>
            <a:ext cx="3300646" cy="4463889"/>
          </a:xfrm>
        </p:spPr>
        <p:txBody>
          <a:bodyPr anchor="ctr">
            <a:normAutofit/>
          </a:bodyPr>
          <a:lstStyle/>
          <a:p>
            <a:r>
              <a:rPr lang="en-US" sz="4000" dirty="0"/>
              <a:t>Main goal of project</a:t>
            </a:r>
          </a:p>
        </p:txBody>
      </p:sp>
      <p:sp>
        <p:nvSpPr>
          <p:cNvPr id="3" name="Content Placeholder 2">
            <a:extLst>
              <a:ext uri="{FF2B5EF4-FFF2-40B4-BE49-F238E27FC236}">
                <a16:creationId xmlns:a16="http://schemas.microsoft.com/office/drawing/2014/main" id="{7E9587F5-9F18-4345-BF09-42FEA42735E1}"/>
              </a:ext>
            </a:extLst>
          </p:cNvPr>
          <p:cNvSpPr>
            <a:spLocks noGrp="1"/>
          </p:cNvSpPr>
          <p:nvPr>
            <p:ph idx="1"/>
          </p:nvPr>
        </p:nvSpPr>
        <p:spPr>
          <a:xfrm>
            <a:off x="4978917" y="1109144"/>
            <a:ext cx="6833951" cy="4764713"/>
          </a:xfrm>
        </p:spPr>
        <p:txBody>
          <a:bodyPr anchor="ctr">
            <a:normAutofit/>
          </a:bodyPr>
          <a:lstStyle/>
          <a:p>
            <a:r>
              <a:rPr lang="en-US" sz="2400" dirty="0"/>
              <a:t>Build a blockchain and cryptocurrency </a:t>
            </a:r>
          </a:p>
          <a:p>
            <a:r>
              <a:rPr lang="en-US" sz="2400" dirty="0"/>
              <a:t>Understand the technology how it works</a:t>
            </a:r>
          </a:p>
          <a:p>
            <a:r>
              <a:rPr lang="en-US" sz="2400" dirty="0"/>
              <a:t>Block chain project</a:t>
            </a:r>
          </a:p>
          <a:p>
            <a:r>
              <a:rPr lang="en-US" sz="2400" dirty="0"/>
              <a:t>Bitcoin and Ethereum how they works.</a:t>
            </a:r>
          </a:p>
          <a:p>
            <a:r>
              <a:rPr lang="en-US" sz="2400" dirty="0"/>
              <a:t>We will search these technologies and then code our coin.</a:t>
            </a:r>
          </a:p>
        </p:txBody>
      </p:sp>
    </p:spTree>
    <p:extLst>
      <p:ext uri="{BB962C8B-B14F-4D97-AF65-F5344CB8AC3E}">
        <p14:creationId xmlns:p14="http://schemas.microsoft.com/office/powerpoint/2010/main" val="4181692673"/>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11">
            <a:extLst>
              <a:ext uri="{FF2B5EF4-FFF2-40B4-BE49-F238E27FC236}">
                <a16:creationId xmlns:a16="http://schemas.microsoft.com/office/drawing/2014/main" id="{33388331-E862-4B88-838A-C03C4646F95F}"/>
              </a:ext>
            </a:extLst>
          </p:cNvPr>
          <p:cNvPicPr/>
          <p:nvPr/>
        </p:nvPicPr>
        <p:blipFill>
          <a:blip r:embed="rId2"/>
          <a:stretch>
            <a:fillRect/>
          </a:stretch>
        </p:blipFill>
        <p:spPr>
          <a:xfrm>
            <a:off x="228600" y="1093311"/>
            <a:ext cx="9867900" cy="4671378"/>
          </a:xfrm>
          <a:prstGeom prst="rect">
            <a:avLst/>
          </a:prstGeom>
        </p:spPr>
      </p:pic>
      <p:sp>
        <p:nvSpPr>
          <p:cNvPr id="2" name="Rectangle 1">
            <a:extLst>
              <a:ext uri="{FF2B5EF4-FFF2-40B4-BE49-F238E27FC236}">
                <a16:creationId xmlns:a16="http://schemas.microsoft.com/office/drawing/2014/main" id="{F5652623-B5DE-4434-B30E-FB0235654195}"/>
              </a:ext>
            </a:extLst>
          </p:cNvPr>
          <p:cNvSpPr/>
          <p:nvPr/>
        </p:nvSpPr>
        <p:spPr>
          <a:xfrm>
            <a:off x="228600" y="526160"/>
            <a:ext cx="2863220"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From terminal </a:t>
            </a:r>
            <a:r>
              <a:rPr lang="en-US" dirty="0" err="1">
                <a:latin typeface="Calibri" panose="020F0502020204030204" pitchFamily="34" charset="0"/>
                <a:ea typeface="Calibri" panose="020F0502020204030204" pitchFamily="34" charset="0"/>
                <a:cs typeface="Times New Roman" panose="02020603050405020304" pitchFamily="18" charset="0"/>
              </a:rPr>
              <a:t>Npm</a:t>
            </a:r>
            <a:r>
              <a:rPr lang="en-US" dirty="0">
                <a:latin typeface="Calibri" panose="020F0502020204030204" pitchFamily="34" charset="0"/>
                <a:ea typeface="Calibri" panose="020F0502020204030204" pitchFamily="34" charset="0"/>
                <a:cs typeface="Times New Roman" panose="02020603050405020304" pitchFamily="18" charset="0"/>
              </a:rPr>
              <a:t> run test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449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51A2-DB81-46C4-8187-16CD7BA5F7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C6FB24-EA5D-4710-92C7-97731BC322CF}"/>
              </a:ext>
            </a:extLst>
          </p:cNvPr>
          <p:cNvSpPr>
            <a:spLocks noGrp="1"/>
          </p:cNvSpPr>
          <p:nvPr>
            <p:ph idx="1"/>
          </p:nvPr>
        </p:nvSpPr>
        <p:spPr/>
        <p:txBody>
          <a:bodyPr/>
          <a:lstStyle/>
          <a:p>
            <a:endParaRPr lang="en-US"/>
          </a:p>
        </p:txBody>
      </p:sp>
      <p:pic>
        <p:nvPicPr>
          <p:cNvPr id="4" name="Resim 12">
            <a:extLst>
              <a:ext uri="{FF2B5EF4-FFF2-40B4-BE49-F238E27FC236}">
                <a16:creationId xmlns:a16="http://schemas.microsoft.com/office/drawing/2014/main" id="{CFC8CA69-F587-46D3-B030-79950D9807D0}"/>
              </a:ext>
            </a:extLst>
          </p:cNvPr>
          <p:cNvPicPr/>
          <p:nvPr/>
        </p:nvPicPr>
        <p:blipFill rotWithShape="1">
          <a:blip r:embed="rId2"/>
          <a:srcRect t="-1" b="1058"/>
          <a:stretch/>
        </p:blipFill>
        <p:spPr bwMode="auto">
          <a:xfrm>
            <a:off x="677334" y="609600"/>
            <a:ext cx="8930900" cy="5638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4056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2DF72-AC05-4C7A-88A8-6C52618BF3D6}"/>
              </a:ext>
            </a:extLst>
          </p:cNvPr>
          <p:cNvSpPr>
            <a:spLocks noGrp="1"/>
          </p:cNvSpPr>
          <p:nvPr>
            <p:ph type="title"/>
          </p:nvPr>
        </p:nvSpPr>
        <p:spPr>
          <a:xfrm>
            <a:off x="652481" y="1382486"/>
            <a:ext cx="3547581" cy="4093028"/>
          </a:xfrm>
        </p:spPr>
        <p:txBody>
          <a:bodyPr anchor="ctr">
            <a:normAutofit/>
          </a:bodyPr>
          <a:lstStyle/>
          <a:p>
            <a:r>
              <a:rPr lang="en-US" sz="4400"/>
              <a:t>Block Chain</a:t>
            </a:r>
          </a:p>
        </p:txBody>
      </p:sp>
      <p:graphicFrame>
        <p:nvGraphicFramePr>
          <p:cNvPr id="5" name="Content Placeholder 2">
            <a:extLst>
              <a:ext uri="{FF2B5EF4-FFF2-40B4-BE49-F238E27FC236}">
                <a16:creationId xmlns:a16="http://schemas.microsoft.com/office/drawing/2014/main" id="{8F92B584-BA29-479F-83B0-AE80C4E85589}"/>
              </a:ext>
            </a:extLst>
          </p:cNvPr>
          <p:cNvGraphicFramePr>
            <a:graphicFrameLocks noGrp="1"/>
          </p:cNvGraphicFramePr>
          <p:nvPr>
            <p:ph idx="1"/>
            <p:extLst>
              <p:ext uri="{D42A27DB-BD31-4B8C-83A1-F6EECF244321}">
                <p14:modId xmlns:p14="http://schemas.microsoft.com/office/powerpoint/2010/main" val="2921548747"/>
              </p:ext>
            </p:extLst>
          </p:nvPr>
        </p:nvGraphicFramePr>
        <p:xfrm>
          <a:off x="4842999" y="42159"/>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2" name="Resim 13">
            <a:extLst>
              <a:ext uri="{FF2B5EF4-FFF2-40B4-BE49-F238E27FC236}">
                <a16:creationId xmlns:a16="http://schemas.microsoft.com/office/drawing/2014/main" id="{1BA21F92-5895-4792-BB21-B662FA481395}"/>
              </a:ext>
            </a:extLst>
          </p:cNvPr>
          <p:cNvPicPr/>
          <p:nvPr/>
        </p:nvPicPr>
        <p:blipFill>
          <a:blip r:embed="rId7"/>
          <a:stretch>
            <a:fillRect/>
          </a:stretch>
        </p:blipFill>
        <p:spPr>
          <a:xfrm>
            <a:off x="5707128" y="4953000"/>
            <a:ext cx="4763559" cy="1734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17353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D821-BF83-4B63-8F66-7156595A0BE5}"/>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D86AABEB-4D0E-4C4E-8411-7313F396849A}"/>
              </a:ext>
            </a:extLst>
          </p:cNvPr>
          <p:cNvPicPr>
            <a:picLocks noGrp="1" noChangeAspect="1"/>
          </p:cNvPicPr>
          <p:nvPr>
            <p:ph idx="1"/>
          </p:nvPr>
        </p:nvPicPr>
        <p:blipFill>
          <a:blip r:embed="rId2"/>
          <a:stretch>
            <a:fillRect/>
          </a:stretch>
        </p:blipFill>
        <p:spPr>
          <a:xfrm>
            <a:off x="874281" y="609600"/>
            <a:ext cx="7580401" cy="6232066"/>
          </a:xfrm>
          <a:prstGeom prst="rect">
            <a:avLst/>
          </a:prstGeom>
        </p:spPr>
      </p:pic>
      <p:sp>
        <p:nvSpPr>
          <p:cNvPr id="9" name="TextBox 8">
            <a:extLst>
              <a:ext uri="{FF2B5EF4-FFF2-40B4-BE49-F238E27FC236}">
                <a16:creationId xmlns:a16="http://schemas.microsoft.com/office/drawing/2014/main" id="{92CD12EE-C1B0-4636-BC85-8F3B9AC0484B}"/>
              </a:ext>
            </a:extLst>
          </p:cNvPr>
          <p:cNvSpPr txBox="1"/>
          <p:nvPr/>
        </p:nvSpPr>
        <p:spPr>
          <a:xfrm>
            <a:off x="844062" y="0"/>
            <a:ext cx="5880295" cy="369332"/>
          </a:xfrm>
          <a:prstGeom prst="rect">
            <a:avLst/>
          </a:prstGeom>
          <a:noFill/>
        </p:spPr>
        <p:txBody>
          <a:bodyPr wrap="square" rtlCol="0">
            <a:spAutoFit/>
          </a:bodyPr>
          <a:lstStyle/>
          <a:p>
            <a:r>
              <a:rPr lang="en-US" dirty="0"/>
              <a:t>Create new File Block.js</a:t>
            </a:r>
          </a:p>
        </p:txBody>
      </p:sp>
    </p:spTree>
    <p:extLst>
      <p:ext uri="{BB962C8B-B14F-4D97-AF65-F5344CB8AC3E}">
        <p14:creationId xmlns:p14="http://schemas.microsoft.com/office/powerpoint/2010/main" val="3886205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BEDA77-287D-4CED-B374-185712D5113E}"/>
              </a:ext>
            </a:extLst>
          </p:cNvPr>
          <p:cNvSpPr/>
          <p:nvPr/>
        </p:nvSpPr>
        <p:spPr>
          <a:xfrm>
            <a:off x="0" y="0"/>
            <a:ext cx="4825808"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Create the blockchain.test.js file in the root folder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11610E9-5231-4AD1-AE26-8EA8DB65E088}"/>
              </a:ext>
            </a:extLst>
          </p:cNvPr>
          <p:cNvPicPr>
            <a:picLocks noChangeAspect="1"/>
          </p:cNvPicPr>
          <p:nvPr/>
        </p:nvPicPr>
        <p:blipFill>
          <a:blip r:embed="rId2"/>
          <a:stretch>
            <a:fillRect/>
          </a:stretch>
        </p:blipFill>
        <p:spPr>
          <a:xfrm>
            <a:off x="909755" y="369864"/>
            <a:ext cx="6456439" cy="6488136"/>
          </a:xfrm>
          <a:prstGeom prst="rect">
            <a:avLst/>
          </a:prstGeom>
        </p:spPr>
      </p:pic>
    </p:spTree>
    <p:extLst>
      <p:ext uri="{BB962C8B-B14F-4D97-AF65-F5344CB8AC3E}">
        <p14:creationId xmlns:p14="http://schemas.microsoft.com/office/powerpoint/2010/main" val="901930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2861C7-E10D-4E0D-828F-92EDFD12F067}"/>
              </a:ext>
            </a:extLst>
          </p:cNvPr>
          <p:cNvSpPr/>
          <p:nvPr/>
        </p:nvSpPr>
        <p:spPr>
          <a:xfrm>
            <a:off x="0" y="0"/>
            <a:ext cx="3063596" cy="375552"/>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And run the test from terminal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14">
            <a:extLst>
              <a:ext uri="{FF2B5EF4-FFF2-40B4-BE49-F238E27FC236}">
                <a16:creationId xmlns:a16="http://schemas.microsoft.com/office/drawing/2014/main" id="{C57D3531-26D6-4212-85D4-52B2BCC3EA3A}"/>
              </a:ext>
            </a:extLst>
          </p:cNvPr>
          <p:cNvPicPr/>
          <p:nvPr/>
        </p:nvPicPr>
        <p:blipFill>
          <a:blip r:embed="rId2"/>
          <a:stretch>
            <a:fillRect/>
          </a:stretch>
        </p:blipFill>
        <p:spPr>
          <a:xfrm>
            <a:off x="729940" y="407963"/>
            <a:ext cx="7963894" cy="3929162"/>
          </a:xfrm>
          <a:prstGeom prst="rect">
            <a:avLst/>
          </a:prstGeom>
        </p:spPr>
      </p:pic>
    </p:spTree>
    <p:extLst>
      <p:ext uri="{BB962C8B-B14F-4D97-AF65-F5344CB8AC3E}">
        <p14:creationId xmlns:p14="http://schemas.microsoft.com/office/powerpoint/2010/main" val="2704774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8A6F-1FAC-4909-954F-BAF72B8E1BA1}"/>
              </a:ext>
            </a:extLst>
          </p:cNvPr>
          <p:cNvSpPr>
            <a:spLocks noGrp="1"/>
          </p:cNvSpPr>
          <p:nvPr>
            <p:ph type="title"/>
          </p:nvPr>
        </p:nvSpPr>
        <p:spPr>
          <a:xfrm>
            <a:off x="677333" y="665871"/>
            <a:ext cx="8596668" cy="1320800"/>
          </a:xfrm>
        </p:spPr>
        <p:txBody>
          <a:bodyPr/>
          <a:lstStyle/>
          <a:p>
            <a:r>
              <a:rPr lang="en-US" dirty="0"/>
              <a:t>Multiple chain Validation</a:t>
            </a:r>
          </a:p>
        </p:txBody>
      </p:sp>
      <p:sp>
        <p:nvSpPr>
          <p:cNvPr id="3" name="Content Placeholder 2">
            <a:extLst>
              <a:ext uri="{FF2B5EF4-FFF2-40B4-BE49-F238E27FC236}">
                <a16:creationId xmlns:a16="http://schemas.microsoft.com/office/drawing/2014/main" id="{65AACD70-766C-4A92-8751-FE6EB3BF77C3}"/>
              </a:ext>
            </a:extLst>
          </p:cNvPr>
          <p:cNvSpPr>
            <a:spLocks noGrp="1"/>
          </p:cNvSpPr>
          <p:nvPr>
            <p:ph idx="1"/>
          </p:nvPr>
        </p:nvSpPr>
        <p:spPr>
          <a:xfrm>
            <a:off x="677333" y="2160589"/>
            <a:ext cx="9240389" cy="3607165"/>
          </a:xfrm>
        </p:spPr>
        <p:txBody>
          <a:bodyPr>
            <a:normAutofit/>
          </a:bodyPr>
          <a:lstStyle/>
          <a:p>
            <a:pPr lvl="0"/>
            <a:r>
              <a:rPr lang="en-US" sz="2000" dirty="0"/>
              <a:t>Extend to multiple contributors</a:t>
            </a:r>
          </a:p>
          <a:p>
            <a:pPr lvl="0"/>
            <a:r>
              <a:rPr lang="en-US" sz="2000" dirty="0"/>
              <a:t>Each miner will have their own version of the chain</a:t>
            </a:r>
          </a:p>
          <a:p>
            <a:pPr lvl="0"/>
            <a:r>
              <a:rPr lang="en-US" sz="2000" dirty="0"/>
              <a:t>When miners add a new block to the chain, they will have to submit that new block for the other chain in the system to accept that in order to update the overall system so that way everyone gets an updated copy with that new block loaded in. </a:t>
            </a:r>
          </a:p>
          <a:p>
            <a:pPr lvl="0"/>
            <a:r>
              <a:rPr lang="en-US" sz="2000" dirty="0"/>
              <a:t>So all the changes are consistent. How ever for other miners to accept the changes there need to be some validation to make sure that new block is valid and that they should actually accept. </a:t>
            </a:r>
          </a:p>
          <a:p>
            <a:endParaRPr lang="en-US" sz="2000" dirty="0"/>
          </a:p>
        </p:txBody>
      </p:sp>
    </p:spTree>
    <p:extLst>
      <p:ext uri="{BB962C8B-B14F-4D97-AF65-F5344CB8AC3E}">
        <p14:creationId xmlns:p14="http://schemas.microsoft.com/office/powerpoint/2010/main" val="3782309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4" name="Resim 5">
            <a:extLst>
              <a:ext uri="{FF2B5EF4-FFF2-40B4-BE49-F238E27FC236}">
                <a16:creationId xmlns:a16="http://schemas.microsoft.com/office/drawing/2014/main" id="{814903A3-567C-466B-9F3E-DD8885F06238}"/>
              </a:ext>
            </a:extLst>
          </p:cNvPr>
          <p:cNvPicPr/>
          <p:nvPr/>
        </p:nvPicPr>
        <p:blipFill rotWithShape="1">
          <a:blip r:embed="rId2"/>
          <a:srcRect t="1910"/>
          <a:stretch/>
        </p:blipFill>
        <p:spPr>
          <a:xfrm>
            <a:off x="5435403" y="1885071"/>
            <a:ext cx="6307864" cy="3291840"/>
          </a:xfrm>
          <a:prstGeom prst="rect">
            <a:avLst/>
          </a:prstGeom>
        </p:spPr>
      </p:pic>
      <p:sp>
        <p:nvSpPr>
          <p:cNvPr id="2" name="Title 1">
            <a:extLst>
              <a:ext uri="{FF2B5EF4-FFF2-40B4-BE49-F238E27FC236}">
                <a16:creationId xmlns:a16="http://schemas.microsoft.com/office/drawing/2014/main" id="{35E92A8B-D049-4755-B7B0-4289092197C0}"/>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Longer Chains</a:t>
            </a:r>
            <a:br>
              <a:rPr lang="en-US">
                <a:solidFill>
                  <a:schemeClr val="bg1"/>
                </a:solidFill>
              </a:rPr>
            </a:br>
            <a:endParaRPr lang="en-US">
              <a:solidFill>
                <a:schemeClr val="bg1"/>
              </a:solidFill>
            </a:endParaRPr>
          </a:p>
        </p:txBody>
      </p:sp>
      <p:sp>
        <p:nvSpPr>
          <p:cNvPr id="3" name="Content Placeholder 2">
            <a:extLst>
              <a:ext uri="{FF2B5EF4-FFF2-40B4-BE49-F238E27FC236}">
                <a16:creationId xmlns:a16="http://schemas.microsoft.com/office/drawing/2014/main" id="{BE5B1A7C-FD5C-4D06-BFCE-D48A31F8AA0F}"/>
              </a:ext>
            </a:extLst>
          </p:cNvPr>
          <p:cNvSpPr>
            <a:spLocks noGrp="1"/>
          </p:cNvSpPr>
          <p:nvPr>
            <p:ph idx="1"/>
          </p:nvPr>
        </p:nvSpPr>
        <p:spPr>
          <a:xfrm>
            <a:off x="216674" y="1885071"/>
            <a:ext cx="4660125" cy="3715629"/>
          </a:xfrm>
        </p:spPr>
        <p:txBody>
          <a:bodyPr>
            <a:normAutofit/>
          </a:bodyPr>
          <a:lstStyle/>
          <a:p>
            <a:r>
              <a:rPr lang="en-US" dirty="0">
                <a:solidFill>
                  <a:schemeClr val="bg1"/>
                </a:solidFill>
              </a:rPr>
              <a:t>Three block chains one miner add two and an other miner add one. Accepting longer chains come in that block chain system can ensure that the agreed upon the change for everyone is always the one that has the most data with in it. </a:t>
            </a:r>
          </a:p>
        </p:txBody>
      </p:sp>
    </p:spTree>
    <p:extLst>
      <p:ext uri="{BB962C8B-B14F-4D97-AF65-F5344CB8AC3E}">
        <p14:creationId xmlns:p14="http://schemas.microsoft.com/office/powerpoint/2010/main" val="26798274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35002F6C-0142-4BD1-B14C-B2A8BE2BC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89F2A4C-8C64-4700-8689-78F603984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7">
            <a:extLst>
              <a:ext uri="{FF2B5EF4-FFF2-40B4-BE49-F238E27FC236}">
                <a16:creationId xmlns:a16="http://schemas.microsoft.com/office/drawing/2014/main" id="{1A4FA04E-3953-4D67-9779-731400C145E3}"/>
              </a:ext>
            </a:extLst>
          </p:cNvPr>
          <p:cNvPicPr>
            <a:picLocks noGrp="1"/>
          </p:cNvPicPr>
          <p:nvPr>
            <p:ph idx="1"/>
          </p:nvPr>
        </p:nvPicPr>
        <p:blipFill>
          <a:blip r:embed="rId2"/>
          <a:stretch>
            <a:fillRect/>
          </a:stretch>
        </p:blipFill>
        <p:spPr>
          <a:xfrm>
            <a:off x="1120479" y="1245374"/>
            <a:ext cx="9959920" cy="4382364"/>
          </a:xfrm>
          <a:prstGeom prst="rect">
            <a:avLst/>
          </a:prstGeom>
        </p:spPr>
      </p:pic>
      <p:sp>
        <p:nvSpPr>
          <p:cNvPr id="5" name="Rectangle 4">
            <a:extLst>
              <a:ext uri="{FF2B5EF4-FFF2-40B4-BE49-F238E27FC236}">
                <a16:creationId xmlns:a16="http://schemas.microsoft.com/office/drawing/2014/main" id="{5221D54F-33AB-4ADC-9D7B-64B8F073366F}"/>
              </a:ext>
            </a:extLst>
          </p:cNvPr>
          <p:cNvSpPr/>
          <p:nvPr/>
        </p:nvSpPr>
        <p:spPr>
          <a:xfrm>
            <a:off x="2568617" y="5636205"/>
            <a:ext cx="7300003" cy="3755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This also produces a situation which result a problem of forks in the chain</a:t>
            </a:r>
          </a:p>
        </p:txBody>
      </p:sp>
    </p:spTree>
    <p:extLst>
      <p:ext uri="{BB962C8B-B14F-4D97-AF65-F5344CB8AC3E}">
        <p14:creationId xmlns:p14="http://schemas.microsoft.com/office/powerpoint/2010/main" val="3595288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10" name="Resim 15">
            <a:extLst>
              <a:ext uri="{FF2B5EF4-FFF2-40B4-BE49-F238E27FC236}">
                <a16:creationId xmlns:a16="http://schemas.microsoft.com/office/drawing/2014/main" id="{34F64504-5962-4DD5-93ED-E77183CA8B1D}"/>
              </a:ext>
            </a:extLst>
          </p:cNvPr>
          <p:cNvPicPr/>
          <p:nvPr/>
        </p:nvPicPr>
        <p:blipFill>
          <a:blip r:embed="rId2"/>
          <a:stretch>
            <a:fillRect/>
          </a:stretch>
        </p:blipFill>
        <p:spPr>
          <a:xfrm>
            <a:off x="683008" y="609600"/>
            <a:ext cx="3623521" cy="2362623"/>
          </a:xfrm>
          <a:prstGeom prst="rect">
            <a:avLst/>
          </a:prstGeom>
        </p:spPr>
      </p:pic>
      <p:sp>
        <p:nvSpPr>
          <p:cNvPr id="4" name="Rectangle 3">
            <a:extLst>
              <a:ext uri="{FF2B5EF4-FFF2-40B4-BE49-F238E27FC236}">
                <a16:creationId xmlns:a16="http://schemas.microsoft.com/office/drawing/2014/main" id="{44E687CE-D956-42E1-BE0E-FF9A0882CB06}"/>
              </a:ext>
            </a:extLst>
          </p:cNvPr>
          <p:cNvSpPr>
            <a:spLocks noChangeArrowheads="1"/>
          </p:cNvSpPr>
          <p:nvPr/>
        </p:nvSpPr>
        <p:spPr bwMode="auto">
          <a:xfrm>
            <a:off x="1571163"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6" name="Resim 16">
            <a:extLst>
              <a:ext uri="{FF2B5EF4-FFF2-40B4-BE49-F238E27FC236}">
                <a16:creationId xmlns:a16="http://schemas.microsoft.com/office/drawing/2014/main" id="{39521622-F468-46A5-8106-FBE413758EC5}"/>
              </a:ext>
            </a:extLst>
          </p:cNvPr>
          <p:cNvPicPr/>
          <p:nvPr/>
        </p:nvPicPr>
        <p:blipFill>
          <a:blip r:embed="rId3"/>
          <a:stretch>
            <a:fillRect/>
          </a:stretch>
        </p:blipFill>
        <p:spPr>
          <a:xfrm>
            <a:off x="4810363" y="609600"/>
            <a:ext cx="3956072" cy="2362623"/>
          </a:xfrm>
          <a:prstGeom prst="rect">
            <a:avLst/>
          </a:prstGeom>
        </p:spPr>
      </p:pic>
      <p:sp>
        <p:nvSpPr>
          <p:cNvPr id="7" name="Rectangle 6">
            <a:extLst>
              <a:ext uri="{FF2B5EF4-FFF2-40B4-BE49-F238E27FC236}">
                <a16:creationId xmlns:a16="http://schemas.microsoft.com/office/drawing/2014/main" id="{07888346-5150-4698-906E-30A33F230836}"/>
              </a:ext>
            </a:extLst>
          </p:cNvPr>
          <p:cNvSpPr/>
          <p:nvPr/>
        </p:nvSpPr>
        <p:spPr>
          <a:xfrm>
            <a:off x="4569879" y="3048000"/>
            <a:ext cx="4349268"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Miner a add a block and miner b add a block</a:t>
            </a:r>
            <a:endParaRPr lang="en-US" dirty="0"/>
          </a:p>
        </p:txBody>
      </p:sp>
      <p:pic>
        <p:nvPicPr>
          <p:cNvPr id="27" name="Resim 17">
            <a:extLst>
              <a:ext uri="{FF2B5EF4-FFF2-40B4-BE49-F238E27FC236}">
                <a16:creationId xmlns:a16="http://schemas.microsoft.com/office/drawing/2014/main" id="{1A0D827B-0687-434C-B8BA-54F8F8CE8B15}"/>
              </a:ext>
            </a:extLst>
          </p:cNvPr>
          <p:cNvPicPr/>
          <p:nvPr/>
        </p:nvPicPr>
        <p:blipFill>
          <a:blip r:embed="rId4"/>
          <a:stretch>
            <a:fillRect/>
          </a:stretch>
        </p:blipFill>
        <p:spPr>
          <a:xfrm>
            <a:off x="2706680" y="3539067"/>
            <a:ext cx="3840469" cy="2255157"/>
          </a:xfrm>
          <a:prstGeom prst="rect">
            <a:avLst/>
          </a:prstGeom>
        </p:spPr>
      </p:pic>
      <p:sp>
        <p:nvSpPr>
          <p:cNvPr id="8" name="Rectangle 7">
            <a:extLst>
              <a:ext uri="{FF2B5EF4-FFF2-40B4-BE49-F238E27FC236}">
                <a16:creationId xmlns:a16="http://schemas.microsoft.com/office/drawing/2014/main" id="{553156C7-8B90-490F-AE27-E1F15F48E86F}"/>
              </a:ext>
            </a:extLst>
          </p:cNvPr>
          <p:cNvSpPr/>
          <p:nvPr/>
        </p:nvSpPr>
        <p:spPr>
          <a:xfrm>
            <a:off x="2194899" y="5828383"/>
            <a:ext cx="5115631"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Creating a fork in the system based on the last block </a:t>
            </a:r>
            <a:endParaRPr lang="en-US" dirty="0"/>
          </a:p>
        </p:txBody>
      </p:sp>
    </p:spTree>
    <p:extLst>
      <p:ext uri="{BB962C8B-B14F-4D97-AF65-F5344CB8AC3E}">
        <p14:creationId xmlns:p14="http://schemas.microsoft.com/office/powerpoint/2010/main" val="2829883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323D83D-50D6-4040-A58B-FCEA340F88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F10FD715-4DCE-4779-B634-EC78315EA2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1A1FE6BB-DFB2-4080-9B5E-076EF5DDE67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6FFF147-BC06-4FC9-B1E5-BC3869960590}"/>
              </a:ext>
            </a:extLst>
          </p:cNvPr>
          <p:cNvSpPr>
            <a:spLocks noGrp="1"/>
          </p:cNvSpPr>
          <p:nvPr>
            <p:ph type="title"/>
          </p:nvPr>
        </p:nvSpPr>
        <p:spPr>
          <a:xfrm>
            <a:off x="1043950" y="1179151"/>
            <a:ext cx="3300646" cy="4463889"/>
          </a:xfrm>
        </p:spPr>
        <p:txBody>
          <a:bodyPr anchor="ctr">
            <a:normAutofit/>
          </a:bodyPr>
          <a:lstStyle/>
          <a:p>
            <a:r>
              <a:rPr lang="en-US" sz="5400" dirty="0"/>
              <a:t>Roadmap</a:t>
            </a:r>
          </a:p>
        </p:txBody>
      </p:sp>
      <p:sp>
        <p:nvSpPr>
          <p:cNvPr id="3" name="Content Placeholder 2">
            <a:extLst>
              <a:ext uri="{FF2B5EF4-FFF2-40B4-BE49-F238E27FC236}">
                <a16:creationId xmlns:a16="http://schemas.microsoft.com/office/drawing/2014/main" id="{B0053959-97D1-477D-B061-072DDE2D4241}"/>
              </a:ext>
            </a:extLst>
          </p:cNvPr>
          <p:cNvSpPr>
            <a:spLocks noGrp="1"/>
          </p:cNvSpPr>
          <p:nvPr>
            <p:ph idx="1"/>
          </p:nvPr>
        </p:nvSpPr>
        <p:spPr>
          <a:xfrm>
            <a:off x="4978918" y="1109145"/>
            <a:ext cx="7047768" cy="5245160"/>
          </a:xfrm>
        </p:spPr>
        <p:txBody>
          <a:bodyPr anchor="ctr">
            <a:normAutofit/>
          </a:bodyPr>
          <a:lstStyle/>
          <a:p>
            <a:r>
              <a:rPr lang="en-US" sz="2000" dirty="0"/>
              <a:t>Code the core block chain</a:t>
            </a:r>
          </a:p>
          <a:p>
            <a:r>
              <a:rPr lang="en-US" sz="2000" dirty="0"/>
              <a:t>Build an API around the block chain that user can interact.</a:t>
            </a:r>
          </a:p>
          <a:p>
            <a:r>
              <a:rPr lang="en-US" sz="2000" dirty="0"/>
              <a:t>Create a dynamic peer-to-peer server for multiple contributors.</a:t>
            </a:r>
          </a:p>
          <a:p>
            <a:r>
              <a:rPr lang="en-US" sz="2000" dirty="0"/>
              <a:t>Implement a proof of work system to balance users.(Proof algorithm)</a:t>
            </a:r>
          </a:p>
          <a:p>
            <a:r>
              <a:rPr lang="en-US" sz="2000" dirty="0"/>
              <a:t>Create a transaction system for a cryptocurrency</a:t>
            </a:r>
          </a:p>
          <a:p>
            <a:r>
              <a:rPr lang="en-US" sz="2000" dirty="0"/>
              <a:t>We will create a currency as bitcoin and Ethereum.</a:t>
            </a:r>
          </a:p>
        </p:txBody>
      </p:sp>
    </p:spTree>
    <p:extLst>
      <p:ext uri="{BB962C8B-B14F-4D97-AF65-F5344CB8AC3E}">
        <p14:creationId xmlns:p14="http://schemas.microsoft.com/office/powerpoint/2010/main" val="307982187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18">
            <a:extLst>
              <a:ext uri="{FF2B5EF4-FFF2-40B4-BE49-F238E27FC236}">
                <a16:creationId xmlns:a16="http://schemas.microsoft.com/office/drawing/2014/main" id="{57D5CA59-C2DE-4AD4-ADD0-960E2E5B9F04}"/>
              </a:ext>
            </a:extLst>
          </p:cNvPr>
          <p:cNvPicPr/>
          <p:nvPr/>
        </p:nvPicPr>
        <p:blipFill>
          <a:blip r:embed="rId2"/>
          <a:stretch>
            <a:fillRect/>
          </a:stretch>
        </p:blipFill>
        <p:spPr>
          <a:xfrm>
            <a:off x="285750" y="274842"/>
            <a:ext cx="5303889" cy="2365119"/>
          </a:xfrm>
          <a:prstGeom prst="rect">
            <a:avLst/>
          </a:prstGeom>
        </p:spPr>
      </p:pic>
      <p:sp>
        <p:nvSpPr>
          <p:cNvPr id="5" name="Rectangle 4">
            <a:extLst>
              <a:ext uri="{FF2B5EF4-FFF2-40B4-BE49-F238E27FC236}">
                <a16:creationId xmlns:a16="http://schemas.microsoft.com/office/drawing/2014/main" id="{2F30F0DF-FF6D-433E-B8FF-E82AB71675C5}"/>
              </a:ext>
            </a:extLst>
          </p:cNvPr>
          <p:cNvSpPr/>
          <p:nvPr/>
        </p:nvSpPr>
        <p:spPr>
          <a:xfrm>
            <a:off x="172065" y="2782629"/>
            <a:ext cx="5417574" cy="968278"/>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Says a miner extend upon a miner change. This chain now longer than everyone chain in the system. Therefore everyone have to accept the Long chain.</a:t>
            </a:r>
          </a:p>
        </p:txBody>
      </p:sp>
      <p:sp>
        <p:nvSpPr>
          <p:cNvPr id="6" name="Rectangle 5">
            <a:extLst>
              <a:ext uri="{FF2B5EF4-FFF2-40B4-BE49-F238E27FC236}">
                <a16:creationId xmlns:a16="http://schemas.microsoft.com/office/drawing/2014/main" id="{159F13D8-D205-4DFE-AB3A-FCC8F53FCBA5}"/>
              </a:ext>
            </a:extLst>
          </p:cNvPr>
          <p:cNvSpPr/>
          <p:nvPr/>
        </p:nvSpPr>
        <p:spPr>
          <a:xfrm>
            <a:off x="5833293" y="5183136"/>
            <a:ext cx="5680895" cy="1264642"/>
          </a:xfrm>
          <a:prstGeom prst="rect">
            <a:avLst/>
          </a:prstGeom>
        </p:spPr>
        <p:txBody>
          <a:bodyPr wrap="square">
            <a:spAutoFit/>
          </a:bodyPr>
          <a:lstStyle/>
          <a:p>
            <a:pPr algn="just">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Now fork is resolved by accepting the original block submitted by miner A. this not means block chain which had the block from miner B will lose that original block data. The block can be added to the newly received chain.</a:t>
            </a:r>
          </a:p>
        </p:txBody>
      </p:sp>
      <p:pic>
        <p:nvPicPr>
          <p:cNvPr id="7" name="Resim 19">
            <a:extLst>
              <a:ext uri="{FF2B5EF4-FFF2-40B4-BE49-F238E27FC236}">
                <a16:creationId xmlns:a16="http://schemas.microsoft.com/office/drawing/2014/main" id="{83FF570E-DCFD-4D15-B28D-E5C476DD150C}"/>
              </a:ext>
            </a:extLst>
          </p:cNvPr>
          <p:cNvPicPr/>
          <p:nvPr/>
        </p:nvPicPr>
        <p:blipFill>
          <a:blip r:embed="rId3"/>
          <a:stretch>
            <a:fillRect/>
          </a:stretch>
        </p:blipFill>
        <p:spPr>
          <a:xfrm>
            <a:off x="5589639" y="2639961"/>
            <a:ext cx="5924550" cy="2543175"/>
          </a:xfrm>
          <a:prstGeom prst="rect">
            <a:avLst/>
          </a:prstGeom>
        </p:spPr>
      </p:pic>
      <p:sp>
        <p:nvSpPr>
          <p:cNvPr id="10" name="Arrow: Bent 9">
            <a:extLst>
              <a:ext uri="{FF2B5EF4-FFF2-40B4-BE49-F238E27FC236}">
                <a16:creationId xmlns:a16="http://schemas.microsoft.com/office/drawing/2014/main" id="{AD5AEC71-83BA-4C59-AF2D-6D32C177F921}"/>
              </a:ext>
            </a:extLst>
          </p:cNvPr>
          <p:cNvSpPr/>
          <p:nvPr/>
        </p:nvSpPr>
        <p:spPr>
          <a:xfrm rot="5400000">
            <a:off x="6646985" y="203983"/>
            <a:ext cx="1364566" cy="3263708"/>
          </a:xfrm>
          <a:prstGeom prst="bentArrow">
            <a:avLst>
              <a:gd name="adj1" fmla="val 25000"/>
              <a:gd name="adj2" fmla="val 25515"/>
              <a:gd name="adj3" fmla="val 25000"/>
              <a:gd name="adj4" fmla="val 4375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83720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08F4-D635-4AC6-A610-F43288354786}"/>
              </a:ext>
            </a:extLst>
          </p:cNvPr>
          <p:cNvSpPr>
            <a:spLocks noGrp="1"/>
          </p:cNvSpPr>
          <p:nvPr>
            <p:ph type="title"/>
          </p:nvPr>
        </p:nvSpPr>
        <p:spPr/>
        <p:txBody>
          <a:bodyPr/>
          <a:lstStyle/>
          <a:p>
            <a:r>
              <a:rPr lang="en-US" dirty="0"/>
              <a:t>Hash Validation:</a:t>
            </a:r>
          </a:p>
        </p:txBody>
      </p:sp>
      <p:sp>
        <p:nvSpPr>
          <p:cNvPr id="3" name="Content Placeholder 2">
            <a:extLst>
              <a:ext uri="{FF2B5EF4-FFF2-40B4-BE49-F238E27FC236}">
                <a16:creationId xmlns:a16="http://schemas.microsoft.com/office/drawing/2014/main" id="{85797A91-CA8C-484C-B73D-6AE9FDF8966A}"/>
              </a:ext>
            </a:extLst>
          </p:cNvPr>
          <p:cNvSpPr>
            <a:spLocks noGrp="1"/>
          </p:cNvSpPr>
          <p:nvPr>
            <p:ph idx="1"/>
          </p:nvPr>
        </p:nvSpPr>
        <p:spPr/>
        <p:txBody>
          <a:bodyPr>
            <a:normAutofit/>
          </a:bodyPr>
          <a:lstStyle/>
          <a:p>
            <a:r>
              <a:rPr lang="en-US" dirty="0"/>
              <a:t>This validation is check the hash value produced by each chain of the block,</a:t>
            </a:r>
          </a:p>
          <a:p>
            <a:r>
              <a:rPr lang="en-US" dirty="0"/>
              <a:t> so every block chain has the access to hash function which generate the hash base of the block data. </a:t>
            </a:r>
          </a:p>
          <a:p>
            <a:r>
              <a:rPr lang="en-US" dirty="0"/>
              <a:t>When a block chain receive a change it can ensure that this hash is regenerated by regenerating this hash itself. </a:t>
            </a:r>
          </a:p>
          <a:p>
            <a:r>
              <a:rPr lang="en-US" dirty="0"/>
              <a:t>If the hashes don’t match data might probably temped with therefore the block chain will decide not accept the new change. </a:t>
            </a:r>
          </a:p>
          <a:p>
            <a:r>
              <a:rPr lang="en-US" dirty="0"/>
              <a:t>Adding a </a:t>
            </a:r>
            <a:r>
              <a:rPr lang="en-US" dirty="0" err="1"/>
              <a:t>fuction</a:t>
            </a:r>
            <a:r>
              <a:rPr lang="en-US" dirty="0"/>
              <a:t> that will check the Chain that does the job of validating the chain . If the chain is invalid the function will return false, otherwise the chain is okay the function returns True. </a:t>
            </a:r>
          </a:p>
          <a:p>
            <a:r>
              <a:rPr lang="en-US" dirty="0"/>
              <a:t>In block chain </a:t>
            </a:r>
            <a:r>
              <a:rPr lang="en-US" dirty="0" err="1"/>
              <a:t>js</a:t>
            </a:r>
            <a:r>
              <a:rPr lang="en-US" dirty="0"/>
              <a:t> we add is valid method</a:t>
            </a:r>
          </a:p>
        </p:txBody>
      </p:sp>
    </p:spTree>
    <p:extLst>
      <p:ext uri="{BB962C8B-B14F-4D97-AF65-F5344CB8AC3E}">
        <p14:creationId xmlns:p14="http://schemas.microsoft.com/office/powerpoint/2010/main" val="338431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38CE86C-9193-480D-B2FF-10548C2FA435}"/>
              </a:ext>
            </a:extLst>
          </p:cNvPr>
          <p:cNvPicPr>
            <a:picLocks noGrp="1" noChangeAspect="1"/>
          </p:cNvPicPr>
          <p:nvPr>
            <p:ph idx="1"/>
          </p:nvPr>
        </p:nvPicPr>
        <p:blipFill>
          <a:blip r:embed="rId2"/>
          <a:stretch>
            <a:fillRect/>
          </a:stretch>
        </p:blipFill>
        <p:spPr>
          <a:xfrm>
            <a:off x="2094472" y="480060"/>
            <a:ext cx="7236854" cy="5949626"/>
          </a:xfrm>
          <a:prstGeom prst="rect">
            <a:avLst/>
          </a:prstGeom>
        </p:spPr>
      </p:pic>
    </p:spTree>
    <p:extLst>
      <p:ext uri="{BB962C8B-B14F-4D97-AF65-F5344CB8AC3E}">
        <p14:creationId xmlns:p14="http://schemas.microsoft.com/office/powerpoint/2010/main" val="4033921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E9E3-3400-4937-A619-C1DC08A8F42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BFB4C96-C98D-4AD1-85E2-3798927705D2}"/>
              </a:ext>
            </a:extLst>
          </p:cNvPr>
          <p:cNvPicPr>
            <a:picLocks noGrp="1" noChangeAspect="1"/>
          </p:cNvPicPr>
          <p:nvPr>
            <p:ph idx="1"/>
          </p:nvPr>
        </p:nvPicPr>
        <p:blipFill>
          <a:blip r:embed="rId2"/>
          <a:stretch>
            <a:fillRect/>
          </a:stretch>
        </p:blipFill>
        <p:spPr>
          <a:xfrm>
            <a:off x="677334" y="609600"/>
            <a:ext cx="9054602" cy="3019865"/>
          </a:xfrm>
          <a:prstGeom prst="rect">
            <a:avLst/>
          </a:prstGeom>
        </p:spPr>
      </p:pic>
      <p:pic>
        <p:nvPicPr>
          <p:cNvPr id="8" name="Picture 7">
            <a:extLst>
              <a:ext uri="{FF2B5EF4-FFF2-40B4-BE49-F238E27FC236}">
                <a16:creationId xmlns:a16="http://schemas.microsoft.com/office/drawing/2014/main" id="{EF47E30B-6E8D-4DB1-AB4F-C51CDD15C4DD}"/>
              </a:ext>
            </a:extLst>
          </p:cNvPr>
          <p:cNvPicPr>
            <a:picLocks noChangeAspect="1"/>
          </p:cNvPicPr>
          <p:nvPr/>
        </p:nvPicPr>
        <p:blipFill>
          <a:blip r:embed="rId3"/>
          <a:stretch>
            <a:fillRect/>
          </a:stretch>
        </p:blipFill>
        <p:spPr>
          <a:xfrm>
            <a:off x="677334" y="3629465"/>
            <a:ext cx="7927346" cy="3019865"/>
          </a:xfrm>
          <a:prstGeom prst="rect">
            <a:avLst/>
          </a:prstGeom>
        </p:spPr>
      </p:pic>
    </p:spTree>
    <p:extLst>
      <p:ext uri="{BB962C8B-B14F-4D97-AF65-F5344CB8AC3E}">
        <p14:creationId xmlns:p14="http://schemas.microsoft.com/office/powerpoint/2010/main" val="3271056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4B429F-0AAF-4C43-99DB-4037172C9921}"/>
              </a:ext>
            </a:extLst>
          </p:cNvPr>
          <p:cNvPicPr>
            <a:picLocks noChangeAspect="1"/>
          </p:cNvPicPr>
          <p:nvPr/>
        </p:nvPicPr>
        <p:blipFill>
          <a:blip r:embed="rId2"/>
          <a:stretch>
            <a:fillRect/>
          </a:stretch>
        </p:blipFill>
        <p:spPr>
          <a:xfrm>
            <a:off x="151319" y="0"/>
            <a:ext cx="10461004" cy="6639951"/>
          </a:xfrm>
          <a:prstGeom prst="rect">
            <a:avLst/>
          </a:prstGeom>
        </p:spPr>
      </p:pic>
    </p:spTree>
    <p:extLst>
      <p:ext uri="{BB962C8B-B14F-4D97-AF65-F5344CB8AC3E}">
        <p14:creationId xmlns:p14="http://schemas.microsoft.com/office/powerpoint/2010/main" val="2206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344433-B877-4E0C-8ED2-A690E80D1DA8}"/>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the jest</a:t>
            </a:r>
          </a:p>
        </p:txBody>
      </p:sp>
      <p:sp>
        <p:nvSpPr>
          <p:cNvPr id="3" name="Content Placeholder 2">
            <a:extLst>
              <a:ext uri="{FF2B5EF4-FFF2-40B4-BE49-F238E27FC236}">
                <a16:creationId xmlns:a16="http://schemas.microsoft.com/office/drawing/2014/main" id="{180BBDC2-93BE-4F71-8A27-DAF01C667E69}"/>
              </a:ext>
            </a:extLst>
          </p:cNvPr>
          <p:cNvSpPr>
            <a:spLocks noGrp="1"/>
          </p:cNvSpPr>
          <p:nvPr>
            <p:ph idx="1"/>
          </p:nvPr>
        </p:nvSpPr>
        <p:spPr>
          <a:xfrm>
            <a:off x="6003370" y="638439"/>
            <a:ext cx="5511296" cy="2726267"/>
          </a:xfrm>
        </p:spPr>
        <p:txBody>
          <a:bodyPr anchor="ctr">
            <a:normAutofit/>
          </a:bodyPr>
          <a:lstStyle/>
          <a:p>
            <a:r>
              <a:rPr lang="en-US" dirty="0">
                <a:solidFill>
                  <a:srgbClr val="FFFFFF"/>
                </a:solidFill>
              </a:rPr>
              <a:t>Our goal is to add multiple collaborators to the block.</a:t>
            </a:r>
          </a:p>
          <a:p>
            <a:r>
              <a:rPr lang="en-US" dirty="0">
                <a:solidFill>
                  <a:srgbClr val="FFFFFF"/>
                </a:solidFill>
              </a:rPr>
              <a:t>We added the validation method for the chain to validate the chain </a:t>
            </a:r>
          </a:p>
          <a:p>
            <a:r>
              <a:rPr lang="en-US" dirty="0">
                <a:solidFill>
                  <a:srgbClr val="FFFFFF"/>
                </a:solidFill>
              </a:rPr>
              <a:t>the actual function that replaces the chain with incoming block chain if it is valid. So we will the function replace change in the blockchain.js</a:t>
            </a:r>
          </a:p>
          <a:p>
            <a:endParaRPr lang="en-US" dirty="0">
              <a:solidFill>
                <a:srgbClr val="FFFFFF"/>
              </a:solidFill>
            </a:endParaRPr>
          </a:p>
        </p:txBody>
      </p:sp>
      <p:pic>
        <p:nvPicPr>
          <p:cNvPr id="5" name="Picture 4">
            <a:extLst>
              <a:ext uri="{FF2B5EF4-FFF2-40B4-BE49-F238E27FC236}">
                <a16:creationId xmlns:a16="http://schemas.microsoft.com/office/drawing/2014/main" id="{4A45E8FB-DDE8-4598-AE3E-BDAC10C4BC28}"/>
              </a:ext>
            </a:extLst>
          </p:cNvPr>
          <p:cNvPicPr>
            <a:picLocks noChangeAspect="1"/>
          </p:cNvPicPr>
          <p:nvPr/>
        </p:nvPicPr>
        <p:blipFill>
          <a:blip r:embed="rId2"/>
          <a:stretch>
            <a:fillRect/>
          </a:stretch>
        </p:blipFill>
        <p:spPr>
          <a:xfrm>
            <a:off x="3953376" y="3681413"/>
            <a:ext cx="8245853" cy="3388520"/>
          </a:xfrm>
          <a:prstGeom prst="rect">
            <a:avLst/>
          </a:prstGeom>
        </p:spPr>
      </p:pic>
    </p:spTree>
    <p:extLst>
      <p:ext uri="{BB962C8B-B14F-4D97-AF65-F5344CB8AC3E}">
        <p14:creationId xmlns:p14="http://schemas.microsoft.com/office/powerpoint/2010/main" val="2238122500"/>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17BBA-9EE6-4F86-AF4E-C50F0C1C8A65}"/>
              </a:ext>
            </a:extLst>
          </p:cNvPr>
          <p:cNvSpPr>
            <a:spLocks noGrp="1"/>
          </p:cNvSpPr>
          <p:nvPr>
            <p:ph type="title"/>
          </p:nvPr>
        </p:nvSpPr>
        <p:spPr>
          <a:xfrm>
            <a:off x="1116246" y="2987040"/>
            <a:ext cx="8596668" cy="1320800"/>
          </a:xfrm>
        </p:spPr>
        <p:txBody>
          <a:bodyPr>
            <a:normAutofit/>
          </a:bodyPr>
          <a:lstStyle/>
          <a:p>
            <a:pPr algn="ctr"/>
            <a:r>
              <a:rPr lang="en-US" sz="6600" dirty="0"/>
              <a:t>Thank You </a:t>
            </a:r>
          </a:p>
        </p:txBody>
      </p:sp>
    </p:spTree>
    <p:extLst>
      <p:ext uri="{BB962C8B-B14F-4D97-AF65-F5344CB8AC3E}">
        <p14:creationId xmlns:p14="http://schemas.microsoft.com/office/powerpoint/2010/main" val="1408878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323D83D-50D6-4040-A58B-FCEA340F886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Isosceles Triangle 11">
            <a:extLst>
              <a:ext uri="{FF2B5EF4-FFF2-40B4-BE49-F238E27FC236}">
                <a16:creationId xmlns:a16="http://schemas.microsoft.com/office/drawing/2014/main" id="{F10FD715-4DCE-4779-B634-EC78315EA21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1A1FE6BB-DFB2-4080-9B5E-076EF5DDE67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6FFF147-BC06-4FC9-B1E5-BC3869960590}"/>
              </a:ext>
            </a:extLst>
          </p:cNvPr>
          <p:cNvSpPr>
            <a:spLocks noGrp="1"/>
          </p:cNvSpPr>
          <p:nvPr>
            <p:ph type="title"/>
          </p:nvPr>
        </p:nvSpPr>
        <p:spPr>
          <a:xfrm>
            <a:off x="1238250" y="1179151"/>
            <a:ext cx="3106345" cy="4463889"/>
          </a:xfrm>
        </p:spPr>
        <p:txBody>
          <a:bodyPr anchor="ctr">
            <a:normAutofit/>
          </a:bodyPr>
          <a:lstStyle/>
          <a:p>
            <a:r>
              <a:rPr lang="en-US" sz="3200" dirty="0"/>
              <a:t>Implementation</a:t>
            </a:r>
          </a:p>
        </p:txBody>
      </p:sp>
      <p:sp>
        <p:nvSpPr>
          <p:cNvPr id="3" name="Content Placeholder 2">
            <a:extLst>
              <a:ext uri="{FF2B5EF4-FFF2-40B4-BE49-F238E27FC236}">
                <a16:creationId xmlns:a16="http://schemas.microsoft.com/office/drawing/2014/main" id="{B0053959-97D1-477D-B061-072DDE2D4241}"/>
              </a:ext>
            </a:extLst>
          </p:cNvPr>
          <p:cNvSpPr>
            <a:spLocks noGrp="1"/>
          </p:cNvSpPr>
          <p:nvPr>
            <p:ph idx="1"/>
          </p:nvPr>
        </p:nvSpPr>
        <p:spPr>
          <a:xfrm>
            <a:off x="4900451" y="973145"/>
            <a:ext cx="7047768" cy="4911710"/>
          </a:xfrm>
        </p:spPr>
        <p:txBody>
          <a:bodyPr anchor="ctr">
            <a:normAutofit/>
          </a:bodyPr>
          <a:lstStyle/>
          <a:p>
            <a:r>
              <a:rPr lang="en-US" sz="2000" dirty="0"/>
              <a:t>Building Blocks  -DONE</a:t>
            </a:r>
          </a:p>
          <a:p>
            <a:r>
              <a:rPr lang="en-US" sz="2000" dirty="0"/>
              <a:t>Building Block Chain -DONE</a:t>
            </a:r>
          </a:p>
          <a:p>
            <a:r>
              <a:rPr lang="en-US" sz="2000" dirty="0"/>
              <a:t>Developing the application -DONE</a:t>
            </a:r>
          </a:p>
          <a:p>
            <a:r>
              <a:rPr lang="en-US" sz="2000" dirty="0"/>
              <a:t>Create Block chain network and UI -DONE</a:t>
            </a:r>
          </a:p>
          <a:p>
            <a:r>
              <a:rPr lang="en-US" sz="2000" dirty="0"/>
              <a:t>Proof of Work </a:t>
            </a:r>
          </a:p>
          <a:p>
            <a:r>
              <a:rPr lang="en-US" sz="2000" dirty="0"/>
              <a:t>Wallets and Transactions on the Blockchain </a:t>
            </a:r>
          </a:p>
          <a:p>
            <a:r>
              <a:rPr lang="en-US" sz="2000" dirty="0"/>
              <a:t>Collect Transaction in a Pool</a:t>
            </a:r>
          </a:p>
          <a:p>
            <a:r>
              <a:rPr lang="en-US" sz="2000" dirty="0"/>
              <a:t>Mine Transaction in a Block </a:t>
            </a:r>
          </a:p>
          <a:p>
            <a:r>
              <a:rPr lang="en-US" sz="2000" dirty="0"/>
              <a:t>Project Submission </a:t>
            </a:r>
          </a:p>
        </p:txBody>
      </p:sp>
    </p:spTree>
    <p:extLst>
      <p:ext uri="{BB962C8B-B14F-4D97-AF65-F5344CB8AC3E}">
        <p14:creationId xmlns:p14="http://schemas.microsoft.com/office/powerpoint/2010/main" val="337212934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D274188-6477-41B0-84EE-4B9F6809E45E}"/>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Development environment</a:t>
            </a:r>
          </a:p>
        </p:txBody>
      </p:sp>
      <p:sp>
        <p:nvSpPr>
          <p:cNvPr id="3" name="Content Placeholder 2">
            <a:extLst>
              <a:ext uri="{FF2B5EF4-FFF2-40B4-BE49-F238E27FC236}">
                <a16:creationId xmlns:a16="http://schemas.microsoft.com/office/drawing/2014/main" id="{95719624-01F2-4EED-800A-DC92A2AA86CE}"/>
              </a:ext>
            </a:extLst>
          </p:cNvPr>
          <p:cNvSpPr>
            <a:spLocks noGrp="1"/>
          </p:cNvSpPr>
          <p:nvPr>
            <p:ph idx="1"/>
          </p:nvPr>
        </p:nvSpPr>
        <p:spPr>
          <a:xfrm>
            <a:off x="6193511" y="1755031"/>
            <a:ext cx="5511296" cy="5545667"/>
          </a:xfrm>
        </p:spPr>
        <p:txBody>
          <a:bodyPr anchor="ctr">
            <a:normAutofit/>
          </a:bodyPr>
          <a:lstStyle/>
          <a:p>
            <a:r>
              <a:rPr lang="en-US" dirty="0">
                <a:solidFill>
                  <a:srgbClr val="FFFFFF"/>
                </a:solidFill>
              </a:rPr>
              <a:t>NodeJS for the project (JavaScript)</a:t>
            </a:r>
          </a:p>
          <a:p>
            <a:r>
              <a:rPr lang="en-US" dirty="0">
                <a:solidFill>
                  <a:srgbClr val="FFFFFF"/>
                </a:solidFill>
              </a:rPr>
              <a:t>Write test as we go along </a:t>
            </a:r>
          </a:p>
        </p:txBody>
      </p:sp>
      <p:pic>
        <p:nvPicPr>
          <p:cNvPr id="2050" name="Picture 2" descr="javascript node js ile ilgili gÃ¶rsel sonucu">
            <a:extLst>
              <a:ext uri="{FF2B5EF4-FFF2-40B4-BE49-F238E27FC236}">
                <a16:creationId xmlns:a16="http://schemas.microsoft.com/office/drawing/2014/main" id="{F32A7C8E-CDBA-41C8-9BD3-2F5F0BC52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922" y="1575792"/>
            <a:ext cx="4146213" cy="253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438339"/>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EB6743CF-E74B-4A3C-A785-599069DB89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9A21C6-A925-4EEA-8712-222BD720C097}"/>
              </a:ext>
            </a:extLst>
          </p:cNvPr>
          <p:cNvSpPr>
            <a:spLocks noGrp="1"/>
          </p:cNvSpPr>
          <p:nvPr>
            <p:ph type="title"/>
          </p:nvPr>
        </p:nvSpPr>
        <p:spPr>
          <a:xfrm>
            <a:off x="805912" y="364595"/>
            <a:ext cx="6424440" cy="1320800"/>
          </a:xfrm>
        </p:spPr>
        <p:txBody>
          <a:bodyPr>
            <a:normAutofit/>
          </a:bodyPr>
          <a:lstStyle/>
          <a:p>
            <a:r>
              <a:rPr lang="en-US" dirty="0"/>
              <a:t>Preparing the environment</a:t>
            </a:r>
          </a:p>
        </p:txBody>
      </p:sp>
      <p:sp>
        <p:nvSpPr>
          <p:cNvPr id="3" name="Content Placeholder 2">
            <a:extLst>
              <a:ext uri="{FF2B5EF4-FFF2-40B4-BE49-F238E27FC236}">
                <a16:creationId xmlns:a16="http://schemas.microsoft.com/office/drawing/2014/main" id="{0B422901-A2F8-40FC-A755-742C448567BD}"/>
              </a:ext>
            </a:extLst>
          </p:cNvPr>
          <p:cNvSpPr>
            <a:spLocks noGrp="1"/>
          </p:cNvSpPr>
          <p:nvPr>
            <p:ph idx="1"/>
          </p:nvPr>
        </p:nvSpPr>
        <p:spPr>
          <a:xfrm>
            <a:off x="805912" y="1685395"/>
            <a:ext cx="9061987" cy="3888893"/>
          </a:xfrm>
        </p:spPr>
        <p:txBody>
          <a:bodyPr>
            <a:normAutofit/>
          </a:bodyPr>
          <a:lstStyle/>
          <a:p>
            <a:pPr lvl="0"/>
            <a:r>
              <a:rPr lang="en-US" dirty="0"/>
              <a:t>Created a project and enter the project</a:t>
            </a:r>
          </a:p>
          <a:p>
            <a:pPr lvl="1"/>
            <a:r>
              <a:rPr lang="en-US" dirty="0"/>
              <a:t>md sf-chain</a:t>
            </a:r>
          </a:p>
          <a:p>
            <a:pPr lvl="1"/>
            <a:r>
              <a:rPr lang="en-US" dirty="0"/>
              <a:t>cd sf-chain</a:t>
            </a:r>
          </a:p>
          <a:p>
            <a:pPr marL="0" indent="0">
              <a:buNone/>
            </a:pPr>
            <a:endParaRPr lang="en-US" dirty="0"/>
          </a:p>
          <a:p>
            <a:pPr lvl="0"/>
            <a:r>
              <a:rPr lang="en-US" dirty="0"/>
              <a:t>Add a </a:t>
            </a:r>
            <a:r>
              <a:rPr lang="en-US" dirty="0" err="1"/>
              <a:t>package.json</a:t>
            </a:r>
            <a:r>
              <a:rPr lang="en-US" dirty="0"/>
              <a:t> and initialize </a:t>
            </a:r>
          </a:p>
          <a:p>
            <a:pPr marL="457200" lvl="1" indent="0">
              <a:buNone/>
            </a:pPr>
            <a:r>
              <a:rPr lang="en-US" dirty="0"/>
              <a:t>	</a:t>
            </a:r>
            <a:r>
              <a:rPr lang="en-US" dirty="0" err="1"/>
              <a:t>Npm</a:t>
            </a:r>
            <a:r>
              <a:rPr lang="en-US" dirty="0"/>
              <a:t> </a:t>
            </a:r>
            <a:r>
              <a:rPr lang="en-US" dirty="0" err="1"/>
              <a:t>init</a:t>
            </a:r>
            <a:r>
              <a:rPr lang="en-US" dirty="0"/>
              <a:t> –y</a:t>
            </a:r>
          </a:p>
          <a:p>
            <a:pPr marL="0" indent="0">
              <a:buNone/>
            </a:pPr>
            <a:r>
              <a:rPr lang="en-US" dirty="0"/>
              <a:t> </a:t>
            </a:r>
          </a:p>
          <a:p>
            <a:pPr lvl="0"/>
            <a:r>
              <a:rPr lang="en-US" dirty="0"/>
              <a:t>Installing the </a:t>
            </a:r>
            <a:r>
              <a:rPr lang="en-US" dirty="0" err="1"/>
              <a:t>nodeman</a:t>
            </a:r>
            <a:r>
              <a:rPr lang="en-US" dirty="0"/>
              <a:t> for the project to see the project while developing</a:t>
            </a:r>
          </a:p>
          <a:p>
            <a:pPr marL="0" indent="0">
              <a:buNone/>
            </a:pPr>
            <a:r>
              <a:rPr lang="en-US" dirty="0"/>
              <a:t>	</a:t>
            </a:r>
            <a:r>
              <a:rPr lang="en-US" dirty="0" err="1"/>
              <a:t>nodemon</a:t>
            </a:r>
            <a:r>
              <a:rPr lang="en-US" dirty="0"/>
              <a:t> –save-dev</a:t>
            </a:r>
          </a:p>
        </p:txBody>
      </p:sp>
    </p:spTree>
    <p:extLst>
      <p:ext uri="{BB962C8B-B14F-4D97-AF65-F5344CB8AC3E}">
        <p14:creationId xmlns:p14="http://schemas.microsoft.com/office/powerpoint/2010/main" val="29676242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EB6743CF-E74B-4A3C-A785-599069DB89D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69A21C6-A925-4EEA-8712-222BD720C097}"/>
              </a:ext>
            </a:extLst>
          </p:cNvPr>
          <p:cNvSpPr>
            <a:spLocks noGrp="1"/>
          </p:cNvSpPr>
          <p:nvPr>
            <p:ph type="title"/>
          </p:nvPr>
        </p:nvSpPr>
        <p:spPr>
          <a:xfrm>
            <a:off x="805912" y="364595"/>
            <a:ext cx="6424440" cy="1320800"/>
          </a:xfrm>
        </p:spPr>
        <p:txBody>
          <a:bodyPr>
            <a:normAutofit/>
          </a:bodyPr>
          <a:lstStyle/>
          <a:p>
            <a:r>
              <a:rPr lang="en-US" dirty="0"/>
              <a:t>What is Block</a:t>
            </a:r>
          </a:p>
        </p:txBody>
      </p:sp>
      <p:sp>
        <p:nvSpPr>
          <p:cNvPr id="3" name="Content Placeholder 2">
            <a:extLst>
              <a:ext uri="{FF2B5EF4-FFF2-40B4-BE49-F238E27FC236}">
                <a16:creationId xmlns:a16="http://schemas.microsoft.com/office/drawing/2014/main" id="{0B422901-A2F8-40FC-A755-742C448567BD}"/>
              </a:ext>
            </a:extLst>
          </p:cNvPr>
          <p:cNvSpPr>
            <a:spLocks noGrp="1"/>
          </p:cNvSpPr>
          <p:nvPr>
            <p:ph idx="1"/>
          </p:nvPr>
        </p:nvSpPr>
        <p:spPr>
          <a:xfrm>
            <a:off x="805912" y="1685395"/>
            <a:ext cx="9061987" cy="3888893"/>
          </a:xfrm>
        </p:spPr>
        <p:txBody>
          <a:bodyPr>
            <a:normAutofit/>
          </a:bodyPr>
          <a:lstStyle/>
          <a:p>
            <a:pPr lvl="0"/>
            <a:r>
              <a:rPr lang="en-US" b="1" dirty="0"/>
              <a:t>Most fundament to power cryptocurrency</a:t>
            </a:r>
            <a:endParaRPr lang="en-US" dirty="0"/>
          </a:p>
          <a:p>
            <a:pPr lvl="0"/>
            <a:r>
              <a:rPr lang="en-US" b="1" dirty="0"/>
              <a:t>To build block chain we need the blocks</a:t>
            </a:r>
            <a:endParaRPr lang="en-US" dirty="0"/>
          </a:p>
          <a:p>
            <a:r>
              <a:rPr lang="en-US" b="1" dirty="0"/>
              <a:t>Block consist of 4 fundamental data</a:t>
            </a:r>
          </a:p>
          <a:p>
            <a:pPr lvl="1"/>
            <a:r>
              <a:rPr lang="en-US" b="1" dirty="0"/>
              <a:t>Timestamp in milliseconds</a:t>
            </a:r>
            <a:endParaRPr lang="en-US" dirty="0"/>
          </a:p>
          <a:p>
            <a:pPr lvl="1"/>
            <a:r>
              <a:rPr lang="en-US" b="1" dirty="0" err="1"/>
              <a:t>lastHash</a:t>
            </a:r>
            <a:r>
              <a:rPr lang="en-US" b="1" dirty="0"/>
              <a:t> –the hash of the block before it</a:t>
            </a:r>
            <a:endParaRPr lang="en-US" dirty="0"/>
          </a:p>
          <a:p>
            <a:r>
              <a:rPr lang="en-US" b="1" dirty="0"/>
              <a:t>(unique value for a block that is generated based on a combination all of its unique data)</a:t>
            </a:r>
            <a:endParaRPr lang="en-US" dirty="0"/>
          </a:p>
          <a:p>
            <a:pPr lvl="1"/>
            <a:r>
              <a:rPr lang="en-US" b="1" dirty="0"/>
              <a:t>hash-based on it own data (Generated based on its own data)</a:t>
            </a:r>
            <a:endParaRPr lang="en-US" dirty="0"/>
          </a:p>
          <a:p>
            <a:pPr lvl="1"/>
            <a:r>
              <a:rPr lang="en-US" b="1" dirty="0"/>
              <a:t>The data to store (</a:t>
            </a:r>
            <a:r>
              <a:rPr lang="en-US" b="1" dirty="0" err="1"/>
              <a:t>Transction</a:t>
            </a:r>
            <a:r>
              <a:rPr lang="en-US" b="1" dirty="0"/>
              <a:t> or any other data)</a:t>
            </a:r>
            <a:endParaRPr lang="en-US" dirty="0"/>
          </a:p>
          <a:p>
            <a:pPr marL="457200" lvl="1" indent="0">
              <a:buNone/>
            </a:pPr>
            <a:endParaRPr lang="en-US" dirty="0"/>
          </a:p>
        </p:txBody>
      </p:sp>
    </p:spTree>
    <p:extLst>
      <p:ext uri="{BB962C8B-B14F-4D97-AF65-F5344CB8AC3E}">
        <p14:creationId xmlns:p14="http://schemas.microsoft.com/office/powerpoint/2010/main" val="69010268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7" name="Rectangle 2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0" name="Rectangle 39">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8">
            <a:extLst>
              <a:ext uri="{FF2B5EF4-FFF2-40B4-BE49-F238E27FC236}">
                <a16:creationId xmlns:a16="http://schemas.microsoft.com/office/drawing/2014/main" id="{E2936A0D-52D6-445C-AADB-119D5F1DAD97}"/>
              </a:ext>
            </a:extLst>
          </p:cNvPr>
          <p:cNvPicPr>
            <a:picLocks noGrp="1" noChangeAspect="1"/>
          </p:cNvPicPr>
          <p:nvPr>
            <p:ph idx="1"/>
          </p:nvPr>
        </p:nvPicPr>
        <p:blipFill>
          <a:blip r:embed="rId3"/>
          <a:stretch>
            <a:fillRect/>
          </a:stretch>
        </p:blipFill>
        <p:spPr>
          <a:xfrm>
            <a:off x="1946606" y="596596"/>
            <a:ext cx="8254812" cy="5781343"/>
          </a:xfrm>
          <a:prstGeom prst="rect">
            <a:avLst/>
          </a:prstGeom>
        </p:spPr>
      </p:pic>
    </p:spTree>
    <p:extLst>
      <p:ext uri="{BB962C8B-B14F-4D97-AF65-F5344CB8AC3E}">
        <p14:creationId xmlns:p14="http://schemas.microsoft.com/office/powerpoint/2010/main" val="153298732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C76E2E2-2D39-4D26-8381-F9F83BA6481C}"/>
              </a:ext>
            </a:extLst>
          </p:cNvPr>
          <p:cNvSpPr>
            <a:spLocks noGrp="1"/>
          </p:cNvSpPr>
          <p:nvPr>
            <p:ph idx="1"/>
          </p:nvPr>
        </p:nvSpPr>
        <p:spPr>
          <a:xfrm>
            <a:off x="426770" y="191131"/>
            <a:ext cx="9061987" cy="411035"/>
          </a:xfrm>
        </p:spPr>
        <p:txBody>
          <a:bodyPr>
            <a:normAutofit/>
          </a:bodyPr>
          <a:lstStyle/>
          <a:p>
            <a:r>
              <a:rPr lang="en-US" b="1" dirty="0"/>
              <a:t>Dev-test.js for the development purpose</a:t>
            </a:r>
            <a:endParaRPr lang="en-US" dirty="0"/>
          </a:p>
        </p:txBody>
      </p:sp>
      <p:pic>
        <p:nvPicPr>
          <p:cNvPr id="8" name="Picture 7">
            <a:extLst>
              <a:ext uri="{FF2B5EF4-FFF2-40B4-BE49-F238E27FC236}">
                <a16:creationId xmlns:a16="http://schemas.microsoft.com/office/drawing/2014/main" id="{6EA3B6FD-DC87-4A5E-A0A7-FD07505E8FE9}"/>
              </a:ext>
            </a:extLst>
          </p:cNvPr>
          <p:cNvPicPr>
            <a:picLocks noChangeAspect="1"/>
          </p:cNvPicPr>
          <p:nvPr/>
        </p:nvPicPr>
        <p:blipFill>
          <a:blip r:embed="rId3"/>
          <a:stretch>
            <a:fillRect/>
          </a:stretch>
        </p:blipFill>
        <p:spPr>
          <a:xfrm>
            <a:off x="411902" y="622624"/>
            <a:ext cx="9061987" cy="1105786"/>
          </a:xfrm>
          <a:prstGeom prst="rect">
            <a:avLst/>
          </a:prstGeom>
        </p:spPr>
      </p:pic>
      <p:sp>
        <p:nvSpPr>
          <p:cNvPr id="9" name="Content Placeholder 2">
            <a:extLst>
              <a:ext uri="{FF2B5EF4-FFF2-40B4-BE49-F238E27FC236}">
                <a16:creationId xmlns:a16="http://schemas.microsoft.com/office/drawing/2014/main" id="{2C3B7822-1B75-4F86-8F18-B30BCB639340}"/>
              </a:ext>
            </a:extLst>
          </p:cNvPr>
          <p:cNvSpPr txBox="1">
            <a:spLocks/>
          </p:cNvSpPr>
          <p:nvPr/>
        </p:nvSpPr>
        <p:spPr>
          <a:xfrm>
            <a:off x="426769" y="1789756"/>
            <a:ext cx="9061987" cy="411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t>Go to the </a:t>
            </a:r>
            <a:r>
              <a:rPr lang="en-US" b="1" dirty="0" err="1"/>
              <a:t>package.json</a:t>
            </a:r>
            <a:r>
              <a:rPr lang="en-US" b="1" dirty="0"/>
              <a:t> “dev-test”: “</a:t>
            </a:r>
            <a:r>
              <a:rPr lang="en-US" b="1" dirty="0" err="1"/>
              <a:t>nodemon</a:t>
            </a:r>
            <a:r>
              <a:rPr lang="en-US" b="1" dirty="0"/>
              <a:t> dev-test ” </a:t>
            </a:r>
            <a:endParaRPr lang="en-US" dirty="0"/>
          </a:p>
        </p:txBody>
      </p:sp>
      <p:pic>
        <p:nvPicPr>
          <p:cNvPr id="11" name="Picture 10">
            <a:extLst>
              <a:ext uri="{FF2B5EF4-FFF2-40B4-BE49-F238E27FC236}">
                <a16:creationId xmlns:a16="http://schemas.microsoft.com/office/drawing/2014/main" id="{2DCD0253-48C6-4806-A7D7-5ACCD558EA84}"/>
              </a:ext>
            </a:extLst>
          </p:cNvPr>
          <p:cNvPicPr>
            <a:picLocks noChangeAspect="1"/>
          </p:cNvPicPr>
          <p:nvPr/>
        </p:nvPicPr>
        <p:blipFill>
          <a:blip r:embed="rId4"/>
          <a:stretch>
            <a:fillRect/>
          </a:stretch>
        </p:blipFill>
        <p:spPr>
          <a:xfrm>
            <a:off x="441636" y="2262137"/>
            <a:ext cx="9047120" cy="4408931"/>
          </a:xfrm>
          <a:prstGeom prst="rect">
            <a:avLst/>
          </a:prstGeom>
        </p:spPr>
      </p:pic>
    </p:spTree>
    <p:extLst>
      <p:ext uri="{BB962C8B-B14F-4D97-AF65-F5344CB8AC3E}">
        <p14:creationId xmlns:p14="http://schemas.microsoft.com/office/powerpoint/2010/main" val="2780862416"/>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1312</TotalTime>
  <Words>1224</Words>
  <Application>Microsoft Office PowerPoint</Application>
  <PresentationFormat>Widescreen</PresentationFormat>
  <Paragraphs>113</Paragraphs>
  <Slides>36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Times New Roman</vt:lpstr>
      <vt:lpstr>Trebuchet MS</vt:lpstr>
      <vt:lpstr>Wingdings 3</vt:lpstr>
      <vt:lpstr>Facet</vt:lpstr>
      <vt:lpstr>Building Blockchain &amp; Cryptocurrency</vt:lpstr>
      <vt:lpstr>Main goal of project</vt:lpstr>
      <vt:lpstr>Roadmap</vt:lpstr>
      <vt:lpstr>Implementation</vt:lpstr>
      <vt:lpstr>Development environment</vt:lpstr>
      <vt:lpstr>Preparing the environment</vt:lpstr>
      <vt:lpstr>What is Block</vt:lpstr>
      <vt:lpstr>PowerPoint Presentation</vt:lpstr>
      <vt:lpstr>PowerPoint Presentation</vt:lpstr>
      <vt:lpstr>Run the first block</vt:lpstr>
      <vt:lpstr>Genesis Block</vt:lpstr>
      <vt:lpstr>PowerPoint Presentation</vt:lpstr>
      <vt:lpstr>in dev test</vt:lpstr>
      <vt:lpstr>Mine block function will also be static, we need a new block instance in order to use this function</vt:lpstr>
      <vt:lpstr>dev-test</vt:lpstr>
      <vt:lpstr>SHA256 Hash Function</vt:lpstr>
      <vt:lpstr>PowerPoint Presentation</vt:lpstr>
      <vt:lpstr>PowerPoint Presentation</vt:lpstr>
      <vt:lpstr>PowerPoint Presentation</vt:lpstr>
      <vt:lpstr>PowerPoint Presentation</vt:lpstr>
      <vt:lpstr>PowerPoint Presentation</vt:lpstr>
      <vt:lpstr>Block Chain</vt:lpstr>
      <vt:lpstr>PowerPoint Presentation</vt:lpstr>
      <vt:lpstr>PowerPoint Presentation</vt:lpstr>
      <vt:lpstr>PowerPoint Presentation</vt:lpstr>
      <vt:lpstr>Multiple chain Validation</vt:lpstr>
      <vt:lpstr>Longer Chains </vt:lpstr>
      <vt:lpstr>PowerPoint Presentation</vt:lpstr>
      <vt:lpstr>PowerPoint Presentation</vt:lpstr>
      <vt:lpstr>PowerPoint Presentation</vt:lpstr>
      <vt:lpstr>Hash Validation:</vt:lpstr>
      <vt:lpstr>PowerPoint Presentation</vt:lpstr>
      <vt:lpstr>PowerPoint Presentation</vt:lpstr>
      <vt:lpstr>PowerPoint Presentation</vt:lpstr>
      <vt:lpstr>the jest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Blockchain and a Cryptocurrency</dc:title>
  <dc:creator>Hidayatullah Arghandabi</dc:creator>
  <cp:lastModifiedBy>Windows User</cp:lastModifiedBy>
  <cp:revision>117</cp:revision>
  <dcterms:created xsi:type="dcterms:W3CDTF">2018-02-26T08:43:27Z</dcterms:created>
  <dcterms:modified xsi:type="dcterms:W3CDTF">2018-05-15T15:58:03Z</dcterms:modified>
</cp:coreProperties>
</file>