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3"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4800" dirty="0" smtClean="0"/>
              <a:t>Rekayasa Perangkat Lunak</a:t>
            </a:r>
            <a:endParaRPr lang="id-ID" sz="4800" dirty="0"/>
          </a:p>
        </p:txBody>
      </p:sp>
      <p:sp>
        <p:nvSpPr>
          <p:cNvPr id="3" name="Subtitle 2"/>
          <p:cNvSpPr>
            <a:spLocks noGrp="1"/>
          </p:cNvSpPr>
          <p:nvPr>
            <p:ph type="subTitle" idx="1"/>
          </p:nvPr>
        </p:nvSpPr>
        <p:spPr/>
        <p:txBody>
          <a:bodyPr/>
          <a:lstStyle/>
          <a:p>
            <a:r>
              <a:rPr lang="id-ID" dirty="0" smtClean="0"/>
              <a:t>USE CASE dan DESKRIPSI USE CASE</a:t>
            </a:r>
            <a:endParaRPr lang="id-ID" dirty="0"/>
          </a:p>
        </p:txBody>
      </p:sp>
    </p:spTree>
    <p:extLst>
      <p:ext uri="{BB962C8B-B14F-4D97-AF65-F5344CB8AC3E}">
        <p14:creationId xmlns:p14="http://schemas.microsoft.com/office/powerpoint/2010/main" val="408909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a:t>ASSOCIATION ANTAR-USE CASE</a:t>
            </a:r>
          </a:p>
        </p:txBody>
      </p:sp>
      <p:sp>
        <p:nvSpPr>
          <p:cNvPr id="3" name="Content Placeholder 2"/>
          <p:cNvSpPr>
            <a:spLocks noGrp="1"/>
          </p:cNvSpPr>
          <p:nvPr>
            <p:ph idx="1"/>
          </p:nvPr>
        </p:nvSpPr>
        <p:spPr>
          <a:xfrm>
            <a:off x="2589212" y="2024062"/>
            <a:ext cx="8915400" cy="3777622"/>
          </a:xfrm>
        </p:spPr>
        <p:txBody>
          <a:bodyPr/>
          <a:lstStyle/>
          <a:p>
            <a:r>
              <a:rPr lang="en-US" sz="2200" dirty="0"/>
              <a:t>&lt;&lt;include&gt;&gt;	</a:t>
            </a:r>
            <a:r>
              <a:rPr lang="en-US" sz="2200" dirty="0" err="1"/>
              <a:t>termasuk</a:t>
            </a:r>
            <a:r>
              <a:rPr lang="en-US" sz="2200" dirty="0"/>
              <a:t> </a:t>
            </a:r>
            <a:r>
              <a:rPr lang="en-US" sz="2200" dirty="0" err="1"/>
              <a:t>didalam</a:t>
            </a:r>
            <a:r>
              <a:rPr lang="en-US" sz="2200" dirty="0"/>
              <a:t> use case lain (required) / (</a:t>
            </a:r>
            <a:r>
              <a:rPr lang="en-US" sz="2200" dirty="0" err="1"/>
              <a:t>diharuskan</a:t>
            </a:r>
            <a:r>
              <a:rPr lang="en-US" sz="2200" dirty="0"/>
              <a:t>)	</a:t>
            </a:r>
          </a:p>
          <a:p>
            <a:pPr lvl="1"/>
            <a:r>
              <a:rPr lang="en-US" sz="2200" dirty="0" err="1">
                <a:solidFill>
                  <a:schemeClr val="tx1"/>
                </a:solidFill>
              </a:rPr>
              <a:t>Pemanggilan</a:t>
            </a:r>
            <a:r>
              <a:rPr lang="en-US" sz="2200" dirty="0">
                <a:solidFill>
                  <a:schemeClr val="tx1"/>
                </a:solidFill>
              </a:rPr>
              <a:t> use case </a:t>
            </a:r>
            <a:r>
              <a:rPr lang="en-US" sz="2200" dirty="0" err="1">
                <a:solidFill>
                  <a:schemeClr val="tx1"/>
                </a:solidFill>
              </a:rPr>
              <a:t>oleh</a:t>
            </a:r>
            <a:r>
              <a:rPr lang="en-US" sz="2200" dirty="0">
                <a:solidFill>
                  <a:schemeClr val="tx1"/>
                </a:solidFill>
              </a:rPr>
              <a:t> use case lain, </a:t>
            </a:r>
            <a:r>
              <a:rPr lang="en-US" sz="2200" dirty="0" err="1">
                <a:solidFill>
                  <a:schemeClr val="tx1"/>
                </a:solidFill>
              </a:rPr>
              <a:t>contohnya</a:t>
            </a:r>
            <a:r>
              <a:rPr lang="en-US" sz="2200" dirty="0">
                <a:solidFill>
                  <a:schemeClr val="tx1"/>
                </a:solidFill>
              </a:rPr>
              <a:t> </a:t>
            </a:r>
            <a:r>
              <a:rPr lang="en-US" sz="2200" dirty="0" err="1">
                <a:solidFill>
                  <a:schemeClr val="tx1"/>
                </a:solidFill>
              </a:rPr>
              <a:t>adalah</a:t>
            </a:r>
            <a:r>
              <a:rPr lang="en-US" sz="2200" dirty="0">
                <a:solidFill>
                  <a:schemeClr val="tx1"/>
                </a:solidFill>
              </a:rPr>
              <a:t>  </a:t>
            </a:r>
            <a:r>
              <a:rPr lang="sv-SE" sz="2200" dirty="0">
                <a:solidFill>
                  <a:schemeClr val="tx1"/>
                </a:solidFill>
              </a:rPr>
              <a:t>pemanggilan sebuah fungsi program</a:t>
            </a:r>
          </a:p>
          <a:p>
            <a:pPr lvl="1"/>
            <a:r>
              <a:rPr lang="sv-SE" sz="2200" dirty="0">
                <a:solidFill>
                  <a:schemeClr val="tx1"/>
                </a:solidFill>
              </a:rPr>
              <a:t>Tanda panah terbuka harus terarah ke sub use case</a:t>
            </a:r>
            <a:endParaRPr lang="en-US" sz="2200" i="1" dirty="0">
              <a:solidFill>
                <a:schemeClr val="tx1"/>
              </a:solidFill>
            </a:endParaRPr>
          </a:p>
          <a:p>
            <a:pPr marL="0" indent="0">
              <a:buNone/>
            </a:pPr>
            <a:r>
              <a:rPr lang="id-ID" dirty="0" smtClean="0"/>
              <a:t>Contohnya : </a:t>
            </a:r>
          </a:p>
          <a:p>
            <a:pPr marL="0" indent="0">
              <a:buNone/>
            </a:pPr>
            <a:endParaRPr lang="id-ID" dirty="0"/>
          </a:p>
        </p:txBody>
      </p:sp>
      <p:graphicFrame>
        <p:nvGraphicFramePr>
          <p:cNvPr id="4" name="Object 6"/>
          <p:cNvGraphicFramePr>
            <a:graphicFrameLocks noChangeAspect="1"/>
          </p:cNvGraphicFramePr>
          <p:nvPr>
            <p:extLst>
              <p:ext uri="{D42A27DB-BD31-4B8C-83A1-F6EECF244321}">
                <p14:modId xmlns:p14="http://schemas.microsoft.com/office/powerpoint/2010/main" val="746135702"/>
              </p:ext>
            </p:extLst>
          </p:nvPr>
        </p:nvGraphicFramePr>
        <p:xfrm>
          <a:off x="2814710" y="4712677"/>
          <a:ext cx="4572000" cy="1627188"/>
        </p:xfrm>
        <a:graphic>
          <a:graphicData uri="http://schemas.openxmlformats.org/presentationml/2006/ole">
            <mc:AlternateContent xmlns:mc="http://schemas.openxmlformats.org/markup-compatibility/2006">
              <mc:Choice xmlns:v="urn:schemas-microsoft-com:vml" Requires="v">
                <p:oleObj spid="_x0000_s1041" name="Visio" r:id="rId3" imgW="3824252" imgH="1379631" progId="Visio.Drawing.11">
                  <p:embed/>
                </p:oleObj>
              </mc:Choice>
              <mc:Fallback>
                <p:oleObj name="Visio" r:id="rId3" imgW="3824252" imgH="1379631" progId="Visio.Drawing.11">
                  <p:embed/>
                  <p:pic>
                    <p:nvPicPr>
                      <p:cNvPr id="0" name=""/>
                      <p:cNvPicPr>
                        <a:picLocks noChangeAspect="1" noChangeArrowheads="1"/>
                      </p:cNvPicPr>
                      <p:nvPr/>
                    </p:nvPicPr>
                    <p:blipFill>
                      <a:blip r:embed="rId4"/>
                      <a:srcRect/>
                      <a:stretch>
                        <a:fillRect/>
                      </a:stretch>
                    </p:blipFill>
                    <p:spPr bwMode="auto">
                      <a:xfrm>
                        <a:off x="2814710" y="4712677"/>
                        <a:ext cx="457200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7"/>
          <p:cNvGrpSpPr>
            <a:grpSpLocks/>
          </p:cNvGrpSpPr>
          <p:nvPr/>
        </p:nvGrpSpPr>
        <p:grpSpPr bwMode="auto">
          <a:xfrm>
            <a:off x="7612208" y="4211063"/>
            <a:ext cx="2671762" cy="2320925"/>
            <a:chOff x="2785" y="2287"/>
            <a:chExt cx="2451" cy="1462"/>
          </a:xfrm>
        </p:grpSpPr>
        <p:sp>
          <p:nvSpPr>
            <p:cNvPr id="6" name="Oval 8"/>
            <p:cNvSpPr>
              <a:spLocks noChangeArrowheads="1"/>
            </p:cNvSpPr>
            <p:nvPr/>
          </p:nvSpPr>
          <p:spPr bwMode="auto">
            <a:xfrm>
              <a:off x="2939" y="2287"/>
              <a:ext cx="493" cy="257"/>
            </a:xfrm>
            <a:prstGeom prst="ellipse">
              <a:avLst/>
            </a:prstGeom>
            <a:noFill/>
            <a:ln w="12700">
              <a:solidFill>
                <a:schemeClr val="tx1"/>
              </a:solidFill>
              <a:round/>
              <a:headEnd/>
              <a:tailEnd/>
            </a:ln>
            <a:effectLst/>
          </p:spPr>
          <p:txBody>
            <a:bodyPr wrap="none" anchor="ctr"/>
            <a:lstStyle/>
            <a:p>
              <a:endParaRPr lang="id-ID"/>
            </a:p>
          </p:txBody>
        </p:sp>
        <p:sp>
          <p:nvSpPr>
            <p:cNvPr id="7" name="Rectangle 9"/>
            <p:cNvSpPr>
              <a:spLocks noChangeArrowheads="1"/>
            </p:cNvSpPr>
            <p:nvPr/>
          </p:nvSpPr>
          <p:spPr bwMode="auto">
            <a:xfrm>
              <a:off x="2785" y="2620"/>
              <a:ext cx="999" cy="134"/>
            </a:xfrm>
            <a:prstGeom prst="rect">
              <a:avLst/>
            </a:prstGeom>
            <a:noFill/>
            <a:ln w="12700">
              <a:noFill/>
              <a:miter lim="800000"/>
              <a:headEnd/>
              <a:tailEnd/>
            </a:ln>
            <a:effectLst/>
          </p:spPr>
          <p:txBody>
            <a:bodyPr wrap="none" lIns="0" tIns="0" rIns="0" bIns="0">
              <a:spAutoFit/>
            </a:bodyPr>
            <a:lstStyle/>
            <a:p>
              <a:pPr eaLnBrk="0" hangingPunct="0"/>
              <a:r>
                <a:rPr lang="en-GB" sz="1400"/>
                <a:t>Register for courses</a:t>
              </a:r>
            </a:p>
          </p:txBody>
        </p:sp>
        <p:sp>
          <p:nvSpPr>
            <p:cNvPr id="8" name="Rectangle 10"/>
            <p:cNvSpPr>
              <a:spLocks noChangeArrowheads="1"/>
            </p:cNvSpPr>
            <p:nvPr/>
          </p:nvSpPr>
          <p:spPr bwMode="auto">
            <a:xfrm>
              <a:off x="3744" y="2352"/>
              <a:ext cx="614" cy="134"/>
            </a:xfrm>
            <a:prstGeom prst="rect">
              <a:avLst/>
            </a:prstGeom>
            <a:noFill/>
            <a:ln w="12700">
              <a:noFill/>
              <a:miter lim="800000"/>
              <a:headEnd/>
              <a:tailEnd/>
            </a:ln>
            <a:effectLst/>
          </p:spPr>
          <p:txBody>
            <a:bodyPr wrap="none" lIns="0" tIns="0" rIns="0" bIns="0">
              <a:spAutoFit/>
            </a:bodyPr>
            <a:lstStyle/>
            <a:p>
              <a:pPr eaLnBrk="0" hangingPunct="0"/>
              <a:r>
                <a:rPr lang="en-GB" sz="1400"/>
                <a:t>&lt;&lt;include&gt;&gt;</a:t>
              </a:r>
            </a:p>
          </p:txBody>
        </p:sp>
        <p:sp>
          <p:nvSpPr>
            <p:cNvPr id="9" name="Line 11"/>
            <p:cNvSpPr>
              <a:spLocks noChangeShapeType="1"/>
            </p:cNvSpPr>
            <p:nvPr/>
          </p:nvSpPr>
          <p:spPr bwMode="auto">
            <a:xfrm>
              <a:off x="3434" y="2482"/>
              <a:ext cx="1050" cy="277"/>
            </a:xfrm>
            <a:prstGeom prst="line">
              <a:avLst/>
            </a:prstGeom>
            <a:noFill/>
            <a:ln w="12700">
              <a:solidFill>
                <a:schemeClr val="tx1"/>
              </a:solidFill>
              <a:round/>
              <a:headEnd/>
              <a:tailEnd/>
            </a:ln>
            <a:effectLst/>
          </p:spPr>
          <p:txBody>
            <a:bodyPr wrap="none" anchor="ctr"/>
            <a:lstStyle/>
            <a:p>
              <a:endParaRPr lang="id-ID"/>
            </a:p>
          </p:txBody>
        </p:sp>
        <p:sp>
          <p:nvSpPr>
            <p:cNvPr id="10" name="Freeform 12"/>
            <p:cNvSpPr>
              <a:spLocks/>
            </p:cNvSpPr>
            <p:nvPr/>
          </p:nvSpPr>
          <p:spPr bwMode="auto">
            <a:xfrm>
              <a:off x="4345" y="2677"/>
              <a:ext cx="144" cy="101"/>
            </a:xfrm>
            <a:custGeom>
              <a:avLst/>
              <a:gdLst/>
              <a:ahLst/>
              <a:cxnLst>
                <a:cxn ang="0">
                  <a:pos x="143" y="86"/>
                </a:cxn>
                <a:cxn ang="0">
                  <a:pos x="21" y="0"/>
                </a:cxn>
                <a:cxn ang="0">
                  <a:pos x="0" y="100"/>
                </a:cxn>
                <a:cxn ang="0">
                  <a:pos x="143" y="86"/>
                </a:cxn>
              </a:cxnLst>
              <a:rect l="0" t="0" r="r" b="b"/>
              <a:pathLst>
                <a:path w="144" h="101">
                  <a:moveTo>
                    <a:pt x="143" y="86"/>
                  </a:moveTo>
                  <a:lnTo>
                    <a:pt x="21" y="0"/>
                  </a:lnTo>
                  <a:lnTo>
                    <a:pt x="0" y="100"/>
                  </a:lnTo>
                  <a:lnTo>
                    <a:pt x="143" y="86"/>
                  </a:lnTo>
                </a:path>
              </a:pathLst>
            </a:custGeom>
            <a:solidFill>
              <a:srgbClr val="0000FF"/>
            </a:solidFill>
            <a:ln w="12700" cap="rnd" cmpd="sng">
              <a:solidFill>
                <a:schemeClr val="tx1"/>
              </a:solidFill>
              <a:prstDash val="solid"/>
              <a:round/>
              <a:headEnd type="none" w="med" len="med"/>
              <a:tailEnd type="none" w="med" len="med"/>
            </a:ln>
            <a:effectLst/>
          </p:spPr>
          <p:txBody>
            <a:bodyPr/>
            <a:lstStyle/>
            <a:p>
              <a:endParaRPr lang="id-ID"/>
            </a:p>
          </p:txBody>
        </p:sp>
        <p:sp>
          <p:nvSpPr>
            <p:cNvPr id="11" name="Oval 13"/>
            <p:cNvSpPr>
              <a:spLocks noChangeArrowheads="1"/>
            </p:cNvSpPr>
            <p:nvPr/>
          </p:nvSpPr>
          <p:spPr bwMode="auto">
            <a:xfrm>
              <a:off x="4499" y="2710"/>
              <a:ext cx="493" cy="257"/>
            </a:xfrm>
            <a:prstGeom prst="ellipse">
              <a:avLst/>
            </a:prstGeom>
            <a:noFill/>
            <a:ln w="12700">
              <a:solidFill>
                <a:schemeClr val="tx1"/>
              </a:solidFill>
              <a:round/>
              <a:headEnd/>
              <a:tailEnd/>
            </a:ln>
            <a:effectLst/>
          </p:spPr>
          <p:txBody>
            <a:bodyPr wrap="none" anchor="ctr"/>
            <a:lstStyle/>
            <a:p>
              <a:endParaRPr lang="id-ID"/>
            </a:p>
          </p:txBody>
        </p:sp>
        <p:sp>
          <p:nvSpPr>
            <p:cNvPr id="12" name="Rectangle 14"/>
            <p:cNvSpPr>
              <a:spLocks noChangeArrowheads="1"/>
            </p:cNvSpPr>
            <p:nvPr/>
          </p:nvSpPr>
          <p:spPr bwMode="auto">
            <a:xfrm>
              <a:off x="4423" y="3050"/>
              <a:ext cx="813" cy="134"/>
            </a:xfrm>
            <a:prstGeom prst="rect">
              <a:avLst/>
            </a:prstGeom>
            <a:noFill/>
            <a:ln w="12700">
              <a:noFill/>
              <a:miter lim="800000"/>
              <a:headEnd/>
              <a:tailEnd/>
            </a:ln>
            <a:effectLst/>
          </p:spPr>
          <p:txBody>
            <a:bodyPr wrap="none" lIns="0" tIns="0" rIns="0" bIns="0">
              <a:spAutoFit/>
            </a:bodyPr>
            <a:lstStyle/>
            <a:p>
              <a:pPr eaLnBrk="0" hangingPunct="0"/>
              <a:r>
                <a:rPr lang="en-GB" sz="1400"/>
                <a:t>Logon validation</a:t>
              </a:r>
            </a:p>
          </p:txBody>
        </p:sp>
        <p:sp>
          <p:nvSpPr>
            <p:cNvPr id="13" name="Rectangle 15"/>
            <p:cNvSpPr>
              <a:spLocks noChangeArrowheads="1"/>
            </p:cNvSpPr>
            <p:nvPr/>
          </p:nvSpPr>
          <p:spPr bwMode="auto">
            <a:xfrm>
              <a:off x="3504" y="2928"/>
              <a:ext cx="614" cy="134"/>
            </a:xfrm>
            <a:prstGeom prst="rect">
              <a:avLst/>
            </a:prstGeom>
            <a:noFill/>
            <a:ln w="12700">
              <a:noFill/>
              <a:miter lim="800000"/>
              <a:headEnd/>
              <a:tailEnd/>
            </a:ln>
            <a:effectLst/>
          </p:spPr>
          <p:txBody>
            <a:bodyPr wrap="none" lIns="0" tIns="0" rIns="0" bIns="0">
              <a:spAutoFit/>
            </a:bodyPr>
            <a:lstStyle/>
            <a:p>
              <a:pPr eaLnBrk="0" hangingPunct="0"/>
              <a:r>
                <a:rPr lang="en-GB" sz="1400" dirty="0"/>
                <a:t>&lt;&lt;include&gt;&gt;</a:t>
              </a:r>
            </a:p>
          </p:txBody>
        </p:sp>
        <p:sp>
          <p:nvSpPr>
            <p:cNvPr id="14" name="Line 16"/>
            <p:cNvSpPr>
              <a:spLocks noChangeShapeType="1"/>
            </p:cNvSpPr>
            <p:nvPr/>
          </p:nvSpPr>
          <p:spPr bwMode="auto">
            <a:xfrm flipV="1">
              <a:off x="3433" y="2918"/>
              <a:ext cx="1050" cy="393"/>
            </a:xfrm>
            <a:prstGeom prst="line">
              <a:avLst/>
            </a:prstGeom>
            <a:noFill/>
            <a:ln w="12700">
              <a:solidFill>
                <a:schemeClr val="tx1"/>
              </a:solidFill>
              <a:round/>
              <a:headEnd/>
              <a:tailEnd/>
            </a:ln>
            <a:effectLst/>
          </p:spPr>
          <p:txBody>
            <a:bodyPr wrap="none" anchor="ctr"/>
            <a:lstStyle/>
            <a:p>
              <a:endParaRPr lang="id-ID"/>
            </a:p>
          </p:txBody>
        </p:sp>
        <p:sp>
          <p:nvSpPr>
            <p:cNvPr id="15" name="Freeform 17"/>
            <p:cNvSpPr>
              <a:spLocks/>
            </p:cNvSpPr>
            <p:nvPr/>
          </p:nvSpPr>
          <p:spPr bwMode="auto">
            <a:xfrm>
              <a:off x="4345" y="2921"/>
              <a:ext cx="144" cy="101"/>
            </a:xfrm>
            <a:custGeom>
              <a:avLst/>
              <a:gdLst/>
              <a:ahLst/>
              <a:cxnLst>
                <a:cxn ang="0">
                  <a:pos x="143" y="0"/>
                </a:cxn>
                <a:cxn ang="0">
                  <a:pos x="35" y="100"/>
                </a:cxn>
                <a:cxn ang="0">
                  <a:pos x="0" y="0"/>
                </a:cxn>
                <a:cxn ang="0">
                  <a:pos x="143" y="0"/>
                </a:cxn>
              </a:cxnLst>
              <a:rect l="0" t="0" r="r" b="b"/>
              <a:pathLst>
                <a:path w="144" h="101">
                  <a:moveTo>
                    <a:pt x="143" y="0"/>
                  </a:moveTo>
                  <a:lnTo>
                    <a:pt x="35" y="100"/>
                  </a:lnTo>
                  <a:lnTo>
                    <a:pt x="0" y="0"/>
                  </a:lnTo>
                  <a:lnTo>
                    <a:pt x="143" y="0"/>
                  </a:lnTo>
                </a:path>
              </a:pathLst>
            </a:custGeom>
            <a:solidFill>
              <a:srgbClr val="0000FF"/>
            </a:solidFill>
            <a:ln w="12700" cap="rnd" cmpd="sng">
              <a:solidFill>
                <a:schemeClr val="tx1"/>
              </a:solidFill>
              <a:prstDash val="solid"/>
              <a:round/>
              <a:headEnd type="none" w="med" len="med"/>
              <a:tailEnd type="none" w="med" len="med"/>
            </a:ln>
            <a:effectLst/>
          </p:spPr>
          <p:txBody>
            <a:bodyPr/>
            <a:lstStyle/>
            <a:p>
              <a:endParaRPr lang="id-ID"/>
            </a:p>
          </p:txBody>
        </p:sp>
        <p:sp>
          <p:nvSpPr>
            <p:cNvPr id="16" name="Oval 18"/>
            <p:cNvSpPr>
              <a:spLocks noChangeArrowheads="1"/>
            </p:cNvSpPr>
            <p:nvPr/>
          </p:nvSpPr>
          <p:spPr bwMode="auto">
            <a:xfrm>
              <a:off x="2939" y="3283"/>
              <a:ext cx="493" cy="257"/>
            </a:xfrm>
            <a:prstGeom prst="ellipse">
              <a:avLst/>
            </a:prstGeom>
            <a:noFill/>
            <a:ln w="12700">
              <a:solidFill>
                <a:schemeClr val="tx1"/>
              </a:solidFill>
              <a:round/>
              <a:headEnd/>
              <a:tailEnd/>
            </a:ln>
            <a:effectLst/>
          </p:spPr>
          <p:txBody>
            <a:bodyPr wrap="none" anchor="ctr"/>
            <a:lstStyle/>
            <a:p>
              <a:endParaRPr lang="id-ID"/>
            </a:p>
          </p:txBody>
        </p:sp>
        <p:sp>
          <p:nvSpPr>
            <p:cNvPr id="17" name="Rectangle 19"/>
            <p:cNvSpPr>
              <a:spLocks noChangeArrowheads="1"/>
            </p:cNvSpPr>
            <p:nvPr/>
          </p:nvSpPr>
          <p:spPr bwMode="auto">
            <a:xfrm>
              <a:off x="2800" y="3615"/>
              <a:ext cx="968" cy="134"/>
            </a:xfrm>
            <a:prstGeom prst="rect">
              <a:avLst/>
            </a:prstGeom>
            <a:noFill/>
            <a:ln w="12700">
              <a:noFill/>
              <a:miter lim="800000"/>
              <a:headEnd/>
              <a:tailEnd/>
            </a:ln>
            <a:effectLst/>
          </p:spPr>
          <p:txBody>
            <a:bodyPr wrap="none" lIns="0" tIns="0" rIns="0" bIns="0">
              <a:spAutoFit/>
            </a:bodyPr>
            <a:lstStyle/>
            <a:p>
              <a:pPr eaLnBrk="0" hangingPunct="0"/>
              <a:r>
                <a:rPr lang="en-GB" sz="1400" dirty="0"/>
                <a:t>Maintain curriculum</a:t>
              </a:r>
            </a:p>
          </p:txBody>
        </p:sp>
      </p:grpSp>
    </p:spTree>
    <p:extLst>
      <p:ext uri="{BB962C8B-B14F-4D97-AF65-F5344CB8AC3E}">
        <p14:creationId xmlns:p14="http://schemas.microsoft.com/office/powerpoint/2010/main" val="192499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a:t>ASSOCIATION ANTAR-USE CASE (2)</a:t>
            </a:r>
          </a:p>
        </p:txBody>
      </p:sp>
      <p:sp>
        <p:nvSpPr>
          <p:cNvPr id="3" name="Content Placeholder 2"/>
          <p:cNvSpPr>
            <a:spLocks noGrp="1"/>
          </p:cNvSpPr>
          <p:nvPr>
            <p:ph idx="1"/>
          </p:nvPr>
        </p:nvSpPr>
        <p:spPr>
          <a:xfrm>
            <a:off x="2589212" y="2133600"/>
            <a:ext cx="8915400" cy="2818228"/>
          </a:xfrm>
        </p:spPr>
        <p:txBody>
          <a:bodyPr/>
          <a:lstStyle/>
          <a:p>
            <a:r>
              <a:rPr lang="en-US" sz="2200" dirty="0"/>
              <a:t>&lt;&lt;extend&gt;&gt; </a:t>
            </a:r>
            <a:r>
              <a:rPr lang="en-US" sz="2200" dirty="0" err="1"/>
              <a:t>perluasan</a:t>
            </a:r>
            <a:r>
              <a:rPr lang="en-US" sz="2200" dirty="0"/>
              <a:t> </a:t>
            </a:r>
            <a:r>
              <a:rPr lang="en-US" sz="2200" dirty="0" err="1"/>
              <a:t>dari</a:t>
            </a:r>
            <a:r>
              <a:rPr lang="en-US" sz="2200" dirty="0"/>
              <a:t> use case lain </a:t>
            </a:r>
            <a:r>
              <a:rPr lang="en-US" sz="2200" dirty="0" err="1"/>
              <a:t>jika</a:t>
            </a:r>
            <a:r>
              <a:rPr lang="en-US" sz="2200" dirty="0"/>
              <a:t> </a:t>
            </a:r>
            <a:r>
              <a:rPr lang="en-US" sz="2200" dirty="0" err="1"/>
              <a:t>kondisi</a:t>
            </a:r>
            <a:r>
              <a:rPr lang="en-US" sz="2200" dirty="0"/>
              <a:t> </a:t>
            </a:r>
            <a:r>
              <a:rPr lang="en-US" sz="2200" dirty="0" err="1"/>
              <a:t>atau</a:t>
            </a:r>
            <a:r>
              <a:rPr lang="en-US" sz="2200" dirty="0"/>
              <a:t> </a:t>
            </a:r>
            <a:r>
              <a:rPr lang="en-US" sz="2200" dirty="0" err="1"/>
              <a:t>syarat</a:t>
            </a:r>
            <a:r>
              <a:rPr lang="en-US" sz="2200" dirty="0"/>
              <a:t> </a:t>
            </a:r>
            <a:r>
              <a:rPr lang="en-US" sz="2200" dirty="0" err="1"/>
              <a:t>terpenuhi</a:t>
            </a:r>
            <a:endParaRPr lang="en-US" sz="2200" dirty="0"/>
          </a:p>
          <a:p>
            <a:pPr lvl="1"/>
            <a:r>
              <a:rPr lang="en-US" sz="2200" dirty="0" err="1"/>
              <a:t>Kurangi</a:t>
            </a:r>
            <a:r>
              <a:rPr lang="en-US" sz="2200" dirty="0"/>
              <a:t> </a:t>
            </a:r>
            <a:r>
              <a:rPr lang="en-US" sz="2200" dirty="0" err="1"/>
              <a:t>penggunaan</a:t>
            </a:r>
            <a:r>
              <a:rPr lang="en-US" sz="2200" dirty="0"/>
              <a:t> association Extend </a:t>
            </a:r>
            <a:r>
              <a:rPr lang="en-US" sz="2200" dirty="0" err="1"/>
              <a:t>ini</a:t>
            </a:r>
            <a:r>
              <a:rPr lang="en-US" sz="2200" dirty="0"/>
              <a:t>, </a:t>
            </a:r>
            <a:r>
              <a:rPr lang="en-US" sz="2200" dirty="0" err="1"/>
              <a:t>terlalu</a:t>
            </a:r>
            <a:r>
              <a:rPr lang="en-US" sz="2200" dirty="0"/>
              <a:t> </a:t>
            </a:r>
            <a:r>
              <a:rPr lang="en-US" sz="2200" dirty="0" err="1"/>
              <a:t>banyak</a:t>
            </a:r>
            <a:r>
              <a:rPr lang="en-US" sz="2200" dirty="0"/>
              <a:t>  </a:t>
            </a:r>
            <a:r>
              <a:rPr lang="en-US" sz="2200" dirty="0" err="1"/>
              <a:t>pemakaian</a:t>
            </a:r>
            <a:r>
              <a:rPr lang="en-US" sz="2200" dirty="0"/>
              <a:t> association </a:t>
            </a:r>
            <a:r>
              <a:rPr lang="en-US" sz="2200" dirty="0" err="1"/>
              <a:t>ini</a:t>
            </a:r>
            <a:r>
              <a:rPr lang="en-US" sz="2200" dirty="0"/>
              <a:t> </a:t>
            </a:r>
            <a:r>
              <a:rPr lang="en-US" sz="2200" dirty="0" err="1"/>
              <a:t>membuat</a:t>
            </a:r>
            <a:r>
              <a:rPr lang="en-US" sz="2200" dirty="0"/>
              <a:t> diagram </a:t>
            </a:r>
            <a:r>
              <a:rPr lang="en-US" sz="2200" dirty="0" err="1"/>
              <a:t>sulit</a:t>
            </a:r>
            <a:r>
              <a:rPr lang="en-US" sz="2200" dirty="0"/>
              <a:t> </a:t>
            </a:r>
            <a:r>
              <a:rPr lang="en-US" sz="2200" dirty="0" err="1"/>
              <a:t>dipahami</a:t>
            </a:r>
            <a:r>
              <a:rPr lang="en-US" sz="2200" dirty="0"/>
              <a:t>.</a:t>
            </a:r>
          </a:p>
          <a:p>
            <a:pPr lvl="1"/>
            <a:r>
              <a:rPr lang="en-US" sz="2200" dirty="0" err="1"/>
              <a:t>Tanda</a:t>
            </a:r>
            <a:r>
              <a:rPr lang="en-US" sz="2200" dirty="0"/>
              <a:t> </a:t>
            </a:r>
            <a:r>
              <a:rPr lang="en-US" sz="2200" dirty="0" err="1"/>
              <a:t>panah</a:t>
            </a:r>
            <a:r>
              <a:rPr lang="en-US" sz="2200" dirty="0"/>
              <a:t> </a:t>
            </a:r>
            <a:r>
              <a:rPr lang="en-US" sz="2200" dirty="0" err="1"/>
              <a:t>terbuka</a:t>
            </a:r>
            <a:r>
              <a:rPr lang="en-US" sz="2200" dirty="0"/>
              <a:t> </a:t>
            </a:r>
            <a:r>
              <a:rPr lang="en-US" sz="2200" dirty="0" err="1"/>
              <a:t>harus</a:t>
            </a:r>
            <a:r>
              <a:rPr lang="en-US" sz="2200" dirty="0"/>
              <a:t> </a:t>
            </a:r>
            <a:r>
              <a:rPr lang="en-US" sz="2200" dirty="0" err="1"/>
              <a:t>terarah</a:t>
            </a:r>
            <a:r>
              <a:rPr lang="en-US" sz="2200" dirty="0"/>
              <a:t> </a:t>
            </a:r>
            <a:r>
              <a:rPr lang="en-US" sz="2200" dirty="0" err="1"/>
              <a:t>ke</a:t>
            </a:r>
            <a:r>
              <a:rPr lang="en-US" sz="2200" dirty="0"/>
              <a:t> parent/base use </a:t>
            </a:r>
            <a:r>
              <a:rPr lang="en-US" sz="2200" dirty="0" smtClean="0"/>
              <a:t>case</a:t>
            </a:r>
            <a:endParaRPr lang="en-US" sz="2200" i="1" dirty="0"/>
          </a:p>
        </p:txBody>
      </p:sp>
      <p:graphicFrame>
        <p:nvGraphicFramePr>
          <p:cNvPr id="4" name="Object 2"/>
          <p:cNvGraphicFramePr>
            <a:graphicFrameLocks noChangeAspect="1"/>
          </p:cNvGraphicFramePr>
          <p:nvPr>
            <p:extLst>
              <p:ext uri="{D42A27DB-BD31-4B8C-83A1-F6EECF244321}">
                <p14:modId xmlns:p14="http://schemas.microsoft.com/office/powerpoint/2010/main" val="4197899874"/>
              </p:ext>
            </p:extLst>
          </p:nvPr>
        </p:nvGraphicFramePr>
        <p:xfrm>
          <a:off x="3716632" y="4644683"/>
          <a:ext cx="3642360" cy="1882726"/>
        </p:xfrm>
        <a:graphic>
          <a:graphicData uri="http://schemas.openxmlformats.org/presentationml/2006/ole">
            <mc:AlternateContent xmlns:mc="http://schemas.openxmlformats.org/markup-compatibility/2006">
              <mc:Choice xmlns:v="urn:schemas-microsoft-com:vml" Requires="v">
                <p:oleObj spid="_x0000_s2066" name="Visio" r:id="rId3" imgW="2344706" imgH="1678717" progId="Visio.Drawing.11">
                  <p:embed/>
                </p:oleObj>
              </mc:Choice>
              <mc:Fallback>
                <p:oleObj name="Visio" r:id="rId3" imgW="2344706" imgH="1678717" progId="Visio.Drawing.11">
                  <p:embed/>
                  <p:pic>
                    <p:nvPicPr>
                      <p:cNvPr id="0" name=""/>
                      <p:cNvPicPr>
                        <a:picLocks noChangeAspect="1" noChangeArrowheads="1"/>
                      </p:cNvPicPr>
                      <p:nvPr/>
                    </p:nvPicPr>
                    <p:blipFill>
                      <a:blip r:embed="rId4"/>
                      <a:srcRect/>
                      <a:stretch>
                        <a:fillRect/>
                      </a:stretch>
                    </p:blipFill>
                    <p:spPr bwMode="auto">
                      <a:xfrm>
                        <a:off x="3716632" y="4644683"/>
                        <a:ext cx="3642360" cy="1882726"/>
                      </a:xfrm>
                      <a:prstGeom prst="rect">
                        <a:avLst/>
                      </a:prstGeom>
                      <a:noFill/>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842725093"/>
              </p:ext>
            </p:extLst>
          </p:nvPr>
        </p:nvGraphicFramePr>
        <p:xfrm>
          <a:off x="7494712" y="4644683"/>
          <a:ext cx="3642360" cy="1882726"/>
        </p:xfrm>
        <a:graphic>
          <a:graphicData uri="http://schemas.openxmlformats.org/presentationml/2006/ole">
            <mc:AlternateContent xmlns:mc="http://schemas.openxmlformats.org/markup-compatibility/2006">
              <mc:Choice xmlns:v="urn:schemas-microsoft-com:vml" Requires="v">
                <p:oleObj spid="_x0000_s2067" name="Visio" r:id="rId5" imgW="2344706" imgH="1678717" progId="Visio.Drawing.11">
                  <p:embed/>
                </p:oleObj>
              </mc:Choice>
              <mc:Fallback>
                <p:oleObj name="Visio" r:id="rId5" imgW="2344706" imgH="1678717" progId="Visio.Drawing.11">
                  <p:embed/>
                  <p:pic>
                    <p:nvPicPr>
                      <p:cNvPr id="0" name=""/>
                      <p:cNvPicPr>
                        <a:picLocks noChangeAspect="1" noChangeArrowheads="1"/>
                      </p:cNvPicPr>
                      <p:nvPr/>
                    </p:nvPicPr>
                    <p:blipFill>
                      <a:blip r:embed="rId6"/>
                      <a:srcRect/>
                      <a:stretch>
                        <a:fillRect/>
                      </a:stretch>
                    </p:blipFill>
                    <p:spPr bwMode="auto">
                      <a:xfrm>
                        <a:off x="7494712" y="4644683"/>
                        <a:ext cx="3642360" cy="1882726"/>
                      </a:xfrm>
                      <a:prstGeom prst="rect">
                        <a:avLst/>
                      </a:prstGeom>
                      <a:noFill/>
                    </p:spPr>
                  </p:pic>
                </p:oleObj>
              </mc:Fallback>
            </mc:AlternateContent>
          </a:graphicData>
        </a:graphic>
      </p:graphicFrame>
    </p:spTree>
    <p:extLst>
      <p:ext uri="{BB962C8B-B14F-4D97-AF65-F5344CB8AC3E}">
        <p14:creationId xmlns:p14="http://schemas.microsoft.com/office/powerpoint/2010/main" val="255664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a:t>INHERITANCE ANTAR-USE CASE</a:t>
            </a:r>
          </a:p>
        </p:txBody>
      </p:sp>
      <p:sp>
        <p:nvSpPr>
          <p:cNvPr id="3" name="Content Placeholder 2"/>
          <p:cNvSpPr>
            <a:spLocks noGrp="1"/>
          </p:cNvSpPr>
          <p:nvPr>
            <p:ph idx="1"/>
          </p:nvPr>
        </p:nvSpPr>
        <p:spPr/>
        <p:txBody>
          <a:bodyPr anchor="ctr" anchorCtr="0"/>
          <a:lstStyle/>
          <a:p>
            <a:r>
              <a:rPr lang="en-US" dirty="0"/>
              <a:t>Generalization/inheritance </a:t>
            </a:r>
            <a:r>
              <a:rPr lang="en-US" dirty="0" err="1"/>
              <a:t>digambarkan</a:t>
            </a:r>
            <a:r>
              <a:rPr lang="en-US" dirty="0"/>
              <a:t> </a:t>
            </a:r>
            <a:r>
              <a:rPr lang="en-US" dirty="0" err="1"/>
              <a:t>dengan</a:t>
            </a:r>
            <a:r>
              <a:rPr lang="en-US" dirty="0"/>
              <a:t> </a:t>
            </a:r>
            <a:r>
              <a:rPr lang="en-US" dirty="0" err="1"/>
              <a:t>sebuah</a:t>
            </a:r>
            <a:r>
              <a:rPr lang="en-US" dirty="0"/>
              <a:t> </a:t>
            </a:r>
            <a:r>
              <a:rPr lang="en-US" dirty="0" err="1"/>
              <a:t>garis</a:t>
            </a:r>
            <a:r>
              <a:rPr lang="en-US" dirty="0"/>
              <a:t> </a:t>
            </a:r>
            <a:r>
              <a:rPr lang="en-US" dirty="0" err="1"/>
              <a:t>berpanah</a:t>
            </a:r>
            <a:r>
              <a:rPr lang="en-US" dirty="0"/>
              <a:t> </a:t>
            </a:r>
            <a:r>
              <a:rPr lang="en-US" dirty="0" err="1"/>
              <a:t>tertutup</a:t>
            </a:r>
            <a:r>
              <a:rPr lang="en-US" dirty="0"/>
              <a:t> </a:t>
            </a:r>
            <a:r>
              <a:rPr lang="en-US" dirty="0" err="1"/>
              <a:t>pada</a:t>
            </a:r>
            <a:r>
              <a:rPr lang="en-US" dirty="0"/>
              <a:t> </a:t>
            </a:r>
            <a:r>
              <a:rPr lang="en-US" dirty="0" err="1"/>
              <a:t>salah</a:t>
            </a:r>
            <a:r>
              <a:rPr lang="en-US" dirty="0"/>
              <a:t> </a:t>
            </a:r>
            <a:r>
              <a:rPr lang="en-US" dirty="0" err="1"/>
              <a:t>satu</a:t>
            </a:r>
            <a:r>
              <a:rPr lang="en-US" dirty="0"/>
              <a:t> </a:t>
            </a:r>
            <a:r>
              <a:rPr lang="en-US" dirty="0" err="1"/>
              <a:t>ujungnya</a:t>
            </a:r>
            <a:r>
              <a:rPr lang="en-US" dirty="0"/>
              <a:t> yang </a:t>
            </a:r>
            <a:r>
              <a:rPr lang="en-US" dirty="0" err="1"/>
              <a:t>menunjukkan</a:t>
            </a:r>
            <a:r>
              <a:rPr lang="en-US" dirty="0"/>
              <a:t> </a:t>
            </a:r>
            <a:r>
              <a:rPr lang="en-US" dirty="0" err="1"/>
              <a:t>lebih</a:t>
            </a:r>
            <a:r>
              <a:rPr lang="en-US" dirty="0"/>
              <a:t> </a:t>
            </a:r>
            <a:r>
              <a:rPr lang="en-US" dirty="0" err="1"/>
              <a:t>umum</a:t>
            </a:r>
            <a:r>
              <a:rPr lang="en-US" dirty="0"/>
              <a:t> </a:t>
            </a:r>
          </a:p>
          <a:p>
            <a:r>
              <a:rPr lang="en-US" dirty="0" err="1"/>
              <a:t>Gambarkan</a:t>
            </a:r>
            <a:r>
              <a:rPr lang="en-US" dirty="0"/>
              <a:t> generalization/inheritance </a:t>
            </a:r>
            <a:r>
              <a:rPr lang="en-US" dirty="0" err="1"/>
              <a:t>antara</a:t>
            </a:r>
            <a:r>
              <a:rPr lang="en-US" dirty="0"/>
              <a:t> use case </a:t>
            </a:r>
            <a:r>
              <a:rPr lang="en-US" dirty="0" err="1"/>
              <a:t>secara</a:t>
            </a:r>
            <a:r>
              <a:rPr lang="en-US" dirty="0"/>
              <a:t> vertical </a:t>
            </a:r>
            <a:r>
              <a:rPr lang="en-US" dirty="0" err="1"/>
              <a:t>dengan</a:t>
            </a:r>
            <a:r>
              <a:rPr lang="en-US" dirty="0"/>
              <a:t> inheriting use case </a:t>
            </a:r>
            <a:r>
              <a:rPr lang="en-US" dirty="0" err="1"/>
              <a:t>dibawah</a:t>
            </a:r>
            <a:r>
              <a:rPr lang="en-US" dirty="0"/>
              <a:t> base/parent use case</a:t>
            </a:r>
          </a:p>
          <a:p>
            <a:r>
              <a:rPr lang="en-US" dirty="0"/>
              <a:t>Generalization/inheritance </a:t>
            </a:r>
            <a:r>
              <a:rPr lang="en-US" dirty="0" err="1"/>
              <a:t>dipakai</a:t>
            </a:r>
            <a:r>
              <a:rPr lang="en-US" dirty="0"/>
              <a:t> </a:t>
            </a:r>
            <a:r>
              <a:rPr lang="en-US" dirty="0" err="1"/>
              <a:t>ketika</a:t>
            </a:r>
            <a:r>
              <a:rPr lang="en-US" dirty="0"/>
              <a:t> </a:t>
            </a:r>
            <a:r>
              <a:rPr lang="en-US" dirty="0" err="1"/>
              <a:t>ada</a:t>
            </a:r>
            <a:r>
              <a:rPr lang="en-US" dirty="0"/>
              <a:t> </a:t>
            </a:r>
            <a:r>
              <a:rPr lang="en-US" dirty="0" err="1"/>
              <a:t>sebuah</a:t>
            </a:r>
            <a:r>
              <a:rPr lang="en-US" dirty="0"/>
              <a:t> </a:t>
            </a:r>
            <a:r>
              <a:rPr lang="en-US" dirty="0" err="1"/>
              <a:t>keadaan</a:t>
            </a:r>
            <a:r>
              <a:rPr lang="en-US" dirty="0"/>
              <a:t> yang lain </a:t>
            </a:r>
            <a:r>
              <a:rPr lang="en-US" dirty="0" err="1"/>
              <a:t>sendiri</a:t>
            </a:r>
            <a:r>
              <a:rPr lang="en-US" dirty="0"/>
              <a:t>/</a:t>
            </a:r>
            <a:r>
              <a:rPr lang="en-US" dirty="0" err="1"/>
              <a:t>perlakuan</a:t>
            </a:r>
            <a:r>
              <a:rPr lang="en-US" dirty="0"/>
              <a:t> </a:t>
            </a:r>
            <a:r>
              <a:rPr lang="en-US" dirty="0" err="1"/>
              <a:t>khusus</a:t>
            </a:r>
            <a:r>
              <a:rPr lang="en-US" dirty="0"/>
              <a:t> </a:t>
            </a:r>
            <a:r>
              <a:rPr lang="en-US" i="1" dirty="0"/>
              <a:t>(single condition</a:t>
            </a:r>
            <a:r>
              <a:rPr lang="en-US" i="1" dirty="0" smtClean="0"/>
              <a:t>)</a:t>
            </a:r>
            <a:endParaRPr lang="id-ID" i="1" dirty="0" smtClean="0"/>
          </a:p>
          <a:p>
            <a:r>
              <a:rPr lang="id-ID" dirty="0" smtClean="0"/>
              <a:t>Dilambangkan dengan </a:t>
            </a:r>
            <a:endParaRPr lang="id-ID" dirty="0"/>
          </a:p>
        </p:txBody>
      </p:sp>
      <p:sp>
        <p:nvSpPr>
          <p:cNvPr id="4" name="Line 4"/>
          <p:cNvSpPr>
            <a:spLocks noChangeShapeType="1"/>
          </p:cNvSpPr>
          <p:nvPr/>
        </p:nvSpPr>
        <p:spPr bwMode="auto">
          <a:xfrm>
            <a:off x="5894362" y="5037406"/>
            <a:ext cx="2667000" cy="0"/>
          </a:xfrm>
          <a:prstGeom prst="line">
            <a:avLst/>
          </a:prstGeom>
          <a:noFill/>
          <a:ln w="9525">
            <a:solidFill>
              <a:schemeClr val="tx1"/>
            </a:solidFill>
            <a:miter lim="800000"/>
            <a:headEnd/>
            <a:tailEnd type="triangle" w="med" len="med"/>
          </a:ln>
          <a:effectLst/>
        </p:spPr>
        <p:txBody>
          <a:bodyPr wrap="none"/>
          <a:lstStyle/>
          <a:p>
            <a:endParaRPr lang="id-ID"/>
          </a:p>
        </p:txBody>
      </p:sp>
    </p:spTree>
    <p:extLst>
      <p:ext uri="{BB962C8B-B14F-4D97-AF65-F5344CB8AC3E}">
        <p14:creationId xmlns:p14="http://schemas.microsoft.com/office/powerpoint/2010/main" val="17405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a:t>INHERITANCE ANTAR-ACTOR</a:t>
            </a:r>
          </a:p>
        </p:txBody>
      </p:sp>
      <p:grpSp>
        <p:nvGrpSpPr>
          <p:cNvPr id="5" name="Group 4"/>
          <p:cNvGrpSpPr/>
          <p:nvPr/>
        </p:nvGrpSpPr>
        <p:grpSpPr>
          <a:xfrm>
            <a:off x="3764856" y="2575775"/>
            <a:ext cx="6567823" cy="3180143"/>
            <a:chOff x="0" y="0"/>
            <a:chExt cx="5391150" cy="2876550"/>
          </a:xfrm>
        </p:grpSpPr>
        <p:grpSp>
          <p:nvGrpSpPr>
            <p:cNvPr id="6" name="Group 5"/>
            <p:cNvGrpSpPr/>
            <p:nvPr/>
          </p:nvGrpSpPr>
          <p:grpSpPr bwMode="auto">
            <a:xfrm>
              <a:off x="123825" y="19050"/>
              <a:ext cx="400050" cy="657224"/>
              <a:chOff x="0" y="0"/>
              <a:chExt cx="239" cy="521"/>
            </a:xfrm>
          </p:grpSpPr>
          <p:sp>
            <p:nvSpPr>
              <p:cNvPr id="27" name="Oval 26"/>
              <p:cNvSpPr>
                <a:spLocks noChangeArrowheads="1"/>
              </p:cNvSpPr>
              <p:nvPr/>
            </p:nvSpPr>
            <p:spPr bwMode="auto">
              <a:xfrm>
                <a:off x="27" y="0"/>
                <a:ext cx="200" cy="197"/>
              </a:xfrm>
              <a:prstGeom prst="ellipse">
                <a:avLst/>
              </a:prstGeom>
              <a:noFill/>
              <a:ln w="25400">
                <a:solidFill>
                  <a:schemeClr val="tx1"/>
                </a:solidFill>
                <a:round/>
                <a:headEnd/>
                <a:tailEnd/>
              </a:ln>
              <a:effectLst/>
            </p:spPr>
            <p:txBody>
              <a:bodyPr wrap="none" anchor="ctr"/>
              <a:lstStyle/>
              <a:p>
                <a:endParaRPr lang="id-ID"/>
              </a:p>
            </p:txBody>
          </p:sp>
          <p:grpSp>
            <p:nvGrpSpPr>
              <p:cNvPr id="28" name="Group 27"/>
              <p:cNvGrpSpPr>
                <a:grpSpLocks/>
              </p:cNvGrpSpPr>
              <p:nvPr/>
            </p:nvGrpSpPr>
            <p:grpSpPr bwMode="auto">
              <a:xfrm>
                <a:off x="0" y="379"/>
                <a:ext cx="239" cy="142"/>
                <a:chOff x="0" y="379"/>
                <a:chExt cx="239" cy="142"/>
              </a:xfrm>
            </p:grpSpPr>
            <p:sp>
              <p:nvSpPr>
                <p:cNvPr id="32" name="Line 7"/>
                <p:cNvSpPr>
                  <a:spLocks noChangeShapeType="1"/>
                </p:cNvSpPr>
                <p:nvPr/>
              </p:nvSpPr>
              <p:spPr bwMode="auto">
                <a:xfrm flipH="1">
                  <a:off x="0" y="379"/>
                  <a:ext cx="136" cy="142"/>
                </a:xfrm>
                <a:prstGeom prst="line">
                  <a:avLst/>
                </a:prstGeom>
                <a:noFill/>
                <a:ln w="25400">
                  <a:solidFill>
                    <a:schemeClr val="tx1"/>
                  </a:solidFill>
                  <a:round/>
                  <a:headEnd/>
                  <a:tailEnd/>
                </a:ln>
                <a:effectLst/>
              </p:spPr>
              <p:txBody>
                <a:bodyPr wrap="none" anchor="ctr"/>
                <a:lstStyle/>
                <a:p>
                  <a:endParaRPr lang="id-ID"/>
                </a:p>
              </p:txBody>
            </p:sp>
            <p:sp>
              <p:nvSpPr>
                <p:cNvPr id="33" name="Line 8"/>
                <p:cNvSpPr>
                  <a:spLocks noChangeShapeType="1"/>
                </p:cNvSpPr>
                <p:nvPr/>
              </p:nvSpPr>
              <p:spPr bwMode="auto">
                <a:xfrm>
                  <a:off x="135" y="379"/>
                  <a:ext cx="104" cy="142"/>
                </a:xfrm>
                <a:prstGeom prst="line">
                  <a:avLst/>
                </a:prstGeom>
                <a:noFill/>
                <a:ln w="25400">
                  <a:solidFill>
                    <a:schemeClr val="tx1"/>
                  </a:solidFill>
                  <a:round/>
                  <a:headEnd/>
                  <a:tailEnd/>
                </a:ln>
                <a:effectLst/>
              </p:spPr>
              <p:txBody>
                <a:bodyPr wrap="none" anchor="ctr"/>
                <a:lstStyle/>
                <a:p>
                  <a:endParaRPr lang="id-ID"/>
                </a:p>
              </p:txBody>
            </p:sp>
          </p:grpSp>
          <p:grpSp>
            <p:nvGrpSpPr>
              <p:cNvPr id="29" name="Group 28"/>
              <p:cNvGrpSpPr>
                <a:grpSpLocks/>
              </p:cNvGrpSpPr>
              <p:nvPr/>
            </p:nvGrpSpPr>
            <p:grpSpPr bwMode="auto">
              <a:xfrm>
                <a:off x="17" y="213"/>
                <a:ext cx="221" cy="146"/>
                <a:chOff x="17" y="213"/>
                <a:chExt cx="221" cy="146"/>
              </a:xfrm>
            </p:grpSpPr>
            <p:sp>
              <p:nvSpPr>
                <p:cNvPr id="30" name="Line 10"/>
                <p:cNvSpPr>
                  <a:spLocks noChangeShapeType="1"/>
                </p:cNvSpPr>
                <p:nvPr/>
              </p:nvSpPr>
              <p:spPr bwMode="auto">
                <a:xfrm>
                  <a:off x="127" y="213"/>
                  <a:ext cx="0" cy="146"/>
                </a:xfrm>
                <a:prstGeom prst="line">
                  <a:avLst/>
                </a:prstGeom>
                <a:noFill/>
                <a:ln w="25400">
                  <a:solidFill>
                    <a:schemeClr val="tx1"/>
                  </a:solidFill>
                  <a:round/>
                  <a:headEnd/>
                  <a:tailEnd/>
                </a:ln>
                <a:effectLst/>
              </p:spPr>
              <p:txBody>
                <a:bodyPr wrap="none" anchor="ctr"/>
                <a:lstStyle/>
                <a:p>
                  <a:endParaRPr lang="id-ID"/>
                </a:p>
              </p:txBody>
            </p:sp>
            <p:sp>
              <p:nvSpPr>
                <p:cNvPr id="31" name="Line 11"/>
                <p:cNvSpPr>
                  <a:spLocks noChangeShapeType="1"/>
                </p:cNvSpPr>
                <p:nvPr/>
              </p:nvSpPr>
              <p:spPr bwMode="auto">
                <a:xfrm>
                  <a:off x="17" y="265"/>
                  <a:ext cx="221" cy="0"/>
                </a:xfrm>
                <a:prstGeom prst="line">
                  <a:avLst/>
                </a:prstGeom>
                <a:noFill/>
                <a:ln w="25400">
                  <a:solidFill>
                    <a:schemeClr val="tx1"/>
                  </a:solidFill>
                  <a:round/>
                  <a:headEnd/>
                  <a:tailEnd/>
                </a:ln>
                <a:effectLst/>
              </p:spPr>
              <p:txBody>
                <a:bodyPr wrap="none" anchor="ctr"/>
                <a:lstStyle/>
                <a:p>
                  <a:endParaRPr lang="id-ID"/>
                </a:p>
              </p:txBody>
            </p:sp>
          </p:grpSp>
        </p:grpSp>
        <p:grpSp>
          <p:nvGrpSpPr>
            <p:cNvPr id="7" name="Group 6"/>
            <p:cNvGrpSpPr/>
            <p:nvPr/>
          </p:nvGrpSpPr>
          <p:grpSpPr bwMode="auto">
            <a:xfrm>
              <a:off x="171450" y="1714500"/>
              <a:ext cx="400050" cy="657224"/>
              <a:chOff x="0" y="0"/>
              <a:chExt cx="239" cy="521"/>
            </a:xfrm>
          </p:grpSpPr>
          <p:sp>
            <p:nvSpPr>
              <p:cNvPr id="20" name="Oval 19"/>
              <p:cNvSpPr>
                <a:spLocks noChangeArrowheads="1"/>
              </p:cNvSpPr>
              <p:nvPr/>
            </p:nvSpPr>
            <p:spPr bwMode="auto">
              <a:xfrm>
                <a:off x="27" y="0"/>
                <a:ext cx="200" cy="197"/>
              </a:xfrm>
              <a:prstGeom prst="ellipse">
                <a:avLst/>
              </a:prstGeom>
              <a:noFill/>
              <a:ln w="25400">
                <a:solidFill>
                  <a:schemeClr val="tx1"/>
                </a:solidFill>
                <a:round/>
                <a:headEnd/>
                <a:tailEnd/>
              </a:ln>
              <a:effectLst/>
            </p:spPr>
            <p:txBody>
              <a:bodyPr wrap="none" anchor="ctr"/>
              <a:lstStyle/>
              <a:p>
                <a:endParaRPr lang="id-ID"/>
              </a:p>
            </p:txBody>
          </p:sp>
          <p:grpSp>
            <p:nvGrpSpPr>
              <p:cNvPr id="21" name="Group 20"/>
              <p:cNvGrpSpPr>
                <a:grpSpLocks/>
              </p:cNvGrpSpPr>
              <p:nvPr/>
            </p:nvGrpSpPr>
            <p:grpSpPr bwMode="auto">
              <a:xfrm>
                <a:off x="0" y="379"/>
                <a:ext cx="239" cy="142"/>
                <a:chOff x="0" y="379"/>
                <a:chExt cx="239" cy="142"/>
              </a:xfrm>
            </p:grpSpPr>
            <p:sp>
              <p:nvSpPr>
                <p:cNvPr id="25" name="Line 7"/>
                <p:cNvSpPr>
                  <a:spLocks noChangeShapeType="1"/>
                </p:cNvSpPr>
                <p:nvPr/>
              </p:nvSpPr>
              <p:spPr bwMode="auto">
                <a:xfrm flipH="1">
                  <a:off x="0" y="379"/>
                  <a:ext cx="136" cy="142"/>
                </a:xfrm>
                <a:prstGeom prst="line">
                  <a:avLst/>
                </a:prstGeom>
                <a:noFill/>
                <a:ln w="25400">
                  <a:solidFill>
                    <a:schemeClr val="tx1"/>
                  </a:solidFill>
                  <a:round/>
                  <a:headEnd/>
                  <a:tailEnd/>
                </a:ln>
                <a:effectLst/>
              </p:spPr>
              <p:txBody>
                <a:bodyPr wrap="none" anchor="ctr"/>
                <a:lstStyle/>
                <a:p>
                  <a:endParaRPr lang="id-ID"/>
                </a:p>
              </p:txBody>
            </p:sp>
            <p:sp>
              <p:nvSpPr>
                <p:cNvPr id="26" name="Line 8"/>
                <p:cNvSpPr>
                  <a:spLocks noChangeShapeType="1"/>
                </p:cNvSpPr>
                <p:nvPr/>
              </p:nvSpPr>
              <p:spPr bwMode="auto">
                <a:xfrm>
                  <a:off x="135" y="379"/>
                  <a:ext cx="104" cy="142"/>
                </a:xfrm>
                <a:prstGeom prst="line">
                  <a:avLst/>
                </a:prstGeom>
                <a:noFill/>
                <a:ln w="25400">
                  <a:solidFill>
                    <a:schemeClr val="tx1"/>
                  </a:solidFill>
                  <a:round/>
                  <a:headEnd/>
                  <a:tailEnd/>
                </a:ln>
                <a:effectLst/>
              </p:spPr>
              <p:txBody>
                <a:bodyPr wrap="none" anchor="ctr"/>
                <a:lstStyle/>
                <a:p>
                  <a:endParaRPr lang="id-ID"/>
                </a:p>
              </p:txBody>
            </p:sp>
          </p:grpSp>
          <p:grpSp>
            <p:nvGrpSpPr>
              <p:cNvPr id="22" name="Group 21"/>
              <p:cNvGrpSpPr>
                <a:grpSpLocks/>
              </p:cNvGrpSpPr>
              <p:nvPr/>
            </p:nvGrpSpPr>
            <p:grpSpPr bwMode="auto">
              <a:xfrm>
                <a:off x="17" y="213"/>
                <a:ext cx="221" cy="146"/>
                <a:chOff x="17" y="213"/>
                <a:chExt cx="221" cy="146"/>
              </a:xfrm>
            </p:grpSpPr>
            <p:sp>
              <p:nvSpPr>
                <p:cNvPr id="23" name="Line 10"/>
                <p:cNvSpPr>
                  <a:spLocks noChangeShapeType="1"/>
                </p:cNvSpPr>
                <p:nvPr/>
              </p:nvSpPr>
              <p:spPr bwMode="auto">
                <a:xfrm>
                  <a:off x="127" y="213"/>
                  <a:ext cx="0" cy="146"/>
                </a:xfrm>
                <a:prstGeom prst="line">
                  <a:avLst/>
                </a:prstGeom>
                <a:noFill/>
                <a:ln w="25400">
                  <a:solidFill>
                    <a:schemeClr val="tx1"/>
                  </a:solidFill>
                  <a:round/>
                  <a:headEnd/>
                  <a:tailEnd/>
                </a:ln>
                <a:effectLst/>
              </p:spPr>
              <p:txBody>
                <a:bodyPr wrap="none" anchor="ctr"/>
                <a:lstStyle/>
                <a:p>
                  <a:endParaRPr lang="id-ID"/>
                </a:p>
              </p:txBody>
            </p:sp>
            <p:sp>
              <p:nvSpPr>
                <p:cNvPr id="24" name="Line 11"/>
                <p:cNvSpPr>
                  <a:spLocks noChangeShapeType="1"/>
                </p:cNvSpPr>
                <p:nvPr/>
              </p:nvSpPr>
              <p:spPr bwMode="auto">
                <a:xfrm>
                  <a:off x="17" y="265"/>
                  <a:ext cx="221" cy="0"/>
                </a:xfrm>
                <a:prstGeom prst="line">
                  <a:avLst/>
                </a:prstGeom>
                <a:noFill/>
                <a:ln w="25400">
                  <a:solidFill>
                    <a:schemeClr val="tx1"/>
                  </a:solidFill>
                  <a:round/>
                  <a:headEnd/>
                  <a:tailEnd/>
                </a:ln>
                <a:effectLst/>
              </p:spPr>
              <p:txBody>
                <a:bodyPr wrap="none" anchor="ctr"/>
                <a:lstStyle/>
                <a:p>
                  <a:endParaRPr lang="id-ID"/>
                </a:p>
              </p:txBody>
            </p:sp>
          </p:grpSp>
        </p:grpSp>
        <p:sp>
          <p:nvSpPr>
            <p:cNvPr id="8" name="Oval 7"/>
            <p:cNvSpPr/>
            <p:nvPr/>
          </p:nvSpPr>
          <p:spPr>
            <a:xfrm>
              <a:off x="1543050" y="0"/>
              <a:ext cx="1533525" cy="6390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Registrasi Matakuliah</a:t>
              </a:r>
              <a:endParaRPr lang="id-ID" sz="1100">
                <a:effectLst/>
                <a:ea typeface="Calibri" panose="020F0502020204030204" pitchFamily="34" charset="0"/>
                <a:cs typeface="Times New Roman" panose="02020603050405020304" pitchFamily="18" charset="0"/>
              </a:endParaRPr>
            </a:p>
          </p:txBody>
        </p:sp>
        <p:sp>
          <p:nvSpPr>
            <p:cNvPr id="9" name="Oval 8"/>
            <p:cNvSpPr/>
            <p:nvPr/>
          </p:nvSpPr>
          <p:spPr>
            <a:xfrm>
              <a:off x="1638300" y="1695450"/>
              <a:ext cx="1438275" cy="6390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Registrasi Yayasan YKHD</a:t>
              </a:r>
              <a:endParaRPr lang="id-ID" sz="1100">
                <a:effectLst/>
                <a:ea typeface="Calibri" panose="020F0502020204030204" pitchFamily="34" charset="0"/>
                <a:cs typeface="Times New Roman" panose="02020603050405020304" pitchFamily="18" charset="0"/>
              </a:endParaRPr>
            </a:p>
          </p:txBody>
        </p:sp>
        <p:sp>
          <p:nvSpPr>
            <p:cNvPr id="10" name="Oval 9"/>
            <p:cNvSpPr/>
            <p:nvPr/>
          </p:nvSpPr>
          <p:spPr>
            <a:xfrm>
              <a:off x="3857625" y="9525"/>
              <a:ext cx="1533525" cy="6390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Pendaftaran Akun BNI</a:t>
              </a:r>
              <a:endParaRPr lang="id-ID" sz="1100">
                <a:effectLst/>
                <a:ea typeface="Calibri" panose="020F0502020204030204" pitchFamily="34" charset="0"/>
                <a:cs typeface="Times New Roman" panose="02020603050405020304" pitchFamily="18" charset="0"/>
              </a:endParaRPr>
            </a:p>
          </p:txBody>
        </p:sp>
        <p:cxnSp>
          <p:nvCxnSpPr>
            <p:cNvPr id="11" name="Straight Arrow Connector 10"/>
            <p:cNvCxnSpPr/>
            <p:nvPr/>
          </p:nvCxnSpPr>
          <p:spPr>
            <a:xfrm>
              <a:off x="333375" y="1095375"/>
              <a:ext cx="45719" cy="504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7225" y="371475"/>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6275" y="2076450"/>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324100" y="685800"/>
              <a:ext cx="9525" cy="952500"/>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05150" y="304800"/>
              <a:ext cx="733425" cy="4571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105150" y="76200"/>
              <a:ext cx="77152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&lt;&lt;Include&gt;&gt;</a:t>
              </a:r>
              <a:endParaRPr lang="id-ID" sz="1100">
                <a:effectLst/>
                <a:ea typeface="Calibri" panose="020F0502020204030204" pitchFamily="34" charset="0"/>
                <a:cs typeface="Times New Roman" panose="02020603050405020304" pitchFamily="18" charset="0"/>
              </a:endParaRPr>
            </a:p>
          </p:txBody>
        </p:sp>
        <p:sp>
          <p:nvSpPr>
            <p:cNvPr id="17" name="Rectangle 16"/>
            <p:cNvSpPr/>
            <p:nvPr/>
          </p:nvSpPr>
          <p:spPr>
            <a:xfrm rot="5400000">
              <a:off x="2109787" y="1062038"/>
              <a:ext cx="77152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&lt;&lt;Extend&gt;&gt;</a:t>
              </a:r>
              <a:endParaRPr lang="id-ID" sz="1100">
                <a:effectLst/>
                <a:ea typeface="Calibri" panose="020F0502020204030204" pitchFamily="34" charset="0"/>
                <a:cs typeface="Times New Roman" panose="02020603050405020304" pitchFamily="18" charset="0"/>
              </a:endParaRPr>
            </a:p>
          </p:txBody>
        </p:sp>
        <p:sp>
          <p:nvSpPr>
            <p:cNvPr id="18" name="Rectangle 17"/>
            <p:cNvSpPr/>
            <p:nvPr/>
          </p:nvSpPr>
          <p:spPr>
            <a:xfrm>
              <a:off x="0" y="2505075"/>
              <a:ext cx="771525" cy="371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Mahasiswa YKHD</a:t>
              </a:r>
              <a:endParaRPr lang="id-ID" sz="1100">
                <a:effectLst/>
                <a:ea typeface="Calibri" panose="020F0502020204030204" pitchFamily="34" charset="0"/>
                <a:cs typeface="Times New Roman" panose="02020603050405020304" pitchFamily="18" charset="0"/>
              </a:endParaRPr>
            </a:p>
          </p:txBody>
        </p:sp>
        <p:sp>
          <p:nvSpPr>
            <p:cNvPr id="19" name="Rectangle 18"/>
            <p:cNvSpPr/>
            <p:nvPr/>
          </p:nvSpPr>
          <p:spPr>
            <a:xfrm>
              <a:off x="0" y="714375"/>
              <a:ext cx="771525" cy="371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Mahasiswa Reguler</a:t>
              </a:r>
              <a:endParaRPr lang="id-ID" sz="1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53979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CONTOH USE CASE</a:t>
            </a:r>
            <a:endParaRPr lang="id-ID" dirty="0"/>
          </a:p>
        </p:txBody>
      </p:sp>
      <p:grpSp>
        <p:nvGrpSpPr>
          <p:cNvPr id="43" name="Group 42"/>
          <p:cNvGrpSpPr/>
          <p:nvPr/>
        </p:nvGrpSpPr>
        <p:grpSpPr>
          <a:xfrm>
            <a:off x="2962140" y="2137088"/>
            <a:ext cx="7521262" cy="4212196"/>
            <a:chOff x="0" y="0"/>
            <a:chExt cx="5486400" cy="4000500"/>
          </a:xfrm>
        </p:grpSpPr>
        <p:grpSp>
          <p:nvGrpSpPr>
            <p:cNvPr id="44" name="Group 43"/>
            <p:cNvGrpSpPr/>
            <p:nvPr/>
          </p:nvGrpSpPr>
          <p:grpSpPr>
            <a:xfrm>
              <a:off x="219075" y="0"/>
              <a:ext cx="5267325" cy="4000500"/>
              <a:chOff x="0" y="0"/>
              <a:chExt cx="5267325" cy="4000500"/>
            </a:xfrm>
          </p:grpSpPr>
          <p:grpSp>
            <p:nvGrpSpPr>
              <p:cNvPr id="47" name="Group 46"/>
              <p:cNvGrpSpPr/>
              <p:nvPr/>
            </p:nvGrpSpPr>
            <p:grpSpPr>
              <a:xfrm>
                <a:off x="0" y="0"/>
                <a:ext cx="5267325" cy="4000500"/>
                <a:chOff x="0" y="0"/>
                <a:chExt cx="5267325" cy="4000500"/>
              </a:xfrm>
            </p:grpSpPr>
            <p:grpSp>
              <p:nvGrpSpPr>
                <p:cNvPr id="49" name="Group 48"/>
                <p:cNvGrpSpPr/>
                <p:nvPr/>
              </p:nvGrpSpPr>
              <p:grpSpPr bwMode="auto">
                <a:xfrm>
                  <a:off x="0" y="600075"/>
                  <a:ext cx="407669" cy="695326"/>
                  <a:chOff x="0" y="0"/>
                  <a:chExt cx="239" cy="521"/>
                </a:xfrm>
              </p:grpSpPr>
              <p:sp>
                <p:nvSpPr>
                  <p:cNvPr id="77" name="Oval 76"/>
                  <p:cNvSpPr>
                    <a:spLocks noChangeArrowheads="1"/>
                  </p:cNvSpPr>
                  <p:nvPr/>
                </p:nvSpPr>
                <p:spPr bwMode="auto">
                  <a:xfrm>
                    <a:off x="27" y="0"/>
                    <a:ext cx="200" cy="197"/>
                  </a:xfrm>
                  <a:prstGeom prst="ellipse">
                    <a:avLst/>
                  </a:prstGeom>
                  <a:noFill/>
                  <a:ln w="25400">
                    <a:solidFill>
                      <a:schemeClr val="tx1"/>
                    </a:solidFill>
                    <a:round/>
                    <a:headEnd/>
                    <a:tailEnd/>
                  </a:ln>
                  <a:effectLst/>
                </p:spPr>
                <p:txBody>
                  <a:bodyPr wrap="none" anchor="ctr"/>
                  <a:lstStyle/>
                  <a:p>
                    <a:endParaRPr lang="id-ID"/>
                  </a:p>
                </p:txBody>
              </p:sp>
              <p:grpSp>
                <p:nvGrpSpPr>
                  <p:cNvPr id="78" name="Group 77"/>
                  <p:cNvGrpSpPr>
                    <a:grpSpLocks/>
                  </p:cNvGrpSpPr>
                  <p:nvPr/>
                </p:nvGrpSpPr>
                <p:grpSpPr bwMode="auto">
                  <a:xfrm>
                    <a:off x="0" y="379"/>
                    <a:ext cx="239" cy="142"/>
                    <a:chOff x="0" y="379"/>
                    <a:chExt cx="239" cy="142"/>
                  </a:xfrm>
                </p:grpSpPr>
                <p:cxnSp>
                  <p:nvCxnSpPr>
                    <p:cNvPr id="82" name="Line 7"/>
                    <p:cNvCxnSpPr/>
                    <p:nvPr/>
                  </p:nvCxnSpPr>
                  <p:spPr bwMode="auto">
                    <a:xfrm flipH="1">
                      <a:off x="0" y="379"/>
                      <a:ext cx="136" cy="142"/>
                    </a:xfrm>
                    <a:prstGeom prst="line">
                      <a:avLst/>
                    </a:prstGeom>
                    <a:noFill/>
                    <a:ln w="25400">
                      <a:solidFill>
                        <a:schemeClr val="tx1"/>
                      </a:solidFill>
                      <a:round/>
                      <a:headEnd/>
                      <a:tailEnd/>
                    </a:ln>
                    <a:effectLst/>
                  </p:spPr>
                </p:cxnSp>
                <p:cxnSp>
                  <p:nvCxnSpPr>
                    <p:cNvPr id="83" name="Line 8"/>
                    <p:cNvCxnSpPr/>
                    <p:nvPr/>
                  </p:nvCxnSpPr>
                  <p:spPr bwMode="auto">
                    <a:xfrm>
                      <a:off x="135" y="379"/>
                      <a:ext cx="104" cy="142"/>
                    </a:xfrm>
                    <a:prstGeom prst="line">
                      <a:avLst/>
                    </a:prstGeom>
                    <a:noFill/>
                    <a:ln w="25400">
                      <a:solidFill>
                        <a:schemeClr val="tx1"/>
                      </a:solidFill>
                      <a:round/>
                      <a:headEnd/>
                      <a:tailEnd/>
                    </a:ln>
                    <a:effectLst/>
                  </p:spPr>
                </p:cxnSp>
              </p:grpSp>
              <p:grpSp>
                <p:nvGrpSpPr>
                  <p:cNvPr id="79" name="Group 78"/>
                  <p:cNvGrpSpPr>
                    <a:grpSpLocks/>
                  </p:cNvGrpSpPr>
                  <p:nvPr/>
                </p:nvGrpSpPr>
                <p:grpSpPr bwMode="auto">
                  <a:xfrm>
                    <a:off x="17" y="213"/>
                    <a:ext cx="221" cy="146"/>
                    <a:chOff x="17" y="213"/>
                    <a:chExt cx="221" cy="146"/>
                  </a:xfrm>
                </p:grpSpPr>
                <p:cxnSp>
                  <p:nvCxnSpPr>
                    <p:cNvPr id="80" name="Line 10"/>
                    <p:cNvCxnSpPr/>
                    <p:nvPr/>
                  </p:nvCxnSpPr>
                  <p:spPr bwMode="auto">
                    <a:xfrm>
                      <a:off x="127" y="213"/>
                      <a:ext cx="0" cy="146"/>
                    </a:xfrm>
                    <a:prstGeom prst="line">
                      <a:avLst/>
                    </a:prstGeom>
                    <a:noFill/>
                    <a:ln w="25400">
                      <a:solidFill>
                        <a:schemeClr val="tx1"/>
                      </a:solidFill>
                      <a:round/>
                      <a:headEnd/>
                      <a:tailEnd/>
                    </a:ln>
                    <a:effectLst/>
                  </p:spPr>
                </p:cxnSp>
                <p:cxnSp>
                  <p:nvCxnSpPr>
                    <p:cNvPr id="81" name="Line 11"/>
                    <p:cNvCxnSpPr/>
                    <p:nvPr/>
                  </p:nvCxnSpPr>
                  <p:spPr bwMode="auto">
                    <a:xfrm>
                      <a:off x="17" y="265"/>
                      <a:ext cx="221" cy="0"/>
                    </a:xfrm>
                    <a:prstGeom prst="line">
                      <a:avLst/>
                    </a:prstGeom>
                    <a:noFill/>
                    <a:ln w="25400">
                      <a:solidFill>
                        <a:schemeClr val="tx1"/>
                      </a:solidFill>
                      <a:round/>
                      <a:headEnd/>
                      <a:tailEnd/>
                    </a:ln>
                    <a:effectLst/>
                  </p:spPr>
                </p:cxnSp>
              </p:grpSp>
            </p:grpSp>
            <p:grpSp>
              <p:nvGrpSpPr>
                <p:cNvPr id="50" name="Group 49"/>
                <p:cNvGrpSpPr/>
                <p:nvPr/>
              </p:nvGrpSpPr>
              <p:grpSpPr bwMode="auto">
                <a:xfrm>
                  <a:off x="47625" y="2400300"/>
                  <a:ext cx="407669" cy="695326"/>
                  <a:chOff x="0" y="0"/>
                  <a:chExt cx="239" cy="521"/>
                </a:xfrm>
              </p:grpSpPr>
              <p:sp>
                <p:nvSpPr>
                  <p:cNvPr id="70" name="Oval 69"/>
                  <p:cNvSpPr>
                    <a:spLocks noChangeArrowheads="1"/>
                  </p:cNvSpPr>
                  <p:nvPr/>
                </p:nvSpPr>
                <p:spPr bwMode="auto">
                  <a:xfrm>
                    <a:off x="27" y="0"/>
                    <a:ext cx="200" cy="197"/>
                  </a:xfrm>
                  <a:prstGeom prst="ellipse">
                    <a:avLst/>
                  </a:prstGeom>
                  <a:noFill/>
                  <a:ln w="25400">
                    <a:solidFill>
                      <a:schemeClr val="tx1"/>
                    </a:solidFill>
                    <a:round/>
                    <a:headEnd/>
                    <a:tailEnd/>
                  </a:ln>
                  <a:effectLst/>
                </p:spPr>
                <p:txBody>
                  <a:bodyPr wrap="none" anchor="ctr"/>
                  <a:lstStyle/>
                  <a:p>
                    <a:endParaRPr lang="id-ID"/>
                  </a:p>
                </p:txBody>
              </p:sp>
              <p:grpSp>
                <p:nvGrpSpPr>
                  <p:cNvPr id="71" name="Group 70"/>
                  <p:cNvGrpSpPr>
                    <a:grpSpLocks/>
                  </p:cNvGrpSpPr>
                  <p:nvPr/>
                </p:nvGrpSpPr>
                <p:grpSpPr bwMode="auto">
                  <a:xfrm>
                    <a:off x="0" y="379"/>
                    <a:ext cx="239" cy="142"/>
                    <a:chOff x="0" y="379"/>
                    <a:chExt cx="239" cy="142"/>
                  </a:xfrm>
                </p:grpSpPr>
                <p:cxnSp>
                  <p:nvCxnSpPr>
                    <p:cNvPr id="75" name="Line 7"/>
                    <p:cNvCxnSpPr/>
                    <p:nvPr/>
                  </p:nvCxnSpPr>
                  <p:spPr bwMode="auto">
                    <a:xfrm flipH="1">
                      <a:off x="0" y="379"/>
                      <a:ext cx="136" cy="142"/>
                    </a:xfrm>
                    <a:prstGeom prst="line">
                      <a:avLst/>
                    </a:prstGeom>
                    <a:noFill/>
                    <a:ln w="25400">
                      <a:solidFill>
                        <a:schemeClr val="tx1"/>
                      </a:solidFill>
                      <a:round/>
                      <a:headEnd/>
                      <a:tailEnd/>
                    </a:ln>
                    <a:effectLst/>
                  </p:spPr>
                </p:cxnSp>
                <p:cxnSp>
                  <p:nvCxnSpPr>
                    <p:cNvPr id="76" name="Line 8"/>
                    <p:cNvCxnSpPr/>
                    <p:nvPr/>
                  </p:nvCxnSpPr>
                  <p:spPr bwMode="auto">
                    <a:xfrm>
                      <a:off x="135" y="379"/>
                      <a:ext cx="104" cy="142"/>
                    </a:xfrm>
                    <a:prstGeom prst="line">
                      <a:avLst/>
                    </a:prstGeom>
                    <a:noFill/>
                    <a:ln w="25400">
                      <a:solidFill>
                        <a:schemeClr val="tx1"/>
                      </a:solidFill>
                      <a:round/>
                      <a:headEnd/>
                      <a:tailEnd/>
                    </a:ln>
                    <a:effectLst/>
                  </p:spPr>
                </p:cxnSp>
              </p:grpSp>
              <p:grpSp>
                <p:nvGrpSpPr>
                  <p:cNvPr id="72" name="Group 71"/>
                  <p:cNvGrpSpPr>
                    <a:grpSpLocks/>
                  </p:cNvGrpSpPr>
                  <p:nvPr/>
                </p:nvGrpSpPr>
                <p:grpSpPr bwMode="auto">
                  <a:xfrm>
                    <a:off x="17" y="213"/>
                    <a:ext cx="221" cy="146"/>
                    <a:chOff x="17" y="213"/>
                    <a:chExt cx="221" cy="146"/>
                  </a:xfrm>
                </p:grpSpPr>
                <p:cxnSp>
                  <p:nvCxnSpPr>
                    <p:cNvPr id="73" name="Line 10"/>
                    <p:cNvCxnSpPr/>
                    <p:nvPr/>
                  </p:nvCxnSpPr>
                  <p:spPr bwMode="auto">
                    <a:xfrm>
                      <a:off x="127" y="213"/>
                      <a:ext cx="0" cy="146"/>
                    </a:xfrm>
                    <a:prstGeom prst="line">
                      <a:avLst/>
                    </a:prstGeom>
                    <a:noFill/>
                    <a:ln w="25400">
                      <a:solidFill>
                        <a:schemeClr val="tx1"/>
                      </a:solidFill>
                      <a:round/>
                      <a:headEnd/>
                      <a:tailEnd/>
                    </a:ln>
                    <a:effectLst/>
                  </p:spPr>
                </p:cxnSp>
                <p:cxnSp>
                  <p:nvCxnSpPr>
                    <p:cNvPr id="74" name="Line 11"/>
                    <p:cNvCxnSpPr/>
                    <p:nvPr/>
                  </p:nvCxnSpPr>
                  <p:spPr bwMode="auto">
                    <a:xfrm>
                      <a:off x="17" y="265"/>
                      <a:ext cx="221" cy="0"/>
                    </a:xfrm>
                    <a:prstGeom prst="line">
                      <a:avLst/>
                    </a:prstGeom>
                    <a:noFill/>
                    <a:ln w="25400">
                      <a:solidFill>
                        <a:schemeClr val="tx1"/>
                      </a:solidFill>
                      <a:round/>
                      <a:headEnd/>
                      <a:tailEnd/>
                    </a:ln>
                    <a:effectLst/>
                  </p:spPr>
                </p:cxnSp>
              </p:grpSp>
            </p:grpSp>
            <p:sp>
              <p:nvSpPr>
                <p:cNvPr id="51" name="Oval 50"/>
                <p:cNvSpPr/>
                <p:nvPr/>
              </p:nvSpPr>
              <p:spPr>
                <a:xfrm>
                  <a:off x="1466850" y="0"/>
                  <a:ext cx="1571625" cy="647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Mengelola Data Buku</a:t>
                  </a:r>
                  <a:endParaRPr lang="id-ID" sz="1100">
                    <a:effectLst/>
                    <a:ea typeface="Calibri" panose="020F0502020204030204" pitchFamily="34" charset="0"/>
                    <a:cs typeface="Times New Roman" panose="02020603050405020304" pitchFamily="18" charset="0"/>
                  </a:endParaRPr>
                </a:p>
              </p:txBody>
            </p:sp>
            <p:sp>
              <p:nvSpPr>
                <p:cNvPr id="52" name="Oval 51"/>
                <p:cNvSpPr/>
                <p:nvPr/>
              </p:nvSpPr>
              <p:spPr>
                <a:xfrm>
                  <a:off x="1504950" y="809625"/>
                  <a:ext cx="1533525" cy="6191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Mengelola Peminjaman</a:t>
                  </a:r>
                  <a:endParaRPr lang="id-ID" sz="1100">
                    <a:effectLst/>
                    <a:ea typeface="Calibri" panose="020F0502020204030204" pitchFamily="34" charset="0"/>
                    <a:cs typeface="Times New Roman" panose="02020603050405020304" pitchFamily="18" charset="0"/>
                  </a:endParaRPr>
                </a:p>
              </p:txBody>
            </p:sp>
            <p:sp>
              <p:nvSpPr>
                <p:cNvPr id="53" name="Oval 52"/>
                <p:cNvSpPr/>
                <p:nvPr/>
              </p:nvSpPr>
              <p:spPr>
                <a:xfrm>
                  <a:off x="1504950" y="1647825"/>
                  <a:ext cx="1476375" cy="657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dirty="0">
                      <a:solidFill>
                        <a:srgbClr val="000000"/>
                      </a:solidFill>
                      <a:effectLst/>
                      <a:ea typeface="Calibri" panose="020F0502020204030204" pitchFamily="34" charset="0"/>
                      <a:cs typeface="Times New Roman" panose="02020603050405020304" pitchFamily="18" charset="0"/>
                    </a:rPr>
                    <a:t>Mengelola Pengembalian</a:t>
                  </a:r>
                  <a:endParaRPr lang="id-ID" sz="1100" dirty="0">
                    <a:effectLst/>
                    <a:ea typeface="Calibri" panose="020F0502020204030204" pitchFamily="34" charset="0"/>
                    <a:cs typeface="Times New Roman" panose="02020603050405020304" pitchFamily="18" charset="0"/>
                  </a:endParaRPr>
                </a:p>
              </p:txBody>
            </p:sp>
            <p:sp>
              <p:nvSpPr>
                <p:cNvPr id="54" name="Oval 53"/>
                <p:cNvSpPr/>
                <p:nvPr/>
              </p:nvSpPr>
              <p:spPr>
                <a:xfrm>
                  <a:off x="1466850" y="2476500"/>
                  <a:ext cx="1514475" cy="638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Mencari Buku </a:t>
                  </a:r>
                  <a:endParaRPr lang="id-ID" sz="1100">
                    <a:effectLst/>
                    <a:ea typeface="Calibri" panose="020F0502020204030204" pitchFamily="34" charset="0"/>
                    <a:cs typeface="Times New Roman" panose="02020603050405020304" pitchFamily="18" charset="0"/>
                  </a:endParaRPr>
                </a:p>
              </p:txBody>
            </p:sp>
            <p:sp>
              <p:nvSpPr>
                <p:cNvPr id="55" name="Oval 54"/>
                <p:cNvSpPr/>
                <p:nvPr/>
              </p:nvSpPr>
              <p:spPr>
                <a:xfrm>
                  <a:off x="1428750" y="3343275"/>
                  <a:ext cx="1476375" cy="657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Mencari Jurnal dan Katalog</a:t>
                  </a:r>
                  <a:endParaRPr lang="id-ID" sz="1100">
                    <a:effectLst/>
                    <a:ea typeface="Calibri" panose="020F0502020204030204" pitchFamily="34" charset="0"/>
                    <a:cs typeface="Times New Roman" panose="02020603050405020304" pitchFamily="18" charset="0"/>
                  </a:endParaRPr>
                </a:p>
              </p:txBody>
            </p:sp>
            <p:sp>
              <p:nvSpPr>
                <p:cNvPr id="56" name="Oval 55"/>
                <p:cNvSpPr/>
                <p:nvPr/>
              </p:nvSpPr>
              <p:spPr>
                <a:xfrm>
                  <a:off x="3695700" y="1647825"/>
                  <a:ext cx="1571625" cy="647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Mengelola Denda</a:t>
                  </a:r>
                  <a:endParaRPr lang="id-ID" sz="1100">
                    <a:effectLst/>
                    <a:ea typeface="Calibri" panose="020F0502020204030204" pitchFamily="34" charset="0"/>
                    <a:cs typeface="Times New Roman" panose="02020603050405020304" pitchFamily="18" charset="0"/>
                  </a:endParaRPr>
                </a:p>
              </p:txBody>
            </p:sp>
            <p:sp>
              <p:nvSpPr>
                <p:cNvPr id="57" name="Oval 56"/>
                <p:cNvSpPr/>
                <p:nvPr/>
              </p:nvSpPr>
              <p:spPr>
                <a:xfrm>
                  <a:off x="3657600" y="542925"/>
                  <a:ext cx="1571625" cy="6477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1100">
                      <a:solidFill>
                        <a:srgbClr val="000000"/>
                      </a:solidFill>
                      <a:effectLst/>
                      <a:ea typeface="Calibri" panose="020F0502020204030204" pitchFamily="34" charset="0"/>
                      <a:cs typeface="Times New Roman" panose="02020603050405020304" pitchFamily="18" charset="0"/>
                    </a:rPr>
                    <a:t>Login Pengguna Sistem</a:t>
                  </a:r>
                  <a:endParaRPr lang="id-ID" sz="1100">
                    <a:effectLst/>
                    <a:ea typeface="Calibri" panose="020F0502020204030204" pitchFamily="34" charset="0"/>
                    <a:cs typeface="Times New Roman" panose="02020603050405020304" pitchFamily="18" charset="0"/>
                  </a:endParaRPr>
                </a:p>
              </p:txBody>
            </p:sp>
            <p:cxnSp>
              <p:nvCxnSpPr>
                <p:cNvPr id="58" name="Straight Arrow Connector 57"/>
                <p:cNvCxnSpPr/>
                <p:nvPr/>
              </p:nvCxnSpPr>
              <p:spPr>
                <a:xfrm flipV="1">
                  <a:off x="514350" y="447675"/>
                  <a:ext cx="942975" cy="54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1975" y="1057275"/>
                  <a:ext cx="904875" cy="66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33400" y="1190625"/>
                  <a:ext cx="933450" cy="695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52450" y="2743200"/>
                  <a:ext cx="885825" cy="10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71500" y="2876550"/>
                  <a:ext cx="819150" cy="682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114675" y="342900"/>
                  <a:ext cx="600075" cy="37147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3009900" y="1123950"/>
                  <a:ext cx="847725" cy="8001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028950" y="2028825"/>
                  <a:ext cx="676275" cy="381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24225" y="295275"/>
                  <a:ext cx="77152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&lt;&lt;Include&gt;&gt;</a:t>
                  </a:r>
                  <a:endParaRPr lang="id-ID" sz="1100">
                    <a:effectLst/>
                    <a:ea typeface="Calibri" panose="020F0502020204030204" pitchFamily="34" charset="0"/>
                    <a:cs typeface="Times New Roman" panose="02020603050405020304" pitchFamily="18" charset="0"/>
                  </a:endParaRPr>
                </a:p>
              </p:txBody>
            </p:sp>
            <p:sp>
              <p:nvSpPr>
                <p:cNvPr id="67" name="Rectangle 66"/>
                <p:cNvSpPr/>
                <p:nvPr/>
              </p:nvSpPr>
              <p:spPr>
                <a:xfrm>
                  <a:off x="2876550" y="800100"/>
                  <a:ext cx="77152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&lt;&lt;Include&gt;&gt;</a:t>
                  </a:r>
                  <a:endParaRPr lang="id-ID" sz="1100">
                    <a:effectLst/>
                    <a:ea typeface="Calibri" panose="020F0502020204030204" pitchFamily="34" charset="0"/>
                    <a:cs typeface="Times New Roman" panose="02020603050405020304" pitchFamily="18" charset="0"/>
                  </a:endParaRPr>
                </a:p>
              </p:txBody>
            </p:sp>
            <p:sp>
              <p:nvSpPr>
                <p:cNvPr id="68" name="Rectangle 67"/>
                <p:cNvSpPr/>
                <p:nvPr/>
              </p:nvSpPr>
              <p:spPr>
                <a:xfrm>
                  <a:off x="3390900" y="1409700"/>
                  <a:ext cx="77152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&lt;&lt;Include&gt;&gt;</a:t>
                  </a:r>
                  <a:endParaRPr lang="id-ID" sz="1100">
                    <a:effectLst/>
                    <a:ea typeface="Calibri" panose="020F0502020204030204" pitchFamily="34" charset="0"/>
                    <a:cs typeface="Times New Roman" panose="02020603050405020304" pitchFamily="18" charset="0"/>
                  </a:endParaRPr>
                </a:p>
              </p:txBody>
            </p:sp>
            <p:sp>
              <p:nvSpPr>
                <p:cNvPr id="69" name="Rectangle 68"/>
                <p:cNvSpPr/>
                <p:nvPr/>
              </p:nvSpPr>
              <p:spPr>
                <a:xfrm>
                  <a:off x="2971800" y="2076450"/>
                  <a:ext cx="77152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&lt;&lt;extend&gt;&gt;</a:t>
                  </a:r>
                  <a:endParaRPr lang="id-ID" sz="1100">
                    <a:effectLst/>
                    <a:ea typeface="Calibri" panose="020F0502020204030204" pitchFamily="34" charset="0"/>
                    <a:cs typeface="Times New Roman" panose="02020603050405020304" pitchFamily="18" charset="0"/>
                  </a:endParaRPr>
                </a:p>
              </p:txBody>
            </p:sp>
          </p:grpSp>
          <p:cxnSp>
            <p:nvCxnSpPr>
              <p:cNvPr id="48" name="Straight Arrow Connector 47"/>
              <p:cNvCxnSpPr/>
              <p:nvPr/>
            </p:nvCxnSpPr>
            <p:spPr>
              <a:xfrm flipV="1">
                <a:off x="3114675" y="1009650"/>
                <a:ext cx="561975" cy="12545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a:off x="0" y="1419225"/>
              <a:ext cx="9525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Petugas Perpustakaan</a:t>
              </a:r>
              <a:endParaRPr lang="id-ID" sz="1100">
                <a:effectLst/>
                <a:ea typeface="Calibri" panose="020F0502020204030204" pitchFamily="34" charset="0"/>
                <a:cs typeface="Times New Roman" panose="02020603050405020304" pitchFamily="18" charset="0"/>
              </a:endParaRPr>
            </a:p>
          </p:txBody>
        </p:sp>
        <p:sp>
          <p:nvSpPr>
            <p:cNvPr id="46" name="Rectangle 45"/>
            <p:cNvSpPr/>
            <p:nvPr/>
          </p:nvSpPr>
          <p:spPr>
            <a:xfrm>
              <a:off x="9525" y="3181350"/>
              <a:ext cx="952500" cy="400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id-ID" sz="900">
                  <a:solidFill>
                    <a:srgbClr val="000000"/>
                  </a:solidFill>
                  <a:effectLst/>
                  <a:ea typeface="Calibri" panose="020F0502020204030204" pitchFamily="34" charset="0"/>
                  <a:cs typeface="Times New Roman" panose="02020603050405020304" pitchFamily="18" charset="0"/>
                </a:rPr>
                <a:t>Anggota Perpustakaan</a:t>
              </a:r>
              <a:endParaRPr lang="id-ID" sz="1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1440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Deskripsi Use Case</a:t>
            </a:r>
            <a:endParaRPr lang="id-ID" dirty="0"/>
          </a:p>
        </p:txBody>
      </p:sp>
      <p:sp>
        <p:nvSpPr>
          <p:cNvPr id="3" name="Content Placeholder 2"/>
          <p:cNvSpPr>
            <a:spLocks noGrp="1"/>
          </p:cNvSpPr>
          <p:nvPr>
            <p:ph idx="1"/>
          </p:nvPr>
        </p:nvSpPr>
        <p:spPr/>
        <p:txBody>
          <a:bodyPr/>
          <a:lstStyle/>
          <a:p>
            <a:r>
              <a:rPr lang="id-ID" dirty="0" smtClean="0"/>
              <a:t>Deskripsi Use Case digunakan untuk melakukan deskripsi terhadap interaksi yang terjadi antara sistem dan aktor yang terjadi dalam Use Case</a:t>
            </a:r>
          </a:p>
          <a:p>
            <a:r>
              <a:rPr lang="id-ID" dirty="0" smtClean="0"/>
              <a:t>Terdapat Template untuk Deskripsi Use Case</a:t>
            </a:r>
          </a:p>
          <a:p>
            <a:pPr lvl="1"/>
            <a:r>
              <a:rPr lang="id-ID" dirty="0" smtClean="0"/>
              <a:t>Nama Use Case</a:t>
            </a:r>
          </a:p>
          <a:p>
            <a:pPr lvl="1"/>
            <a:r>
              <a:rPr lang="id-ID" dirty="0" smtClean="0"/>
              <a:t>Actor</a:t>
            </a:r>
          </a:p>
          <a:p>
            <a:pPr lvl="1"/>
            <a:r>
              <a:rPr lang="id-ID" dirty="0" smtClean="0"/>
              <a:t>Deskripsi Singkat</a:t>
            </a:r>
          </a:p>
          <a:p>
            <a:pPr lvl="1"/>
            <a:r>
              <a:rPr lang="id-ID" dirty="0" smtClean="0"/>
              <a:t>Pre Condition</a:t>
            </a:r>
          </a:p>
          <a:p>
            <a:pPr lvl="1"/>
            <a:r>
              <a:rPr lang="id-ID" dirty="0" smtClean="0"/>
              <a:t>Flow Of Event</a:t>
            </a:r>
          </a:p>
          <a:p>
            <a:pPr lvl="1"/>
            <a:r>
              <a:rPr lang="id-ID" dirty="0" smtClean="0"/>
              <a:t>Post Condition</a:t>
            </a:r>
            <a:endParaRPr lang="id-ID" dirty="0"/>
          </a:p>
        </p:txBody>
      </p:sp>
    </p:spTree>
    <p:extLst>
      <p:ext uri="{BB962C8B-B14F-4D97-AF65-F5344CB8AC3E}">
        <p14:creationId xmlns:p14="http://schemas.microsoft.com/office/powerpoint/2010/main" val="126884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Pre Condition Use Case</a:t>
            </a:r>
            <a:endParaRPr lang="id-ID" dirty="0"/>
          </a:p>
        </p:txBody>
      </p:sp>
      <p:sp>
        <p:nvSpPr>
          <p:cNvPr id="3" name="Content Placeholder 2"/>
          <p:cNvSpPr>
            <a:spLocks noGrp="1"/>
          </p:cNvSpPr>
          <p:nvPr>
            <p:ph idx="1"/>
          </p:nvPr>
        </p:nvSpPr>
        <p:spPr/>
        <p:txBody>
          <a:bodyPr/>
          <a:lstStyle/>
          <a:p>
            <a:pPr marL="457200" indent="-457200" algn="just">
              <a:buClr>
                <a:srgbClr val="00B050"/>
              </a:buClr>
              <a:buSzPct val="80000"/>
              <a:buFont typeface="Wingdings" panose="05000000000000000000" pitchFamily="2" charset="2"/>
              <a:buChar char="§"/>
            </a:pPr>
            <a:r>
              <a:rPr lang="en-US" sz="2000" dirty="0">
                <a:latin typeface="Gill Sans MT" panose="020B0502020104020203" pitchFamily="34" charset="0"/>
              </a:rPr>
              <a:t>Pre condition (</a:t>
            </a:r>
            <a:r>
              <a:rPr lang="en-US" sz="2000" dirty="0" err="1">
                <a:latin typeface="Gill Sans MT" panose="020B0502020104020203" pitchFamily="34" charset="0"/>
              </a:rPr>
              <a:t>pra</a:t>
            </a:r>
            <a:r>
              <a:rPr lang="en-US" sz="2000" dirty="0">
                <a:latin typeface="Gill Sans MT" panose="020B0502020104020203" pitchFamily="34" charset="0"/>
              </a:rPr>
              <a:t> </a:t>
            </a:r>
            <a:r>
              <a:rPr lang="en-US" sz="2000" dirty="0" err="1">
                <a:latin typeface="Gill Sans MT" panose="020B0502020104020203" pitchFamily="34" charset="0"/>
              </a:rPr>
              <a:t>kondisi</a:t>
            </a:r>
            <a:r>
              <a:rPr lang="en-US" sz="2000" dirty="0">
                <a:latin typeface="Gill Sans MT" panose="020B0502020104020203" pitchFamily="34" charset="0"/>
              </a:rPr>
              <a:t>) </a:t>
            </a:r>
            <a:r>
              <a:rPr lang="en-US" sz="2000" dirty="0" err="1">
                <a:latin typeface="Gill Sans MT" panose="020B0502020104020203" pitchFamily="34" charset="0"/>
              </a:rPr>
              <a:t>menyatakan</a:t>
            </a:r>
            <a:r>
              <a:rPr lang="en-US" sz="2000" dirty="0">
                <a:latin typeface="Gill Sans MT" panose="020B0502020104020203" pitchFamily="34" charset="0"/>
              </a:rPr>
              <a:t> (</a:t>
            </a:r>
            <a:r>
              <a:rPr lang="en-US" sz="2000" dirty="0" err="1">
                <a:latin typeface="Gill Sans MT" panose="020B0502020104020203" pitchFamily="34" charset="0"/>
              </a:rPr>
              <a:t>pra</a:t>
            </a:r>
            <a:r>
              <a:rPr lang="en-US" sz="2000" dirty="0">
                <a:latin typeface="Gill Sans MT" panose="020B0502020104020203" pitchFamily="34" charset="0"/>
              </a:rPr>
              <a:t> </a:t>
            </a:r>
            <a:r>
              <a:rPr lang="en-US" sz="2000" dirty="0" err="1">
                <a:latin typeface="Gill Sans MT" panose="020B0502020104020203" pitchFamily="34" charset="0"/>
              </a:rPr>
              <a:t>syarat</a:t>
            </a:r>
            <a:r>
              <a:rPr lang="en-US" sz="2000" dirty="0">
                <a:latin typeface="Gill Sans MT" panose="020B0502020104020203" pitchFamily="34" charset="0"/>
              </a:rPr>
              <a:t>) </a:t>
            </a:r>
            <a:r>
              <a:rPr lang="en-US" sz="2000" dirty="0" err="1">
                <a:latin typeface="Gill Sans MT" panose="020B0502020104020203" pitchFamily="34" charset="0"/>
              </a:rPr>
              <a:t>apa</a:t>
            </a:r>
            <a:r>
              <a:rPr lang="en-US" sz="2000" dirty="0">
                <a:latin typeface="Gill Sans MT" panose="020B0502020104020203" pitchFamily="34" charset="0"/>
              </a:rPr>
              <a:t> yang </a:t>
            </a:r>
            <a:r>
              <a:rPr lang="en-US" sz="2000" dirty="0" err="1">
                <a:latin typeface="Gill Sans MT" panose="020B0502020104020203" pitchFamily="34" charset="0"/>
              </a:rPr>
              <a:t>harus</a:t>
            </a:r>
            <a:r>
              <a:rPr lang="en-US" sz="2000" dirty="0">
                <a:latin typeface="Gill Sans MT" panose="020B0502020104020203" pitchFamily="34" charset="0"/>
              </a:rPr>
              <a:t> </a:t>
            </a:r>
            <a:r>
              <a:rPr lang="en-US" sz="2000" dirty="0" err="1">
                <a:latin typeface="Gill Sans MT" panose="020B0502020104020203" pitchFamily="34" charset="0"/>
              </a:rPr>
              <a:t>ada</a:t>
            </a:r>
            <a:r>
              <a:rPr lang="en-US" sz="2000" dirty="0">
                <a:latin typeface="Gill Sans MT" panose="020B0502020104020203" pitchFamily="34" charset="0"/>
              </a:rPr>
              <a:t> </a:t>
            </a:r>
            <a:r>
              <a:rPr lang="en-US" sz="2000" dirty="0" err="1">
                <a:latin typeface="Gill Sans MT" panose="020B0502020104020203" pitchFamily="34" charset="0"/>
              </a:rPr>
              <a:t>sebelum</a:t>
            </a:r>
            <a:r>
              <a:rPr lang="en-US" sz="2000" dirty="0">
                <a:latin typeface="Gill Sans MT" panose="020B0502020104020203" pitchFamily="34" charset="0"/>
              </a:rPr>
              <a:t> use case </a:t>
            </a:r>
            <a:r>
              <a:rPr lang="en-US" sz="2000" dirty="0" err="1">
                <a:latin typeface="Gill Sans MT" panose="020B0502020104020203" pitchFamily="34" charset="0"/>
              </a:rPr>
              <a:t>dijalankan</a:t>
            </a:r>
            <a:r>
              <a:rPr lang="en-US" sz="2000" dirty="0">
                <a:latin typeface="Gill Sans MT" panose="020B0502020104020203" pitchFamily="34" charset="0"/>
              </a:rPr>
              <a:t>.</a:t>
            </a:r>
          </a:p>
          <a:p>
            <a:pPr marL="457200" indent="-457200" algn="just">
              <a:buClr>
                <a:srgbClr val="00B050"/>
              </a:buClr>
              <a:buSzPct val="80000"/>
              <a:buFont typeface="Wingdings" panose="05000000000000000000" pitchFamily="2" charset="2"/>
              <a:buChar char="§"/>
            </a:pPr>
            <a:r>
              <a:rPr lang="en-US" sz="2000" dirty="0">
                <a:latin typeface="Gill Sans MT" panose="020B0502020104020203" pitchFamily="34" charset="0"/>
              </a:rPr>
              <a:t>Pre condition </a:t>
            </a:r>
            <a:r>
              <a:rPr lang="en-US" sz="2000" dirty="0" err="1">
                <a:latin typeface="Gill Sans MT" panose="020B0502020104020203" pitchFamily="34" charset="0"/>
              </a:rPr>
              <a:t>harus</a:t>
            </a:r>
            <a:r>
              <a:rPr lang="en-US" sz="2000" dirty="0">
                <a:latin typeface="Gill Sans MT" panose="020B0502020104020203" pitchFamily="34" charset="0"/>
              </a:rPr>
              <a:t> </a:t>
            </a:r>
            <a:r>
              <a:rPr lang="en-US" sz="2000" dirty="0" err="1">
                <a:latin typeface="Gill Sans MT" panose="020B0502020104020203" pitchFamily="34" charset="0"/>
              </a:rPr>
              <a:t>benar</a:t>
            </a:r>
            <a:r>
              <a:rPr lang="en-US" sz="2000" dirty="0">
                <a:latin typeface="Gill Sans MT" panose="020B0502020104020203" pitchFamily="34" charset="0"/>
              </a:rPr>
              <a:t> </a:t>
            </a:r>
            <a:r>
              <a:rPr lang="en-US" sz="2000" dirty="0" err="1">
                <a:latin typeface="Gill Sans MT" panose="020B0502020104020203" pitchFamily="34" charset="0"/>
              </a:rPr>
              <a:t>atau</a:t>
            </a:r>
            <a:r>
              <a:rPr lang="en-US" sz="2000" dirty="0">
                <a:latin typeface="Gill Sans MT" panose="020B0502020104020203" pitchFamily="34" charset="0"/>
              </a:rPr>
              <a:t> </a:t>
            </a:r>
            <a:r>
              <a:rPr lang="en-US" sz="2000" dirty="0" err="1">
                <a:latin typeface="Gill Sans MT" panose="020B0502020104020203" pitchFamily="34" charset="0"/>
              </a:rPr>
              <a:t>terpenuhi</a:t>
            </a:r>
            <a:r>
              <a:rPr lang="en-US" sz="2000" dirty="0">
                <a:latin typeface="Gill Sans MT" panose="020B0502020104020203" pitchFamily="34" charset="0"/>
              </a:rPr>
              <a:t> </a:t>
            </a:r>
            <a:r>
              <a:rPr lang="en-US" sz="2000" dirty="0" err="1">
                <a:latin typeface="Gill Sans MT" panose="020B0502020104020203" pitchFamily="34" charset="0"/>
              </a:rPr>
              <a:t>supaya</a:t>
            </a:r>
            <a:r>
              <a:rPr lang="en-US" sz="2000" dirty="0">
                <a:latin typeface="Gill Sans MT" panose="020B0502020104020203" pitchFamily="34" charset="0"/>
              </a:rPr>
              <a:t> </a:t>
            </a:r>
            <a:r>
              <a:rPr lang="en-US" sz="2000" dirty="0" err="1">
                <a:latin typeface="Gill Sans MT" panose="020B0502020104020203" pitchFamily="34" charset="0"/>
              </a:rPr>
              <a:t>fungsionalitas</a:t>
            </a:r>
            <a:r>
              <a:rPr lang="en-US" sz="2000" dirty="0">
                <a:latin typeface="Gill Sans MT" panose="020B0502020104020203" pitchFamily="34" charset="0"/>
              </a:rPr>
              <a:t> yang </a:t>
            </a:r>
            <a:r>
              <a:rPr lang="en-US" sz="2000" dirty="0" err="1">
                <a:latin typeface="Gill Sans MT" panose="020B0502020104020203" pitchFamily="34" charset="0"/>
              </a:rPr>
              <a:t>dinyatakan</a:t>
            </a:r>
            <a:r>
              <a:rPr lang="en-US" sz="2000" dirty="0">
                <a:latin typeface="Gill Sans MT" panose="020B0502020104020203" pitchFamily="34" charset="0"/>
              </a:rPr>
              <a:t> </a:t>
            </a:r>
            <a:r>
              <a:rPr lang="en-US" sz="2000" dirty="0" err="1">
                <a:latin typeface="Gill Sans MT" panose="020B0502020104020203" pitchFamily="34" charset="0"/>
              </a:rPr>
              <a:t>dalam</a:t>
            </a:r>
            <a:r>
              <a:rPr lang="en-US" sz="2000" dirty="0">
                <a:latin typeface="Gill Sans MT" panose="020B0502020104020203" pitchFamily="34" charset="0"/>
              </a:rPr>
              <a:t> use case </a:t>
            </a:r>
            <a:r>
              <a:rPr lang="en-US" sz="2000" dirty="0" err="1">
                <a:latin typeface="Gill Sans MT" panose="020B0502020104020203" pitchFamily="34" charset="0"/>
              </a:rPr>
              <a:t>bisa</a:t>
            </a:r>
            <a:r>
              <a:rPr lang="en-US" sz="2000" dirty="0">
                <a:latin typeface="Gill Sans MT" panose="020B0502020104020203" pitchFamily="34" charset="0"/>
              </a:rPr>
              <a:t> </a:t>
            </a:r>
            <a:r>
              <a:rPr lang="en-US" sz="2000" dirty="0" err="1">
                <a:latin typeface="Gill Sans MT" panose="020B0502020104020203" pitchFamily="34" charset="0"/>
              </a:rPr>
              <a:t>terpenuhi</a:t>
            </a:r>
            <a:r>
              <a:rPr lang="en-US" sz="2000" dirty="0">
                <a:latin typeface="Gill Sans MT" panose="020B0502020104020203" pitchFamily="34" charset="0"/>
              </a:rPr>
              <a:t>.</a:t>
            </a:r>
          </a:p>
          <a:p>
            <a:pPr marL="0" indent="0">
              <a:buNone/>
            </a:pPr>
            <a:endParaRPr lang="id-ID" dirty="0" smtClean="0"/>
          </a:p>
          <a:p>
            <a:pPr marL="0" indent="0">
              <a:buNone/>
            </a:pPr>
            <a:r>
              <a:rPr lang="id-ID" dirty="0" smtClean="0"/>
              <a:t>POST Condition</a:t>
            </a:r>
          </a:p>
          <a:p>
            <a:pPr marL="457200" indent="-457200" algn="just">
              <a:buClr>
                <a:srgbClr val="00B050"/>
              </a:buClr>
              <a:buSzPct val="80000"/>
              <a:buFont typeface="Wingdings" panose="05000000000000000000" pitchFamily="2" charset="2"/>
              <a:buChar char="§"/>
            </a:pPr>
            <a:r>
              <a:rPr lang="en-US" sz="2000" dirty="0">
                <a:latin typeface="Gill Sans MT" panose="020B0502020104020203" pitchFamily="34" charset="0"/>
              </a:rPr>
              <a:t>Post condition </a:t>
            </a:r>
            <a:r>
              <a:rPr lang="en-US" sz="2000" dirty="0" err="1">
                <a:latin typeface="Gill Sans MT" panose="020B0502020104020203" pitchFamily="34" charset="0"/>
              </a:rPr>
              <a:t>menyatakan</a:t>
            </a:r>
            <a:r>
              <a:rPr lang="en-US" sz="2000" dirty="0">
                <a:latin typeface="Gill Sans MT" panose="020B0502020104020203" pitchFamily="34" charset="0"/>
              </a:rPr>
              <a:t> </a:t>
            </a:r>
            <a:r>
              <a:rPr lang="en-US" sz="2000" dirty="0" err="1">
                <a:latin typeface="Gill Sans MT" panose="020B0502020104020203" pitchFamily="34" charset="0"/>
              </a:rPr>
              <a:t>apa</a:t>
            </a:r>
            <a:r>
              <a:rPr lang="en-US" sz="2000" dirty="0">
                <a:latin typeface="Gill Sans MT" panose="020B0502020104020203" pitchFamily="34" charset="0"/>
              </a:rPr>
              <a:t> yang </a:t>
            </a:r>
            <a:r>
              <a:rPr lang="en-US" sz="2000" dirty="0" err="1">
                <a:latin typeface="Gill Sans MT" panose="020B0502020104020203" pitchFamily="34" charset="0"/>
              </a:rPr>
              <a:t>didapat</a:t>
            </a:r>
            <a:r>
              <a:rPr lang="en-US" sz="2000" dirty="0">
                <a:latin typeface="Gill Sans MT" panose="020B0502020104020203" pitchFamily="34" charset="0"/>
              </a:rPr>
              <a:t> </a:t>
            </a:r>
            <a:r>
              <a:rPr lang="en-US" sz="2000" dirty="0" err="1">
                <a:latin typeface="Gill Sans MT" panose="020B0502020104020203" pitchFamily="34" charset="0"/>
              </a:rPr>
              <a:t>atau</a:t>
            </a:r>
            <a:r>
              <a:rPr lang="en-US" sz="2000" dirty="0">
                <a:latin typeface="Gill Sans MT" panose="020B0502020104020203" pitchFamily="34" charset="0"/>
              </a:rPr>
              <a:t> </a:t>
            </a:r>
            <a:r>
              <a:rPr lang="en-US" sz="2000" dirty="0" err="1">
                <a:latin typeface="Gill Sans MT" panose="020B0502020104020203" pitchFamily="34" charset="0"/>
              </a:rPr>
              <a:t>terjadi</a:t>
            </a:r>
            <a:r>
              <a:rPr lang="en-US" sz="2000" dirty="0">
                <a:latin typeface="Gill Sans MT" panose="020B0502020104020203" pitchFamily="34" charset="0"/>
              </a:rPr>
              <a:t> </a:t>
            </a:r>
            <a:r>
              <a:rPr lang="en-US" sz="2000" dirty="0" err="1">
                <a:latin typeface="Gill Sans MT" panose="020B0502020104020203" pitchFamily="34" charset="0"/>
              </a:rPr>
              <a:t>setelah</a:t>
            </a:r>
            <a:r>
              <a:rPr lang="en-US" sz="2000" dirty="0">
                <a:latin typeface="Gill Sans MT" panose="020B0502020104020203" pitchFamily="34" charset="0"/>
              </a:rPr>
              <a:t> use case </a:t>
            </a:r>
            <a:r>
              <a:rPr lang="en-US" sz="2000" dirty="0" err="1">
                <a:latin typeface="Gill Sans MT" panose="020B0502020104020203" pitchFamily="34" charset="0"/>
              </a:rPr>
              <a:t>dijalankan</a:t>
            </a:r>
            <a:r>
              <a:rPr lang="en-US" sz="2000" dirty="0">
                <a:latin typeface="Gill Sans MT" panose="020B0502020104020203" pitchFamily="34" charset="0"/>
              </a:rPr>
              <a:t>.</a:t>
            </a:r>
          </a:p>
          <a:p>
            <a:pPr marL="457200" indent="-457200" algn="just">
              <a:buClr>
                <a:srgbClr val="00B050"/>
              </a:buClr>
              <a:buSzPct val="80000"/>
              <a:buFont typeface="Wingdings" panose="05000000000000000000" pitchFamily="2" charset="2"/>
              <a:buChar char="§"/>
            </a:pPr>
            <a:r>
              <a:rPr lang="en-US" sz="2000" dirty="0">
                <a:latin typeface="Gill Sans MT" panose="020B0502020104020203" pitchFamily="34" charset="0"/>
              </a:rPr>
              <a:t>Post condition </a:t>
            </a:r>
            <a:r>
              <a:rPr lang="en-US" sz="2000" dirty="0" err="1">
                <a:latin typeface="Gill Sans MT" panose="020B0502020104020203" pitchFamily="34" charset="0"/>
              </a:rPr>
              <a:t>merupakan</a:t>
            </a:r>
            <a:r>
              <a:rPr lang="en-US" sz="2000" dirty="0">
                <a:latin typeface="Gill Sans MT" panose="020B0502020104020203" pitchFamily="34" charset="0"/>
              </a:rPr>
              <a:t> </a:t>
            </a:r>
            <a:r>
              <a:rPr lang="en-US" sz="2000" dirty="0" err="1">
                <a:latin typeface="Gill Sans MT" panose="020B0502020104020203" pitchFamily="34" charset="0"/>
              </a:rPr>
              <a:t>kondisi</a:t>
            </a:r>
            <a:r>
              <a:rPr lang="en-US" sz="2000" dirty="0">
                <a:latin typeface="Gill Sans MT" panose="020B0502020104020203" pitchFamily="34" charset="0"/>
              </a:rPr>
              <a:t> yang </a:t>
            </a:r>
            <a:r>
              <a:rPr lang="en-US" sz="2000" dirty="0" err="1">
                <a:latin typeface="Gill Sans MT" panose="020B0502020104020203" pitchFamily="34" charset="0"/>
              </a:rPr>
              <a:t>akan</a:t>
            </a:r>
            <a:r>
              <a:rPr lang="en-US" sz="2000" dirty="0">
                <a:latin typeface="Gill Sans MT" panose="020B0502020104020203" pitchFamily="34" charset="0"/>
              </a:rPr>
              <a:t> </a:t>
            </a:r>
            <a:r>
              <a:rPr lang="en-US" sz="2000" dirty="0" err="1">
                <a:latin typeface="Gill Sans MT" panose="020B0502020104020203" pitchFamily="34" charset="0"/>
              </a:rPr>
              <a:t>benar</a:t>
            </a:r>
            <a:r>
              <a:rPr lang="en-US" sz="2000" dirty="0">
                <a:latin typeface="Gill Sans MT" panose="020B0502020104020203" pitchFamily="34" charset="0"/>
              </a:rPr>
              <a:t> </a:t>
            </a:r>
            <a:r>
              <a:rPr lang="en-US" sz="2000" dirty="0" err="1">
                <a:latin typeface="Gill Sans MT" panose="020B0502020104020203" pitchFamily="34" charset="0"/>
              </a:rPr>
              <a:t>atau</a:t>
            </a:r>
            <a:r>
              <a:rPr lang="en-US" sz="2000" dirty="0">
                <a:latin typeface="Gill Sans MT" panose="020B0502020104020203" pitchFamily="34" charset="0"/>
              </a:rPr>
              <a:t> </a:t>
            </a:r>
            <a:r>
              <a:rPr lang="en-US" sz="2000" dirty="0" err="1">
                <a:latin typeface="Gill Sans MT" panose="020B0502020104020203" pitchFamily="34" charset="0"/>
              </a:rPr>
              <a:t>terpenuhi</a:t>
            </a:r>
            <a:r>
              <a:rPr lang="en-US" sz="2000" dirty="0">
                <a:latin typeface="Gill Sans MT" panose="020B0502020104020203" pitchFamily="34" charset="0"/>
              </a:rPr>
              <a:t> </a:t>
            </a:r>
            <a:r>
              <a:rPr lang="en-US" sz="2000" dirty="0" err="1">
                <a:latin typeface="Gill Sans MT" panose="020B0502020104020203" pitchFamily="34" charset="0"/>
              </a:rPr>
              <a:t>setelah</a:t>
            </a:r>
            <a:r>
              <a:rPr lang="en-US" sz="2000" dirty="0">
                <a:latin typeface="Gill Sans MT" panose="020B0502020104020203" pitchFamily="34" charset="0"/>
              </a:rPr>
              <a:t> </a:t>
            </a:r>
            <a:r>
              <a:rPr lang="en-US" sz="2000" dirty="0" err="1">
                <a:latin typeface="Gill Sans MT" panose="020B0502020104020203" pitchFamily="34" charset="0"/>
              </a:rPr>
              <a:t>fungsionalitas</a:t>
            </a:r>
            <a:r>
              <a:rPr lang="en-US" sz="2000" dirty="0">
                <a:latin typeface="Gill Sans MT" panose="020B0502020104020203" pitchFamily="34" charset="0"/>
              </a:rPr>
              <a:t> </a:t>
            </a:r>
            <a:r>
              <a:rPr lang="en-US" sz="2000" dirty="0" err="1">
                <a:latin typeface="Gill Sans MT" panose="020B0502020104020203" pitchFamily="34" charset="0"/>
              </a:rPr>
              <a:t>dijalankan</a:t>
            </a:r>
            <a:r>
              <a:rPr lang="en-US" sz="2000" dirty="0">
                <a:latin typeface="Gill Sans MT" panose="020B0502020104020203" pitchFamily="34" charset="0"/>
              </a:rPr>
              <a:t>.</a:t>
            </a:r>
          </a:p>
          <a:p>
            <a:pPr marL="0" indent="0">
              <a:buNone/>
            </a:pPr>
            <a:endParaRPr lang="id-ID" dirty="0"/>
          </a:p>
        </p:txBody>
      </p:sp>
    </p:spTree>
    <p:extLst>
      <p:ext uri="{BB962C8B-B14F-4D97-AF65-F5344CB8AC3E}">
        <p14:creationId xmlns:p14="http://schemas.microsoft.com/office/powerpoint/2010/main" val="2183479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Flow Of Events</a:t>
            </a:r>
            <a:endParaRPr lang="id-ID" dirty="0"/>
          </a:p>
        </p:txBody>
      </p:sp>
      <p:sp>
        <p:nvSpPr>
          <p:cNvPr id="3" name="Content Placeholder 2"/>
          <p:cNvSpPr>
            <a:spLocks noGrp="1"/>
          </p:cNvSpPr>
          <p:nvPr>
            <p:ph idx="1"/>
          </p:nvPr>
        </p:nvSpPr>
        <p:spPr/>
        <p:txBody>
          <a:bodyPr/>
          <a:lstStyle/>
          <a:p>
            <a:pPr marL="457200" indent="-457200" algn="just">
              <a:buClr>
                <a:srgbClr val="00B050"/>
              </a:buClr>
              <a:buSzPct val="80000"/>
              <a:buFont typeface="Wingdings" panose="05000000000000000000" pitchFamily="2" charset="2"/>
              <a:buChar char="§"/>
            </a:pPr>
            <a:r>
              <a:rPr lang="en-US" sz="2000" dirty="0" smtClean="0">
                <a:latin typeface="Gill Sans MT" panose="020B0502020104020203" pitchFamily="34" charset="0"/>
              </a:rPr>
              <a:t>M</a:t>
            </a:r>
            <a:r>
              <a:rPr lang="id-ID" sz="2000" dirty="0" smtClean="0">
                <a:latin typeface="Gill Sans MT" panose="020B0502020104020203" pitchFamily="34" charset="0"/>
              </a:rPr>
              <a:t>enjelaskan langkah – langkah yang ada dalam tiap use case</a:t>
            </a:r>
          </a:p>
          <a:p>
            <a:pPr marL="457200" indent="-457200" algn="just">
              <a:buClr>
                <a:srgbClr val="00B050"/>
              </a:buClr>
              <a:buSzPct val="80000"/>
              <a:buFont typeface="Wingdings" panose="05000000000000000000" pitchFamily="2" charset="2"/>
              <a:buChar char="§"/>
            </a:pPr>
            <a:r>
              <a:rPr lang="id-ID" sz="2000" dirty="0" smtClean="0">
                <a:latin typeface="Gill Sans MT" panose="020B0502020104020203" pitchFamily="34" charset="0"/>
              </a:rPr>
              <a:t>Di dalam memberikan penjelasan harus deklaratif dan diurutkan berdasarkan waktu kejadian</a:t>
            </a:r>
          </a:p>
          <a:p>
            <a:pPr marL="457200" indent="-457200" algn="just">
              <a:buClr>
                <a:srgbClr val="00B050"/>
              </a:buClr>
              <a:buSzPct val="80000"/>
              <a:buFont typeface="Wingdings" panose="05000000000000000000" pitchFamily="2" charset="2"/>
              <a:buChar char="§"/>
            </a:pPr>
            <a:r>
              <a:rPr lang="id-ID" sz="2000" dirty="0" smtClean="0">
                <a:latin typeface="Gill Sans MT" panose="020B0502020104020203" pitchFamily="34" charset="0"/>
              </a:rPr>
              <a:t>Penjelasan harus dilihat berdasarkan sudut pandang actor</a:t>
            </a:r>
          </a:p>
          <a:p>
            <a:pPr marL="457200" indent="-457200" algn="just">
              <a:buClr>
                <a:srgbClr val="00B050"/>
              </a:buClr>
              <a:buSzPct val="80000"/>
              <a:buFont typeface="Wingdings" panose="05000000000000000000" pitchFamily="2" charset="2"/>
              <a:buChar char="§"/>
            </a:pPr>
            <a:r>
              <a:rPr lang="id-ID" sz="2000" dirty="0" smtClean="0">
                <a:latin typeface="Gill Sans MT" panose="020B0502020104020203" pitchFamily="34" charset="0"/>
              </a:rPr>
              <a:t>Penjelasan di mulai oleh aktor yang memicu berjalannya use case</a:t>
            </a:r>
          </a:p>
          <a:p>
            <a:pPr marL="857250" lvl="1" indent="-457200" algn="just">
              <a:buClr>
                <a:srgbClr val="00B050"/>
              </a:buClr>
              <a:buSzPct val="80000"/>
              <a:buFont typeface="Wingdings" panose="05000000000000000000" pitchFamily="2" charset="2"/>
              <a:buChar char="§"/>
            </a:pPr>
            <a:r>
              <a:rPr lang="id-ID" dirty="0" smtClean="0">
                <a:latin typeface="Gill Sans MT" panose="020B0502020104020203" pitchFamily="34" charset="0"/>
              </a:rPr>
              <a:t>Contoh : </a:t>
            </a:r>
          </a:p>
          <a:p>
            <a:pPr marL="1257300" lvl="2" indent="-457200" algn="just">
              <a:buClr>
                <a:srgbClr val="00B050"/>
              </a:buClr>
              <a:buSzPct val="80000"/>
              <a:buFont typeface="Wingdings" panose="05000000000000000000" pitchFamily="2" charset="2"/>
              <a:buChar char="§"/>
            </a:pPr>
            <a:r>
              <a:rPr lang="id-ID" dirty="0" smtClean="0">
                <a:latin typeface="Gill Sans MT" panose="020B0502020104020203" pitchFamily="34" charset="0"/>
              </a:rPr>
              <a:t>Petugas Perpustakaan Mencari Data Anggota Perpustakaan</a:t>
            </a:r>
          </a:p>
          <a:p>
            <a:pPr marL="1257300" lvl="2" indent="-457200" algn="just">
              <a:buClr>
                <a:srgbClr val="00B050"/>
              </a:buClr>
              <a:buSzPct val="80000"/>
              <a:buFont typeface="Wingdings" panose="05000000000000000000" pitchFamily="2" charset="2"/>
              <a:buChar char="§"/>
            </a:pPr>
            <a:r>
              <a:rPr lang="id-ID" dirty="0" smtClean="0">
                <a:latin typeface="Gill Sans MT" panose="020B0502020104020203" pitchFamily="34" charset="0"/>
              </a:rPr>
              <a:t>Petugas Perpustakaan Mencari Data Buku</a:t>
            </a:r>
          </a:p>
          <a:p>
            <a:pPr marL="457200" indent="-457200" algn="just">
              <a:buClr>
                <a:srgbClr val="00B050"/>
              </a:buClr>
              <a:buSzPct val="80000"/>
              <a:buFont typeface="Wingdings" panose="05000000000000000000" pitchFamily="2" charset="2"/>
              <a:buChar char="§"/>
            </a:pPr>
            <a:r>
              <a:rPr lang="id-ID" dirty="0" smtClean="0">
                <a:latin typeface="Gill Sans MT" panose="020B0502020104020203" pitchFamily="34" charset="0"/>
              </a:rPr>
              <a:t>Penjelasan harus jelas dan tidak ambigu</a:t>
            </a:r>
            <a:endParaRPr lang="en-US" dirty="0">
              <a:latin typeface="Gill Sans MT" panose="020B0502020104020203" pitchFamily="34" charset="0"/>
            </a:endParaRPr>
          </a:p>
          <a:p>
            <a:pPr marL="0" indent="0">
              <a:buNone/>
            </a:pPr>
            <a:endParaRPr lang="id-ID" dirty="0"/>
          </a:p>
        </p:txBody>
      </p:sp>
    </p:spTree>
    <p:extLst>
      <p:ext uri="{BB962C8B-B14F-4D97-AF65-F5344CB8AC3E}">
        <p14:creationId xmlns:p14="http://schemas.microsoft.com/office/powerpoint/2010/main" val="279349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Contoh Deskripsi Use Case</a:t>
            </a:r>
            <a:endParaRPr lang="id-ID" dirty="0"/>
          </a:p>
        </p:txBody>
      </p:sp>
      <p:graphicFrame>
        <p:nvGraphicFramePr>
          <p:cNvPr id="7" name="Table 6"/>
          <p:cNvGraphicFramePr>
            <a:graphicFrameLocks noGrp="1"/>
          </p:cNvGraphicFramePr>
          <p:nvPr>
            <p:extLst>
              <p:ext uri="{D42A27DB-BD31-4B8C-83A1-F6EECF244321}">
                <p14:modId xmlns:p14="http://schemas.microsoft.com/office/powerpoint/2010/main" val="709560118"/>
              </p:ext>
            </p:extLst>
          </p:nvPr>
        </p:nvGraphicFramePr>
        <p:xfrm>
          <a:off x="3277773" y="2107649"/>
          <a:ext cx="7652824" cy="3469087"/>
        </p:xfrm>
        <a:graphic>
          <a:graphicData uri="http://schemas.openxmlformats.org/drawingml/2006/table">
            <a:tbl>
              <a:tblPr firstRow="1" firstCol="1" lastRow="1" lastCol="1" bandRow="1" bandCol="1">
                <a:tableStyleId>{5C22544A-7EE6-4342-B048-85BDC9FD1C3A}</a:tableStyleId>
              </a:tblPr>
              <a:tblGrid>
                <a:gridCol w="2337488"/>
                <a:gridCol w="306183"/>
                <a:gridCol w="5009153"/>
              </a:tblGrid>
              <a:tr h="0">
                <a:tc>
                  <a:txBody>
                    <a:bodyPr/>
                    <a:lstStyle/>
                    <a:p>
                      <a:pPr>
                        <a:spcBef>
                          <a:spcPts val="200"/>
                        </a:spcBef>
                        <a:spcAft>
                          <a:spcPts val="200"/>
                        </a:spcAft>
                      </a:pPr>
                      <a:r>
                        <a:rPr lang="en-US" sz="1200" dirty="0" err="1">
                          <a:effectLst/>
                        </a:rPr>
                        <a:t>Nama</a:t>
                      </a:r>
                      <a:r>
                        <a:rPr lang="en-US" sz="1200" dirty="0">
                          <a:effectLst/>
                        </a:rPr>
                        <a:t> Use Case</a:t>
                      </a:r>
                      <a:endParaRPr lang="id-ID"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Mengembalikan Buku</a:t>
                      </a:r>
                      <a:endParaRPr lang="id-ID" sz="120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Aktor</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Petugas Perpustakaan</a:t>
                      </a:r>
                      <a:endParaRPr lang="id-ID" sz="120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Deskripsi Singkat</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id-ID" sz="1200" dirty="0" smtClean="0">
                          <a:effectLst/>
                          <a:latin typeface="+mn-lt"/>
                          <a:ea typeface="+mn-ea"/>
                        </a:rPr>
                        <a:t>Use Case Menjelaskan Bagaimana</a:t>
                      </a:r>
                      <a:r>
                        <a:rPr lang="id-ID" sz="1200" baseline="0" dirty="0" smtClean="0">
                          <a:effectLst/>
                          <a:latin typeface="+mn-lt"/>
                          <a:ea typeface="+mn-ea"/>
                        </a:rPr>
                        <a:t> Alur Pengembalian Buku</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Pre Condition</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id-ID" sz="1200" dirty="0" smtClean="0">
                          <a:effectLst/>
                          <a:latin typeface="+mn-lt"/>
                          <a:ea typeface="+mn-ea"/>
                        </a:rPr>
                        <a:t>Data</a:t>
                      </a:r>
                      <a:r>
                        <a:rPr lang="id-ID" sz="1200" baseline="0" dirty="0" smtClean="0">
                          <a:effectLst/>
                          <a:latin typeface="+mn-lt"/>
                          <a:ea typeface="+mn-ea"/>
                        </a:rPr>
                        <a:t> Peminjaman sudah tercatat ke dalam sistem</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457844">
                <a:tc>
                  <a:txBody>
                    <a:bodyPr/>
                    <a:lstStyle/>
                    <a:p>
                      <a:pPr>
                        <a:spcBef>
                          <a:spcPts val="200"/>
                        </a:spcBef>
                        <a:spcAft>
                          <a:spcPts val="200"/>
                        </a:spcAft>
                      </a:pPr>
                      <a:r>
                        <a:rPr lang="en-US" sz="1200" dirty="0">
                          <a:effectLst/>
                        </a:rPr>
                        <a:t>Flow of Event</a:t>
                      </a:r>
                      <a:endParaRPr lang="id-ID"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dirty="0">
                          <a:effectLst/>
                        </a:rPr>
                        <a:t>Use case </a:t>
                      </a:r>
                      <a:r>
                        <a:rPr lang="en-US" sz="1200" dirty="0" err="1">
                          <a:effectLst/>
                        </a:rPr>
                        <a:t>dimulai</a:t>
                      </a:r>
                      <a:r>
                        <a:rPr lang="en-US" sz="1200" dirty="0">
                          <a:effectLst/>
                        </a:rPr>
                        <a:t> </a:t>
                      </a:r>
                      <a:r>
                        <a:rPr lang="en-US" sz="1200" dirty="0" err="1">
                          <a:effectLst/>
                        </a:rPr>
                        <a:t>ketika</a:t>
                      </a:r>
                      <a:r>
                        <a:rPr lang="en-US" sz="1200" dirty="0">
                          <a:effectLst/>
                        </a:rPr>
                        <a:t> </a:t>
                      </a:r>
                      <a:r>
                        <a:rPr lang="en-US" sz="1200" dirty="0" err="1">
                          <a:effectLst/>
                        </a:rPr>
                        <a:t>peminjam</a:t>
                      </a:r>
                      <a:r>
                        <a:rPr lang="en-US" sz="1200" dirty="0">
                          <a:effectLst/>
                        </a:rPr>
                        <a:t> </a:t>
                      </a:r>
                      <a:r>
                        <a:rPr lang="en-US" sz="1200" dirty="0" err="1">
                          <a:effectLst/>
                        </a:rPr>
                        <a:t>datang</a:t>
                      </a:r>
                      <a:r>
                        <a:rPr lang="en-US" sz="1200" dirty="0">
                          <a:effectLst/>
                        </a:rPr>
                        <a:t> </a:t>
                      </a:r>
                      <a:r>
                        <a:rPr lang="en-US" sz="1200" dirty="0" err="1">
                          <a:effectLst/>
                        </a:rPr>
                        <a:t>dengan</a:t>
                      </a:r>
                      <a:r>
                        <a:rPr lang="en-US" sz="1200" dirty="0">
                          <a:effectLst/>
                        </a:rPr>
                        <a:t> </a:t>
                      </a:r>
                      <a:r>
                        <a:rPr lang="en-US" sz="1200" dirty="0" err="1">
                          <a:effectLst/>
                        </a:rPr>
                        <a:t>membawa</a:t>
                      </a:r>
                      <a:r>
                        <a:rPr lang="en-US" sz="1200" dirty="0">
                          <a:effectLst/>
                        </a:rPr>
                        <a:t> </a:t>
                      </a:r>
                      <a:r>
                        <a:rPr lang="en-US" sz="1200" dirty="0" err="1">
                          <a:effectLst/>
                        </a:rPr>
                        <a:t>buku</a:t>
                      </a:r>
                      <a:r>
                        <a:rPr lang="en-US" sz="1200" dirty="0">
                          <a:effectLst/>
                        </a:rPr>
                        <a:t> yang </a:t>
                      </a:r>
                      <a:r>
                        <a:rPr lang="en-US" sz="1200" dirty="0" err="1">
                          <a:effectLst/>
                        </a:rPr>
                        <a:t>akan</a:t>
                      </a:r>
                      <a:r>
                        <a:rPr lang="en-US" sz="1200" dirty="0">
                          <a:effectLst/>
                        </a:rPr>
                        <a:t> </a:t>
                      </a:r>
                      <a:r>
                        <a:rPr lang="en-US" sz="1200" dirty="0" err="1">
                          <a:effectLst/>
                        </a:rPr>
                        <a:t>dikembalikan</a:t>
                      </a:r>
                      <a:r>
                        <a:rPr lang="en-US" sz="1200" dirty="0">
                          <a:effectLst/>
                        </a:rPr>
                        <a:t>.</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2</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dirty="0" err="1">
                          <a:effectLst/>
                        </a:rPr>
                        <a:t>Petugas</a:t>
                      </a:r>
                      <a:r>
                        <a:rPr lang="en-US" sz="1200" dirty="0">
                          <a:effectLst/>
                        </a:rPr>
                        <a:t> </a:t>
                      </a:r>
                      <a:r>
                        <a:rPr lang="en-US" sz="1200" dirty="0" err="1">
                          <a:effectLst/>
                        </a:rPr>
                        <a:t>memasukkan</a:t>
                      </a:r>
                      <a:r>
                        <a:rPr lang="en-US" sz="1200" dirty="0">
                          <a:effectLst/>
                        </a:rPr>
                        <a:t> ID </a:t>
                      </a:r>
                      <a:r>
                        <a:rPr lang="en-US" sz="1200" dirty="0" err="1">
                          <a:effectLst/>
                        </a:rPr>
                        <a:t>peminjam</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456097">
                <a:tc>
                  <a:txBody>
                    <a:bodyPr/>
                    <a:lstStyle/>
                    <a:p>
                      <a:pPr>
                        <a:spcBef>
                          <a:spcPts val="200"/>
                        </a:spcBef>
                        <a:spcAft>
                          <a:spcPts val="200"/>
                        </a:spcAft>
                      </a:pPr>
                      <a:r>
                        <a:rPr lang="en-US" sz="1200" dirty="0">
                          <a:effectLst/>
                        </a:rPr>
                        <a:t> </a:t>
                      </a:r>
                      <a:endParaRPr lang="id-ID"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3</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Sistem menampilkan data peminjam beserta dengan daftar buku yang dipinjam</a:t>
                      </a:r>
                      <a:endParaRPr lang="id-ID" sz="1200">
                        <a:effectLst/>
                        <a:latin typeface="Times New Roman" panose="02020603050405020304" pitchFamily="18" charset="0"/>
                        <a:ea typeface="Times New Roman" panose="02020603050405020304" pitchFamily="18" charset="0"/>
                      </a:endParaRPr>
                    </a:p>
                  </a:txBody>
                  <a:tcPr marL="68580" marR="68580" marT="0" marB="0"/>
                </a:tc>
              </a:tr>
              <a:tr h="456097">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4</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Petugas mencari buku yang akan dikembalikan dari daftar buku yang ada</a:t>
                      </a:r>
                      <a:endParaRPr lang="id-ID" sz="120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&lt;overduebook&gt;</a:t>
                      </a:r>
                      <a:endParaRPr lang="id-ID" sz="1200">
                        <a:effectLst/>
                        <a:latin typeface="Times New Roman" panose="02020603050405020304" pitchFamily="18" charset="0"/>
                        <a:ea typeface="Times New Roman" panose="02020603050405020304" pitchFamily="18" charset="0"/>
                      </a:endParaRPr>
                    </a:p>
                  </a:txBody>
                  <a:tcPr marL="68580" marR="68580" marT="0" marB="0"/>
                </a:tc>
              </a:tr>
              <a:tr h="319833">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4</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Petugas menghapus buku dari daftar peminjaman </a:t>
                      </a:r>
                      <a:endParaRPr lang="id-ID" sz="120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dirty="0">
                          <a:effectLst/>
                        </a:rPr>
                        <a:t>5</a:t>
                      </a:r>
                      <a:endParaRPr lang="id-ID"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dirty="0">
                          <a:effectLst/>
                        </a:rPr>
                        <a:t>Use case </a:t>
                      </a:r>
                      <a:r>
                        <a:rPr lang="en-US" sz="1200" dirty="0" err="1">
                          <a:effectLst/>
                        </a:rPr>
                        <a:t>selesai</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228048">
                <a:tc>
                  <a:txBody>
                    <a:bodyPr/>
                    <a:lstStyle/>
                    <a:p>
                      <a:pPr>
                        <a:spcBef>
                          <a:spcPts val="200"/>
                        </a:spcBef>
                        <a:spcAft>
                          <a:spcPts val="200"/>
                        </a:spcAft>
                      </a:pPr>
                      <a:r>
                        <a:rPr lang="en-US" sz="1200">
                          <a:effectLst/>
                        </a:rPr>
                        <a:t>Post Condition</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id-ID" sz="1200" dirty="0" smtClean="0">
                          <a:effectLst/>
                        </a:rPr>
                        <a:t>Buku sudah dikembalikan</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3941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Contoh Deskripsi Use Case</a:t>
            </a:r>
            <a:endParaRPr lang="id-ID"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3308951"/>
              </p:ext>
            </p:extLst>
          </p:nvPr>
        </p:nvGraphicFramePr>
        <p:xfrm>
          <a:off x="3432518" y="2264897"/>
          <a:ext cx="7343335" cy="3211455"/>
        </p:xfrm>
        <a:graphic>
          <a:graphicData uri="http://schemas.openxmlformats.org/drawingml/2006/table">
            <a:tbl>
              <a:tblPr firstRow="1" firstCol="1" lastRow="1" lastCol="1" bandRow="1" bandCol="1">
                <a:tableStyleId>{5C22544A-7EE6-4342-B048-85BDC9FD1C3A}</a:tableStyleId>
              </a:tblPr>
              <a:tblGrid>
                <a:gridCol w="2072485"/>
                <a:gridCol w="271470"/>
                <a:gridCol w="4999380"/>
              </a:tblGrid>
              <a:tr h="269296">
                <a:tc>
                  <a:txBody>
                    <a:bodyPr/>
                    <a:lstStyle/>
                    <a:p>
                      <a:pPr>
                        <a:spcBef>
                          <a:spcPts val="200"/>
                        </a:spcBef>
                        <a:spcAft>
                          <a:spcPts val="200"/>
                        </a:spcAft>
                      </a:pPr>
                      <a:r>
                        <a:rPr lang="en-US" sz="1200" dirty="0" err="1">
                          <a:effectLst/>
                        </a:rPr>
                        <a:t>Nama</a:t>
                      </a:r>
                      <a:r>
                        <a:rPr lang="en-US" sz="1200" dirty="0">
                          <a:effectLst/>
                        </a:rPr>
                        <a:t> Use Case</a:t>
                      </a:r>
                      <a:endParaRPr lang="id-ID"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Mengeluarkan Denda</a:t>
                      </a:r>
                      <a:endParaRPr lang="id-ID" sz="1200">
                        <a:effectLst/>
                        <a:latin typeface="Times New Roman" panose="02020603050405020304" pitchFamily="18" charset="0"/>
                        <a:ea typeface="Times New Roman" panose="02020603050405020304" pitchFamily="18" charset="0"/>
                      </a:endParaRPr>
                    </a:p>
                  </a:txBody>
                  <a:tcPr marL="68580" marR="68580" marT="0" marB="0"/>
                </a:tc>
              </a:tr>
              <a:tr h="269296">
                <a:tc>
                  <a:txBody>
                    <a:bodyPr/>
                    <a:lstStyle/>
                    <a:p>
                      <a:pPr>
                        <a:spcBef>
                          <a:spcPts val="200"/>
                        </a:spcBef>
                        <a:spcAft>
                          <a:spcPts val="200"/>
                        </a:spcAft>
                      </a:pPr>
                      <a:r>
                        <a:rPr lang="en-US" sz="1200">
                          <a:effectLst/>
                        </a:rPr>
                        <a:t>Aktor</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Petugas Perpustakaan</a:t>
                      </a:r>
                      <a:endParaRPr lang="id-ID" sz="1200">
                        <a:effectLst/>
                        <a:latin typeface="Times New Roman" panose="02020603050405020304" pitchFamily="18" charset="0"/>
                        <a:ea typeface="Times New Roman" panose="02020603050405020304" pitchFamily="18" charset="0"/>
                      </a:endParaRPr>
                    </a:p>
                  </a:txBody>
                  <a:tcPr marL="68580" marR="68580" marT="0" marB="0"/>
                </a:tc>
              </a:tr>
              <a:tr h="269296">
                <a:tc>
                  <a:txBody>
                    <a:bodyPr/>
                    <a:lstStyle/>
                    <a:p>
                      <a:pPr>
                        <a:spcBef>
                          <a:spcPts val="200"/>
                        </a:spcBef>
                        <a:spcAft>
                          <a:spcPts val="200"/>
                        </a:spcAft>
                      </a:pPr>
                      <a:r>
                        <a:rPr lang="en-US" sz="1200">
                          <a:effectLst/>
                        </a:rPr>
                        <a:t>Deskripsi Singkat</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dirty="0">
                          <a:effectLst/>
                        </a:rPr>
                        <a:t>Use case </a:t>
                      </a:r>
                      <a:r>
                        <a:rPr lang="en-US" sz="1200" dirty="0" err="1">
                          <a:effectLst/>
                        </a:rPr>
                        <a:t>mendeskripsikan</a:t>
                      </a:r>
                      <a:r>
                        <a:rPr lang="en-US" sz="1200" dirty="0">
                          <a:effectLst/>
                        </a:rPr>
                        <a:t> </a:t>
                      </a:r>
                      <a:r>
                        <a:rPr lang="en-US" sz="1200" dirty="0" err="1" smtClean="0">
                          <a:effectLst/>
                        </a:rPr>
                        <a:t>bagaimana</a:t>
                      </a:r>
                      <a:r>
                        <a:rPr lang="id-ID" sz="1200" baseline="0" dirty="0" smtClean="0">
                          <a:effectLst/>
                        </a:rPr>
                        <a:t> Petugas Mengeluarkan Denda untuk buku yang telat dikembalikan</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269296">
                <a:tc>
                  <a:txBody>
                    <a:bodyPr/>
                    <a:lstStyle/>
                    <a:p>
                      <a:pPr>
                        <a:spcBef>
                          <a:spcPts val="200"/>
                        </a:spcBef>
                        <a:spcAft>
                          <a:spcPts val="200"/>
                        </a:spcAft>
                      </a:pPr>
                      <a:r>
                        <a:rPr lang="en-US" sz="1200">
                          <a:effectLst/>
                        </a:rPr>
                        <a:t>Pre Condition</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dirty="0" smtClean="0">
                          <a:effectLst/>
                        </a:rPr>
                        <a:t>-</a:t>
                      </a:r>
                      <a:r>
                        <a:rPr lang="id-ID" sz="1200" dirty="0" smtClean="0">
                          <a:effectLst/>
                        </a:rPr>
                        <a:t>--</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r h="458205">
                <a:tc>
                  <a:txBody>
                    <a:bodyPr/>
                    <a:lstStyle/>
                    <a:p>
                      <a:pPr>
                        <a:spcBef>
                          <a:spcPts val="200"/>
                        </a:spcBef>
                        <a:spcAft>
                          <a:spcPts val="200"/>
                        </a:spcAft>
                      </a:pPr>
                      <a:r>
                        <a:rPr lang="en-US" sz="1200">
                          <a:effectLst/>
                        </a:rPr>
                        <a:t>Flow of Event</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1</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Use case dimulai ketika petugas mendapatkan bahwa buku yang dikembalikan melebihi batas waktu peminjaman</a:t>
                      </a:r>
                      <a:endParaRPr lang="id-ID" sz="1200">
                        <a:effectLst/>
                        <a:latin typeface="Times New Roman" panose="02020603050405020304" pitchFamily="18" charset="0"/>
                        <a:ea typeface="Times New Roman" panose="02020603050405020304" pitchFamily="18" charset="0"/>
                      </a:endParaRPr>
                    </a:p>
                  </a:txBody>
                  <a:tcPr marL="68580" marR="68580" marT="0" marB="0"/>
                </a:tc>
              </a:tr>
              <a:tr h="538592">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2</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Petugas meminta sistem untuk menghitung denda yang dikenakan.</a:t>
                      </a:r>
                      <a:endParaRPr lang="id-ID" sz="1200">
                        <a:effectLst/>
                        <a:latin typeface="Times New Roman" panose="02020603050405020304" pitchFamily="18" charset="0"/>
                        <a:ea typeface="Times New Roman" panose="02020603050405020304" pitchFamily="18" charset="0"/>
                      </a:endParaRPr>
                    </a:p>
                  </a:txBody>
                  <a:tcPr marL="68580" marR="68580" marT="0" marB="0"/>
                </a:tc>
              </a:tr>
              <a:tr h="269296">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3</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Sistem menghitung denda</a:t>
                      </a:r>
                      <a:endParaRPr lang="id-ID" sz="1200">
                        <a:effectLst/>
                        <a:latin typeface="Times New Roman" panose="02020603050405020304" pitchFamily="18" charset="0"/>
                        <a:ea typeface="Times New Roman" panose="02020603050405020304" pitchFamily="18" charset="0"/>
                      </a:endParaRPr>
                    </a:p>
                  </a:txBody>
                  <a:tcPr marL="68580" marR="68580" marT="0" marB="0"/>
                </a:tc>
              </a:tr>
              <a:tr h="233122">
                <a:tc>
                  <a:txBody>
                    <a:bodyPr/>
                    <a:lstStyle/>
                    <a:p>
                      <a:pPr>
                        <a:spcBef>
                          <a:spcPts val="200"/>
                        </a:spcBef>
                        <a:spcAft>
                          <a:spcPts val="200"/>
                        </a:spcAft>
                      </a:pPr>
                      <a:r>
                        <a:rPr lang="en-US" sz="1200" dirty="0">
                          <a:effectLst/>
                        </a:rPr>
                        <a:t> </a:t>
                      </a:r>
                      <a:endParaRPr lang="id-ID"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4</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Sistem mencetak denda yang harus dibayar oleh peminjam </a:t>
                      </a:r>
                      <a:endParaRPr lang="id-ID" sz="1200">
                        <a:effectLst/>
                        <a:latin typeface="Times New Roman" panose="02020603050405020304" pitchFamily="18" charset="0"/>
                        <a:ea typeface="Times New Roman" panose="02020603050405020304" pitchFamily="18" charset="0"/>
                      </a:endParaRPr>
                    </a:p>
                  </a:txBody>
                  <a:tcPr marL="68580" marR="68580" marT="0" marB="0"/>
                </a:tc>
              </a:tr>
              <a:tr h="269296">
                <a:tc>
                  <a:txBody>
                    <a:bodyPr/>
                    <a:lstStyle/>
                    <a:p>
                      <a:pPr>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200"/>
                        </a:spcBef>
                        <a:spcAft>
                          <a:spcPts val="200"/>
                        </a:spcAft>
                      </a:pPr>
                      <a:r>
                        <a:rPr lang="en-US" sz="1200">
                          <a:effectLst/>
                        </a:rPr>
                        <a:t>5</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Use case selesai</a:t>
                      </a:r>
                      <a:endParaRPr lang="id-ID" sz="1200">
                        <a:effectLst/>
                        <a:latin typeface="Times New Roman" panose="02020603050405020304" pitchFamily="18" charset="0"/>
                        <a:ea typeface="Times New Roman" panose="02020603050405020304" pitchFamily="18" charset="0"/>
                      </a:endParaRPr>
                    </a:p>
                  </a:txBody>
                  <a:tcPr marL="68580" marR="68580" marT="0" marB="0"/>
                </a:tc>
              </a:tr>
              <a:tr h="269296">
                <a:tc>
                  <a:txBody>
                    <a:bodyPr/>
                    <a:lstStyle/>
                    <a:p>
                      <a:pPr>
                        <a:spcBef>
                          <a:spcPts val="200"/>
                        </a:spcBef>
                        <a:spcAft>
                          <a:spcPts val="200"/>
                        </a:spcAft>
                      </a:pPr>
                      <a:r>
                        <a:rPr lang="en-US" sz="1200">
                          <a:effectLst/>
                        </a:rPr>
                        <a:t>Post Condition</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a:effectLst/>
                        </a:rPr>
                        <a:t> </a:t>
                      </a:r>
                      <a:endParaRPr lang="id-ID"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Bef>
                          <a:spcPts val="200"/>
                        </a:spcBef>
                        <a:spcAft>
                          <a:spcPts val="200"/>
                        </a:spcAft>
                      </a:pPr>
                      <a:r>
                        <a:rPr lang="en-US" sz="1200" dirty="0">
                          <a:effectLst/>
                        </a:rPr>
                        <a:t>…..</a:t>
                      </a:r>
                      <a:endParaRPr lang="id-ID"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7972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PROSES PERANCANGAN PL</a:t>
            </a:r>
            <a:endParaRPr lang="id-ID" dirty="0"/>
          </a:p>
        </p:txBody>
      </p:sp>
      <p:graphicFrame>
        <p:nvGraphicFramePr>
          <p:cNvPr id="5" name="Table 4"/>
          <p:cNvGraphicFramePr>
            <a:graphicFrameLocks noGrp="1"/>
          </p:cNvGraphicFramePr>
          <p:nvPr>
            <p:extLst>
              <p:ext uri="{D42A27DB-BD31-4B8C-83A1-F6EECF244321}">
                <p14:modId xmlns:p14="http://schemas.microsoft.com/office/powerpoint/2010/main" val="1680057951"/>
              </p:ext>
            </p:extLst>
          </p:nvPr>
        </p:nvGraphicFramePr>
        <p:xfrm>
          <a:off x="2589213" y="2133600"/>
          <a:ext cx="8229600" cy="4610100"/>
        </p:xfrm>
        <a:graphic>
          <a:graphicData uri="http://schemas.openxmlformats.org/drawingml/2006/table">
            <a:tbl>
              <a:tblPr/>
              <a:tblGrid>
                <a:gridCol w="2743200"/>
                <a:gridCol w="2743200"/>
                <a:gridCol w="2743200"/>
              </a:tblGrid>
              <a:tr h="774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Fas</a:t>
                      </a:r>
                      <a:r>
                        <a:rPr kumimoji="0" lang="id-ID"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t>
                      </a:r>
                      <a:endPar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Kegiatan</a:t>
                      </a:r>
                      <a:endPar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Hasil</a:t>
                      </a:r>
                      <a:endPar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Analysis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Menentukan</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kebutuhan</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sistem</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software requirements specification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Design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Mengembangkan</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struktur</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sistem</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Software design 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Implementation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Menulis</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source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program, file,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modul</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Menguji sistem yang dibuat/dikembangkan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suits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dan</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hasil</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Maintenance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koreksi, adaptasi, improve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Versi</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baru</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sistem</a:t>
                      </a: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3134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id-ID" dirty="0" smtClean="0"/>
              <a:t>Discussion Time</a:t>
            </a:r>
            <a:endParaRPr lang="id-ID" dirty="0"/>
          </a:p>
        </p:txBody>
      </p:sp>
      <p:sp>
        <p:nvSpPr>
          <p:cNvPr id="3" name="Content Placeholder 2"/>
          <p:cNvSpPr>
            <a:spLocks noGrp="1"/>
          </p:cNvSpPr>
          <p:nvPr>
            <p:ph idx="1"/>
          </p:nvPr>
        </p:nvSpPr>
        <p:spPr/>
        <p:txBody>
          <a:bodyPr anchor="ctr">
            <a:normAutofit/>
          </a:bodyPr>
          <a:lstStyle/>
          <a:p>
            <a:r>
              <a:rPr lang="id-ID" sz="3200" dirty="0" smtClean="0"/>
              <a:t>Buatlah Use Case dan Deskripsi Use Case dari Applikasi yang akan dibuat</a:t>
            </a:r>
            <a:endParaRPr lang="id-ID" sz="3200" dirty="0"/>
          </a:p>
        </p:txBody>
      </p:sp>
    </p:spTree>
    <p:extLst>
      <p:ext uri="{BB962C8B-B14F-4D97-AF65-F5344CB8AC3E}">
        <p14:creationId xmlns:p14="http://schemas.microsoft.com/office/powerpoint/2010/main" val="158534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id-ID" dirty="0" smtClean="0"/>
              <a:t>Tujuan Analisis Sistem</a:t>
            </a:r>
            <a:endParaRPr lang="id-ID" dirty="0"/>
          </a:p>
        </p:txBody>
      </p:sp>
      <p:sp>
        <p:nvSpPr>
          <p:cNvPr id="3" name="Content Placeholder 2"/>
          <p:cNvSpPr>
            <a:spLocks noGrp="1"/>
          </p:cNvSpPr>
          <p:nvPr>
            <p:ph idx="1"/>
          </p:nvPr>
        </p:nvSpPr>
        <p:spPr/>
        <p:txBody>
          <a:bodyPr anchor="ctr"/>
          <a:lstStyle/>
          <a:p>
            <a:pPr lvl="1">
              <a:defRPr/>
            </a:pPr>
            <a:r>
              <a:rPr lang="en-AU" sz="2000" dirty="0" err="1"/>
              <a:t>Menghasilkan</a:t>
            </a:r>
            <a:r>
              <a:rPr lang="en-AU" sz="2000" dirty="0"/>
              <a:t> </a:t>
            </a:r>
            <a:r>
              <a:rPr lang="en-AU" sz="2000" dirty="0" err="1"/>
              <a:t>perangkat</a:t>
            </a:r>
            <a:r>
              <a:rPr lang="en-AU" sz="2000" dirty="0"/>
              <a:t> </a:t>
            </a:r>
            <a:r>
              <a:rPr lang="en-AU" sz="2000" dirty="0" err="1"/>
              <a:t>lunak</a:t>
            </a:r>
            <a:r>
              <a:rPr lang="en-AU" sz="2000" dirty="0"/>
              <a:t> yang </a:t>
            </a:r>
            <a:r>
              <a:rPr lang="en-AU" sz="2000" dirty="0" err="1"/>
              <a:t>bebas</a:t>
            </a:r>
            <a:r>
              <a:rPr lang="en-AU" sz="2000" dirty="0"/>
              <a:t> </a:t>
            </a:r>
            <a:r>
              <a:rPr lang="en-AU" sz="2000" dirty="0" err="1" smtClean="0"/>
              <a:t>kesalahan</a:t>
            </a:r>
            <a:r>
              <a:rPr lang="en-AU" sz="2000" dirty="0" smtClean="0">
                <a:latin typeface="Book Antiqua" pitchFamily="18" charset="0"/>
              </a:rPr>
              <a:t> </a:t>
            </a:r>
            <a:r>
              <a:rPr lang="en-AU" sz="2000" i="1" dirty="0">
                <a:latin typeface="Book Antiqua" pitchFamily="18" charset="0"/>
              </a:rPr>
              <a:t>(</a:t>
            </a:r>
            <a:r>
              <a:rPr lang="en-AU" sz="2000" i="1" dirty="0"/>
              <a:t>fault-free software)</a:t>
            </a:r>
            <a:endParaRPr lang="en-AU" sz="2000" dirty="0"/>
          </a:p>
          <a:p>
            <a:pPr lvl="1">
              <a:defRPr/>
            </a:pPr>
            <a:r>
              <a:rPr lang="en-AU" sz="2000" dirty="0" err="1"/>
              <a:t>Selesai</a:t>
            </a:r>
            <a:r>
              <a:rPr lang="en-AU" sz="2000" dirty="0"/>
              <a:t> </a:t>
            </a:r>
            <a:r>
              <a:rPr lang="en-AU" sz="2000" dirty="0" err="1"/>
              <a:t>tepat</a:t>
            </a:r>
            <a:r>
              <a:rPr lang="en-AU" sz="2000" dirty="0"/>
              <a:t> </a:t>
            </a:r>
            <a:r>
              <a:rPr lang="en-AU" sz="2000" dirty="0" err="1"/>
              <a:t>waktu</a:t>
            </a:r>
            <a:r>
              <a:rPr lang="en-AU" sz="2000" dirty="0"/>
              <a:t>, </a:t>
            </a:r>
            <a:r>
              <a:rPr lang="en-AU" sz="2000" dirty="0" err="1"/>
              <a:t>sesuai</a:t>
            </a:r>
            <a:r>
              <a:rPr lang="en-AU" sz="2000" dirty="0"/>
              <a:t> </a:t>
            </a:r>
            <a:r>
              <a:rPr lang="en-AU" sz="2000" dirty="0" err="1"/>
              <a:t>dengan</a:t>
            </a:r>
            <a:r>
              <a:rPr lang="en-AU" sz="2000" dirty="0"/>
              <a:t> </a:t>
            </a:r>
            <a:r>
              <a:rPr lang="en-AU" sz="2000" dirty="0" err="1"/>
              <a:t>anggaran</a:t>
            </a:r>
            <a:r>
              <a:rPr lang="en-AU" sz="2000" dirty="0"/>
              <a:t> </a:t>
            </a:r>
          </a:p>
          <a:p>
            <a:pPr lvl="1">
              <a:defRPr/>
            </a:pPr>
            <a:r>
              <a:rPr lang="en-AU" sz="2000" dirty="0" err="1"/>
              <a:t>Memenuhi</a:t>
            </a:r>
            <a:r>
              <a:rPr lang="en-AU" sz="2000" dirty="0"/>
              <a:t> </a:t>
            </a:r>
            <a:r>
              <a:rPr lang="en-AU" sz="2000" dirty="0" err="1"/>
              <a:t>kebutuhan</a:t>
            </a:r>
            <a:r>
              <a:rPr lang="en-AU" sz="2000" dirty="0"/>
              <a:t> </a:t>
            </a:r>
            <a:r>
              <a:rPr lang="en-AU" sz="2000" dirty="0" err="1"/>
              <a:t>pemakai</a:t>
            </a:r>
            <a:r>
              <a:rPr lang="en-AU" sz="2000" dirty="0"/>
              <a:t> </a:t>
            </a:r>
          </a:p>
          <a:p>
            <a:endParaRPr lang="id-ID" dirty="0"/>
          </a:p>
        </p:txBody>
      </p:sp>
    </p:spTree>
    <p:extLst>
      <p:ext uri="{BB962C8B-B14F-4D97-AF65-F5344CB8AC3E}">
        <p14:creationId xmlns:p14="http://schemas.microsoft.com/office/powerpoint/2010/main" val="159909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id-ID" dirty="0" smtClean="0"/>
              <a:t>UML</a:t>
            </a:r>
            <a:endParaRPr lang="id-ID" dirty="0"/>
          </a:p>
        </p:txBody>
      </p:sp>
      <p:sp>
        <p:nvSpPr>
          <p:cNvPr id="3" name="Content Placeholder 2"/>
          <p:cNvSpPr>
            <a:spLocks noGrp="1"/>
          </p:cNvSpPr>
          <p:nvPr>
            <p:ph idx="1"/>
          </p:nvPr>
        </p:nvSpPr>
        <p:spPr/>
        <p:txBody>
          <a:bodyPr/>
          <a:lstStyle/>
          <a:p>
            <a:r>
              <a:rPr lang="id-ID" dirty="0" smtClean="0"/>
              <a:t>UML adalah permodelan visual untuk melakukan desain perangkat lunak. </a:t>
            </a:r>
          </a:p>
          <a:p>
            <a:r>
              <a:rPr lang="id-ID" dirty="0" smtClean="0"/>
              <a:t>UML dapat di implementasikan di beberapa area yang berbeda dan dapat mengkomunikasikan semua hal, mulai dari proses bisnis sampai dengan pendistribusian perangkat lunak</a:t>
            </a:r>
          </a:p>
          <a:p>
            <a:pPr lvl="1"/>
            <a:endParaRPr lang="id-ID" dirty="0" smtClean="0"/>
          </a:p>
          <a:p>
            <a:pPr lvl="1"/>
            <a:r>
              <a:rPr lang="id-ID" dirty="0" smtClean="0"/>
              <a:t>UML Provides a language to capture information that varies greatly depending on the domain of the problem. In doing that, there are often parts of UML that either don’t apply to your particular problem or may not lend anything to the particular view you are trying to convey. It is important to realize that you don’t need to use every part of UML in every model you create. </a:t>
            </a:r>
            <a:endParaRPr lang="id-ID" dirty="0"/>
          </a:p>
        </p:txBody>
      </p:sp>
    </p:spTree>
    <p:extLst>
      <p:ext uri="{BB962C8B-B14F-4D97-AF65-F5344CB8AC3E}">
        <p14:creationId xmlns:p14="http://schemas.microsoft.com/office/powerpoint/2010/main" val="425081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USE CASE DIAGRAM</a:t>
            </a:r>
            <a:endParaRPr lang="id-ID" dirty="0"/>
          </a:p>
        </p:txBody>
      </p:sp>
      <p:sp>
        <p:nvSpPr>
          <p:cNvPr id="3" name="Content Placeholder 2"/>
          <p:cNvSpPr>
            <a:spLocks noGrp="1"/>
          </p:cNvSpPr>
          <p:nvPr>
            <p:ph idx="1"/>
          </p:nvPr>
        </p:nvSpPr>
        <p:spPr/>
        <p:txBody>
          <a:bodyPr>
            <a:normAutofit/>
          </a:bodyPr>
          <a:lstStyle/>
          <a:p>
            <a:r>
              <a:rPr lang="id-ID" sz="2400" dirty="0"/>
              <a:t>Gambaran fungsionalitas dari </a:t>
            </a:r>
            <a:r>
              <a:rPr lang="id-ID" sz="2400" dirty="0" smtClean="0"/>
              <a:t>sistem</a:t>
            </a:r>
            <a:endParaRPr lang="id-ID" sz="2400" dirty="0"/>
          </a:p>
          <a:p>
            <a:r>
              <a:rPr lang="id-ID" sz="2400" dirty="0"/>
              <a:t>Menekankan </a:t>
            </a:r>
            <a:r>
              <a:rPr lang="id-ID" sz="2400" b="1" u="sng" dirty="0"/>
              <a:t>“apa” </a:t>
            </a:r>
            <a:r>
              <a:rPr lang="id-ID" sz="2400" dirty="0"/>
              <a:t>bukan </a:t>
            </a:r>
            <a:r>
              <a:rPr lang="id-ID" sz="2400" b="1" u="sng" dirty="0"/>
              <a:t>“bagaimana</a:t>
            </a:r>
            <a:r>
              <a:rPr lang="id-ID" sz="2400" b="1" u="sng" dirty="0" smtClean="0"/>
              <a:t>”</a:t>
            </a:r>
            <a:endParaRPr lang="id-ID" sz="2400" dirty="0"/>
          </a:p>
          <a:p>
            <a:r>
              <a:rPr lang="id-ID" sz="2400" dirty="0"/>
              <a:t>Melihat kebutuhan system dari sudut pandang </a:t>
            </a:r>
            <a:r>
              <a:rPr lang="id-ID" sz="2400" b="1" u="sng" dirty="0" smtClean="0"/>
              <a:t>user</a:t>
            </a:r>
            <a:endParaRPr lang="id-ID" sz="2400" b="1" u="sng" dirty="0"/>
          </a:p>
          <a:p>
            <a:r>
              <a:rPr lang="id-ID" sz="2400" dirty="0"/>
              <a:t>Menggambarkan hubungan antara use case dengan </a:t>
            </a:r>
            <a:r>
              <a:rPr lang="id-ID" sz="2400" dirty="0" smtClean="0"/>
              <a:t>actor</a:t>
            </a:r>
            <a:endParaRPr lang="id-ID" sz="2400" dirty="0"/>
          </a:p>
          <a:p>
            <a:r>
              <a:rPr lang="id-ID" sz="2400" dirty="0"/>
              <a:t>Use case : </a:t>
            </a:r>
          </a:p>
          <a:p>
            <a:pPr lvl="1"/>
            <a:r>
              <a:rPr lang="id-ID" sz="1800" dirty="0"/>
              <a:t>Pola perilaku system</a:t>
            </a:r>
          </a:p>
          <a:p>
            <a:pPr lvl="1"/>
            <a:r>
              <a:rPr lang="id-ID" sz="1800" dirty="0"/>
              <a:t>Urutan transaksi yang berhubungan yang dilakukan oleh satu </a:t>
            </a:r>
            <a:r>
              <a:rPr lang="id-ID" sz="1800" dirty="0" smtClean="0"/>
              <a:t>a</a:t>
            </a:r>
            <a:r>
              <a:rPr lang="id-ID" dirty="0" smtClean="0"/>
              <a:t>ktor</a:t>
            </a:r>
            <a:endParaRPr lang="id-ID" dirty="0"/>
          </a:p>
        </p:txBody>
      </p:sp>
    </p:spTree>
    <p:extLst>
      <p:ext uri="{BB962C8B-B14F-4D97-AF65-F5344CB8AC3E}">
        <p14:creationId xmlns:p14="http://schemas.microsoft.com/office/powerpoint/2010/main" val="179332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USE CASE DIAGRAM</a:t>
            </a:r>
            <a:endParaRPr lang="id-ID" dirty="0"/>
          </a:p>
        </p:txBody>
      </p:sp>
      <p:sp>
        <p:nvSpPr>
          <p:cNvPr id="3" name="Content Placeholder 2"/>
          <p:cNvSpPr>
            <a:spLocks noGrp="1"/>
          </p:cNvSpPr>
          <p:nvPr>
            <p:ph idx="1"/>
          </p:nvPr>
        </p:nvSpPr>
        <p:spPr/>
        <p:txBody>
          <a:bodyPr/>
          <a:lstStyle/>
          <a:p>
            <a:r>
              <a:rPr lang="id-ID" sz="2800" dirty="0"/>
              <a:t>Use case terdiri dari : </a:t>
            </a:r>
          </a:p>
          <a:p>
            <a:pPr lvl="1">
              <a:lnSpc>
                <a:spcPct val="90000"/>
              </a:lnSpc>
            </a:pPr>
            <a:r>
              <a:rPr lang="en-US" sz="2800" dirty="0"/>
              <a:t>Use case</a:t>
            </a:r>
          </a:p>
          <a:p>
            <a:pPr lvl="1">
              <a:lnSpc>
                <a:spcPct val="90000"/>
              </a:lnSpc>
            </a:pPr>
            <a:r>
              <a:rPr lang="en-US" sz="2800" dirty="0"/>
              <a:t>Actors</a:t>
            </a:r>
          </a:p>
          <a:p>
            <a:pPr lvl="1">
              <a:lnSpc>
                <a:spcPct val="90000"/>
              </a:lnSpc>
            </a:pPr>
            <a:r>
              <a:rPr lang="en-US" sz="2800" dirty="0"/>
              <a:t>Relationship</a:t>
            </a:r>
          </a:p>
          <a:p>
            <a:pPr lvl="1">
              <a:lnSpc>
                <a:spcPct val="90000"/>
              </a:lnSpc>
            </a:pPr>
            <a:r>
              <a:rPr lang="en-US" sz="2800" dirty="0"/>
              <a:t>System boundary boxes (optional)</a:t>
            </a:r>
          </a:p>
          <a:p>
            <a:pPr lvl="1">
              <a:lnSpc>
                <a:spcPct val="90000"/>
              </a:lnSpc>
            </a:pPr>
            <a:r>
              <a:rPr lang="en-US" sz="2800" dirty="0"/>
              <a:t>Packages (optional)</a:t>
            </a:r>
          </a:p>
          <a:p>
            <a:endParaRPr lang="id-ID" dirty="0"/>
          </a:p>
        </p:txBody>
      </p:sp>
    </p:spTree>
    <p:extLst>
      <p:ext uri="{BB962C8B-B14F-4D97-AF65-F5344CB8AC3E}">
        <p14:creationId xmlns:p14="http://schemas.microsoft.com/office/powerpoint/2010/main" val="167642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a:t>ACTOR</a:t>
            </a:r>
          </a:p>
        </p:txBody>
      </p:sp>
      <p:sp>
        <p:nvSpPr>
          <p:cNvPr id="3" name="Content Placeholder 2"/>
          <p:cNvSpPr>
            <a:spLocks noGrp="1"/>
          </p:cNvSpPr>
          <p:nvPr>
            <p:ph idx="1"/>
          </p:nvPr>
        </p:nvSpPr>
        <p:spPr/>
        <p:txBody>
          <a:bodyPr anchor="ctr" anchorCtr="0">
            <a:normAutofit/>
          </a:bodyPr>
          <a:lstStyle/>
          <a:p>
            <a:r>
              <a:rPr lang="id-ID" sz="2000" dirty="0"/>
              <a:t>Actor adalah </a:t>
            </a:r>
            <a:r>
              <a:rPr lang="id-ID" sz="2000" b="1" u="sng" dirty="0"/>
              <a:t>orang</a:t>
            </a:r>
            <a:r>
              <a:rPr lang="id-ID" sz="2000" dirty="0"/>
              <a:t>, </a:t>
            </a:r>
            <a:r>
              <a:rPr lang="id-ID" sz="2000" b="1" u="sng" dirty="0"/>
              <a:t>system</a:t>
            </a:r>
            <a:r>
              <a:rPr lang="id-ID" sz="2000" dirty="0"/>
              <a:t>, atau </a:t>
            </a:r>
            <a:r>
              <a:rPr lang="id-ID" sz="2000" b="1" u="sng" dirty="0"/>
              <a:t>external entitas</a:t>
            </a:r>
            <a:r>
              <a:rPr lang="id-ID" sz="2000" dirty="0"/>
              <a:t> yang menyediakan atau menerima </a:t>
            </a:r>
            <a:r>
              <a:rPr lang="id-ID" sz="2000" dirty="0" smtClean="0"/>
              <a:t>informasi</a:t>
            </a:r>
            <a:endParaRPr lang="id-ID" sz="2000" dirty="0"/>
          </a:p>
          <a:p>
            <a:r>
              <a:rPr lang="id-ID" sz="2000" dirty="0"/>
              <a:t>Actor menggambarkan </a:t>
            </a:r>
            <a:r>
              <a:rPr lang="id-ID" sz="2000" b="1" u="sng" dirty="0"/>
              <a:t>sebuah tugas</a:t>
            </a:r>
            <a:r>
              <a:rPr lang="id-ID" sz="2000" dirty="0"/>
              <a:t> / </a:t>
            </a:r>
            <a:r>
              <a:rPr lang="id-ID" sz="2000" b="1" u="sng" dirty="0"/>
              <a:t>peran</a:t>
            </a:r>
            <a:r>
              <a:rPr lang="id-ID" sz="2000" dirty="0"/>
              <a:t> bukan </a:t>
            </a:r>
            <a:r>
              <a:rPr lang="id-ID" sz="2000" b="1" u="sng" dirty="0"/>
              <a:t>posisi</a:t>
            </a:r>
            <a:r>
              <a:rPr lang="id-ID" sz="2000" dirty="0"/>
              <a:t> atau </a:t>
            </a:r>
            <a:r>
              <a:rPr lang="id-ID" sz="2000" b="1" u="sng" dirty="0" smtClean="0"/>
              <a:t>jabatan</a:t>
            </a:r>
            <a:endParaRPr lang="id-ID" sz="2000" dirty="0"/>
          </a:p>
          <a:p>
            <a:r>
              <a:rPr lang="id-ID" sz="2000" dirty="0"/>
              <a:t>Actor </a:t>
            </a:r>
            <a:r>
              <a:rPr lang="id-ID" sz="2000" b="1" u="sng" dirty="0"/>
              <a:t>memberi input</a:t>
            </a:r>
            <a:r>
              <a:rPr lang="id-ID" sz="2000" dirty="0"/>
              <a:t> atau </a:t>
            </a:r>
            <a:r>
              <a:rPr lang="id-ID" sz="2000" b="1" u="sng" dirty="0"/>
              <a:t>menerima informasi dari </a:t>
            </a:r>
            <a:r>
              <a:rPr lang="id-ID" sz="2000" b="1" u="sng" dirty="0" smtClean="0"/>
              <a:t>system</a:t>
            </a:r>
            <a:endParaRPr lang="id-ID" sz="2000" dirty="0"/>
          </a:p>
          <a:p>
            <a:r>
              <a:rPr lang="id-ID" sz="2000" dirty="0"/>
              <a:t>Actor biasanya menggunakan </a:t>
            </a:r>
            <a:r>
              <a:rPr lang="id-ID" sz="2000" b="1" u="sng" dirty="0"/>
              <a:t>kata </a:t>
            </a:r>
            <a:r>
              <a:rPr lang="id-ID" sz="2000" b="1" u="sng" dirty="0" smtClean="0"/>
              <a:t>benda</a:t>
            </a:r>
            <a:endParaRPr lang="id-ID" sz="2000" dirty="0"/>
          </a:p>
          <a:p>
            <a:r>
              <a:rPr lang="id-ID" sz="2000" dirty="0"/>
              <a:t>Tidak boleh ada komunikasi langsung antar actor</a:t>
            </a:r>
          </a:p>
          <a:p>
            <a:endParaRPr lang="id-ID" dirty="0"/>
          </a:p>
        </p:txBody>
      </p:sp>
      <p:grpSp>
        <p:nvGrpSpPr>
          <p:cNvPr id="4" name="Group 4"/>
          <p:cNvGrpSpPr>
            <a:grpSpLocks/>
          </p:cNvGrpSpPr>
          <p:nvPr/>
        </p:nvGrpSpPr>
        <p:grpSpPr bwMode="auto">
          <a:xfrm>
            <a:off x="10524185" y="578755"/>
            <a:ext cx="684213" cy="1371600"/>
            <a:chOff x="507" y="1775"/>
            <a:chExt cx="239" cy="521"/>
          </a:xfrm>
        </p:grpSpPr>
        <p:sp>
          <p:nvSpPr>
            <p:cNvPr id="5" name="Oval 5"/>
            <p:cNvSpPr>
              <a:spLocks noChangeArrowheads="1"/>
            </p:cNvSpPr>
            <p:nvPr/>
          </p:nvSpPr>
          <p:spPr bwMode="auto">
            <a:xfrm>
              <a:off x="534" y="1775"/>
              <a:ext cx="200" cy="197"/>
            </a:xfrm>
            <a:prstGeom prst="ellipse">
              <a:avLst/>
            </a:prstGeom>
            <a:noFill/>
            <a:ln w="25400">
              <a:solidFill>
                <a:schemeClr val="tx1"/>
              </a:solidFill>
              <a:round/>
              <a:headEnd/>
              <a:tailEnd/>
            </a:ln>
            <a:effectLst/>
          </p:spPr>
          <p:txBody>
            <a:bodyPr wrap="none" anchor="ctr"/>
            <a:lstStyle/>
            <a:p>
              <a:endParaRPr lang="id-ID"/>
            </a:p>
          </p:txBody>
        </p:sp>
        <p:grpSp>
          <p:nvGrpSpPr>
            <p:cNvPr id="6" name="Group 6"/>
            <p:cNvGrpSpPr>
              <a:grpSpLocks/>
            </p:cNvGrpSpPr>
            <p:nvPr/>
          </p:nvGrpSpPr>
          <p:grpSpPr bwMode="auto">
            <a:xfrm>
              <a:off x="507" y="2154"/>
              <a:ext cx="239" cy="142"/>
              <a:chOff x="507" y="2154"/>
              <a:chExt cx="239" cy="142"/>
            </a:xfrm>
          </p:grpSpPr>
          <p:sp>
            <p:nvSpPr>
              <p:cNvPr id="10" name="Line 7"/>
              <p:cNvSpPr>
                <a:spLocks noChangeShapeType="1"/>
              </p:cNvSpPr>
              <p:nvPr/>
            </p:nvSpPr>
            <p:spPr bwMode="auto">
              <a:xfrm flipH="1">
                <a:off x="507" y="2154"/>
                <a:ext cx="136" cy="142"/>
              </a:xfrm>
              <a:prstGeom prst="line">
                <a:avLst/>
              </a:prstGeom>
              <a:noFill/>
              <a:ln w="25400">
                <a:solidFill>
                  <a:schemeClr val="tx1"/>
                </a:solidFill>
                <a:round/>
                <a:headEnd/>
                <a:tailEnd/>
              </a:ln>
              <a:effectLst/>
            </p:spPr>
            <p:txBody>
              <a:bodyPr wrap="none" anchor="ctr"/>
              <a:lstStyle/>
              <a:p>
                <a:endParaRPr lang="id-ID"/>
              </a:p>
            </p:txBody>
          </p:sp>
          <p:sp>
            <p:nvSpPr>
              <p:cNvPr id="11" name="Line 8"/>
              <p:cNvSpPr>
                <a:spLocks noChangeShapeType="1"/>
              </p:cNvSpPr>
              <p:nvPr/>
            </p:nvSpPr>
            <p:spPr bwMode="auto">
              <a:xfrm>
                <a:off x="642" y="2154"/>
                <a:ext cx="104" cy="142"/>
              </a:xfrm>
              <a:prstGeom prst="line">
                <a:avLst/>
              </a:prstGeom>
              <a:noFill/>
              <a:ln w="25400">
                <a:solidFill>
                  <a:schemeClr val="tx1"/>
                </a:solidFill>
                <a:round/>
                <a:headEnd/>
                <a:tailEnd/>
              </a:ln>
              <a:effectLst/>
            </p:spPr>
            <p:txBody>
              <a:bodyPr wrap="none" anchor="ctr"/>
              <a:lstStyle/>
              <a:p>
                <a:endParaRPr lang="id-ID"/>
              </a:p>
            </p:txBody>
          </p:sp>
        </p:grpSp>
        <p:grpSp>
          <p:nvGrpSpPr>
            <p:cNvPr id="7" name="Group 9"/>
            <p:cNvGrpSpPr>
              <a:grpSpLocks/>
            </p:cNvGrpSpPr>
            <p:nvPr/>
          </p:nvGrpSpPr>
          <p:grpSpPr bwMode="auto">
            <a:xfrm>
              <a:off x="524" y="1988"/>
              <a:ext cx="221" cy="146"/>
              <a:chOff x="524" y="1988"/>
              <a:chExt cx="221" cy="146"/>
            </a:xfrm>
          </p:grpSpPr>
          <p:sp>
            <p:nvSpPr>
              <p:cNvPr id="8" name="Line 10"/>
              <p:cNvSpPr>
                <a:spLocks noChangeShapeType="1"/>
              </p:cNvSpPr>
              <p:nvPr/>
            </p:nvSpPr>
            <p:spPr bwMode="auto">
              <a:xfrm>
                <a:off x="634" y="1988"/>
                <a:ext cx="0" cy="146"/>
              </a:xfrm>
              <a:prstGeom prst="line">
                <a:avLst/>
              </a:prstGeom>
              <a:noFill/>
              <a:ln w="25400">
                <a:solidFill>
                  <a:schemeClr val="tx1"/>
                </a:solidFill>
                <a:round/>
                <a:headEnd/>
                <a:tailEnd/>
              </a:ln>
              <a:effectLst/>
            </p:spPr>
            <p:txBody>
              <a:bodyPr wrap="none" anchor="ctr"/>
              <a:lstStyle/>
              <a:p>
                <a:endParaRPr lang="id-ID"/>
              </a:p>
            </p:txBody>
          </p:sp>
          <p:sp>
            <p:nvSpPr>
              <p:cNvPr id="9" name="Line 11"/>
              <p:cNvSpPr>
                <a:spLocks noChangeShapeType="1"/>
              </p:cNvSpPr>
              <p:nvPr/>
            </p:nvSpPr>
            <p:spPr bwMode="auto">
              <a:xfrm>
                <a:off x="524" y="2040"/>
                <a:ext cx="221" cy="0"/>
              </a:xfrm>
              <a:prstGeom prst="line">
                <a:avLst/>
              </a:prstGeom>
              <a:noFill/>
              <a:ln w="25400">
                <a:solidFill>
                  <a:schemeClr val="tx1"/>
                </a:solidFill>
                <a:round/>
                <a:headEnd/>
                <a:tailEnd/>
              </a:ln>
              <a:effectLst/>
            </p:spPr>
            <p:txBody>
              <a:bodyPr wrap="none" anchor="ctr"/>
              <a:lstStyle/>
              <a:p>
                <a:endParaRPr lang="id-ID"/>
              </a:p>
            </p:txBody>
          </p:sp>
        </p:grpSp>
      </p:grpSp>
    </p:spTree>
    <p:extLst>
      <p:ext uri="{BB962C8B-B14F-4D97-AF65-F5344CB8AC3E}">
        <p14:creationId xmlns:p14="http://schemas.microsoft.com/office/powerpoint/2010/main" val="218642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smtClean="0"/>
              <a:t>USE CASE</a:t>
            </a:r>
            <a:endParaRPr lang="id-ID" dirty="0"/>
          </a:p>
        </p:txBody>
      </p:sp>
      <p:sp>
        <p:nvSpPr>
          <p:cNvPr id="3" name="Content Placeholder 2"/>
          <p:cNvSpPr>
            <a:spLocks noGrp="1"/>
          </p:cNvSpPr>
          <p:nvPr>
            <p:ph idx="1"/>
          </p:nvPr>
        </p:nvSpPr>
        <p:spPr/>
        <p:txBody>
          <a:bodyPr anchor="ctr" anchorCtr="0"/>
          <a:lstStyle/>
          <a:p>
            <a:r>
              <a:rPr lang="id-ID" sz="2400" dirty="0"/>
              <a:t>Berdasarkan keperluan Actor. Apa yang dikerjakan sistem, bukan bagaimana sistem </a:t>
            </a:r>
            <a:r>
              <a:rPr lang="id-ID" sz="2400" dirty="0" smtClean="0"/>
              <a:t>mengerjakan</a:t>
            </a:r>
            <a:endParaRPr lang="id-ID" sz="2400" dirty="0"/>
          </a:p>
          <a:p>
            <a:r>
              <a:rPr lang="id-ID" sz="2400" dirty="0"/>
              <a:t>Use Case biasanya menggunakan kata </a:t>
            </a:r>
            <a:r>
              <a:rPr lang="id-ID" sz="2400" dirty="0" smtClean="0"/>
              <a:t>kerja</a:t>
            </a:r>
            <a:endParaRPr lang="id-ID" sz="2400" dirty="0"/>
          </a:p>
          <a:p>
            <a:r>
              <a:rPr lang="id-ID" sz="2400" dirty="0"/>
              <a:t>Nama Use Case harus unik dan tidak boleh ada 2 Use Case yang memiliki nama yang sama. </a:t>
            </a:r>
          </a:p>
          <a:p>
            <a:endParaRPr lang="id-ID" dirty="0"/>
          </a:p>
        </p:txBody>
      </p:sp>
      <p:sp>
        <p:nvSpPr>
          <p:cNvPr id="4" name="Oval 4"/>
          <p:cNvSpPr>
            <a:spLocks noChangeArrowheads="1"/>
          </p:cNvSpPr>
          <p:nvPr/>
        </p:nvSpPr>
        <p:spPr bwMode="auto">
          <a:xfrm>
            <a:off x="9752012" y="807355"/>
            <a:ext cx="1752600" cy="914400"/>
          </a:xfrm>
          <a:prstGeom prst="ellipse">
            <a:avLst/>
          </a:prstGeom>
          <a:noFill/>
          <a:ln w="9525">
            <a:solidFill>
              <a:schemeClr val="tx1"/>
            </a:solidFill>
            <a:miter lim="800000"/>
            <a:headEnd/>
            <a:tailEnd/>
          </a:ln>
          <a:effectLst/>
        </p:spPr>
        <p:txBody>
          <a:bodyPr wrap="none" anchor="ctr"/>
          <a:lstStyle/>
          <a:p>
            <a:endParaRPr lang="id-ID"/>
          </a:p>
        </p:txBody>
      </p:sp>
    </p:spTree>
    <p:extLst>
      <p:ext uri="{BB962C8B-B14F-4D97-AF65-F5344CB8AC3E}">
        <p14:creationId xmlns:p14="http://schemas.microsoft.com/office/powerpoint/2010/main" val="146514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id-ID" dirty="0"/>
              <a:t>ASSOCIATION</a:t>
            </a:r>
          </a:p>
        </p:txBody>
      </p:sp>
      <p:sp>
        <p:nvSpPr>
          <p:cNvPr id="3" name="Content Placeholder 2"/>
          <p:cNvSpPr>
            <a:spLocks noGrp="1"/>
          </p:cNvSpPr>
          <p:nvPr>
            <p:ph idx="1"/>
          </p:nvPr>
        </p:nvSpPr>
        <p:spPr/>
        <p:txBody>
          <a:bodyPr/>
          <a:lstStyle/>
          <a:p>
            <a:r>
              <a:rPr lang="id-ID" dirty="0"/>
              <a:t>Association bukan menggambarkan aliran data / </a:t>
            </a:r>
            <a:r>
              <a:rPr lang="id-ID" dirty="0" smtClean="0"/>
              <a:t>informasi</a:t>
            </a:r>
            <a:endParaRPr lang="id-ID" dirty="0"/>
          </a:p>
          <a:p>
            <a:r>
              <a:rPr lang="id-ID" dirty="0"/>
              <a:t>Association digunakan untuk menggambarkan bagaimana actor terlibat dalam use </a:t>
            </a:r>
            <a:r>
              <a:rPr lang="id-ID" dirty="0" smtClean="0"/>
              <a:t>case</a:t>
            </a:r>
          </a:p>
          <a:p>
            <a:pPr marL="0" indent="0">
              <a:buNone/>
            </a:pPr>
            <a:r>
              <a:rPr lang="id-ID" dirty="0"/>
              <a:t>ASSOCIATION ACTOR – USE CASE</a:t>
            </a:r>
          </a:p>
          <a:p>
            <a:r>
              <a:rPr lang="en-US" dirty="0"/>
              <a:t>Ujung </a:t>
            </a:r>
            <a:r>
              <a:rPr lang="en-US" dirty="0" err="1"/>
              <a:t>panah</a:t>
            </a:r>
            <a:r>
              <a:rPr lang="en-US" dirty="0"/>
              <a:t> </a:t>
            </a:r>
            <a:r>
              <a:rPr lang="en-US" dirty="0" err="1"/>
              <a:t>pada</a:t>
            </a:r>
            <a:r>
              <a:rPr lang="en-US" dirty="0"/>
              <a:t> association </a:t>
            </a:r>
            <a:r>
              <a:rPr lang="en-US" dirty="0" err="1"/>
              <a:t>antara</a:t>
            </a:r>
            <a:r>
              <a:rPr lang="en-US" dirty="0"/>
              <a:t> actor </a:t>
            </a:r>
            <a:r>
              <a:rPr lang="en-US" dirty="0" err="1"/>
              <a:t>dan</a:t>
            </a:r>
            <a:r>
              <a:rPr lang="en-US" dirty="0"/>
              <a:t> use case </a:t>
            </a:r>
            <a:r>
              <a:rPr lang="en-US" dirty="0" err="1"/>
              <a:t>mengindikasikan</a:t>
            </a:r>
            <a:r>
              <a:rPr lang="en-US" dirty="0"/>
              <a:t> </a:t>
            </a:r>
            <a:r>
              <a:rPr lang="en-US" b="1" i="1" dirty="0" err="1"/>
              <a:t>siapa</a:t>
            </a:r>
            <a:r>
              <a:rPr lang="en-US" b="1" i="1" dirty="0"/>
              <a:t>/</a:t>
            </a:r>
            <a:r>
              <a:rPr lang="en-US" b="1" i="1" dirty="0" err="1"/>
              <a:t>apa</a:t>
            </a:r>
            <a:r>
              <a:rPr lang="en-US" dirty="0"/>
              <a:t> yang </a:t>
            </a:r>
            <a:r>
              <a:rPr lang="en-US" dirty="0" err="1"/>
              <a:t>meminta</a:t>
            </a:r>
            <a:r>
              <a:rPr lang="en-US" dirty="0"/>
              <a:t> </a:t>
            </a:r>
            <a:r>
              <a:rPr lang="en-US" dirty="0" err="1"/>
              <a:t>interaksi</a:t>
            </a:r>
            <a:r>
              <a:rPr lang="en-US" dirty="0"/>
              <a:t> </a:t>
            </a:r>
            <a:r>
              <a:rPr lang="en-US" dirty="0" err="1"/>
              <a:t>dan</a:t>
            </a:r>
            <a:r>
              <a:rPr lang="en-US" dirty="0"/>
              <a:t> </a:t>
            </a:r>
            <a:r>
              <a:rPr lang="en-US" dirty="0" err="1"/>
              <a:t>bukannya</a:t>
            </a:r>
            <a:r>
              <a:rPr lang="en-US" dirty="0"/>
              <a:t> </a:t>
            </a:r>
            <a:r>
              <a:rPr lang="en-US" dirty="0" err="1"/>
              <a:t>mengindikasikan</a:t>
            </a:r>
            <a:r>
              <a:rPr lang="en-US" dirty="0"/>
              <a:t> </a:t>
            </a:r>
            <a:r>
              <a:rPr lang="en-US" dirty="0" err="1"/>
              <a:t>aliran</a:t>
            </a:r>
            <a:r>
              <a:rPr lang="en-US" dirty="0"/>
              <a:t> </a:t>
            </a:r>
            <a:r>
              <a:rPr lang="en-US" dirty="0" smtClean="0"/>
              <a:t>data</a:t>
            </a:r>
            <a:endParaRPr lang="id-ID" dirty="0"/>
          </a:p>
          <a:p>
            <a:r>
              <a:rPr lang="id-ID" dirty="0"/>
              <a:t>Association antara actor – use case menggunakan panah terbuka atau garis tanpa panah. </a:t>
            </a:r>
          </a:p>
          <a:p>
            <a:r>
              <a:rPr lang="id-ID" dirty="0" smtClean="0"/>
              <a:t>Dilambangkan dengan </a:t>
            </a:r>
            <a:endParaRPr lang="id-ID" dirty="0"/>
          </a:p>
        </p:txBody>
      </p:sp>
      <p:cxnSp>
        <p:nvCxnSpPr>
          <p:cNvPr id="4" name="Straight Connector 3"/>
          <p:cNvCxnSpPr/>
          <p:nvPr/>
        </p:nvCxnSpPr>
        <p:spPr>
          <a:xfrm>
            <a:off x="7794674" y="5481711"/>
            <a:ext cx="1676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5"/>
          <p:cNvGrpSpPr>
            <a:grpSpLocks/>
          </p:cNvGrpSpPr>
          <p:nvPr/>
        </p:nvGrpSpPr>
        <p:grpSpPr bwMode="auto">
          <a:xfrm flipV="1">
            <a:off x="5889674" y="5253111"/>
            <a:ext cx="1371600" cy="350518"/>
            <a:chOff x="1536" y="3744"/>
            <a:chExt cx="1920" cy="192"/>
          </a:xfrm>
        </p:grpSpPr>
        <p:sp>
          <p:nvSpPr>
            <p:cNvPr id="6" name="Line 6"/>
            <p:cNvSpPr>
              <a:spLocks noChangeShapeType="1"/>
            </p:cNvSpPr>
            <p:nvPr/>
          </p:nvSpPr>
          <p:spPr bwMode="auto">
            <a:xfrm>
              <a:off x="1536" y="3840"/>
              <a:ext cx="1920" cy="0"/>
            </a:xfrm>
            <a:prstGeom prst="line">
              <a:avLst/>
            </a:prstGeom>
            <a:noFill/>
            <a:ln w="22225">
              <a:solidFill>
                <a:schemeClr val="tx1"/>
              </a:solidFill>
              <a:miter lim="800000"/>
              <a:headEnd/>
              <a:tailEnd/>
            </a:ln>
            <a:effectLst/>
          </p:spPr>
          <p:txBody>
            <a:bodyPr wrap="none"/>
            <a:lstStyle/>
            <a:p>
              <a:endParaRPr lang="id-ID"/>
            </a:p>
          </p:txBody>
        </p:sp>
        <p:sp>
          <p:nvSpPr>
            <p:cNvPr id="7" name="Line 7"/>
            <p:cNvSpPr>
              <a:spLocks noChangeShapeType="1"/>
            </p:cNvSpPr>
            <p:nvPr/>
          </p:nvSpPr>
          <p:spPr bwMode="auto">
            <a:xfrm>
              <a:off x="3312" y="3744"/>
              <a:ext cx="144" cy="96"/>
            </a:xfrm>
            <a:prstGeom prst="line">
              <a:avLst/>
            </a:prstGeom>
            <a:noFill/>
            <a:ln w="22225">
              <a:solidFill>
                <a:schemeClr val="tx1"/>
              </a:solidFill>
              <a:miter lim="800000"/>
              <a:headEnd/>
              <a:tailEnd/>
            </a:ln>
            <a:effectLst/>
          </p:spPr>
          <p:txBody>
            <a:bodyPr wrap="none"/>
            <a:lstStyle/>
            <a:p>
              <a:endParaRPr lang="id-ID"/>
            </a:p>
          </p:txBody>
        </p:sp>
        <p:sp>
          <p:nvSpPr>
            <p:cNvPr id="8" name="Line 8"/>
            <p:cNvSpPr>
              <a:spLocks noChangeShapeType="1"/>
            </p:cNvSpPr>
            <p:nvPr/>
          </p:nvSpPr>
          <p:spPr bwMode="auto">
            <a:xfrm flipH="1">
              <a:off x="3312" y="3840"/>
              <a:ext cx="144" cy="96"/>
            </a:xfrm>
            <a:prstGeom prst="line">
              <a:avLst/>
            </a:prstGeom>
            <a:noFill/>
            <a:ln w="22225">
              <a:solidFill>
                <a:schemeClr val="tx1"/>
              </a:solidFill>
              <a:miter lim="800000"/>
              <a:headEnd/>
              <a:tailEnd/>
            </a:ln>
            <a:effectLst/>
          </p:spPr>
          <p:txBody>
            <a:bodyPr wrap="none"/>
            <a:lstStyle/>
            <a:p>
              <a:endParaRPr lang="id-ID"/>
            </a:p>
          </p:txBody>
        </p:sp>
      </p:grpSp>
    </p:spTree>
    <p:extLst>
      <p:ext uri="{BB962C8B-B14F-4D97-AF65-F5344CB8AC3E}">
        <p14:creationId xmlns:p14="http://schemas.microsoft.com/office/powerpoint/2010/main" val="15220984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246</TotalTime>
  <Words>922</Words>
  <Application>Microsoft Office PowerPoint</Application>
  <PresentationFormat>Widescreen</PresentationFormat>
  <Paragraphs>198</Paragraphs>
  <Slides>20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Book Antiqua</vt:lpstr>
      <vt:lpstr>Calibri</vt:lpstr>
      <vt:lpstr>Century Gothic</vt:lpstr>
      <vt:lpstr>Gill Sans MT</vt:lpstr>
      <vt:lpstr>Times New Roman</vt:lpstr>
      <vt:lpstr>Wingdings</vt:lpstr>
      <vt:lpstr>Wingdings 3</vt:lpstr>
      <vt:lpstr>Wisp</vt:lpstr>
      <vt:lpstr>Microsoft Office Visio Drawing</vt:lpstr>
      <vt:lpstr>Rekayasa Perangkat Lunak</vt:lpstr>
      <vt:lpstr>PROSES PERANCANGAN PL</vt:lpstr>
      <vt:lpstr>Tujuan Analisis Sistem</vt:lpstr>
      <vt:lpstr>UML</vt:lpstr>
      <vt:lpstr>USE CASE DIAGRAM</vt:lpstr>
      <vt:lpstr>USE CASE DIAGRAM</vt:lpstr>
      <vt:lpstr>ACTOR</vt:lpstr>
      <vt:lpstr>USE CASE</vt:lpstr>
      <vt:lpstr>ASSOCIATION</vt:lpstr>
      <vt:lpstr>ASSOCIATION ANTAR-USE CASE</vt:lpstr>
      <vt:lpstr>ASSOCIATION ANTAR-USE CASE (2)</vt:lpstr>
      <vt:lpstr>INHERITANCE ANTAR-USE CASE</vt:lpstr>
      <vt:lpstr>INHERITANCE ANTAR-ACTOR</vt:lpstr>
      <vt:lpstr>CONTOH USE CASE</vt:lpstr>
      <vt:lpstr>Deskripsi Use Case</vt:lpstr>
      <vt:lpstr>Pre Condition Use Case</vt:lpstr>
      <vt:lpstr>Flow Of Events</vt:lpstr>
      <vt:lpstr>Contoh Deskripsi Use Case</vt:lpstr>
      <vt:lpstr>Contoh Deskripsi Use Case</vt:lpstr>
      <vt:lpstr>Discussion Time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Rekayasa Perangkat Lunak</dc:title>
  <dc:creator>My Computer</dc:creator>
  <cp:lastModifiedBy>My Computer</cp:lastModifiedBy>
  <cp:revision>18</cp:revision>
  <dcterms:created xsi:type="dcterms:W3CDTF">2013-10-28T14:42:27Z</dcterms:created>
  <dcterms:modified xsi:type="dcterms:W3CDTF">2014-09-22T11:20:24Z</dcterms:modified>
</cp:coreProperties>
</file>