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73" r:id="rId4"/>
    <p:sldId id="274" r:id="rId5"/>
    <p:sldId id="275" r:id="rId6"/>
    <p:sldId id="292" r:id="rId7"/>
    <p:sldId id="303" r:id="rId8"/>
    <p:sldId id="276" r:id="rId9"/>
    <p:sldId id="293" r:id="rId10"/>
    <p:sldId id="294" r:id="rId11"/>
    <p:sldId id="295" r:id="rId12"/>
    <p:sldId id="296" r:id="rId13"/>
    <p:sldId id="297" r:id="rId14"/>
    <p:sldId id="299" r:id="rId15"/>
    <p:sldId id="298" r:id="rId16"/>
    <p:sldId id="300" r:id="rId17"/>
    <p:sldId id="301" r:id="rId18"/>
    <p:sldId id="277" r:id="rId19"/>
    <p:sldId id="302" r:id="rId20"/>
    <p:sldId id="304" r:id="rId21"/>
    <p:sldId id="278" r:id="rId22"/>
    <p:sldId id="280" r:id="rId23"/>
    <p:sldId id="281" r:id="rId24"/>
    <p:sldId id="305" r:id="rId25"/>
    <p:sldId id="306" r:id="rId26"/>
    <p:sldId id="307" r:id="rId27"/>
    <p:sldId id="282" r:id="rId28"/>
    <p:sldId id="272" r:id="rId29"/>
  </p:sldIdLst>
  <p:sldSz cx="12192000" cy="6858000"/>
  <p:notesSz cx="6811963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55F4E-1CD4-49B4-8BF9-7B83114BFA36}" type="datetimeFigureOut">
              <a:rPr lang="id-ID" smtClean="0"/>
              <a:t>09/11/2014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C6423-73A4-4275-B382-D53DA50F4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14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800" dirty="0" smtClean="0"/>
              <a:t>Rekayasa Perangkat Lunak</a:t>
            </a:r>
            <a:endParaRPr lang="id-ID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REALISASI USE CASE – SEQUENCE DIAGRAM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909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332073" cy="1453662"/>
          </a:xfrm>
        </p:spPr>
        <p:txBody>
          <a:bodyPr>
            <a:normAutofit/>
          </a:bodyPr>
          <a:lstStyle/>
          <a:p>
            <a:r>
              <a:rPr lang="id-ID" dirty="0" smtClean="0"/>
              <a:t>Found Message</a:t>
            </a:r>
          </a:p>
          <a:p>
            <a:pPr lvl="1"/>
            <a:r>
              <a:rPr lang="id-ID" dirty="0" smtClean="0"/>
              <a:t>Dilakukan ketika pengirim tidak diketahui dan biasanya digunakan untuk pencarian</a:t>
            </a:r>
          </a:p>
          <a:p>
            <a:pPr lvl="1"/>
            <a:endParaRPr lang="id-ID" dirty="0" smtClean="0"/>
          </a:p>
          <a:p>
            <a:pPr lvl="1"/>
            <a:endParaRPr lang="id-ID" dirty="0"/>
          </a:p>
        </p:txBody>
      </p:sp>
      <p:pic>
        <p:nvPicPr>
          <p:cNvPr id="2052" name="Picture 4" descr="Online Bookshop gets search message of unknown origi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34" y="3587262"/>
            <a:ext cx="2359827" cy="191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1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64677"/>
          </a:xfrm>
        </p:spPr>
        <p:txBody>
          <a:bodyPr/>
          <a:lstStyle/>
          <a:p>
            <a:r>
              <a:rPr lang="id-ID" dirty="0" smtClean="0"/>
              <a:t>Message to Self </a:t>
            </a:r>
          </a:p>
          <a:p>
            <a:pPr lvl="1"/>
            <a:r>
              <a:rPr lang="id-ID" dirty="0" smtClean="0"/>
              <a:t>Sebuah pesan yang di kirimkan ke dirinya sendiri</a:t>
            </a:r>
          </a:p>
          <a:p>
            <a:pPr lvl="1"/>
            <a:r>
              <a:rPr lang="id-ID" dirty="0" smtClean="0"/>
              <a:t>Usahakan tidak terlalu banyak menggunakan message to self dikarenakan sequence diagram adalah interaksi antarobyek</a:t>
            </a:r>
          </a:p>
        </p:txBody>
      </p:sp>
      <p:pic>
        <p:nvPicPr>
          <p:cNvPr id="1026" name="Picture 2" descr="UML sequence diagram with a message to self (i.e. a recursive call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18" y="4026877"/>
            <a:ext cx="4235987" cy="152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9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64677"/>
          </a:xfrm>
        </p:spPr>
        <p:txBody>
          <a:bodyPr/>
          <a:lstStyle/>
          <a:p>
            <a:r>
              <a:rPr lang="id-ID" dirty="0" smtClean="0"/>
              <a:t>Creation and Destruction</a:t>
            </a:r>
          </a:p>
          <a:p>
            <a:pPr lvl="1"/>
            <a:r>
              <a:rPr lang="id-ID" dirty="0" smtClean="0"/>
              <a:t>Creation : Pesan yang di kirimkan untuk membuat obyek lain berdasarkan pesan yang dikirimkan</a:t>
            </a:r>
          </a:p>
          <a:p>
            <a:pPr lvl="1"/>
            <a:r>
              <a:rPr lang="id-ID" dirty="0" smtClean="0"/>
              <a:t>Destruction : Pesan yang dikirimkan untuk menghapus obyek lain berdasarkan pesan yang dikirimkan</a:t>
            </a:r>
          </a:p>
        </p:txBody>
      </p:sp>
      <p:pic>
        <p:nvPicPr>
          <p:cNvPr id="2050" name="Picture 2" descr="UML sequence diagram that shows creation, lifeline and destruc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39" y="3798277"/>
            <a:ext cx="5196537" cy="29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64677"/>
          </a:xfrm>
        </p:spPr>
        <p:txBody>
          <a:bodyPr/>
          <a:lstStyle/>
          <a:p>
            <a:r>
              <a:rPr lang="id-ID" dirty="0" smtClean="0"/>
              <a:t>Conditional Interaction </a:t>
            </a:r>
          </a:p>
          <a:p>
            <a:pPr lvl="1"/>
            <a:r>
              <a:rPr lang="id-ID" dirty="0" smtClean="0"/>
              <a:t>Adalah pesan yang dikirimkan dan akan dijalankan ketika kondisi tertentu di penuhi. </a:t>
            </a:r>
            <a:endParaRPr lang="id-ID" dirty="0"/>
          </a:p>
          <a:p>
            <a:pPr lvl="1"/>
            <a:r>
              <a:rPr lang="id-ID" dirty="0" smtClean="0"/>
              <a:t>Conditional interaction dapat dipenuhi dengan mengirimkan message beserta kondisinya</a:t>
            </a:r>
          </a:p>
        </p:txBody>
      </p:sp>
      <p:pic>
        <p:nvPicPr>
          <p:cNvPr id="3074" name="Picture 2" descr="UML sequence diagram with a conditional mess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432" y="4026877"/>
            <a:ext cx="6014892" cy="182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48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76270"/>
          </a:xfrm>
        </p:spPr>
        <p:txBody>
          <a:bodyPr/>
          <a:lstStyle/>
          <a:p>
            <a:r>
              <a:rPr lang="id-ID" dirty="0" smtClean="0"/>
              <a:t>Gunakan Opt dan digabungkan dengan kotak apabila pesan yang di kirimkan lebih dari satu </a:t>
            </a:r>
          </a:p>
          <a:p>
            <a:r>
              <a:rPr lang="id-ID" dirty="0" smtClean="0"/>
              <a:t>Hanya untuk satu kondisi dengan pesan lebih dari satu</a:t>
            </a:r>
            <a:endParaRPr lang="id-ID" dirty="0"/>
          </a:p>
        </p:txBody>
      </p:sp>
      <p:pic>
        <p:nvPicPr>
          <p:cNvPr id="5122" name="Picture 2" descr="UML sequence diagram with an opt combined fragm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95" y="3538470"/>
            <a:ext cx="8197634" cy="29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7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pic>
        <p:nvPicPr>
          <p:cNvPr id="4098" name="Picture 2" descr="UML sequence diagram with an alt combined fragment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69" y="2054716"/>
            <a:ext cx="7911597" cy="43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14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64677"/>
          </a:xfrm>
        </p:spPr>
        <p:txBody>
          <a:bodyPr/>
          <a:lstStyle/>
          <a:p>
            <a:r>
              <a:rPr lang="id-ID" dirty="0" smtClean="0"/>
              <a:t>Looping Interaction</a:t>
            </a:r>
          </a:p>
          <a:p>
            <a:pPr lvl="1"/>
            <a:r>
              <a:rPr lang="id-ID" dirty="0" smtClean="0"/>
              <a:t>Apabila terjadi perulangan, dapat menggunakan *[condition] sebagai syarat perulangan tersebut</a:t>
            </a:r>
          </a:p>
          <a:p>
            <a:pPr lvl="1"/>
            <a:r>
              <a:rPr lang="id-ID" dirty="0" smtClean="0"/>
              <a:t>Atau dapat menggunakan [loop][condition] dan di gabungkan dengan kotak</a:t>
            </a:r>
          </a:p>
        </p:txBody>
      </p:sp>
      <p:pic>
        <p:nvPicPr>
          <p:cNvPr id="6148" name="Picture 4" descr="UML sequence diagram with a repeated message to a multiobject (i.e. a collection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33" y="4026877"/>
            <a:ext cx="6644157" cy="177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2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pic>
        <p:nvPicPr>
          <p:cNvPr id="6" name="Picture 2" descr="UML sequence diagram with a loop combined fragm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15" y="2726111"/>
            <a:ext cx="6782706" cy="33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85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Object</a:t>
            </a:r>
          </a:p>
          <a:p>
            <a:pPr lvl="1">
              <a:buNone/>
            </a:pPr>
            <a:r>
              <a:rPr lang="id-ID" dirty="0">
                <a:solidFill>
                  <a:schemeClr val="tx1"/>
                </a:solidFill>
              </a:rPr>
              <a:t>Dilambangkan dengan </a:t>
            </a:r>
          </a:p>
          <a:p>
            <a:pPr lvl="1">
              <a:buNone/>
            </a:pPr>
            <a:r>
              <a:rPr lang="id-ID" b="1" dirty="0" smtClean="0">
                <a:solidFill>
                  <a:schemeClr val="tx1"/>
                </a:solidFill>
              </a:rPr>
              <a:t>Nama</a:t>
            </a:r>
            <a:r>
              <a:rPr lang="id-ID" dirty="0" smtClean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adalah </a:t>
            </a:r>
            <a:r>
              <a:rPr lang="id-ID" b="1" dirty="0">
                <a:solidFill>
                  <a:schemeClr val="tx1"/>
                </a:solidFill>
              </a:rPr>
              <a:t>nama object</a:t>
            </a:r>
          </a:p>
          <a:p>
            <a:pPr lvl="1">
              <a:buNone/>
            </a:pPr>
            <a:r>
              <a:rPr lang="id-ID" b="1" dirty="0" smtClean="0">
                <a:solidFill>
                  <a:schemeClr val="tx1"/>
                </a:solidFill>
              </a:rPr>
              <a:t>Kelas adalah kelas dimana object tersebut menjadi suatu instance</a:t>
            </a:r>
            <a:r>
              <a:rPr lang="id-ID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id-ID" dirty="0" smtClean="0">
                <a:solidFill>
                  <a:schemeClr val="tx1"/>
                </a:solidFill>
              </a:rPr>
              <a:t>Contoh </a:t>
            </a:r>
            <a:r>
              <a:rPr lang="id-ID" dirty="0">
                <a:solidFill>
                  <a:schemeClr val="tx1"/>
                </a:solidFill>
              </a:rPr>
              <a:t>:</a:t>
            </a:r>
          </a:p>
          <a:p>
            <a:pPr lvl="1">
              <a:buNone/>
            </a:pPr>
            <a:r>
              <a:rPr lang="id-ID" dirty="0">
                <a:solidFill>
                  <a:schemeClr val="tx1"/>
                </a:solidFill>
              </a:rPr>
              <a:t>			   Sebuah </a:t>
            </a:r>
            <a:r>
              <a:rPr lang="id-ID" dirty="0" smtClean="0">
                <a:solidFill>
                  <a:schemeClr val="tx1"/>
                </a:solidFill>
              </a:rPr>
              <a:t>object bus dengan tanpa kelas</a:t>
            </a:r>
            <a:endParaRPr lang="id-ID" dirty="0"/>
          </a:p>
          <a:p>
            <a:pPr lvl="1">
              <a:buNone/>
            </a:pPr>
            <a:r>
              <a:rPr lang="id-ID" dirty="0"/>
              <a:t>			   </a:t>
            </a:r>
            <a:r>
              <a:rPr lang="id-ID" dirty="0" smtClean="0">
                <a:solidFill>
                  <a:schemeClr val="tx1"/>
                </a:solidFill>
              </a:rPr>
              <a:t>Kelas kendaraan tanpa obyek </a:t>
            </a:r>
            <a:endParaRPr lang="id-ID" dirty="0" smtClean="0"/>
          </a:p>
          <a:p>
            <a:pPr lvl="1">
              <a:buNone/>
            </a:pPr>
            <a:r>
              <a:rPr lang="id-ID" dirty="0" smtClean="0"/>
              <a:t>			    </a:t>
            </a:r>
            <a:r>
              <a:rPr lang="id-ID" dirty="0" smtClean="0">
                <a:solidFill>
                  <a:schemeClr val="tx1"/>
                </a:solidFill>
              </a:rPr>
              <a:t>Obyek bus yang merupakan obyek dari kelas kendaraan</a:t>
            </a:r>
            <a:endParaRPr lang="id-ID" dirty="0" smtClean="0"/>
          </a:p>
          <a:p>
            <a:pPr marL="0" indent="0">
              <a:buNone/>
            </a:pPr>
            <a:endParaRPr lang="id-ID" sz="2400" dirty="0"/>
          </a:p>
        </p:txBody>
      </p:sp>
      <p:sp>
        <p:nvSpPr>
          <p:cNvPr id="4" name="Rectangle 3"/>
          <p:cNvSpPr/>
          <p:nvPr/>
        </p:nvSpPr>
        <p:spPr>
          <a:xfrm>
            <a:off x="5613600" y="2567189"/>
            <a:ext cx="2345543" cy="433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tx1"/>
                </a:solidFill>
              </a:rPr>
              <a:t>Nama Object : Kelas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7479" y="4960746"/>
            <a:ext cx="1622738" cy="358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Bus : Kendaraan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7304" y="4495602"/>
            <a:ext cx="1302913" cy="415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:Kendaraan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3975" y="4068371"/>
            <a:ext cx="736242" cy="38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Bus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8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USER INTERFACE </a:t>
            </a:r>
          </a:p>
          <a:p>
            <a:pPr lvl="1"/>
            <a:r>
              <a:rPr lang="id-ID" dirty="0" smtClean="0"/>
              <a:t>Digunakan untuk melambangkan gui untuk applikasi yang akan dibangun</a:t>
            </a:r>
          </a:p>
          <a:p>
            <a:pPr lvl="1"/>
            <a:r>
              <a:rPr lang="id-ID" dirty="0" smtClean="0"/>
              <a:t>Lambang :  </a:t>
            </a:r>
          </a:p>
          <a:p>
            <a:pPr lvl="1"/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OUTPUT</a:t>
            </a:r>
          </a:p>
          <a:p>
            <a:pPr lvl="1"/>
            <a:r>
              <a:rPr lang="id-ID" dirty="0" smtClean="0"/>
              <a:t>Untuk melambangkan hasil keluaran dari applikasi</a:t>
            </a:r>
          </a:p>
          <a:p>
            <a:pPr lvl="1"/>
            <a:r>
              <a:rPr lang="id-ID" dirty="0" smtClean="0"/>
              <a:t>Lambang : </a:t>
            </a:r>
          </a:p>
          <a:p>
            <a:endParaRPr lang="id-ID" dirty="0"/>
          </a:p>
        </p:txBody>
      </p:sp>
      <p:sp>
        <p:nvSpPr>
          <p:cNvPr id="4" name="Oval 16"/>
          <p:cNvSpPr>
            <a:spLocks noChangeArrowheads="1"/>
          </p:cNvSpPr>
          <p:nvPr/>
        </p:nvSpPr>
        <p:spPr bwMode="auto">
          <a:xfrm>
            <a:off x="4985242" y="2892671"/>
            <a:ext cx="460375" cy="455613"/>
          </a:xfrm>
          <a:prstGeom prst="ellipse">
            <a:avLst/>
          </a:prstGeom>
          <a:solidFill>
            <a:srgbClr val="FFFFCC"/>
          </a:solidFill>
          <a:ln w="0">
            <a:solidFill>
              <a:srgbClr val="1F1A1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4756642" y="3000621"/>
            <a:ext cx="0" cy="246063"/>
          </a:xfrm>
          <a:prstGeom prst="line">
            <a:avLst/>
          </a:prstGeom>
          <a:noFill/>
          <a:ln w="0">
            <a:solidFill>
              <a:srgbClr val="1F1A1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4758230" y="3121271"/>
            <a:ext cx="227013" cy="0"/>
          </a:xfrm>
          <a:prstGeom prst="line">
            <a:avLst/>
          </a:prstGeom>
          <a:noFill/>
          <a:ln w="0">
            <a:solidFill>
              <a:srgbClr val="1F1A1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655042" y="3443533"/>
            <a:ext cx="977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User Interface</a:t>
            </a:r>
            <a:endParaRPr kumimoji="0" lang="id-ID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4985242" y="4951110"/>
            <a:ext cx="460375" cy="455613"/>
          </a:xfrm>
          <a:prstGeom prst="ellipse">
            <a:avLst/>
          </a:prstGeom>
          <a:solidFill>
            <a:srgbClr val="FFFFCC"/>
          </a:solidFill>
          <a:ln w="0">
            <a:solidFill>
              <a:srgbClr val="1F1A1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4756642" y="5059060"/>
            <a:ext cx="0" cy="246063"/>
          </a:xfrm>
          <a:prstGeom prst="line">
            <a:avLst/>
          </a:prstGeom>
          <a:noFill/>
          <a:ln w="0">
            <a:solidFill>
              <a:srgbClr val="1F1A1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4758230" y="5179710"/>
            <a:ext cx="227013" cy="0"/>
          </a:xfrm>
          <a:prstGeom prst="line">
            <a:avLst/>
          </a:prstGeom>
          <a:noFill/>
          <a:ln w="0">
            <a:solidFill>
              <a:srgbClr val="1F1A1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655042" y="5501972"/>
            <a:ext cx="48891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Report</a:t>
            </a:r>
            <a:endParaRPr kumimoji="0" lang="id-ID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4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id-ID" dirty="0" smtClean="0"/>
              <a:t>Realisasi Use Case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Sekumpulan kelas yang merealisasikan perilaku sebuah use case</a:t>
            </a:r>
          </a:p>
          <a:p>
            <a:r>
              <a:rPr lang="id-ID" sz="2400" dirty="0" smtClean="0"/>
              <a:t>Misalkan : Use Case Mengembalikan Buku memiliki kelas </a:t>
            </a:r>
            <a:r>
              <a:rPr lang="id-ID" sz="2400" b="1" dirty="0" smtClean="0">
                <a:solidFill>
                  <a:srgbClr val="00B0F0"/>
                </a:solidFill>
              </a:rPr>
              <a:t>Buku</a:t>
            </a:r>
            <a:r>
              <a:rPr lang="id-ID" sz="2400" b="1" dirty="0" smtClean="0"/>
              <a:t>, </a:t>
            </a:r>
            <a:r>
              <a:rPr lang="id-ID" sz="2400" b="1" dirty="0" smtClean="0">
                <a:solidFill>
                  <a:srgbClr val="00B0F0"/>
                </a:solidFill>
              </a:rPr>
              <a:t>Peminjam</a:t>
            </a:r>
            <a:r>
              <a:rPr lang="id-ID" sz="2400" b="1" dirty="0" smtClean="0"/>
              <a:t>, </a:t>
            </a:r>
            <a:r>
              <a:rPr lang="id-ID" sz="2400" b="1" dirty="0" smtClean="0">
                <a:solidFill>
                  <a:srgbClr val="00B0F0"/>
                </a:solidFill>
              </a:rPr>
              <a:t>Transaksi Pengembalian</a:t>
            </a:r>
            <a:r>
              <a:rPr lang="id-ID" sz="2400" dirty="0" smtClean="0"/>
              <a:t>, dan aktor </a:t>
            </a:r>
            <a:r>
              <a:rPr lang="id-ID" sz="2400" b="1" dirty="0" smtClean="0">
                <a:solidFill>
                  <a:srgbClr val="00B0F0"/>
                </a:solidFill>
              </a:rPr>
              <a:t>Petugas Perpustakaan</a:t>
            </a:r>
          </a:p>
          <a:p>
            <a:r>
              <a:rPr lang="id-ID" sz="2400" dirty="0" smtClean="0"/>
              <a:t>Realisasi Use Case menunjukkan bagaimana kelas dan objek – objek kelas tersebut berinteraksi untuk mewujudkan perilaku dalam </a:t>
            </a:r>
            <a:r>
              <a:rPr lang="id-ID" sz="2400" b="1" dirty="0" smtClean="0">
                <a:solidFill>
                  <a:srgbClr val="00B0F0"/>
                </a:solidFill>
              </a:rPr>
              <a:t>mengembalikan buku</a:t>
            </a:r>
            <a:r>
              <a:rPr lang="id-ID" sz="2400" dirty="0" smtClean="0"/>
              <a:t>. 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3134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CONTROL </a:t>
            </a:r>
          </a:p>
          <a:p>
            <a:pPr lvl="1"/>
            <a:r>
              <a:rPr lang="id-ID" dirty="0" smtClean="0"/>
              <a:t>Untuk melambangkan control dalam sistem</a:t>
            </a:r>
          </a:p>
          <a:p>
            <a:pPr lvl="1"/>
            <a:r>
              <a:rPr lang="id-ID" dirty="0" smtClean="0"/>
              <a:t>Lambang : </a:t>
            </a:r>
          </a:p>
          <a:p>
            <a:pPr lvl="1"/>
            <a:endParaRPr lang="id-ID" dirty="0"/>
          </a:p>
          <a:p>
            <a:pPr lvl="1"/>
            <a:endParaRPr lang="id-ID" dirty="0" smtClean="0"/>
          </a:p>
          <a:p>
            <a:r>
              <a:rPr lang="id-ID" dirty="0" smtClean="0"/>
              <a:t>ENTITAS </a:t>
            </a:r>
          </a:p>
          <a:p>
            <a:pPr lvl="1"/>
            <a:r>
              <a:rPr lang="id-ID" dirty="0" smtClean="0"/>
              <a:t>Untuk melambangkan entitas dalam sistem </a:t>
            </a:r>
          </a:p>
          <a:p>
            <a:pPr lvl="1"/>
            <a:r>
              <a:rPr lang="id-ID" dirty="0" smtClean="0"/>
              <a:t>Lambang : </a:t>
            </a:r>
          </a:p>
        </p:txBody>
      </p:sp>
      <p:sp>
        <p:nvSpPr>
          <p:cNvPr id="6" name="Oval 38"/>
          <p:cNvSpPr>
            <a:spLocks noChangeArrowheads="1"/>
          </p:cNvSpPr>
          <p:nvPr/>
        </p:nvSpPr>
        <p:spPr bwMode="auto">
          <a:xfrm>
            <a:off x="4718162" y="3004355"/>
            <a:ext cx="469900" cy="450850"/>
          </a:xfrm>
          <a:prstGeom prst="ellipse">
            <a:avLst/>
          </a:prstGeom>
          <a:solidFill>
            <a:srgbClr val="FFFFCC"/>
          </a:solidFill>
          <a:ln w="0">
            <a:solidFill>
              <a:srgbClr val="1F1A1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Line 39"/>
          <p:cNvSpPr>
            <a:spLocks noChangeShapeType="1"/>
          </p:cNvSpPr>
          <p:nvPr/>
        </p:nvSpPr>
        <p:spPr bwMode="auto">
          <a:xfrm flipH="1">
            <a:off x="4905487" y="2967842"/>
            <a:ext cx="101600" cy="41275"/>
          </a:xfrm>
          <a:prstGeom prst="line">
            <a:avLst/>
          </a:prstGeom>
          <a:noFill/>
          <a:ln w="0">
            <a:solidFill>
              <a:srgbClr val="1F1A1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Line 40"/>
          <p:cNvSpPr>
            <a:spLocks noChangeShapeType="1"/>
          </p:cNvSpPr>
          <p:nvPr/>
        </p:nvSpPr>
        <p:spPr bwMode="auto">
          <a:xfrm flipH="1" flipV="1">
            <a:off x="4905487" y="3009117"/>
            <a:ext cx="101600" cy="42863"/>
          </a:xfrm>
          <a:prstGeom prst="line">
            <a:avLst/>
          </a:prstGeom>
          <a:noFill/>
          <a:ln w="0">
            <a:solidFill>
              <a:srgbClr val="1F1A1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4717073" y="3480509"/>
            <a:ext cx="4825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Control</a:t>
            </a:r>
            <a:endParaRPr kumimoji="0" lang="id-ID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4730862" y="4802114"/>
            <a:ext cx="457200" cy="455613"/>
          </a:xfrm>
          <a:prstGeom prst="ellipse">
            <a:avLst/>
          </a:prstGeom>
          <a:solidFill>
            <a:srgbClr val="FFFFCC"/>
          </a:solidFill>
          <a:ln w="0">
            <a:solidFill>
              <a:srgbClr val="242728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4730862" y="5257727"/>
            <a:ext cx="457200" cy="0"/>
          </a:xfrm>
          <a:prstGeom prst="line">
            <a:avLst/>
          </a:prstGeom>
          <a:noFill/>
          <a:ln w="0">
            <a:solidFill>
              <a:srgbClr val="24272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4803887" y="5352976"/>
            <a:ext cx="3810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Item</a:t>
            </a:r>
            <a:endParaRPr kumimoji="0" lang="id-ID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5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Lifeline </a:t>
            </a:r>
          </a:p>
          <a:p>
            <a:pPr marL="0" indent="0">
              <a:buNone/>
            </a:pPr>
            <a:r>
              <a:rPr lang="id-ID" sz="2400" dirty="0" smtClean="0"/>
              <a:t>Representasi keberadaan obyek pada suatu waktu tertentu</a:t>
            </a:r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2959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25969" y="1686999"/>
            <a:ext cx="7162800" cy="498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4584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pic>
        <p:nvPicPr>
          <p:cNvPr id="6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3480" y="2070413"/>
            <a:ext cx="9937750" cy="4121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978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Collaboration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966134" cy="3777622"/>
          </a:xfrm>
        </p:spPr>
        <p:txBody>
          <a:bodyPr/>
          <a:lstStyle/>
          <a:p>
            <a:r>
              <a:rPr lang="en-US" sz="2800" dirty="0">
                <a:latin typeface="Gill Sans MT" panose="020B0502020104020203" pitchFamily="34" charset="0"/>
              </a:rPr>
              <a:t>Collaboration Diagram </a:t>
            </a:r>
            <a:r>
              <a:rPr lang="en-US" sz="2800" dirty="0" err="1">
                <a:latin typeface="Gill Sans MT" panose="020B0502020104020203" pitchFamily="34" charset="0"/>
              </a:rPr>
              <a:t>merupakan</a:t>
            </a:r>
            <a:r>
              <a:rPr lang="en-US" sz="2800" dirty="0">
                <a:latin typeface="Gill Sans MT" panose="020B0502020104020203" pitchFamily="34" charset="0"/>
              </a:rPr>
              <a:t> diagram </a:t>
            </a:r>
            <a:r>
              <a:rPr lang="en-US" sz="2800" dirty="0" err="1">
                <a:latin typeface="Gill Sans MT" panose="020B0502020104020203" pitchFamily="34" charset="0"/>
              </a:rPr>
              <a:t>interaksi</a:t>
            </a:r>
            <a:r>
              <a:rPr lang="en-US" sz="2800" dirty="0">
                <a:latin typeface="Gill Sans MT" panose="020B0502020104020203" pitchFamily="34" charset="0"/>
              </a:rPr>
              <a:t> yang </a:t>
            </a:r>
            <a:r>
              <a:rPr lang="en-US" sz="2800" dirty="0" err="1">
                <a:latin typeface="Gill Sans MT" panose="020B0502020104020203" pitchFamily="34" charset="0"/>
              </a:rPr>
              <a:t>menekan-kan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organisasi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objek</a:t>
            </a:r>
            <a:r>
              <a:rPr lang="en-US" sz="2800" dirty="0">
                <a:latin typeface="Gill Sans MT" panose="020B0502020104020203" pitchFamily="34" charset="0"/>
              </a:rPr>
              <a:t> yang </a:t>
            </a:r>
            <a:r>
              <a:rPr lang="en-US" sz="2800" dirty="0" err="1">
                <a:latin typeface="Gill Sans MT" panose="020B0502020104020203" pitchFamily="34" charset="0"/>
              </a:rPr>
              <a:t>terlibat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dalam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interaksi</a:t>
            </a:r>
            <a:endParaRPr lang="en-US" sz="2800" dirty="0">
              <a:latin typeface="Gill Sans MT" panose="020B0502020104020203" pitchFamily="34" charset="0"/>
            </a:endParaRPr>
          </a:p>
          <a:p>
            <a:endParaRPr lang="id-ID" dirty="0"/>
          </a:p>
        </p:txBody>
      </p:sp>
      <p:pic>
        <p:nvPicPr>
          <p:cNvPr id="4" name="Picture 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924529"/>
            <a:ext cx="4572000" cy="4195763"/>
          </a:xfrm>
          <a:prstGeom prst="rect">
            <a:avLst/>
          </a:prstGeom>
          <a:noFill/>
          <a:ln w="381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70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What is inside Collaboration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146439" cy="3777622"/>
          </a:xfrm>
        </p:spPr>
        <p:txBody>
          <a:bodyPr/>
          <a:lstStyle/>
          <a:p>
            <a:r>
              <a:rPr lang="en-US" sz="3200" dirty="0">
                <a:latin typeface="Gill Sans MT" panose="020B0502020104020203" pitchFamily="34" charset="0"/>
              </a:rPr>
              <a:t>Link : </a:t>
            </a:r>
            <a:r>
              <a:rPr lang="en-US" sz="3200" dirty="0" err="1">
                <a:latin typeface="Gill Sans MT" panose="020B0502020104020203" pitchFamily="34" charset="0"/>
              </a:rPr>
              <a:t>jalur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  <a:r>
              <a:rPr lang="en-US" sz="3200" dirty="0" err="1">
                <a:latin typeface="Gill Sans MT" panose="020B0502020104020203" pitchFamily="34" charset="0"/>
              </a:rPr>
              <a:t>komunikasi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  <a:r>
              <a:rPr lang="en-US" sz="3200" dirty="0" err="1">
                <a:latin typeface="Gill Sans MT" panose="020B0502020104020203" pitchFamily="34" charset="0"/>
              </a:rPr>
              <a:t>antara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  <a:r>
              <a:rPr lang="en-US" sz="3200" dirty="0" err="1">
                <a:latin typeface="Gill Sans MT" panose="020B0502020104020203" pitchFamily="34" charset="0"/>
              </a:rPr>
              <a:t>objek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  <a:r>
              <a:rPr lang="en-US" sz="3200" dirty="0" err="1">
                <a:latin typeface="Gill Sans MT" panose="020B0502020104020203" pitchFamily="34" charset="0"/>
              </a:rPr>
              <a:t>dalam</a:t>
            </a:r>
            <a:r>
              <a:rPr lang="en-US" sz="3200" dirty="0">
                <a:latin typeface="Gill Sans MT" panose="020B0502020104020203" pitchFamily="34" charset="0"/>
              </a:rPr>
              <a:t> collaboration diagram</a:t>
            </a:r>
          </a:p>
          <a:p>
            <a:endParaRPr lang="id-ID" dirty="0"/>
          </a:p>
        </p:txBody>
      </p:sp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51" y="2673440"/>
            <a:ext cx="4924425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547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What is inside Collaboration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146439" cy="3777622"/>
          </a:xfrm>
        </p:spPr>
        <p:txBody>
          <a:bodyPr/>
          <a:lstStyle/>
          <a:p>
            <a:pPr marL="457200" indent="-457200" algn="just">
              <a:buClr>
                <a:srgbClr val="00B05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latin typeface="Gill Sans MT" panose="020B0502020104020203" pitchFamily="34" charset="0"/>
              </a:rPr>
              <a:t>Message : </a:t>
            </a:r>
            <a:r>
              <a:rPr lang="en-US" sz="3200" dirty="0" err="1">
                <a:latin typeface="Gill Sans MT" panose="020B0502020104020203" pitchFamily="34" charset="0"/>
              </a:rPr>
              <a:t>komunikasi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  <a:r>
              <a:rPr lang="en-US" sz="3200" dirty="0" err="1">
                <a:latin typeface="Gill Sans MT" panose="020B0502020104020203" pitchFamily="34" charset="0"/>
              </a:rPr>
              <a:t>antara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  <a:r>
              <a:rPr lang="en-US" sz="3200" dirty="0" err="1">
                <a:latin typeface="Gill Sans MT" panose="020B0502020104020203" pitchFamily="34" charset="0"/>
              </a:rPr>
              <a:t>dua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  <a:r>
              <a:rPr lang="en-US" sz="3200" dirty="0" err="1">
                <a:latin typeface="Gill Sans MT" panose="020B0502020104020203" pitchFamily="34" charset="0"/>
              </a:rPr>
              <a:t>objek</a:t>
            </a:r>
            <a:r>
              <a:rPr lang="en-US" sz="3200" dirty="0">
                <a:latin typeface="Gill Sans MT" panose="020B0502020104020203" pitchFamily="34" charset="0"/>
              </a:rPr>
              <a:t>, </a:t>
            </a:r>
            <a:r>
              <a:rPr lang="en-US" sz="3200" dirty="0" err="1">
                <a:latin typeface="Gill Sans MT" panose="020B0502020104020203" pitchFamily="34" charset="0"/>
              </a:rPr>
              <a:t>memicu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  <a:r>
              <a:rPr lang="en-US" sz="3200" dirty="0" err="1">
                <a:latin typeface="Gill Sans MT" panose="020B0502020104020203" pitchFamily="34" charset="0"/>
              </a:rPr>
              <a:t>suatu</a:t>
            </a:r>
            <a:r>
              <a:rPr lang="en-US" sz="3200" dirty="0">
                <a:latin typeface="Gill Sans MT" panose="020B0502020104020203" pitchFamily="34" charset="0"/>
              </a:rPr>
              <a:t> event </a:t>
            </a:r>
            <a:r>
              <a:rPr lang="en-US" sz="3200" dirty="0" err="1">
                <a:latin typeface="Gill Sans MT" panose="020B0502020104020203" pitchFamily="34" charset="0"/>
              </a:rPr>
              <a:t>terjadi</a:t>
            </a:r>
            <a:r>
              <a:rPr lang="en-US" sz="3200" dirty="0">
                <a:latin typeface="Gill Sans MT" panose="020B0502020104020203" pitchFamily="34" charset="0"/>
              </a:rPr>
              <a:t>.</a:t>
            </a:r>
          </a:p>
          <a:p>
            <a:endParaRPr lang="id-ID" dirty="0"/>
          </a:p>
        </p:txBody>
      </p:sp>
      <p:pic>
        <p:nvPicPr>
          <p:cNvPr id="5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06" y="4045909"/>
            <a:ext cx="6786563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636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id-ID" dirty="0" smtClean="0"/>
              <a:t>Collaboration Diagram</a:t>
            </a:r>
            <a:endParaRPr lang="id-ID" dirty="0"/>
          </a:p>
        </p:txBody>
      </p:sp>
      <p:pic>
        <p:nvPicPr>
          <p:cNvPr id="5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1445" y="1905000"/>
            <a:ext cx="9193167" cy="4712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692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Discussion Time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d-ID" sz="3200" dirty="0" smtClean="0"/>
              <a:t>Buatlah Sequence </a:t>
            </a:r>
            <a:r>
              <a:rPr lang="id-ID" sz="3200" dirty="0" smtClean="0"/>
              <a:t>Diagram dan Collaboration Diagram untuk proses inti yang ada dalam sistem anda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58534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id-ID" dirty="0" smtClean="0"/>
              <a:t>Realisasi Use Case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Perwujudan perilaku tersebut menunjukan aspek dinamik dari suatu sistem</a:t>
            </a:r>
          </a:p>
          <a:p>
            <a:r>
              <a:rPr lang="id-ID" sz="2400" dirty="0" smtClean="0"/>
              <a:t>Perwujudan digambarkan dengan diagram interaksi (interaction diagram)</a:t>
            </a:r>
          </a:p>
          <a:p>
            <a:pPr lvl="1"/>
            <a:r>
              <a:rPr lang="id-ID" sz="2200" dirty="0" smtClean="0"/>
              <a:t>Diagram yang memodelkan aspek dinamis suatu sebuah sistem dengan menunjukan hubungan antarobjek dan pesan yang disampaikan antarobjek tersebut</a:t>
            </a:r>
          </a:p>
          <a:p>
            <a:pPr lvl="1"/>
            <a:r>
              <a:rPr lang="id-ID" sz="2200" dirty="0" smtClean="0"/>
              <a:t>Tipe : Sequence Diagram dan Collaboration Diagram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9909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id-ID" dirty="0" smtClean="0"/>
              <a:t>Realisasi Use Case</a:t>
            </a:r>
            <a:endParaRPr lang="id-ID" dirty="0"/>
          </a:p>
        </p:txBody>
      </p:sp>
      <p:sp>
        <p:nvSpPr>
          <p:cNvPr id="4" name="Oval 396"/>
          <p:cNvSpPr>
            <a:spLocks noChangeArrowheads="1"/>
          </p:cNvSpPr>
          <p:nvPr/>
        </p:nvSpPr>
        <p:spPr bwMode="auto">
          <a:xfrm>
            <a:off x="5554014" y="2529379"/>
            <a:ext cx="5338763" cy="2933700"/>
          </a:xfrm>
          <a:prstGeom prst="ellipse">
            <a:avLst/>
          </a:prstGeom>
          <a:noFill/>
          <a:ln w="28575">
            <a:solidFill>
              <a:schemeClr val="folHlink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7349477" y="4302616"/>
            <a:ext cx="1797050" cy="1195388"/>
            <a:chOff x="3231" y="2968"/>
            <a:chExt cx="1132" cy="753"/>
          </a:xfrm>
        </p:grpSpPr>
        <p:grpSp>
          <p:nvGrpSpPr>
            <p:cNvPr id="6" name="Group 398"/>
            <p:cNvGrpSpPr>
              <a:grpSpLocks/>
            </p:cNvGrpSpPr>
            <p:nvPr/>
          </p:nvGrpSpPr>
          <p:grpSpPr bwMode="auto">
            <a:xfrm>
              <a:off x="3393" y="2968"/>
              <a:ext cx="808" cy="511"/>
              <a:chOff x="1309" y="1072"/>
              <a:chExt cx="1245" cy="766"/>
            </a:xfrm>
          </p:grpSpPr>
          <p:grpSp>
            <p:nvGrpSpPr>
              <p:cNvPr id="8" name="Group 399"/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25" name="Rectangle 400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id-ID"/>
                </a:p>
              </p:txBody>
            </p:sp>
            <p:sp>
              <p:nvSpPr>
                <p:cNvPr id="26" name="Line 401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Line 402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9" name="Group 403"/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22" name="Rectangle 404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id-ID"/>
                </a:p>
              </p:txBody>
            </p:sp>
            <p:sp>
              <p:nvSpPr>
                <p:cNvPr id="23" name="Line 405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24" name="Line 406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0" name="Group 407"/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19" name="Rectangle 408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id-ID"/>
                </a:p>
              </p:txBody>
            </p:sp>
            <p:sp>
              <p:nvSpPr>
                <p:cNvPr id="20" name="Line 409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21" name="Line 410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1" name="Group 411"/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16" name="Rectangle 412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id-ID"/>
                </a:p>
              </p:txBody>
            </p:sp>
            <p:sp>
              <p:nvSpPr>
                <p:cNvPr id="17" name="Line 413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Line 414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2" name="Line 415"/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3" name="Line 416"/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4" name="Line 417"/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5" name="Line 418"/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7" name="Text Box 419"/>
            <p:cNvSpPr txBox="1">
              <a:spLocks noChangeArrowheads="1"/>
            </p:cNvSpPr>
            <p:nvPr/>
          </p:nvSpPr>
          <p:spPr bwMode="auto">
            <a:xfrm>
              <a:off x="3231" y="3490"/>
              <a:ext cx="11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sz="1800"/>
                <a:t>Class Diagrams</a:t>
              </a:r>
            </a:p>
          </p:txBody>
        </p:sp>
      </p:grpSp>
      <p:grpSp>
        <p:nvGrpSpPr>
          <p:cNvPr id="28" name="Group 421"/>
          <p:cNvGrpSpPr>
            <a:grpSpLocks/>
          </p:cNvGrpSpPr>
          <p:nvPr/>
        </p:nvGrpSpPr>
        <p:grpSpPr bwMode="auto">
          <a:xfrm>
            <a:off x="3450577" y="3461241"/>
            <a:ext cx="846137" cy="1460500"/>
            <a:chOff x="835" y="2408"/>
            <a:chExt cx="533" cy="920"/>
          </a:xfrm>
        </p:grpSpPr>
        <p:sp>
          <p:nvSpPr>
            <p:cNvPr id="29" name="Rectangle 422"/>
            <p:cNvSpPr>
              <a:spLocks noChangeArrowheads="1"/>
            </p:cNvSpPr>
            <p:nvPr/>
          </p:nvSpPr>
          <p:spPr bwMode="auto">
            <a:xfrm>
              <a:off x="835" y="2408"/>
              <a:ext cx="533" cy="9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30" name="Line 423"/>
            <p:cNvSpPr>
              <a:spLocks noChangeShapeType="1"/>
            </p:cNvSpPr>
            <p:nvPr/>
          </p:nvSpPr>
          <p:spPr bwMode="auto">
            <a:xfrm>
              <a:off x="1190" y="2408"/>
              <a:ext cx="178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1" name="Line 424"/>
            <p:cNvSpPr>
              <a:spLocks noChangeShapeType="1"/>
            </p:cNvSpPr>
            <p:nvPr/>
          </p:nvSpPr>
          <p:spPr bwMode="auto">
            <a:xfrm>
              <a:off x="1190" y="2408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" name="Line 425"/>
            <p:cNvSpPr>
              <a:spLocks noChangeShapeType="1"/>
            </p:cNvSpPr>
            <p:nvPr/>
          </p:nvSpPr>
          <p:spPr bwMode="auto">
            <a:xfrm flipH="1">
              <a:off x="1190" y="2592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" name="Line 426"/>
            <p:cNvSpPr>
              <a:spLocks noChangeShapeType="1"/>
            </p:cNvSpPr>
            <p:nvPr/>
          </p:nvSpPr>
          <p:spPr bwMode="auto">
            <a:xfrm>
              <a:off x="894" y="2715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4" name="Line 427"/>
            <p:cNvSpPr>
              <a:spLocks noChangeShapeType="1"/>
            </p:cNvSpPr>
            <p:nvPr/>
          </p:nvSpPr>
          <p:spPr bwMode="auto">
            <a:xfrm>
              <a:off x="894" y="2776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" name="Line 428"/>
            <p:cNvSpPr>
              <a:spLocks noChangeShapeType="1"/>
            </p:cNvSpPr>
            <p:nvPr/>
          </p:nvSpPr>
          <p:spPr bwMode="auto">
            <a:xfrm>
              <a:off x="894" y="2837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6" name="Line 429"/>
            <p:cNvSpPr>
              <a:spLocks noChangeShapeType="1"/>
            </p:cNvSpPr>
            <p:nvPr/>
          </p:nvSpPr>
          <p:spPr bwMode="auto">
            <a:xfrm>
              <a:off x="894" y="2960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7" name="Line 430"/>
            <p:cNvSpPr>
              <a:spLocks noChangeShapeType="1"/>
            </p:cNvSpPr>
            <p:nvPr/>
          </p:nvSpPr>
          <p:spPr bwMode="auto">
            <a:xfrm>
              <a:off x="894" y="2899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8" name="Line 431"/>
            <p:cNvSpPr>
              <a:spLocks noChangeShapeType="1"/>
            </p:cNvSpPr>
            <p:nvPr/>
          </p:nvSpPr>
          <p:spPr bwMode="auto">
            <a:xfrm>
              <a:off x="894" y="3021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" name="Line 432"/>
            <p:cNvSpPr>
              <a:spLocks noChangeShapeType="1"/>
            </p:cNvSpPr>
            <p:nvPr/>
          </p:nvSpPr>
          <p:spPr bwMode="auto">
            <a:xfrm>
              <a:off x="894" y="3083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" name="Line 433"/>
            <p:cNvSpPr>
              <a:spLocks noChangeShapeType="1"/>
            </p:cNvSpPr>
            <p:nvPr/>
          </p:nvSpPr>
          <p:spPr bwMode="auto">
            <a:xfrm>
              <a:off x="894" y="3144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1" name="Line 434"/>
            <p:cNvSpPr>
              <a:spLocks noChangeShapeType="1"/>
            </p:cNvSpPr>
            <p:nvPr/>
          </p:nvSpPr>
          <p:spPr bwMode="auto">
            <a:xfrm>
              <a:off x="894" y="3205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" name="Line 435"/>
            <p:cNvSpPr>
              <a:spLocks noChangeShapeType="1"/>
            </p:cNvSpPr>
            <p:nvPr/>
          </p:nvSpPr>
          <p:spPr bwMode="auto">
            <a:xfrm>
              <a:off x="894" y="3267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" name="Line 436"/>
            <p:cNvSpPr>
              <a:spLocks noChangeShapeType="1"/>
            </p:cNvSpPr>
            <p:nvPr/>
          </p:nvSpPr>
          <p:spPr bwMode="auto">
            <a:xfrm>
              <a:off x="894" y="2653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4" name="Line 437"/>
            <p:cNvSpPr>
              <a:spLocks noChangeShapeType="1"/>
            </p:cNvSpPr>
            <p:nvPr/>
          </p:nvSpPr>
          <p:spPr bwMode="auto">
            <a:xfrm>
              <a:off x="894" y="2531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5" name="Line 438"/>
            <p:cNvSpPr>
              <a:spLocks noChangeShapeType="1"/>
            </p:cNvSpPr>
            <p:nvPr/>
          </p:nvSpPr>
          <p:spPr bwMode="auto">
            <a:xfrm>
              <a:off x="894" y="2469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" name="Line 439"/>
            <p:cNvSpPr>
              <a:spLocks noChangeShapeType="1"/>
            </p:cNvSpPr>
            <p:nvPr/>
          </p:nvSpPr>
          <p:spPr bwMode="auto">
            <a:xfrm>
              <a:off x="894" y="2592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47" name="Group 442"/>
          <p:cNvGrpSpPr>
            <a:grpSpLocks/>
          </p:cNvGrpSpPr>
          <p:nvPr/>
        </p:nvGrpSpPr>
        <p:grpSpPr bwMode="auto">
          <a:xfrm>
            <a:off x="8468664" y="2762741"/>
            <a:ext cx="1474788" cy="981075"/>
            <a:chOff x="3996" y="1914"/>
            <a:chExt cx="929" cy="618"/>
          </a:xfrm>
        </p:grpSpPr>
        <p:grpSp>
          <p:nvGrpSpPr>
            <p:cNvPr id="48" name="Group 443"/>
            <p:cNvGrpSpPr>
              <a:grpSpLocks/>
            </p:cNvGrpSpPr>
            <p:nvPr/>
          </p:nvGrpSpPr>
          <p:grpSpPr bwMode="auto">
            <a:xfrm>
              <a:off x="3982" y="1918"/>
              <a:ext cx="98" cy="149"/>
              <a:chOff x="7654" y="3380"/>
              <a:chExt cx="554" cy="754"/>
            </a:xfrm>
          </p:grpSpPr>
          <p:sp>
            <p:nvSpPr>
              <p:cNvPr id="60" name="Oval 444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/>
              </a:p>
            </p:txBody>
          </p:sp>
          <p:sp>
            <p:nvSpPr>
              <p:cNvPr id="61" name="Line 445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2" name="Line 446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3" name="Freeform 447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1370 h 54"/>
                  <a:gd name="T2" fmla="*/ 1421 w 108"/>
                  <a:gd name="T3" fmla="*/ 0 h 54"/>
                  <a:gd name="T4" fmla="*/ 2842 w 108"/>
                  <a:gd name="T5" fmla="*/ 1370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9" name="Line 448"/>
            <p:cNvSpPr>
              <a:spLocks noChangeShapeType="1"/>
            </p:cNvSpPr>
            <p:nvPr/>
          </p:nvSpPr>
          <p:spPr bwMode="auto">
            <a:xfrm>
              <a:off x="4061" y="2081"/>
              <a:ext cx="22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id-ID"/>
            </a:p>
          </p:txBody>
        </p:sp>
        <p:sp>
          <p:nvSpPr>
            <p:cNvPr id="50" name="Line 449"/>
            <p:cNvSpPr>
              <a:spLocks noChangeShapeType="1"/>
            </p:cNvSpPr>
            <p:nvPr/>
          </p:nvSpPr>
          <p:spPr bwMode="auto">
            <a:xfrm flipV="1">
              <a:off x="4107" y="1974"/>
              <a:ext cx="280" cy="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id-ID"/>
            </a:p>
          </p:txBody>
        </p:sp>
        <p:sp>
          <p:nvSpPr>
            <p:cNvPr id="51" name="Line 450"/>
            <p:cNvSpPr>
              <a:spLocks noChangeShapeType="1"/>
            </p:cNvSpPr>
            <p:nvPr/>
          </p:nvSpPr>
          <p:spPr bwMode="auto">
            <a:xfrm>
              <a:off x="4357" y="2416"/>
              <a:ext cx="309" cy="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id-ID"/>
            </a:p>
          </p:txBody>
        </p:sp>
        <p:sp>
          <p:nvSpPr>
            <p:cNvPr id="52" name="Line 451"/>
            <p:cNvSpPr>
              <a:spLocks noChangeShapeType="1"/>
            </p:cNvSpPr>
            <p:nvPr/>
          </p:nvSpPr>
          <p:spPr bwMode="auto">
            <a:xfrm flipV="1">
              <a:off x="4357" y="2285"/>
              <a:ext cx="34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id-ID"/>
            </a:p>
          </p:txBody>
        </p:sp>
        <p:sp>
          <p:nvSpPr>
            <p:cNvPr id="53" name="Line 452"/>
            <p:cNvSpPr>
              <a:spLocks noChangeShapeType="1"/>
            </p:cNvSpPr>
            <p:nvPr/>
          </p:nvSpPr>
          <p:spPr bwMode="auto">
            <a:xfrm flipV="1">
              <a:off x="4783" y="2016"/>
              <a:ext cx="80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id-ID"/>
            </a:p>
          </p:txBody>
        </p:sp>
        <p:sp>
          <p:nvSpPr>
            <p:cNvPr id="54" name="Line 453"/>
            <p:cNvSpPr>
              <a:spLocks noChangeShapeType="1"/>
            </p:cNvSpPr>
            <p:nvPr/>
          </p:nvSpPr>
          <p:spPr bwMode="auto">
            <a:xfrm flipH="1">
              <a:off x="4327" y="2026"/>
              <a:ext cx="14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id-ID"/>
            </a:p>
          </p:txBody>
        </p:sp>
        <p:sp>
          <p:nvSpPr>
            <p:cNvPr id="55" name="Rectangle 454"/>
            <p:cNvSpPr>
              <a:spLocks noChangeArrowheads="1"/>
            </p:cNvSpPr>
            <p:nvPr/>
          </p:nvSpPr>
          <p:spPr bwMode="auto">
            <a:xfrm>
              <a:off x="4384" y="1929"/>
              <a:ext cx="121" cy="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56" name="Rectangle 455"/>
            <p:cNvSpPr>
              <a:spLocks noChangeArrowheads="1"/>
            </p:cNvSpPr>
            <p:nvPr/>
          </p:nvSpPr>
          <p:spPr bwMode="auto">
            <a:xfrm>
              <a:off x="4233" y="2352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57" name="Rectangle 456"/>
            <p:cNvSpPr>
              <a:spLocks noChangeArrowheads="1"/>
            </p:cNvSpPr>
            <p:nvPr/>
          </p:nvSpPr>
          <p:spPr bwMode="auto">
            <a:xfrm>
              <a:off x="4677" y="2434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58" name="Rectangle 457"/>
            <p:cNvSpPr>
              <a:spLocks noChangeArrowheads="1"/>
            </p:cNvSpPr>
            <p:nvPr/>
          </p:nvSpPr>
          <p:spPr bwMode="auto">
            <a:xfrm>
              <a:off x="4713" y="2219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59" name="Rectangle 458"/>
            <p:cNvSpPr>
              <a:spLocks noChangeArrowheads="1"/>
            </p:cNvSpPr>
            <p:nvPr/>
          </p:nvSpPr>
          <p:spPr bwMode="auto">
            <a:xfrm>
              <a:off x="4804" y="1926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</p:grpSp>
      <p:sp>
        <p:nvSpPr>
          <p:cNvPr id="64" name="Text Box 465"/>
          <p:cNvSpPr txBox="1">
            <a:spLocks noChangeArrowheads="1"/>
          </p:cNvSpPr>
          <p:nvPr/>
        </p:nvSpPr>
        <p:spPr bwMode="auto">
          <a:xfrm>
            <a:off x="6182664" y="3939079"/>
            <a:ext cx="14017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ts val="1900"/>
              </a:lnSpc>
              <a:spcBef>
                <a:spcPct val="50000"/>
              </a:spcBef>
            </a:pPr>
            <a:r>
              <a:rPr lang="en-US" sz="1800"/>
              <a:t>Sequence </a:t>
            </a:r>
            <a:br>
              <a:rPr lang="en-US" sz="1800"/>
            </a:br>
            <a:r>
              <a:rPr lang="en-US" sz="1800"/>
              <a:t>Diagrams</a:t>
            </a:r>
          </a:p>
        </p:txBody>
      </p:sp>
      <p:grpSp>
        <p:nvGrpSpPr>
          <p:cNvPr id="65" name="Group 466"/>
          <p:cNvGrpSpPr>
            <a:grpSpLocks/>
          </p:cNvGrpSpPr>
          <p:nvPr/>
        </p:nvGrpSpPr>
        <p:grpSpPr bwMode="auto">
          <a:xfrm>
            <a:off x="6125514" y="2891329"/>
            <a:ext cx="1665288" cy="1125537"/>
            <a:chOff x="2520" y="2049"/>
            <a:chExt cx="1049" cy="709"/>
          </a:xfrm>
        </p:grpSpPr>
        <p:grpSp>
          <p:nvGrpSpPr>
            <p:cNvPr id="66" name="Group 467"/>
            <p:cNvGrpSpPr>
              <a:grpSpLocks/>
            </p:cNvGrpSpPr>
            <p:nvPr/>
          </p:nvGrpSpPr>
          <p:grpSpPr bwMode="auto">
            <a:xfrm>
              <a:off x="2508" y="2044"/>
              <a:ext cx="120" cy="161"/>
              <a:chOff x="7654" y="3380"/>
              <a:chExt cx="554" cy="754"/>
            </a:xfrm>
          </p:grpSpPr>
          <p:sp>
            <p:nvSpPr>
              <p:cNvPr id="85" name="Oval 468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/>
              </a:p>
            </p:txBody>
          </p:sp>
          <p:sp>
            <p:nvSpPr>
              <p:cNvPr id="86" name="Line 469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7" name="Line 470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8" name="Freeform 471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1370 h 54"/>
                  <a:gd name="T2" fmla="*/ 1421 w 108"/>
                  <a:gd name="T3" fmla="*/ 0 h 54"/>
                  <a:gd name="T4" fmla="*/ 2842 w 108"/>
                  <a:gd name="T5" fmla="*/ 1370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67" name="Line 472"/>
            <p:cNvSpPr>
              <a:spLocks noChangeShapeType="1"/>
            </p:cNvSpPr>
            <p:nvPr/>
          </p:nvSpPr>
          <p:spPr bwMode="auto">
            <a:xfrm>
              <a:off x="2576" y="2283"/>
              <a:ext cx="3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8" name="Line 473"/>
            <p:cNvSpPr>
              <a:spLocks noChangeShapeType="1"/>
            </p:cNvSpPr>
            <p:nvPr/>
          </p:nvSpPr>
          <p:spPr bwMode="auto">
            <a:xfrm>
              <a:off x="3195" y="2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9" name="Line 474"/>
            <p:cNvSpPr>
              <a:spLocks noChangeShapeType="1"/>
            </p:cNvSpPr>
            <p:nvPr/>
          </p:nvSpPr>
          <p:spPr bwMode="auto">
            <a:xfrm>
              <a:off x="2902" y="2380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" name="Line 475"/>
            <p:cNvSpPr>
              <a:spLocks noChangeShapeType="1"/>
            </p:cNvSpPr>
            <p:nvPr/>
          </p:nvSpPr>
          <p:spPr bwMode="auto">
            <a:xfrm>
              <a:off x="2578" y="2669"/>
              <a:ext cx="0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" name="Line 476"/>
            <p:cNvSpPr>
              <a:spLocks noChangeShapeType="1"/>
            </p:cNvSpPr>
            <p:nvPr/>
          </p:nvSpPr>
          <p:spPr bwMode="auto">
            <a:xfrm>
              <a:off x="2885" y="2231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2" name="Line 477"/>
            <p:cNvSpPr>
              <a:spLocks noChangeShapeType="1"/>
            </p:cNvSpPr>
            <p:nvPr/>
          </p:nvSpPr>
          <p:spPr bwMode="auto">
            <a:xfrm>
              <a:off x="3168" y="2231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3" name="Line 478"/>
            <p:cNvSpPr>
              <a:spLocks noChangeShapeType="1"/>
            </p:cNvSpPr>
            <p:nvPr/>
          </p:nvSpPr>
          <p:spPr bwMode="auto">
            <a:xfrm>
              <a:off x="3445" y="256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4" name="Rectangle 479"/>
            <p:cNvSpPr>
              <a:spLocks noChangeArrowheads="1"/>
            </p:cNvSpPr>
            <p:nvPr/>
          </p:nvSpPr>
          <p:spPr bwMode="auto">
            <a:xfrm rot="-5400000">
              <a:off x="2388" y="2454"/>
              <a:ext cx="380" cy="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75" name="Line 480"/>
            <p:cNvSpPr>
              <a:spLocks noChangeShapeType="1"/>
            </p:cNvSpPr>
            <p:nvPr/>
          </p:nvSpPr>
          <p:spPr bwMode="auto">
            <a:xfrm>
              <a:off x="2578" y="2230"/>
              <a:ext cx="0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6" name="Rectangle 481"/>
            <p:cNvSpPr>
              <a:spLocks noChangeArrowheads="1"/>
            </p:cNvSpPr>
            <p:nvPr/>
          </p:nvSpPr>
          <p:spPr bwMode="auto">
            <a:xfrm rot="-5400000">
              <a:off x="2731" y="2421"/>
              <a:ext cx="306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77" name="Line 482"/>
            <p:cNvSpPr>
              <a:spLocks noChangeShapeType="1"/>
            </p:cNvSpPr>
            <p:nvPr/>
          </p:nvSpPr>
          <p:spPr bwMode="auto">
            <a:xfrm>
              <a:off x="2885" y="2599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8" name="Rectangle 483"/>
            <p:cNvSpPr>
              <a:spLocks noChangeArrowheads="1"/>
            </p:cNvSpPr>
            <p:nvPr/>
          </p:nvSpPr>
          <p:spPr bwMode="auto">
            <a:xfrm rot="-5400000">
              <a:off x="3082" y="2450"/>
              <a:ext cx="170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79" name="Line 484"/>
            <p:cNvSpPr>
              <a:spLocks noChangeShapeType="1"/>
            </p:cNvSpPr>
            <p:nvPr/>
          </p:nvSpPr>
          <p:spPr bwMode="auto">
            <a:xfrm>
              <a:off x="3167" y="2555"/>
              <a:ext cx="1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0" name="Rectangle 485"/>
            <p:cNvSpPr>
              <a:spLocks noChangeArrowheads="1"/>
            </p:cNvSpPr>
            <p:nvPr/>
          </p:nvSpPr>
          <p:spPr bwMode="auto">
            <a:xfrm rot="-5400000">
              <a:off x="3411" y="2508"/>
              <a:ext cx="64" cy="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81" name="Line 486"/>
            <p:cNvSpPr>
              <a:spLocks noChangeShapeType="1"/>
            </p:cNvSpPr>
            <p:nvPr/>
          </p:nvSpPr>
          <p:spPr bwMode="auto">
            <a:xfrm>
              <a:off x="3445" y="2231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2" name="Rectangle 487"/>
            <p:cNvSpPr>
              <a:spLocks noChangeArrowheads="1"/>
            </p:cNvSpPr>
            <p:nvPr/>
          </p:nvSpPr>
          <p:spPr bwMode="auto">
            <a:xfrm>
              <a:off x="3040" y="2086"/>
              <a:ext cx="21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83" name="Rectangle 488"/>
            <p:cNvSpPr>
              <a:spLocks noChangeArrowheads="1"/>
            </p:cNvSpPr>
            <p:nvPr/>
          </p:nvSpPr>
          <p:spPr bwMode="auto">
            <a:xfrm>
              <a:off x="3290" y="2086"/>
              <a:ext cx="27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84" name="Rectangle 489"/>
            <p:cNvSpPr>
              <a:spLocks noChangeArrowheads="1"/>
            </p:cNvSpPr>
            <p:nvPr/>
          </p:nvSpPr>
          <p:spPr bwMode="auto">
            <a:xfrm>
              <a:off x="2786" y="2086"/>
              <a:ext cx="220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</p:grpSp>
      <p:sp>
        <p:nvSpPr>
          <p:cNvPr id="89" name="Line 491"/>
          <p:cNvSpPr>
            <a:spLocks noChangeShapeType="1"/>
          </p:cNvSpPr>
          <p:nvPr/>
        </p:nvSpPr>
        <p:spPr bwMode="auto">
          <a:xfrm flipH="1">
            <a:off x="4496739" y="4134341"/>
            <a:ext cx="1038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id-ID"/>
          </a:p>
        </p:txBody>
      </p:sp>
      <p:sp>
        <p:nvSpPr>
          <p:cNvPr id="91" name="Text Box 440"/>
          <p:cNvSpPr txBox="1">
            <a:spLocks noChangeArrowheads="1"/>
          </p:cNvSpPr>
          <p:nvPr/>
        </p:nvSpPr>
        <p:spPr bwMode="auto">
          <a:xfrm>
            <a:off x="3106883" y="5062954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9752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Sequence Diagram merupakan diagram interaksi yang menekankan pada urutan waktu terjadinya pesan</a:t>
            </a:r>
          </a:p>
          <a:p>
            <a:r>
              <a:rPr lang="id-ID" sz="2400" dirty="0" smtClean="0"/>
              <a:t>Sequence Diagram merupakan visualisasi alur logika suatu sistem</a:t>
            </a:r>
          </a:p>
          <a:p>
            <a:r>
              <a:rPr lang="id-ID" sz="2400" dirty="0" smtClean="0"/>
              <a:t>Sequence Diagram dapat berupa level : </a:t>
            </a:r>
          </a:p>
          <a:p>
            <a:pPr lvl="1"/>
            <a:r>
              <a:rPr lang="id-ID" sz="2200" dirty="0" smtClean="0"/>
              <a:t>Logika prosedur atau function</a:t>
            </a:r>
          </a:p>
          <a:p>
            <a:pPr lvl="1"/>
            <a:r>
              <a:rPr lang="id-ID" sz="2200" dirty="0" smtClean="0"/>
              <a:t>Logika suatu Service</a:t>
            </a:r>
          </a:p>
          <a:p>
            <a:pPr lvl="1"/>
            <a:r>
              <a:rPr lang="id-ID" sz="2200" dirty="0" smtClean="0"/>
              <a:t>Logika Sistem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820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d-ID" sz="2400" dirty="0"/>
              <a:t>Komponen dalam Sequence Diagram :</a:t>
            </a:r>
          </a:p>
          <a:p>
            <a:pPr lvl="1"/>
            <a:r>
              <a:rPr lang="id-ID" sz="2200" dirty="0"/>
              <a:t>Actors</a:t>
            </a:r>
          </a:p>
          <a:p>
            <a:pPr lvl="1"/>
            <a:r>
              <a:rPr lang="id-ID" sz="2200" dirty="0"/>
              <a:t>Object</a:t>
            </a:r>
          </a:p>
          <a:p>
            <a:pPr lvl="1"/>
            <a:r>
              <a:rPr lang="id-ID" sz="2200" dirty="0"/>
              <a:t>Messages</a:t>
            </a:r>
          </a:p>
          <a:p>
            <a:pPr lvl="1"/>
            <a:r>
              <a:rPr lang="id-ID" sz="2200" dirty="0" smtClean="0"/>
              <a:t>Lifelines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67365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WHAT IS INSIDE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62" y="1905000"/>
            <a:ext cx="9244012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02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59357"/>
            <a:ext cx="8915400" cy="3777622"/>
          </a:xfrm>
        </p:spPr>
        <p:txBody>
          <a:bodyPr>
            <a:normAutofit fontScale="85000" lnSpcReduction="10000"/>
          </a:bodyPr>
          <a:lstStyle/>
          <a:p>
            <a:r>
              <a:rPr lang="id-ID" sz="2400" dirty="0" smtClean="0"/>
              <a:t>Actor </a:t>
            </a:r>
          </a:p>
          <a:p>
            <a:pPr marL="0" indent="0">
              <a:buNone/>
            </a:pPr>
            <a:r>
              <a:rPr lang="id-ID" sz="2400" dirty="0" smtClean="0"/>
              <a:t>Seseorang atau sesuatu yang berinteraksi dengan sistem, memberi atau menerima informasi dari sistem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</a:rPr>
              <a:t>Dilambangkan </a:t>
            </a:r>
            <a:r>
              <a:rPr lang="id-ID" sz="2400" dirty="0" smtClean="0">
                <a:solidFill>
                  <a:schemeClr val="tx1"/>
                </a:solidFill>
              </a:rPr>
              <a:t>dengan </a:t>
            </a:r>
          </a:p>
          <a:p>
            <a:pPr marL="0" indent="0">
              <a:buNone/>
            </a:pPr>
            <a:endParaRPr lang="id-ID" sz="2400" dirty="0" smtClean="0"/>
          </a:p>
          <a:p>
            <a:r>
              <a:rPr lang="id-ID" sz="2400" dirty="0" smtClean="0"/>
              <a:t>Message </a:t>
            </a:r>
          </a:p>
          <a:p>
            <a:pPr marL="0" indent="0">
              <a:buNone/>
            </a:pPr>
            <a:r>
              <a:rPr lang="id-ID" sz="2400" dirty="0" smtClean="0"/>
              <a:t>Komunikasi antara dua objek sehingga memicu suatu event terjadi.</a:t>
            </a:r>
          </a:p>
          <a:p>
            <a:pPr marL="0" indent="0">
              <a:buNone/>
            </a:pPr>
            <a:r>
              <a:rPr lang="id-ID" sz="1900" dirty="0" smtClean="0">
                <a:solidFill>
                  <a:schemeClr val="tx1"/>
                </a:solidFill>
              </a:rPr>
              <a:t>Pesan </a:t>
            </a:r>
            <a:r>
              <a:rPr lang="id-ID" sz="1900" dirty="0">
                <a:solidFill>
                  <a:schemeClr val="tx1"/>
                </a:solidFill>
              </a:rPr>
              <a:t>yang disampaikan dari pengirim ke penerima. </a:t>
            </a:r>
            <a:endParaRPr lang="id-ID" sz="19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900" dirty="0" smtClean="0">
                <a:solidFill>
                  <a:schemeClr val="tx1"/>
                </a:solidFill>
              </a:rPr>
              <a:t>Dilambangkan dengan </a:t>
            </a:r>
          </a:p>
          <a:p>
            <a:pPr marL="0" indent="0">
              <a:buNone/>
            </a:pPr>
            <a:r>
              <a:rPr lang="id-ID" sz="1900" dirty="0" smtClean="0">
                <a:solidFill>
                  <a:schemeClr val="tx1"/>
                </a:solidFill>
              </a:rPr>
              <a:t>Jika message untuk diri sendiri dilambangkan dengan </a:t>
            </a:r>
            <a:endParaRPr lang="id-ID" sz="1900" dirty="0" smtClean="0"/>
          </a:p>
          <a:p>
            <a:endParaRPr lang="id-ID" sz="2400" dirty="0" smtClean="0"/>
          </a:p>
          <a:p>
            <a:endParaRPr lang="id-ID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782614" y="3176253"/>
            <a:ext cx="304800" cy="533400"/>
            <a:chOff x="507" y="1775"/>
            <a:chExt cx="239" cy="521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534" y="1775"/>
              <a:ext cx="200" cy="1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507" y="2154"/>
              <a:ext cx="239" cy="142"/>
              <a:chOff x="507" y="2154"/>
              <a:chExt cx="239" cy="142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 flipH="1">
                <a:off x="507" y="2154"/>
                <a:ext cx="136" cy="1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642" y="2154"/>
                <a:ext cx="104" cy="1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524" y="1988"/>
              <a:ext cx="221" cy="146"/>
              <a:chOff x="524" y="1988"/>
              <a:chExt cx="221" cy="146"/>
            </a:xfrm>
          </p:grpSpPr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634" y="1988"/>
                <a:ext cx="0" cy="1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524" y="2040"/>
                <a:ext cx="22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cxnSp>
        <p:nvCxnSpPr>
          <p:cNvPr id="12" name="Straight Arrow Connector 11"/>
          <p:cNvCxnSpPr/>
          <p:nvPr/>
        </p:nvCxnSpPr>
        <p:spPr>
          <a:xfrm>
            <a:off x="5123645" y="5324341"/>
            <a:ext cx="1066800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082567" y="5525385"/>
            <a:ext cx="305594" cy="230188"/>
            <a:chOff x="2362200" y="5867400"/>
            <a:chExt cx="305594" cy="2301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362200" y="5867400"/>
              <a:ext cx="3048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552700" y="5981700"/>
              <a:ext cx="2286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2362200" y="6096000"/>
              <a:ext cx="3048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332073" cy="1858851"/>
          </a:xfrm>
        </p:spPr>
        <p:txBody>
          <a:bodyPr>
            <a:normAutofit/>
          </a:bodyPr>
          <a:lstStyle/>
          <a:p>
            <a:r>
              <a:rPr lang="id-ID" dirty="0" smtClean="0"/>
              <a:t>Synchronous Message</a:t>
            </a:r>
          </a:p>
          <a:p>
            <a:pPr lvl="1"/>
            <a:r>
              <a:rPr lang="id-ID" dirty="0" smtClean="0"/>
              <a:t>Dilakukan ketika pengirim harus menunggu sampai proses selesai dikerjakan dan penerima mengirim kembali hasil permintaan dari message tersebut</a:t>
            </a:r>
          </a:p>
          <a:p>
            <a:pPr lvl="1"/>
            <a:r>
              <a:rPr lang="id-ID" dirty="0" smtClean="0"/>
              <a:t>Nilai kembalian di kirim dan di notifikasikan dalam bentuk </a:t>
            </a:r>
          </a:p>
          <a:p>
            <a:pPr lvl="1"/>
            <a:endParaRPr lang="id-ID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79724" y="3567448"/>
            <a:ext cx="914400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UML sequence diagram of a synchronous mess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911" y="4460410"/>
            <a:ext cx="4520285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ML sequence diagram of a message with a return valu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434" y="4332013"/>
            <a:ext cx="3141851" cy="159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470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261</TotalTime>
  <Words>561</Words>
  <Application>Microsoft Office PowerPoint</Application>
  <PresentationFormat>Widescreen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Gill Sans MT</vt:lpstr>
      <vt:lpstr>Tahoma</vt:lpstr>
      <vt:lpstr>Wingdings</vt:lpstr>
      <vt:lpstr>Wingdings 3</vt:lpstr>
      <vt:lpstr>Wisp</vt:lpstr>
      <vt:lpstr>Rekayasa Perangkat Lunak</vt:lpstr>
      <vt:lpstr>Realisasi Use Case</vt:lpstr>
      <vt:lpstr>Realisasi Use Case</vt:lpstr>
      <vt:lpstr>Realisasi Use Case</vt:lpstr>
      <vt:lpstr>Sequence Diagram</vt:lpstr>
      <vt:lpstr>Sequence Diagram</vt:lpstr>
      <vt:lpstr>WHAT IS INSIDE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Collaboration Diagram</vt:lpstr>
      <vt:lpstr>What is inside Collaboration Diagram</vt:lpstr>
      <vt:lpstr>What is inside Collaboration Diagram</vt:lpstr>
      <vt:lpstr>Collaboration Diagram</vt:lpstr>
      <vt:lpstr>Discussion Time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</dc:title>
  <dc:creator>My Computer</dc:creator>
  <cp:lastModifiedBy>My Computer</cp:lastModifiedBy>
  <cp:revision>32</cp:revision>
  <cp:lastPrinted>2013-11-18T15:22:57Z</cp:lastPrinted>
  <dcterms:created xsi:type="dcterms:W3CDTF">2013-10-28T14:42:27Z</dcterms:created>
  <dcterms:modified xsi:type="dcterms:W3CDTF">2014-11-09T14:12:37Z</dcterms:modified>
</cp:coreProperties>
</file>