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2" r:id="rId6"/>
    <p:sldId id="263" r:id="rId7"/>
    <p:sldId id="265" r:id="rId8"/>
    <p:sldId id="266" r:id="rId9"/>
    <p:sldId id="267" r:id="rId10"/>
    <p:sldId id="269" r:id="rId11"/>
    <p:sldId id="270" r:id="rId12"/>
    <p:sldId id="271" r:id="rId13"/>
    <p:sldId id="275" r:id="rId14"/>
    <p:sldId id="278" r:id="rId15"/>
    <p:sldId id="276" r:id="rId16"/>
    <p:sldId id="277" r:id="rId17"/>
    <p:sldId id="279" r:id="rId18"/>
    <p:sldId id="287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86" r:id="rId27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000"/>
    <a:srgbClr val="C3440B"/>
    <a:srgbClr val="F8D956"/>
    <a:srgbClr val="F4A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23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205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WordArt 4"/>
          <p:cNvSpPr>
            <a:spLocks noTextEdit="1"/>
          </p:cNvSpPr>
          <p:nvPr/>
        </p:nvSpPr>
        <p:spPr>
          <a:xfrm>
            <a:off x="827088" y="2060575"/>
            <a:ext cx="7416800" cy="12969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569"/>
              </a:avLst>
            </a:prstTxWarp>
            <a:normAutofit/>
          </a:bodyPr>
          <a:p>
            <a:pPr algn="ctr"/>
            <a:r>
              <a:rPr lang="en-US" sz="360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effectLst>
                  <a:outerShdw dist="35921" dir="2699999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charset="0"/>
                <a:ea typeface="Impact" panose="020B0806030902050204" charset="0"/>
              </a:rPr>
              <a:t>PROYEK SISTEM INFORMASI</a:t>
            </a:r>
            <a:endParaRPr lang="en-US" sz="360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9999"/>
                  </a:srgbClr>
                </a:outerShdw>
              </a:effectLst>
              <a:latin typeface="Impact" panose="020B0806030902050204" charset="0"/>
              <a:ea typeface="Impact" panose="020B0806030902050204" charset="0"/>
            </a:endParaRPr>
          </a:p>
        </p:txBody>
      </p:sp>
      <p:sp>
        <p:nvSpPr>
          <p:cNvPr id="3075" name="Rectangle 2"/>
          <p:cNvSpPr/>
          <p:nvPr/>
        </p:nvSpPr>
        <p:spPr>
          <a:xfrm>
            <a:off x="138430" y="6348413"/>
            <a:ext cx="6192838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dirty="0">
                <a:latin typeface="Arial" panose="020B0604020202020204" pitchFamily="34" charset="0"/>
              </a:rPr>
              <a:t>https://www.youtube.com/watch?v=BOU1YP5NZVA</a:t>
            </a:r>
            <a:endParaRPr dirty="0"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id-ID" altLang="x-none" b="1" dirty="0">
                <a:solidFill>
                  <a:srgbClr val="FFC000"/>
                </a:solidFill>
              </a:rPr>
              <a:t>Contoh </a:t>
            </a:r>
            <a:r>
              <a:rPr lang="sv-SE" altLang="x-none" b="1" dirty="0">
                <a:solidFill>
                  <a:srgbClr val="FFC000"/>
                </a:solidFill>
              </a:rPr>
              <a:t>sistem informasi</a:t>
            </a:r>
            <a:r>
              <a:rPr b="1" dirty="0">
                <a:solidFill>
                  <a:srgbClr val="FFC000"/>
                </a:solidFill>
              </a:rPr>
              <a:t> </a:t>
            </a:r>
            <a:endParaRPr b="1" dirty="0">
              <a:solidFill>
                <a:srgbClr val="FFC000"/>
              </a:solidFill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1042988" y="1600200"/>
            <a:ext cx="7921625" cy="4852988"/>
          </a:xfrm>
          <a:ln/>
        </p:spPr>
        <p:txBody>
          <a:bodyPr vert="horz" wrap="square" lIns="91440" tIns="45720" rIns="91440" bIns="45720" anchor="t"/>
          <a:p>
            <a:pPr marL="533400" indent="-533400" eaLnBrk="1" hangingPunct="1">
              <a:lnSpc>
                <a:spcPct val="80000"/>
              </a:lnSpc>
              <a:buFontTx/>
              <a:buAutoNum type="alphaLcPeriod"/>
            </a:pPr>
            <a:r>
              <a:rPr lang="sv-SE" altLang="x-none" sz="2400" dirty="0">
                <a:solidFill>
                  <a:schemeClr val="bg1"/>
                </a:solidFill>
              </a:rPr>
              <a:t>Akuntansi</a:t>
            </a:r>
            <a:r>
              <a:rPr lang="sv-SE" altLang="x-none" sz="2400" dirty="0"/>
              <a:t> </a:t>
            </a:r>
            <a:r>
              <a:rPr lang="sv-SE" altLang="x-none" sz="2400" i="1" dirty="0">
                <a:solidFill>
                  <a:srgbClr val="FFC000"/>
                </a:solidFill>
              </a:rPr>
              <a:t>(Accounting Information Systems)</a:t>
            </a:r>
            <a:endParaRPr lang="id-ID" altLang="x-none" sz="2400" i="1" dirty="0">
              <a:solidFill>
                <a:srgbClr val="FFC000"/>
              </a:solidFill>
            </a:endParaRPr>
          </a:p>
          <a:p>
            <a:pPr marL="533400" indent="-533400" eaLnBrk="1" hangingPunct="1">
              <a:lnSpc>
                <a:spcPct val="80000"/>
              </a:lnSpc>
              <a:buFontTx/>
              <a:buAutoNum type="alphaLcPeriod"/>
            </a:pPr>
            <a:r>
              <a:rPr lang="sv-SE" altLang="x-none" sz="2400" dirty="0">
                <a:solidFill>
                  <a:schemeClr val="bg1"/>
                </a:solidFill>
              </a:rPr>
              <a:t>Pemasaran</a:t>
            </a:r>
            <a:r>
              <a:rPr lang="sv-SE" altLang="x-none" sz="2400" dirty="0"/>
              <a:t> </a:t>
            </a:r>
            <a:r>
              <a:rPr lang="sv-SE" altLang="x-none" sz="2400" i="1" dirty="0">
                <a:solidFill>
                  <a:srgbClr val="FFC000"/>
                </a:solidFill>
              </a:rPr>
              <a:t>(Marketing Information Systems)</a:t>
            </a:r>
            <a:endParaRPr lang="id-ID" altLang="x-none" sz="2400" i="1" dirty="0">
              <a:solidFill>
                <a:srgbClr val="FFC000"/>
              </a:solidFill>
            </a:endParaRPr>
          </a:p>
          <a:p>
            <a:pPr marL="533400" indent="-533400" eaLnBrk="1" hangingPunct="1">
              <a:lnSpc>
                <a:spcPct val="80000"/>
              </a:lnSpc>
              <a:buFontTx/>
              <a:buAutoNum type="alphaLcPeriod"/>
            </a:pPr>
            <a:r>
              <a:rPr lang="sv-SE" altLang="x-none" sz="2400" dirty="0">
                <a:solidFill>
                  <a:schemeClr val="bg1"/>
                </a:solidFill>
              </a:rPr>
              <a:t>Penyediaan</a:t>
            </a:r>
            <a:r>
              <a:rPr lang="sv-SE" altLang="x-none" sz="2400" dirty="0"/>
              <a:t> </a:t>
            </a:r>
            <a:r>
              <a:rPr lang="sv-SE" altLang="x-none" sz="2400" i="1" dirty="0">
                <a:solidFill>
                  <a:srgbClr val="FFC000"/>
                </a:solidFill>
              </a:rPr>
              <a:t>(Inventory Information Systems)</a:t>
            </a:r>
            <a:endParaRPr lang="id-ID" altLang="x-none" sz="2400" i="1" dirty="0">
              <a:solidFill>
                <a:srgbClr val="FFC000"/>
              </a:solidFill>
            </a:endParaRPr>
          </a:p>
          <a:p>
            <a:pPr marL="533400" indent="-533400" eaLnBrk="1" hangingPunct="1">
              <a:lnSpc>
                <a:spcPct val="80000"/>
              </a:lnSpc>
              <a:buFontTx/>
              <a:buAutoNum type="alphaLcPeriod"/>
            </a:pPr>
            <a:r>
              <a:rPr lang="sv-SE" altLang="x-none" sz="2400" dirty="0">
                <a:solidFill>
                  <a:schemeClr val="bg1"/>
                </a:solidFill>
              </a:rPr>
              <a:t>Personalia</a:t>
            </a:r>
            <a:r>
              <a:rPr lang="sv-SE" altLang="x-none" sz="2400" dirty="0"/>
              <a:t> </a:t>
            </a:r>
            <a:r>
              <a:rPr lang="sv-SE" altLang="x-none" sz="2400" i="1" dirty="0">
                <a:solidFill>
                  <a:srgbClr val="FFC000"/>
                </a:solidFill>
              </a:rPr>
              <a:t>(Personnel Information Systems)</a:t>
            </a:r>
            <a:endParaRPr lang="id-ID" altLang="x-none" sz="2400" i="1" dirty="0">
              <a:solidFill>
                <a:srgbClr val="FFC000"/>
              </a:solidFill>
            </a:endParaRPr>
          </a:p>
          <a:p>
            <a:pPr marL="533400" indent="-533400" eaLnBrk="1" hangingPunct="1">
              <a:lnSpc>
                <a:spcPct val="80000"/>
              </a:lnSpc>
              <a:buFontTx/>
              <a:buAutoNum type="alphaLcPeriod"/>
            </a:pPr>
            <a:r>
              <a:rPr sz="2400" dirty="0">
                <a:solidFill>
                  <a:schemeClr val="bg1"/>
                </a:solidFill>
              </a:rPr>
              <a:t>Distribusi</a:t>
            </a:r>
            <a:r>
              <a:rPr sz="2400" dirty="0"/>
              <a:t> </a:t>
            </a:r>
            <a:r>
              <a:rPr sz="2400" i="1" dirty="0">
                <a:solidFill>
                  <a:srgbClr val="FFC000"/>
                </a:solidFill>
              </a:rPr>
              <a:t>(Distribution Information Systems)</a:t>
            </a:r>
            <a:endParaRPr lang="id-ID" altLang="x-none" sz="2400" i="1" dirty="0">
              <a:solidFill>
                <a:srgbClr val="FFC000"/>
              </a:solidFill>
            </a:endParaRPr>
          </a:p>
          <a:p>
            <a:pPr marL="533400" indent="-533400" eaLnBrk="1" hangingPunct="1">
              <a:lnSpc>
                <a:spcPct val="80000"/>
              </a:lnSpc>
              <a:buFontTx/>
              <a:buAutoNum type="alphaLcPeriod"/>
            </a:pPr>
            <a:r>
              <a:rPr sz="2400" dirty="0">
                <a:solidFill>
                  <a:schemeClr val="bg1"/>
                </a:solidFill>
              </a:rPr>
              <a:t>Pembelian</a:t>
            </a:r>
            <a:r>
              <a:rPr sz="2400" dirty="0"/>
              <a:t> </a:t>
            </a:r>
            <a:r>
              <a:rPr sz="2400" i="1" dirty="0">
                <a:solidFill>
                  <a:srgbClr val="FFC000"/>
                </a:solidFill>
              </a:rPr>
              <a:t>(Purchasing Information Systems)</a:t>
            </a:r>
            <a:endParaRPr lang="id-ID" altLang="x-none" sz="2400" i="1" dirty="0">
              <a:solidFill>
                <a:srgbClr val="FFC000"/>
              </a:solidFill>
            </a:endParaRPr>
          </a:p>
          <a:p>
            <a:pPr marL="533400" indent="-533400" eaLnBrk="1" hangingPunct="1">
              <a:lnSpc>
                <a:spcPct val="80000"/>
              </a:lnSpc>
              <a:buFontTx/>
              <a:buAutoNum type="alphaLcPeriod"/>
            </a:pPr>
            <a:r>
              <a:rPr sz="2400" dirty="0">
                <a:solidFill>
                  <a:schemeClr val="bg1"/>
                </a:solidFill>
              </a:rPr>
              <a:t>Kekayaan</a:t>
            </a:r>
            <a:r>
              <a:rPr sz="2400" dirty="0"/>
              <a:t> </a:t>
            </a:r>
            <a:r>
              <a:rPr sz="2400" i="1" dirty="0">
                <a:solidFill>
                  <a:srgbClr val="FFC000"/>
                </a:solidFill>
              </a:rPr>
              <a:t>(Treasury Information Systems)</a:t>
            </a:r>
            <a:r>
              <a:rPr sz="2400" dirty="0"/>
              <a:t>.  </a:t>
            </a:r>
            <a:endParaRPr lang="id-ID" altLang="x-none" sz="2400" dirty="0"/>
          </a:p>
          <a:p>
            <a:pPr marL="533400" indent="-533400" eaLnBrk="1" hangingPunct="1">
              <a:lnSpc>
                <a:spcPct val="80000"/>
              </a:lnSpc>
              <a:buFontTx/>
              <a:buAutoNum type="alphaLcPeriod"/>
            </a:pPr>
            <a:r>
              <a:rPr sz="2400" dirty="0">
                <a:solidFill>
                  <a:schemeClr val="bg1"/>
                </a:solidFill>
              </a:rPr>
              <a:t>Analisis Kredit</a:t>
            </a:r>
            <a:r>
              <a:rPr sz="2400" dirty="0"/>
              <a:t> </a:t>
            </a:r>
            <a:r>
              <a:rPr sz="2400" i="1" dirty="0">
                <a:solidFill>
                  <a:srgbClr val="FFC000"/>
                </a:solidFill>
              </a:rPr>
              <a:t>(Credit Analysis Information Systems)</a:t>
            </a:r>
            <a:r>
              <a:rPr sz="2400" dirty="0"/>
              <a:t>.  </a:t>
            </a:r>
            <a:endParaRPr lang="id-ID" altLang="x-none" sz="2400" dirty="0"/>
          </a:p>
          <a:p>
            <a:pPr marL="533400" indent="-533400" eaLnBrk="1" hangingPunct="1">
              <a:lnSpc>
                <a:spcPct val="80000"/>
              </a:lnSpc>
              <a:buFontTx/>
              <a:buAutoNum type="alphaLcPeriod"/>
            </a:pPr>
            <a:r>
              <a:rPr sz="2400" dirty="0">
                <a:solidFill>
                  <a:schemeClr val="bg1"/>
                </a:solidFill>
              </a:rPr>
              <a:t>Penelitian dan Pengembangan</a:t>
            </a:r>
            <a:r>
              <a:rPr sz="2400" dirty="0"/>
              <a:t> </a:t>
            </a:r>
            <a:r>
              <a:rPr sz="2400" i="1" dirty="0">
                <a:solidFill>
                  <a:srgbClr val="FFC000"/>
                </a:solidFill>
              </a:rPr>
              <a:t>(Research and Development Information Systems)</a:t>
            </a:r>
            <a:endParaRPr lang="id-ID" altLang="x-none" sz="2400" i="1" dirty="0">
              <a:solidFill>
                <a:srgbClr val="FFC000"/>
              </a:solidFill>
            </a:endParaRPr>
          </a:p>
          <a:p>
            <a:pPr marL="533400" indent="-533400" eaLnBrk="1" hangingPunct="1">
              <a:lnSpc>
                <a:spcPct val="80000"/>
              </a:lnSpc>
              <a:buFontTx/>
              <a:buAutoNum type="alphaLcPeriod"/>
            </a:pPr>
            <a:r>
              <a:rPr lang="sv-SE" altLang="x-none" sz="2400" dirty="0">
                <a:solidFill>
                  <a:schemeClr val="bg1"/>
                </a:solidFill>
              </a:rPr>
              <a:t>Teknik</a:t>
            </a:r>
            <a:r>
              <a:rPr lang="sv-SE" altLang="x-none" sz="2400" dirty="0"/>
              <a:t> </a:t>
            </a:r>
            <a:r>
              <a:rPr lang="sv-SE" altLang="x-none" sz="2400" i="1" dirty="0">
                <a:solidFill>
                  <a:srgbClr val="FFC000"/>
                </a:solidFill>
              </a:rPr>
              <a:t>(Engineering Information Systems)</a:t>
            </a:r>
            <a:r>
              <a:rPr sz="2400" dirty="0">
                <a:solidFill>
                  <a:srgbClr val="FFC000"/>
                </a:solidFill>
              </a:rPr>
              <a:t> </a:t>
            </a:r>
            <a:endParaRPr lang="id-ID" altLang="x-none" sz="2400" dirty="0">
              <a:solidFill>
                <a:srgbClr val="FFC000"/>
              </a:solidFill>
            </a:endParaRPr>
          </a:p>
          <a:p>
            <a:pPr marL="533400" indent="-533400" eaLnBrk="1" hangingPunct="1">
              <a:lnSpc>
                <a:spcPct val="80000"/>
              </a:lnSpc>
              <a:buFontTx/>
              <a:buAutoNum type="alphaLcPeriod"/>
            </a:pPr>
            <a:r>
              <a:rPr lang="id-ID" altLang="x-none" sz="2400" dirty="0">
                <a:solidFill>
                  <a:schemeClr val="bg1"/>
                </a:solidFill>
              </a:rPr>
              <a:t>Kepegawaian</a:t>
            </a:r>
            <a:r>
              <a:rPr lang="id-ID" altLang="x-none" sz="2400" dirty="0"/>
              <a:t> </a:t>
            </a:r>
            <a:r>
              <a:rPr lang="id-ID" altLang="x-none" sz="2400" b="1" dirty="0">
                <a:solidFill>
                  <a:srgbClr val="FFC000"/>
                </a:solidFill>
              </a:rPr>
              <a:t>(</a:t>
            </a:r>
            <a:r>
              <a:rPr lang="id-ID" altLang="x-none" sz="2400" b="1" i="1" dirty="0">
                <a:solidFill>
                  <a:srgbClr val="FFC000"/>
                </a:solidFill>
              </a:rPr>
              <a:t>Human Resource Development)</a:t>
            </a:r>
            <a:endParaRPr sz="2400" b="1" dirty="0">
              <a:solidFill>
                <a:srgbClr val="FFC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d-ID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MANFAAT SISTEM INFORMASI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GB" altLang="x-none" dirty="0">
                <a:solidFill>
                  <a:schemeClr val="bg1"/>
                </a:solidFill>
              </a:rPr>
              <a:t>Mendukung kegiatan-kegiatan usaha</a:t>
            </a:r>
            <a:endParaRPr lang="id-ID" altLang="x-none" dirty="0">
              <a:solidFill>
                <a:schemeClr val="bg1"/>
              </a:solidFill>
            </a:endParaRPr>
          </a:p>
          <a:p>
            <a:pPr eaLnBrk="1" hangingPunct="1"/>
            <a:r>
              <a:rPr lang="en-GB" altLang="x-none" dirty="0">
                <a:solidFill>
                  <a:schemeClr val="bg1"/>
                </a:solidFill>
              </a:rPr>
              <a:t>Mendukung pengambilan keputusan</a:t>
            </a:r>
            <a:r>
              <a:rPr lang="id-ID" altLang="x-none" dirty="0">
                <a:solidFill>
                  <a:schemeClr val="bg1"/>
                </a:solidFill>
              </a:rPr>
              <a:t> </a:t>
            </a:r>
            <a:r>
              <a:rPr lang="en-GB" altLang="x-none" dirty="0">
                <a:solidFill>
                  <a:schemeClr val="bg1"/>
                </a:solidFill>
              </a:rPr>
              <a:t>manajemen</a:t>
            </a:r>
            <a:endParaRPr lang="id-ID" altLang="x-none" dirty="0">
              <a:solidFill>
                <a:schemeClr val="bg1"/>
              </a:solidFill>
            </a:endParaRPr>
          </a:p>
          <a:p>
            <a:pPr eaLnBrk="1" hangingPunct="1"/>
            <a:r>
              <a:rPr lang="en-GB" altLang="x-none" dirty="0">
                <a:solidFill>
                  <a:schemeClr val="bg1"/>
                </a:solidFill>
              </a:rPr>
              <a:t>Mendukung persaingan keuntungan strategis</a:t>
            </a:r>
            <a:r>
              <a:rPr dirty="0">
                <a:solidFill>
                  <a:schemeClr val="bg1"/>
                </a:solidFill>
              </a:rPr>
              <a:t> </a:t>
            </a:r>
            <a:endParaRPr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id-ID" altLang="x-none" b="1" dirty="0">
                <a:solidFill>
                  <a:srgbClr val="FFC000"/>
                </a:solidFill>
              </a:rPr>
              <a:t>PROYEK</a:t>
            </a:r>
            <a:endParaRPr b="1" dirty="0">
              <a:solidFill>
                <a:srgbClr val="FFC000"/>
              </a:solidFill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sv-SE" altLang="x-none" sz="2800" b="1" dirty="0">
                <a:solidFill>
                  <a:schemeClr val="bg1"/>
                </a:solidFill>
              </a:rPr>
              <a:t>Merupakan gabungan dari berbagai sumberdaya yang dihimpun dalam suatu wadah organisasi sementara, untuk mencapai suatu sasaran tertentu (D. I. Cleland dan W.R. King, 1987)</a:t>
            </a:r>
            <a:endParaRPr lang="sv-SE" altLang="x-none" sz="2800" b="1" dirty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id-ID" altLang="x-none" sz="2800" b="1" dirty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sv-SE" altLang="x-none" sz="2800" b="1" dirty="0">
                <a:solidFill>
                  <a:schemeClr val="bg1"/>
                </a:solidFill>
              </a:rPr>
              <a:t>Suatu kegiatan yang berlangsung dalam jangka waktu tertentu, dengan alokasi sumberdaya yang terbatas dan dimaksudkan untuk melaksanakan suatu tugas yang telah digariskan (suharto, I, 1990)</a:t>
            </a:r>
            <a:r>
              <a:rPr sz="2800" b="1" dirty="0">
                <a:solidFill>
                  <a:schemeClr val="bg1"/>
                </a:solidFill>
              </a:rPr>
              <a:t> </a:t>
            </a:r>
            <a:endParaRPr sz="28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d-ID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TUJUAN  PROYEK :</a:t>
            </a: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13702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sz="2400" b="1" dirty="0">
                <a:solidFill>
                  <a:schemeClr val="bg1"/>
                </a:solidFill>
              </a:rPr>
              <a:t>Suatu</a:t>
            </a:r>
            <a:r>
              <a:rPr lang="id-ID" altLang="x-none" sz="2400" b="1" dirty="0">
                <a:solidFill>
                  <a:schemeClr val="bg1"/>
                </a:solidFill>
              </a:rPr>
              <a:t> </a:t>
            </a:r>
            <a:r>
              <a:rPr sz="2400" b="1" dirty="0">
                <a:solidFill>
                  <a:schemeClr val="bg1"/>
                </a:solidFill>
              </a:rPr>
              <a:t>proyek</a:t>
            </a:r>
            <a:r>
              <a:rPr lang="id-ID" altLang="x-none" sz="2400" b="1" dirty="0">
                <a:solidFill>
                  <a:schemeClr val="bg1"/>
                </a:solidFill>
              </a:rPr>
              <a:t> </a:t>
            </a:r>
            <a:r>
              <a:rPr sz="2400" b="1" dirty="0">
                <a:solidFill>
                  <a:schemeClr val="bg1"/>
                </a:solidFill>
              </a:rPr>
              <a:t>biasanya</a:t>
            </a:r>
            <a:r>
              <a:rPr lang="id-ID" altLang="x-none" sz="2400" b="1" dirty="0">
                <a:solidFill>
                  <a:schemeClr val="bg1"/>
                </a:solidFill>
              </a:rPr>
              <a:t> </a:t>
            </a:r>
            <a:r>
              <a:rPr sz="2400" b="1" dirty="0">
                <a:solidFill>
                  <a:schemeClr val="bg1"/>
                </a:solidFill>
              </a:rPr>
              <a:t>adalah</a:t>
            </a:r>
            <a:r>
              <a:rPr lang="id-ID" altLang="x-none" sz="2400" b="1" dirty="0">
                <a:solidFill>
                  <a:schemeClr val="bg1"/>
                </a:solidFill>
              </a:rPr>
              <a:t> </a:t>
            </a:r>
            <a:r>
              <a:rPr sz="2400" b="1" dirty="0">
                <a:solidFill>
                  <a:schemeClr val="bg1"/>
                </a:solidFill>
              </a:rPr>
              <a:t>suatu</a:t>
            </a:r>
            <a:r>
              <a:rPr lang="id-ID" altLang="x-none" sz="2400" b="1" dirty="0">
                <a:solidFill>
                  <a:schemeClr val="bg1"/>
                </a:solidFill>
              </a:rPr>
              <a:t> </a:t>
            </a:r>
            <a:r>
              <a:rPr sz="2400" b="1" dirty="0">
                <a:solidFill>
                  <a:schemeClr val="bg1"/>
                </a:solidFill>
              </a:rPr>
              <a:t>aktivitas</a:t>
            </a:r>
            <a:r>
              <a:rPr lang="id-ID" altLang="x-none" sz="2400" b="1" dirty="0">
                <a:solidFill>
                  <a:schemeClr val="bg1"/>
                </a:solidFill>
              </a:rPr>
              <a:t> </a:t>
            </a:r>
            <a:r>
              <a:rPr sz="2400" b="1" dirty="0">
                <a:solidFill>
                  <a:schemeClr val="bg1"/>
                </a:solidFill>
              </a:rPr>
              <a:t>yang berlangsung</a:t>
            </a:r>
            <a:r>
              <a:rPr lang="id-ID" altLang="x-none" sz="2400" b="1" dirty="0">
                <a:solidFill>
                  <a:schemeClr val="bg1"/>
                </a:solidFill>
              </a:rPr>
              <a:t> </a:t>
            </a:r>
            <a:r>
              <a:rPr sz="2400" b="1" dirty="0">
                <a:solidFill>
                  <a:schemeClr val="bg1"/>
                </a:solidFill>
              </a:rPr>
              <a:t>dalam</a:t>
            </a:r>
            <a:r>
              <a:rPr lang="id-ID" altLang="x-none" sz="2400" b="1" dirty="0">
                <a:solidFill>
                  <a:schemeClr val="bg1"/>
                </a:solidFill>
              </a:rPr>
              <a:t> </a:t>
            </a:r>
            <a:r>
              <a:rPr sz="2400" b="1" dirty="0">
                <a:solidFill>
                  <a:schemeClr val="bg1"/>
                </a:solidFill>
              </a:rPr>
              <a:t>waktu</a:t>
            </a:r>
            <a:r>
              <a:rPr lang="id-ID" altLang="x-none" sz="2400" b="1" dirty="0">
                <a:solidFill>
                  <a:schemeClr val="bg1"/>
                </a:solidFill>
              </a:rPr>
              <a:t> </a:t>
            </a:r>
            <a:r>
              <a:rPr sz="2400" b="1" dirty="0">
                <a:solidFill>
                  <a:schemeClr val="bg1"/>
                </a:solidFill>
              </a:rPr>
              <a:t>tertentu</a:t>
            </a:r>
            <a:r>
              <a:rPr lang="id-ID" altLang="x-none" sz="2400" b="1" dirty="0">
                <a:solidFill>
                  <a:schemeClr val="bg1"/>
                </a:solidFill>
              </a:rPr>
              <a:t> </a:t>
            </a:r>
            <a:r>
              <a:rPr sz="2400" b="1" dirty="0">
                <a:solidFill>
                  <a:schemeClr val="bg1"/>
                </a:solidFill>
              </a:rPr>
              <a:t>dengan</a:t>
            </a:r>
            <a:r>
              <a:rPr lang="id-ID" altLang="x-none" sz="2400" b="1" dirty="0">
                <a:solidFill>
                  <a:schemeClr val="bg1"/>
                </a:solidFill>
              </a:rPr>
              <a:t> </a:t>
            </a:r>
            <a:r>
              <a:rPr sz="2400" b="1" dirty="0">
                <a:solidFill>
                  <a:schemeClr val="bg1"/>
                </a:solidFill>
              </a:rPr>
              <a:t>hasil</a:t>
            </a:r>
            <a:r>
              <a:rPr lang="id-ID" altLang="x-none" sz="2400" b="1" dirty="0">
                <a:solidFill>
                  <a:schemeClr val="bg1"/>
                </a:solidFill>
              </a:rPr>
              <a:t> </a:t>
            </a:r>
            <a:r>
              <a:rPr sz="2400" b="1" dirty="0">
                <a:solidFill>
                  <a:schemeClr val="bg1"/>
                </a:solidFill>
              </a:rPr>
              <a:t>akhir</a:t>
            </a:r>
            <a:r>
              <a:rPr lang="id-ID" altLang="x-none" sz="2400" b="1" dirty="0">
                <a:solidFill>
                  <a:schemeClr val="bg1"/>
                </a:solidFill>
              </a:rPr>
              <a:t> </a:t>
            </a:r>
            <a:r>
              <a:rPr sz="2400" b="1" dirty="0">
                <a:solidFill>
                  <a:schemeClr val="bg1"/>
                </a:solidFill>
              </a:rPr>
              <a:t>tertentu. </a:t>
            </a:r>
            <a:endParaRPr sz="2400" b="1" dirty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</a:pPr>
            <a:endParaRPr sz="2400" b="1" dirty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sz="2400" b="1" dirty="0">
                <a:solidFill>
                  <a:schemeClr val="bg1"/>
                </a:solidFill>
              </a:rPr>
              <a:t>Proyek</a:t>
            </a:r>
            <a:r>
              <a:rPr lang="id-ID" altLang="x-none" sz="2400" b="1" dirty="0">
                <a:solidFill>
                  <a:schemeClr val="bg1"/>
                </a:solidFill>
              </a:rPr>
              <a:t> </a:t>
            </a:r>
            <a:r>
              <a:rPr sz="2400" b="1" dirty="0">
                <a:solidFill>
                  <a:schemeClr val="bg1"/>
                </a:solidFill>
              </a:rPr>
              <a:t>dapat</a:t>
            </a:r>
            <a:r>
              <a:rPr lang="id-ID" altLang="x-none" sz="2400" b="1" dirty="0">
                <a:solidFill>
                  <a:schemeClr val="bg1"/>
                </a:solidFill>
              </a:rPr>
              <a:t> </a:t>
            </a:r>
            <a:r>
              <a:rPr sz="2400" b="1" dirty="0">
                <a:solidFill>
                  <a:schemeClr val="bg1"/>
                </a:solidFill>
              </a:rPr>
              <a:t>dibagi</a:t>
            </a:r>
            <a:r>
              <a:rPr lang="id-ID" altLang="x-none" sz="2400" b="1" dirty="0">
                <a:solidFill>
                  <a:schemeClr val="bg1"/>
                </a:solidFill>
              </a:rPr>
              <a:t> </a:t>
            </a:r>
            <a:r>
              <a:rPr sz="2400" b="1" dirty="0">
                <a:solidFill>
                  <a:schemeClr val="bg1"/>
                </a:solidFill>
              </a:rPr>
              <a:t>dalam</a:t>
            </a:r>
            <a:r>
              <a:rPr lang="id-ID" altLang="x-none" sz="2400" b="1" dirty="0">
                <a:solidFill>
                  <a:schemeClr val="bg1"/>
                </a:solidFill>
              </a:rPr>
              <a:t> </a:t>
            </a:r>
            <a:r>
              <a:rPr sz="2400" b="1" dirty="0">
                <a:solidFill>
                  <a:schemeClr val="bg1"/>
                </a:solidFill>
              </a:rPr>
              <a:t>sub-sub pekerjaan</a:t>
            </a:r>
            <a:r>
              <a:rPr lang="id-ID" altLang="x-none" sz="2400" b="1" dirty="0">
                <a:solidFill>
                  <a:schemeClr val="bg1"/>
                </a:solidFill>
              </a:rPr>
              <a:t> </a:t>
            </a:r>
            <a:r>
              <a:rPr sz="2400" b="1" dirty="0">
                <a:solidFill>
                  <a:schemeClr val="bg1"/>
                </a:solidFill>
              </a:rPr>
              <a:t>yang harus</a:t>
            </a:r>
            <a:r>
              <a:rPr lang="id-ID" altLang="x-none" sz="2400" b="1" dirty="0">
                <a:solidFill>
                  <a:schemeClr val="bg1"/>
                </a:solidFill>
              </a:rPr>
              <a:t> </a:t>
            </a:r>
            <a:r>
              <a:rPr sz="2400" b="1" dirty="0">
                <a:solidFill>
                  <a:schemeClr val="bg1"/>
                </a:solidFill>
              </a:rPr>
              <a:t>diselesaikan</a:t>
            </a:r>
            <a:r>
              <a:rPr lang="id-ID" altLang="x-none" sz="2400" b="1" dirty="0">
                <a:solidFill>
                  <a:schemeClr val="bg1"/>
                </a:solidFill>
              </a:rPr>
              <a:t> </a:t>
            </a:r>
            <a:r>
              <a:rPr sz="2400" b="1" dirty="0">
                <a:solidFill>
                  <a:schemeClr val="bg1"/>
                </a:solidFill>
              </a:rPr>
              <a:t>untuk</a:t>
            </a:r>
            <a:r>
              <a:rPr lang="id-ID" altLang="x-none" sz="2400" b="1" dirty="0">
                <a:solidFill>
                  <a:schemeClr val="bg1"/>
                </a:solidFill>
              </a:rPr>
              <a:t> </a:t>
            </a:r>
            <a:r>
              <a:rPr sz="2400" b="1" dirty="0">
                <a:solidFill>
                  <a:schemeClr val="bg1"/>
                </a:solidFill>
              </a:rPr>
              <a:t>mencapai</a:t>
            </a:r>
            <a:r>
              <a:rPr lang="id-ID" altLang="x-none" sz="2400" b="1" dirty="0">
                <a:solidFill>
                  <a:schemeClr val="bg1"/>
                </a:solidFill>
              </a:rPr>
              <a:t> </a:t>
            </a:r>
            <a:r>
              <a:rPr sz="2400" b="1" dirty="0">
                <a:solidFill>
                  <a:schemeClr val="bg1"/>
                </a:solidFill>
              </a:rPr>
              <a:t>tujuan</a:t>
            </a:r>
            <a:r>
              <a:rPr lang="id-ID" altLang="x-none" sz="2400" b="1" dirty="0">
                <a:solidFill>
                  <a:schemeClr val="bg1"/>
                </a:solidFill>
              </a:rPr>
              <a:t> </a:t>
            </a:r>
            <a:r>
              <a:rPr sz="2400" b="1" dirty="0">
                <a:solidFill>
                  <a:schemeClr val="bg1"/>
                </a:solidFill>
              </a:rPr>
              <a:t>proyek</a:t>
            </a:r>
            <a:r>
              <a:rPr lang="id-ID" altLang="x-none" sz="2400" b="1" dirty="0">
                <a:solidFill>
                  <a:schemeClr val="bg1"/>
                </a:solidFill>
              </a:rPr>
              <a:t> </a:t>
            </a:r>
            <a:r>
              <a:rPr sz="2400" b="1" dirty="0">
                <a:solidFill>
                  <a:schemeClr val="bg1"/>
                </a:solidFill>
              </a:rPr>
              <a:t>secara</a:t>
            </a:r>
            <a:r>
              <a:rPr lang="id-ID" altLang="x-none" sz="2400" b="1" dirty="0">
                <a:solidFill>
                  <a:schemeClr val="bg1"/>
                </a:solidFill>
              </a:rPr>
              <a:t> </a:t>
            </a:r>
            <a:r>
              <a:rPr sz="2400" b="1" dirty="0">
                <a:solidFill>
                  <a:schemeClr val="bg1"/>
                </a:solidFill>
              </a:rPr>
              <a:t>keseluruhan. </a:t>
            </a:r>
            <a:endParaRPr sz="2400" b="1" dirty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</a:pPr>
            <a:endParaRPr sz="2400" b="1" dirty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sz="2400" b="1" dirty="0">
                <a:solidFill>
                  <a:schemeClr val="bg1"/>
                </a:solidFill>
              </a:rPr>
              <a:t>Proyek</a:t>
            </a:r>
            <a:r>
              <a:rPr lang="id-ID" altLang="x-none" sz="2400" b="1" dirty="0">
                <a:solidFill>
                  <a:schemeClr val="bg1"/>
                </a:solidFill>
              </a:rPr>
              <a:t> </a:t>
            </a:r>
            <a:r>
              <a:rPr sz="2400" b="1" dirty="0">
                <a:solidFill>
                  <a:schemeClr val="bg1"/>
                </a:solidFill>
              </a:rPr>
              <a:t>biasanya</a:t>
            </a:r>
            <a:r>
              <a:rPr lang="id-ID" altLang="x-none" sz="2400" b="1" dirty="0">
                <a:solidFill>
                  <a:schemeClr val="bg1"/>
                </a:solidFill>
              </a:rPr>
              <a:t> </a:t>
            </a:r>
            <a:r>
              <a:rPr sz="2400" b="1" dirty="0">
                <a:solidFill>
                  <a:schemeClr val="bg1"/>
                </a:solidFill>
              </a:rPr>
              <a:t>cukup</a:t>
            </a:r>
            <a:r>
              <a:rPr lang="id-ID" altLang="x-none" sz="2400" b="1" dirty="0">
                <a:solidFill>
                  <a:schemeClr val="bg1"/>
                </a:solidFill>
              </a:rPr>
              <a:t> </a:t>
            </a:r>
            <a:r>
              <a:rPr sz="2400" b="1" dirty="0">
                <a:solidFill>
                  <a:schemeClr val="bg1"/>
                </a:solidFill>
              </a:rPr>
              <a:t>kompleks</a:t>
            </a:r>
            <a:r>
              <a:rPr lang="id-ID" altLang="x-none" sz="2400" b="1" dirty="0">
                <a:solidFill>
                  <a:schemeClr val="bg1"/>
                </a:solidFill>
              </a:rPr>
              <a:t> </a:t>
            </a:r>
            <a:r>
              <a:rPr sz="2400" b="1" dirty="0">
                <a:solidFill>
                  <a:schemeClr val="bg1"/>
                </a:solidFill>
              </a:rPr>
              <a:t>sehingga</a:t>
            </a:r>
            <a:r>
              <a:rPr lang="id-ID" altLang="x-none" sz="2400" b="1" dirty="0">
                <a:solidFill>
                  <a:schemeClr val="bg1"/>
                </a:solidFill>
              </a:rPr>
              <a:t> </a:t>
            </a:r>
            <a:r>
              <a:rPr sz="2400" b="1" dirty="0">
                <a:solidFill>
                  <a:schemeClr val="bg1"/>
                </a:solidFill>
              </a:rPr>
              <a:t>dibutuhkan</a:t>
            </a:r>
            <a:r>
              <a:rPr lang="id-ID" altLang="x-none" sz="2400" b="1" dirty="0">
                <a:solidFill>
                  <a:schemeClr val="bg1"/>
                </a:solidFill>
              </a:rPr>
              <a:t> </a:t>
            </a:r>
            <a:r>
              <a:rPr sz="2400" b="1" dirty="0">
                <a:solidFill>
                  <a:schemeClr val="bg1"/>
                </a:solidFill>
              </a:rPr>
              <a:t>koordinasi</a:t>
            </a:r>
            <a:r>
              <a:rPr lang="id-ID" altLang="x-none" sz="2400" b="1" dirty="0">
                <a:solidFill>
                  <a:schemeClr val="bg1"/>
                </a:solidFill>
              </a:rPr>
              <a:t> </a:t>
            </a:r>
            <a:r>
              <a:rPr sz="2400" b="1" dirty="0">
                <a:solidFill>
                  <a:schemeClr val="bg1"/>
                </a:solidFill>
              </a:rPr>
              <a:t>dan</a:t>
            </a:r>
            <a:r>
              <a:rPr lang="id-ID" altLang="x-none" sz="2400" b="1" dirty="0">
                <a:solidFill>
                  <a:schemeClr val="bg1"/>
                </a:solidFill>
              </a:rPr>
              <a:t> </a:t>
            </a:r>
            <a:r>
              <a:rPr sz="2400" b="1" dirty="0">
                <a:solidFill>
                  <a:schemeClr val="bg1"/>
                </a:solidFill>
              </a:rPr>
              <a:t>pengendalian</a:t>
            </a:r>
            <a:r>
              <a:rPr lang="id-ID" altLang="x-none" sz="2400" b="1" dirty="0">
                <a:solidFill>
                  <a:schemeClr val="bg1"/>
                </a:solidFill>
              </a:rPr>
              <a:t> </a:t>
            </a:r>
            <a:r>
              <a:rPr sz="2400" b="1" dirty="0">
                <a:solidFill>
                  <a:schemeClr val="bg1"/>
                </a:solidFill>
              </a:rPr>
              <a:t>terhadap</a:t>
            </a:r>
            <a:r>
              <a:rPr lang="id-ID" altLang="x-none" sz="2400" b="1" dirty="0">
                <a:solidFill>
                  <a:schemeClr val="bg1"/>
                </a:solidFill>
              </a:rPr>
              <a:t> </a:t>
            </a:r>
            <a:r>
              <a:rPr sz="2400" b="1" dirty="0">
                <a:solidFill>
                  <a:schemeClr val="bg1"/>
                </a:solidFill>
              </a:rPr>
              <a:t>setiap</a:t>
            </a:r>
            <a:r>
              <a:rPr lang="id-ID" altLang="x-none" sz="2400" b="1" dirty="0">
                <a:solidFill>
                  <a:schemeClr val="bg1"/>
                </a:solidFill>
              </a:rPr>
              <a:t> </a:t>
            </a:r>
            <a:r>
              <a:rPr sz="2400" b="1" dirty="0">
                <a:solidFill>
                  <a:schemeClr val="bg1"/>
                </a:solidFill>
              </a:rPr>
              <a:t>sub-sub</a:t>
            </a:r>
            <a:r>
              <a:rPr lang="id-ID" altLang="x-none" sz="2400" b="1" dirty="0">
                <a:solidFill>
                  <a:schemeClr val="bg1"/>
                </a:solidFill>
              </a:rPr>
              <a:t> </a:t>
            </a:r>
            <a:r>
              <a:rPr sz="2400" b="1" dirty="0">
                <a:solidFill>
                  <a:schemeClr val="bg1"/>
                </a:solidFill>
              </a:rPr>
              <a:t>pekerjaan</a:t>
            </a:r>
            <a:r>
              <a:rPr lang="id-ID" altLang="x-none" sz="2400" b="1" dirty="0">
                <a:solidFill>
                  <a:schemeClr val="bg1"/>
                </a:solidFill>
              </a:rPr>
              <a:t> </a:t>
            </a:r>
            <a:r>
              <a:rPr sz="2400" b="1" dirty="0">
                <a:solidFill>
                  <a:schemeClr val="bg1"/>
                </a:solidFill>
              </a:rPr>
              <a:t>dalam</a:t>
            </a:r>
            <a:r>
              <a:rPr lang="id-ID" altLang="x-none" sz="2400" b="1" dirty="0">
                <a:solidFill>
                  <a:schemeClr val="bg1"/>
                </a:solidFill>
              </a:rPr>
              <a:t> </a:t>
            </a:r>
            <a:r>
              <a:rPr sz="2400" b="1" dirty="0">
                <a:solidFill>
                  <a:schemeClr val="bg1"/>
                </a:solidFill>
              </a:rPr>
              <a:t>hal</a:t>
            </a:r>
            <a:r>
              <a:rPr lang="id-ID" altLang="x-none" sz="2400" b="1" dirty="0">
                <a:solidFill>
                  <a:schemeClr val="bg1"/>
                </a:solidFill>
              </a:rPr>
              <a:t> </a:t>
            </a:r>
            <a:r>
              <a:rPr sz="2400" b="1" dirty="0">
                <a:solidFill>
                  <a:schemeClr val="bg1"/>
                </a:solidFill>
              </a:rPr>
              <a:t>waktu, urutan</a:t>
            </a:r>
            <a:r>
              <a:rPr lang="id-ID" altLang="x-none" sz="2400" b="1" dirty="0">
                <a:solidFill>
                  <a:schemeClr val="bg1"/>
                </a:solidFill>
              </a:rPr>
              <a:t> </a:t>
            </a:r>
            <a:r>
              <a:rPr sz="2400" b="1" dirty="0">
                <a:solidFill>
                  <a:schemeClr val="bg1"/>
                </a:solidFill>
              </a:rPr>
              <a:t>pekerjaan, biaya</a:t>
            </a:r>
            <a:r>
              <a:rPr lang="id-ID" altLang="x-none" sz="2400" b="1" dirty="0">
                <a:solidFill>
                  <a:schemeClr val="bg1"/>
                </a:solidFill>
              </a:rPr>
              <a:t> </a:t>
            </a:r>
            <a:r>
              <a:rPr sz="2400" b="1" dirty="0">
                <a:solidFill>
                  <a:schemeClr val="bg1"/>
                </a:solidFill>
              </a:rPr>
              <a:t>dan</a:t>
            </a:r>
            <a:r>
              <a:rPr lang="id-ID" altLang="x-none" sz="2400" b="1" dirty="0">
                <a:solidFill>
                  <a:schemeClr val="bg1"/>
                </a:solidFill>
              </a:rPr>
              <a:t> </a:t>
            </a:r>
            <a:r>
              <a:rPr sz="2400" b="1" dirty="0">
                <a:solidFill>
                  <a:schemeClr val="bg1"/>
                </a:solidFill>
              </a:rPr>
              <a:t>performansi. </a:t>
            </a:r>
            <a:endParaRPr sz="2400" b="1" dirty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endParaRPr sz="24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sv-SE" altLang="x-none" sz="4000" b="1" dirty="0">
                <a:solidFill>
                  <a:srgbClr val="FFFF00"/>
                </a:solidFill>
              </a:rPr>
              <a:t>KEGIATAN PROYEK VS KEGIATAN OPERASIONAL</a:t>
            </a:r>
            <a:endParaRPr sz="4000" b="1" dirty="0">
              <a:solidFill>
                <a:srgbClr val="FFFF00"/>
              </a:solidFill>
            </a:endParaRPr>
          </a:p>
        </p:txBody>
      </p:sp>
      <p:graphicFrame>
        <p:nvGraphicFramePr>
          <p:cNvPr id="1026" name="Object 4"/>
          <p:cNvGraphicFramePr/>
          <p:nvPr>
            <p:ph idx="1"/>
          </p:nvPr>
        </p:nvGraphicFramePr>
        <p:xfrm>
          <a:off x="1116013" y="1544638"/>
          <a:ext cx="7272337" cy="506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295775" imgH="3457575" progId="Paint.Picture">
                  <p:embed/>
                </p:oleObj>
              </mc:Choice>
              <mc:Fallback>
                <p:oleObj name="" r:id="rId1" imgW="4295775" imgH="3457575" progId="Paint.Picture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6013" y="1544638"/>
                        <a:ext cx="7272337" cy="50625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sv-SE" altLang="x-none" sz="3200" b="1" dirty="0">
                <a:solidFill>
                  <a:srgbClr val="FFFF00"/>
                </a:solidFill>
              </a:rPr>
              <a:t>UKURAN PROYEK DITENTUKAN OLEH</a:t>
            </a:r>
            <a:r>
              <a:rPr sz="4000" b="1" dirty="0">
                <a:solidFill>
                  <a:srgbClr val="FFFF00"/>
                </a:solidFill>
              </a:rPr>
              <a:t> </a:t>
            </a:r>
            <a:r>
              <a:rPr lang="id-ID" altLang="x-none" sz="4000" dirty="0"/>
              <a:t>:</a:t>
            </a:r>
            <a:endParaRPr sz="4000" dirty="0"/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sv-SE" altLang="x-none" sz="2800" b="1" dirty="0">
                <a:solidFill>
                  <a:schemeClr val="bg1"/>
                </a:solidFill>
              </a:rPr>
              <a:t>Jumlah tenaga yang terlibat</a:t>
            </a:r>
            <a:endParaRPr lang="sv-SE" altLang="x-none" sz="2800" b="1" dirty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sv-SE" altLang="x-none" sz="2800" b="1" dirty="0">
                <a:solidFill>
                  <a:schemeClr val="bg1"/>
                </a:solidFill>
              </a:rPr>
              <a:t>Jumlah waktu yang diperlukan</a:t>
            </a:r>
            <a:endParaRPr lang="sv-SE" altLang="x-none" sz="2800" b="1" dirty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sv-SE" altLang="x-none" sz="2800" b="1" dirty="0">
                <a:solidFill>
                  <a:schemeClr val="bg1"/>
                </a:solidFill>
              </a:rPr>
              <a:t>Jumlah biaya yang diperlukan</a:t>
            </a:r>
            <a:endParaRPr lang="sv-SE" altLang="x-none" sz="2800" b="1" dirty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sv-SE" altLang="x-none" sz="2800" b="1" dirty="0">
                <a:solidFill>
                  <a:schemeClr val="bg1"/>
                </a:solidFill>
              </a:rPr>
              <a:t>Macam kegiatan</a:t>
            </a:r>
            <a:endParaRPr lang="sv-SE" altLang="x-none" sz="2800" b="1" dirty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sv-SE" altLang="x-none" sz="2800" b="1" dirty="0">
                <a:solidFill>
                  <a:schemeClr val="bg1"/>
                </a:solidFill>
              </a:rPr>
              <a:t>Macam dan jumlah hubungan antar kegiatan dalam proyek</a:t>
            </a:r>
            <a:endParaRPr lang="sv-SE" altLang="x-none" sz="2800" b="1" dirty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sv-SE" altLang="x-none" sz="2800" b="1" dirty="0">
                <a:solidFill>
                  <a:schemeClr val="bg1"/>
                </a:solidFill>
              </a:rPr>
              <a:t>Macam dan jumlah hubungan antara kegiatan di dalam proyek dengan pihak luar</a:t>
            </a:r>
            <a:endParaRPr sz="28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marL="838200" indent="-838200" algn="l" eaLnBrk="1" hangingPunct="1"/>
            <a:r>
              <a:rPr lang="sv-SE" altLang="x-none" b="1" dirty="0">
                <a:solidFill>
                  <a:srgbClr val="FFFF00"/>
                </a:solidFill>
              </a:rPr>
              <a:t>SIKLUS PROYEK:</a:t>
            </a:r>
            <a:endParaRPr b="1" dirty="0">
              <a:solidFill>
                <a:srgbClr val="FFFF00"/>
              </a:solidFill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b="1" dirty="0">
                <a:solidFill>
                  <a:schemeClr val="bg1"/>
                </a:solidFill>
              </a:rPr>
              <a:t>Proyek</a:t>
            </a:r>
            <a:r>
              <a:rPr lang="id-ID" altLang="x-none" b="1" dirty="0">
                <a:solidFill>
                  <a:schemeClr val="bg1"/>
                </a:solidFill>
              </a:rPr>
              <a:t>  </a:t>
            </a:r>
            <a:r>
              <a:rPr b="1" dirty="0">
                <a:solidFill>
                  <a:schemeClr val="bg1"/>
                </a:solidFill>
              </a:rPr>
              <a:t>adalah</a:t>
            </a:r>
            <a:r>
              <a:rPr lang="id-ID" altLang="x-none" b="1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suatu</a:t>
            </a:r>
            <a:r>
              <a:rPr lang="id-ID" altLang="x-none" b="1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proses</a:t>
            </a:r>
            <a:r>
              <a:rPr lang="id-ID" altLang="x-none" b="1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bekerja</a:t>
            </a:r>
            <a:r>
              <a:rPr lang="id-ID" altLang="x-none" b="1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untuk</a:t>
            </a:r>
            <a:r>
              <a:rPr lang="id-ID" altLang="x-none" b="1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mencapai</a:t>
            </a:r>
            <a:r>
              <a:rPr lang="id-ID" altLang="x-none" b="1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suatu</a:t>
            </a:r>
            <a:r>
              <a:rPr lang="id-ID" altLang="x-none" b="1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tujuan, selama</a:t>
            </a:r>
            <a:r>
              <a:rPr lang="id-ID" altLang="x-none" b="1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proses</a:t>
            </a:r>
            <a:r>
              <a:rPr lang="id-ID" altLang="x-none" b="1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proyek</a:t>
            </a:r>
            <a:r>
              <a:rPr lang="id-ID" altLang="x-none" b="1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akan</a:t>
            </a:r>
            <a:r>
              <a:rPr lang="id-ID" altLang="x-none" b="1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melewati</a:t>
            </a:r>
            <a:r>
              <a:rPr lang="id-ID" altLang="x-none" b="1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beberapa</a:t>
            </a:r>
            <a:r>
              <a:rPr lang="id-ID" altLang="x-none" b="1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fase</a:t>
            </a:r>
            <a:r>
              <a:rPr lang="id-ID" altLang="x-none" b="1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yang disebut</a:t>
            </a:r>
            <a:r>
              <a:rPr lang="id-ID" altLang="x-none" b="1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siklus</a:t>
            </a:r>
            <a:r>
              <a:rPr lang="id-ID" altLang="x-none" b="1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hidup</a:t>
            </a:r>
            <a:r>
              <a:rPr lang="id-ID" altLang="x-none" b="1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proyek.</a:t>
            </a:r>
            <a:endParaRPr b="1" dirty="0">
              <a:solidFill>
                <a:schemeClr val="bg1"/>
              </a:solidFill>
            </a:endParaRPr>
          </a:p>
          <a:p>
            <a:pPr eaLnBrk="1" hangingPunct="1"/>
            <a:endParaRPr lang="id-ID" altLang="x-none" b="1" dirty="0">
              <a:solidFill>
                <a:schemeClr val="bg1"/>
              </a:solidFill>
            </a:endParaRPr>
          </a:p>
          <a:p>
            <a:pPr eaLnBrk="1" hangingPunct="1"/>
            <a:r>
              <a:rPr b="1" dirty="0">
                <a:solidFill>
                  <a:schemeClr val="bg1"/>
                </a:solidFill>
              </a:rPr>
              <a:t>Tugas-tugas, organisasi, orang</a:t>
            </a:r>
            <a:r>
              <a:rPr lang="id-ID" altLang="x-none" b="1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dan</a:t>
            </a:r>
            <a:r>
              <a:rPr lang="id-ID" altLang="x-none" b="1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sumberdaya</a:t>
            </a:r>
            <a:r>
              <a:rPr lang="id-ID" altLang="x-none" b="1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lain akan</a:t>
            </a:r>
            <a:r>
              <a:rPr lang="id-ID" altLang="x-none" b="1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berubah</a:t>
            </a:r>
            <a:r>
              <a:rPr lang="id-ID" altLang="x-none" b="1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bila</a:t>
            </a:r>
            <a:r>
              <a:rPr lang="id-ID" altLang="x-none" b="1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proyek</a:t>
            </a:r>
            <a:r>
              <a:rPr lang="id-ID" altLang="x-none" b="1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memasuki</a:t>
            </a:r>
            <a:r>
              <a:rPr lang="id-ID" altLang="x-none" b="1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satu</a:t>
            </a:r>
            <a:r>
              <a:rPr lang="id-ID" altLang="x-none" b="1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fase</a:t>
            </a:r>
            <a:r>
              <a:rPr lang="id-ID" altLang="x-none" b="1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baru.</a:t>
            </a:r>
            <a:endParaRPr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dirty="0">
                <a:solidFill>
                  <a:schemeClr val="bg1"/>
                </a:solidFill>
              </a:rPr>
              <a:t>SIKLUS HIDUP PROYEK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18435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1700213"/>
            <a:ext cx="7704138" cy="47593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sz="3600" b="1" dirty="0">
                <a:solidFill>
                  <a:schemeClr val="bg1"/>
                </a:solidFill>
              </a:rPr>
              <a:t>MUNCULNYA PROYEK  S I</a:t>
            </a:r>
            <a:endParaRPr sz="3600" b="1" dirty="0">
              <a:solidFill>
                <a:schemeClr val="bg1"/>
              </a:solidFill>
            </a:endParaRPr>
          </a:p>
        </p:txBody>
      </p:sp>
      <p:pic>
        <p:nvPicPr>
          <p:cNvPr id="19459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213" y="1844675"/>
            <a:ext cx="7488237" cy="4256088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sz="3200" b="1" dirty="0">
                <a:solidFill>
                  <a:schemeClr val="bg1"/>
                </a:solidFill>
              </a:rPr>
              <a:t>MEMULAI SUATU PROYEK</a:t>
            </a:r>
            <a:endParaRPr sz="3200" b="1" dirty="0">
              <a:solidFill>
                <a:schemeClr val="bg1"/>
              </a:solidFill>
            </a:endParaRPr>
          </a:p>
        </p:txBody>
      </p:sp>
      <p:pic>
        <p:nvPicPr>
          <p:cNvPr id="20483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88" y="1773238"/>
            <a:ext cx="7777162" cy="4319587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AutoShape 4"/>
          <p:cNvSpPr/>
          <p:nvPr/>
        </p:nvSpPr>
        <p:spPr>
          <a:xfrm rot="-6036332">
            <a:off x="1403350" y="404813"/>
            <a:ext cx="2376488" cy="2519362"/>
          </a:xfrm>
          <a:prstGeom prst="cloudCallout">
            <a:avLst>
              <a:gd name="adj1" fmla="val -68819"/>
              <a:gd name="adj2" fmla="val 6535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vert="eaVert"/>
          <a:p>
            <a:pPr algn="ctr"/>
            <a:r>
              <a:rPr lang="id-ID" altLang="x-none" b="1" dirty="0">
                <a:latin typeface="Arial" panose="020B0604020202020204" pitchFamily="34" charset="0"/>
              </a:rPr>
              <a:t>SISTEM</a:t>
            </a:r>
            <a:endParaRPr lang="id-ID" altLang="x-none" b="1" dirty="0">
              <a:latin typeface="Arial" panose="020B0604020202020204" pitchFamily="34" charset="0"/>
            </a:endParaRPr>
          </a:p>
          <a:p>
            <a:pPr algn="ctr"/>
            <a:r>
              <a:rPr lang="id-ID" altLang="x-none" b="1" dirty="0">
                <a:latin typeface="Arial" panose="020B0604020202020204" pitchFamily="34" charset="0"/>
              </a:rPr>
              <a:t>????</a:t>
            </a:r>
            <a:endParaRPr b="1" dirty="0">
              <a:latin typeface="Arial" panose="020B0604020202020204" pitchFamily="34" charset="0"/>
            </a:endParaRPr>
          </a:p>
        </p:txBody>
      </p:sp>
      <p:pic>
        <p:nvPicPr>
          <p:cNvPr id="4099" name="Picture 5" descr="Wolf"/>
          <p:cNvPicPr>
            <a:picLocks noChangeAspect="1"/>
          </p:cNvPicPr>
          <p:nvPr>
            <p:ph/>
          </p:nvPr>
        </p:nvPicPr>
        <p:blipFill>
          <a:blip r:embed="rId1"/>
          <a:srcRect/>
          <a:stretch>
            <a:fillRect/>
          </a:stretch>
        </p:blipFill>
        <p:spPr>
          <a:xfrm>
            <a:off x="4719638" y="2420938"/>
            <a:ext cx="1809750" cy="2808287"/>
          </a:xfrm>
          <a:ln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b="1" dirty="0">
                <a:solidFill>
                  <a:schemeClr val="bg1"/>
                </a:solidFill>
              </a:rPr>
              <a:t>LANJUTAN ….(2)</a:t>
            </a:r>
            <a:endParaRPr b="1" dirty="0">
              <a:solidFill>
                <a:schemeClr val="bg1"/>
              </a:solidFill>
            </a:endParaRPr>
          </a:p>
        </p:txBody>
      </p:sp>
      <p:pic>
        <p:nvPicPr>
          <p:cNvPr id="2150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88" y="1628775"/>
            <a:ext cx="7632700" cy="46577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sz="3600" b="1" dirty="0">
                <a:solidFill>
                  <a:schemeClr val="bg1"/>
                </a:solidFill>
              </a:rPr>
              <a:t>PERENCANAAN  PROYEK</a:t>
            </a:r>
            <a:endParaRPr sz="3600" b="1" dirty="0">
              <a:solidFill>
                <a:schemeClr val="bg1"/>
              </a:solidFill>
            </a:endParaRP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88" y="1412875"/>
            <a:ext cx="7993062" cy="51117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sz="3600" b="1" dirty="0">
                <a:solidFill>
                  <a:schemeClr val="bg1"/>
                </a:solidFill>
              </a:rPr>
              <a:t>PELAKSANAAN  PROYEK</a:t>
            </a:r>
            <a:endParaRPr sz="3600" b="1" dirty="0">
              <a:solidFill>
                <a:schemeClr val="bg1"/>
              </a:solidFill>
            </a:endParaRPr>
          </a:p>
        </p:txBody>
      </p:sp>
      <p:pic>
        <p:nvPicPr>
          <p:cNvPr id="2355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1773238"/>
            <a:ext cx="7632700" cy="43084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sz="3600" b="1" dirty="0">
                <a:solidFill>
                  <a:schemeClr val="bg1"/>
                </a:solidFill>
              </a:rPr>
              <a:t>PENGAWASAN  PROYEK</a:t>
            </a:r>
            <a:endParaRPr sz="3600" b="1" dirty="0">
              <a:solidFill>
                <a:schemeClr val="bg1"/>
              </a:solidFill>
            </a:endParaRPr>
          </a:p>
        </p:txBody>
      </p:sp>
      <p:pic>
        <p:nvPicPr>
          <p:cNvPr id="24579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988" y="1773238"/>
            <a:ext cx="6985000" cy="4465637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3775"/>
          </a:xfrm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sz="3600" b="1" dirty="0">
                <a:solidFill>
                  <a:schemeClr val="bg1"/>
                </a:solidFill>
              </a:rPr>
              <a:t>PENUTUPAN  PROYEK</a:t>
            </a:r>
            <a:endParaRPr sz="3600" b="1" dirty="0">
              <a:solidFill>
                <a:schemeClr val="bg1"/>
              </a:solidFill>
            </a:endParaRPr>
          </a:p>
        </p:txBody>
      </p:sp>
      <p:pic>
        <p:nvPicPr>
          <p:cNvPr id="25603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88" y="1557338"/>
            <a:ext cx="7848600" cy="4176712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WordArt 4" descr="White marble"/>
          <p:cNvSpPr>
            <a:spLocks noTextEdit="1"/>
          </p:cNvSpPr>
          <p:nvPr/>
        </p:nvSpPr>
        <p:spPr>
          <a:xfrm>
            <a:off x="827088" y="1125538"/>
            <a:ext cx="4314825" cy="428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  <a:scene3d>
              <a:camera prst="legacyObliqueRight">
                <a:rot lat="0" lon="0" rev="0"/>
              </a:camera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p>
            <a:pPr algn="ctr"/>
            <a:r>
              <a:rPr lang="en-US" sz="2400">
                <a:blipFill rotWithShape="0">
                  <a:blip r:embed="rId1"/>
                </a:blipFill>
                <a:latin typeface="Arial Black" panose="020B0A04020102020204" charset="0"/>
                <a:ea typeface="Arial Black" panose="020B0A04020102020204" charset="0"/>
              </a:rPr>
              <a:t>Dalam suatu perusahaan, </a:t>
            </a:r>
            <a:endParaRPr lang="en-US" sz="2400">
              <a:blipFill rotWithShape="0">
                <a:blip r:embed="rId1"/>
              </a:blipFill>
              <a:latin typeface="Arial Black" panose="020B0A04020102020204" charset="0"/>
              <a:ea typeface="Arial Black" panose="020B0A04020102020204" charset="0"/>
            </a:endParaRPr>
          </a:p>
        </p:txBody>
      </p:sp>
      <p:sp>
        <p:nvSpPr>
          <p:cNvPr id="26627" name="WordArt 5" descr="White marble"/>
          <p:cNvSpPr>
            <a:spLocks noTextEdit="1"/>
          </p:cNvSpPr>
          <p:nvPr/>
        </p:nvSpPr>
        <p:spPr>
          <a:xfrm>
            <a:off x="827088" y="1773238"/>
            <a:ext cx="7077075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  <a:scene3d>
              <a:camera prst="legacyObliqueRight">
                <a:rot lat="0" lon="0" rev="0"/>
              </a:camera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p>
            <a:pPr algn="ctr"/>
            <a:r>
              <a:rPr lang="en-US" sz="2800">
                <a:blipFill rotWithShape="0">
                  <a:blip r:embed="rId1"/>
                </a:blipFill>
                <a:latin typeface="Arial Black" panose="020B0A04020102020204" charset="0"/>
                <a:ea typeface="Arial Black" panose="020B0A04020102020204" charset="0"/>
              </a:rPr>
              <a:t>mana yang akan anda kedepankan ?</a:t>
            </a:r>
            <a:endParaRPr lang="en-US" sz="2800">
              <a:blipFill rotWithShape="0">
                <a:blip r:embed="rId1"/>
              </a:blipFill>
              <a:latin typeface="Arial Black" panose="020B0A04020102020204" charset="0"/>
              <a:ea typeface="Arial Black" panose="020B0A04020102020204" charset="0"/>
            </a:endParaRPr>
          </a:p>
        </p:txBody>
      </p:sp>
      <p:sp>
        <p:nvSpPr>
          <p:cNvPr id="26628" name="WordArt 6"/>
          <p:cNvSpPr>
            <a:spLocks noTextEdit="1"/>
          </p:cNvSpPr>
          <p:nvPr/>
        </p:nvSpPr>
        <p:spPr>
          <a:xfrm>
            <a:off x="2484438" y="3068638"/>
            <a:ext cx="387667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en-US" sz="3600"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Arial Black" panose="020B0A04020102020204" charset="0"/>
                <a:ea typeface="Arial Black" panose="020B0A04020102020204" charset="0"/>
              </a:rPr>
              <a:t>unsur teknologi</a:t>
            </a:r>
            <a:endParaRPr lang="en-US" sz="3600"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solidFill>
                <a:srgbClr val="FFFFFF"/>
              </a:solidFill>
              <a:latin typeface="Arial Black" panose="020B0A04020102020204" charset="0"/>
              <a:ea typeface="Arial Black" panose="020B0A04020102020204" charset="0"/>
            </a:endParaRPr>
          </a:p>
        </p:txBody>
      </p:sp>
      <p:sp>
        <p:nvSpPr>
          <p:cNvPr id="26629" name="WordArt 7" descr="White marble"/>
          <p:cNvSpPr>
            <a:spLocks noTextEdit="1"/>
          </p:cNvSpPr>
          <p:nvPr/>
        </p:nvSpPr>
        <p:spPr>
          <a:xfrm>
            <a:off x="3851275" y="3789363"/>
            <a:ext cx="141922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  <a:scene3d>
              <a:camera prst="legacyObliqueRight">
                <a:rot lat="0" lon="0" rev="0"/>
              </a:camera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p>
            <a:pPr algn="ctr"/>
            <a:r>
              <a:rPr lang="en-US" sz="3600">
                <a:blipFill rotWithShape="0">
                  <a:blip r:embed="rId1"/>
                </a:blipFill>
                <a:latin typeface="Arial Black" panose="020B0A04020102020204" charset="0"/>
                <a:ea typeface="Arial Black" panose="020B0A04020102020204" charset="0"/>
              </a:rPr>
              <a:t>ATAU</a:t>
            </a:r>
            <a:endParaRPr lang="en-US" sz="3600">
              <a:blipFill rotWithShape="0">
                <a:blip r:embed="rId1"/>
              </a:blipFill>
              <a:latin typeface="Arial Black" panose="020B0A04020102020204" charset="0"/>
              <a:ea typeface="Arial Black" panose="020B0A04020102020204" charset="0"/>
            </a:endParaRPr>
          </a:p>
        </p:txBody>
      </p:sp>
      <p:sp>
        <p:nvSpPr>
          <p:cNvPr id="26630" name="WordArt 8"/>
          <p:cNvSpPr>
            <a:spLocks noTextEdit="1"/>
          </p:cNvSpPr>
          <p:nvPr/>
        </p:nvSpPr>
        <p:spPr>
          <a:xfrm>
            <a:off x="3527425" y="4725988"/>
            <a:ext cx="378142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en-US" sz="3600"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Arial Black" panose="020B0A04020102020204" charset="0"/>
                <a:ea typeface="Arial Black" panose="020B0A04020102020204" charset="0"/>
              </a:rPr>
              <a:t>manajemennya</a:t>
            </a:r>
            <a:endParaRPr lang="en-US" sz="3600"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solidFill>
                <a:srgbClr val="FFFFFF"/>
              </a:solidFill>
              <a:latin typeface="Arial Black" panose="020B0A04020102020204" charset="0"/>
              <a:ea typeface="Arial Black" panose="020B0A0402010202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76250"/>
            <a:ext cx="8229600" cy="56499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KOMPONEN</a:t>
            </a:r>
            <a:r>
              <a:rPr kumimoji="0" lang="id-ID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id-ID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ELEMEN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id-ID" sz="2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Yaitu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r>
              <a:rPr kumimoji="0" lang="en-US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kumpulan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komponen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saling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berkaitan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bekerja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sama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mencapai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suatu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tujuan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tertentu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id-ID" sz="2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id-ID" sz="2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id-ID" sz="2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PROSEDUR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9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id-ID" sz="2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Yaitu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r>
              <a:rPr kumimoji="0" lang="en-US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suatu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jaringan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kerja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dari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prosedur-prosedur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berupa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urutan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kegiatan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saling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berhubungan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</a:t>
            </a:r>
            <a:r>
              <a:rPr kumimoji="0" lang="fi-FI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berkumpul bersama-sama untuk mencapai  tujuan tertentu"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AutoShape 4"/>
          <p:cNvSpPr/>
          <p:nvPr/>
        </p:nvSpPr>
        <p:spPr>
          <a:xfrm rot="-4981589">
            <a:off x="2051050" y="404813"/>
            <a:ext cx="2376488" cy="2519362"/>
          </a:xfrm>
          <a:prstGeom prst="cloudCallout">
            <a:avLst>
              <a:gd name="adj1" fmla="val -68819"/>
              <a:gd name="adj2" fmla="val 6535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vert="eaVert"/>
          <a:p>
            <a:pPr algn="ctr"/>
            <a:r>
              <a:rPr lang="id-ID" altLang="x-none" b="1" dirty="0">
                <a:latin typeface="Arial" panose="020B0604020202020204" pitchFamily="34" charset="0"/>
              </a:rPr>
              <a:t>D A T A  ....</a:t>
            </a:r>
            <a:endParaRPr lang="id-ID" altLang="x-none" b="1" dirty="0">
              <a:latin typeface="Arial" panose="020B0604020202020204" pitchFamily="34" charset="0"/>
            </a:endParaRPr>
          </a:p>
          <a:p>
            <a:pPr algn="ctr"/>
            <a:r>
              <a:rPr lang="id-ID" altLang="x-none" b="1" dirty="0">
                <a:latin typeface="Arial" panose="020B0604020202020204" pitchFamily="34" charset="0"/>
              </a:rPr>
              <a:t>????</a:t>
            </a:r>
            <a:endParaRPr b="1" dirty="0">
              <a:latin typeface="Arial" panose="020B0604020202020204" pitchFamily="34" charset="0"/>
            </a:endParaRPr>
          </a:p>
        </p:txBody>
      </p:sp>
      <p:pic>
        <p:nvPicPr>
          <p:cNvPr id="6147" name="Picture 5" descr="Wolf"/>
          <p:cNvPicPr>
            <a:picLocks noChangeAspect="1"/>
          </p:cNvPicPr>
          <p:nvPr>
            <p:ph/>
          </p:nvPr>
        </p:nvPicPr>
        <p:blipFill>
          <a:blip r:embed="rId1"/>
          <a:srcRect/>
          <a:stretch>
            <a:fillRect/>
          </a:stretch>
        </p:blipFill>
        <p:spPr>
          <a:xfrm>
            <a:off x="4787900" y="2852738"/>
            <a:ext cx="1381125" cy="2143125"/>
          </a:xfrm>
          <a:ln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3"/>
          <p:cNvSpPr>
            <a:spLocks noGrp="1"/>
          </p:cNvSpPr>
          <p:nvPr>
            <p:ph idx="1"/>
          </p:nvPr>
        </p:nvSpPr>
        <p:spPr>
          <a:xfrm>
            <a:off x="457200" y="620713"/>
            <a:ext cx="8229600" cy="550545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  <a:buNone/>
            </a:pPr>
            <a:r>
              <a:rPr lang="id-ID" altLang="x-none" sz="4000" b="1" dirty="0">
                <a:solidFill>
                  <a:srgbClr val="F8D956"/>
                </a:solidFill>
              </a:rPr>
              <a:t>DATA</a:t>
            </a:r>
            <a:endParaRPr lang="id-ID" altLang="x-none" sz="4000" b="1" dirty="0">
              <a:solidFill>
                <a:srgbClr val="F8D956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id-ID" altLang="x-none" sz="2800" dirty="0"/>
          </a:p>
          <a:p>
            <a:pPr eaLnBrk="1" hangingPunct="1">
              <a:lnSpc>
                <a:spcPct val="80000"/>
              </a:lnSpc>
            </a:pPr>
            <a:r>
              <a:rPr lang="id-ID" altLang="x-none" sz="2800" dirty="0">
                <a:solidFill>
                  <a:schemeClr val="bg1"/>
                </a:solidFill>
              </a:rPr>
              <a:t>D</a:t>
            </a:r>
            <a:r>
              <a:rPr lang="sv-SE" altLang="x-none" sz="2800" dirty="0">
                <a:solidFill>
                  <a:schemeClr val="bg1"/>
                </a:solidFill>
              </a:rPr>
              <a:t>eskripsi dari sesuatu dan kejadian yang kita hadapi</a:t>
            </a:r>
            <a:r>
              <a:rPr sz="2800" dirty="0">
                <a:solidFill>
                  <a:schemeClr val="bg1"/>
                </a:solidFill>
              </a:rPr>
              <a:t> </a:t>
            </a:r>
            <a:endParaRPr lang="id-ID" altLang="x-none" sz="2800" dirty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id-ID" altLang="x-none" sz="2800" dirty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id-ID" altLang="x-none" sz="2800" dirty="0">
                <a:solidFill>
                  <a:schemeClr val="bg1"/>
                </a:solidFill>
              </a:rPr>
              <a:t>K</a:t>
            </a:r>
            <a:r>
              <a:rPr sz="2800" dirty="0">
                <a:solidFill>
                  <a:schemeClr val="bg1"/>
                </a:solidFill>
              </a:rPr>
              <a:t>enyataan yang menggambarkan suatu kejadian-kejadian dan  kesatuan nyata </a:t>
            </a:r>
            <a:endParaRPr lang="id-ID" altLang="x-none" sz="2800" dirty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id-ID" altLang="x-none" sz="2800" dirty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sv-SE" altLang="x-none" sz="2800" dirty="0">
                <a:solidFill>
                  <a:schemeClr val="bg1"/>
                </a:solidFill>
              </a:rPr>
              <a:t>Data    merupakan bentuk yang belum dapat memberikan manfaat yang besar bagi penerimanya, sehingga perlu    suatu model yang nantinya akan dikelompokkan dan diproses untuk menghasilkan informasi</a:t>
            </a:r>
            <a:r>
              <a:rPr sz="2800" dirty="0"/>
              <a:t> </a:t>
            </a:r>
            <a:endParaRPr lang="id-ID" altLang="x-none" sz="2800" dirty="0"/>
          </a:p>
          <a:p>
            <a:pPr eaLnBrk="1" hangingPunct="1">
              <a:lnSpc>
                <a:spcPct val="80000"/>
              </a:lnSpc>
              <a:buNone/>
            </a:pPr>
            <a:endParaRPr sz="2800" dirty="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sv-SE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KUALITAS INFORMASI</a:t>
            </a: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1042988" y="1600200"/>
            <a:ext cx="7643812" cy="4924425"/>
          </a:xfrm>
          <a:ln/>
        </p:spPr>
        <p:txBody>
          <a:bodyPr vert="horz" wrap="square" lIns="91440" tIns="45720" rIns="91440" bIns="45720" anchor="t"/>
          <a:p>
            <a:pPr marL="609600" indent="-609600" eaLnBrk="1" hangingPunct="1">
              <a:lnSpc>
                <a:spcPct val="80000"/>
              </a:lnSpc>
              <a:buNone/>
            </a:pPr>
            <a:r>
              <a:rPr lang="id-ID" altLang="x-none" sz="2000" b="1" dirty="0">
                <a:solidFill>
                  <a:schemeClr val="bg1"/>
                </a:solidFill>
              </a:rPr>
              <a:t>a.  </a:t>
            </a:r>
            <a:r>
              <a:rPr lang="sv-SE" altLang="x-none" sz="2000" b="1" dirty="0">
                <a:solidFill>
                  <a:schemeClr val="bg1"/>
                </a:solidFill>
              </a:rPr>
              <a:t>Relevan</a:t>
            </a:r>
            <a:r>
              <a:rPr lang="sv-SE" altLang="x-none" sz="2000" dirty="0">
                <a:solidFill>
                  <a:schemeClr val="bg1"/>
                </a:solidFill>
              </a:rPr>
              <a:t> </a:t>
            </a:r>
            <a:r>
              <a:rPr lang="sv-SE" altLang="x-none" sz="2000" i="1" dirty="0">
                <a:solidFill>
                  <a:schemeClr val="bg1"/>
                </a:solidFill>
              </a:rPr>
              <a:t>(relevancy)</a:t>
            </a:r>
            <a:r>
              <a:rPr sz="2000" dirty="0">
                <a:solidFill>
                  <a:schemeClr val="bg1"/>
                </a:solidFill>
              </a:rPr>
              <a:t> </a:t>
            </a:r>
            <a:endParaRPr lang="id-ID" altLang="x-none" sz="2000" dirty="0">
              <a:solidFill>
                <a:schemeClr val="bg1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None/>
            </a:pPr>
            <a:endParaRPr lang="id-ID" altLang="x-none" sz="2000" dirty="0">
              <a:solidFill>
                <a:schemeClr val="bg1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sz="2000" dirty="0">
                <a:solidFill>
                  <a:schemeClr val="bg1"/>
                </a:solidFill>
              </a:rPr>
              <a:t>b. </a:t>
            </a:r>
            <a:r>
              <a:rPr lang="id-ID" altLang="x-none" sz="2000" dirty="0">
                <a:solidFill>
                  <a:schemeClr val="bg1"/>
                </a:solidFill>
              </a:rPr>
              <a:t>  </a:t>
            </a:r>
            <a:r>
              <a:rPr sz="2000" b="1" dirty="0">
                <a:solidFill>
                  <a:schemeClr val="bg1"/>
                </a:solidFill>
              </a:rPr>
              <a:t>Akurat</a:t>
            </a:r>
            <a:r>
              <a:rPr sz="2000" dirty="0">
                <a:solidFill>
                  <a:schemeClr val="bg1"/>
                </a:solidFill>
              </a:rPr>
              <a:t> </a:t>
            </a:r>
            <a:r>
              <a:rPr sz="2000" i="1" dirty="0">
                <a:solidFill>
                  <a:schemeClr val="bg1"/>
                </a:solidFill>
              </a:rPr>
              <a:t>(accuracy)</a:t>
            </a:r>
            <a:r>
              <a:rPr sz="2000" dirty="0">
                <a:solidFill>
                  <a:schemeClr val="bg1"/>
                </a:solidFill>
              </a:rPr>
              <a:t> </a:t>
            </a:r>
            <a:endParaRPr lang="id-ID" altLang="x-none" sz="2000" dirty="0">
              <a:solidFill>
                <a:schemeClr val="bg1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id-ID" altLang="x-none" sz="2000" dirty="0">
                <a:solidFill>
                  <a:schemeClr val="bg1"/>
                </a:solidFill>
              </a:rPr>
              <a:t>	</a:t>
            </a:r>
            <a:r>
              <a:rPr sz="2000" dirty="0">
                <a:solidFill>
                  <a:schemeClr val="bg1"/>
                </a:solidFill>
              </a:rPr>
              <a:t>b.1) Completeness </a:t>
            </a:r>
            <a:endParaRPr lang="id-ID" altLang="x-none" sz="2000" dirty="0">
              <a:solidFill>
                <a:schemeClr val="bg1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id-ID" altLang="x-none" sz="2000" dirty="0">
                <a:solidFill>
                  <a:schemeClr val="bg1"/>
                </a:solidFill>
              </a:rPr>
              <a:t>	</a:t>
            </a:r>
            <a:r>
              <a:rPr sz="2000" dirty="0">
                <a:solidFill>
                  <a:schemeClr val="bg1"/>
                </a:solidFill>
              </a:rPr>
              <a:t>b.2) Correctness </a:t>
            </a:r>
            <a:endParaRPr lang="id-ID" altLang="x-none" sz="2000" dirty="0">
              <a:solidFill>
                <a:schemeClr val="bg1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id-ID" altLang="x-none" sz="2000" dirty="0">
                <a:solidFill>
                  <a:schemeClr val="bg1"/>
                </a:solidFill>
              </a:rPr>
              <a:t>	</a:t>
            </a:r>
            <a:r>
              <a:rPr sz="2000" dirty="0">
                <a:solidFill>
                  <a:schemeClr val="bg1"/>
                </a:solidFill>
              </a:rPr>
              <a:t>b.3) Security </a:t>
            </a:r>
            <a:endParaRPr lang="id-ID" altLang="x-none" sz="2000" dirty="0">
              <a:solidFill>
                <a:schemeClr val="bg1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None/>
            </a:pPr>
            <a:endParaRPr lang="id-ID" altLang="x-none" sz="2000" dirty="0">
              <a:solidFill>
                <a:schemeClr val="bg1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sz="2000" dirty="0">
                <a:solidFill>
                  <a:schemeClr val="bg1"/>
                </a:solidFill>
              </a:rPr>
              <a:t>c. </a:t>
            </a:r>
            <a:r>
              <a:rPr lang="id-ID" altLang="x-none" sz="2000" dirty="0">
                <a:solidFill>
                  <a:schemeClr val="bg1"/>
                </a:solidFill>
              </a:rPr>
              <a:t> </a:t>
            </a:r>
            <a:r>
              <a:rPr sz="2000" b="1" dirty="0">
                <a:solidFill>
                  <a:schemeClr val="bg1"/>
                </a:solidFill>
              </a:rPr>
              <a:t>Tepat waktu</a:t>
            </a:r>
            <a:r>
              <a:rPr sz="2000" dirty="0">
                <a:solidFill>
                  <a:schemeClr val="bg1"/>
                </a:solidFill>
              </a:rPr>
              <a:t> </a:t>
            </a:r>
            <a:r>
              <a:rPr sz="2000" i="1" dirty="0">
                <a:solidFill>
                  <a:schemeClr val="bg1"/>
                </a:solidFill>
              </a:rPr>
              <a:t>(timeliness)</a:t>
            </a:r>
            <a:r>
              <a:rPr sz="2000" dirty="0">
                <a:solidFill>
                  <a:schemeClr val="bg1"/>
                </a:solidFill>
              </a:rPr>
              <a:t> </a:t>
            </a:r>
            <a:endParaRPr lang="id-ID" altLang="x-none" sz="2000" dirty="0">
              <a:solidFill>
                <a:schemeClr val="bg1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None/>
            </a:pPr>
            <a:endParaRPr lang="id-ID" altLang="x-none" sz="2000" dirty="0">
              <a:solidFill>
                <a:schemeClr val="bg1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sz="2000" dirty="0">
                <a:solidFill>
                  <a:schemeClr val="bg1"/>
                </a:solidFill>
              </a:rPr>
              <a:t>d. </a:t>
            </a:r>
            <a:r>
              <a:rPr lang="id-ID" altLang="x-none" sz="2000" dirty="0">
                <a:solidFill>
                  <a:schemeClr val="bg1"/>
                </a:solidFill>
              </a:rPr>
              <a:t> </a:t>
            </a:r>
            <a:r>
              <a:rPr sz="2000" b="1" dirty="0">
                <a:solidFill>
                  <a:schemeClr val="bg1"/>
                </a:solidFill>
              </a:rPr>
              <a:t>Ekonomis</a:t>
            </a:r>
            <a:r>
              <a:rPr sz="2000" dirty="0">
                <a:solidFill>
                  <a:schemeClr val="bg1"/>
                </a:solidFill>
              </a:rPr>
              <a:t> </a:t>
            </a:r>
            <a:r>
              <a:rPr sz="2000" i="1" dirty="0">
                <a:solidFill>
                  <a:schemeClr val="bg1"/>
                </a:solidFill>
              </a:rPr>
              <a:t>(Economy)</a:t>
            </a:r>
            <a:r>
              <a:rPr sz="2000" dirty="0">
                <a:solidFill>
                  <a:schemeClr val="bg1"/>
                </a:solidFill>
              </a:rPr>
              <a:t> </a:t>
            </a:r>
            <a:endParaRPr lang="id-ID" altLang="x-none" sz="2000" dirty="0">
              <a:solidFill>
                <a:schemeClr val="bg1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None/>
            </a:pPr>
            <a:endParaRPr lang="id-ID" altLang="x-none" sz="2000" dirty="0">
              <a:solidFill>
                <a:schemeClr val="bg1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sz="2000" dirty="0">
                <a:solidFill>
                  <a:schemeClr val="bg1"/>
                </a:solidFill>
              </a:rPr>
              <a:t>e. </a:t>
            </a:r>
            <a:r>
              <a:rPr lang="id-ID" altLang="x-none" sz="2000" dirty="0">
                <a:solidFill>
                  <a:schemeClr val="bg1"/>
                </a:solidFill>
              </a:rPr>
              <a:t> </a:t>
            </a:r>
            <a:r>
              <a:rPr sz="2000" b="1" dirty="0">
                <a:solidFill>
                  <a:schemeClr val="bg1"/>
                </a:solidFill>
              </a:rPr>
              <a:t>Efisien</a:t>
            </a:r>
            <a:r>
              <a:rPr sz="2000" dirty="0">
                <a:solidFill>
                  <a:schemeClr val="bg1"/>
                </a:solidFill>
              </a:rPr>
              <a:t> </a:t>
            </a:r>
            <a:r>
              <a:rPr sz="2000" i="1" dirty="0">
                <a:solidFill>
                  <a:schemeClr val="bg1"/>
                </a:solidFill>
              </a:rPr>
              <a:t>(Efficiency)</a:t>
            </a:r>
            <a:r>
              <a:rPr sz="2000" dirty="0">
                <a:solidFill>
                  <a:schemeClr val="bg1"/>
                </a:solidFill>
              </a:rPr>
              <a:t> </a:t>
            </a:r>
            <a:endParaRPr lang="id-ID" altLang="x-none" sz="2000" dirty="0">
              <a:solidFill>
                <a:schemeClr val="bg1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None/>
            </a:pPr>
            <a:endParaRPr lang="id-ID" altLang="x-none" sz="2000" dirty="0">
              <a:solidFill>
                <a:schemeClr val="bg1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sv-SE" altLang="x-none" sz="2000" dirty="0">
                <a:solidFill>
                  <a:schemeClr val="bg1"/>
                </a:solidFill>
              </a:rPr>
              <a:t>f. </a:t>
            </a:r>
            <a:r>
              <a:rPr lang="id-ID" altLang="x-none" sz="2000" dirty="0">
                <a:solidFill>
                  <a:schemeClr val="bg1"/>
                </a:solidFill>
              </a:rPr>
              <a:t>  </a:t>
            </a:r>
            <a:r>
              <a:rPr lang="sv-SE" altLang="x-none" sz="2000" b="1" dirty="0">
                <a:solidFill>
                  <a:schemeClr val="bg1"/>
                </a:solidFill>
              </a:rPr>
              <a:t>Dapat dipercaya</a:t>
            </a:r>
            <a:r>
              <a:rPr lang="sv-SE" altLang="x-none" sz="2000" dirty="0">
                <a:solidFill>
                  <a:schemeClr val="bg1"/>
                </a:solidFill>
              </a:rPr>
              <a:t> </a:t>
            </a:r>
            <a:r>
              <a:rPr lang="sv-SE" altLang="x-none" sz="2000" i="1" dirty="0">
                <a:solidFill>
                  <a:schemeClr val="bg1"/>
                </a:solidFill>
              </a:rPr>
              <a:t>(Reliability)</a:t>
            </a:r>
            <a:r>
              <a:rPr sz="2000" dirty="0">
                <a:solidFill>
                  <a:schemeClr val="bg1"/>
                </a:solidFill>
              </a:rPr>
              <a:t> </a:t>
            </a:r>
            <a:endParaRPr lang="id-ID" altLang="x-none" sz="2000" dirty="0">
              <a:solidFill>
                <a:schemeClr val="bg1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None/>
            </a:pPr>
            <a:endParaRPr sz="20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d-ID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SIKLUS  INFORMASI</a:t>
            </a: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219" name="Text Box 25"/>
          <p:cNvSpPr txBox="1"/>
          <p:nvPr/>
        </p:nvSpPr>
        <p:spPr>
          <a:xfrm>
            <a:off x="3563938" y="3486150"/>
            <a:ext cx="1570037" cy="7969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sz="2600" dirty="0">
                <a:latin typeface="Arial" panose="020B0604020202020204" pitchFamily="34" charset="0"/>
                <a:sym typeface="Wingdings 2" panose="05020102010507070707" pitchFamily="18" charset="2"/>
              </a:rPr>
              <a:t></a:t>
            </a:r>
            <a:endParaRPr sz="2600" dirty="0">
              <a:latin typeface="Arial" panose="020B0604020202020204" pitchFamily="34" charset="0"/>
            </a:endParaRPr>
          </a:p>
          <a:p>
            <a:r>
              <a:rPr sz="2000" dirty="0">
                <a:latin typeface="Arial" panose="020B0604020202020204" pitchFamily="34" charset="0"/>
              </a:rPr>
              <a:t>Basis Data</a:t>
            </a:r>
            <a:endParaRPr sz="2000" dirty="0">
              <a:latin typeface="Arial" panose="020B0604020202020204" pitchFamily="34" charset="0"/>
            </a:endParaRPr>
          </a:p>
        </p:txBody>
      </p:sp>
      <p:sp>
        <p:nvSpPr>
          <p:cNvPr id="9220" name="Text Box 26"/>
          <p:cNvSpPr txBox="1"/>
          <p:nvPr/>
        </p:nvSpPr>
        <p:spPr>
          <a:xfrm>
            <a:off x="3276600" y="1627188"/>
            <a:ext cx="2087563" cy="6635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sz="2000" b="1" dirty="0">
                <a:latin typeface="Arial" panose="020B0604020202020204" pitchFamily="34" charset="0"/>
              </a:rPr>
              <a:t>Proses</a:t>
            </a:r>
            <a:endParaRPr sz="2000" b="1" dirty="0">
              <a:latin typeface="Arial" panose="020B0604020202020204" pitchFamily="34" charset="0"/>
            </a:endParaRPr>
          </a:p>
          <a:p>
            <a:pPr algn="ctr"/>
            <a:r>
              <a:rPr sz="2000" dirty="0">
                <a:latin typeface="Arial" panose="020B0604020202020204" pitchFamily="34" charset="0"/>
              </a:rPr>
              <a:t>(Model, Aritmati)</a:t>
            </a:r>
            <a:endParaRPr sz="2000" dirty="0">
              <a:latin typeface="Arial" panose="020B0604020202020204" pitchFamily="34" charset="0"/>
            </a:endParaRPr>
          </a:p>
        </p:txBody>
      </p:sp>
      <p:sp>
        <p:nvSpPr>
          <p:cNvPr id="9221" name="Text Box 27"/>
          <p:cNvSpPr txBox="1"/>
          <p:nvPr/>
        </p:nvSpPr>
        <p:spPr>
          <a:xfrm>
            <a:off x="6119813" y="2424113"/>
            <a:ext cx="1493837" cy="6635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sz="2000" b="1" dirty="0">
                <a:latin typeface="Arial" panose="020B0604020202020204" pitchFamily="34" charset="0"/>
              </a:rPr>
              <a:t>Output</a:t>
            </a:r>
            <a:endParaRPr sz="2000" b="1" dirty="0">
              <a:latin typeface="Arial" panose="020B0604020202020204" pitchFamily="34" charset="0"/>
            </a:endParaRPr>
          </a:p>
          <a:p>
            <a:pPr algn="ctr"/>
            <a:r>
              <a:rPr sz="2000" dirty="0">
                <a:latin typeface="Arial" panose="020B0604020202020204" pitchFamily="34" charset="0"/>
              </a:rPr>
              <a:t>(Informasi)</a:t>
            </a:r>
            <a:endParaRPr sz="2000" dirty="0">
              <a:latin typeface="Arial" panose="020B0604020202020204" pitchFamily="34" charset="0"/>
            </a:endParaRPr>
          </a:p>
        </p:txBody>
      </p:sp>
      <p:sp>
        <p:nvSpPr>
          <p:cNvPr id="9222" name="Text Box 28"/>
          <p:cNvSpPr txBox="1"/>
          <p:nvPr/>
        </p:nvSpPr>
        <p:spPr>
          <a:xfrm>
            <a:off x="1544638" y="5213350"/>
            <a:ext cx="1493837" cy="6635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sz="2000" b="1" dirty="0">
                <a:latin typeface="Arial" panose="020B0604020202020204" pitchFamily="34" charset="0"/>
              </a:rPr>
              <a:t>Hasil</a:t>
            </a:r>
            <a:r>
              <a:rPr sz="2000" dirty="0">
                <a:latin typeface="Arial" panose="020B0604020202020204" pitchFamily="34" charset="0"/>
              </a:rPr>
              <a:t> </a:t>
            </a:r>
            <a:endParaRPr sz="2000" dirty="0">
              <a:latin typeface="Arial" panose="020B0604020202020204" pitchFamily="34" charset="0"/>
            </a:endParaRPr>
          </a:p>
          <a:p>
            <a:pPr algn="ctr"/>
            <a:r>
              <a:rPr sz="2000" dirty="0">
                <a:latin typeface="Arial" panose="020B0604020202020204" pitchFamily="34" charset="0"/>
              </a:rPr>
              <a:t>Tindakan</a:t>
            </a:r>
            <a:endParaRPr sz="2000" dirty="0">
              <a:latin typeface="Arial" panose="020B0604020202020204" pitchFamily="34" charset="0"/>
            </a:endParaRPr>
          </a:p>
        </p:txBody>
      </p:sp>
      <p:sp>
        <p:nvSpPr>
          <p:cNvPr id="9223" name="Text Box 29"/>
          <p:cNvSpPr txBox="1"/>
          <p:nvPr/>
        </p:nvSpPr>
        <p:spPr>
          <a:xfrm>
            <a:off x="6119813" y="3752850"/>
            <a:ext cx="1493837" cy="6635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sz="2000" b="1" dirty="0">
                <a:latin typeface="Arial" panose="020B0604020202020204" pitchFamily="34" charset="0"/>
              </a:rPr>
              <a:t>User</a:t>
            </a:r>
            <a:endParaRPr sz="2000" b="1" dirty="0">
              <a:latin typeface="Arial" panose="020B0604020202020204" pitchFamily="34" charset="0"/>
            </a:endParaRPr>
          </a:p>
          <a:p>
            <a:pPr algn="ctr"/>
            <a:r>
              <a:rPr sz="2000" dirty="0">
                <a:latin typeface="Arial" panose="020B0604020202020204" pitchFamily="34" charset="0"/>
              </a:rPr>
              <a:t>(Penerima)</a:t>
            </a:r>
            <a:endParaRPr sz="2000" dirty="0">
              <a:latin typeface="Arial" panose="020B0604020202020204" pitchFamily="34" charset="0"/>
            </a:endParaRPr>
          </a:p>
        </p:txBody>
      </p:sp>
      <p:sp>
        <p:nvSpPr>
          <p:cNvPr id="9224" name="Text Box 30"/>
          <p:cNvSpPr txBox="1"/>
          <p:nvPr/>
        </p:nvSpPr>
        <p:spPr>
          <a:xfrm>
            <a:off x="4660900" y="5213350"/>
            <a:ext cx="2057400" cy="6635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sz="2000" b="1" dirty="0">
                <a:latin typeface="Arial" panose="020B0604020202020204" pitchFamily="34" charset="0"/>
              </a:rPr>
              <a:t>Keputusan</a:t>
            </a:r>
            <a:r>
              <a:rPr sz="2000" dirty="0">
                <a:latin typeface="Arial" panose="020B0604020202020204" pitchFamily="34" charset="0"/>
              </a:rPr>
              <a:t> </a:t>
            </a:r>
            <a:r>
              <a:rPr lang="id-ID" altLang="x-none" sz="2000" dirty="0">
                <a:latin typeface="Arial" panose="020B0604020202020204" pitchFamily="34" charset="0"/>
              </a:rPr>
              <a:t>&amp;</a:t>
            </a:r>
            <a:r>
              <a:rPr sz="2000" dirty="0">
                <a:latin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</a:rPr>
              <a:t>Tindakan</a:t>
            </a:r>
            <a:endParaRPr sz="2000" dirty="0">
              <a:latin typeface="Arial" panose="020B0604020202020204" pitchFamily="34" charset="0"/>
            </a:endParaRPr>
          </a:p>
        </p:txBody>
      </p:sp>
      <p:sp>
        <p:nvSpPr>
          <p:cNvPr id="9225" name="Text Box 31"/>
          <p:cNvSpPr txBox="1"/>
          <p:nvPr/>
        </p:nvSpPr>
        <p:spPr>
          <a:xfrm>
            <a:off x="611188" y="2290763"/>
            <a:ext cx="1493837" cy="6651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sz="2000" b="1" dirty="0">
                <a:latin typeface="Arial" panose="020B0604020202020204" pitchFamily="34" charset="0"/>
              </a:rPr>
              <a:t>Input</a:t>
            </a:r>
            <a:endParaRPr sz="2000" b="1" dirty="0">
              <a:latin typeface="Arial" panose="020B0604020202020204" pitchFamily="34" charset="0"/>
            </a:endParaRPr>
          </a:p>
          <a:p>
            <a:pPr algn="ctr"/>
            <a:r>
              <a:rPr sz="2000" dirty="0">
                <a:latin typeface="Arial" panose="020B0604020202020204" pitchFamily="34" charset="0"/>
              </a:rPr>
              <a:t>(Data)</a:t>
            </a:r>
            <a:endParaRPr sz="2000" dirty="0">
              <a:latin typeface="Arial" panose="020B0604020202020204" pitchFamily="34" charset="0"/>
            </a:endParaRPr>
          </a:p>
        </p:txBody>
      </p:sp>
      <p:sp>
        <p:nvSpPr>
          <p:cNvPr id="9226" name="Text Box 32"/>
          <p:cNvSpPr txBox="1"/>
          <p:nvPr/>
        </p:nvSpPr>
        <p:spPr>
          <a:xfrm>
            <a:off x="798513" y="3752850"/>
            <a:ext cx="1493837" cy="6635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sz="2000" b="1" dirty="0">
                <a:latin typeface="Arial" panose="020B0604020202020204" pitchFamily="34" charset="0"/>
              </a:rPr>
              <a:t>Data</a:t>
            </a:r>
            <a:endParaRPr sz="2000" b="1" dirty="0">
              <a:latin typeface="Arial" panose="020B0604020202020204" pitchFamily="34" charset="0"/>
            </a:endParaRPr>
          </a:p>
          <a:p>
            <a:pPr algn="ctr"/>
            <a:r>
              <a:rPr sz="2000" dirty="0">
                <a:latin typeface="Arial" panose="020B0604020202020204" pitchFamily="34" charset="0"/>
              </a:rPr>
              <a:t>(Kejadian)</a:t>
            </a:r>
            <a:endParaRPr sz="2000" dirty="0">
              <a:latin typeface="Arial" panose="020B0604020202020204" pitchFamily="34" charset="0"/>
            </a:endParaRPr>
          </a:p>
        </p:txBody>
      </p:sp>
      <p:sp>
        <p:nvSpPr>
          <p:cNvPr id="9227" name="Line 33"/>
          <p:cNvSpPr/>
          <p:nvPr/>
        </p:nvSpPr>
        <p:spPr>
          <a:xfrm>
            <a:off x="4532313" y="2424113"/>
            <a:ext cx="0" cy="9302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28" name="Line 34"/>
          <p:cNvSpPr/>
          <p:nvPr/>
        </p:nvSpPr>
        <p:spPr>
          <a:xfrm flipV="1">
            <a:off x="4252913" y="2424113"/>
            <a:ext cx="0" cy="9302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29" name="Freeform 35"/>
          <p:cNvSpPr/>
          <p:nvPr/>
        </p:nvSpPr>
        <p:spPr>
          <a:xfrm>
            <a:off x="5508625" y="1989138"/>
            <a:ext cx="1265238" cy="301625"/>
          </a:xfrm>
          <a:custGeom>
            <a:avLst/>
            <a:gdLst>
              <a:gd name="txL" fmla="*/ 0 w 2040"/>
              <a:gd name="txT" fmla="*/ 0 h 360"/>
              <a:gd name="txR" fmla="*/ 2040 w 2040"/>
              <a:gd name="txB" fmla="*/ 360 h 360"/>
            </a:gdLst>
            <a:ahLst/>
            <a:cxnLst>
              <a:cxn ang="0">
                <a:pos x="0" y="0"/>
              </a:cxn>
              <a:cxn ang="0">
                <a:pos x="784719336" y="0"/>
              </a:cxn>
              <a:cxn ang="0">
                <a:pos x="784719336" y="252715687"/>
              </a:cxn>
            </a:cxnLst>
            <a:rect l="txL" t="txT" r="txR" b="txB"/>
            <a:pathLst>
              <a:path w="2040" h="360">
                <a:moveTo>
                  <a:pt x="0" y="0"/>
                </a:moveTo>
                <a:lnTo>
                  <a:pt x="2040" y="0"/>
                </a:lnTo>
                <a:lnTo>
                  <a:pt x="2040" y="360"/>
                </a:lnTo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9230" name="Freeform 36"/>
          <p:cNvSpPr/>
          <p:nvPr/>
        </p:nvSpPr>
        <p:spPr>
          <a:xfrm>
            <a:off x="6881813" y="3124200"/>
            <a:ext cx="0" cy="554038"/>
          </a:xfrm>
          <a:custGeom>
            <a:avLst/>
            <a:gdLst>
              <a:gd name="txL" fmla="*/ 0 w 1"/>
              <a:gd name="txT" fmla="*/ 0 h 750"/>
              <a:gd name="txR" fmla="*/ 0 w 1"/>
              <a:gd name="txB" fmla="*/ 750 h 750"/>
            </a:gdLst>
            <a:ahLst/>
            <a:cxnLst>
              <a:cxn ang="0">
                <a:pos x="0" y="0"/>
              </a:cxn>
              <a:cxn ang="0">
                <a:pos x="0" y="409277525"/>
              </a:cxn>
            </a:cxnLst>
            <a:rect l="txL" t="txT" r="txR" b="txB"/>
            <a:pathLst>
              <a:path w="1" h="750">
                <a:moveTo>
                  <a:pt x="0" y="0"/>
                </a:moveTo>
                <a:cubicBezTo>
                  <a:pt x="0" y="250"/>
                  <a:pt x="0" y="500"/>
                  <a:pt x="0" y="750"/>
                </a:cubicBezTo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9231" name="Freeform 37"/>
          <p:cNvSpPr/>
          <p:nvPr/>
        </p:nvSpPr>
        <p:spPr>
          <a:xfrm>
            <a:off x="6773863" y="4548188"/>
            <a:ext cx="185737" cy="930275"/>
          </a:xfrm>
          <a:custGeom>
            <a:avLst/>
            <a:gdLst>
              <a:gd name="txL" fmla="*/ 0 w 240"/>
              <a:gd name="txT" fmla="*/ 0 h 1260"/>
              <a:gd name="txR" fmla="*/ 240 w 240"/>
              <a:gd name="txB" fmla="*/ 1260 h 1260"/>
            </a:gdLst>
            <a:ahLst/>
            <a:cxnLst>
              <a:cxn ang="0">
                <a:pos x="143742650" y="0"/>
              </a:cxn>
              <a:cxn ang="0">
                <a:pos x="143742650" y="686834502"/>
              </a:cxn>
              <a:cxn ang="0">
                <a:pos x="0" y="686834502"/>
              </a:cxn>
            </a:cxnLst>
            <a:rect l="txL" t="txT" r="txR" b="txB"/>
            <a:pathLst>
              <a:path w="240" h="1260">
                <a:moveTo>
                  <a:pt x="240" y="0"/>
                </a:moveTo>
                <a:lnTo>
                  <a:pt x="240" y="1260"/>
                </a:lnTo>
                <a:lnTo>
                  <a:pt x="0" y="1260"/>
                </a:lnTo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9232" name="Line 38"/>
          <p:cNvSpPr/>
          <p:nvPr/>
        </p:nvSpPr>
        <p:spPr>
          <a:xfrm flipH="1">
            <a:off x="3132138" y="5589588"/>
            <a:ext cx="1439862" cy="222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33" name="Freeform 39"/>
          <p:cNvSpPr/>
          <p:nvPr/>
        </p:nvSpPr>
        <p:spPr>
          <a:xfrm>
            <a:off x="1265238" y="4548188"/>
            <a:ext cx="279400" cy="1063625"/>
          </a:xfrm>
          <a:custGeom>
            <a:avLst/>
            <a:gdLst>
              <a:gd name="txL" fmla="*/ 0 w 360"/>
              <a:gd name="txT" fmla="*/ 0 h 1440"/>
              <a:gd name="txR" fmla="*/ 360 w 360"/>
              <a:gd name="txB" fmla="*/ 1440 h 1440"/>
            </a:gdLst>
            <a:ahLst/>
            <a:cxnLst>
              <a:cxn ang="0">
                <a:pos x="216845468" y="785623812"/>
              </a:cxn>
              <a:cxn ang="0">
                <a:pos x="0" y="785623812"/>
              </a:cxn>
              <a:cxn ang="0">
                <a:pos x="0" y="0"/>
              </a:cxn>
            </a:cxnLst>
            <a:rect l="txL" t="txT" r="txR" b="txB"/>
            <a:pathLst>
              <a:path w="360" h="1440">
                <a:moveTo>
                  <a:pt x="360" y="1440"/>
                </a:moveTo>
                <a:lnTo>
                  <a:pt x="0" y="144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9234" name="Line 40"/>
          <p:cNvSpPr/>
          <p:nvPr/>
        </p:nvSpPr>
        <p:spPr>
          <a:xfrm flipV="1">
            <a:off x="1265238" y="2955925"/>
            <a:ext cx="0" cy="6635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35" name="Freeform 41"/>
          <p:cNvSpPr/>
          <p:nvPr/>
        </p:nvSpPr>
        <p:spPr>
          <a:xfrm>
            <a:off x="1265238" y="2060575"/>
            <a:ext cx="1938337" cy="230188"/>
          </a:xfrm>
          <a:custGeom>
            <a:avLst/>
            <a:gdLst>
              <a:gd name="txL" fmla="*/ 0 w 2880"/>
              <a:gd name="txT" fmla="*/ 0 h 360"/>
              <a:gd name="txR" fmla="*/ 2880 w 2880"/>
              <a:gd name="txB" fmla="*/ 360 h 360"/>
            </a:gdLst>
            <a:ahLst/>
            <a:cxnLst>
              <a:cxn ang="0">
                <a:pos x="0" y="147184755"/>
              </a:cxn>
              <a:cxn ang="0">
                <a:pos x="0" y="0"/>
              </a:cxn>
              <a:cxn ang="0">
                <a:pos x="1304565979" y="0"/>
              </a:cxn>
            </a:cxnLst>
            <a:rect l="txL" t="txT" r="txR" b="txB"/>
            <a:pathLst>
              <a:path w="2880" h="360">
                <a:moveTo>
                  <a:pt x="0" y="360"/>
                </a:moveTo>
                <a:lnTo>
                  <a:pt x="0" y="0"/>
                </a:lnTo>
                <a:lnTo>
                  <a:pt x="2880" y="0"/>
                </a:lnTo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INFORMASI DAN TINGKAT MANAJEMEN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0243" name="Group 16"/>
          <p:cNvGrpSpPr/>
          <p:nvPr/>
        </p:nvGrpSpPr>
        <p:grpSpPr>
          <a:xfrm>
            <a:off x="755650" y="2060575"/>
            <a:ext cx="3527425" cy="3095625"/>
            <a:chOff x="511" y="1281"/>
            <a:chExt cx="2222" cy="1950"/>
          </a:xfrm>
        </p:grpSpPr>
        <p:sp>
          <p:nvSpPr>
            <p:cNvPr id="10247" name="AutoShape 11"/>
            <p:cNvSpPr/>
            <p:nvPr/>
          </p:nvSpPr>
          <p:spPr>
            <a:xfrm>
              <a:off x="511" y="1281"/>
              <a:ext cx="2222" cy="195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0248" name="Line 13"/>
            <p:cNvSpPr/>
            <p:nvPr/>
          </p:nvSpPr>
          <p:spPr>
            <a:xfrm>
              <a:off x="807" y="2704"/>
              <a:ext cx="163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9" name="Line 15"/>
            <p:cNvSpPr/>
            <p:nvPr/>
          </p:nvSpPr>
          <p:spPr>
            <a:xfrm>
              <a:off x="1156" y="2115"/>
              <a:ext cx="9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244" name="Text Box 17"/>
          <p:cNvSpPr txBox="1"/>
          <p:nvPr/>
        </p:nvSpPr>
        <p:spPr>
          <a:xfrm>
            <a:off x="3132138" y="2636838"/>
            <a:ext cx="2087562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id-ID" altLang="x-none" dirty="0">
                <a:solidFill>
                  <a:schemeClr val="bg1"/>
                </a:solidFill>
                <a:latin typeface="Arial" panose="020B0604020202020204" pitchFamily="34" charset="0"/>
              </a:rPr>
              <a:t>STRATEGIS</a:t>
            </a:r>
            <a:endParaRPr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245" name="Text Box 18"/>
          <p:cNvSpPr txBox="1"/>
          <p:nvPr/>
        </p:nvSpPr>
        <p:spPr>
          <a:xfrm>
            <a:off x="4211638" y="4508500"/>
            <a:ext cx="10541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id-ID" altLang="x-none" b="1" dirty="0">
                <a:solidFill>
                  <a:schemeClr val="bg1"/>
                </a:solidFill>
                <a:latin typeface="Arial" panose="020B0604020202020204" pitchFamily="34" charset="0"/>
              </a:rPr>
              <a:t>TEKNIS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246" name="Text Box 20"/>
          <p:cNvSpPr txBox="1"/>
          <p:nvPr/>
        </p:nvSpPr>
        <p:spPr>
          <a:xfrm>
            <a:off x="3779838" y="3716338"/>
            <a:ext cx="16557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id-ID" altLang="x-none" b="1" dirty="0">
                <a:solidFill>
                  <a:schemeClr val="bg1"/>
                </a:solidFill>
                <a:latin typeface="Arial" panose="020B0604020202020204" pitchFamily="34" charset="0"/>
              </a:rPr>
              <a:t>TAKTIS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sv-SE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Sistem Informasi Manajemen (SIM)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468313" y="2276475"/>
            <a:ext cx="8229600" cy="3489325"/>
          </a:xfrm>
          <a:ln/>
        </p:spPr>
        <p:txBody>
          <a:bodyPr vert="horz" wrap="square" lIns="91440" tIns="45720" rIns="91440" bIns="45720" anchor="t"/>
          <a:p>
            <a:pPr algn="ctr" eaLnBrk="1" hangingPunct="1">
              <a:lnSpc>
                <a:spcPct val="90000"/>
              </a:lnSpc>
              <a:buNone/>
            </a:pPr>
            <a:r>
              <a:rPr lang="sv-SE" altLang="x-none" sz="2400" dirty="0">
                <a:solidFill>
                  <a:schemeClr val="bg1"/>
                </a:solidFill>
              </a:rPr>
              <a:t>kumpulan dari sistem manajamen atau sistem yang menyediakan informasi yang bertujuan mendukung operasi manajemen dan pengambilan keputusan dalam suatu organisasi yang cenderung berhubungan dengan pengolahan informasi yang berbasis pada komputer  (</a:t>
            </a:r>
            <a:r>
              <a:rPr lang="sv-SE" altLang="x-none" sz="2400" i="1" dirty="0">
                <a:solidFill>
                  <a:schemeClr val="bg1"/>
                </a:solidFill>
              </a:rPr>
              <a:t>computer base information processing</a:t>
            </a:r>
            <a:r>
              <a:rPr lang="sv-SE" altLang="x-none" sz="2400" dirty="0">
                <a:solidFill>
                  <a:schemeClr val="bg1"/>
                </a:solidFill>
              </a:rPr>
              <a:t>) dengan mempertimbangkan informasi apa, untuk siapa, dan kapan harus disajikan</a:t>
            </a:r>
            <a:r>
              <a:rPr sz="2400" dirty="0">
                <a:solidFill>
                  <a:schemeClr val="bg1"/>
                </a:solidFill>
              </a:rPr>
              <a:t> </a:t>
            </a:r>
            <a:endParaRPr sz="24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ARTICULATE_SLIDE_THUMBNAIL_REFRESH" val="1"/>
</p:tagLst>
</file>

<file path=ppt/tags/tag10.xml><?xml version="1.0" encoding="utf-8"?>
<p:tagLst xmlns:p="http://schemas.openxmlformats.org/presentationml/2006/main">
  <p:tag name="ARTICULATE_SLIDE_THUMBNAIL_REFRESH" val="1"/>
</p:tagLst>
</file>

<file path=ppt/tags/tag11.xml><?xml version="1.0" encoding="utf-8"?>
<p:tagLst xmlns:p="http://schemas.openxmlformats.org/presentationml/2006/main">
  <p:tag name="ARTICULATE_SLIDE_THUMBNAIL_REFRESH" val="1"/>
</p:tagLst>
</file>

<file path=ppt/tags/tag12.xml><?xml version="1.0" encoding="utf-8"?>
<p:tagLst xmlns:p="http://schemas.openxmlformats.org/presentationml/2006/main">
  <p:tag name="ARTICULATE_SLIDE_THUMBNAIL_REFRESH" val="1"/>
</p:tagLst>
</file>

<file path=ppt/tags/tag13.xml><?xml version="1.0" encoding="utf-8"?>
<p:tagLst xmlns:p="http://schemas.openxmlformats.org/presentationml/2006/main">
  <p:tag name="ARTICULATE_SLIDE_THUMBNAIL_REFRESH" val="1"/>
</p:tagLst>
</file>

<file path=ppt/tags/tag14.xml><?xml version="1.0" encoding="utf-8"?>
<p:tagLst xmlns:p="http://schemas.openxmlformats.org/presentationml/2006/main">
  <p:tag name="ARTICULATE_SLIDE_THUMBNAIL_REFRESH" val="1"/>
</p:tagLst>
</file>

<file path=ppt/tags/tag15.xml><?xml version="1.0" encoding="utf-8"?>
<p:tagLst xmlns:p="http://schemas.openxmlformats.org/presentationml/2006/main">
  <p:tag name="ARTICULATE_SLIDE_THUMBNAIL_REFRESH" val="1"/>
</p:tagLst>
</file>

<file path=ppt/tags/tag16.xml><?xml version="1.0" encoding="utf-8"?>
<p:tagLst xmlns:p="http://schemas.openxmlformats.org/presentationml/2006/main">
  <p:tag name="ARTICULATE_SLIDE_THUMBNAIL_REFRESH" val="1"/>
</p:tagLst>
</file>

<file path=ppt/tags/tag17.xml><?xml version="1.0" encoding="utf-8"?>
<p:tagLst xmlns:p="http://schemas.openxmlformats.org/presentationml/2006/main">
  <p:tag name="ARTICULATE_SLIDE_THUMBNAIL_REFRESH" val="1"/>
</p:tagLst>
</file>

<file path=ppt/tags/tag18.xml><?xml version="1.0" encoding="utf-8"?>
<p:tagLst xmlns:p="http://schemas.openxmlformats.org/presentationml/2006/main">
  <p:tag name="ARTICULATE_SLIDE_THUMBNAIL_REFRESH" val="1"/>
</p:tagLst>
</file>

<file path=ppt/tags/tag19.xml><?xml version="1.0" encoding="utf-8"?>
<p:tagLst xmlns:p="http://schemas.openxmlformats.org/presentationml/2006/main">
  <p:tag name="ARTICULATE_SLIDE_THUMBNAIL_REFRESH" val="1"/>
</p:tagLst>
</file>

<file path=ppt/tags/tag2.xml><?xml version="1.0" encoding="utf-8"?>
<p:tagLst xmlns:p="http://schemas.openxmlformats.org/presentationml/2006/main">
  <p:tag name="ARTICULATE_SLIDE_THUMBNAIL_REFRESH" val="1"/>
</p:tagLst>
</file>

<file path=ppt/tags/tag20.xml><?xml version="1.0" encoding="utf-8"?>
<p:tagLst xmlns:p="http://schemas.openxmlformats.org/presentationml/2006/main">
  <p:tag name="ARTICULATE_SLIDE_THUMBNAIL_REFRESH" val="1"/>
</p:tagLst>
</file>

<file path=ppt/tags/tag21.xml><?xml version="1.0" encoding="utf-8"?>
<p:tagLst xmlns:p="http://schemas.openxmlformats.org/presentationml/2006/main">
  <p:tag name="ARTICULATE_SLIDE_THUMBNAIL_REFRESH" val="1"/>
</p:tagLst>
</file>

<file path=ppt/tags/tag22.xml><?xml version="1.0" encoding="utf-8"?>
<p:tagLst xmlns:p="http://schemas.openxmlformats.org/presentationml/2006/main">
  <p:tag name="ARTICULATE_SLIDE_THUMBNAIL_REFRESH" val="1"/>
</p:tagLst>
</file>

<file path=ppt/tags/tag23.xml><?xml version="1.0" encoding="utf-8"?>
<p:tagLst xmlns:p="http://schemas.openxmlformats.org/presentationml/2006/main">
  <p:tag name="ARTICULATE_SLIDE_COUNT" val="25"/>
  <p:tag name="ARTICULATE_PROJECT_OPEN" val="0"/>
</p:tagLst>
</file>

<file path=ppt/tags/tag3.xml><?xml version="1.0" encoding="utf-8"?>
<p:tagLst xmlns:p="http://schemas.openxmlformats.org/presentationml/2006/main">
  <p:tag name="ARTICULATE_SLIDE_THUMBNAIL_REFRESH" val="1"/>
</p:tagLst>
</file>

<file path=ppt/tags/tag4.xml><?xml version="1.0" encoding="utf-8"?>
<p:tagLst xmlns:p="http://schemas.openxmlformats.org/presentationml/2006/main">
  <p:tag name="ARTICULATE_SLIDE_THUMBNAIL_REFRESH" val="1"/>
</p:tagLst>
</file>

<file path=ppt/tags/tag5.xml><?xml version="1.0" encoding="utf-8"?>
<p:tagLst xmlns:p="http://schemas.openxmlformats.org/presentationml/2006/main">
  <p:tag name="ARTICULATE_SLIDE_THUMBNAIL_REFRESH" val="1"/>
</p:tagLst>
</file>

<file path=ppt/tags/tag6.xml><?xml version="1.0" encoding="utf-8"?>
<p:tagLst xmlns:p="http://schemas.openxmlformats.org/presentationml/2006/main">
  <p:tag name="ARTICULATE_SLIDE_THUMBNAIL_REFRESH" val="1"/>
</p:tagLst>
</file>

<file path=ppt/tags/tag7.xml><?xml version="1.0" encoding="utf-8"?>
<p:tagLst xmlns:p="http://schemas.openxmlformats.org/presentationml/2006/main">
  <p:tag name="ARTICULATE_SLIDE_THUMBNAIL_REFRESH" val="1"/>
</p:tagLst>
</file>

<file path=ppt/tags/tag8.xml><?xml version="1.0" encoding="utf-8"?>
<p:tagLst xmlns:p="http://schemas.openxmlformats.org/presentationml/2006/main">
  <p:tag name="ARTICULATE_SLIDE_THUMBNAIL_REFRESH" val="1"/>
</p:tagLst>
</file>

<file path=ppt/tags/tag9.xml><?xml version="1.0" encoding="utf-8"?>
<p:tagLst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3777</Words>
  <Application>WPS Presentation</Application>
  <PresentationFormat>On-screen Show (4:3)</PresentationFormat>
  <Paragraphs>159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SimSun</vt:lpstr>
      <vt:lpstr>Wingdings</vt:lpstr>
      <vt:lpstr>Calibri</vt:lpstr>
      <vt:lpstr>Wingdings 2</vt:lpstr>
      <vt:lpstr>Impact</vt:lpstr>
      <vt:lpstr>Microsoft YaHei</vt:lpstr>
      <vt:lpstr>Arial Unicode MS</vt:lpstr>
      <vt:lpstr>Arial Black</vt:lpstr>
      <vt:lpstr>Default Design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NoteBook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Axioo</dc:creator>
  <cp:lastModifiedBy>HP</cp:lastModifiedBy>
  <cp:revision>37</cp:revision>
  <dcterms:created xsi:type="dcterms:W3CDTF">2008-01-26T02:57:07Z</dcterms:created>
  <dcterms:modified xsi:type="dcterms:W3CDTF">2020-08-10T03:58:43Z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F8329D63-79E0-44C7-AAFA-4FF347E2D646</vt:lpwstr>
  </property>
  <property fmtid="{D5CDD505-2E9C-101B-9397-08002B2CF9AE}" pid="3" name="ArticulatePath">
    <vt:lpwstr>PERTAMA(PROYEK SISTEM INFORMASI)</vt:lpwstr>
  </property>
  <property fmtid="{D5CDD505-2E9C-101B-9397-08002B2CF9AE}" pid="4" name="KSOProductBuildVer">
    <vt:lpwstr>1033-11.2.0.9453</vt:lpwstr>
  </property>
</Properties>
</file>