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3" r:id="rId2"/>
    <p:sldId id="331" r:id="rId3"/>
    <p:sldId id="332" r:id="rId4"/>
    <p:sldId id="355" r:id="rId5"/>
    <p:sldId id="333" r:id="rId6"/>
    <p:sldId id="337" r:id="rId7"/>
    <p:sldId id="336" r:id="rId8"/>
    <p:sldId id="339" r:id="rId9"/>
    <p:sldId id="340" r:id="rId10"/>
    <p:sldId id="341" r:id="rId11"/>
    <p:sldId id="350" r:id="rId12"/>
    <p:sldId id="342" r:id="rId13"/>
    <p:sldId id="351" r:id="rId14"/>
    <p:sldId id="352" r:id="rId15"/>
    <p:sldId id="346" r:id="rId16"/>
    <p:sldId id="353" r:id="rId17"/>
    <p:sldId id="334" r:id="rId18"/>
    <p:sldId id="356" r:id="rId19"/>
    <p:sldId id="357" r:id="rId20"/>
    <p:sldId id="358" r:id="rId21"/>
    <p:sldId id="359" r:id="rId22"/>
    <p:sldId id="360" r:id="rId23"/>
    <p:sldId id="361" r:id="rId24"/>
    <p:sldId id="335" r:id="rId25"/>
    <p:sldId id="32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54" autoAdjust="0"/>
    <p:restoredTop sz="73561" autoAdjust="0"/>
  </p:normalViewPr>
  <p:slideViewPr>
    <p:cSldViewPr>
      <p:cViewPr varScale="1">
        <p:scale>
          <a:sx n="52" d="100"/>
          <a:sy n="52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1A9F2-1EE8-4A25-92E2-1C4050B1DF5F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C885D-477D-4D42-BAB4-B51165CA43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594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C885D-477D-4D42-BAB4-B51165CA439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CDD5-4CE7-438A-BFCF-C68057B3FC73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B846-5268-4653-9F97-48A0227513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CDD5-4CE7-438A-BFCF-C68057B3FC73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B846-5268-4653-9F97-48A0227513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CDD5-4CE7-438A-BFCF-C68057B3FC73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B846-5268-4653-9F97-48A0227513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CDD5-4CE7-438A-BFCF-C68057B3FC73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B846-5268-4653-9F97-48A0227513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CDD5-4CE7-438A-BFCF-C68057B3FC73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B846-5268-4653-9F97-48A0227513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CDD5-4CE7-438A-BFCF-C68057B3FC73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B846-5268-4653-9F97-48A0227513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CDD5-4CE7-438A-BFCF-C68057B3FC73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B846-5268-4653-9F97-48A0227513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CDD5-4CE7-438A-BFCF-C68057B3FC73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B846-5268-4653-9F97-48A0227513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CDD5-4CE7-438A-BFCF-C68057B3FC73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B846-5268-4653-9F97-48A0227513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CDD5-4CE7-438A-BFCF-C68057B3FC73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B846-5268-4653-9F97-48A0227513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CDD5-4CE7-438A-BFCF-C68057B3FC73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B846-5268-4653-9F97-48A0227513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CDD5-4CE7-438A-BFCF-C68057B3FC73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EB846-5268-4653-9F97-48A0227513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42910" y="2000240"/>
            <a:ext cx="7243786" cy="1414458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Middle Presentation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83568" y="4293096"/>
            <a:ext cx="720080" cy="64807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2910" y="4071942"/>
            <a:ext cx="3600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교수님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권동섭 교수님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60072318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김상선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60052288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양동훈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60112395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이수민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60112401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이재혁</a:t>
            </a:r>
            <a:endParaRPr lang="ko-KR" altLang="en-US" sz="20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42910" y="335756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Subtitle: Web Programming </a:t>
            </a: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Project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Reference by </a:t>
            </a:r>
            <a:r>
              <a:rPr lang="en-US" altLang="ko-KR" sz="2000" b="1" kern="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Pinterest</a:t>
            </a:r>
            <a:endParaRPr lang="en-US" altLang="ko-KR" sz="2000" b="1" kern="0" dirty="0" smtClean="0">
              <a:ln>
                <a:solidFill>
                  <a:schemeClr val="bg1">
                    <a:alpha val="0"/>
                  </a:schemeClr>
                </a:solidFill>
              </a:ln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69" name="AutoShape 847"/>
          <p:cNvSpPr>
            <a:spLocks noChangeArrowheads="1"/>
          </p:cNvSpPr>
          <p:nvPr/>
        </p:nvSpPr>
        <p:spPr bwMode="auto">
          <a:xfrm>
            <a:off x="714348" y="238102"/>
            <a:ext cx="1838067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Story Board</a:t>
            </a: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2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08" name="AutoShape 847"/>
          <p:cNvSpPr>
            <a:spLocks noChangeArrowheads="1"/>
          </p:cNvSpPr>
          <p:nvPr/>
        </p:nvSpPr>
        <p:spPr bwMode="auto">
          <a:xfrm>
            <a:off x="285720" y="835207"/>
            <a:ext cx="3368083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2. Main Page(if Member)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85720" y="1285860"/>
            <a:ext cx="855000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158" y="1357298"/>
            <a:ext cx="18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546" y="1357298"/>
            <a:ext cx="36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3356" y="1960306"/>
            <a:ext cx="5472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7884" y="1960306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58082" y="1960306"/>
            <a:ext cx="142876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7158" y="2674686"/>
            <a:ext cx="2930400" cy="28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7158" y="5643578"/>
            <a:ext cx="29304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57884" y="2674800"/>
            <a:ext cx="2928958" cy="28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8596" y="2746124"/>
            <a:ext cx="2790000" cy="90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8596" y="3714752"/>
            <a:ext cx="2790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8596" y="4317760"/>
            <a:ext cx="135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AutoShape 847"/>
          <p:cNvSpPr>
            <a:spLocks noChangeArrowheads="1"/>
          </p:cNvSpPr>
          <p:nvPr/>
        </p:nvSpPr>
        <p:spPr bwMode="auto">
          <a:xfrm>
            <a:off x="480354" y="3143248"/>
            <a:ext cx="176821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Photo</a:t>
            </a:r>
          </a:p>
          <a:p>
            <a:r>
              <a:rPr lang="en-US" sz="1500" dirty="0" smtClean="0"/>
              <a:t>(Image) </a:t>
            </a:r>
            <a:r>
              <a:rPr lang="ko-KR" altLang="en-US" sz="1500" dirty="0" smtClean="0"/>
              <a:t>⑧</a:t>
            </a:r>
            <a:endParaRPr lang="en-US" sz="1500" dirty="0" smtClean="0"/>
          </a:p>
        </p:txBody>
      </p:sp>
      <p:sp>
        <p:nvSpPr>
          <p:cNvPr id="45" name="AutoShape 847"/>
          <p:cNvSpPr>
            <a:spLocks noChangeArrowheads="1"/>
          </p:cNvSpPr>
          <p:nvPr/>
        </p:nvSpPr>
        <p:spPr bwMode="auto">
          <a:xfrm>
            <a:off x="478800" y="4396095"/>
            <a:ext cx="2120271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/>
              <a:t>Comment </a:t>
            </a:r>
            <a:r>
              <a:rPr lang="ko-KR" altLang="en-US" sz="1500" dirty="0" smtClean="0"/>
              <a:t>③</a:t>
            </a:r>
            <a:endParaRPr lang="en-US" sz="1500" dirty="0" smtClean="0"/>
          </a:p>
          <a:p>
            <a:r>
              <a:rPr lang="en-US" sz="1500" dirty="0" smtClean="0"/>
              <a:t>(</a:t>
            </a:r>
            <a:r>
              <a:rPr lang="en-US" sz="1500" dirty="0" err="1" smtClean="0"/>
              <a:t>Photo&amp;Name</a:t>
            </a:r>
            <a:r>
              <a:rPr lang="en-US" sz="1500" dirty="0" smtClean="0"/>
              <a:t>)</a:t>
            </a:r>
          </a:p>
        </p:txBody>
      </p:sp>
      <p:sp>
        <p:nvSpPr>
          <p:cNvPr id="48" name="AutoShape 847"/>
          <p:cNvSpPr>
            <a:spLocks noChangeArrowheads="1"/>
          </p:cNvSpPr>
          <p:nvPr/>
        </p:nvSpPr>
        <p:spPr bwMode="auto">
          <a:xfrm>
            <a:off x="5898784" y="2038641"/>
            <a:ext cx="176450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Everything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49" name="AutoShape 847"/>
          <p:cNvSpPr>
            <a:spLocks noChangeArrowheads="1"/>
          </p:cNvSpPr>
          <p:nvPr/>
        </p:nvSpPr>
        <p:spPr bwMode="auto">
          <a:xfrm>
            <a:off x="7396992" y="2038641"/>
            <a:ext cx="1774397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Categories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DropList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1" name="AutoShape 847"/>
          <p:cNvSpPr>
            <a:spLocks noChangeArrowheads="1"/>
          </p:cNvSpPr>
          <p:nvPr/>
        </p:nvSpPr>
        <p:spPr bwMode="auto">
          <a:xfrm>
            <a:off x="6215074" y="500042"/>
            <a:ext cx="2798895" cy="69249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Data &amp; Information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Page(Button) </a:t>
            </a:r>
          </a:p>
        </p:txBody>
      </p:sp>
      <p:sp>
        <p:nvSpPr>
          <p:cNvPr id="52" name="AutoShape 847"/>
          <p:cNvSpPr>
            <a:spLocks noChangeArrowheads="1"/>
          </p:cNvSpPr>
          <p:nvPr/>
        </p:nvSpPr>
        <p:spPr bwMode="auto">
          <a:xfrm>
            <a:off x="403566" y="1395699"/>
            <a:ext cx="149012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Search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TextBox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AutoShape 847"/>
          <p:cNvSpPr>
            <a:spLocks noChangeArrowheads="1"/>
          </p:cNvSpPr>
          <p:nvPr/>
        </p:nvSpPr>
        <p:spPr bwMode="auto">
          <a:xfrm>
            <a:off x="403566" y="2038641"/>
            <a:ext cx="121958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Main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(Letter)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4282" y="6381459"/>
            <a:ext cx="415498" cy="2622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57" name="직사각형 56"/>
          <p:cNvSpPr/>
          <p:nvPr/>
        </p:nvSpPr>
        <p:spPr>
          <a:xfrm>
            <a:off x="5856442" y="5643578"/>
            <a:ext cx="29304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33021" y="6381459"/>
            <a:ext cx="415498" cy="2622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61" name="AutoShape 847"/>
          <p:cNvSpPr>
            <a:spLocks noChangeArrowheads="1"/>
          </p:cNvSpPr>
          <p:nvPr/>
        </p:nvSpPr>
        <p:spPr bwMode="auto">
          <a:xfrm>
            <a:off x="2266529" y="1396800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Main</a:t>
            </a:r>
          </a:p>
          <a:p>
            <a:r>
              <a:rPr lang="en-US" altLang="ko-KR" sz="1500" dirty="0" smtClean="0"/>
              <a:t>(Image)</a:t>
            </a:r>
            <a:endParaRPr lang="en-US" sz="1500" dirty="0" smtClean="0"/>
          </a:p>
        </p:txBody>
      </p:sp>
      <p:sp>
        <p:nvSpPr>
          <p:cNvPr id="62" name="AutoShape 847"/>
          <p:cNvSpPr>
            <a:spLocks noChangeArrowheads="1"/>
          </p:cNvSpPr>
          <p:nvPr/>
        </p:nvSpPr>
        <p:spPr bwMode="auto">
          <a:xfrm>
            <a:off x="480354" y="3786190"/>
            <a:ext cx="132785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Briefing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(Letter)</a:t>
            </a:r>
          </a:p>
        </p:txBody>
      </p:sp>
      <p:sp>
        <p:nvSpPr>
          <p:cNvPr id="68" name="AutoShape 847"/>
          <p:cNvSpPr>
            <a:spLocks noChangeArrowheads="1"/>
          </p:cNvSpPr>
          <p:nvPr/>
        </p:nvSpPr>
        <p:spPr bwMode="auto">
          <a:xfrm>
            <a:off x="480354" y="5681979"/>
            <a:ext cx="1305564" cy="69249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Photo</a:t>
            </a:r>
          </a:p>
          <a:p>
            <a:r>
              <a:rPr lang="en-US" altLang="ko-KR" sz="1500" dirty="0" smtClean="0"/>
              <a:t>(Image)</a:t>
            </a:r>
          </a:p>
          <a:p>
            <a:endParaRPr lang="en-US" altLang="ko-KR" sz="1500" dirty="0" smtClean="0"/>
          </a:p>
        </p:txBody>
      </p:sp>
      <p:sp>
        <p:nvSpPr>
          <p:cNvPr id="70" name="AutoShape 847"/>
          <p:cNvSpPr>
            <a:spLocks noChangeArrowheads="1"/>
          </p:cNvSpPr>
          <p:nvPr/>
        </p:nvSpPr>
        <p:spPr bwMode="auto">
          <a:xfrm>
            <a:off x="1785918" y="5681979"/>
            <a:ext cx="243169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Comment Button</a:t>
            </a:r>
          </a:p>
          <a:p>
            <a:r>
              <a:rPr lang="en-US" altLang="ko-KR" sz="1500" dirty="0" smtClean="0"/>
              <a:t>(Button)</a:t>
            </a:r>
          </a:p>
        </p:txBody>
      </p:sp>
      <p:sp>
        <p:nvSpPr>
          <p:cNvPr id="79" name="오른쪽 화살표 78"/>
          <p:cNvSpPr/>
          <p:nvPr/>
        </p:nvSpPr>
        <p:spPr>
          <a:xfrm rot="13500000">
            <a:off x="8024771" y="1151344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AutoShape 847"/>
          <p:cNvSpPr>
            <a:spLocks noChangeArrowheads="1"/>
          </p:cNvSpPr>
          <p:nvPr/>
        </p:nvSpPr>
        <p:spPr bwMode="auto">
          <a:xfrm>
            <a:off x="8044612" y="752757"/>
            <a:ext cx="1845498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Log 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endParaRPr lang="en-US" altLang="ko-KR" sz="15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오른쪽 화살표 82"/>
          <p:cNvSpPr/>
          <p:nvPr/>
        </p:nvSpPr>
        <p:spPr>
          <a:xfrm rot="-8100000">
            <a:off x="5900623" y="1150376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AutoShape 847"/>
          <p:cNvSpPr>
            <a:spLocks noChangeArrowheads="1"/>
          </p:cNvSpPr>
          <p:nvPr/>
        </p:nvSpPr>
        <p:spPr bwMode="auto">
          <a:xfrm>
            <a:off x="4572000" y="752757"/>
            <a:ext cx="1800000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Introduction Site    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8596" y="4960702"/>
            <a:ext cx="279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8662" y="5000636"/>
            <a:ext cx="450000" cy="45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693240" y="5000636"/>
            <a:ext cx="450000" cy="45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AutoShape 847"/>
          <p:cNvSpPr>
            <a:spLocks noChangeArrowheads="1"/>
          </p:cNvSpPr>
          <p:nvPr/>
        </p:nvSpPr>
        <p:spPr bwMode="auto">
          <a:xfrm>
            <a:off x="992428" y="5000636"/>
            <a:ext cx="2068368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/>
              <a:t>New Comment</a:t>
            </a:r>
          </a:p>
          <a:p>
            <a:r>
              <a:rPr lang="en-US" sz="1500" dirty="0" smtClean="0"/>
              <a:t>(Letter)</a:t>
            </a:r>
          </a:p>
        </p:txBody>
      </p:sp>
      <p:sp>
        <p:nvSpPr>
          <p:cNvPr id="60" name="왼쪽으로 구부러진 화살표 59"/>
          <p:cNvSpPr/>
          <p:nvPr/>
        </p:nvSpPr>
        <p:spPr>
          <a:xfrm>
            <a:off x="2928926" y="5245200"/>
            <a:ext cx="540000" cy="54000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오른쪽으로 구부러진 화살표 62"/>
          <p:cNvSpPr/>
          <p:nvPr/>
        </p:nvSpPr>
        <p:spPr>
          <a:xfrm>
            <a:off x="174348" y="5246454"/>
            <a:ext cx="540000" cy="540000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864678" y="4317760"/>
            <a:ext cx="1350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AutoShape 847"/>
          <p:cNvSpPr>
            <a:spLocks noChangeArrowheads="1"/>
          </p:cNvSpPr>
          <p:nvPr/>
        </p:nvSpPr>
        <p:spPr bwMode="auto">
          <a:xfrm>
            <a:off x="1915721" y="4396095"/>
            <a:ext cx="1650746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Comment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(Letter)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57226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3" name="오른쪽 화살표 72"/>
          <p:cNvSpPr/>
          <p:nvPr/>
        </p:nvSpPr>
        <p:spPr>
          <a:xfrm rot="13500000">
            <a:off x="7329383" y="1142435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오른쪽 화살표 73"/>
          <p:cNvSpPr/>
          <p:nvPr/>
        </p:nvSpPr>
        <p:spPr>
          <a:xfrm rot="13500000">
            <a:off x="6615003" y="1159285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14282" y="6381459"/>
            <a:ext cx="415498" cy="2622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733021" y="6381459"/>
            <a:ext cx="415498" cy="2622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78" name="직사각형 77"/>
          <p:cNvSpPr/>
          <p:nvPr/>
        </p:nvSpPr>
        <p:spPr>
          <a:xfrm>
            <a:off x="3357554" y="2674800"/>
            <a:ext cx="2428892" cy="28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57554" y="5643578"/>
            <a:ext cx="2428892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27808" y="6381459"/>
            <a:ext cx="415498" cy="2622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86" name="AutoShape 847"/>
          <p:cNvSpPr>
            <a:spLocks noChangeArrowheads="1"/>
          </p:cNvSpPr>
          <p:nvPr/>
        </p:nvSpPr>
        <p:spPr bwMode="auto">
          <a:xfrm>
            <a:off x="5898784" y="2038641"/>
            <a:ext cx="4437353" cy="1154162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Everything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  <a:p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Everything is default value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for sorting images.</a:t>
            </a:r>
          </a:p>
        </p:txBody>
      </p:sp>
      <p:sp>
        <p:nvSpPr>
          <p:cNvPr id="87" name="오른쪽 화살표 86"/>
          <p:cNvSpPr/>
          <p:nvPr/>
        </p:nvSpPr>
        <p:spPr>
          <a:xfrm rot="2700000">
            <a:off x="6278400" y="2428319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69" name="AutoShape 847"/>
          <p:cNvSpPr>
            <a:spLocks noChangeArrowheads="1"/>
          </p:cNvSpPr>
          <p:nvPr/>
        </p:nvSpPr>
        <p:spPr bwMode="auto">
          <a:xfrm>
            <a:off x="714348" y="238102"/>
            <a:ext cx="1838067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Story Board</a:t>
            </a: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2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08" name="AutoShape 847"/>
          <p:cNvSpPr>
            <a:spLocks noChangeArrowheads="1"/>
          </p:cNvSpPr>
          <p:nvPr/>
        </p:nvSpPr>
        <p:spPr bwMode="auto">
          <a:xfrm>
            <a:off x="285720" y="835207"/>
            <a:ext cx="4192820" cy="615553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2-1. Log In Page(if Click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④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85720" y="1285860"/>
            <a:ext cx="855000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158" y="1357298"/>
            <a:ext cx="18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546" y="1357298"/>
            <a:ext cx="36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3356" y="1960306"/>
            <a:ext cx="5472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7884" y="1960306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58082" y="1960306"/>
            <a:ext cx="142876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AutoShape 847"/>
          <p:cNvSpPr>
            <a:spLocks noChangeArrowheads="1"/>
          </p:cNvSpPr>
          <p:nvPr/>
        </p:nvSpPr>
        <p:spPr bwMode="auto">
          <a:xfrm>
            <a:off x="5898784" y="2038641"/>
            <a:ext cx="176450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Everything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49" name="AutoShape 847"/>
          <p:cNvSpPr>
            <a:spLocks noChangeArrowheads="1"/>
          </p:cNvSpPr>
          <p:nvPr/>
        </p:nvSpPr>
        <p:spPr bwMode="auto">
          <a:xfrm>
            <a:off x="7396992" y="2038641"/>
            <a:ext cx="1774397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Categories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DropList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1" name="AutoShape 847"/>
          <p:cNvSpPr>
            <a:spLocks noChangeArrowheads="1"/>
          </p:cNvSpPr>
          <p:nvPr/>
        </p:nvSpPr>
        <p:spPr bwMode="auto">
          <a:xfrm>
            <a:off x="6630629" y="1395699"/>
            <a:ext cx="2104700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Join(Button)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AutoShape 847"/>
          <p:cNvSpPr>
            <a:spLocks noChangeArrowheads="1"/>
          </p:cNvSpPr>
          <p:nvPr/>
        </p:nvSpPr>
        <p:spPr bwMode="auto">
          <a:xfrm>
            <a:off x="403566" y="1395699"/>
            <a:ext cx="149012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Search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TextBox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AutoShape 847"/>
          <p:cNvSpPr>
            <a:spLocks noChangeArrowheads="1"/>
          </p:cNvSpPr>
          <p:nvPr/>
        </p:nvSpPr>
        <p:spPr bwMode="auto">
          <a:xfrm>
            <a:off x="403566" y="2038641"/>
            <a:ext cx="121958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Main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(Letter)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1" name="AutoShape 847"/>
          <p:cNvSpPr>
            <a:spLocks noChangeArrowheads="1"/>
          </p:cNvSpPr>
          <p:nvPr/>
        </p:nvSpPr>
        <p:spPr bwMode="auto">
          <a:xfrm>
            <a:off x="2266529" y="1396800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Main</a:t>
            </a:r>
          </a:p>
          <a:p>
            <a:r>
              <a:rPr lang="en-US" altLang="ko-KR" sz="1500" dirty="0" smtClean="0"/>
              <a:t>(Image)</a:t>
            </a:r>
            <a:endParaRPr lang="en-US" sz="1500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357158" y="2674686"/>
            <a:ext cx="1465200" cy="3682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28794" y="2674800"/>
            <a:ext cx="6858048" cy="3682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28596" y="2714620"/>
            <a:ext cx="1350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AutoShape 847"/>
          <p:cNvSpPr>
            <a:spLocks noChangeArrowheads="1"/>
          </p:cNvSpPr>
          <p:nvPr/>
        </p:nvSpPr>
        <p:spPr bwMode="auto">
          <a:xfrm>
            <a:off x="478800" y="2792955"/>
            <a:ext cx="121958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ID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(Letter)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28596" y="3317628"/>
            <a:ext cx="1350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7" name="AutoShape 847"/>
          <p:cNvSpPr>
            <a:spLocks noChangeArrowheads="1"/>
          </p:cNvSpPr>
          <p:nvPr/>
        </p:nvSpPr>
        <p:spPr bwMode="auto">
          <a:xfrm>
            <a:off x="478800" y="3395963"/>
            <a:ext cx="1551207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Password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(Letter)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013794" y="2714620"/>
            <a:ext cx="670161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AutoShape 847"/>
          <p:cNvSpPr>
            <a:spLocks noChangeArrowheads="1"/>
          </p:cNvSpPr>
          <p:nvPr/>
        </p:nvSpPr>
        <p:spPr bwMode="auto">
          <a:xfrm>
            <a:off x="2063998" y="2792955"/>
            <a:ext cx="112647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/>
              <a:t>List</a:t>
            </a:r>
          </a:p>
          <a:p>
            <a:r>
              <a:rPr lang="en-US" sz="1500" dirty="0" smtClean="0"/>
              <a:t>(Form)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012400" y="3317628"/>
            <a:ext cx="6703004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AutoShape 847"/>
          <p:cNvSpPr>
            <a:spLocks noChangeArrowheads="1"/>
          </p:cNvSpPr>
          <p:nvPr/>
        </p:nvSpPr>
        <p:spPr bwMode="auto">
          <a:xfrm>
            <a:off x="2050436" y="3395963"/>
            <a:ext cx="112647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/>
              <a:t>List</a:t>
            </a:r>
          </a:p>
          <a:p>
            <a:r>
              <a:rPr lang="en-US" sz="1500" dirty="0" smtClean="0"/>
              <a:t>(Form)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70720" y="5277958"/>
            <a:ext cx="8416122" cy="10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28596" y="5746520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28794" y="5746520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7" name="AutoShape 847"/>
          <p:cNvSpPr>
            <a:spLocks noChangeArrowheads="1"/>
          </p:cNvSpPr>
          <p:nvPr/>
        </p:nvSpPr>
        <p:spPr bwMode="auto">
          <a:xfrm>
            <a:off x="500034" y="5786454"/>
            <a:ext cx="138517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Join</a:t>
            </a:r>
          </a:p>
          <a:p>
            <a:r>
              <a:rPr lang="en-US" sz="1500" dirty="0" smtClean="0"/>
              <a:t>(Button)</a:t>
            </a:r>
          </a:p>
        </p:txBody>
      </p:sp>
      <p:sp>
        <p:nvSpPr>
          <p:cNvPr id="98" name="AutoShape 847"/>
          <p:cNvSpPr>
            <a:spLocks noChangeArrowheads="1"/>
          </p:cNvSpPr>
          <p:nvPr/>
        </p:nvSpPr>
        <p:spPr bwMode="auto">
          <a:xfrm>
            <a:off x="2000232" y="5786454"/>
            <a:ext cx="138517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Cancel</a:t>
            </a:r>
          </a:p>
          <a:p>
            <a:r>
              <a:rPr lang="en-US" sz="1500" dirty="0" smtClean="0"/>
              <a:t>(Button)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2" name="AutoShape 847"/>
          <p:cNvSpPr>
            <a:spLocks noChangeArrowheads="1"/>
          </p:cNvSpPr>
          <p:nvPr/>
        </p:nvSpPr>
        <p:spPr bwMode="auto">
          <a:xfrm>
            <a:off x="6215074" y="500042"/>
            <a:ext cx="2798895" cy="69249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Data &amp; Information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Page(Button) </a:t>
            </a:r>
          </a:p>
        </p:txBody>
      </p:sp>
      <p:sp>
        <p:nvSpPr>
          <p:cNvPr id="103" name="오른쪽 화살표 102"/>
          <p:cNvSpPr/>
          <p:nvPr/>
        </p:nvSpPr>
        <p:spPr>
          <a:xfrm rot="13500000">
            <a:off x="8024771" y="1151344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AutoShape 847"/>
          <p:cNvSpPr>
            <a:spLocks noChangeArrowheads="1"/>
          </p:cNvSpPr>
          <p:nvPr/>
        </p:nvSpPr>
        <p:spPr bwMode="auto">
          <a:xfrm>
            <a:off x="8044612" y="752757"/>
            <a:ext cx="1845498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Log 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endParaRPr lang="en-US" altLang="ko-KR" sz="15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오른쪽 화살표 104"/>
          <p:cNvSpPr/>
          <p:nvPr/>
        </p:nvSpPr>
        <p:spPr>
          <a:xfrm rot="-8100000">
            <a:off x="5900623" y="1150376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AutoShape 847"/>
          <p:cNvSpPr>
            <a:spLocks noChangeArrowheads="1"/>
          </p:cNvSpPr>
          <p:nvPr/>
        </p:nvSpPr>
        <p:spPr bwMode="auto">
          <a:xfrm>
            <a:off x="4572000" y="752757"/>
            <a:ext cx="1800000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Introduction Site    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57226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9" name="오른쪽 화살표 108"/>
          <p:cNvSpPr/>
          <p:nvPr/>
        </p:nvSpPr>
        <p:spPr>
          <a:xfrm rot="13500000">
            <a:off x="7329383" y="1142435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오른쪽 화살표 109"/>
          <p:cNvSpPr/>
          <p:nvPr/>
        </p:nvSpPr>
        <p:spPr>
          <a:xfrm rot="13500000">
            <a:off x="6615003" y="1159285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69" name="AutoShape 847"/>
          <p:cNvSpPr>
            <a:spLocks noChangeArrowheads="1"/>
          </p:cNvSpPr>
          <p:nvPr/>
        </p:nvSpPr>
        <p:spPr bwMode="auto">
          <a:xfrm>
            <a:off x="714348" y="238102"/>
            <a:ext cx="1838067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Story Board</a:t>
            </a: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2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08" name="AutoShape 847"/>
          <p:cNvSpPr>
            <a:spLocks noChangeArrowheads="1"/>
          </p:cNvSpPr>
          <p:nvPr/>
        </p:nvSpPr>
        <p:spPr bwMode="auto">
          <a:xfrm>
            <a:off x="285720" y="835207"/>
            <a:ext cx="4546733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2-2. Member Data Page(if Click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85720" y="1285860"/>
            <a:ext cx="855000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158" y="1357298"/>
            <a:ext cx="18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546" y="1357298"/>
            <a:ext cx="36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3356" y="1960306"/>
            <a:ext cx="5472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7884" y="1960306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58082" y="1960306"/>
            <a:ext cx="142876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AutoShape 847"/>
          <p:cNvSpPr>
            <a:spLocks noChangeArrowheads="1"/>
          </p:cNvSpPr>
          <p:nvPr/>
        </p:nvSpPr>
        <p:spPr bwMode="auto">
          <a:xfrm>
            <a:off x="5898784" y="2038641"/>
            <a:ext cx="176450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Everything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49" name="AutoShape 847"/>
          <p:cNvSpPr>
            <a:spLocks noChangeArrowheads="1"/>
          </p:cNvSpPr>
          <p:nvPr/>
        </p:nvSpPr>
        <p:spPr bwMode="auto">
          <a:xfrm>
            <a:off x="7396992" y="2038641"/>
            <a:ext cx="1774397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Categories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DropList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1" name="AutoShape 847"/>
          <p:cNvSpPr>
            <a:spLocks noChangeArrowheads="1"/>
          </p:cNvSpPr>
          <p:nvPr/>
        </p:nvSpPr>
        <p:spPr bwMode="auto">
          <a:xfrm>
            <a:off x="6630629" y="1395699"/>
            <a:ext cx="2104700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Join(Button)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AutoShape 847"/>
          <p:cNvSpPr>
            <a:spLocks noChangeArrowheads="1"/>
          </p:cNvSpPr>
          <p:nvPr/>
        </p:nvSpPr>
        <p:spPr bwMode="auto">
          <a:xfrm>
            <a:off x="403566" y="1395699"/>
            <a:ext cx="149012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Search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TextBox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AutoShape 847"/>
          <p:cNvSpPr>
            <a:spLocks noChangeArrowheads="1"/>
          </p:cNvSpPr>
          <p:nvPr/>
        </p:nvSpPr>
        <p:spPr bwMode="auto">
          <a:xfrm>
            <a:off x="403566" y="2038641"/>
            <a:ext cx="121958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Main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(Letter)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1" name="AutoShape 847"/>
          <p:cNvSpPr>
            <a:spLocks noChangeArrowheads="1"/>
          </p:cNvSpPr>
          <p:nvPr/>
        </p:nvSpPr>
        <p:spPr bwMode="auto">
          <a:xfrm>
            <a:off x="2266529" y="1396800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Main</a:t>
            </a:r>
          </a:p>
          <a:p>
            <a:r>
              <a:rPr lang="en-US" altLang="ko-KR" sz="1500" dirty="0" smtClean="0"/>
              <a:t>(Image)</a:t>
            </a:r>
            <a:endParaRPr lang="en-US" sz="1500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357158" y="2674686"/>
            <a:ext cx="1465200" cy="3682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28794" y="2674800"/>
            <a:ext cx="6858048" cy="3682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28596" y="2714620"/>
            <a:ext cx="1350000" cy="45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AutoShape 847"/>
          <p:cNvSpPr>
            <a:spLocks noChangeArrowheads="1"/>
          </p:cNvSpPr>
          <p:nvPr/>
        </p:nvSpPr>
        <p:spPr bwMode="auto">
          <a:xfrm>
            <a:off x="478800" y="2681583"/>
            <a:ext cx="171875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err="1" smtClean="0">
                <a:solidFill>
                  <a:schemeClr val="bg1"/>
                </a:solidFill>
              </a:rPr>
              <a:t>File_Select</a:t>
            </a:r>
            <a:endParaRPr lang="en-US" sz="1500" dirty="0" smtClean="0">
              <a:solidFill>
                <a:schemeClr val="bg1"/>
              </a:solidFill>
            </a:endParaRPr>
          </a:p>
          <a:p>
            <a:r>
              <a:rPr lang="en-US" sz="1500" dirty="0" smtClean="0">
                <a:solidFill>
                  <a:schemeClr val="bg1"/>
                </a:solidFill>
              </a:rPr>
              <a:t>(Button)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28596" y="3214686"/>
            <a:ext cx="1350000" cy="45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7" name="AutoShape 847"/>
          <p:cNvSpPr>
            <a:spLocks noChangeArrowheads="1"/>
          </p:cNvSpPr>
          <p:nvPr/>
        </p:nvSpPr>
        <p:spPr bwMode="auto">
          <a:xfrm>
            <a:off x="478800" y="3181649"/>
            <a:ext cx="1521531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Category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(Button)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013794" y="2732908"/>
            <a:ext cx="6701610" cy="45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AutoShape 847"/>
          <p:cNvSpPr>
            <a:spLocks noChangeArrowheads="1"/>
          </p:cNvSpPr>
          <p:nvPr/>
        </p:nvSpPr>
        <p:spPr bwMode="auto">
          <a:xfrm>
            <a:off x="2045710" y="2753021"/>
            <a:ext cx="1951583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Load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</a:t>
            </a:r>
            <a:r>
              <a:rPr lang="en-US" sz="1500" dirty="0" err="1" smtClean="0">
                <a:solidFill>
                  <a:schemeClr val="bg1"/>
                </a:solidFill>
              </a:rPr>
              <a:t>Letter_folder</a:t>
            </a:r>
            <a:r>
              <a:rPr lang="en-US" sz="15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012400" y="3232974"/>
            <a:ext cx="6703004" cy="45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AutoShape 847"/>
          <p:cNvSpPr>
            <a:spLocks noChangeArrowheads="1"/>
          </p:cNvSpPr>
          <p:nvPr/>
        </p:nvSpPr>
        <p:spPr bwMode="auto">
          <a:xfrm>
            <a:off x="2050436" y="3232974"/>
            <a:ext cx="1951583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Load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</a:t>
            </a:r>
            <a:r>
              <a:rPr lang="en-US" sz="1500" dirty="0" err="1" smtClean="0">
                <a:solidFill>
                  <a:schemeClr val="bg1"/>
                </a:solidFill>
              </a:rPr>
              <a:t>Letter_folder</a:t>
            </a:r>
            <a:r>
              <a:rPr lang="en-US" sz="15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70720" y="5277958"/>
            <a:ext cx="8416122" cy="10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28596" y="5746520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28794" y="5746520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7" name="AutoShape 847"/>
          <p:cNvSpPr>
            <a:spLocks noChangeArrowheads="1"/>
          </p:cNvSpPr>
          <p:nvPr/>
        </p:nvSpPr>
        <p:spPr bwMode="auto">
          <a:xfrm>
            <a:off x="500034" y="5786454"/>
            <a:ext cx="138517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Accept</a:t>
            </a:r>
          </a:p>
          <a:p>
            <a:r>
              <a:rPr lang="en-US" sz="1500" dirty="0" smtClean="0"/>
              <a:t>(Button)</a:t>
            </a:r>
          </a:p>
        </p:txBody>
      </p:sp>
      <p:sp>
        <p:nvSpPr>
          <p:cNvPr id="98" name="AutoShape 847"/>
          <p:cNvSpPr>
            <a:spLocks noChangeArrowheads="1"/>
          </p:cNvSpPr>
          <p:nvPr/>
        </p:nvSpPr>
        <p:spPr bwMode="auto">
          <a:xfrm>
            <a:off x="2000232" y="5786454"/>
            <a:ext cx="138517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Cancel</a:t>
            </a:r>
          </a:p>
          <a:p>
            <a:r>
              <a:rPr lang="en-US" sz="1500" dirty="0" smtClean="0"/>
              <a:t>(Button)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2" name="AutoShape 847"/>
          <p:cNvSpPr>
            <a:spLocks noChangeArrowheads="1"/>
          </p:cNvSpPr>
          <p:nvPr/>
        </p:nvSpPr>
        <p:spPr bwMode="auto">
          <a:xfrm>
            <a:off x="6215074" y="500042"/>
            <a:ext cx="2888033" cy="707886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Data &amp; Information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Page(Button)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⑥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03" name="오른쪽 화살표 102"/>
          <p:cNvSpPr/>
          <p:nvPr/>
        </p:nvSpPr>
        <p:spPr>
          <a:xfrm rot="13500000">
            <a:off x="8024771" y="1151344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AutoShape 847"/>
          <p:cNvSpPr>
            <a:spLocks noChangeArrowheads="1"/>
          </p:cNvSpPr>
          <p:nvPr/>
        </p:nvSpPr>
        <p:spPr bwMode="auto">
          <a:xfrm>
            <a:off x="8044612" y="752757"/>
            <a:ext cx="1845498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Log 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endParaRPr lang="en-US" altLang="ko-KR" sz="15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오른쪽 화살표 104"/>
          <p:cNvSpPr/>
          <p:nvPr/>
        </p:nvSpPr>
        <p:spPr>
          <a:xfrm rot="-8100000">
            <a:off x="5900623" y="1150376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AutoShape 847"/>
          <p:cNvSpPr>
            <a:spLocks noChangeArrowheads="1"/>
          </p:cNvSpPr>
          <p:nvPr/>
        </p:nvSpPr>
        <p:spPr bwMode="auto">
          <a:xfrm>
            <a:off x="4572000" y="752757"/>
            <a:ext cx="1800000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Introduction Site    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57226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9" name="오른쪽 화살표 108"/>
          <p:cNvSpPr/>
          <p:nvPr/>
        </p:nvSpPr>
        <p:spPr>
          <a:xfrm rot="13500000">
            <a:off x="7329383" y="1142435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오른쪽 화살표 109"/>
          <p:cNvSpPr/>
          <p:nvPr/>
        </p:nvSpPr>
        <p:spPr>
          <a:xfrm rot="13500000">
            <a:off x="6615003" y="1159285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28596" y="4314950"/>
            <a:ext cx="1350000" cy="90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2" name="AutoShape 847"/>
          <p:cNvSpPr>
            <a:spLocks noChangeArrowheads="1"/>
          </p:cNvSpPr>
          <p:nvPr/>
        </p:nvSpPr>
        <p:spPr bwMode="auto">
          <a:xfrm>
            <a:off x="495792" y="4710541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Photo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(Image)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2018520" y="3733040"/>
            <a:ext cx="6703004" cy="45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4" name="AutoShape 847"/>
          <p:cNvSpPr>
            <a:spLocks noChangeArrowheads="1"/>
          </p:cNvSpPr>
          <p:nvPr/>
        </p:nvSpPr>
        <p:spPr bwMode="auto">
          <a:xfrm>
            <a:off x="2056556" y="3731600"/>
            <a:ext cx="1951583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Load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</a:t>
            </a:r>
            <a:r>
              <a:rPr lang="en-US" sz="1500" dirty="0" err="1" smtClean="0">
                <a:solidFill>
                  <a:schemeClr val="bg1"/>
                </a:solidFill>
              </a:rPr>
              <a:t>Letter_folder</a:t>
            </a:r>
            <a:r>
              <a:rPr lang="en-US" sz="15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000232" y="4357694"/>
            <a:ext cx="6715172" cy="85725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6" name="AutoShape 847"/>
          <p:cNvSpPr>
            <a:spLocks noChangeArrowheads="1"/>
          </p:cNvSpPr>
          <p:nvPr/>
        </p:nvSpPr>
        <p:spPr bwMode="auto">
          <a:xfrm>
            <a:off x="2052215" y="4681847"/>
            <a:ext cx="1707378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err="1" smtClean="0"/>
              <a:t>Write_Load</a:t>
            </a:r>
            <a:endParaRPr lang="en-US" altLang="ko-KR" sz="1500" dirty="0" smtClean="0"/>
          </a:p>
          <a:p>
            <a:r>
              <a:rPr lang="en-US" altLang="ko-KR" sz="1500" dirty="0" smtClean="0"/>
              <a:t>(form)</a:t>
            </a:r>
            <a:endParaRPr lang="en-US" sz="1500" dirty="0" smtClean="0"/>
          </a:p>
        </p:txBody>
      </p:sp>
      <p:sp>
        <p:nvSpPr>
          <p:cNvPr id="118" name="직사각형 117"/>
          <p:cNvSpPr/>
          <p:nvPr/>
        </p:nvSpPr>
        <p:spPr>
          <a:xfrm>
            <a:off x="428596" y="3747789"/>
            <a:ext cx="1350000" cy="45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9" name="AutoShape 847"/>
          <p:cNvSpPr>
            <a:spLocks noChangeArrowheads="1"/>
          </p:cNvSpPr>
          <p:nvPr/>
        </p:nvSpPr>
        <p:spPr bwMode="auto">
          <a:xfrm>
            <a:off x="478800" y="3714752"/>
            <a:ext cx="138517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Album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(Button)</a:t>
            </a:r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69" name="AutoShape 847"/>
          <p:cNvSpPr>
            <a:spLocks noChangeArrowheads="1"/>
          </p:cNvSpPr>
          <p:nvPr/>
        </p:nvSpPr>
        <p:spPr bwMode="auto">
          <a:xfrm>
            <a:off x="714348" y="238102"/>
            <a:ext cx="1838067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Story Board</a:t>
            </a: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2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08" name="AutoShape 847"/>
          <p:cNvSpPr>
            <a:spLocks noChangeArrowheads="1"/>
          </p:cNvSpPr>
          <p:nvPr/>
        </p:nvSpPr>
        <p:spPr bwMode="auto">
          <a:xfrm>
            <a:off x="285720" y="835207"/>
            <a:ext cx="5513572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2-3. Member  Information Page(if  Click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⑥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85720" y="1285860"/>
            <a:ext cx="855000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158" y="1357298"/>
            <a:ext cx="18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546" y="1357298"/>
            <a:ext cx="36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3356" y="1960306"/>
            <a:ext cx="5472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7884" y="1960306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58082" y="1960306"/>
            <a:ext cx="142876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7158" y="2674686"/>
            <a:ext cx="8429684" cy="3683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AutoShape 847"/>
          <p:cNvSpPr>
            <a:spLocks noChangeArrowheads="1"/>
          </p:cNvSpPr>
          <p:nvPr/>
        </p:nvSpPr>
        <p:spPr bwMode="auto">
          <a:xfrm>
            <a:off x="5898784" y="2038641"/>
            <a:ext cx="176450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Everything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49" name="AutoShape 847"/>
          <p:cNvSpPr>
            <a:spLocks noChangeArrowheads="1"/>
          </p:cNvSpPr>
          <p:nvPr/>
        </p:nvSpPr>
        <p:spPr bwMode="auto">
          <a:xfrm>
            <a:off x="7396992" y="2038641"/>
            <a:ext cx="1774397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Categories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DropList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2" name="AutoShape 847"/>
          <p:cNvSpPr>
            <a:spLocks noChangeArrowheads="1"/>
          </p:cNvSpPr>
          <p:nvPr/>
        </p:nvSpPr>
        <p:spPr bwMode="auto">
          <a:xfrm>
            <a:off x="403566" y="1395699"/>
            <a:ext cx="149012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Search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TextBox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AutoShape 847"/>
          <p:cNvSpPr>
            <a:spLocks noChangeArrowheads="1"/>
          </p:cNvSpPr>
          <p:nvPr/>
        </p:nvSpPr>
        <p:spPr bwMode="auto">
          <a:xfrm>
            <a:off x="403566" y="2038641"/>
            <a:ext cx="121958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Main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(Letter)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1" name="AutoShape 847"/>
          <p:cNvSpPr>
            <a:spLocks noChangeArrowheads="1"/>
          </p:cNvSpPr>
          <p:nvPr/>
        </p:nvSpPr>
        <p:spPr bwMode="auto">
          <a:xfrm>
            <a:off x="2266529" y="1396800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Main</a:t>
            </a:r>
          </a:p>
          <a:p>
            <a:r>
              <a:rPr lang="en-US" altLang="ko-KR" sz="1500" dirty="0" smtClean="0"/>
              <a:t>(Image)</a:t>
            </a:r>
            <a:endParaRPr lang="en-US" sz="15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443834" y="2738242"/>
            <a:ext cx="8271570" cy="12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0034" y="2817562"/>
            <a:ext cx="1643074" cy="10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AutoShape 847"/>
          <p:cNvSpPr>
            <a:spLocks noChangeArrowheads="1"/>
          </p:cNvSpPr>
          <p:nvPr/>
        </p:nvSpPr>
        <p:spPr bwMode="auto">
          <a:xfrm>
            <a:off x="555966" y="3357562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Photo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(Image)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214546" y="2818800"/>
            <a:ext cx="4714908" cy="10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00892" y="2818800"/>
            <a:ext cx="1643074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AutoShape 847"/>
          <p:cNvSpPr>
            <a:spLocks noChangeArrowheads="1"/>
          </p:cNvSpPr>
          <p:nvPr/>
        </p:nvSpPr>
        <p:spPr bwMode="auto">
          <a:xfrm>
            <a:off x="7052650" y="3357562"/>
            <a:ext cx="198552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Profile Modify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⑦</a:t>
            </a:r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AutoShape 847"/>
          <p:cNvSpPr>
            <a:spLocks noChangeArrowheads="1"/>
          </p:cNvSpPr>
          <p:nvPr/>
        </p:nvSpPr>
        <p:spPr bwMode="auto">
          <a:xfrm>
            <a:off x="2266304" y="3357562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(Image)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2800" y="4071942"/>
            <a:ext cx="827157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2800" y="4857760"/>
            <a:ext cx="2930400" cy="142876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56442" y="4857760"/>
            <a:ext cx="2858962" cy="142876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28992" y="4857760"/>
            <a:ext cx="2357454" cy="142876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AutoShape 847"/>
          <p:cNvSpPr>
            <a:spLocks noChangeArrowheads="1"/>
          </p:cNvSpPr>
          <p:nvPr/>
        </p:nvSpPr>
        <p:spPr bwMode="auto">
          <a:xfrm>
            <a:off x="3480750" y="5824855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Photo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(Image)</a:t>
            </a:r>
          </a:p>
        </p:txBody>
      </p:sp>
      <p:sp>
        <p:nvSpPr>
          <p:cNvPr id="56" name="AutoShape 847"/>
          <p:cNvSpPr>
            <a:spLocks noChangeArrowheads="1"/>
          </p:cNvSpPr>
          <p:nvPr/>
        </p:nvSpPr>
        <p:spPr bwMode="auto">
          <a:xfrm>
            <a:off x="5909642" y="5824855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Photo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(Image)</a:t>
            </a:r>
          </a:p>
        </p:txBody>
      </p:sp>
      <p:sp>
        <p:nvSpPr>
          <p:cNvPr id="50" name="AutoShape 847"/>
          <p:cNvSpPr>
            <a:spLocks noChangeArrowheads="1"/>
          </p:cNvSpPr>
          <p:nvPr/>
        </p:nvSpPr>
        <p:spPr bwMode="auto">
          <a:xfrm>
            <a:off x="500034" y="5824855"/>
            <a:ext cx="134059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Photo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(Image)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00034" y="4174884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AutoShape 847"/>
          <p:cNvSpPr>
            <a:spLocks noChangeArrowheads="1"/>
          </p:cNvSpPr>
          <p:nvPr/>
        </p:nvSpPr>
        <p:spPr bwMode="auto">
          <a:xfrm>
            <a:off x="521479" y="4214818"/>
            <a:ext cx="176450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Everything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000232" y="4174884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00430" y="4174884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3" name="AutoShape 847"/>
          <p:cNvSpPr>
            <a:spLocks noChangeArrowheads="1"/>
          </p:cNvSpPr>
          <p:nvPr/>
        </p:nvSpPr>
        <p:spPr bwMode="auto">
          <a:xfrm>
            <a:off x="2021677" y="4214818"/>
            <a:ext cx="138517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Album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64" name="AutoShape 847"/>
          <p:cNvSpPr>
            <a:spLocks noChangeArrowheads="1"/>
          </p:cNvSpPr>
          <p:nvPr/>
        </p:nvSpPr>
        <p:spPr bwMode="auto">
          <a:xfrm>
            <a:off x="3540727" y="4214818"/>
            <a:ext cx="163763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Bookmart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000628" y="4174884"/>
            <a:ext cx="3643338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6" name="AutoShape 847"/>
          <p:cNvSpPr>
            <a:spLocks noChangeArrowheads="1"/>
          </p:cNvSpPr>
          <p:nvPr/>
        </p:nvSpPr>
        <p:spPr bwMode="auto">
          <a:xfrm>
            <a:off x="5000628" y="4214818"/>
            <a:ext cx="121958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Page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(Letter)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8" name="AutoShape 847"/>
          <p:cNvSpPr>
            <a:spLocks noChangeArrowheads="1"/>
          </p:cNvSpPr>
          <p:nvPr/>
        </p:nvSpPr>
        <p:spPr bwMode="auto">
          <a:xfrm>
            <a:off x="1058807" y="4896161"/>
            <a:ext cx="3013127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Everything is default value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for sorting images.</a:t>
            </a:r>
          </a:p>
        </p:txBody>
      </p:sp>
      <p:sp>
        <p:nvSpPr>
          <p:cNvPr id="70" name="오른쪽 화살표 69"/>
          <p:cNvSpPr/>
          <p:nvPr/>
        </p:nvSpPr>
        <p:spPr>
          <a:xfrm rot="2700000">
            <a:off x="525923" y="4731185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4" name="AutoShape 847"/>
          <p:cNvSpPr>
            <a:spLocks noChangeArrowheads="1"/>
          </p:cNvSpPr>
          <p:nvPr/>
        </p:nvSpPr>
        <p:spPr bwMode="auto">
          <a:xfrm>
            <a:off x="6630629" y="1395699"/>
            <a:ext cx="2104700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Join(Button)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AutoShape 847"/>
          <p:cNvSpPr>
            <a:spLocks noChangeArrowheads="1"/>
          </p:cNvSpPr>
          <p:nvPr/>
        </p:nvSpPr>
        <p:spPr bwMode="auto">
          <a:xfrm>
            <a:off x="6215074" y="500042"/>
            <a:ext cx="2888033" cy="707886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Data &amp; Information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Page(Button)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⑥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1" name="오른쪽 화살표 80"/>
          <p:cNvSpPr/>
          <p:nvPr/>
        </p:nvSpPr>
        <p:spPr>
          <a:xfrm rot="13500000">
            <a:off x="8024771" y="1151344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rot="-8100000">
            <a:off x="5900623" y="1150376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57226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7" name="오른쪽 화살표 86"/>
          <p:cNvSpPr/>
          <p:nvPr/>
        </p:nvSpPr>
        <p:spPr>
          <a:xfrm rot="13500000">
            <a:off x="7329383" y="1142435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오른쪽 화살표 87"/>
          <p:cNvSpPr/>
          <p:nvPr/>
        </p:nvSpPr>
        <p:spPr>
          <a:xfrm rot="13500000">
            <a:off x="6615003" y="1159285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AutoShape 847"/>
          <p:cNvSpPr>
            <a:spLocks noChangeArrowheads="1"/>
          </p:cNvSpPr>
          <p:nvPr/>
        </p:nvSpPr>
        <p:spPr bwMode="auto">
          <a:xfrm>
            <a:off x="8044612" y="752757"/>
            <a:ext cx="1845498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Log 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endParaRPr lang="en-US" altLang="ko-KR" sz="15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69" name="AutoShape 847"/>
          <p:cNvSpPr>
            <a:spLocks noChangeArrowheads="1"/>
          </p:cNvSpPr>
          <p:nvPr/>
        </p:nvSpPr>
        <p:spPr bwMode="auto">
          <a:xfrm>
            <a:off x="714348" y="238102"/>
            <a:ext cx="1838067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Story Board</a:t>
            </a: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2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08" name="AutoShape 847"/>
          <p:cNvSpPr>
            <a:spLocks noChangeArrowheads="1"/>
          </p:cNvSpPr>
          <p:nvPr/>
        </p:nvSpPr>
        <p:spPr bwMode="auto">
          <a:xfrm>
            <a:off x="285720" y="835207"/>
            <a:ext cx="5526327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2-4. Member Modification Page(if  Click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⑦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85720" y="1285860"/>
            <a:ext cx="855000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158" y="1357298"/>
            <a:ext cx="18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546" y="1357298"/>
            <a:ext cx="36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3356" y="1960306"/>
            <a:ext cx="5472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7884" y="1960306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58082" y="1960306"/>
            <a:ext cx="142876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AutoShape 847"/>
          <p:cNvSpPr>
            <a:spLocks noChangeArrowheads="1"/>
          </p:cNvSpPr>
          <p:nvPr/>
        </p:nvSpPr>
        <p:spPr bwMode="auto">
          <a:xfrm>
            <a:off x="5898784" y="2038641"/>
            <a:ext cx="176450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Everything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49" name="AutoShape 847"/>
          <p:cNvSpPr>
            <a:spLocks noChangeArrowheads="1"/>
          </p:cNvSpPr>
          <p:nvPr/>
        </p:nvSpPr>
        <p:spPr bwMode="auto">
          <a:xfrm>
            <a:off x="7396992" y="2038641"/>
            <a:ext cx="1774397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Categories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DropList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2" name="AutoShape 847"/>
          <p:cNvSpPr>
            <a:spLocks noChangeArrowheads="1"/>
          </p:cNvSpPr>
          <p:nvPr/>
        </p:nvSpPr>
        <p:spPr bwMode="auto">
          <a:xfrm>
            <a:off x="403566" y="1395699"/>
            <a:ext cx="149012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Search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TextBox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AutoShape 847"/>
          <p:cNvSpPr>
            <a:spLocks noChangeArrowheads="1"/>
          </p:cNvSpPr>
          <p:nvPr/>
        </p:nvSpPr>
        <p:spPr bwMode="auto">
          <a:xfrm>
            <a:off x="403566" y="2038641"/>
            <a:ext cx="121958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Main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(Letter)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1" name="AutoShape 847"/>
          <p:cNvSpPr>
            <a:spLocks noChangeArrowheads="1"/>
          </p:cNvSpPr>
          <p:nvPr/>
        </p:nvSpPr>
        <p:spPr bwMode="auto">
          <a:xfrm>
            <a:off x="2266529" y="1396800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Main</a:t>
            </a:r>
          </a:p>
          <a:p>
            <a:r>
              <a:rPr lang="en-US" altLang="ko-KR" sz="1500" dirty="0" smtClean="0"/>
              <a:t>(Image)</a:t>
            </a:r>
            <a:endParaRPr lang="en-US" sz="1500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357158" y="2674686"/>
            <a:ext cx="1465200" cy="3682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928794" y="2674800"/>
            <a:ext cx="6858048" cy="3682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8596" y="3929066"/>
            <a:ext cx="1350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3" name="AutoShape 847"/>
          <p:cNvSpPr>
            <a:spLocks noChangeArrowheads="1"/>
          </p:cNvSpPr>
          <p:nvPr/>
        </p:nvSpPr>
        <p:spPr bwMode="auto">
          <a:xfrm>
            <a:off x="478800" y="4007401"/>
            <a:ext cx="186142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Question List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(Letter)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28596" y="2714620"/>
            <a:ext cx="1350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AutoShape 847"/>
          <p:cNvSpPr>
            <a:spLocks noChangeArrowheads="1"/>
          </p:cNvSpPr>
          <p:nvPr/>
        </p:nvSpPr>
        <p:spPr bwMode="auto">
          <a:xfrm>
            <a:off x="478800" y="2792955"/>
            <a:ext cx="186142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Question List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(Letter)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28596" y="3317628"/>
            <a:ext cx="1350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7" name="AutoShape 847"/>
          <p:cNvSpPr>
            <a:spLocks noChangeArrowheads="1"/>
          </p:cNvSpPr>
          <p:nvPr/>
        </p:nvSpPr>
        <p:spPr bwMode="auto">
          <a:xfrm>
            <a:off x="478800" y="3395963"/>
            <a:ext cx="186142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Question List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(Letter)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013794" y="2714620"/>
            <a:ext cx="670161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AutoShape 847"/>
          <p:cNvSpPr>
            <a:spLocks noChangeArrowheads="1"/>
          </p:cNvSpPr>
          <p:nvPr/>
        </p:nvSpPr>
        <p:spPr bwMode="auto">
          <a:xfrm>
            <a:off x="2063998" y="2792955"/>
            <a:ext cx="190534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/>
              <a:t>Answer List</a:t>
            </a:r>
          </a:p>
          <a:p>
            <a:r>
              <a:rPr lang="en-US" sz="1500" dirty="0" smtClean="0"/>
              <a:t>(Letter)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012400" y="3317628"/>
            <a:ext cx="6703004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AutoShape 847"/>
          <p:cNvSpPr>
            <a:spLocks noChangeArrowheads="1"/>
          </p:cNvSpPr>
          <p:nvPr/>
        </p:nvSpPr>
        <p:spPr bwMode="auto">
          <a:xfrm>
            <a:off x="2050436" y="3395963"/>
            <a:ext cx="190534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/>
              <a:t>Answer List</a:t>
            </a:r>
          </a:p>
          <a:p>
            <a:r>
              <a:rPr lang="en-US" sz="1500" dirty="0" smtClean="0"/>
              <a:t>(Letter)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000232" y="3929066"/>
            <a:ext cx="6715172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8" name="AutoShape 847"/>
          <p:cNvSpPr>
            <a:spLocks noChangeArrowheads="1"/>
          </p:cNvSpPr>
          <p:nvPr/>
        </p:nvSpPr>
        <p:spPr bwMode="auto">
          <a:xfrm>
            <a:off x="2052000" y="4000504"/>
            <a:ext cx="190534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/>
              <a:t>Answer List</a:t>
            </a:r>
          </a:p>
          <a:p>
            <a:r>
              <a:rPr lang="en-US" sz="1500" dirty="0" smtClean="0"/>
              <a:t>(Letter)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85720" y="4500570"/>
            <a:ext cx="415498" cy="2622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857356" y="4500570"/>
            <a:ext cx="415498" cy="2622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91" name="AutoShape 847"/>
          <p:cNvSpPr>
            <a:spLocks noChangeArrowheads="1"/>
          </p:cNvSpPr>
          <p:nvPr/>
        </p:nvSpPr>
        <p:spPr bwMode="auto">
          <a:xfrm>
            <a:off x="392655" y="4824723"/>
            <a:ext cx="186142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Question List</a:t>
            </a:r>
          </a:p>
          <a:p>
            <a:r>
              <a:rPr lang="en-US" sz="1500" dirty="0" smtClean="0"/>
              <a:t>(Letter)</a:t>
            </a:r>
          </a:p>
        </p:txBody>
      </p:sp>
      <p:sp>
        <p:nvSpPr>
          <p:cNvPr id="92" name="AutoShape 847"/>
          <p:cNvSpPr>
            <a:spLocks noChangeArrowheads="1"/>
          </p:cNvSpPr>
          <p:nvPr/>
        </p:nvSpPr>
        <p:spPr bwMode="auto">
          <a:xfrm>
            <a:off x="1951755" y="4824723"/>
            <a:ext cx="190534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Answer List</a:t>
            </a:r>
          </a:p>
          <a:p>
            <a:r>
              <a:rPr lang="en-US" sz="1500" dirty="0" smtClean="0"/>
              <a:t>(Letter)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70720" y="5277958"/>
            <a:ext cx="8416122" cy="10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8596" y="5746520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28794" y="5746520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0" name="AutoShape 847"/>
          <p:cNvSpPr>
            <a:spLocks noChangeArrowheads="1"/>
          </p:cNvSpPr>
          <p:nvPr/>
        </p:nvSpPr>
        <p:spPr bwMode="auto">
          <a:xfrm>
            <a:off x="500034" y="5786454"/>
            <a:ext cx="138517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Accept</a:t>
            </a:r>
          </a:p>
          <a:p>
            <a:r>
              <a:rPr lang="en-US" sz="1500" dirty="0" smtClean="0"/>
              <a:t>(Button)</a:t>
            </a:r>
          </a:p>
        </p:txBody>
      </p:sp>
      <p:sp>
        <p:nvSpPr>
          <p:cNvPr id="65" name="AutoShape 847"/>
          <p:cNvSpPr>
            <a:spLocks noChangeArrowheads="1"/>
          </p:cNvSpPr>
          <p:nvPr/>
        </p:nvSpPr>
        <p:spPr bwMode="auto">
          <a:xfrm>
            <a:off x="2000232" y="5786454"/>
            <a:ext cx="1386191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Cancel</a:t>
            </a:r>
          </a:p>
          <a:p>
            <a:r>
              <a:rPr lang="en-US" sz="1500" dirty="0" smtClean="0"/>
              <a:t>(Button)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0" name="AutoShape 847"/>
          <p:cNvSpPr>
            <a:spLocks noChangeArrowheads="1"/>
          </p:cNvSpPr>
          <p:nvPr/>
        </p:nvSpPr>
        <p:spPr bwMode="auto">
          <a:xfrm>
            <a:off x="6630629" y="1395699"/>
            <a:ext cx="2104700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Join(Button)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AutoShape 847"/>
          <p:cNvSpPr>
            <a:spLocks noChangeArrowheads="1"/>
          </p:cNvSpPr>
          <p:nvPr/>
        </p:nvSpPr>
        <p:spPr bwMode="auto">
          <a:xfrm>
            <a:off x="6215074" y="500042"/>
            <a:ext cx="2888033" cy="707886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Data &amp; Information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Page(Button)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⑥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5" name="오른쪽 화살표 84"/>
          <p:cNvSpPr/>
          <p:nvPr/>
        </p:nvSpPr>
        <p:spPr>
          <a:xfrm rot="13500000">
            <a:off x="8024771" y="1151344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AutoShape 847"/>
          <p:cNvSpPr>
            <a:spLocks noChangeArrowheads="1"/>
          </p:cNvSpPr>
          <p:nvPr/>
        </p:nvSpPr>
        <p:spPr bwMode="auto">
          <a:xfrm>
            <a:off x="8044612" y="752757"/>
            <a:ext cx="1845498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Log 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endParaRPr lang="en-US" altLang="ko-KR" sz="15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오른쪽 화살표 95"/>
          <p:cNvSpPr/>
          <p:nvPr/>
        </p:nvSpPr>
        <p:spPr>
          <a:xfrm rot="-8100000">
            <a:off x="5900623" y="1150376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657226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오른쪽 화살표 98"/>
          <p:cNvSpPr/>
          <p:nvPr/>
        </p:nvSpPr>
        <p:spPr>
          <a:xfrm rot="13500000">
            <a:off x="7329383" y="1142435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오른쪽 화살표 99"/>
          <p:cNvSpPr/>
          <p:nvPr/>
        </p:nvSpPr>
        <p:spPr>
          <a:xfrm rot="13500000">
            <a:off x="6615003" y="1159285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>
          <a:xfrm>
            <a:off x="357158" y="2674800"/>
            <a:ext cx="6858048" cy="36831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69" name="AutoShape 847"/>
          <p:cNvSpPr>
            <a:spLocks noChangeArrowheads="1"/>
          </p:cNvSpPr>
          <p:nvPr/>
        </p:nvSpPr>
        <p:spPr bwMode="auto">
          <a:xfrm>
            <a:off x="714348" y="238102"/>
            <a:ext cx="1838067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Story Board</a:t>
            </a: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2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08" name="AutoShape 847"/>
          <p:cNvSpPr>
            <a:spLocks noChangeArrowheads="1"/>
          </p:cNvSpPr>
          <p:nvPr/>
        </p:nvSpPr>
        <p:spPr bwMode="auto">
          <a:xfrm>
            <a:off x="285720" y="835207"/>
            <a:ext cx="4535426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2-5.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Photo_display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Page(if Click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⑧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85720" y="1285860"/>
            <a:ext cx="855000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158" y="1357298"/>
            <a:ext cx="18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546" y="1357298"/>
            <a:ext cx="36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3356" y="1960306"/>
            <a:ext cx="5472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7884" y="1960306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58082" y="1960306"/>
            <a:ext cx="142876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AutoShape 847"/>
          <p:cNvSpPr>
            <a:spLocks noChangeArrowheads="1"/>
          </p:cNvSpPr>
          <p:nvPr/>
        </p:nvSpPr>
        <p:spPr bwMode="auto">
          <a:xfrm>
            <a:off x="5898784" y="2038641"/>
            <a:ext cx="176450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Everything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49" name="AutoShape 847"/>
          <p:cNvSpPr>
            <a:spLocks noChangeArrowheads="1"/>
          </p:cNvSpPr>
          <p:nvPr/>
        </p:nvSpPr>
        <p:spPr bwMode="auto">
          <a:xfrm>
            <a:off x="7396992" y="2038641"/>
            <a:ext cx="1774397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Categories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DropList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1" name="AutoShape 847"/>
          <p:cNvSpPr>
            <a:spLocks noChangeArrowheads="1"/>
          </p:cNvSpPr>
          <p:nvPr/>
        </p:nvSpPr>
        <p:spPr bwMode="auto">
          <a:xfrm>
            <a:off x="6215074" y="500042"/>
            <a:ext cx="2798895" cy="69249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Data &amp; Information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Page(Button) </a:t>
            </a:r>
          </a:p>
        </p:txBody>
      </p:sp>
      <p:sp>
        <p:nvSpPr>
          <p:cNvPr id="52" name="AutoShape 847"/>
          <p:cNvSpPr>
            <a:spLocks noChangeArrowheads="1"/>
          </p:cNvSpPr>
          <p:nvPr/>
        </p:nvSpPr>
        <p:spPr bwMode="auto">
          <a:xfrm>
            <a:off x="403566" y="1395699"/>
            <a:ext cx="149012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Search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TextBox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AutoShape 847"/>
          <p:cNvSpPr>
            <a:spLocks noChangeArrowheads="1"/>
          </p:cNvSpPr>
          <p:nvPr/>
        </p:nvSpPr>
        <p:spPr bwMode="auto">
          <a:xfrm>
            <a:off x="403566" y="2038641"/>
            <a:ext cx="121958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Main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(Letter)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1" name="AutoShape 847"/>
          <p:cNvSpPr>
            <a:spLocks noChangeArrowheads="1"/>
          </p:cNvSpPr>
          <p:nvPr/>
        </p:nvSpPr>
        <p:spPr bwMode="auto">
          <a:xfrm>
            <a:off x="2266529" y="1396800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Main</a:t>
            </a:r>
          </a:p>
          <a:p>
            <a:r>
              <a:rPr lang="en-US" altLang="ko-KR" sz="1500" dirty="0" smtClean="0"/>
              <a:t>(Image)</a:t>
            </a:r>
            <a:endParaRPr lang="en-US" sz="1500" dirty="0" smtClean="0"/>
          </a:p>
        </p:txBody>
      </p:sp>
      <p:sp>
        <p:nvSpPr>
          <p:cNvPr id="79" name="오른쪽 화살표 78"/>
          <p:cNvSpPr/>
          <p:nvPr/>
        </p:nvSpPr>
        <p:spPr>
          <a:xfrm rot="13500000">
            <a:off x="8024771" y="1151344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AutoShape 847"/>
          <p:cNvSpPr>
            <a:spLocks noChangeArrowheads="1"/>
          </p:cNvSpPr>
          <p:nvPr/>
        </p:nvSpPr>
        <p:spPr bwMode="auto">
          <a:xfrm>
            <a:off x="8044612" y="752757"/>
            <a:ext cx="1845498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Log 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endParaRPr lang="en-US" altLang="ko-KR" sz="15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오른쪽 화살표 82"/>
          <p:cNvSpPr/>
          <p:nvPr/>
        </p:nvSpPr>
        <p:spPr>
          <a:xfrm rot="-8100000">
            <a:off x="5900623" y="1150376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AutoShape 847"/>
          <p:cNvSpPr>
            <a:spLocks noChangeArrowheads="1"/>
          </p:cNvSpPr>
          <p:nvPr/>
        </p:nvSpPr>
        <p:spPr bwMode="auto">
          <a:xfrm>
            <a:off x="4572000" y="752757"/>
            <a:ext cx="1800000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Introduction Site    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57226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3" name="오른쪽 화살표 72"/>
          <p:cNvSpPr/>
          <p:nvPr/>
        </p:nvSpPr>
        <p:spPr>
          <a:xfrm rot="13500000">
            <a:off x="7329383" y="1142435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오른쪽 화살표 73"/>
          <p:cNvSpPr/>
          <p:nvPr/>
        </p:nvSpPr>
        <p:spPr>
          <a:xfrm rot="13500000">
            <a:off x="6615003" y="1159285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AutoShape 847"/>
          <p:cNvSpPr>
            <a:spLocks noChangeArrowheads="1"/>
          </p:cNvSpPr>
          <p:nvPr/>
        </p:nvSpPr>
        <p:spPr bwMode="auto">
          <a:xfrm>
            <a:off x="380639" y="3286124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Photo</a:t>
            </a:r>
          </a:p>
          <a:p>
            <a:r>
              <a:rPr lang="en-US" sz="1500" dirty="0" smtClean="0"/>
              <a:t>(Image)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7303354" y="2674686"/>
            <a:ext cx="1465200" cy="3683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374792" y="3929066"/>
            <a:ext cx="135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374792" y="2714620"/>
            <a:ext cx="1350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374792" y="3317628"/>
            <a:ext cx="135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231916" y="4500570"/>
            <a:ext cx="415498" cy="2622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105" name="AutoShape 847"/>
          <p:cNvSpPr>
            <a:spLocks noChangeArrowheads="1"/>
          </p:cNvSpPr>
          <p:nvPr/>
        </p:nvSpPr>
        <p:spPr bwMode="auto">
          <a:xfrm>
            <a:off x="7429520" y="4007401"/>
            <a:ext cx="184611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err="1" smtClean="0"/>
              <a:t>People_List</a:t>
            </a:r>
            <a:endParaRPr lang="en-US" sz="1500" dirty="0" smtClean="0"/>
          </a:p>
          <a:p>
            <a:r>
              <a:rPr lang="en-US" sz="1500" dirty="0" smtClean="0"/>
              <a:t>(Letter)</a:t>
            </a:r>
          </a:p>
        </p:txBody>
      </p:sp>
      <p:sp>
        <p:nvSpPr>
          <p:cNvPr id="107" name="AutoShape 847"/>
          <p:cNvSpPr>
            <a:spLocks noChangeArrowheads="1"/>
          </p:cNvSpPr>
          <p:nvPr/>
        </p:nvSpPr>
        <p:spPr bwMode="auto">
          <a:xfrm>
            <a:off x="7429520" y="2792955"/>
            <a:ext cx="1463687" cy="230832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List(Letter)</a:t>
            </a:r>
          </a:p>
        </p:txBody>
      </p:sp>
      <p:sp>
        <p:nvSpPr>
          <p:cNvPr id="110" name="AutoShape 847"/>
          <p:cNvSpPr>
            <a:spLocks noChangeArrowheads="1"/>
          </p:cNvSpPr>
          <p:nvPr/>
        </p:nvSpPr>
        <p:spPr bwMode="auto">
          <a:xfrm>
            <a:off x="7429520" y="3395963"/>
            <a:ext cx="1688460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err="1" smtClean="0"/>
              <a:t>People_List</a:t>
            </a:r>
            <a:endParaRPr lang="en-US" sz="1500" dirty="0" smtClean="0"/>
          </a:p>
          <a:p>
            <a:r>
              <a:rPr lang="en-US" sz="1500" dirty="0" smtClean="0"/>
              <a:t>(Letter)</a:t>
            </a:r>
          </a:p>
        </p:txBody>
      </p:sp>
      <p:sp>
        <p:nvSpPr>
          <p:cNvPr id="119" name="AutoShape 847"/>
          <p:cNvSpPr>
            <a:spLocks noChangeArrowheads="1"/>
          </p:cNvSpPr>
          <p:nvPr/>
        </p:nvSpPr>
        <p:spPr bwMode="auto">
          <a:xfrm>
            <a:off x="7325738" y="5896293"/>
            <a:ext cx="181829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People List</a:t>
            </a:r>
          </a:p>
          <a:p>
            <a:r>
              <a:rPr lang="en-US" sz="1500" dirty="0" smtClean="0"/>
              <a:t>(Letter)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428596" y="2714620"/>
            <a:ext cx="142876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4" name="AutoShape 847"/>
          <p:cNvSpPr>
            <a:spLocks noChangeArrowheads="1"/>
          </p:cNvSpPr>
          <p:nvPr/>
        </p:nvSpPr>
        <p:spPr bwMode="auto">
          <a:xfrm>
            <a:off x="450041" y="2754554"/>
            <a:ext cx="121958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(Letter)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928794" y="2714620"/>
            <a:ext cx="142876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428992" y="2714620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7" name="AutoShape 847"/>
          <p:cNvSpPr>
            <a:spLocks noChangeArrowheads="1"/>
          </p:cNvSpPr>
          <p:nvPr/>
        </p:nvSpPr>
        <p:spPr bwMode="auto">
          <a:xfrm>
            <a:off x="1950239" y="2754554"/>
            <a:ext cx="121958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Name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(Letter)</a:t>
            </a:r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AutoShape 847"/>
          <p:cNvSpPr>
            <a:spLocks noChangeArrowheads="1"/>
          </p:cNvSpPr>
          <p:nvPr/>
        </p:nvSpPr>
        <p:spPr bwMode="auto">
          <a:xfrm>
            <a:off x="3469289" y="2754554"/>
            <a:ext cx="1845498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Draw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⑨</a:t>
            </a:r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929190" y="2714620"/>
            <a:ext cx="2214578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04172" y="5746520"/>
            <a:ext cx="3348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75446" y="5143512"/>
            <a:ext cx="678661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54480" y="5193578"/>
            <a:ext cx="1260000" cy="45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857884" y="5214950"/>
            <a:ext cx="1260000" cy="45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3" name="AutoShape 847"/>
          <p:cNvSpPr>
            <a:spLocks noChangeArrowheads="1"/>
          </p:cNvSpPr>
          <p:nvPr/>
        </p:nvSpPr>
        <p:spPr bwMode="auto">
          <a:xfrm>
            <a:off x="2503632" y="5181913"/>
            <a:ext cx="2068368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/>
              <a:t>New Comment</a:t>
            </a:r>
          </a:p>
          <a:p>
            <a:r>
              <a:rPr lang="en-US" sz="1500" dirty="0" smtClean="0"/>
              <a:t>(Letter)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3822758" y="5746520"/>
            <a:ext cx="3348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5" name="AutoShape 847"/>
          <p:cNvSpPr>
            <a:spLocks noChangeArrowheads="1"/>
          </p:cNvSpPr>
          <p:nvPr/>
        </p:nvSpPr>
        <p:spPr bwMode="auto">
          <a:xfrm>
            <a:off x="3857620" y="5753417"/>
            <a:ext cx="1650746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Comment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(Letter)</a:t>
            </a:r>
          </a:p>
        </p:txBody>
      </p:sp>
      <p:sp>
        <p:nvSpPr>
          <p:cNvPr id="146" name="AutoShape 847"/>
          <p:cNvSpPr>
            <a:spLocks noChangeArrowheads="1"/>
          </p:cNvSpPr>
          <p:nvPr/>
        </p:nvSpPr>
        <p:spPr bwMode="auto">
          <a:xfrm>
            <a:off x="451465" y="5753417"/>
            <a:ext cx="2120271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/>
              <a:t>Comment</a:t>
            </a:r>
          </a:p>
          <a:p>
            <a:r>
              <a:rPr lang="en-US" sz="1500" dirty="0" smtClean="0"/>
              <a:t>(</a:t>
            </a:r>
            <a:r>
              <a:rPr lang="en-US" sz="1500" dirty="0" err="1" smtClean="0"/>
              <a:t>Photo&amp;Name</a:t>
            </a:r>
            <a:r>
              <a:rPr lang="en-US" sz="1500" dirty="0" smtClean="0"/>
              <a:t>)</a:t>
            </a:r>
          </a:p>
        </p:txBody>
      </p:sp>
      <p:sp>
        <p:nvSpPr>
          <p:cNvPr id="147" name="AutoShape 847"/>
          <p:cNvSpPr>
            <a:spLocks noChangeArrowheads="1"/>
          </p:cNvSpPr>
          <p:nvPr/>
        </p:nvSpPr>
        <p:spPr bwMode="auto">
          <a:xfrm>
            <a:off x="480354" y="5165395"/>
            <a:ext cx="1305564" cy="69249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Photo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(Image)</a:t>
            </a:r>
          </a:p>
          <a:p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148" name="AutoShape 847"/>
          <p:cNvSpPr>
            <a:spLocks noChangeArrowheads="1"/>
          </p:cNvSpPr>
          <p:nvPr/>
        </p:nvSpPr>
        <p:spPr bwMode="auto">
          <a:xfrm>
            <a:off x="5857884" y="5181913"/>
            <a:ext cx="243169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Comment Button</a:t>
            </a:r>
          </a:p>
          <a:p>
            <a:r>
              <a:rPr lang="en-US" altLang="ko-KR" sz="1500" dirty="0" smtClean="0"/>
              <a:t>(Button)</a:t>
            </a:r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>
          <a:xfrm>
            <a:off x="357158" y="2674800"/>
            <a:ext cx="6858048" cy="36831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69" name="AutoShape 847"/>
          <p:cNvSpPr>
            <a:spLocks noChangeArrowheads="1"/>
          </p:cNvSpPr>
          <p:nvPr/>
        </p:nvSpPr>
        <p:spPr bwMode="auto">
          <a:xfrm>
            <a:off x="714348" y="238102"/>
            <a:ext cx="1838067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Story Board</a:t>
            </a: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2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08" name="AutoShape 847"/>
          <p:cNvSpPr>
            <a:spLocks noChangeArrowheads="1"/>
          </p:cNvSpPr>
          <p:nvPr/>
        </p:nvSpPr>
        <p:spPr bwMode="auto">
          <a:xfrm>
            <a:off x="285720" y="835207"/>
            <a:ext cx="4535426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2-5.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Photo_display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Page(if Click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⑧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85720" y="1285860"/>
            <a:ext cx="855000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158" y="1357298"/>
            <a:ext cx="18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546" y="1357298"/>
            <a:ext cx="36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3356" y="1960306"/>
            <a:ext cx="5472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7884" y="1960306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58082" y="1960306"/>
            <a:ext cx="142876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AutoShape 847"/>
          <p:cNvSpPr>
            <a:spLocks noChangeArrowheads="1"/>
          </p:cNvSpPr>
          <p:nvPr/>
        </p:nvSpPr>
        <p:spPr bwMode="auto">
          <a:xfrm>
            <a:off x="5898784" y="2038641"/>
            <a:ext cx="176450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Everything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49" name="AutoShape 847"/>
          <p:cNvSpPr>
            <a:spLocks noChangeArrowheads="1"/>
          </p:cNvSpPr>
          <p:nvPr/>
        </p:nvSpPr>
        <p:spPr bwMode="auto">
          <a:xfrm>
            <a:off x="7396992" y="2038641"/>
            <a:ext cx="1774397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Categories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DropList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1" name="AutoShape 847"/>
          <p:cNvSpPr>
            <a:spLocks noChangeArrowheads="1"/>
          </p:cNvSpPr>
          <p:nvPr/>
        </p:nvSpPr>
        <p:spPr bwMode="auto">
          <a:xfrm>
            <a:off x="6215074" y="500042"/>
            <a:ext cx="2798895" cy="69249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Data &amp; Information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Page(Button) </a:t>
            </a:r>
          </a:p>
        </p:txBody>
      </p:sp>
      <p:sp>
        <p:nvSpPr>
          <p:cNvPr id="52" name="AutoShape 847"/>
          <p:cNvSpPr>
            <a:spLocks noChangeArrowheads="1"/>
          </p:cNvSpPr>
          <p:nvPr/>
        </p:nvSpPr>
        <p:spPr bwMode="auto">
          <a:xfrm>
            <a:off x="403566" y="1395699"/>
            <a:ext cx="149012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Search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TextBox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AutoShape 847"/>
          <p:cNvSpPr>
            <a:spLocks noChangeArrowheads="1"/>
          </p:cNvSpPr>
          <p:nvPr/>
        </p:nvSpPr>
        <p:spPr bwMode="auto">
          <a:xfrm>
            <a:off x="403566" y="2038641"/>
            <a:ext cx="121958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Main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(Letter)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1" name="AutoShape 847"/>
          <p:cNvSpPr>
            <a:spLocks noChangeArrowheads="1"/>
          </p:cNvSpPr>
          <p:nvPr/>
        </p:nvSpPr>
        <p:spPr bwMode="auto">
          <a:xfrm>
            <a:off x="2266529" y="1396800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Main</a:t>
            </a:r>
          </a:p>
          <a:p>
            <a:r>
              <a:rPr lang="en-US" altLang="ko-KR" sz="1500" dirty="0" smtClean="0"/>
              <a:t>(Image)</a:t>
            </a:r>
            <a:endParaRPr lang="en-US" sz="1500" dirty="0" smtClean="0"/>
          </a:p>
        </p:txBody>
      </p:sp>
      <p:sp>
        <p:nvSpPr>
          <p:cNvPr id="79" name="오른쪽 화살표 78"/>
          <p:cNvSpPr/>
          <p:nvPr/>
        </p:nvSpPr>
        <p:spPr>
          <a:xfrm rot="13500000">
            <a:off x="8024771" y="1151344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AutoShape 847"/>
          <p:cNvSpPr>
            <a:spLocks noChangeArrowheads="1"/>
          </p:cNvSpPr>
          <p:nvPr/>
        </p:nvSpPr>
        <p:spPr bwMode="auto">
          <a:xfrm>
            <a:off x="8044612" y="752757"/>
            <a:ext cx="1845498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Log 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endParaRPr lang="en-US" altLang="ko-KR" sz="15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오른쪽 화살표 82"/>
          <p:cNvSpPr/>
          <p:nvPr/>
        </p:nvSpPr>
        <p:spPr>
          <a:xfrm rot="-8100000">
            <a:off x="5900623" y="1150376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AutoShape 847"/>
          <p:cNvSpPr>
            <a:spLocks noChangeArrowheads="1"/>
          </p:cNvSpPr>
          <p:nvPr/>
        </p:nvSpPr>
        <p:spPr bwMode="auto">
          <a:xfrm>
            <a:off x="4572000" y="752757"/>
            <a:ext cx="1800000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Introduction Site    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57226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3" name="오른쪽 화살표 72"/>
          <p:cNvSpPr/>
          <p:nvPr/>
        </p:nvSpPr>
        <p:spPr>
          <a:xfrm rot="13500000">
            <a:off x="7329383" y="1142435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오른쪽 화살표 73"/>
          <p:cNvSpPr/>
          <p:nvPr/>
        </p:nvSpPr>
        <p:spPr>
          <a:xfrm rot="13500000">
            <a:off x="6615003" y="1159285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AutoShape 847"/>
          <p:cNvSpPr>
            <a:spLocks noChangeArrowheads="1"/>
          </p:cNvSpPr>
          <p:nvPr/>
        </p:nvSpPr>
        <p:spPr bwMode="auto">
          <a:xfrm>
            <a:off x="380639" y="5896293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Photo</a:t>
            </a:r>
          </a:p>
          <a:p>
            <a:r>
              <a:rPr lang="en-US" sz="1500" dirty="0" smtClean="0"/>
              <a:t>(Image)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7303354" y="2674686"/>
            <a:ext cx="1465200" cy="368327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9" name="AutoShape 847"/>
          <p:cNvSpPr>
            <a:spLocks noChangeArrowheads="1"/>
          </p:cNvSpPr>
          <p:nvPr/>
        </p:nvSpPr>
        <p:spPr bwMode="auto">
          <a:xfrm>
            <a:off x="7325738" y="5896293"/>
            <a:ext cx="1992173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Draw Tool List</a:t>
            </a:r>
          </a:p>
          <a:p>
            <a:r>
              <a:rPr lang="en-US" sz="1500" dirty="0" smtClean="0"/>
              <a:t>(Icon)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28596" y="2714620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AutoShape 847"/>
          <p:cNvSpPr>
            <a:spLocks noChangeArrowheads="1"/>
          </p:cNvSpPr>
          <p:nvPr/>
        </p:nvSpPr>
        <p:spPr bwMode="auto">
          <a:xfrm>
            <a:off x="450041" y="2754554"/>
            <a:ext cx="138517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Save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928794" y="2714620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28992" y="2714620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AutoShape 847"/>
          <p:cNvSpPr>
            <a:spLocks noChangeArrowheads="1"/>
          </p:cNvSpPr>
          <p:nvPr/>
        </p:nvSpPr>
        <p:spPr bwMode="auto">
          <a:xfrm>
            <a:off x="1950239" y="2754554"/>
            <a:ext cx="138517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Reset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55" name="AutoShape 847"/>
          <p:cNvSpPr>
            <a:spLocks noChangeArrowheads="1"/>
          </p:cNvSpPr>
          <p:nvPr/>
        </p:nvSpPr>
        <p:spPr bwMode="auto">
          <a:xfrm>
            <a:off x="3469289" y="2754554"/>
            <a:ext cx="138517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Cancel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929190" y="2714620"/>
            <a:ext cx="2214578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11" name="AutoShape 847"/>
          <p:cNvSpPr>
            <a:spLocks noChangeArrowheads="1"/>
          </p:cNvSpPr>
          <p:nvPr/>
        </p:nvSpPr>
        <p:spPr bwMode="auto">
          <a:xfrm>
            <a:off x="714348" y="238102"/>
            <a:ext cx="3497374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2000" b="1" dirty="0" smtClean="0">
                <a:latin typeface="소망M" pitchFamily="18" charset="-127"/>
                <a:ea typeface="소망M" pitchFamily="18" charset="-127"/>
              </a:rPr>
              <a:t>Software </a:t>
            </a:r>
            <a:r>
              <a:rPr lang="en-US" sz="2000" b="1" dirty="0" smtClean="0">
                <a:latin typeface="소망M" pitchFamily="18" charset="-127"/>
                <a:ea typeface="소망M" pitchFamily="18" charset="-127"/>
              </a:rPr>
              <a:t>Architecture</a:t>
            </a:r>
            <a:endParaRPr lang="en-US" altLang="ko-KR" sz="2000" dirty="0" smtClean="0">
              <a:latin typeface="소망M" pitchFamily="18" charset="-127"/>
              <a:ea typeface="소망M" pitchFamily="18" charset="-127"/>
            </a:endParaRP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3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" name="Group 665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2456" y="1140"/>
            <a:chExt cx="852" cy="852"/>
          </a:xfrm>
        </p:grpSpPr>
        <p:sp>
          <p:nvSpPr>
            <p:cNvPr id="19" name="Oval 666"/>
            <p:cNvSpPr>
              <a:spLocks noChangeArrowheads="1"/>
            </p:cNvSpPr>
            <p:nvPr/>
          </p:nvSpPr>
          <p:spPr bwMode="auto">
            <a:xfrm>
              <a:off x="2456" y="114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" name="Oval 667"/>
            <p:cNvSpPr>
              <a:spLocks noChangeArrowheads="1"/>
            </p:cNvSpPr>
            <p:nvPr/>
          </p:nvSpPr>
          <p:spPr bwMode="auto">
            <a:xfrm>
              <a:off x="2478" y="116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Oval 668"/>
            <p:cNvSpPr>
              <a:spLocks noChangeArrowheads="1"/>
            </p:cNvSpPr>
            <p:nvPr/>
          </p:nvSpPr>
          <p:spPr bwMode="auto">
            <a:xfrm>
              <a:off x="2555" y="1239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E61600">
                    <a:gamma/>
                    <a:shade val="46275"/>
                    <a:invGamma/>
                  </a:srgbClr>
                </a:gs>
                <a:gs pos="100000">
                  <a:srgbClr val="E616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Oval 669"/>
            <p:cNvSpPr>
              <a:spLocks noChangeArrowheads="1"/>
            </p:cNvSpPr>
            <p:nvPr/>
          </p:nvSpPr>
          <p:spPr bwMode="auto">
            <a:xfrm>
              <a:off x="2585" y="1269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Oval 670"/>
            <p:cNvSpPr>
              <a:spLocks noChangeArrowheads="1"/>
            </p:cNvSpPr>
            <p:nvPr/>
          </p:nvSpPr>
          <p:spPr bwMode="auto">
            <a:xfrm>
              <a:off x="2608" y="1253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27" name="그림 26"/>
          <p:cNvPicPr/>
          <p:nvPr/>
        </p:nvPicPr>
        <p:blipFill rotWithShape="1"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r="15063"/>
          <a:stretch/>
        </p:blipFill>
        <p:spPr bwMode="auto">
          <a:xfrm>
            <a:off x="284400" y="1285200"/>
            <a:ext cx="8550000" cy="5353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11" name="AutoShape 847"/>
          <p:cNvSpPr>
            <a:spLocks noChangeArrowheads="1"/>
          </p:cNvSpPr>
          <p:nvPr/>
        </p:nvSpPr>
        <p:spPr bwMode="auto">
          <a:xfrm>
            <a:off x="714348" y="238102"/>
            <a:ext cx="3565122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2000" b="1" dirty="0" err="1" smtClean="0">
                <a:latin typeface="소망M" pitchFamily="18" charset="-127"/>
                <a:ea typeface="소망M" pitchFamily="18" charset="-127"/>
              </a:rPr>
              <a:t>DataBase</a:t>
            </a:r>
            <a:r>
              <a:rPr lang="en-US" sz="2000" b="1" dirty="0" smtClean="0">
                <a:latin typeface="소망M" pitchFamily="18" charset="-127"/>
                <a:ea typeface="소망M" pitchFamily="18" charset="-127"/>
              </a:rPr>
              <a:t> </a:t>
            </a:r>
            <a:r>
              <a:rPr lang="en-US" sz="2000" b="1" dirty="0" smtClean="0">
                <a:latin typeface="소망M" pitchFamily="18" charset="-127"/>
                <a:ea typeface="소망M" pitchFamily="18" charset="-127"/>
              </a:rPr>
              <a:t>Architecture</a:t>
            </a:r>
            <a:endParaRPr lang="en-US" altLang="ko-KR" sz="2000" dirty="0" smtClean="0">
              <a:latin typeface="소망M" pitchFamily="18" charset="-127"/>
              <a:ea typeface="소망M" pitchFamily="18" charset="-127"/>
            </a:endParaRP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3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" name="Group 665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2456" y="1140"/>
            <a:chExt cx="852" cy="852"/>
          </a:xfrm>
        </p:grpSpPr>
        <p:sp>
          <p:nvSpPr>
            <p:cNvPr id="19" name="Oval 666"/>
            <p:cNvSpPr>
              <a:spLocks noChangeArrowheads="1"/>
            </p:cNvSpPr>
            <p:nvPr/>
          </p:nvSpPr>
          <p:spPr bwMode="auto">
            <a:xfrm>
              <a:off x="2456" y="114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" name="Oval 667"/>
            <p:cNvSpPr>
              <a:spLocks noChangeArrowheads="1"/>
            </p:cNvSpPr>
            <p:nvPr/>
          </p:nvSpPr>
          <p:spPr bwMode="auto">
            <a:xfrm>
              <a:off x="2478" y="116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Oval 668"/>
            <p:cNvSpPr>
              <a:spLocks noChangeArrowheads="1"/>
            </p:cNvSpPr>
            <p:nvPr/>
          </p:nvSpPr>
          <p:spPr bwMode="auto">
            <a:xfrm>
              <a:off x="2555" y="1239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E61600">
                    <a:gamma/>
                    <a:shade val="46275"/>
                    <a:invGamma/>
                  </a:srgbClr>
                </a:gs>
                <a:gs pos="100000">
                  <a:srgbClr val="E616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Oval 669"/>
            <p:cNvSpPr>
              <a:spLocks noChangeArrowheads="1"/>
            </p:cNvSpPr>
            <p:nvPr/>
          </p:nvSpPr>
          <p:spPr bwMode="auto">
            <a:xfrm>
              <a:off x="2585" y="1269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Oval 670"/>
            <p:cNvSpPr>
              <a:spLocks noChangeArrowheads="1"/>
            </p:cNvSpPr>
            <p:nvPr/>
          </p:nvSpPr>
          <p:spPr bwMode="auto">
            <a:xfrm>
              <a:off x="2608" y="1253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8" name="AutoShape 847"/>
          <p:cNvSpPr>
            <a:spLocks noChangeArrowheads="1"/>
          </p:cNvSpPr>
          <p:nvPr/>
        </p:nvSpPr>
        <p:spPr bwMode="auto">
          <a:xfrm>
            <a:off x="285720" y="835207"/>
            <a:ext cx="2172566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회원 테이블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85721" y="1285860"/>
          <a:ext cx="8572558" cy="5357852"/>
        </p:xfrm>
        <a:graphic>
          <a:graphicData uri="http://schemas.openxmlformats.org/drawingml/2006/table">
            <a:tbl>
              <a:tblPr/>
              <a:tblGrid>
                <a:gridCol w="369868"/>
                <a:gridCol w="1206715"/>
                <a:gridCol w="864678"/>
                <a:gridCol w="278330"/>
                <a:gridCol w="910449"/>
                <a:gridCol w="369868"/>
                <a:gridCol w="2735055"/>
                <a:gridCol w="1837595"/>
              </a:tblGrid>
              <a:tr h="231074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시스템 명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팀프웹사이트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DB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시스템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1074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테이블 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51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순번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변수명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한글명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PK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데이터타입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길이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설명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비고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3107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1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 err="1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UserID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○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VARCHAR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20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회원의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길이는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20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자까지 가능합니다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1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2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 err="1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UserPassword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회원비밀번호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VARCHAR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40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회원의 비밀번호입니다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MD5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와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SHA1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알고리즘을 사용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7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3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RegisterDate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 err="1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가입날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, 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시간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DATETIME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8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회원이 가입한 날짜와 시간입니다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7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4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LastName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성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VARCHAR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15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회원의 이름 중 성을 나타냅니다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7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5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FisrtName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이름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VARCHAR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20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회원의 이름 중 이름을 나타냅니다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1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6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NickName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닉네임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VARCHAR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20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회원이 웹사이트에서 사용할 별명을 나타냅니다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5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7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ProfilePhoto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프로필사진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VARCHAR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50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회원이 웹사이트에서 사용할 아바타사진입니다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UNIXTIME + "_" + "userID"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형식으로 저장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1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8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Gender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성별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ENUM('M', 'F')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-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회원의 성별을 나타냅니다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7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9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Email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이메일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VARCHAR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50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회원이 가입할때 입력하는 이메일 주소입니다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Unique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5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10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Introduce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소개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TEXT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-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회원이 </a:t>
                      </a:r>
                      <a:r>
                        <a:rPr lang="ko-KR" sz="1000" b="1" kern="0" dirty="0" err="1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가입할때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간단하게 자기소개를 입력할 수 있습니다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5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11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Website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웹사이트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VARCHAR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50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회원이 웹사이트를 가지고 </a:t>
                      </a:r>
                      <a:r>
                        <a:rPr lang="ko-KR" sz="1000" b="1" kern="0" dirty="0" err="1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있을때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그 주소를 </a:t>
                      </a:r>
                      <a:r>
                        <a:rPr lang="ko-KR" sz="1000" b="1" kern="0" dirty="0" err="1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입력받을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수 있습니다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최대 한글로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30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자까지 가능합니다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5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12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Info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정보공개유무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ENUM('Y', 'N')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-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회원이 자신의 정보를 다른 회원들에게 공개할 것인지 그 유무를 물어봅니다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74">
                <a:tc gridSpan="8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700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85720" y="1285860"/>
            <a:ext cx="857256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11" name="AutoShape 847"/>
          <p:cNvSpPr>
            <a:spLocks noChangeArrowheads="1"/>
          </p:cNvSpPr>
          <p:nvPr/>
        </p:nvSpPr>
        <p:spPr bwMode="auto">
          <a:xfrm>
            <a:off x="714348" y="238102"/>
            <a:ext cx="3565122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2000" b="1" dirty="0" err="1" smtClean="0">
                <a:latin typeface="소망M" pitchFamily="18" charset="-127"/>
                <a:ea typeface="소망M" pitchFamily="18" charset="-127"/>
              </a:rPr>
              <a:t>DataBase</a:t>
            </a:r>
            <a:r>
              <a:rPr lang="en-US" sz="2000" b="1" dirty="0" smtClean="0">
                <a:latin typeface="소망M" pitchFamily="18" charset="-127"/>
                <a:ea typeface="소망M" pitchFamily="18" charset="-127"/>
              </a:rPr>
              <a:t> </a:t>
            </a:r>
            <a:r>
              <a:rPr lang="en-US" sz="2000" b="1" dirty="0" smtClean="0">
                <a:latin typeface="소망M" pitchFamily="18" charset="-127"/>
                <a:ea typeface="소망M" pitchFamily="18" charset="-127"/>
              </a:rPr>
              <a:t>Architecture</a:t>
            </a:r>
            <a:endParaRPr lang="en-US" altLang="ko-KR" sz="2000" dirty="0" smtClean="0">
              <a:latin typeface="소망M" pitchFamily="18" charset="-127"/>
              <a:ea typeface="소망M" pitchFamily="18" charset="-127"/>
            </a:endParaRP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3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" name="Group 665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2456" y="1140"/>
            <a:chExt cx="852" cy="852"/>
          </a:xfrm>
        </p:grpSpPr>
        <p:sp>
          <p:nvSpPr>
            <p:cNvPr id="19" name="Oval 666"/>
            <p:cNvSpPr>
              <a:spLocks noChangeArrowheads="1"/>
            </p:cNvSpPr>
            <p:nvPr/>
          </p:nvSpPr>
          <p:spPr bwMode="auto">
            <a:xfrm>
              <a:off x="2456" y="114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" name="Oval 667"/>
            <p:cNvSpPr>
              <a:spLocks noChangeArrowheads="1"/>
            </p:cNvSpPr>
            <p:nvPr/>
          </p:nvSpPr>
          <p:spPr bwMode="auto">
            <a:xfrm>
              <a:off x="2478" y="116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Oval 668"/>
            <p:cNvSpPr>
              <a:spLocks noChangeArrowheads="1"/>
            </p:cNvSpPr>
            <p:nvPr/>
          </p:nvSpPr>
          <p:spPr bwMode="auto">
            <a:xfrm>
              <a:off x="2555" y="1239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E61600">
                    <a:gamma/>
                    <a:shade val="46275"/>
                    <a:invGamma/>
                  </a:srgbClr>
                </a:gs>
                <a:gs pos="100000">
                  <a:srgbClr val="E616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Oval 669"/>
            <p:cNvSpPr>
              <a:spLocks noChangeArrowheads="1"/>
            </p:cNvSpPr>
            <p:nvPr/>
          </p:nvSpPr>
          <p:spPr bwMode="auto">
            <a:xfrm>
              <a:off x="2585" y="1269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Oval 670"/>
            <p:cNvSpPr>
              <a:spLocks noChangeArrowheads="1"/>
            </p:cNvSpPr>
            <p:nvPr/>
          </p:nvSpPr>
          <p:spPr bwMode="auto">
            <a:xfrm>
              <a:off x="2608" y="1253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8" name="AutoShape 847"/>
          <p:cNvSpPr>
            <a:spLocks noChangeArrowheads="1"/>
          </p:cNvSpPr>
          <p:nvPr/>
        </p:nvSpPr>
        <p:spPr bwMode="auto">
          <a:xfrm>
            <a:off x="285720" y="835207"/>
            <a:ext cx="2508421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글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테이블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5720" y="1285860"/>
            <a:ext cx="857256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85721" y="1285862"/>
          <a:ext cx="8572558" cy="5357848"/>
        </p:xfrm>
        <a:graphic>
          <a:graphicData uri="http://schemas.openxmlformats.org/drawingml/2006/table">
            <a:tbl>
              <a:tblPr/>
              <a:tblGrid>
                <a:gridCol w="369868"/>
                <a:gridCol w="1206714"/>
                <a:gridCol w="864678"/>
                <a:gridCol w="278330"/>
                <a:gridCol w="910449"/>
                <a:gridCol w="369868"/>
                <a:gridCol w="2735056"/>
                <a:gridCol w="1837595"/>
              </a:tblGrid>
              <a:tr h="280809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시스템 명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팀프웹사이트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DB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시스템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809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테이블 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52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순번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변수명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한글명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PK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데이터타입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길이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설명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비고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616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1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PostID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게시물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○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INTERGER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4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게시물 고유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ID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입니다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. 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올리는 순서대로 번호가 매겨집니다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Auto-increment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2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UserID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CHAR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20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게시물을 올린 회원의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외래키로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Member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테이블에서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UserID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를 참조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3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AlbumID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앨범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CHAR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20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게시물을 올린 회원이 부여하는 앨범명입니다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외래키로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Album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테이블에서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AlbumID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를 참조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4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Photo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사진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VARCHAR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50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게시물에 첨부되는 사진의 경로입니다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5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Content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내용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TEXT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500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게시물의 내용입니다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6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PostDateTime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게시일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, 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시간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DATETIME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8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게시물을 등록한 날짜와 시간입니다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7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Category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카테고리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ENUM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게시물의 카테고리입니다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카테고리는 정해져있는 값으로 부여됩니다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8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Hits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조회수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INTERGER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4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게시물의 조회수입니다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9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LikeHits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좋아요수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INTERGER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4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게시물의 좋아요수입니다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0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10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IPAddress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작성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IP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CHAR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16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게시물을 작성한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PC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의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IP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주소입니다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7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endParaRPr lang="ko-KR" sz="1000" b="1" kern="1000" dirty="0">
                        <a:latin typeface="Times New Roman"/>
                      </a:endParaRPr>
                    </a:p>
                  </a:txBody>
                  <a:tcPr marL="43543" marR="4354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69" name="AutoShape 847"/>
          <p:cNvSpPr>
            <a:spLocks noChangeArrowheads="1"/>
          </p:cNvSpPr>
          <p:nvPr/>
        </p:nvSpPr>
        <p:spPr bwMode="auto">
          <a:xfrm>
            <a:off x="714348" y="238102"/>
            <a:ext cx="1711269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소망M" pitchFamily="18" charset="-127"/>
                <a:ea typeface="소망M" pitchFamily="18" charset="-127"/>
              </a:rPr>
              <a:t>Content</a:t>
            </a:r>
            <a:endParaRPr lang="ko-KR" altLang="en-US" sz="2000" dirty="0">
              <a:latin typeface="소망M" pitchFamily="18" charset="-127"/>
              <a:ea typeface="소망M" pitchFamily="18" charset="-127"/>
            </a:endParaRPr>
          </a:p>
        </p:txBody>
      </p:sp>
      <p:grpSp>
        <p:nvGrpSpPr>
          <p:cNvPr id="2" name="Group 363"/>
          <p:cNvGrpSpPr>
            <a:grpSpLocks/>
          </p:cNvGrpSpPr>
          <p:nvPr/>
        </p:nvGrpSpPr>
        <p:grpSpPr bwMode="auto">
          <a:xfrm>
            <a:off x="214282" y="285728"/>
            <a:ext cx="296862" cy="252413"/>
            <a:chOff x="335" y="1021"/>
            <a:chExt cx="826" cy="701"/>
          </a:xfrm>
        </p:grpSpPr>
        <p:sp>
          <p:nvSpPr>
            <p:cNvPr id="71" name="Freeform 364"/>
            <p:cNvSpPr>
              <a:spLocks/>
            </p:cNvSpPr>
            <p:nvPr/>
          </p:nvSpPr>
          <p:spPr bwMode="auto">
            <a:xfrm>
              <a:off x="335" y="1021"/>
              <a:ext cx="752" cy="665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0" y="184"/>
                </a:cxn>
                <a:cxn ang="0">
                  <a:pos x="1" y="748"/>
                </a:cxn>
                <a:cxn ang="0">
                  <a:pos x="529" y="936"/>
                </a:cxn>
                <a:cxn ang="0">
                  <a:pos x="1059" y="748"/>
                </a:cxn>
                <a:cxn ang="0">
                  <a:pos x="1057" y="184"/>
                </a:cxn>
                <a:cxn ang="0">
                  <a:pos x="528" y="0"/>
                </a:cxn>
              </a:cxnLst>
              <a:rect l="0" t="0" r="r" b="b"/>
              <a:pathLst>
                <a:path w="1059" h="936">
                  <a:moveTo>
                    <a:pt x="528" y="0"/>
                  </a:moveTo>
                  <a:lnTo>
                    <a:pt x="0" y="184"/>
                  </a:lnTo>
                  <a:lnTo>
                    <a:pt x="1" y="748"/>
                  </a:lnTo>
                  <a:lnTo>
                    <a:pt x="529" y="936"/>
                  </a:lnTo>
                  <a:lnTo>
                    <a:pt x="1059" y="748"/>
                  </a:lnTo>
                  <a:lnTo>
                    <a:pt x="1057" y="184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AutoShape 365"/>
            <p:cNvSpPr>
              <a:spLocks noChangeArrowheads="1"/>
            </p:cNvSpPr>
            <p:nvPr/>
          </p:nvSpPr>
          <p:spPr bwMode="auto">
            <a:xfrm>
              <a:off x="340" y="1026"/>
              <a:ext cx="741" cy="258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AutoShape 366"/>
            <p:cNvSpPr>
              <a:spLocks noChangeArrowheads="1"/>
            </p:cNvSpPr>
            <p:nvPr/>
          </p:nvSpPr>
          <p:spPr bwMode="auto">
            <a:xfrm rot="-5400000">
              <a:off x="266" y="1236"/>
              <a:ext cx="515" cy="367"/>
            </a:xfrm>
            <a:prstGeom prst="parallelogram">
              <a:avLst>
                <a:gd name="adj" fmla="val 35082"/>
              </a:avLst>
            </a:prstGeom>
            <a:gradFill rotWithShape="1">
              <a:gsLst>
                <a:gs pos="0">
                  <a:srgbClr val="DDDDDD">
                    <a:gamma/>
                    <a:tint val="73725"/>
                    <a:invGamma/>
                  </a:srgbClr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AutoShape 367"/>
            <p:cNvSpPr>
              <a:spLocks noChangeArrowheads="1"/>
            </p:cNvSpPr>
            <p:nvPr/>
          </p:nvSpPr>
          <p:spPr bwMode="auto">
            <a:xfrm rot="5400000" flipH="1">
              <a:off x="719" y="1281"/>
              <a:ext cx="515" cy="368"/>
            </a:xfrm>
            <a:prstGeom prst="parallelogram">
              <a:avLst>
                <a:gd name="adj" fmla="val 34986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" name="Rectangle 623"/>
          <p:cNvSpPr>
            <a:spLocks noChangeArrowheads="1"/>
          </p:cNvSpPr>
          <p:nvPr/>
        </p:nvSpPr>
        <p:spPr bwMode="auto">
          <a:xfrm>
            <a:off x="601663" y="1123950"/>
            <a:ext cx="7916862" cy="52181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12" name="Rectangle 626"/>
          <p:cNvSpPr>
            <a:spLocks noChangeArrowheads="1"/>
          </p:cNvSpPr>
          <p:nvPr/>
        </p:nvSpPr>
        <p:spPr bwMode="auto">
          <a:xfrm>
            <a:off x="5003800" y="4078288"/>
            <a:ext cx="3816350" cy="25193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13" name="Rectangle 706"/>
          <p:cNvSpPr>
            <a:spLocks noChangeArrowheads="1"/>
          </p:cNvSpPr>
          <p:nvPr/>
        </p:nvSpPr>
        <p:spPr bwMode="auto">
          <a:xfrm>
            <a:off x="395288" y="979488"/>
            <a:ext cx="3816350" cy="25193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rect">
              <a:fillToRect l="100000" t="100000"/>
            </a:path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14" name="Rectangle 707"/>
          <p:cNvSpPr>
            <a:spLocks noChangeArrowheads="1"/>
          </p:cNvSpPr>
          <p:nvPr/>
        </p:nvSpPr>
        <p:spPr bwMode="auto">
          <a:xfrm>
            <a:off x="5005388" y="1052513"/>
            <a:ext cx="3816350" cy="25193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rect">
              <a:fillToRect t="100000" r="100000"/>
            </a:path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15" name="Rectangle 624"/>
          <p:cNvSpPr>
            <a:spLocks noChangeArrowheads="1"/>
          </p:cNvSpPr>
          <p:nvPr/>
        </p:nvSpPr>
        <p:spPr bwMode="auto">
          <a:xfrm>
            <a:off x="5076825" y="4149725"/>
            <a:ext cx="3816350" cy="25193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16" name="Rectangle 625"/>
          <p:cNvSpPr>
            <a:spLocks noChangeArrowheads="1"/>
          </p:cNvSpPr>
          <p:nvPr/>
        </p:nvSpPr>
        <p:spPr bwMode="auto">
          <a:xfrm>
            <a:off x="395288" y="4076700"/>
            <a:ext cx="3816350" cy="25193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rect">
              <a:fillToRect l="100000" b="100000"/>
            </a:path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17" name="Rectangle 627"/>
          <p:cNvSpPr>
            <a:spLocks noChangeArrowheads="1"/>
          </p:cNvSpPr>
          <p:nvPr/>
        </p:nvSpPr>
        <p:spPr bwMode="auto">
          <a:xfrm>
            <a:off x="5076825" y="981075"/>
            <a:ext cx="3816350" cy="25193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rect">
              <a:fillToRect t="100000" r="100000"/>
            </a:path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18" name="Rectangle 628"/>
          <p:cNvSpPr>
            <a:spLocks noChangeArrowheads="1"/>
          </p:cNvSpPr>
          <p:nvPr/>
        </p:nvSpPr>
        <p:spPr bwMode="auto">
          <a:xfrm>
            <a:off x="323850" y="4149725"/>
            <a:ext cx="3816350" cy="25193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rect">
              <a:fillToRect l="100000" b="100000"/>
            </a:path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19" name="Rectangle 629"/>
          <p:cNvSpPr>
            <a:spLocks noChangeArrowheads="1"/>
          </p:cNvSpPr>
          <p:nvPr/>
        </p:nvSpPr>
        <p:spPr bwMode="auto">
          <a:xfrm>
            <a:off x="323850" y="908050"/>
            <a:ext cx="3816350" cy="25193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rect">
              <a:fillToRect l="100000" t="100000"/>
            </a:path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20" name="Line 630"/>
          <p:cNvSpPr>
            <a:spLocks noChangeShapeType="1"/>
          </p:cNvSpPr>
          <p:nvPr/>
        </p:nvSpPr>
        <p:spPr bwMode="auto">
          <a:xfrm>
            <a:off x="1835150" y="2133600"/>
            <a:ext cx="1944688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 type="oval" w="med" len="med"/>
            <a:tailEnd type="oval" w="med" len="med"/>
          </a:ln>
          <a:effectLst>
            <a:outerShdw dist="28398" dir="3806097" algn="ctr" rotWithShape="0">
              <a:schemeClr val="bg2">
                <a:alpha val="50000"/>
              </a:schemeClr>
            </a:outerShdw>
          </a:effectLst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21" name="Line 644"/>
          <p:cNvSpPr>
            <a:spLocks noChangeShapeType="1"/>
          </p:cNvSpPr>
          <p:nvPr/>
        </p:nvSpPr>
        <p:spPr bwMode="auto">
          <a:xfrm>
            <a:off x="5292725" y="2133600"/>
            <a:ext cx="1944688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 type="oval" w="med" len="med"/>
            <a:tailEnd type="oval" w="med" len="med"/>
          </a:ln>
          <a:effectLst>
            <a:outerShdw dist="28398" dir="3806097" algn="ctr" rotWithShape="0">
              <a:schemeClr val="bg2">
                <a:alpha val="50000"/>
              </a:schemeClr>
            </a:outerShdw>
          </a:effectLst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grpSp>
        <p:nvGrpSpPr>
          <p:cNvPr id="3" name="Group 651"/>
          <p:cNvGrpSpPr>
            <a:grpSpLocks/>
          </p:cNvGrpSpPr>
          <p:nvPr/>
        </p:nvGrpSpPr>
        <p:grpSpPr bwMode="auto">
          <a:xfrm flipH="1">
            <a:off x="7023100" y="1147763"/>
            <a:ext cx="1489075" cy="1489075"/>
            <a:chOff x="1157" y="1630"/>
            <a:chExt cx="852" cy="852"/>
          </a:xfrm>
        </p:grpSpPr>
        <p:sp>
          <p:nvSpPr>
            <p:cNvPr id="23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4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5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8" name="Line 658"/>
          <p:cNvSpPr>
            <a:spLocks noChangeShapeType="1"/>
          </p:cNvSpPr>
          <p:nvPr/>
        </p:nvSpPr>
        <p:spPr bwMode="auto">
          <a:xfrm>
            <a:off x="1835150" y="5381625"/>
            <a:ext cx="1944688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 type="oval" w="med" len="med"/>
            <a:tailEnd type="oval" w="med" len="med"/>
          </a:ln>
          <a:effectLst>
            <a:outerShdw dist="28398" dir="3806097" algn="ctr" rotWithShape="0">
              <a:schemeClr val="bg2">
                <a:alpha val="50000"/>
              </a:schemeClr>
            </a:outerShdw>
          </a:effectLst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grpSp>
        <p:nvGrpSpPr>
          <p:cNvPr id="4" name="Group 665"/>
          <p:cNvGrpSpPr>
            <a:grpSpLocks/>
          </p:cNvGrpSpPr>
          <p:nvPr/>
        </p:nvGrpSpPr>
        <p:grpSpPr bwMode="auto">
          <a:xfrm flipH="1">
            <a:off x="631825" y="4852988"/>
            <a:ext cx="1489075" cy="1489075"/>
            <a:chOff x="2456" y="1140"/>
            <a:chExt cx="852" cy="852"/>
          </a:xfrm>
        </p:grpSpPr>
        <p:sp>
          <p:nvSpPr>
            <p:cNvPr id="30" name="Oval 666"/>
            <p:cNvSpPr>
              <a:spLocks noChangeArrowheads="1"/>
            </p:cNvSpPr>
            <p:nvPr/>
          </p:nvSpPr>
          <p:spPr bwMode="auto">
            <a:xfrm>
              <a:off x="2456" y="114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1" name="Oval 667"/>
            <p:cNvSpPr>
              <a:spLocks noChangeArrowheads="1"/>
            </p:cNvSpPr>
            <p:nvPr/>
          </p:nvSpPr>
          <p:spPr bwMode="auto">
            <a:xfrm>
              <a:off x="2478" y="116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2" name="Oval 668"/>
            <p:cNvSpPr>
              <a:spLocks noChangeArrowheads="1"/>
            </p:cNvSpPr>
            <p:nvPr/>
          </p:nvSpPr>
          <p:spPr bwMode="auto">
            <a:xfrm>
              <a:off x="2555" y="1239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E61600">
                    <a:gamma/>
                    <a:shade val="46275"/>
                    <a:invGamma/>
                  </a:srgbClr>
                </a:gs>
                <a:gs pos="100000">
                  <a:srgbClr val="E616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Oval 669"/>
            <p:cNvSpPr>
              <a:spLocks noChangeArrowheads="1"/>
            </p:cNvSpPr>
            <p:nvPr/>
          </p:nvSpPr>
          <p:spPr bwMode="auto">
            <a:xfrm>
              <a:off x="2585" y="1269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4" name="Oval 670"/>
            <p:cNvSpPr>
              <a:spLocks noChangeArrowheads="1"/>
            </p:cNvSpPr>
            <p:nvPr/>
          </p:nvSpPr>
          <p:spPr bwMode="auto">
            <a:xfrm>
              <a:off x="2608" y="1253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5" name="Line 672"/>
          <p:cNvSpPr>
            <a:spLocks noChangeShapeType="1"/>
          </p:cNvSpPr>
          <p:nvPr/>
        </p:nvSpPr>
        <p:spPr bwMode="auto">
          <a:xfrm>
            <a:off x="5303838" y="5373688"/>
            <a:ext cx="1944687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 type="oval" w="med" len="med"/>
            <a:tailEnd type="oval" w="med" len="med"/>
          </a:ln>
          <a:effectLst>
            <a:outerShdw dist="28398" dir="3806097" algn="ctr" rotWithShape="0">
              <a:schemeClr val="bg2">
                <a:alpha val="50000"/>
              </a:schemeClr>
            </a:outerShdw>
          </a:effectLst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36" name="Oval 730"/>
          <p:cNvSpPr>
            <a:spLocks noChangeArrowheads="1"/>
          </p:cNvSpPr>
          <p:nvPr/>
        </p:nvSpPr>
        <p:spPr bwMode="auto">
          <a:xfrm>
            <a:off x="755650" y="3500438"/>
            <a:ext cx="7561263" cy="504825"/>
          </a:xfrm>
          <a:prstGeom prst="ellipse">
            <a:avLst/>
          </a:prstGeom>
          <a:gradFill rotWithShape="1">
            <a:gsLst>
              <a:gs pos="0">
                <a:srgbClr val="00FF99">
                  <a:alpha val="60001"/>
                </a:srgbClr>
              </a:gs>
              <a:gs pos="100000">
                <a:srgbClr val="00FF99">
                  <a:gamma/>
                  <a:shade val="36078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Oval 731"/>
          <p:cNvSpPr>
            <a:spLocks noChangeArrowheads="1"/>
          </p:cNvSpPr>
          <p:nvPr/>
        </p:nvSpPr>
        <p:spPr bwMode="auto">
          <a:xfrm rot="5400000">
            <a:off x="2340769" y="3428206"/>
            <a:ext cx="4535488" cy="504825"/>
          </a:xfrm>
          <a:prstGeom prst="ellipse">
            <a:avLst/>
          </a:prstGeom>
          <a:gradFill rotWithShape="1">
            <a:gsLst>
              <a:gs pos="0">
                <a:srgbClr val="00FF99">
                  <a:alpha val="60001"/>
                </a:srgbClr>
              </a:gs>
              <a:gs pos="100000">
                <a:srgbClr val="00FF99">
                  <a:gamma/>
                  <a:shade val="36078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Rectangle 705"/>
          <p:cNvSpPr>
            <a:spLocks noChangeArrowheads="1"/>
          </p:cNvSpPr>
          <p:nvPr/>
        </p:nvSpPr>
        <p:spPr bwMode="auto">
          <a:xfrm>
            <a:off x="3312836" y="3619500"/>
            <a:ext cx="2752357" cy="3847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latinLnBrk="0" hangingPunct="0"/>
            <a:r>
              <a:rPr lang="en-US" altLang="ko-KR" sz="2500" dirty="0" smtClean="0">
                <a:solidFill>
                  <a:schemeClr val="bg1"/>
                </a:solidFill>
              </a:rPr>
              <a:t>Web Programming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grpSp>
        <p:nvGrpSpPr>
          <p:cNvPr id="5" name="Group 848"/>
          <p:cNvGrpSpPr>
            <a:grpSpLocks/>
          </p:cNvGrpSpPr>
          <p:nvPr/>
        </p:nvGrpSpPr>
        <p:grpSpPr bwMode="auto">
          <a:xfrm>
            <a:off x="571472" y="1142984"/>
            <a:ext cx="1490400" cy="1490400"/>
            <a:chOff x="4187" y="2455"/>
            <a:chExt cx="852" cy="852"/>
          </a:xfrm>
        </p:grpSpPr>
        <p:sp>
          <p:nvSpPr>
            <p:cNvPr id="40" name="Oval 849"/>
            <p:cNvSpPr>
              <a:spLocks noChangeArrowheads="1"/>
            </p:cNvSpPr>
            <p:nvPr/>
          </p:nvSpPr>
          <p:spPr bwMode="auto">
            <a:xfrm>
              <a:off x="4187" y="2455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1" name="Oval 850"/>
            <p:cNvSpPr>
              <a:spLocks noChangeArrowheads="1"/>
            </p:cNvSpPr>
            <p:nvPr/>
          </p:nvSpPr>
          <p:spPr bwMode="auto">
            <a:xfrm>
              <a:off x="4209" y="2478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2" name="Oval 851"/>
            <p:cNvSpPr>
              <a:spLocks noChangeArrowheads="1"/>
            </p:cNvSpPr>
            <p:nvPr/>
          </p:nvSpPr>
          <p:spPr bwMode="auto">
            <a:xfrm>
              <a:off x="4286" y="2555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3" name="Oval 852"/>
            <p:cNvSpPr>
              <a:spLocks noChangeArrowheads="1"/>
            </p:cNvSpPr>
            <p:nvPr/>
          </p:nvSpPr>
          <p:spPr bwMode="auto">
            <a:xfrm>
              <a:off x="4316" y="2584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4" name="Oval 853"/>
            <p:cNvSpPr>
              <a:spLocks noChangeArrowheads="1"/>
            </p:cNvSpPr>
            <p:nvPr/>
          </p:nvSpPr>
          <p:spPr bwMode="auto">
            <a:xfrm>
              <a:off x="4331" y="2568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" name="Group 637"/>
          <p:cNvGrpSpPr>
            <a:grpSpLocks/>
          </p:cNvGrpSpPr>
          <p:nvPr/>
        </p:nvGrpSpPr>
        <p:grpSpPr bwMode="auto">
          <a:xfrm flipH="1">
            <a:off x="7000892" y="4868883"/>
            <a:ext cx="1489075" cy="1489075"/>
            <a:chOff x="567" y="1117"/>
            <a:chExt cx="624" cy="624"/>
          </a:xfrm>
        </p:grpSpPr>
        <p:sp>
          <p:nvSpPr>
            <p:cNvPr id="46" name="Oval 638"/>
            <p:cNvSpPr>
              <a:spLocks noChangeArrowheads="1"/>
            </p:cNvSpPr>
            <p:nvPr/>
          </p:nvSpPr>
          <p:spPr bwMode="auto">
            <a:xfrm>
              <a:off x="567" y="1117"/>
              <a:ext cx="624" cy="62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" name="Oval 639"/>
            <p:cNvSpPr>
              <a:spLocks noChangeArrowheads="1"/>
            </p:cNvSpPr>
            <p:nvPr/>
          </p:nvSpPr>
          <p:spPr bwMode="auto">
            <a:xfrm>
              <a:off x="583" y="1133"/>
              <a:ext cx="592" cy="59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8" name="Oval 640"/>
            <p:cNvSpPr>
              <a:spLocks noChangeArrowheads="1"/>
            </p:cNvSpPr>
            <p:nvPr/>
          </p:nvSpPr>
          <p:spPr bwMode="auto">
            <a:xfrm>
              <a:off x="640" y="1190"/>
              <a:ext cx="478" cy="478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9" name="Oval 641"/>
            <p:cNvSpPr>
              <a:spLocks noChangeArrowheads="1"/>
            </p:cNvSpPr>
            <p:nvPr/>
          </p:nvSpPr>
          <p:spPr bwMode="auto">
            <a:xfrm>
              <a:off x="662" y="1212"/>
              <a:ext cx="434" cy="43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475E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" name="Oval 642"/>
            <p:cNvSpPr>
              <a:spLocks noChangeArrowheads="1"/>
            </p:cNvSpPr>
            <p:nvPr/>
          </p:nvSpPr>
          <p:spPr bwMode="auto">
            <a:xfrm>
              <a:off x="679" y="1199"/>
              <a:ext cx="264" cy="26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51" name="AutoShape 847"/>
          <p:cNvSpPr>
            <a:spLocks noChangeArrowheads="1"/>
          </p:cNvSpPr>
          <p:nvPr/>
        </p:nvSpPr>
        <p:spPr bwMode="auto">
          <a:xfrm>
            <a:off x="732028" y="1714488"/>
            <a:ext cx="2190198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소망M" pitchFamily="18" charset="-127"/>
                <a:ea typeface="소망M" pitchFamily="18" charset="-127"/>
              </a:rPr>
              <a:t>Ⅰ</a:t>
            </a:r>
            <a:r>
              <a:rPr lang="en-US" altLang="ko-KR" sz="2000" b="1" dirty="0" smtClean="0"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. Prologue</a:t>
            </a:r>
            <a:endParaRPr lang="ko-KR" altLang="en-US" sz="2000" dirty="0">
              <a:latin typeface="소망M" pitchFamily="18" charset="-127"/>
              <a:ea typeface="소망M" pitchFamily="18" charset="-127"/>
              <a:cs typeface="Arial Unicode MS" pitchFamily="50" charset="-127"/>
            </a:endParaRPr>
          </a:p>
        </p:txBody>
      </p:sp>
      <p:sp>
        <p:nvSpPr>
          <p:cNvPr id="52" name="Text Box 690"/>
          <p:cNvSpPr txBox="1">
            <a:spLocks noChangeArrowheads="1"/>
          </p:cNvSpPr>
          <p:nvPr/>
        </p:nvSpPr>
        <p:spPr bwMode="auto">
          <a:xfrm>
            <a:off x="1065118" y="2204864"/>
            <a:ext cx="190276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500" b="1" dirty="0" smtClean="0">
              <a:solidFill>
                <a:srgbClr val="292929"/>
              </a:solidFill>
              <a:latin typeface="소망M" pitchFamily="18" charset="-127"/>
              <a:ea typeface="소망M" pitchFamily="18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15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 </a:t>
            </a:r>
            <a:r>
              <a:rPr lang="ko-KR" altLang="en-US" sz="15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구체적인 제안 내용</a:t>
            </a:r>
            <a:endParaRPr lang="en-US" altLang="ko-KR" sz="1500" b="1" kern="0" dirty="0" smtClean="0">
              <a:ln>
                <a:solidFill>
                  <a:schemeClr val="bg1">
                    <a:alpha val="0"/>
                  </a:schemeClr>
                </a:solidFill>
              </a:ln>
              <a:latin typeface="소망M" pitchFamily="18" charset="-127"/>
              <a:ea typeface="소망M" pitchFamily="18" charset="-127"/>
              <a:cs typeface="Arial Unicode MS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500" b="1" kern="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소망M" pitchFamily="18" charset="-127"/>
              <a:ea typeface="소망M" pitchFamily="18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500" b="1" dirty="0" smtClean="0">
                <a:latin typeface="소망M" pitchFamily="18" charset="-127"/>
                <a:ea typeface="소망M" pitchFamily="18" charset="-127"/>
                <a:cs typeface="Arial" pitchFamily="34" charset="0"/>
              </a:rPr>
              <a:t> </a:t>
            </a:r>
            <a:r>
              <a:rPr lang="ko-KR" altLang="en-US" sz="1500" b="1" dirty="0" smtClean="0">
                <a:latin typeface="소망M" pitchFamily="18" charset="-127"/>
                <a:ea typeface="소망M" pitchFamily="18" charset="-127"/>
                <a:cs typeface="Arial" pitchFamily="34" charset="0"/>
              </a:rPr>
              <a:t>기획 및 설계 내용</a:t>
            </a:r>
            <a:endParaRPr lang="en-US" altLang="ko-KR" sz="1500" b="1" dirty="0" smtClean="0">
              <a:latin typeface="소망M" pitchFamily="18" charset="-127"/>
              <a:ea typeface="소망M" pitchFamily="18" charset="-127"/>
              <a:cs typeface="Arial" pitchFamily="34" charset="0"/>
            </a:endParaRPr>
          </a:p>
        </p:txBody>
      </p:sp>
      <p:sp>
        <p:nvSpPr>
          <p:cNvPr id="53" name="Text Box 690"/>
          <p:cNvSpPr txBox="1">
            <a:spLocks noChangeArrowheads="1"/>
          </p:cNvSpPr>
          <p:nvPr/>
        </p:nvSpPr>
        <p:spPr bwMode="auto">
          <a:xfrm>
            <a:off x="5320457" y="2204864"/>
            <a:ext cx="1165384" cy="115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>
            <a:spAutoFit/>
          </a:bodyPr>
          <a:lstStyle/>
          <a:p>
            <a:endParaRPr lang="en-US" altLang="ko-KR" sz="1500" b="1" dirty="0" smtClean="0">
              <a:latin typeface="소망M" pitchFamily="18" charset="-127"/>
              <a:ea typeface="소망M" pitchFamily="18" charset="-127"/>
            </a:endParaRPr>
          </a:p>
          <a:p>
            <a:pPr marL="85725" indent="-85725">
              <a:buFontTx/>
              <a:buChar char="-"/>
            </a:pPr>
            <a:r>
              <a:rPr lang="en-US" altLang="ko-KR" sz="1500" b="1" dirty="0" smtClean="0">
                <a:latin typeface="소망M" pitchFamily="18" charset="-127"/>
                <a:ea typeface="소망M" pitchFamily="18" charset="-127"/>
              </a:rPr>
              <a:t> </a:t>
            </a:r>
            <a:r>
              <a:rPr lang="ko-KR" altLang="en-US" sz="1500" b="1" dirty="0" smtClean="0">
                <a:latin typeface="소망M" pitchFamily="18" charset="-127"/>
                <a:ea typeface="소망M" pitchFamily="18" charset="-127"/>
              </a:rPr>
              <a:t>사이트 </a:t>
            </a:r>
            <a:r>
              <a:rPr lang="ko-KR" altLang="en-US" sz="1500" b="1" dirty="0" err="1" smtClean="0">
                <a:latin typeface="소망M" pitchFamily="18" charset="-127"/>
                <a:ea typeface="소망M" pitchFamily="18" charset="-127"/>
              </a:rPr>
              <a:t>맵</a:t>
            </a:r>
            <a:endParaRPr lang="en-US" altLang="ko-KR" sz="1500" b="1" dirty="0" smtClean="0">
              <a:latin typeface="소망M" pitchFamily="18" charset="-127"/>
              <a:ea typeface="소망M" pitchFamily="18" charset="-127"/>
            </a:endParaRPr>
          </a:p>
          <a:p>
            <a:pPr marL="85725" indent="-85725"/>
            <a:endParaRPr lang="en-US" altLang="ko-KR" sz="1500" b="1" dirty="0" smtClean="0">
              <a:latin typeface="소망M" pitchFamily="18" charset="-127"/>
              <a:ea typeface="소망M" pitchFamily="18" charset="-127"/>
            </a:endParaRPr>
          </a:p>
          <a:p>
            <a:pPr marL="85725" indent="-85725">
              <a:buFontTx/>
              <a:buChar char="-"/>
            </a:pPr>
            <a:r>
              <a:rPr lang="en-US" altLang="ko-KR" sz="1500" b="1" dirty="0" smtClean="0">
                <a:latin typeface="소망M" pitchFamily="18" charset="-127"/>
                <a:ea typeface="소망M" pitchFamily="18" charset="-127"/>
              </a:rPr>
              <a:t> </a:t>
            </a:r>
            <a:r>
              <a:rPr lang="ko-KR" altLang="en-US" sz="1500" b="1" dirty="0" smtClean="0">
                <a:latin typeface="소망M" pitchFamily="18" charset="-127"/>
                <a:ea typeface="소망M" pitchFamily="18" charset="-127"/>
              </a:rPr>
              <a:t>스토리보드</a:t>
            </a:r>
            <a:endParaRPr lang="en-US" altLang="ko-KR" sz="1500" b="1" dirty="0" smtClean="0">
              <a:latin typeface="소망M" pitchFamily="18" charset="-127"/>
              <a:ea typeface="소망M" pitchFamily="18" charset="-127"/>
            </a:endParaRPr>
          </a:p>
          <a:p>
            <a:pPr marL="85725" indent="-85725"/>
            <a:endParaRPr lang="en-US" altLang="ko-KR" sz="1500" b="1" dirty="0" smtClean="0"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54" name="AutoShape 847"/>
          <p:cNvSpPr>
            <a:spLocks noChangeArrowheads="1"/>
          </p:cNvSpPr>
          <p:nvPr/>
        </p:nvSpPr>
        <p:spPr bwMode="auto">
          <a:xfrm>
            <a:off x="773869" y="5425479"/>
            <a:ext cx="2688865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2000" b="1" dirty="0" smtClean="0">
                <a:latin typeface="소망M" pitchFamily="18" charset="-127"/>
                <a:ea typeface="소망M" pitchFamily="18" charset="-127"/>
              </a:rPr>
              <a:t>Ⅲ. Architecture</a:t>
            </a:r>
            <a:endParaRPr lang="en-US" sz="2000" dirty="0" smtClean="0"/>
          </a:p>
        </p:txBody>
      </p:sp>
      <p:sp>
        <p:nvSpPr>
          <p:cNvPr id="55" name="AutoShape 847"/>
          <p:cNvSpPr>
            <a:spLocks noChangeArrowheads="1"/>
          </p:cNvSpPr>
          <p:nvPr/>
        </p:nvSpPr>
        <p:spPr bwMode="auto">
          <a:xfrm>
            <a:off x="6643866" y="5425479"/>
            <a:ext cx="2149056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소망M" pitchFamily="18" charset="-127"/>
                <a:ea typeface="소망M" pitchFamily="18" charset="-127"/>
              </a:rPr>
              <a:t>Ⅳ.</a:t>
            </a:r>
            <a:r>
              <a:rPr lang="ko-KR" altLang="en-US" sz="2000" b="1" dirty="0" smtClean="0">
                <a:latin typeface="소망M" pitchFamily="18" charset="-127"/>
                <a:ea typeface="소망M" pitchFamily="18" charset="-127"/>
              </a:rPr>
              <a:t> </a:t>
            </a:r>
            <a:r>
              <a:rPr lang="en-US" altLang="ko-KR" sz="2000" b="1" dirty="0" smtClean="0"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Epilogue</a:t>
            </a:r>
            <a:endParaRPr lang="en-US" altLang="ko-KR" sz="2000" b="1" dirty="0" smtClean="0"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56" name="Text Box 690"/>
          <p:cNvSpPr txBox="1">
            <a:spLocks noChangeArrowheads="1"/>
          </p:cNvSpPr>
          <p:nvPr/>
        </p:nvSpPr>
        <p:spPr bwMode="auto">
          <a:xfrm>
            <a:off x="1065118" y="4429132"/>
            <a:ext cx="2281074" cy="692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>
            <a:spAutoFit/>
          </a:bodyPr>
          <a:lstStyle/>
          <a:p>
            <a:pPr marL="85725" indent="-85725">
              <a:buFontTx/>
              <a:buChar char="-"/>
            </a:pPr>
            <a:r>
              <a:rPr lang="en-US" altLang="ko-KR" sz="1500" b="1" dirty="0">
                <a:latin typeface="소망M" pitchFamily="18" charset="-127"/>
                <a:ea typeface="소망M" pitchFamily="18" charset="-127"/>
              </a:rPr>
              <a:t> </a:t>
            </a:r>
            <a:r>
              <a:rPr lang="ko-KR" altLang="en-US" sz="1500" b="1" dirty="0" smtClean="0">
                <a:latin typeface="소망M" pitchFamily="18" charset="-127"/>
                <a:ea typeface="소망M" pitchFamily="18" charset="-127"/>
              </a:rPr>
              <a:t>소프트웨어 구조 내용</a:t>
            </a:r>
            <a:endParaRPr lang="en-US" altLang="ko-KR" sz="1500" b="1" dirty="0" smtClean="0">
              <a:latin typeface="소망M" pitchFamily="18" charset="-127"/>
              <a:ea typeface="소망M" pitchFamily="18" charset="-127"/>
            </a:endParaRPr>
          </a:p>
          <a:p>
            <a:pPr marL="85725" indent="-85725">
              <a:buFontTx/>
              <a:buChar char="-"/>
            </a:pPr>
            <a:endParaRPr lang="en-US" altLang="ko-KR" sz="1500" b="1" dirty="0" smtClean="0">
              <a:latin typeface="소망M" pitchFamily="18" charset="-127"/>
              <a:ea typeface="소망M" pitchFamily="18" charset="-127"/>
            </a:endParaRPr>
          </a:p>
          <a:p>
            <a:pPr marL="85725" indent="-85725">
              <a:buFontTx/>
              <a:buChar char="-"/>
            </a:pPr>
            <a:r>
              <a:rPr lang="en-US" altLang="ko-KR" sz="1500" b="1" dirty="0" smtClean="0">
                <a:latin typeface="소망M" pitchFamily="18" charset="-127"/>
                <a:ea typeface="소망M" pitchFamily="18" charset="-127"/>
              </a:rPr>
              <a:t> </a:t>
            </a:r>
            <a:r>
              <a:rPr lang="ko-KR" altLang="en-US" sz="1500" b="1" dirty="0" smtClean="0">
                <a:latin typeface="소망M" pitchFamily="18" charset="-127"/>
                <a:ea typeface="소망M" pitchFamily="18" charset="-127"/>
              </a:rPr>
              <a:t>데이터베이스 설계 내용</a:t>
            </a:r>
            <a:endParaRPr lang="en-US" altLang="ko-KR" sz="1500" b="1" dirty="0" smtClean="0"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57" name="AutoShape 847"/>
          <p:cNvSpPr>
            <a:spLocks noChangeArrowheads="1"/>
          </p:cNvSpPr>
          <p:nvPr/>
        </p:nvSpPr>
        <p:spPr bwMode="auto">
          <a:xfrm>
            <a:off x="6643702" y="1700808"/>
            <a:ext cx="1870655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>
                <a:latin typeface="소망M" pitchFamily="18" charset="-127"/>
                <a:ea typeface="소망M" pitchFamily="18" charset="-127"/>
              </a:rPr>
              <a:t>Ⅱ</a:t>
            </a:r>
            <a:r>
              <a:rPr lang="en-US" altLang="ko-KR" sz="20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소망M" pitchFamily="18" charset="-127"/>
                <a:ea typeface="소망M" pitchFamily="18" charset="-127"/>
              </a:rPr>
              <a:t>.</a:t>
            </a:r>
            <a:r>
              <a:rPr lang="ko-KR" altLang="en-US" sz="20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소망M" pitchFamily="18" charset="-127"/>
                <a:ea typeface="소망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Design</a:t>
            </a:r>
            <a:endParaRPr lang="en-US" altLang="ko-KR" sz="2000" b="1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9" name="Text Box 690"/>
          <p:cNvSpPr txBox="1">
            <a:spLocks noChangeArrowheads="1"/>
          </p:cNvSpPr>
          <p:nvPr/>
        </p:nvSpPr>
        <p:spPr bwMode="auto">
          <a:xfrm>
            <a:off x="5335442" y="4428000"/>
            <a:ext cx="198772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>
            <a:spAutoFit/>
          </a:bodyPr>
          <a:lstStyle/>
          <a:p>
            <a:pPr marL="85725" indent="-85725">
              <a:buFontTx/>
              <a:buChar char="-"/>
            </a:pPr>
            <a:r>
              <a:rPr lang="en-US" altLang="ko-KR" sz="1500" b="1" dirty="0" smtClean="0">
                <a:latin typeface="소망M" pitchFamily="18" charset="-127"/>
                <a:ea typeface="소망M" pitchFamily="18" charset="-127"/>
              </a:rPr>
              <a:t> </a:t>
            </a:r>
            <a:r>
              <a:rPr lang="ko-KR" altLang="en-US" sz="1500" b="1" dirty="0" smtClean="0">
                <a:latin typeface="소망M" pitchFamily="18" charset="-127"/>
                <a:ea typeface="소망M" pitchFamily="18" charset="-127"/>
              </a:rPr>
              <a:t>개발 및 테스트 일정</a:t>
            </a:r>
            <a:endParaRPr lang="en-US" altLang="ko-KR" sz="1500" b="1" dirty="0" smtClean="0">
              <a:latin typeface="소망M" pitchFamily="18" charset="-127"/>
              <a:ea typeface="소망M" pitchFamily="18" charset="-127"/>
            </a:endParaRPr>
          </a:p>
          <a:p>
            <a:pPr marL="85725" indent="-85725"/>
            <a:endParaRPr lang="en-US" altLang="ko-KR" sz="1500" b="1" dirty="0" smtClean="0">
              <a:latin typeface="소망M" pitchFamily="18" charset="-127"/>
              <a:ea typeface="소망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11" name="AutoShape 847"/>
          <p:cNvSpPr>
            <a:spLocks noChangeArrowheads="1"/>
          </p:cNvSpPr>
          <p:nvPr/>
        </p:nvSpPr>
        <p:spPr bwMode="auto">
          <a:xfrm>
            <a:off x="714348" y="238102"/>
            <a:ext cx="3565122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2000" b="1" dirty="0" err="1" smtClean="0">
                <a:latin typeface="소망M" pitchFamily="18" charset="-127"/>
                <a:ea typeface="소망M" pitchFamily="18" charset="-127"/>
              </a:rPr>
              <a:t>DataBase</a:t>
            </a:r>
            <a:r>
              <a:rPr lang="en-US" sz="2000" b="1" dirty="0" smtClean="0">
                <a:latin typeface="소망M" pitchFamily="18" charset="-127"/>
                <a:ea typeface="소망M" pitchFamily="18" charset="-127"/>
              </a:rPr>
              <a:t> </a:t>
            </a:r>
            <a:r>
              <a:rPr lang="en-US" sz="2000" b="1" dirty="0" smtClean="0">
                <a:latin typeface="소망M" pitchFamily="18" charset="-127"/>
                <a:ea typeface="소망M" pitchFamily="18" charset="-127"/>
              </a:rPr>
              <a:t>Architecture</a:t>
            </a:r>
            <a:endParaRPr lang="en-US" altLang="ko-KR" sz="2000" dirty="0" smtClean="0">
              <a:latin typeface="소망M" pitchFamily="18" charset="-127"/>
              <a:ea typeface="소망M" pitchFamily="18" charset="-127"/>
            </a:endParaRP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3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" name="Group 665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2456" y="1140"/>
            <a:chExt cx="852" cy="852"/>
          </a:xfrm>
        </p:grpSpPr>
        <p:sp>
          <p:nvSpPr>
            <p:cNvPr id="19" name="Oval 666"/>
            <p:cNvSpPr>
              <a:spLocks noChangeArrowheads="1"/>
            </p:cNvSpPr>
            <p:nvPr/>
          </p:nvSpPr>
          <p:spPr bwMode="auto">
            <a:xfrm>
              <a:off x="2456" y="114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" name="Oval 667"/>
            <p:cNvSpPr>
              <a:spLocks noChangeArrowheads="1"/>
            </p:cNvSpPr>
            <p:nvPr/>
          </p:nvSpPr>
          <p:spPr bwMode="auto">
            <a:xfrm>
              <a:off x="2478" y="116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Oval 668"/>
            <p:cNvSpPr>
              <a:spLocks noChangeArrowheads="1"/>
            </p:cNvSpPr>
            <p:nvPr/>
          </p:nvSpPr>
          <p:spPr bwMode="auto">
            <a:xfrm>
              <a:off x="2555" y="1239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E61600">
                    <a:gamma/>
                    <a:shade val="46275"/>
                    <a:invGamma/>
                  </a:srgbClr>
                </a:gs>
                <a:gs pos="100000">
                  <a:srgbClr val="E616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Oval 669"/>
            <p:cNvSpPr>
              <a:spLocks noChangeArrowheads="1"/>
            </p:cNvSpPr>
            <p:nvPr/>
          </p:nvSpPr>
          <p:spPr bwMode="auto">
            <a:xfrm>
              <a:off x="2585" y="1269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Oval 670"/>
            <p:cNvSpPr>
              <a:spLocks noChangeArrowheads="1"/>
            </p:cNvSpPr>
            <p:nvPr/>
          </p:nvSpPr>
          <p:spPr bwMode="auto">
            <a:xfrm>
              <a:off x="2608" y="1253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8" name="AutoShape 847"/>
          <p:cNvSpPr>
            <a:spLocks noChangeArrowheads="1"/>
          </p:cNvSpPr>
          <p:nvPr/>
        </p:nvSpPr>
        <p:spPr bwMode="auto">
          <a:xfrm>
            <a:off x="285720" y="835207"/>
            <a:ext cx="2172566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댓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글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테이블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5720" y="1285860"/>
            <a:ext cx="857256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85722" y="1285858"/>
          <a:ext cx="8572556" cy="5357851"/>
        </p:xfrm>
        <a:graphic>
          <a:graphicData uri="http://schemas.openxmlformats.org/drawingml/2006/table">
            <a:tbl>
              <a:tblPr/>
              <a:tblGrid>
                <a:gridCol w="369868"/>
                <a:gridCol w="1206714"/>
                <a:gridCol w="864678"/>
                <a:gridCol w="278330"/>
                <a:gridCol w="910447"/>
                <a:gridCol w="369868"/>
                <a:gridCol w="2735055"/>
                <a:gridCol w="1837596"/>
              </a:tblGrid>
              <a:tr h="367144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시스템 명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팀프웹사이트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DB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시스템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7144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테이블 명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댓글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5963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순번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변수명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한글명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PK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데이터타입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길이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설명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비고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73428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1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 err="1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RCommentID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댓글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○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INTEGER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4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댓글의 고유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입니다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. 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올리는 순서대로 번호가 매겨집니다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Auto-increment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28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2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PostID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게시물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INTEGER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4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댓글을 입력한 글의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외래키로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Post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테이블에서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 PoseID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를 참조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28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3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UserID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CHAR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20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댓글을 입력한 회원이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외래키로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Member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테이블에서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UserID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를 참조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4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CommentContent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내용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TEXT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500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댓글의 내용입니다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63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5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 err="1" smtClea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CommentDate</a:t>
                      </a:r>
                      <a:endParaRPr lang="en-US" sz="1000" b="1" kern="0" dirty="0" smtClean="0">
                        <a:solidFill>
                          <a:srgbClr val="000000"/>
                        </a:solidFill>
                        <a:latin typeface="맑은 고딕"/>
                        <a:cs typeface="굴림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 smtClea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Time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게시일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, 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시간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DATETIME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8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댓글을 입력한 날짜 및 시간입니다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6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IPAddress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작성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IP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CHAR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16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게시물을 작성한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PC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의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IP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주소입니다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11" name="AutoShape 847"/>
          <p:cNvSpPr>
            <a:spLocks noChangeArrowheads="1"/>
          </p:cNvSpPr>
          <p:nvPr/>
        </p:nvSpPr>
        <p:spPr bwMode="auto">
          <a:xfrm>
            <a:off x="714348" y="238102"/>
            <a:ext cx="3565122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2000" b="1" dirty="0" err="1" smtClean="0">
                <a:latin typeface="소망M" pitchFamily="18" charset="-127"/>
                <a:ea typeface="소망M" pitchFamily="18" charset="-127"/>
              </a:rPr>
              <a:t>DataBase</a:t>
            </a:r>
            <a:r>
              <a:rPr lang="en-US" sz="2000" b="1" dirty="0" smtClean="0">
                <a:latin typeface="소망M" pitchFamily="18" charset="-127"/>
                <a:ea typeface="소망M" pitchFamily="18" charset="-127"/>
              </a:rPr>
              <a:t> </a:t>
            </a:r>
            <a:r>
              <a:rPr lang="en-US" sz="2000" b="1" dirty="0" smtClean="0">
                <a:latin typeface="소망M" pitchFamily="18" charset="-127"/>
                <a:ea typeface="소망M" pitchFamily="18" charset="-127"/>
              </a:rPr>
              <a:t>Architecture</a:t>
            </a:r>
            <a:endParaRPr lang="en-US" altLang="ko-KR" sz="2000" dirty="0" smtClean="0">
              <a:latin typeface="소망M" pitchFamily="18" charset="-127"/>
              <a:ea typeface="소망M" pitchFamily="18" charset="-127"/>
            </a:endParaRP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3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" name="Group 665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2456" y="1140"/>
            <a:chExt cx="852" cy="852"/>
          </a:xfrm>
        </p:grpSpPr>
        <p:sp>
          <p:nvSpPr>
            <p:cNvPr id="19" name="Oval 666"/>
            <p:cNvSpPr>
              <a:spLocks noChangeArrowheads="1"/>
            </p:cNvSpPr>
            <p:nvPr/>
          </p:nvSpPr>
          <p:spPr bwMode="auto">
            <a:xfrm>
              <a:off x="2456" y="114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" name="Oval 667"/>
            <p:cNvSpPr>
              <a:spLocks noChangeArrowheads="1"/>
            </p:cNvSpPr>
            <p:nvPr/>
          </p:nvSpPr>
          <p:spPr bwMode="auto">
            <a:xfrm>
              <a:off x="2478" y="116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Oval 668"/>
            <p:cNvSpPr>
              <a:spLocks noChangeArrowheads="1"/>
            </p:cNvSpPr>
            <p:nvPr/>
          </p:nvSpPr>
          <p:spPr bwMode="auto">
            <a:xfrm>
              <a:off x="2555" y="1239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E61600">
                    <a:gamma/>
                    <a:shade val="46275"/>
                    <a:invGamma/>
                  </a:srgbClr>
                </a:gs>
                <a:gs pos="100000">
                  <a:srgbClr val="E616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Oval 669"/>
            <p:cNvSpPr>
              <a:spLocks noChangeArrowheads="1"/>
            </p:cNvSpPr>
            <p:nvPr/>
          </p:nvSpPr>
          <p:spPr bwMode="auto">
            <a:xfrm>
              <a:off x="2585" y="1269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Oval 670"/>
            <p:cNvSpPr>
              <a:spLocks noChangeArrowheads="1"/>
            </p:cNvSpPr>
            <p:nvPr/>
          </p:nvSpPr>
          <p:spPr bwMode="auto">
            <a:xfrm>
              <a:off x="2608" y="1253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8" name="AutoShape 847"/>
          <p:cNvSpPr>
            <a:spLocks noChangeArrowheads="1"/>
          </p:cNvSpPr>
          <p:nvPr/>
        </p:nvSpPr>
        <p:spPr bwMode="auto">
          <a:xfrm>
            <a:off x="285720" y="835207"/>
            <a:ext cx="2508421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댓그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테이블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5720" y="1285860"/>
            <a:ext cx="857256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85722" y="1285856"/>
          <a:ext cx="8572556" cy="5357853"/>
        </p:xfrm>
        <a:graphic>
          <a:graphicData uri="http://schemas.openxmlformats.org/drawingml/2006/table">
            <a:tbl>
              <a:tblPr/>
              <a:tblGrid>
                <a:gridCol w="369868"/>
                <a:gridCol w="1206714"/>
                <a:gridCol w="864678"/>
                <a:gridCol w="278330"/>
                <a:gridCol w="910447"/>
                <a:gridCol w="369868"/>
                <a:gridCol w="2735055"/>
                <a:gridCol w="1837596"/>
              </a:tblGrid>
              <a:tr h="362099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시스템 명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팀프웹사이트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DB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시스템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2099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테이블 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댓그림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5057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순번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변수명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한글명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PK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데이터타입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길이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설명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비고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72419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1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RGraffititID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댓그림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○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INTEGER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4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댓그림의 고유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입니다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. 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올리는 순서대로 번호가 매겨집니다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Auto-increment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19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2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Graffi_PostID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게시물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INTEGER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4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댓그림을 그린 글의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외래키로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Post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테이블에서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 PoseID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를 참조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19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3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Graffi_UserID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CHAR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20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댓그림을 그린 회원이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외래키로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Member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테이블에서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UserID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를 참조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19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4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GraffitiPath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패스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TEXT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댓그림의 좌표의 집합입니다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그림이 그려진 해당 좌표들을 저장합니다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09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5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GraffitiDateTime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게시일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, 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시간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DATETIME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8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댓그림을 그린 날짜 및 시간입니다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09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6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IPAddress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작성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IP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CHAR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16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게시물을 작성한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PC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의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IP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주소입니다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099">
                <a:tc gridSpan="8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11" name="AutoShape 847"/>
          <p:cNvSpPr>
            <a:spLocks noChangeArrowheads="1"/>
          </p:cNvSpPr>
          <p:nvPr/>
        </p:nvSpPr>
        <p:spPr bwMode="auto">
          <a:xfrm>
            <a:off x="714348" y="238102"/>
            <a:ext cx="3565122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2000" b="1" dirty="0" err="1" smtClean="0">
                <a:latin typeface="소망M" pitchFamily="18" charset="-127"/>
                <a:ea typeface="소망M" pitchFamily="18" charset="-127"/>
              </a:rPr>
              <a:t>DataBase</a:t>
            </a:r>
            <a:r>
              <a:rPr lang="en-US" sz="2000" b="1" dirty="0" smtClean="0">
                <a:latin typeface="소망M" pitchFamily="18" charset="-127"/>
                <a:ea typeface="소망M" pitchFamily="18" charset="-127"/>
              </a:rPr>
              <a:t> </a:t>
            </a:r>
            <a:r>
              <a:rPr lang="en-US" sz="2000" b="1" dirty="0" smtClean="0">
                <a:latin typeface="소망M" pitchFamily="18" charset="-127"/>
                <a:ea typeface="소망M" pitchFamily="18" charset="-127"/>
              </a:rPr>
              <a:t>Architecture</a:t>
            </a:r>
            <a:endParaRPr lang="en-US" altLang="ko-KR" sz="2000" dirty="0" smtClean="0">
              <a:latin typeface="소망M" pitchFamily="18" charset="-127"/>
              <a:ea typeface="소망M" pitchFamily="18" charset="-127"/>
            </a:endParaRP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3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" name="Group 665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2456" y="1140"/>
            <a:chExt cx="852" cy="852"/>
          </a:xfrm>
        </p:grpSpPr>
        <p:sp>
          <p:nvSpPr>
            <p:cNvPr id="19" name="Oval 666"/>
            <p:cNvSpPr>
              <a:spLocks noChangeArrowheads="1"/>
            </p:cNvSpPr>
            <p:nvPr/>
          </p:nvSpPr>
          <p:spPr bwMode="auto">
            <a:xfrm>
              <a:off x="2456" y="114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" name="Oval 667"/>
            <p:cNvSpPr>
              <a:spLocks noChangeArrowheads="1"/>
            </p:cNvSpPr>
            <p:nvPr/>
          </p:nvSpPr>
          <p:spPr bwMode="auto">
            <a:xfrm>
              <a:off x="2478" y="116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Oval 668"/>
            <p:cNvSpPr>
              <a:spLocks noChangeArrowheads="1"/>
            </p:cNvSpPr>
            <p:nvPr/>
          </p:nvSpPr>
          <p:spPr bwMode="auto">
            <a:xfrm>
              <a:off x="2555" y="1239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E61600">
                    <a:gamma/>
                    <a:shade val="46275"/>
                    <a:invGamma/>
                  </a:srgbClr>
                </a:gs>
                <a:gs pos="100000">
                  <a:srgbClr val="E616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Oval 669"/>
            <p:cNvSpPr>
              <a:spLocks noChangeArrowheads="1"/>
            </p:cNvSpPr>
            <p:nvPr/>
          </p:nvSpPr>
          <p:spPr bwMode="auto">
            <a:xfrm>
              <a:off x="2585" y="1269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E61600"/>
                </a:gs>
                <a:gs pos="100000">
                  <a:srgbClr val="E61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Oval 670"/>
            <p:cNvSpPr>
              <a:spLocks noChangeArrowheads="1"/>
            </p:cNvSpPr>
            <p:nvPr/>
          </p:nvSpPr>
          <p:spPr bwMode="auto">
            <a:xfrm>
              <a:off x="2608" y="1253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8" name="AutoShape 847"/>
          <p:cNvSpPr>
            <a:spLocks noChangeArrowheads="1"/>
          </p:cNvSpPr>
          <p:nvPr/>
        </p:nvSpPr>
        <p:spPr bwMode="auto">
          <a:xfrm>
            <a:off x="285720" y="835207"/>
            <a:ext cx="3565122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즐겨찾기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사진첩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테이블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5720" y="1285860"/>
            <a:ext cx="857256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85720" y="1285860"/>
          <a:ext cx="8572561" cy="2643206"/>
        </p:xfrm>
        <a:graphic>
          <a:graphicData uri="http://schemas.openxmlformats.org/drawingml/2006/table">
            <a:tbl>
              <a:tblPr/>
              <a:tblGrid>
                <a:gridCol w="369869"/>
                <a:gridCol w="1206715"/>
                <a:gridCol w="864678"/>
                <a:gridCol w="278330"/>
                <a:gridCol w="910448"/>
                <a:gridCol w="369869"/>
                <a:gridCol w="2735055"/>
                <a:gridCol w="1837597"/>
              </a:tblGrid>
              <a:tr h="300478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시스템 명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팀프웹사이트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DB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시스템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0478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테이블 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즐겨찾기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986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순번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 err="1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변수명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한글명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PK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데이터타입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길이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설명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비고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0047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1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LikeID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즐겨찾기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○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INTERGER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4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 dirty="0" err="1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즐겨찾기로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선택된 글의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ID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입니다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Auto-increment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95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2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Like_PostID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게시물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INTERGER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4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 dirty="0" err="1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즐겨찾기로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선택된 글의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ID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입니다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외래키로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Post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테이블에서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 PoseID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를 참조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95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3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Like_UserID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회원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CHAR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20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 dirty="0" err="1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해당글을즐겨찾기로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선택한 회원의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ID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입니다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 err="1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외래키로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Member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테이블에서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UserID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를 참조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>
            <a:stCxn id="25" idx="1"/>
            <a:endCxn id="25" idx="3"/>
          </p:cNvCxnSpPr>
          <p:nvPr/>
        </p:nvCxnSpPr>
        <p:spPr>
          <a:xfrm rot="10800000" flipH="1">
            <a:off x="285720" y="3961766"/>
            <a:ext cx="85725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85720" y="4071942"/>
          <a:ext cx="8572561" cy="2571768"/>
        </p:xfrm>
        <a:graphic>
          <a:graphicData uri="http://schemas.openxmlformats.org/drawingml/2006/table">
            <a:tbl>
              <a:tblPr/>
              <a:tblGrid>
                <a:gridCol w="369869"/>
                <a:gridCol w="1206715"/>
                <a:gridCol w="864678"/>
                <a:gridCol w="278330"/>
                <a:gridCol w="910448"/>
                <a:gridCol w="369869"/>
                <a:gridCol w="2735055"/>
                <a:gridCol w="1837597"/>
              </a:tblGrid>
              <a:tr h="292357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시스템 명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팀프웹사이트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DB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시스템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2357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테이블 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사진첩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526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순번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변수명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한글명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PK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데이터타입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길이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설명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비고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8471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1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AlbumID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앨범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○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INTERGER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4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앨범의 고유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입니다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. 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등록한 순서대로 번호가 부여됩니다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Auto-increment 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사용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71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2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Album_UserID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유저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ID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CHAR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20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앨범을 만든 회원의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외래키로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Member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테이블에서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 UserID</a:t>
                      </a: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를 참조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5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3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AlbumName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앨범명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VARCHAR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50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앨범의 이름입니다</a:t>
                      </a:r>
                      <a:endParaRPr lang="ko-KR" sz="1000" b="1" kern="100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cs typeface="굴림"/>
                        </a:rPr>
                        <a:t>　</a:t>
                      </a:r>
                      <a:endParaRPr lang="ko-KR" sz="1000" b="1" kern="1000" dirty="0">
                        <a:latin typeface="맑은 고딕"/>
                        <a:cs typeface="Times New Roman"/>
                      </a:endParaRPr>
                    </a:p>
                  </a:txBody>
                  <a:tcPr marL="43543" marR="435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15" name="AutoShape 847"/>
          <p:cNvSpPr>
            <a:spLocks noChangeArrowheads="1"/>
          </p:cNvSpPr>
          <p:nvPr/>
        </p:nvSpPr>
        <p:spPr bwMode="auto">
          <a:xfrm>
            <a:off x="285720" y="835207"/>
            <a:ext cx="3252192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ko-KR" altLang="en-US" sz="2000" dirty="0" smtClean="0">
                <a:latin typeface="소망M" pitchFamily="18" charset="-127"/>
                <a:ea typeface="소망M" pitchFamily="18" charset="-127"/>
              </a:rPr>
              <a:t>◎ 개발 및 테스트 일정</a:t>
            </a:r>
            <a:endParaRPr lang="en-US" altLang="ko-KR" sz="2000" dirty="0" smtClean="0"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23" name="AutoShape 847"/>
          <p:cNvSpPr>
            <a:spLocks noChangeArrowheads="1"/>
          </p:cNvSpPr>
          <p:nvPr/>
        </p:nvSpPr>
        <p:spPr bwMode="auto">
          <a:xfrm>
            <a:off x="714348" y="238102"/>
            <a:ext cx="1901756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Epilogue</a:t>
            </a:r>
            <a:endParaRPr lang="en-US" altLang="ko-KR" sz="2000" dirty="0" smtClean="0">
              <a:latin typeface="소망M" pitchFamily="18" charset="-127"/>
              <a:ea typeface="소망M" pitchFamily="18" charset="-127"/>
            </a:endParaRP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25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" name="Group 637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567" y="1117"/>
            <a:chExt cx="624" cy="624"/>
          </a:xfrm>
        </p:grpSpPr>
        <p:sp>
          <p:nvSpPr>
            <p:cNvPr id="37" name="Oval 638"/>
            <p:cNvSpPr>
              <a:spLocks noChangeArrowheads="1"/>
            </p:cNvSpPr>
            <p:nvPr/>
          </p:nvSpPr>
          <p:spPr bwMode="auto">
            <a:xfrm>
              <a:off x="567" y="1117"/>
              <a:ext cx="624" cy="62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" name="Oval 639"/>
            <p:cNvSpPr>
              <a:spLocks noChangeArrowheads="1"/>
            </p:cNvSpPr>
            <p:nvPr/>
          </p:nvSpPr>
          <p:spPr bwMode="auto">
            <a:xfrm>
              <a:off x="583" y="1133"/>
              <a:ext cx="592" cy="59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" name="Oval 640"/>
            <p:cNvSpPr>
              <a:spLocks noChangeArrowheads="1"/>
            </p:cNvSpPr>
            <p:nvPr/>
          </p:nvSpPr>
          <p:spPr bwMode="auto">
            <a:xfrm>
              <a:off x="640" y="1190"/>
              <a:ext cx="478" cy="478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0" name="Oval 641"/>
            <p:cNvSpPr>
              <a:spLocks noChangeArrowheads="1"/>
            </p:cNvSpPr>
            <p:nvPr/>
          </p:nvSpPr>
          <p:spPr bwMode="auto">
            <a:xfrm>
              <a:off x="662" y="1212"/>
              <a:ext cx="434" cy="43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475E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1" name="Oval 642"/>
            <p:cNvSpPr>
              <a:spLocks noChangeArrowheads="1"/>
            </p:cNvSpPr>
            <p:nvPr/>
          </p:nvSpPr>
          <p:spPr bwMode="auto">
            <a:xfrm>
              <a:off x="679" y="1199"/>
              <a:ext cx="264" cy="26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5720" y="1285860"/>
            <a:ext cx="855000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85719" y="1304148"/>
            <a:ext cx="8572561" cy="5339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15" name="AutoShape 847"/>
          <p:cNvSpPr>
            <a:spLocks noChangeArrowheads="1"/>
          </p:cNvSpPr>
          <p:nvPr/>
        </p:nvSpPr>
        <p:spPr bwMode="auto">
          <a:xfrm>
            <a:off x="285720" y="835207"/>
            <a:ext cx="2317403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ko-KR" altLang="en-US" sz="2000" dirty="0" smtClean="0">
                <a:latin typeface="소망M" pitchFamily="18" charset="-127"/>
                <a:ea typeface="소망M" pitchFamily="18" charset="-127"/>
              </a:rPr>
              <a:t>◎ 테스트 일정</a:t>
            </a:r>
            <a:endParaRPr lang="en-US" altLang="ko-KR" sz="2000" dirty="0" smtClean="0"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23" name="AutoShape 847"/>
          <p:cNvSpPr>
            <a:spLocks noChangeArrowheads="1"/>
          </p:cNvSpPr>
          <p:nvPr/>
        </p:nvSpPr>
        <p:spPr bwMode="auto">
          <a:xfrm>
            <a:off x="714348" y="238102"/>
            <a:ext cx="1901756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Epilogue</a:t>
            </a:r>
            <a:endParaRPr lang="en-US" altLang="ko-KR" sz="2000" dirty="0" smtClean="0">
              <a:latin typeface="소망M" pitchFamily="18" charset="-127"/>
              <a:ea typeface="소망M" pitchFamily="18" charset="-127"/>
            </a:endParaRP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25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" name="Group 637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567" y="1117"/>
            <a:chExt cx="624" cy="624"/>
          </a:xfrm>
        </p:grpSpPr>
        <p:sp>
          <p:nvSpPr>
            <p:cNvPr id="37" name="Oval 638"/>
            <p:cNvSpPr>
              <a:spLocks noChangeArrowheads="1"/>
            </p:cNvSpPr>
            <p:nvPr/>
          </p:nvSpPr>
          <p:spPr bwMode="auto">
            <a:xfrm>
              <a:off x="567" y="1117"/>
              <a:ext cx="624" cy="62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" name="Oval 639"/>
            <p:cNvSpPr>
              <a:spLocks noChangeArrowheads="1"/>
            </p:cNvSpPr>
            <p:nvPr/>
          </p:nvSpPr>
          <p:spPr bwMode="auto">
            <a:xfrm>
              <a:off x="583" y="1133"/>
              <a:ext cx="592" cy="59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" name="Oval 640"/>
            <p:cNvSpPr>
              <a:spLocks noChangeArrowheads="1"/>
            </p:cNvSpPr>
            <p:nvPr/>
          </p:nvSpPr>
          <p:spPr bwMode="auto">
            <a:xfrm>
              <a:off x="640" y="1190"/>
              <a:ext cx="478" cy="478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0" name="Oval 641"/>
            <p:cNvSpPr>
              <a:spLocks noChangeArrowheads="1"/>
            </p:cNvSpPr>
            <p:nvPr/>
          </p:nvSpPr>
          <p:spPr bwMode="auto">
            <a:xfrm>
              <a:off x="662" y="1212"/>
              <a:ext cx="434" cy="43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475E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1" name="Oval 642"/>
            <p:cNvSpPr>
              <a:spLocks noChangeArrowheads="1"/>
            </p:cNvSpPr>
            <p:nvPr/>
          </p:nvSpPr>
          <p:spPr bwMode="auto">
            <a:xfrm>
              <a:off x="679" y="1199"/>
              <a:ext cx="264" cy="26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5" name="그림 34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85721" y="1285860"/>
            <a:ext cx="8572560" cy="264320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/>
          <p:cNvSpPr txBox="1"/>
          <p:nvPr/>
        </p:nvSpPr>
        <p:spPr>
          <a:xfrm>
            <a:off x="328802" y="4000504"/>
            <a:ext cx="793678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※ </a:t>
            </a:r>
            <a:r>
              <a:rPr lang="ko-KR" altLang="en-US" sz="2000" dirty="0" smtClean="0"/>
              <a:t>비고</a:t>
            </a:r>
            <a:endParaRPr lang="en-US" altLang="ko-KR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1</a:t>
            </a:r>
            <a:r>
              <a:rPr lang="ko-KR" altLang="en-US" sz="2000" dirty="0" smtClean="0"/>
              <a:t>차 중간테스트</a:t>
            </a:r>
            <a:r>
              <a:rPr lang="en-US" sz="2000" dirty="0" smtClean="0"/>
              <a:t> : UI, </a:t>
            </a:r>
            <a:r>
              <a:rPr lang="ko-KR" altLang="en-US" sz="2000" dirty="0" smtClean="0"/>
              <a:t>디자인 검수</a:t>
            </a:r>
          </a:p>
          <a:p>
            <a:r>
              <a:rPr lang="en-US" sz="2000" dirty="0" smtClean="0"/>
              <a:t>2</a:t>
            </a:r>
            <a:r>
              <a:rPr lang="ko-KR" altLang="en-US" sz="2000" dirty="0" smtClean="0"/>
              <a:t>차 중간테스트</a:t>
            </a:r>
            <a:r>
              <a:rPr lang="en-US" sz="2000" dirty="0" smtClean="0"/>
              <a:t> : </a:t>
            </a:r>
            <a:r>
              <a:rPr lang="ko-KR" altLang="en-US" sz="2000" dirty="0" smtClean="0"/>
              <a:t>회원가입</a:t>
            </a:r>
            <a:r>
              <a:rPr lang="en-US" sz="2000" dirty="0" smtClean="0"/>
              <a:t>, </a:t>
            </a:r>
            <a:r>
              <a:rPr lang="ko-KR" altLang="en-US" sz="2000" dirty="0" err="1" smtClean="0"/>
              <a:t>글작성</a:t>
            </a:r>
            <a:r>
              <a:rPr lang="en-US" sz="2000" dirty="0" smtClean="0"/>
              <a:t>, </a:t>
            </a:r>
            <a:r>
              <a:rPr lang="ko-KR" altLang="en-US" sz="2000" dirty="0" err="1" smtClean="0"/>
              <a:t>댓글</a:t>
            </a:r>
            <a:r>
              <a:rPr lang="ko-KR" altLang="en-US" sz="2000" dirty="0" smtClean="0"/>
              <a:t> 검수</a:t>
            </a:r>
          </a:p>
          <a:p>
            <a:r>
              <a:rPr lang="en-US" sz="2000" dirty="0" smtClean="0"/>
              <a:t>3</a:t>
            </a:r>
            <a:r>
              <a:rPr lang="ko-KR" altLang="en-US" sz="2000" dirty="0" smtClean="0"/>
              <a:t>차 중간테스트</a:t>
            </a:r>
            <a:r>
              <a:rPr lang="en-US" sz="2000" dirty="0" smtClean="0"/>
              <a:t> : </a:t>
            </a:r>
            <a:r>
              <a:rPr lang="ko-KR" altLang="en-US" sz="2000" dirty="0" smtClean="0"/>
              <a:t>회원 계정페이지</a:t>
            </a:r>
            <a:r>
              <a:rPr lang="en-US" sz="2000" dirty="0" smtClean="0"/>
              <a:t>, </a:t>
            </a:r>
            <a:r>
              <a:rPr lang="ko-KR" altLang="en-US" sz="2000" dirty="0" smtClean="0"/>
              <a:t>사진첩</a:t>
            </a:r>
            <a:r>
              <a:rPr lang="en-US" sz="2000" dirty="0" smtClean="0"/>
              <a:t>, </a:t>
            </a:r>
            <a:r>
              <a:rPr lang="ko-KR" altLang="en-US" sz="2000" dirty="0" smtClean="0"/>
              <a:t>카테고리</a:t>
            </a:r>
            <a:r>
              <a:rPr lang="en-US" sz="2000" dirty="0" smtClean="0"/>
              <a:t>, </a:t>
            </a:r>
            <a:r>
              <a:rPr lang="ko-KR" altLang="en-US" sz="2000" dirty="0" smtClean="0"/>
              <a:t>검색기능 검수</a:t>
            </a:r>
          </a:p>
          <a:p>
            <a:r>
              <a:rPr lang="en-US" sz="2000" dirty="0" smtClean="0"/>
              <a:t>4</a:t>
            </a:r>
            <a:r>
              <a:rPr lang="ko-KR" altLang="en-US" sz="2000" dirty="0" smtClean="0"/>
              <a:t>차 중간테스트</a:t>
            </a:r>
            <a:r>
              <a:rPr lang="en-US" sz="2000" dirty="0" smtClean="0"/>
              <a:t> : </a:t>
            </a:r>
            <a:r>
              <a:rPr lang="ko-KR" altLang="en-US" sz="2000" dirty="0" err="1" smtClean="0"/>
              <a:t>댓그림</a:t>
            </a:r>
            <a:r>
              <a:rPr lang="ko-KR" altLang="en-US" sz="2000" dirty="0" smtClean="0"/>
              <a:t> 기능</a:t>
            </a:r>
            <a:r>
              <a:rPr lang="en-US" sz="2000" dirty="0" smtClean="0"/>
              <a:t>, </a:t>
            </a:r>
            <a:r>
              <a:rPr lang="ko-KR" altLang="en-US" sz="2000" dirty="0" smtClean="0"/>
              <a:t>사이트 소개 검수</a:t>
            </a:r>
          </a:p>
          <a:p>
            <a:r>
              <a:rPr lang="ko-KR" altLang="en-US" sz="2000" dirty="0" smtClean="0"/>
              <a:t>최종테스트</a:t>
            </a:r>
            <a:r>
              <a:rPr lang="en-US" sz="2000" dirty="0" smtClean="0"/>
              <a:t> : </a:t>
            </a:r>
            <a:r>
              <a:rPr lang="ko-KR" altLang="en-US" sz="2000" dirty="0" smtClean="0"/>
              <a:t>사이트 전체 기능 검사 및 검수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 bwMode="auto">
          <a:xfrm>
            <a:off x="683568" y="4293096"/>
            <a:ext cx="720080" cy="64807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42910" y="2000240"/>
            <a:ext cx="7200000" cy="1800000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Q &amp; A</a:t>
            </a:r>
            <a:b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/>
            </a:r>
            <a:b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Thank you!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0040" y="5517232"/>
            <a:ext cx="4572000" cy="15542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※ Reference</a:t>
            </a:r>
            <a:r>
              <a:rPr lang="en-US" altLang="ko-KR" sz="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/>
            </a:r>
            <a:br>
              <a:rPr lang="en-US" altLang="ko-KR" sz="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r>
              <a:rPr lang="en-US" altLang="ko-KR" sz="1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Programming </a:t>
            </a:r>
            <a:r>
              <a:rPr lang="en-US" altLang="ko-KR" sz="15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– </a:t>
            </a:r>
            <a:r>
              <a:rPr lang="ko-KR" altLang="en-US" sz="15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권동섭 </a:t>
            </a:r>
            <a:r>
              <a:rPr lang="ko-KR" altLang="en-US" sz="15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교수님</a:t>
            </a:r>
            <a:endParaRPr lang="en-US" altLang="ko-KR" sz="15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1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자바스크립트 완벽 가이드  </a:t>
            </a:r>
            <a:r>
              <a:rPr lang="en-US" altLang="ko-KR" sz="1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</a:t>
            </a:r>
            <a:r>
              <a:rPr lang="ko-KR" altLang="en-US" sz="15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데이비드</a:t>
            </a:r>
            <a:r>
              <a:rPr lang="ko-KR" altLang="en-US" sz="1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5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플래너건</a:t>
            </a:r>
            <a:endParaRPr lang="en-US" altLang="ko-KR" sz="15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Head First </a:t>
            </a:r>
            <a:r>
              <a:rPr lang="en-US" altLang="ko-KR" sz="15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jQuery</a:t>
            </a:r>
            <a:r>
              <a:rPr lang="en-US" altLang="ko-KR" sz="1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– </a:t>
            </a:r>
            <a:r>
              <a:rPr lang="ko-KR" altLang="en-US" sz="15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라이언</a:t>
            </a:r>
            <a:r>
              <a:rPr lang="ko-KR" altLang="en-US" sz="1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5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베네디티</a:t>
            </a:r>
            <a:r>
              <a:rPr lang="en-US" altLang="ko-KR" sz="1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15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로넌</a:t>
            </a:r>
            <a:r>
              <a:rPr lang="ko-KR" altLang="en-US" sz="1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5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크랜리</a:t>
            </a:r>
            <a:r>
              <a:rPr lang="ko-KR" altLang="en-US" sz="1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en-US" altLang="ko-KR" sz="15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http</a:t>
            </a:r>
            <a:r>
              <a:rPr lang="en-US" altLang="ko-KR" sz="1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://pinterest.com/ </a:t>
            </a:r>
            <a:r>
              <a:rPr lang="en-US" altLang="ko-KR" sz="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/>
            </a:r>
            <a:br>
              <a:rPr lang="en-US" altLang="ko-KR" sz="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endParaRPr lang="ko-KR" altLang="en-US" sz="1500" b="1" dirty="0"/>
          </a:p>
        </p:txBody>
      </p:sp>
      <p:pic>
        <p:nvPicPr>
          <p:cNvPr id="7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69" name="AutoShape 847"/>
          <p:cNvSpPr>
            <a:spLocks noChangeArrowheads="1"/>
          </p:cNvSpPr>
          <p:nvPr/>
        </p:nvSpPr>
        <p:spPr bwMode="auto">
          <a:xfrm>
            <a:off x="714348" y="238102"/>
            <a:ext cx="1952621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Prologue</a:t>
            </a:r>
            <a:endParaRPr lang="ko-KR" altLang="en-US" sz="2000" dirty="0">
              <a:latin typeface="소망M" pitchFamily="18" charset="-127"/>
              <a:ea typeface="소망M" pitchFamily="18" charset="-127"/>
              <a:cs typeface="Arial Unicode MS" pitchFamily="50" charset="-127"/>
            </a:endParaRPr>
          </a:p>
        </p:txBody>
      </p:sp>
      <p:grpSp>
        <p:nvGrpSpPr>
          <p:cNvPr id="2" name="Group 848"/>
          <p:cNvGrpSpPr>
            <a:grpSpLocks/>
          </p:cNvGrpSpPr>
          <p:nvPr/>
        </p:nvGrpSpPr>
        <p:grpSpPr bwMode="auto">
          <a:xfrm>
            <a:off x="212697" y="214290"/>
            <a:ext cx="358775" cy="358775"/>
            <a:chOff x="4187" y="2455"/>
            <a:chExt cx="852" cy="852"/>
          </a:xfrm>
        </p:grpSpPr>
        <p:sp>
          <p:nvSpPr>
            <p:cNvPr id="19" name="Oval 849"/>
            <p:cNvSpPr>
              <a:spLocks noChangeArrowheads="1"/>
            </p:cNvSpPr>
            <p:nvPr/>
          </p:nvSpPr>
          <p:spPr bwMode="auto">
            <a:xfrm>
              <a:off x="4187" y="2455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" name="Oval 850"/>
            <p:cNvSpPr>
              <a:spLocks noChangeArrowheads="1"/>
            </p:cNvSpPr>
            <p:nvPr/>
          </p:nvSpPr>
          <p:spPr bwMode="auto">
            <a:xfrm>
              <a:off x="4209" y="2478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Oval 851"/>
            <p:cNvSpPr>
              <a:spLocks noChangeArrowheads="1"/>
            </p:cNvSpPr>
            <p:nvPr/>
          </p:nvSpPr>
          <p:spPr bwMode="auto">
            <a:xfrm>
              <a:off x="4286" y="2555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Oval 852"/>
            <p:cNvSpPr>
              <a:spLocks noChangeArrowheads="1"/>
            </p:cNvSpPr>
            <p:nvPr/>
          </p:nvSpPr>
          <p:spPr bwMode="auto">
            <a:xfrm>
              <a:off x="4316" y="2584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Oval 853"/>
            <p:cNvSpPr>
              <a:spLocks noChangeArrowheads="1"/>
            </p:cNvSpPr>
            <p:nvPr/>
          </p:nvSpPr>
          <p:spPr bwMode="auto">
            <a:xfrm>
              <a:off x="4331" y="2568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3" name="AutoShape 847"/>
          <p:cNvSpPr>
            <a:spLocks noChangeArrowheads="1"/>
          </p:cNvSpPr>
          <p:nvPr/>
        </p:nvSpPr>
        <p:spPr bwMode="auto">
          <a:xfrm>
            <a:off x="285720" y="835207"/>
            <a:ext cx="3085430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ko-KR" altLang="en-US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◎ 구체적인 </a:t>
            </a:r>
            <a:r>
              <a:rPr lang="ko-KR" altLang="en-US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제안 내용</a:t>
            </a:r>
            <a:endParaRPr lang="en-US" altLang="ko-KR" sz="2000" dirty="0" smtClean="0"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34" name="AutoShape 247"/>
          <p:cNvSpPr>
            <a:spLocks noChangeArrowheads="1"/>
          </p:cNvSpPr>
          <p:nvPr/>
        </p:nvSpPr>
        <p:spPr bwMode="auto">
          <a:xfrm>
            <a:off x="1474788" y="1980000"/>
            <a:ext cx="6048375" cy="3743325"/>
          </a:xfrm>
          <a:prstGeom prst="roundRect">
            <a:avLst>
              <a:gd name="adj" fmla="val 16667"/>
            </a:avLst>
          </a:prstGeom>
          <a:noFill/>
          <a:ln w="76200" algn="ctr">
            <a:solidFill>
              <a:srgbClr val="993366"/>
            </a:solidFill>
            <a:prstDash val="sysDot"/>
            <a:round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35" name="AutoShape 263"/>
          <p:cNvSpPr>
            <a:spLocks noChangeArrowheads="1"/>
          </p:cNvSpPr>
          <p:nvPr/>
        </p:nvSpPr>
        <p:spPr bwMode="auto">
          <a:xfrm>
            <a:off x="900000" y="1798525"/>
            <a:ext cx="7200000" cy="1079500"/>
          </a:xfrm>
          <a:prstGeom prst="roundRect">
            <a:avLst>
              <a:gd name="adj" fmla="val 9028"/>
            </a:avLst>
          </a:prstGeom>
          <a:solidFill>
            <a:srgbClr val="DDDDDD"/>
          </a:solidFill>
          <a:ln w="28575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Wingdings" pitchFamily="2" charset="2"/>
              <a:buNone/>
            </a:pPr>
            <a:endParaRPr kumimoji="0" lang="ko-KR" altLang="ko-KR" sz="88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6" name="AutoShape 264"/>
          <p:cNvSpPr>
            <a:spLocks noChangeArrowheads="1"/>
          </p:cNvSpPr>
          <p:nvPr/>
        </p:nvSpPr>
        <p:spPr bwMode="auto">
          <a:xfrm>
            <a:off x="2603288" y="1582625"/>
            <a:ext cx="5236889" cy="504825"/>
          </a:xfrm>
          <a:prstGeom prst="roundRect">
            <a:avLst>
              <a:gd name="adj" fmla="val 9028"/>
            </a:avLst>
          </a:prstGeom>
          <a:gradFill rotWithShape="0">
            <a:gsLst>
              <a:gs pos="0">
                <a:srgbClr val="660066"/>
              </a:gs>
              <a:gs pos="100000">
                <a:schemeClr val="tx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Wingdings" pitchFamily="2" charset="2"/>
              <a:buNone/>
            </a:pPr>
            <a:endParaRPr kumimoji="0" lang="ko-KR" altLang="ko-KR" sz="88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7" name="AutoShape 265"/>
          <p:cNvSpPr>
            <a:spLocks noChangeArrowheads="1"/>
          </p:cNvSpPr>
          <p:nvPr/>
        </p:nvSpPr>
        <p:spPr bwMode="auto">
          <a:xfrm>
            <a:off x="2669686" y="1596913"/>
            <a:ext cx="5104090" cy="215900"/>
          </a:xfrm>
          <a:prstGeom prst="roundRect">
            <a:avLst>
              <a:gd name="adj" fmla="val 13880"/>
            </a:avLst>
          </a:prstGeom>
          <a:gradFill rotWithShape="0">
            <a:gsLst>
              <a:gs pos="0">
                <a:schemeClr val="bg1">
                  <a:alpha val="67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Wingdings" pitchFamily="2" charset="2"/>
              <a:buNone/>
            </a:pPr>
            <a:endParaRPr kumimoji="0" lang="ko-KR" altLang="ko-KR" sz="88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8" name="AutoShape 266"/>
          <p:cNvSpPr>
            <a:spLocks noChangeArrowheads="1"/>
          </p:cNvSpPr>
          <p:nvPr/>
        </p:nvSpPr>
        <p:spPr bwMode="auto">
          <a:xfrm>
            <a:off x="1029911" y="2239850"/>
            <a:ext cx="6937290" cy="576263"/>
          </a:xfrm>
          <a:prstGeom prst="roundRect">
            <a:avLst>
              <a:gd name="adj" fmla="val 9028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000000">
                  <a:alpha val="20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Wingdings" pitchFamily="2" charset="2"/>
              <a:buNone/>
            </a:pPr>
            <a:endParaRPr kumimoji="0" lang="ko-KR" altLang="ko-KR" sz="88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9" name="Oval 267"/>
          <p:cNvSpPr>
            <a:spLocks noChangeAspect="1" noChangeArrowheads="1"/>
          </p:cNvSpPr>
          <p:nvPr/>
        </p:nvSpPr>
        <p:spPr bwMode="gray">
          <a:xfrm>
            <a:off x="1029911" y="1869963"/>
            <a:ext cx="1348197" cy="360362"/>
          </a:xfrm>
          <a:prstGeom prst="ellipse">
            <a:avLst/>
          </a:prstGeom>
          <a:gradFill rotWithShape="1">
            <a:gsLst>
              <a:gs pos="0">
                <a:schemeClr val="tx1">
                  <a:alpha val="60001"/>
                </a:schemeClr>
              </a:gs>
              <a:gs pos="100000">
                <a:schemeClr val="tx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40" name="Arc 268"/>
          <p:cNvSpPr>
            <a:spLocks/>
          </p:cNvSpPr>
          <p:nvPr/>
        </p:nvSpPr>
        <p:spPr bwMode="auto">
          <a:xfrm>
            <a:off x="1055894" y="1657238"/>
            <a:ext cx="1307778" cy="395287"/>
          </a:xfrm>
          <a:custGeom>
            <a:avLst/>
            <a:gdLst>
              <a:gd name="G0" fmla="+- 21600 0 0"/>
              <a:gd name="G1" fmla="+- 2132 0 0"/>
              <a:gd name="G2" fmla="+- 21600 0 0"/>
              <a:gd name="T0" fmla="*/ 43195 w 43195"/>
              <a:gd name="T1" fmla="*/ 2603 h 23732"/>
              <a:gd name="T2" fmla="*/ 105 w 43195"/>
              <a:gd name="T3" fmla="*/ 0 h 23732"/>
              <a:gd name="T4" fmla="*/ 21600 w 43195"/>
              <a:gd name="T5" fmla="*/ 2132 h 23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23732" fill="none" extrusionOk="0">
                <a:moveTo>
                  <a:pt x="43194" y="2602"/>
                </a:moveTo>
                <a:cubicBezTo>
                  <a:pt x="42938" y="14346"/>
                  <a:pt x="33345" y="23731"/>
                  <a:pt x="21600" y="23732"/>
                </a:cubicBezTo>
                <a:cubicBezTo>
                  <a:pt x="9670" y="23732"/>
                  <a:pt x="0" y="14061"/>
                  <a:pt x="0" y="2132"/>
                </a:cubicBezTo>
                <a:cubicBezTo>
                  <a:pt x="-1" y="1420"/>
                  <a:pt x="35" y="708"/>
                  <a:pt x="105" y="0"/>
                </a:cubicBezTo>
              </a:path>
              <a:path w="43195" h="23732" stroke="0" extrusionOk="0">
                <a:moveTo>
                  <a:pt x="43194" y="2602"/>
                </a:moveTo>
                <a:cubicBezTo>
                  <a:pt x="42938" y="14346"/>
                  <a:pt x="33345" y="23731"/>
                  <a:pt x="21600" y="23732"/>
                </a:cubicBezTo>
                <a:cubicBezTo>
                  <a:pt x="9670" y="23732"/>
                  <a:pt x="0" y="14061"/>
                  <a:pt x="0" y="2132"/>
                </a:cubicBezTo>
                <a:cubicBezTo>
                  <a:pt x="-1" y="1420"/>
                  <a:pt x="35" y="708"/>
                  <a:pt x="105" y="0"/>
                </a:cubicBezTo>
                <a:lnTo>
                  <a:pt x="21600" y="2132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rgbClr val="FFFF5B"/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41" name="Oval 269"/>
          <p:cNvSpPr>
            <a:spLocks noChangeAspect="1" noChangeArrowheads="1"/>
          </p:cNvSpPr>
          <p:nvPr/>
        </p:nvSpPr>
        <p:spPr bwMode="gray">
          <a:xfrm>
            <a:off x="1029911" y="1511188"/>
            <a:ext cx="1348197" cy="360362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tint val="0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42" name="Rectangle 289"/>
          <p:cNvSpPr>
            <a:spLocks noChangeArrowheads="1"/>
          </p:cNvSpPr>
          <p:nvPr/>
        </p:nvSpPr>
        <p:spPr bwMode="auto">
          <a:xfrm>
            <a:off x="3420000" y="1663588"/>
            <a:ext cx="2703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Project Background</a:t>
            </a:r>
            <a:endParaRPr lang="en-US" altLang="ko-KR" sz="2000" b="1" dirty="0">
              <a:solidFill>
                <a:schemeClr val="bg1"/>
              </a:solidFill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43" name="Rectangle 291"/>
          <p:cNvSpPr>
            <a:spLocks noChangeArrowheads="1"/>
          </p:cNvSpPr>
          <p:nvPr/>
        </p:nvSpPr>
        <p:spPr bwMode="auto">
          <a:xfrm>
            <a:off x="1080000" y="2214554"/>
            <a:ext cx="583974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marL="342900" indent="-342900"/>
            <a:r>
              <a:rPr lang="ko-KR" altLang="en-US" sz="1600" b="1" dirty="0" smtClean="0">
                <a:latin typeface="+mn-ea"/>
              </a:rPr>
              <a:t>기존 커뮤니티 사이트의 경우에는 기존 </a:t>
            </a:r>
            <a:r>
              <a:rPr lang="ko-KR" altLang="en-US" sz="1600" dirty="0" smtClean="0">
                <a:latin typeface="+mn-ea"/>
              </a:rPr>
              <a:t>텍스트를 </a:t>
            </a:r>
            <a:r>
              <a:rPr lang="ko-KR" altLang="en-US" sz="1600" dirty="0" smtClean="0">
                <a:latin typeface="+mn-ea"/>
              </a:rPr>
              <a:t>기반으로 </a:t>
            </a:r>
            <a:r>
              <a:rPr lang="ko-KR" altLang="en-US" sz="1600" dirty="0" smtClean="0">
                <a:latin typeface="+mn-ea"/>
              </a:rPr>
              <a:t>하는</a:t>
            </a:r>
            <a:endParaRPr lang="en-US" altLang="ko-KR" sz="1600" dirty="0" smtClean="0">
              <a:latin typeface="+mn-ea"/>
            </a:endParaRPr>
          </a:p>
          <a:p>
            <a:pPr marL="342900" indent="-342900"/>
            <a:r>
              <a:rPr lang="ko-KR" altLang="en-US" sz="1600" dirty="0" err="1" smtClean="0">
                <a:latin typeface="+mn-ea"/>
              </a:rPr>
              <a:t>댓글만</a:t>
            </a:r>
            <a:r>
              <a:rPr lang="ko-KR" altLang="en-US" sz="1600" dirty="0" smtClean="0">
                <a:latin typeface="+mn-ea"/>
              </a:rPr>
              <a:t> 가능하다는 한계점이 존재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4" name="AutoShape 263"/>
          <p:cNvSpPr>
            <a:spLocks noChangeArrowheads="1"/>
          </p:cNvSpPr>
          <p:nvPr/>
        </p:nvSpPr>
        <p:spPr bwMode="auto">
          <a:xfrm>
            <a:off x="900000" y="4899029"/>
            <a:ext cx="7200000" cy="1079500"/>
          </a:xfrm>
          <a:prstGeom prst="roundRect">
            <a:avLst>
              <a:gd name="adj" fmla="val 9028"/>
            </a:avLst>
          </a:prstGeom>
          <a:solidFill>
            <a:srgbClr val="DDDDDD"/>
          </a:solidFill>
          <a:ln w="28575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Wingdings" pitchFamily="2" charset="2"/>
              <a:buNone/>
            </a:pPr>
            <a:endParaRPr kumimoji="0" lang="ko-KR" altLang="ko-KR" sz="88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45" name="AutoShape 264"/>
          <p:cNvSpPr>
            <a:spLocks noChangeArrowheads="1"/>
          </p:cNvSpPr>
          <p:nvPr/>
        </p:nvSpPr>
        <p:spPr bwMode="auto">
          <a:xfrm>
            <a:off x="2603288" y="4683129"/>
            <a:ext cx="5236889" cy="504825"/>
          </a:xfrm>
          <a:prstGeom prst="roundRect">
            <a:avLst>
              <a:gd name="adj" fmla="val 9028"/>
            </a:avLst>
          </a:prstGeom>
          <a:gradFill rotWithShape="0">
            <a:gsLst>
              <a:gs pos="0">
                <a:srgbClr val="660066"/>
              </a:gs>
              <a:gs pos="100000">
                <a:schemeClr val="tx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Wingdings" pitchFamily="2" charset="2"/>
              <a:buNone/>
            </a:pPr>
            <a:endParaRPr kumimoji="0" lang="ko-KR" altLang="ko-KR" sz="88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46" name="AutoShape 265"/>
          <p:cNvSpPr>
            <a:spLocks noChangeArrowheads="1"/>
          </p:cNvSpPr>
          <p:nvPr/>
        </p:nvSpPr>
        <p:spPr bwMode="auto">
          <a:xfrm>
            <a:off x="2669686" y="4697417"/>
            <a:ext cx="5104090" cy="215900"/>
          </a:xfrm>
          <a:prstGeom prst="roundRect">
            <a:avLst>
              <a:gd name="adj" fmla="val 13880"/>
            </a:avLst>
          </a:prstGeom>
          <a:gradFill rotWithShape="0">
            <a:gsLst>
              <a:gs pos="0">
                <a:schemeClr val="bg1">
                  <a:alpha val="67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Wingdings" pitchFamily="2" charset="2"/>
              <a:buNone/>
            </a:pPr>
            <a:endParaRPr kumimoji="0" lang="ko-KR" altLang="ko-KR" sz="88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47" name="AutoShape 266"/>
          <p:cNvSpPr>
            <a:spLocks noChangeArrowheads="1"/>
          </p:cNvSpPr>
          <p:nvPr/>
        </p:nvSpPr>
        <p:spPr bwMode="auto">
          <a:xfrm>
            <a:off x="1029911" y="5340354"/>
            <a:ext cx="6937290" cy="576263"/>
          </a:xfrm>
          <a:prstGeom prst="roundRect">
            <a:avLst>
              <a:gd name="adj" fmla="val 9028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000000">
                  <a:alpha val="20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Wingdings" pitchFamily="2" charset="2"/>
              <a:buNone/>
            </a:pPr>
            <a:endParaRPr kumimoji="0" lang="ko-KR" altLang="ko-KR" sz="88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48" name="Oval 267"/>
          <p:cNvSpPr>
            <a:spLocks noChangeAspect="1" noChangeArrowheads="1"/>
          </p:cNvSpPr>
          <p:nvPr/>
        </p:nvSpPr>
        <p:spPr bwMode="gray">
          <a:xfrm>
            <a:off x="1029911" y="4970467"/>
            <a:ext cx="1348197" cy="360362"/>
          </a:xfrm>
          <a:prstGeom prst="ellipse">
            <a:avLst/>
          </a:prstGeom>
          <a:gradFill rotWithShape="1">
            <a:gsLst>
              <a:gs pos="0">
                <a:schemeClr val="tx1">
                  <a:alpha val="60001"/>
                </a:schemeClr>
              </a:gs>
              <a:gs pos="100000">
                <a:schemeClr val="tx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49" name="Arc 268"/>
          <p:cNvSpPr>
            <a:spLocks/>
          </p:cNvSpPr>
          <p:nvPr/>
        </p:nvSpPr>
        <p:spPr bwMode="auto">
          <a:xfrm>
            <a:off x="1055894" y="4757742"/>
            <a:ext cx="1307778" cy="395287"/>
          </a:xfrm>
          <a:custGeom>
            <a:avLst/>
            <a:gdLst>
              <a:gd name="G0" fmla="+- 21600 0 0"/>
              <a:gd name="G1" fmla="+- 2132 0 0"/>
              <a:gd name="G2" fmla="+- 21600 0 0"/>
              <a:gd name="T0" fmla="*/ 43195 w 43195"/>
              <a:gd name="T1" fmla="*/ 2603 h 23732"/>
              <a:gd name="T2" fmla="*/ 105 w 43195"/>
              <a:gd name="T3" fmla="*/ 0 h 23732"/>
              <a:gd name="T4" fmla="*/ 21600 w 43195"/>
              <a:gd name="T5" fmla="*/ 2132 h 23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23732" fill="none" extrusionOk="0">
                <a:moveTo>
                  <a:pt x="43194" y="2602"/>
                </a:moveTo>
                <a:cubicBezTo>
                  <a:pt x="42938" y="14346"/>
                  <a:pt x="33345" y="23731"/>
                  <a:pt x="21600" y="23732"/>
                </a:cubicBezTo>
                <a:cubicBezTo>
                  <a:pt x="9670" y="23732"/>
                  <a:pt x="0" y="14061"/>
                  <a:pt x="0" y="2132"/>
                </a:cubicBezTo>
                <a:cubicBezTo>
                  <a:pt x="-1" y="1420"/>
                  <a:pt x="35" y="708"/>
                  <a:pt x="105" y="0"/>
                </a:cubicBezTo>
              </a:path>
              <a:path w="43195" h="23732" stroke="0" extrusionOk="0">
                <a:moveTo>
                  <a:pt x="43194" y="2602"/>
                </a:moveTo>
                <a:cubicBezTo>
                  <a:pt x="42938" y="14346"/>
                  <a:pt x="33345" y="23731"/>
                  <a:pt x="21600" y="23732"/>
                </a:cubicBezTo>
                <a:cubicBezTo>
                  <a:pt x="9670" y="23732"/>
                  <a:pt x="0" y="14061"/>
                  <a:pt x="0" y="2132"/>
                </a:cubicBezTo>
                <a:cubicBezTo>
                  <a:pt x="-1" y="1420"/>
                  <a:pt x="35" y="708"/>
                  <a:pt x="105" y="0"/>
                </a:cubicBezTo>
                <a:lnTo>
                  <a:pt x="21600" y="2132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rgbClr val="FFFF5B"/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50" name="Oval 269"/>
          <p:cNvSpPr>
            <a:spLocks noChangeAspect="1" noChangeArrowheads="1"/>
          </p:cNvSpPr>
          <p:nvPr/>
        </p:nvSpPr>
        <p:spPr bwMode="gray">
          <a:xfrm>
            <a:off x="1029911" y="4611692"/>
            <a:ext cx="1348197" cy="360362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tint val="0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51" name="AutoShape 296"/>
          <p:cNvSpPr>
            <a:spLocks noChangeArrowheads="1"/>
          </p:cNvSpPr>
          <p:nvPr/>
        </p:nvSpPr>
        <p:spPr bwMode="auto">
          <a:xfrm>
            <a:off x="1330325" y="3570291"/>
            <a:ext cx="287338" cy="358775"/>
          </a:xfrm>
          <a:prstGeom prst="triangle">
            <a:avLst>
              <a:gd name="adj" fmla="val 50000"/>
            </a:avLst>
          </a:prstGeom>
          <a:solidFill>
            <a:srgbClr val="993366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52" name="AutoShape 297"/>
          <p:cNvSpPr>
            <a:spLocks noChangeArrowheads="1"/>
          </p:cNvSpPr>
          <p:nvPr/>
        </p:nvSpPr>
        <p:spPr bwMode="auto">
          <a:xfrm rot="10800000">
            <a:off x="7378700" y="3570291"/>
            <a:ext cx="287338" cy="358775"/>
          </a:xfrm>
          <a:prstGeom prst="triangle">
            <a:avLst>
              <a:gd name="adj" fmla="val 50000"/>
            </a:avLst>
          </a:prstGeom>
          <a:solidFill>
            <a:srgbClr val="993366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pic>
        <p:nvPicPr>
          <p:cNvPr id="53" name="Picture 3" descr="C:\Documents and Settings\Administrator\바탕 화면\saved_data_utilit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0000" y="1260000"/>
            <a:ext cx="900000" cy="900000"/>
          </a:xfrm>
          <a:prstGeom prst="rect">
            <a:avLst/>
          </a:prstGeom>
          <a:noFill/>
        </p:spPr>
      </p:pic>
      <p:pic>
        <p:nvPicPr>
          <p:cNvPr id="54" name="Picture 3" descr="C:\Documents and Settings\Administrator\바탕 화면\saved_data_utilit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0000" y="4320000"/>
            <a:ext cx="900000" cy="900000"/>
          </a:xfrm>
          <a:prstGeom prst="rect">
            <a:avLst/>
          </a:prstGeom>
          <a:noFill/>
        </p:spPr>
      </p:pic>
      <p:sp>
        <p:nvSpPr>
          <p:cNvPr id="55" name="Rectangle 293"/>
          <p:cNvSpPr>
            <a:spLocks noChangeArrowheads="1"/>
          </p:cNvSpPr>
          <p:nvPr/>
        </p:nvSpPr>
        <p:spPr bwMode="auto">
          <a:xfrm>
            <a:off x="1566880" y="1468331"/>
            <a:ext cx="28291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2000" b="1" dirty="0">
                <a:latin typeface="Arial" charset="0"/>
              </a:rPr>
              <a:t>?</a:t>
            </a:r>
          </a:p>
        </p:txBody>
      </p:sp>
      <p:sp>
        <p:nvSpPr>
          <p:cNvPr id="56" name="Rectangle 293"/>
          <p:cNvSpPr>
            <a:spLocks noChangeArrowheads="1"/>
          </p:cNvSpPr>
          <p:nvPr/>
        </p:nvSpPr>
        <p:spPr bwMode="auto">
          <a:xfrm>
            <a:off x="1566880" y="4568835"/>
            <a:ext cx="28291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2000" b="1" dirty="0">
                <a:latin typeface="Arial" charset="0"/>
              </a:rPr>
              <a:t>?</a:t>
            </a:r>
          </a:p>
        </p:txBody>
      </p:sp>
      <p:sp>
        <p:nvSpPr>
          <p:cNvPr id="57" name="Rectangle 289"/>
          <p:cNvSpPr>
            <a:spLocks noChangeArrowheads="1"/>
          </p:cNvSpPr>
          <p:nvPr/>
        </p:nvSpPr>
        <p:spPr bwMode="auto">
          <a:xfrm>
            <a:off x="3420000" y="4786322"/>
            <a:ext cx="25455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소망M" pitchFamily="18" charset="-127"/>
                <a:ea typeface="소망M" pitchFamily="18" charset="-127"/>
              </a:rPr>
              <a:t>Project Suggestion</a:t>
            </a:r>
            <a:endParaRPr lang="en-US" altLang="ko-KR" sz="2000" b="1" dirty="0">
              <a:solidFill>
                <a:schemeClr val="bg1"/>
              </a:solidFill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58" name="Rectangle 291"/>
          <p:cNvSpPr>
            <a:spLocks noChangeArrowheads="1"/>
          </p:cNvSpPr>
          <p:nvPr/>
        </p:nvSpPr>
        <p:spPr bwMode="auto">
          <a:xfrm>
            <a:off x="1080000" y="5286388"/>
            <a:ext cx="553517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ko-KR" altLang="en-US" sz="1600" dirty="0" err="1" smtClean="0"/>
              <a:t>댓글도</a:t>
            </a:r>
            <a:r>
              <a:rPr lang="ko-KR" altLang="en-US" sz="1600" dirty="0" smtClean="0"/>
              <a:t> 그림으로 </a:t>
            </a:r>
            <a:r>
              <a:rPr lang="ko-KR" altLang="en-US" sz="1600" dirty="0" smtClean="0"/>
              <a:t>대체하여 텍스트만이 아닌 다른 방법으로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댓을을</a:t>
            </a:r>
            <a:r>
              <a:rPr lang="ko-KR" altLang="en-US" sz="1600" dirty="0" smtClean="0"/>
              <a:t> 표현하고자 지금의 </a:t>
            </a:r>
            <a:r>
              <a:rPr lang="ko-KR" altLang="en-US" sz="1600" dirty="0" smtClean="0"/>
              <a:t>프로젝트를 </a:t>
            </a:r>
            <a:r>
              <a:rPr lang="ko-KR" altLang="en-US" sz="1600" dirty="0" smtClean="0"/>
              <a:t>진행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69" name="AutoShape 847"/>
          <p:cNvSpPr>
            <a:spLocks noChangeArrowheads="1"/>
          </p:cNvSpPr>
          <p:nvPr/>
        </p:nvSpPr>
        <p:spPr bwMode="auto">
          <a:xfrm>
            <a:off x="714348" y="238102"/>
            <a:ext cx="1952621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Prologue</a:t>
            </a:r>
            <a:endParaRPr lang="ko-KR" altLang="en-US" sz="2000" dirty="0">
              <a:latin typeface="소망M" pitchFamily="18" charset="-127"/>
              <a:ea typeface="소망M" pitchFamily="18" charset="-127"/>
              <a:cs typeface="Arial Unicode MS" pitchFamily="50" charset="-127"/>
            </a:endParaRPr>
          </a:p>
        </p:txBody>
      </p:sp>
      <p:grpSp>
        <p:nvGrpSpPr>
          <p:cNvPr id="2" name="Group 848"/>
          <p:cNvGrpSpPr>
            <a:grpSpLocks/>
          </p:cNvGrpSpPr>
          <p:nvPr/>
        </p:nvGrpSpPr>
        <p:grpSpPr bwMode="auto">
          <a:xfrm>
            <a:off x="212697" y="214290"/>
            <a:ext cx="358775" cy="358775"/>
            <a:chOff x="4187" y="2455"/>
            <a:chExt cx="852" cy="852"/>
          </a:xfrm>
        </p:grpSpPr>
        <p:sp>
          <p:nvSpPr>
            <p:cNvPr id="19" name="Oval 849"/>
            <p:cNvSpPr>
              <a:spLocks noChangeArrowheads="1"/>
            </p:cNvSpPr>
            <p:nvPr/>
          </p:nvSpPr>
          <p:spPr bwMode="auto">
            <a:xfrm>
              <a:off x="4187" y="2455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" name="Oval 850"/>
            <p:cNvSpPr>
              <a:spLocks noChangeArrowheads="1"/>
            </p:cNvSpPr>
            <p:nvPr/>
          </p:nvSpPr>
          <p:spPr bwMode="auto">
            <a:xfrm>
              <a:off x="4209" y="2478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Oval 851"/>
            <p:cNvSpPr>
              <a:spLocks noChangeArrowheads="1"/>
            </p:cNvSpPr>
            <p:nvPr/>
          </p:nvSpPr>
          <p:spPr bwMode="auto">
            <a:xfrm>
              <a:off x="4286" y="2555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Oval 852"/>
            <p:cNvSpPr>
              <a:spLocks noChangeArrowheads="1"/>
            </p:cNvSpPr>
            <p:nvPr/>
          </p:nvSpPr>
          <p:spPr bwMode="auto">
            <a:xfrm>
              <a:off x="4316" y="2584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Oval 853"/>
            <p:cNvSpPr>
              <a:spLocks noChangeArrowheads="1"/>
            </p:cNvSpPr>
            <p:nvPr/>
          </p:nvSpPr>
          <p:spPr bwMode="auto">
            <a:xfrm>
              <a:off x="4331" y="2568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3" name="AutoShape 847"/>
          <p:cNvSpPr>
            <a:spLocks noChangeArrowheads="1"/>
          </p:cNvSpPr>
          <p:nvPr/>
        </p:nvSpPr>
        <p:spPr bwMode="auto">
          <a:xfrm>
            <a:off x="285720" y="835207"/>
            <a:ext cx="2946115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ko-KR" altLang="en-US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소망M" pitchFamily="18" charset="-127"/>
                <a:ea typeface="소망M" pitchFamily="18" charset="-127"/>
                <a:cs typeface="Arial Unicode MS" pitchFamily="50" charset="-127"/>
              </a:rPr>
              <a:t>◎ 기획 및 설계 내용</a:t>
            </a:r>
            <a:endParaRPr lang="en-US" altLang="ko-KR" sz="2000" dirty="0" smtClean="0"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14" name="Oval 451"/>
          <p:cNvSpPr>
            <a:spLocks noChangeArrowheads="1"/>
          </p:cNvSpPr>
          <p:nvPr/>
        </p:nvSpPr>
        <p:spPr bwMode="auto">
          <a:xfrm rot="21411439">
            <a:off x="547688" y="5907088"/>
            <a:ext cx="4010025" cy="255587"/>
          </a:xfrm>
          <a:prstGeom prst="ellipse">
            <a:avLst/>
          </a:prstGeom>
          <a:gradFill rotWithShape="1">
            <a:gsLst>
              <a:gs pos="0">
                <a:schemeClr val="tx1">
                  <a:alpha val="47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AutoShape 452"/>
          <p:cNvSpPr>
            <a:spLocks noChangeArrowheads="1"/>
          </p:cNvSpPr>
          <p:nvPr/>
        </p:nvSpPr>
        <p:spPr bwMode="auto">
          <a:xfrm>
            <a:off x="1127125" y="1323975"/>
            <a:ext cx="3340100" cy="4583113"/>
          </a:xfrm>
          <a:prstGeom prst="roundRect">
            <a:avLst>
              <a:gd name="adj" fmla="val 3069"/>
            </a:avLst>
          </a:prstGeom>
          <a:solidFill>
            <a:srgbClr val="C5FABC"/>
          </a:solidFill>
          <a:ln w="9525">
            <a:noFill/>
            <a:round/>
            <a:headEnd/>
            <a:tailEnd/>
          </a:ln>
          <a:effectLst/>
          <a:scene3d>
            <a:camera prst="legacyPerspectiveFront">
              <a:rot lat="20999999" lon="20099999" rev="0"/>
            </a:camera>
            <a:lightRig rig="legacyFlat2" dir="t"/>
          </a:scene3d>
          <a:sp3d extrusionH="354000" prstMaterial="legacyWireframe">
            <a:bevelT w="13500" h="13500" prst="angle"/>
            <a:bevelB w="13500" h="13500" prst="angle"/>
            <a:extrusionClr>
              <a:srgbClr val="C5FABC"/>
            </a:extrusionClr>
          </a:sp3d>
        </p:spPr>
        <p:txBody>
          <a:bodyPr wrap="none" lIns="91425" tIns="45713" rIns="91425" bIns="45713" anchor="ctr">
            <a:flatTx/>
          </a:bodyPr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Wingdings" pitchFamily="2" charset="2"/>
              <a:buNone/>
            </a:pPr>
            <a:endParaRPr kumimoji="0" lang="ko-KR" altLang="ko-KR" sz="1400" b="1">
              <a:solidFill>
                <a:srgbClr val="FFFF00"/>
              </a:solidFill>
            </a:endParaRPr>
          </a:p>
        </p:txBody>
      </p:sp>
      <p:sp>
        <p:nvSpPr>
          <p:cNvPr id="16" name="AutoShape 453"/>
          <p:cNvSpPr>
            <a:spLocks noChangeArrowheads="1"/>
          </p:cNvSpPr>
          <p:nvPr/>
        </p:nvSpPr>
        <p:spPr bwMode="auto">
          <a:xfrm>
            <a:off x="1127125" y="1323975"/>
            <a:ext cx="3340100" cy="4583113"/>
          </a:xfrm>
          <a:prstGeom prst="roundRect">
            <a:avLst>
              <a:gd name="adj" fmla="val 3069"/>
            </a:avLst>
          </a:prstGeom>
          <a:solidFill>
            <a:schemeClr val="bg1">
              <a:alpha val="44000"/>
            </a:schemeClr>
          </a:solidFill>
          <a:ln w="9525">
            <a:noFill/>
            <a:round/>
            <a:headEnd/>
            <a:tailEnd/>
          </a:ln>
          <a:effectLst/>
          <a:scene3d>
            <a:camera prst="legacyPerspectiveFront">
              <a:rot lat="20999999" lon="20099999" rev="0"/>
            </a:camera>
            <a:lightRig rig="legacyFlat2" dir="t"/>
          </a:scene3d>
          <a:sp3d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lIns="91425" tIns="45713" rIns="91425" bIns="45713" anchor="ctr">
            <a:flatTx/>
          </a:bodyPr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Wingdings" pitchFamily="2" charset="2"/>
              <a:buNone/>
            </a:pPr>
            <a:endParaRPr kumimoji="0" lang="ko-KR" altLang="ko-KR" sz="1400" b="1">
              <a:solidFill>
                <a:srgbClr val="FFFF00"/>
              </a:solidFill>
            </a:endParaRPr>
          </a:p>
        </p:txBody>
      </p:sp>
      <p:sp>
        <p:nvSpPr>
          <p:cNvPr id="17" name="Oval 455"/>
          <p:cNvSpPr>
            <a:spLocks noChangeArrowheads="1"/>
          </p:cNvSpPr>
          <p:nvPr/>
        </p:nvSpPr>
        <p:spPr bwMode="auto">
          <a:xfrm rot="188698">
            <a:off x="4195763" y="5926138"/>
            <a:ext cx="4010025" cy="255587"/>
          </a:xfrm>
          <a:prstGeom prst="ellipse">
            <a:avLst/>
          </a:prstGeom>
          <a:gradFill rotWithShape="1">
            <a:gsLst>
              <a:gs pos="0">
                <a:schemeClr val="tx1">
                  <a:alpha val="47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AutoShape 456"/>
          <p:cNvSpPr>
            <a:spLocks noChangeArrowheads="1"/>
          </p:cNvSpPr>
          <p:nvPr/>
        </p:nvSpPr>
        <p:spPr bwMode="auto">
          <a:xfrm>
            <a:off x="4508500" y="1323975"/>
            <a:ext cx="3340100" cy="4583113"/>
          </a:xfrm>
          <a:prstGeom prst="roundRect">
            <a:avLst>
              <a:gd name="adj" fmla="val 306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scene3d>
            <a:camera prst="legacyPerspectiveFront">
              <a:rot lat="20999999" lon="1500000" rev="0"/>
            </a:camera>
            <a:lightRig rig="legacyFlat4" dir="b"/>
          </a:scene3d>
          <a:sp3d extrusionH="354000" prstMaterial="legacyWirefram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lIns="91425" tIns="45713" rIns="91425" bIns="45713" anchor="ctr">
            <a:flatTx/>
          </a:bodyPr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Wingdings" pitchFamily="2" charset="2"/>
              <a:buNone/>
            </a:pPr>
            <a:endParaRPr kumimoji="0" lang="ko-KR" altLang="ko-KR" sz="88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24" name="AutoShape 457"/>
          <p:cNvSpPr>
            <a:spLocks noChangeArrowheads="1"/>
          </p:cNvSpPr>
          <p:nvPr/>
        </p:nvSpPr>
        <p:spPr bwMode="auto">
          <a:xfrm>
            <a:off x="4506913" y="1323975"/>
            <a:ext cx="3340100" cy="4583113"/>
          </a:xfrm>
          <a:prstGeom prst="roundRect">
            <a:avLst>
              <a:gd name="adj" fmla="val 3069"/>
            </a:avLst>
          </a:prstGeom>
          <a:solidFill>
            <a:srgbClr val="FFFFFF">
              <a:alpha val="60001"/>
            </a:srgbClr>
          </a:solidFill>
          <a:ln w="9525">
            <a:noFill/>
            <a:round/>
            <a:headEnd/>
            <a:tailEnd/>
          </a:ln>
          <a:effectLst/>
          <a:scene3d>
            <a:camera prst="legacyPerspectiveFront">
              <a:rot lat="20999999" lon="1500000" rev="0"/>
            </a:camera>
            <a:lightRig rig="legacyFlat4" dir="b"/>
          </a:scene3d>
          <a:sp3d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lIns="91425" tIns="45713" rIns="91425" bIns="45713" anchor="ctr">
            <a:flatTx/>
          </a:bodyPr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Wingdings" pitchFamily="2" charset="2"/>
              <a:buNone/>
            </a:pPr>
            <a:endParaRPr kumimoji="0" lang="ko-KR" altLang="ko-KR" sz="88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25" name="AutoShape 458"/>
          <p:cNvSpPr>
            <a:spLocks noChangeArrowheads="1"/>
          </p:cNvSpPr>
          <p:nvPr/>
        </p:nvSpPr>
        <p:spPr bwMode="auto">
          <a:xfrm>
            <a:off x="7092950" y="5084763"/>
            <a:ext cx="1271588" cy="1033462"/>
          </a:xfrm>
          <a:prstGeom prst="irregularSeal2">
            <a:avLst/>
          </a:prstGeom>
          <a:gradFill rotWithShape="1"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Rectangle 459"/>
          <p:cNvSpPr>
            <a:spLocks noChangeArrowheads="1"/>
          </p:cNvSpPr>
          <p:nvPr/>
        </p:nvSpPr>
        <p:spPr bwMode="auto">
          <a:xfrm>
            <a:off x="1411288" y="1485489"/>
            <a:ext cx="315471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r>
              <a:rPr lang="ko-KR" altLang="en-US" sz="1500" b="1" dirty="0" smtClean="0"/>
              <a:t>사이트 </a:t>
            </a:r>
            <a:r>
              <a:rPr lang="ko-KR" altLang="en-US" sz="1500" b="1" dirty="0" smtClean="0"/>
              <a:t>설계</a:t>
            </a:r>
            <a:endParaRPr lang="en-US" altLang="ko-KR" sz="1500" b="1" dirty="0" smtClean="0"/>
          </a:p>
          <a:p>
            <a:endParaRPr lang="ko-KR" altLang="en-US" sz="1500" b="1" dirty="0" smtClean="0"/>
          </a:p>
          <a:p>
            <a:pPr lvl="0"/>
            <a:r>
              <a:rPr lang="en-US" altLang="ko-KR" sz="1500" dirty="0" smtClean="0"/>
              <a:t>1. </a:t>
            </a:r>
            <a:r>
              <a:rPr lang="ko-KR" altLang="en-US" sz="1500" dirty="0" smtClean="0"/>
              <a:t>사이트 </a:t>
            </a:r>
            <a:r>
              <a:rPr lang="ko-KR" altLang="en-US" sz="1500" dirty="0" smtClean="0"/>
              <a:t>메인 </a:t>
            </a:r>
            <a:r>
              <a:rPr lang="ko-KR" altLang="en-US" sz="1500" dirty="0" smtClean="0"/>
              <a:t>화면에서는</a:t>
            </a:r>
            <a:endParaRPr lang="en-US" altLang="ko-KR" sz="1500" dirty="0" smtClean="0"/>
          </a:p>
          <a:p>
            <a:pPr lvl="0"/>
            <a:r>
              <a:rPr lang="ko-KR" altLang="en-US" sz="1500" dirty="0" smtClean="0"/>
              <a:t>모든 </a:t>
            </a:r>
            <a:r>
              <a:rPr lang="ko-KR" altLang="en-US" sz="1500" dirty="0" smtClean="0"/>
              <a:t>업로드 된 사진들을 보여줍니다</a:t>
            </a:r>
          </a:p>
          <a:p>
            <a:pPr lvl="0"/>
            <a:endParaRPr lang="en-US" altLang="ko-KR" sz="1500" dirty="0" smtClean="0"/>
          </a:p>
          <a:p>
            <a:pPr lvl="0"/>
            <a:r>
              <a:rPr lang="en-US" altLang="ko-KR" sz="1500" dirty="0" smtClean="0"/>
              <a:t>2. </a:t>
            </a:r>
            <a:r>
              <a:rPr lang="ko-KR" altLang="en-US" sz="1500" dirty="0" smtClean="0"/>
              <a:t>카테고리기능을 제공하여</a:t>
            </a:r>
            <a:endParaRPr lang="en-US" altLang="ko-KR" sz="1500" dirty="0" smtClean="0"/>
          </a:p>
          <a:p>
            <a:pPr lvl="0"/>
            <a:r>
              <a:rPr lang="ko-KR" altLang="en-US" sz="1500" dirty="0" err="1" smtClean="0"/>
              <a:t>관심있는</a:t>
            </a:r>
            <a:r>
              <a:rPr lang="ko-KR" altLang="en-US" sz="1500" dirty="0" smtClean="0"/>
              <a:t> </a:t>
            </a:r>
            <a:r>
              <a:rPr lang="ko-KR" altLang="en-US" sz="1500" dirty="0" smtClean="0"/>
              <a:t>분야의 </a:t>
            </a:r>
            <a:r>
              <a:rPr lang="ko-KR" altLang="en-US" sz="1500" dirty="0" smtClean="0"/>
              <a:t>사진만</a:t>
            </a:r>
            <a:endParaRPr lang="en-US" altLang="ko-KR" sz="1500" dirty="0" smtClean="0"/>
          </a:p>
          <a:p>
            <a:pPr lvl="0"/>
            <a:r>
              <a:rPr lang="ko-KR" altLang="en-US" sz="1500" dirty="0" smtClean="0"/>
              <a:t>모아서 </a:t>
            </a:r>
            <a:r>
              <a:rPr lang="ko-KR" altLang="en-US" sz="1500" dirty="0" smtClean="0"/>
              <a:t>볼 수 있습니다</a:t>
            </a:r>
          </a:p>
          <a:p>
            <a:pPr lvl="0"/>
            <a:endParaRPr lang="en-US" altLang="ko-KR" sz="1500" dirty="0" smtClean="0"/>
          </a:p>
          <a:p>
            <a:pPr lvl="0"/>
            <a:r>
              <a:rPr lang="en-US" altLang="ko-KR" sz="1500" dirty="0" smtClean="0"/>
              <a:t>3. </a:t>
            </a:r>
            <a:r>
              <a:rPr lang="ko-KR" altLang="en-US" sz="1500" dirty="0" err="1" smtClean="0"/>
              <a:t>사이트의모든</a:t>
            </a:r>
            <a:r>
              <a:rPr lang="ko-KR" altLang="en-US" sz="1500" dirty="0" smtClean="0"/>
              <a:t> 기능을</a:t>
            </a:r>
            <a:endParaRPr lang="en-US" altLang="ko-KR" sz="1500" dirty="0" smtClean="0"/>
          </a:p>
          <a:p>
            <a:pPr lvl="0"/>
            <a:r>
              <a:rPr lang="ko-KR" altLang="en-US" sz="1500" dirty="0" smtClean="0"/>
              <a:t>이용하기 위해서는</a:t>
            </a:r>
            <a:endParaRPr lang="en-US" altLang="ko-KR" sz="1500" dirty="0" smtClean="0"/>
          </a:p>
          <a:p>
            <a:pPr lvl="0"/>
            <a:r>
              <a:rPr lang="ko-KR" altLang="en-US" sz="1500" dirty="0" smtClean="0"/>
              <a:t>회원가입을 통해</a:t>
            </a:r>
            <a:endParaRPr lang="en-US" altLang="ko-KR" sz="1500" dirty="0" smtClean="0"/>
          </a:p>
          <a:p>
            <a:pPr lvl="0"/>
            <a:r>
              <a:rPr lang="ko-KR" altLang="en-US" sz="1500" dirty="0" smtClean="0"/>
              <a:t>사이트의 </a:t>
            </a:r>
            <a:r>
              <a:rPr lang="ko-KR" altLang="en-US" sz="1500" dirty="0" smtClean="0"/>
              <a:t>회원이 되어야만 합니다</a:t>
            </a:r>
            <a:endParaRPr lang="ko-KR" altLang="en-US" sz="1500" dirty="0"/>
          </a:p>
        </p:txBody>
      </p:sp>
      <p:sp>
        <p:nvSpPr>
          <p:cNvPr id="27" name="Rectangle 460"/>
          <p:cNvSpPr>
            <a:spLocks noChangeArrowheads="1"/>
          </p:cNvSpPr>
          <p:nvPr/>
        </p:nvSpPr>
        <p:spPr bwMode="auto">
          <a:xfrm>
            <a:off x="5111750" y="1500174"/>
            <a:ext cx="315471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r>
              <a:rPr lang="ko-KR" altLang="en-US" sz="1500" b="1" dirty="0" smtClean="0"/>
              <a:t>유저 </a:t>
            </a:r>
            <a:r>
              <a:rPr lang="ko-KR" altLang="en-US" sz="1500" b="1" dirty="0" smtClean="0"/>
              <a:t>설계</a:t>
            </a:r>
            <a:endParaRPr lang="en-US" altLang="ko-KR" sz="1500" b="1" dirty="0" smtClean="0"/>
          </a:p>
          <a:p>
            <a:endParaRPr lang="ko-KR" altLang="en-US" sz="1500" b="1" dirty="0" smtClean="0"/>
          </a:p>
          <a:p>
            <a:pPr marL="342900" lvl="0" indent="-342900"/>
            <a:r>
              <a:rPr lang="en-US" altLang="ko-KR" sz="1500" dirty="0" smtClean="0"/>
              <a:t>1. </a:t>
            </a:r>
            <a:r>
              <a:rPr lang="ko-KR" altLang="en-US" sz="1500" dirty="0" smtClean="0"/>
              <a:t>사용자는 홈페이지에</a:t>
            </a:r>
            <a:endParaRPr lang="en-US" altLang="ko-KR" sz="1500" dirty="0" smtClean="0"/>
          </a:p>
          <a:p>
            <a:pPr marL="342900" lvl="0" indent="-342900"/>
            <a:r>
              <a:rPr lang="ko-KR" altLang="en-US" sz="1500" dirty="0" smtClean="0"/>
              <a:t>사진을 </a:t>
            </a:r>
            <a:r>
              <a:rPr lang="ko-KR" altLang="en-US" sz="1500" dirty="0" smtClean="0"/>
              <a:t>간략한 </a:t>
            </a:r>
            <a:r>
              <a:rPr lang="ko-KR" altLang="en-US" sz="1500" dirty="0" err="1" smtClean="0"/>
              <a:t>설명글과</a:t>
            </a:r>
            <a:endParaRPr lang="en-US" altLang="ko-KR" sz="1500" dirty="0" smtClean="0"/>
          </a:p>
          <a:p>
            <a:pPr marL="342900" lvl="0" indent="-342900"/>
            <a:r>
              <a:rPr lang="ko-KR" altLang="en-US" sz="1500" dirty="0" smtClean="0"/>
              <a:t>함께 </a:t>
            </a:r>
            <a:r>
              <a:rPr lang="ko-KR" altLang="en-US" sz="1500" dirty="0" smtClean="0"/>
              <a:t>업로드 할 수 있습니다</a:t>
            </a:r>
          </a:p>
          <a:p>
            <a:pPr lvl="0"/>
            <a:endParaRPr lang="en-US" altLang="ko-KR" sz="1500" dirty="0" smtClean="0"/>
          </a:p>
          <a:p>
            <a:pPr lvl="0"/>
            <a:r>
              <a:rPr lang="en-US" altLang="ko-KR" sz="1500" dirty="0" smtClean="0"/>
              <a:t>2. </a:t>
            </a:r>
            <a:r>
              <a:rPr lang="ko-KR" altLang="en-US" sz="1500" dirty="0" smtClean="0"/>
              <a:t>사용자는 </a:t>
            </a:r>
            <a:r>
              <a:rPr lang="ko-KR" altLang="en-US" sz="1500" dirty="0" smtClean="0"/>
              <a:t>타인이 </a:t>
            </a:r>
            <a:r>
              <a:rPr lang="ko-KR" altLang="en-US" sz="1500" dirty="0" smtClean="0"/>
              <a:t>올린</a:t>
            </a:r>
            <a:endParaRPr lang="en-US" altLang="ko-KR" sz="1500" dirty="0" smtClean="0"/>
          </a:p>
          <a:p>
            <a:pPr lvl="0"/>
            <a:r>
              <a:rPr lang="ko-KR" altLang="en-US" sz="1500" dirty="0" smtClean="0"/>
              <a:t>사진을 </a:t>
            </a:r>
            <a:r>
              <a:rPr lang="ko-KR" altLang="en-US" sz="1500" dirty="0" smtClean="0"/>
              <a:t>볼 수 있고</a:t>
            </a:r>
            <a:r>
              <a:rPr lang="en-GB" sz="1500" dirty="0" smtClean="0"/>
              <a:t>,</a:t>
            </a:r>
          </a:p>
          <a:p>
            <a:pPr lvl="0"/>
            <a:r>
              <a:rPr lang="ko-KR" altLang="en-US" sz="1500" dirty="0" smtClean="0"/>
              <a:t>해당 </a:t>
            </a:r>
            <a:r>
              <a:rPr lang="ko-KR" altLang="en-US" sz="1500" dirty="0" smtClean="0"/>
              <a:t>사진에 </a:t>
            </a:r>
            <a:r>
              <a:rPr lang="ko-KR" altLang="en-US" sz="1500" dirty="0" smtClean="0"/>
              <a:t>대해</a:t>
            </a:r>
            <a:endParaRPr lang="en-US" altLang="ko-KR" sz="1500" dirty="0" smtClean="0"/>
          </a:p>
          <a:p>
            <a:pPr lvl="0"/>
            <a:r>
              <a:rPr lang="ko-KR" altLang="en-US" sz="1500" dirty="0" err="1" smtClean="0"/>
              <a:t>댓글과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댓그림을</a:t>
            </a:r>
            <a:r>
              <a:rPr lang="ko-KR" altLang="en-US" sz="1500" dirty="0" smtClean="0"/>
              <a:t> </a:t>
            </a:r>
            <a:r>
              <a:rPr lang="ko-KR" altLang="en-US" sz="1500" dirty="0" smtClean="0"/>
              <a:t>입력할 수 있습니다</a:t>
            </a:r>
          </a:p>
          <a:p>
            <a:pPr lvl="0"/>
            <a:endParaRPr lang="en-US" altLang="ko-KR" sz="1500" dirty="0" smtClean="0"/>
          </a:p>
          <a:p>
            <a:pPr lvl="0"/>
            <a:r>
              <a:rPr lang="en-US" altLang="ko-KR" sz="1500" dirty="0" smtClean="0"/>
              <a:t>3. </a:t>
            </a:r>
            <a:r>
              <a:rPr lang="ko-KR" altLang="en-US" sz="1500" dirty="0" smtClean="0"/>
              <a:t>사용자는 </a:t>
            </a:r>
            <a:r>
              <a:rPr lang="ko-KR" altLang="en-US" sz="1500" dirty="0" err="1" smtClean="0"/>
              <a:t>로그인에</a:t>
            </a:r>
            <a:r>
              <a:rPr lang="ko-KR" altLang="en-US" sz="1500" dirty="0" smtClean="0"/>
              <a:t> </a:t>
            </a:r>
            <a:r>
              <a:rPr lang="ko-KR" altLang="en-US" sz="1500" dirty="0" smtClean="0"/>
              <a:t>상관없이</a:t>
            </a:r>
            <a:endParaRPr lang="en-US" altLang="ko-KR" sz="1500" dirty="0" smtClean="0"/>
          </a:p>
          <a:p>
            <a:pPr lvl="0"/>
            <a:r>
              <a:rPr lang="ko-KR" altLang="en-US" sz="1500" dirty="0" smtClean="0"/>
              <a:t>타인의 </a:t>
            </a:r>
            <a:r>
              <a:rPr lang="ko-KR" altLang="en-US" sz="1500" dirty="0" smtClean="0"/>
              <a:t>계정페이지에 </a:t>
            </a:r>
            <a:r>
              <a:rPr lang="ko-KR" altLang="en-US" sz="1500" dirty="0" smtClean="0"/>
              <a:t>접속하여</a:t>
            </a:r>
            <a:endParaRPr lang="en-US" altLang="ko-KR" sz="1500" dirty="0" smtClean="0"/>
          </a:p>
          <a:p>
            <a:pPr lvl="0"/>
            <a:r>
              <a:rPr lang="ko-KR" altLang="en-US" sz="1500" dirty="0" smtClean="0"/>
              <a:t>타인이 </a:t>
            </a:r>
            <a:r>
              <a:rPr lang="ko-KR" altLang="en-US" sz="1500" dirty="0" smtClean="0"/>
              <a:t>어떤 사진을 </a:t>
            </a:r>
            <a:r>
              <a:rPr lang="ko-KR" altLang="en-US" sz="1500" dirty="0" smtClean="0"/>
              <a:t>올렸고</a:t>
            </a:r>
            <a:endParaRPr lang="en-US" altLang="ko-KR" sz="1500" dirty="0" smtClean="0"/>
          </a:p>
          <a:p>
            <a:pPr lvl="0"/>
            <a:r>
              <a:rPr lang="ko-KR" altLang="en-US" sz="1500" dirty="0" smtClean="0"/>
              <a:t>어떤 </a:t>
            </a:r>
            <a:r>
              <a:rPr lang="ko-KR" altLang="en-US" sz="1500" dirty="0" smtClean="0"/>
              <a:t>사진첩을 가지고 </a:t>
            </a:r>
            <a:r>
              <a:rPr lang="ko-KR" altLang="en-US" sz="1500" dirty="0" smtClean="0"/>
              <a:t>있는지</a:t>
            </a:r>
            <a:endParaRPr lang="en-US" altLang="ko-KR" sz="1500" dirty="0" smtClean="0"/>
          </a:p>
          <a:p>
            <a:pPr lvl="0"/>
            <a:r>
              <a:rPr lang="ko-KR" altLang="en-US" sz="1500" dirty="0" smtClean="0"/>
              <a:t>볼 </a:t>
            </a:r>
            <a:r>
              <a:rPr lang="ko-KR" altLang="en-US" sz="1500" dirty="0" smtClean="0"/>
              <a:t>수 </a:t>
            </a:r>
            <a:r>
              <a:rPr lang="ko-KR" altLang="en-US" sz="1500" dirty="0" smtClean="0"/>
              <a:t>있습니다</a:t>
            </a:r>
            <a:r>
              <a:rPr lang="en-US" altLang="ko-KR" sz="1500" dirty="0" smtClean="0"/>
              <a:t>.</a:t>
            </a:r>
          </a:p>
          <a:p>
            <a:pPr lvl="0"/>
            <a:endParaRPr lang="en-US" altLang="ko-KR" sz="1500" dirty="0" smtClean="0"/>
          </a:p>
          <a:p>
            <a:pPr lvl="0"/>
            <a:r>
              <a:rPr lang="en-US" altLang="ko-KR" sz="1500" dirty="0" smtClean="0"/>
              <a:t>4.</a:t>
            </a:r>
            <a:r>
              <a:rPr lang="ko-KR" altLang="en-US" sz="1500" dirty="0" smtClean="0"/>
              <a:t> 자신의 계정페이지에서는</a:t>
            </a:r>
            <a:endParaRPr lang="en-US" altLang="ko-KR" sz="1500" dirty="0" smtClean="0"/>
          </a:p>
          <a:p>
            <a:pPr lvl="0"/>
            <a:r>
              <a:rPr lang="ko-KR" altLang="en-US" sz="1500" dirty="0" smtClean="0"/>
              <a:t>사진첩을 </a:t>
            </a:r>
            <a:r>
              <a:rPr lang="ko-KR" altLang="en-US" sz="1500" dirty="0" smtClean="0"/>
              <a:t>나눠서 사진첩 </a:t>
            </a:r>
            <a:r>
              <a:rPr lang="ko-KR" altLang="en-US" sz="1500" dirty="0" smtClean="0"/>
              <a:t>별로</a:t>
            </a:r>
            <a:endParaRPr lang="en-US" altLang="ko-KR" sz="1500" dirty="0" smtClean="0"/>
          </a:p>
          <a:p>
            <a:pPr lvl="0"/>
            <a:r>
              <a:rPr lang="ko-KR" altLang="en-US" sz="1500" dirty="0" smtClean="0"/>
              <a:t>사진을 </a:t>
            </a:r>
            <a:r>
              <a:rPr lang="ko-KR" altLang="en-US" sz="1500" dirty="0" smtClean="0"/>
              <a:t>관리할 수 있습니다</a:t>
            </a:r>
            <a:endParaRPr lang="ko-KR" altLang="en-US" sz="1500" dirty="0"/>
          </a:p>
        </p:txBody>
      </p:sp>
      <p:sp>
        <p:nvSpPr>
          <p:cNvPr id="28" name="AutoShape 546"/>
          <p:cNvSpPr>
            <a:spLocks noChangeArrowheads="1"/>
          </p:cNvSpPr>
          <p:nvPr/>
        </p:nvSpPr>
        <p:spPr bwMode="auto">
          <a:xfrm>
            <a:off x="4286248" y="3286124"/>
            <a:ext cx="450000" cy="270000"/>
          </a:xfrm>
          <a:prstGeom prst="rightArrow">
            <a:avLst>
              <a:gd name="adj1" fmla="val 58824"/>
              <a:gd name="adj2" fmla="val 102211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Bottom"/>
            <a:lightRig rig="legacyFlat3" dir="b"/>
          </a:scene3d>
          <a:sp3d extrusionH="49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anchor="ctr">
            <a:spAutoFit/>
            <a:flatTx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오른쪽 화살표 55"/>
          <p:cNvSpPr/>
          <p:nvPr/>
        </p:nvSpPr>
        <p:spPr>
          <a:xfrm rot="-1800000">
            <a:off x="1551976" y="3409408"/>
            <a:ext cx="4500000" cy="2700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69" name="AutoShape 847"/>
          <p:cNvSpPr>
            <a:spLocks noChangeArrowheads="1"/>
          </p:cNvSpPr>
          <p:nvPr/>
        </p:nvSpPr>
        <p:spPr bwMode="auto">
          <a:xfrm>
            <a:off x="714348" y="238102"/>
            <a:ext cx="1680853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Site Map</a:t>
            </a: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2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08" name="AutoShape 847"/>
          <p:cNvSpPr>
            <a:spLocks noChangeArrowheads="1"/>
          </p:cNvSpPr>
          <p:nvPr/>
        </p:nvSpPr>
        <p:spPr bwMode="auto">
          <a:xfrm>
            <a:off x="285720" y="835207"/>
            <a:ext cx="2049558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ko-KR" altLang="en-US" sz="2000" dirty="0" smtClean="0">
                <a:latin typeface="소망M" pitchFamily="18" charset="-127"/>
                <a:ea typeface="소망M" pitchFamily="18" charset="-127"/>
              </a:rPr>
              <a:t>◎ </a:t>
            </a:r>
            <a:r>
              <a:rPr lang="en-US" altLang="ko-KR" sz="2000" dirty="0" smtClean="0">
                <a:latin typeface="소망M" pitchFamily="18" charset="-127"/>
                <a:ea typeface="소망M" pitchFamily="18" charset="-127"/>
              </a:rPr>
              <a:t>Site Map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85720" y="1285860"/>
            <a:ext cx="855000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7158" y="1417496"/>
            <a:ext cx="1440000" cy="144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86644" y="2071678"/>
            <a:ext cx="1440000" cy="45005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가로로 말린 두루마리 모양 22"/>
          <p:cNvSpPr/>
          <p:nvPr/>
        </p:nvSpPr>
        <p:spPr>
          <a:xfrm>
            <a:off x="7286644" y="1243116"/>
            <a:ext cx="1440000" cy="900000"/>
          </a:xfrm>
          <a:prstGeom prst="horizontalScroll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50049" y="1500174"/>
            <a:ext cx="1193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소망M" pitchFamily="18" charset="-127"/>
                <a:ea typeface="소망M" pitchFamily="18" charset="-127"/>
              </a:rPr>
              <a:t>Legend</a:t>
            </a:r>
            <a:endParaRPr lang="ko-KR" altLang="en-US" sz="2000" dirty="0"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1643042" y="1719000"/>
            <a:ext cx="2160000" cy="2700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AutoShape 847"/>
          <p:cNvSpPr>
            <a:spLocks noChangeArrowheads="1"/>
          </p:cNvSpPr>
          <p:nvPr/>
        </p:nvSpPr>
        <p:spPr bwMode="auto">
          <a:xfrm>
            <a:off x="450237" y="1417496"/>
            <a:ext cx="177699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marL="342900" indent="-342900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Main Page</a:t>
            </a:r>
          </a:p>
          <a:p>
            <a:pPr marL="342900" indent="-342900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(if User)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03768" y="1417496"/>
            <a:ext cx="1440000" cy="144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AutoShape 847"/>
          <p:cNvSpPr>
            <a:spLocks noChangeArrowheads="1"/>
          </p:cNvSpPr>
          <p:nvPr/>
        </p:nvSpPr>
        <p:spPr bwMode="auto">
          <a:xfrm>
            <a:off x="5758554" y="1412218"/>
            <a:ext cx="2264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Information Page</a:t>
            </a:r>
          </a:p>
        </p:txBody>
      </p:sp>
      <p:sp>
        <p:nvSpPr>
          <p:cNvPr id="38" name="오른쪽 화살표 37"/>
          <p:cNvSpPr/>
          <p:nvPr/>
        </p:nvSpPr>
        <p:spPr>
          <a:xfrm>
            <a:off x="1643042" y="2004752"/>
            <a:ext cx="4320000" cy="2700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57158" y="3274884"/>
            <a:ext cx="1440000" cy="1440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5918" y="5132272"/>
            <a:ext cx="1440000" cy="1440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17818" y="1417496"/>
            <a:ext cx="1440000" cy="144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31868" y="1417496"/>
            <a:ext cx="1440000" cy="144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AutoShape 847"/>
          <p:cNvSpPr>
            <a:spLocks noChangeArrowheads="1"/>
          </p:cNvSpPr>
          <p:nvPr/>
        </p:nvSpPr>
        <p:spPr bwMode="auto">
          <a:xfrm>
            <a:off x="2254553" y="1417496"/>
            <a:ext cx="188881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Introduction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Site Page</a:t>
            </a:r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AutoShape 847"/>
          <p:cNvSpPr>
            <a:spLocks noChangeArrowheads="1"/>
          </p:cNvSpPr>
          <p:nvPr/>
        </p:nvSpPr>
        <p:spPr bwMode="auto">
          <a:xfrm>
            <a:off x="4000496" y="1417496"/>
            <a:ext cx="1600791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Join Page</a:t>
            </a:r>
          </a:p>
        </p:txBody>
      </p:sp>
      <p:sp>
        <p:nvSpPr>
          <p:cNvPr id="42" name="AutoShape 847"/>
          <p:cNvSpPr>
            <a:spLocks noChangeArrowheads="1"/>
          </p:cNvSpPr>
          <p:nvPr/>
        </p:nvSpPr>
        <p:spPr bwMode="auto">
          <a:xfrm>
            <a:off x="450000" y="3253087"/>
            <a:ext cx="1825358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marL="342900" indent="-342900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Main Page</a:t>
            </a:r>
          </a:p>
          <a:p>
            <a:pPr marL="342900" indent="-342900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(if Member)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703768" y="3263644"/>
            <a:ext cx="1440000" cy="1440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2700000">
            <a:off x="1659421" y="2864745"/>
            <a:ext cx="540000" cy="2700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-5400000">
            <a:off x="1005166" y="2851322"/>
            <a:ext cx="720000" cy="2700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1643042" y="3560636"/>
            <a:ext cx="2160000" cy="2700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AutoShape 847"/>
          <p:cNvSpPr>
            <a:spLocks noChangeArrowheads="1"/>
          </p:cNvSpPr>
          <p:nvPr/>
        </p:nvSpPr>
        <p:spPr bwMode="auto">
          <a:xfrm>
            <a:off x="5785789" y="3253087"/>
            <a:ext cx="256103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Modification Page</a:t>
            </a:r>
          </a:p>
        </p:txBody>
      </p:sp>
      <p:sp>
        <p:nvSpPr>
          <p:cNvPr id="53" name="오른쪽 화살표 52"/>
          <p:cNvSpPr/>
          <p:nvPr/>
        </p:nvSpPr>
        <p:spPr>
          <a:xfrm rot="5400000">
            <a:off x="669600" y="4654132"/>
            <a:ext cx="720000" cy="270000"/>
          </a:xfrm>
          <a:prstGeom prst="rightArrow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AutoShape 847"/>
          <p:cNvSpPr>
            <a:spLocks noChangeArrowheads="1"/>
          </p:cNvSpPr>
          <p:nvPr/>
        </p:nvSpPr>
        <p:spPr bwMode="auto">
          <a:xfrm>
            <a:off x="450000" y="5143512"/>
            <a:ext cx="1980131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marL="342900" indent="-342900"/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Photo_Display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Page</a:t>
            </a:r>
          </a:p>
        </p:txBody>
      </p:sp>
      <p:sp>
        <p:nvSpPr>
          <p:cNvPr id="55" name="오른쪽 화살표 54"/>
          <p:cNvSpPr/>
          <p:nvPr/>
        </p:nvSpPr>
        <p:spPr>
          <a:xfrm rot="-5400000">
            <a:off x="362224" y="2856942"/>
            <a:ext cx="720000" cy="270000"/>
          </a:xfrm>
          <a:prstGeom prst="rightArrow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917818" y="3263644"/>
            <a:ext cx="1440000" cy="1440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AutoShape 847"/>
          <p:cNvSpPr>
            <a:spLocks noChangeArrowheads="1"/>
          </p:cNvSpPr>
          <p:nvPr/>
        </p:nvSpPr>
        <p:spPr bwMode="auto">
          <a:xfrm>
            <a:off x="4000496" y="3274884"/>
            <a:ext cx="171516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Data Page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131868" y="3263644"/>
            <a:ext cx="1440000" cy="1440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AutoShape 847"/>
          <p:cNvSpPr>
            <a:spLocks noChangeArrowheads="1"/>
          </p:cNvSpPr>
          <p:nvPr/>
        </p:nvSpPr>
        <p:spPr bwMode="auto">
          <a:xfrm>
            <a:off x="2214546" y="3274884"/>
            <a:ext cx="1844807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marL="342900" indent="-342900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Log In Page</a:t>
            </a:r>
          </a:p>
          <a:p>
            <a:pPr marL="342900" indent="-342900"/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31868" y="5132272"/>
            <a:ext cx="1440000" cy="1440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AutoShape 847"/>
          <p:cNvSpPr>
            <a:spLocks noChangeArrowheads="1"/>
          </p:cNvSpPr>
          <p:nvPr/>
        </p:nvSpPr>
        <p:spPr bwMode="auto">
          <a:xfrm>
            <a:off x="2214546" y="5143512"/>
            <a:ext cx="1656928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marL="342900" indent="-342900"/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Photo_Edit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Page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373834" y="2250721"/>
            <a:ext cx="270000" cy="27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95114" y="2589250"/>
            <a:ext cx="12631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소망M" pitchFamily="18" charset="-127"/>
                <a:ea typeface="소망M" pitchFamily="18" charset="-127"/>
              </a:rPr>
              <a:t>  Member</a:t>
            </a:r>
          </a:p>
          <a:p>
            <a:r>
              <a:rPr lang="en-US" altLang="ko-KR" sz="1500" b="1" dirty="0" smtClean="0">
                <a:latin typeface="소망M" pitchFamily="18" charset="-127"/>
                <a:ea typeface="소망M" pitchFamily="18" charset="-127"/>
              </a:rPr>
              <a:t>Available</a:t>
            </a:r>
            <a:r>
              <a:rPr lang="ko-KR" altLang="en-US" sz="1500" b="1" dirty="0" smtClean="0">
                <a:latin typeface="소망M" pitchFamily="18" charset="-127"/>
                <a:ea typeface="소망M" pitchFamily="18" charset="-127"/>
              </a:rPr>
              <a:t> </a:t>
            </a:r>
            <a:endParaRPr lang="ko-KR" altLang="en-US" sz="1500" b="1" dirty="0"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76743" y="2767694"/>
            <a:ext cx="270000" cy="270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7873900" y="3286124"/>
            <a:ext cx="270000" cy="2700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376400" y="3286124"/>
            <a:ext cx="270000" cy="27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86644" y="3500438"/>
            <a:ext cx="1373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소망M" pitchFamily="18" charset="-127"/>
                <a:ea typeface="소망M" pitchFamily="18" charset="-127"/>
              </a:rPr>
              <a:t>Click Event</a:t>
            </a:r>
          </a:p>
          <a:p>
            <a:r>
              <a:rPr lang="en-US" altLang="ko-KR" sz="1500" b="1" dirty="0" smtClean="0">
                <a:latin typeface="소망M" pitchFamily="18" charset="-127"/>
                <a:ea typeface="소망M" pitchFamily="18" charset="-127"/>
              </a:rPr>
              <a:t>: Button</a:t>
            </a:r>
            <a:endParaRPr lang="ko-KR" altLang="en-US" sz="1500" b="1" dirty="0"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7873900" y="4000504"/>
            <a:ext cx="270000" cy="270000"/>
          </a:xfrm>
          <a:prstGeom prst="rightArrow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376400" y="4000504"/>
            <a:ext cx="270000" cy="27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86644" y="4214818"/>
            <a:ext cx="1807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소망M" pitchFamily="18" charset="-127"/>
                <a:ea typeface="소망M" pitchFamily="18" charset="-127"/>
              </a:rPr>
              <a:t>Click Event</a:t>
            </a:r>
          </a:p>
          <a:p>
            <a:r>
              <a:rPr lang="en-US" altLang="ko-KR" sz="1500" b="1" dirty="0" smtClean="0">
                <a:latin typeface="소망M" pitchFamily="18" charset="-127"/>
                <a:ea typeface="소망M" pitchFamily="18" charset="-127"/>
              </a:rPr>
              <a:t>: Except Button</a:t>
            </a:r>
            <a:endParaRPr lang="ko-KR" altLang="en-US" sz="1500" b="1" dirty="0"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73" name="아래로 구부러진 화살표 72"/>
          <p:cNvSpPr/>
          <p:nvPr/>
        </p:nvSpPr>
        <p:spPr>
          <a:xfrm rot="-5400000">
            <a:off x="-21404" y="1896190"/>
            <a:ext cx="540000" cy="360000"/>
          </a:xfrm>
          <a:prstGeom prst="curved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071670" y="1357298"/>
            <a:ext cx="5143536" cy="15716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71670" y="3214686"/>
            <a:ext cx="5143536" cy="15716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오른쪽 화살표 48"/>
          <p:cNvSpPr/>
          <p:nvPr/>
        </p:nvSpPr>
        <p:spPr>
          <a:xfrm rot="10800000">
            <a:off x="1494546" y="3290635"/>
            <a:ext cx="720000" cy="2700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1500166" y="1417496"/>
            <a:ext cx="720000" cy="2700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오른쪽 화살표 76"/>
          <p:cNvSpPr/>
          <p:nvPr/>
        </p:nvSpPr>
        <p:spPr>
          <a:xfrm rot="10800000">
            <a:off x="1494000" y="3841200"/>
            <a:ext cx="540000" cy="270000"/>
          </a:xfrm>
          <a:prstGeom prst="rightArrow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오른쪽 화살표 77"/>
          <p:cNvSpPr/>
          <p:nvPr/>
        </p:nvSpPr>
        <p:spPr>
          <a:xfrm rot="10800000">
            <a:off x="1494000" y="2516057"/>
            <a:ext cx="540000" cy="270000"/>
          </a:xfrm>
          <a:prstGeom prst="rightArrow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오른쪽 화살표 78"/>
          <p:cNvSpPr/>
          <p:nvPr/>
        </p:nvSpPr>
        <p:spPr>
          <a:xfrm>
            <a:off x="1500166" y="5643578"/>
            <a:ext cx="720000" cy="2700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 rot="5400000">
            <a:off x="6077264" y="2851200"/>
            <a:ext cx="720000" cy="2700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376400" y="5302140"/>
            <a:ext cx="270000" cy="27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2" name="오른쪽 화살표 81"/>
          <p:cNvSpPr/>
          <p:nvPr/>
        </p:nvSpPr>
        <p:spPr>
          <a:xfrm>
            <a:off x="7873900" y="4714884"/>
            <a:ext cx="270000" cy="270000"/>
          </a:xfrm>
          <a:prstGeom prst="rightArrow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372800" y="5857892"/>
            <a:ext cx="270000" cy="27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84592" y="4891785"/>
            <a:ext cx="14593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소망M" pitchFamily="18" charset="-127"/>
                <a:ea typeface="소망M" pitchFamily="18" charset="-127"/>
              </a:rPr>
              <a:t> Inheritance</a:t>
            </a:r>
            <a:endParaRPr lang="ko-KR" altLang="en-US" sz="1500" b="1" dirty="0"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97414" y="5857892"/>
            <a:ext cx="11894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소망M" pitchFamily="18" charset="-127"/>
                <a:ea typeface="소망M" pitchFamily="18" charset="-127"/>
              </a:rPr>
              <a:t> </a:t>
            </a:r>
            <a:r>
              <a:rPr lang="en-US" altLang="ko-KR" sz="1500" b="1" dirty="0" smtClean="0">
                <a:latin typeface="소망M" pitchFamily="18" charset="-127"/>
                <a:ea typeface="소망M" pitchFamily="18" charset="-127"/>
              </a:rPr>
              <a:t>Constant</a:t>
            </a:r>
            <a:endParaRPr lang="ko-KR" altLang="en-US" sz="1500" b="1" dirty="0"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84592" y="4643446"/>
            <a:ext cx="16671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소망M" pitchFamily="18" charset="-127"/>
                <a:ea typeface="소망M" pitchFamily="18" charset="-127"/>
              </a:rPr>
              <a:t> Low      High</a:t>
            </a:r>
            <a:endParaRPr lang="ko-KR" altLang="en-US" sz="1500" dirty="0"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97414" y="5286388"/>
            <a:ext cx="11214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소망M" pitchFamily="18" charset="-127"/>
                <a:ea typeface="소망M" pitchFamily="18" charset="-127"/>
              </a:rPr>
              <a:t> </a:t>
            </a:r>
            <a:r>
              <a:rPr lang="en-US" altLang="ko-KR" sz="1500" b="1" dirty="0" smtClean="0">
                <a:latin typeface="소망M" pitchFamily="18" charset="-127"/>
                <a:ea typeface="소망M" pitchFamily="18" charset="-127"/>
              </a:rPr>
              <a:t>Variable</a:t>
            </a:r>
            <a:endParaRPr lang="ko-KR" altLang="en-US" sz="1500" b="1" dirty="0"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83105" y="2071678"/>
            <a:ext cx="1588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소망M" pitchFamily="18" charset="-127"/>
                <a:ea typeface="소망M" pitchFamily="18" charset="-127"/>
              </a:rPr>
              <a:t>          User</a:t>
            </a:r>
          </a:p>
          <a:p>
            <a:r>
              <a:rPr lang="en-US" altLang="ko-KR" sz="1500" b="1" dirty="0" smtClean="0">
                <a:latin typeface="소망M" pitchFamily="18" charset="-127"/>
                <a:ea typeface="소망M" pitchFamily="18" charset="-127"/>
              </a:rPr>
              <a:t>    Available</a:t>
            </a:r>
            <a:r>
              <a:rPr lang="ko-KR" altLang="en-US" sz="1500" b="1" dirty="0" smtClean="0">
                <a:latin typeface="소망M" pitchFamily="18" charset="-127"/>
                <a:ea typeface="소망M" pitchFamily="18" charset="-127"/>
              </a:rPr>
              <a:t> </a:t>
            </a:r>
            <a:endParaRPr lang="ko-KR" altLang="en-US" sz="1500" b="1" dirty="0">
              <a:latin typeface="소망M" pitchFamily="18" charset="-127"/>
              <a:ea typeface="소망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69" name="AutoShape 847"/>
          <p:cNvSpPr>
            <a:spLocks noChangeArrowheads="1"/>
          </p:cNvSpPr>
          <p:nvPr/>
        </p:nvSpPr>
        <p:spPr bwMode="auto">
          <a:xfrm>
            <a:off x="714348" y="238102"/>
            <a:ext cx="1838067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Story Board</a:t>
            </a: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2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08" name="AutoShape 847"/>
          <p:cNvSpPr>
            <a:spLocks noChangeArrowheads="1"/>
          </p:cNvSpPr>
          <p:nvPr/>
        </p:nvSpPr>
        <p:spPr bwMode="auto">
          <a:xfrm>
            <a:off x="285720" y="835207"/>
            <a:ext cx="2899130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1. Main Page(if User)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85720" y="1285860"/>
            <a:ext cx="855000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158" y="1357298"/>
            <a:ext cx="18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546" y="1357298"/>
            <a:ext cx="36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3356" y="1960306"/>
            <a:ext cx="5472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7884" y="1960306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58082" y="1960306"/>
            <a:ext cx="142876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7158" y="2674686"/>
            <a:ext cx="2930400" cy="28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7158" y="5643578"/>
            <a:ext cx="29304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57884" y="2674800"/>
            <a:ext cx="2928958" cy="28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8596" y="2746124"/>
            <a:ext cx="2790000" cy="90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8596" y="3714752"/>
            <a:ext cx="2790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AutoShape 847"/>
          <p:cNvSpPr>
            <a:spLocks noChangeArrowheads="1"/>
          </p:cNvSpPr>
          <p:nvPr/>
        </p:nvSpPr>
        <p:spPr bwMode="auto">
          <a:xfrm>
            <a:off x="480354" y="3143248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Photo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(Image)</a:t>
            </a:r>
          </a:p>
        </p:txBody>
      </p:sp>
      <p:sp>
        <p:nvSpPr>
          <p:cNvPr id="48" name="AutoShape 847"/>
          <p:cNvSpPr>
            <a:spLocks noChangeArrowheads="1"/>
          </p:cNvSpPr>
          <p:nvPr/>
        </p:nvSpPr>
        <p:spPr bwMode="auto">
          <a:xfrm>
            <a:off x="5898784" y="2038641"/>
            <a:ext cx="4437353" cy="1154162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Everything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  <a:p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Everything is default value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for sorting images.</a:t>
            </a:r>
          </a:p>
        </p:txBody>
      </p:sp>
      <p:sp>
        <p:nvSpPr>
          <p:cNvPr id="49" name="AutoShape 847"/>
          <p:cNvSpPr>
            <a:spLocks noChangeArrowheads="1"/>
          </p:cNvSpPr>
          <p:nvPr/>
        </p:nvSpPr>
        <p:spPr bwMode="auto">
          <a:xfrm>
            <a:off x="7396992" y="2038641"/>
            <a:ext cx="1774397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Categories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DropList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1" name="AutoShape 847"/>
          <p:cNvSpPr>
            <a:spLocks noChangeArrowheads="1"/>
          </p:cNvSpPr>
          <p:nvPr/>
        </p:nvSpPr>
        <p:spPr bwMode="auto">
          <a:xfrm>
            <a:off x="6630629" y="1395699"/>
            <a:ext cx="2104700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Join(Button)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AutoShape 847"/>
          <p:cNvSpPr>
            <a:spLocks noChangeArrowheads="1"/>
          </p:cNvSpPr>
          <p:nvPr/>
        </p:nvSpPr>
        <p:spPr bwMode="auto">
          <a:xfrm>
            <a:off x="403566" y="1395699"/>
            <a:ext cx="149012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Search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TextBox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AutoShape 847"/>
          <p:cNvSpPr>
            <a:spLocks noChangeArrowheads="1"/>
          </p:cNvSpPr>
          <p:nvPr/>
        </p:nvSpPr>
        <p:spPr bwMode="auto">
          <a:xfrm>
            <a:off x="403566" y="2038641"/>
            <a:ext cx="121958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Main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(Letter)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4282" y="6381459"/>
            <a:ext cx="415498" cy="2622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57" name="직사각형 56"/>
          <p:cNvSpPr/>
          <p:nvPr/>
        </p:nvSpPr>
        <p:spPr>
          <a:xfrm>
            <a:off x="5856442" y="5643578"/>
            <a:ext cx="29304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33021" y="6381459"/>
            <a:ext cx="415498" cy="2622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61" name="AutoShape 847"/>
          <p:cNvSpPr>
            <a:spLocks noChangeArrowheads="1"/>
          </p:cNvSpPr>
          <p:nvPr/>
        </p:nvSpPr>
        <p:spPr bwMode="auto">
          <a:xfrm>
            <a:off x="2266529" y="1396800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Main</a:t>
            </a:r>
          </a:p>
          <a:p>
            <a:r>
              <a:rPr lang="en-US" altLang="ko-KR" sz="1500" dirty="0" smtClean="0"/>
              <a:t>(Image)</a:t>
            </a:r>
            <a:endParaRPr lang="en-US" sz="1500" dirty="0" smtClean="0"/>
          </a:p>
        </p:txBody>
      </p:sp>
      <p:sp>
        <p:nvSpPr>
          <p:cNvPr id="62" name="AutoShape 847"/>
          <p:cNvSpPr>
            <a:spLocks noChangeArrowheads="1"/>
          </p:cNvSpPr>
          <p:nvPr/>
        </p:nvSpPr>
        <p:spPr bwMode="auto">
          <a:xfrm>
            <a:off x="480354" y="3786190"/>
            <a:ext cx="132785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Briefing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(Letter)</a:t>
            </a:r>
          </a:p>
        </p:txBody>
      </p:sp>
      <p:sp>
        <p:nvSpPr>
          <p:cNvPr id="79" name="오른쪽 화살표 78"/>
          <p:cNvSpPr/>
          <p:nvPr/>
        </p:nvSpPr>
        <p:spPr>
          <a:xfrm rot="13500000">
            <a:off x="8024771" y="1151344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AutoShape 847"/>
          <p:cNvSpPr>
            <a:spLocks noChangeArrowheads="1"/>
          </p:cNvSpPr>
          <p:nvPr/>
        </p:nvSpPr>
        <p:spPr bwMode="auto">
          <a:xfrm>
            <a:off x="8044612" y="752757"/>
            <a:ext cx="138517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Log 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83" name="오른쪽 화살표 82"/>
          <p:cNvSpPr/>
          <p:nvPr/>
        </p:nvSpPr>
        <p:spPr>
          <a:xfrm rot="-2700000">
            <a:off x="6277268" y="1150376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AutoShape 847"/>
          <p:cNvSpPr>
            <a:spLocks noChangeArrowheads="1"/>
          </p:cNvSpPr>
          <p:nvPr/>
        </p:nvSpPr>
        <p:spPr bwMode="auto">
          <a:xfrm>
            <a:off x="5857884" y="752757"/>
            <a:ext cx="2785471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Introduction Site    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8596" y="4317760"/>
            <a:ext cx="135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AutoShape 847"/>
          <p:cNvSpPr>
            <a:spLocks noChangeArrowheads="1"/>
          </p:cNvSpPr>
          <p:nvPr/>
        </p:nvSpPr>
        <p:spPr bwMode="auto">
          <a:xfrm>
            <a:off x="478800" y="4396095"/>
            <a:ext cx="2159198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/>
              <a:t>Comment </a:t>
            </a:r>
            <a:r>
              <a:rPr lang="ko-KR" altLang="en-US" sz="1500" dirty="0" smtClean="0"/>
              <a:t>③</a:t>
            </a:r>
            <a:endParaRPr lang="en-US" sz="1500" dirty="0" smtClean="0"/>
          </a:p>
          <a:p>
            <a:r>
              <a:rPr lang="en-US" sz="1500" dirty="0" smtClean="0"/>
              <a:t>(</a:t>
            </a:r>
            <a:r>
              <a:rPr lang="en-US" sz="1500" dirty="0" err="1" smtClean="0"/>
              <a:t>Image&amp;Name</a:t>
            </a:r>
            <a:r>
              <a:rPr lang="en-US" sz="1500" dirty="0" smtClean="0"/>
              <a:t>)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864678" y="4317760"/>
            <a:ext cx="1350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AutoShape 847"/>
          <p:cNvSpPr>
            <a:spLocks noChangeArrowheads="1"/>
          </p:cNvSpPr>
          <p:nvPr/>
        </p:nvSpPr>
        <p:spPr bwMode="auto">
          <a:xfrm>
            <a:off x="1915721" y="4396095"/>
            <a:ext cx="1650746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Comment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(Letter)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357554" y="2674800"/>
            <a:ext cx="2428892" cy="28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57554" y="5643578"/>
            <a:ext cx="2428892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27808" y="6381459"/>
            <a:ext cx="415498" cy="2622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65" name="오른쪽 화살표 64"/>
          <p:cNvSpPr/>
          <p:nvPr/>
        </p:nvSpPr>
        <p:spPr>
          <a:xfrm rot="2700000">
            <a:off x="6278400" y="2428319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69" name="AutoShape 847"/>
          <p:cNvSpPr>
            <a:spLocks noChangeArrowheads="1"/>
          </p:cNvSpPr>
          <p:nvPr/>
        </p:nvSpPr>
        <p:spPr bwMode="auto">
          <a:xfrm>
            <a:off x="714348" y="238102"/>
            <a:ext cx="1838067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Story Board</a:t>
            </a: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2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08" name="AutoShape 847"/>
          <p:cNvSpPr>
            <a:spLocks noChangeArrowheads="1"/>
          </p:cNvSpPr>
          <p:nvPr/>
        </p:nvSpPr>
        <p:spPr bwMode="auto">
          <a:xfrm>
            <a:off x="285720" y="835207"/>
            <a:ext cx="5522785" cy="615553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1-1. Introduction Site Page(if Click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85720" y="1285860"/>
            <a:ext cx="855000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158" y="1357298"/>
            <a:ext cx="18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546" y="1357298"/>
            <a:ext cx="36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3356" y="1960306"/>
            <a:ext cx="5472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7884" y="1960306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58082" y="1960306"/>
            <a:ext cx="142876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7158" y="2674686"/>
            <a:ext cx="1465200" cy="3683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AutoShape 847"/>
          <p:cNvSpPr>
            <a:spLocks noChangeArrowheads="1"/>
          </p:cNvSpPr>
          <p:nvPr/>
        </p:nvSpPr>
        <p:spPr bwMode="auto">
          <a:xfrm>
            <a:off x="5898784" y="2038641"/>
            <a:ext cx="176450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Everything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49" name="AutoShape 847"/>
          <p:cNvSpPr>
            <a:spLocks noChangeArrowheads="1"/>
          </p:cNvSpPr>
          <p:nvPr/>
        </p:nvSpPr>
        <p:spPr bwMode="auto">
          <a:xfrm>
            <a:off x="7396992" y="2038641"/>
            <a:ext cx="1774397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Categories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DropList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1" name="AutoShape 847"/>
          <p:cNvSpPr>
            <a:spLocks noChangeArrowheads="1"/>
          </p:cNvSpPr>
          <p:nvPr/>
        </p:nvSpPr>
        <p:spPr bwMode="auto">
          <a:xfrm>
            <a:off x="6630629" y="1395699"/>
            <a:ext cx="2104700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Join(Button)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AutoShape 847"/>
          <p:cNvSpPr>
            <a:spLocks noChangeArrowheads="1"/>
          </p:cNvSpPr>
          <p:nvPr/>
        </p:nvSpPr>
        <p:spPr bwMode="auto">
          <a:xfrm>
            <a:off x="403566" y="1395699"/>
            <a:ext cx="149012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Search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TextBox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AutoShape 847"/>
          <p:cNvSpPr>
            <a:spLocks noChangeArrowheads="1"/>
          </p:cNvSpPr>
          <p:nvPr/>
        </p:nvSpPr>
        <p:spPr bwMode="auto">
          <a:xfrm>
            <a:off x="403566" y="2038641"/>
            <a:ext cx="121958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Main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(Letter)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4282" y="6381459"/>
            <a:ext cx="415498" cy="2622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733021" y="6381459"/>
            <a:ext cx="415498" cy="2622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61" name="AutoShape 847"/>
          <p:cNvSpPr>
            <a:spLocks noChangeArrowheads="1"/>
          </p:cNvSpPr>
          <p:nvPr/>
        </p:nvSpPr>
        <p:spPr bwMode="auto">
          <a:xfrm>
            <a:off x="2266529" y="1396800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Main</a:t>
            </a:r>
          </a:p>
          <a:p>
            <a:r>
              <a:rPr lang="en-US" altLang="ko-KR" sz="1500" dirty="0" smtClean="0"/>
              <a:t>(Image)</a:t>
            </a:r>
            <a:endParaRPr lang="en-US" sz="1500" dirty="0" smtClean="0"/>
          </a:p>
        </p:txBody>
      </p:sp>
      <p:sp>
        <p:nvSpPr>
          <p:cNvPr id="62" name="AutoShape 847"/>
          <p:cNvSpPr>
            <a:spLocks noChangeArrowheads="1"/>
          </p:cNvSpPr>
          <p:nvPr/>
        </p:nvSpPr>
        <p:spPr bwMode="auto">
          <a:xfrm>
            <a:off x="396685" y="5857892"/>
            <a:ext cx="188929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List</a:t>
            </a:r>
          </a:p>
          <a:p>
            <a:r>
              <a:rPr lang="en-US" sz="1500" dirty="0" smtClean="0"/>
              <a:t>(Content List)</a:t>
            </a:r>
          </a:p>
        </p:txBody>
      </p:sp>
      <p:sp>
        <p:nvSpPr>
          <p:cNvPr id="79" name="오른쪽 화살표 78"/>
          <p:cNvSpPr/>
          <p:nvPr/>
        </p:nvSpPr>
        <p:spPr>
          <a:xfrm rot="13500000">
            <a:off x="8024771" y="1151344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AutoShape 847"/>
          <p:cNvSpPr>
            <a:spLocks noChangeArrowheads="1"/>
          </p:cNvSpPr>
          <p:nvPr/>
        </p:nvSpPr>
        <p:spPr bwMode="auto">
          <a:xfrm>
            <a:off x="8044612" y="752757"/>
            <a:ext cx="138517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Log 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83" name="오른쪽 화살표 82"/>
          <p:cNvSpPr/>
          <p:nvPr/>
        </p:nvSpPr>
        <p:spPr>
          <a:xfrm rot="-2700000">
            <a:off x="6277268" y="1150376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AutoShape 847"/>
          <p:cNvSpPr>
            <a:spLocks noChangeArrowheads="1"/>
          </p:cNvSpPr>
          <p:nvPr/>
        </p:nvSpPr>
        <p:spPr bwMode="auto">
          <a:xfrm>
            <a:off x="5857884" y="752757"/>
            <a:ext cx="2785471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Introduction Site    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928794" y="2674800"/>
            <a:ext cx="6858048" cy="36831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8" name="AutoShape 847"/>
          <p:cNvSpPr>
            <a:spLocks noChangeArrowheads="1"/>
          </p:cNvSpPr>
          <p:nvPr/>
        </p:nvSpPr>
        <p:spPr bwMode="auto">
          <a:xfrm>
            <a:off x="2000232" y="5857892"/>
            <a:ext cx="156109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Content</a:t>
            </a:r>
          </a:p>
          <a:p>
            <a:r>
              <a:rPr lang="en-US" sz="1500" dirty="0" smtClean="0"/>
              <a:t>(Content)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28596" y="2746124"/>
            <a:ext cx="135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3794" y="2741909"/>
            <a:ext cx="6701610" cy="306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8596" y="3349132"/>
            <a:ext cx="135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AutoShape 847"/>
          <p:cNvSpPr>
            <a:spLocks noChangeArrowheads="1"/>
          </p:cNvSpPr>
          <p:nvPr/>
        </p:nvSpPr>
        <p:spPr bwMode="auto">
          <a:xfrm>
            <a:off x="4498546" y="6055688"/>
            <a:ext cx="1610008" cy="230832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/>
              <a:t>// 1 2 3 4 5 …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28596" y="3960570"/>
            <a:ext cx="135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0" name="오른쪽 화살표 49"/>
          <p:cNvSpPr/>
          <p:nvPr/>
        </p:nvSpPr>
        <p:spPr>
          <a:xfrm rot="2700000" flipV="1">
            <a:off x="1282732" y="4640392"/>
            <a:ext cx="3600000" cy="270000"/>
          </a:xfrm>
          <a:prstGeom prst="rightArrow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52"/>
          <p:cNvSpPr/>
          <p:nvPr/>
        </p:nvSpPr>
        <p:spPr>
          <a:xfrm rot="-6300000" flipV="1">
            <a:off x="4083117" y="5406682"/>
            <a:ext cx="900000" cy="270000"/>
          </a:xfrm>
          <a:prstGeom prst="rightArrow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820628" y="6072206"/>
            <a:ext cx="180000" cy="180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69" name="AutoShape 847"/>
          <p:cNvSpPr>
            <a:spLocks noChangeArrowheads="1"/>
          </p:cNvSpPr>
          <p:nvPr/>
        </p:nvSpPr>
        <p:spPr bwMode="auto">
          <a:xfrm>
            <a:off x="714348" y="238102"/>
            <a:ext cx="1838067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Story Board</a:t>
            </a: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2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08" name="AutoShape 847"/>
          <p:cNvSpPr>
            <a:spLocks noChangeArrowheads="1"/>
          </p:cNvSpPr>
          <p:nvPr/>
        </p:nvSpPr>
        <p:spPr bwMode="auto">
          <a:xfrm>
            <a:off x="285720" y="835207"/>
            <a:ext cx="4723848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1-2. Member Join Page(if  Click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②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85720" y="1285860"/>
            <a:ext cx="855000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158" y="1357298"/>
            <a:ext cx="18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546" y="1357298"/>
            <a:ext cx="36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3356" y="1960306"/>
            <a:ext cx="5472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7884" y="1960306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58082" y="1960306"/>
            <a:ext cx="142876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AutoShape 847"/>
          <p:cNvSpPr>
            <a:spLocks noChangeArrowheads="1"/>
          </p:cNvSpPr>
          <p:nvPr/>
        </p:nvSpPr>
        <p:spPr bwMode="auto">
          <a:xfrm>
            <a:off x="5898784" y="2038641"/>
            <a:ext cx="176450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Everything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49" name="AutoShape 847"/>
          <p:cNvSpPr>
            <a:spLocks noChangeArrowheads="1"/>
          </p:cNvSpPr>
          <p:nvPr/>
        </p:nvSpPr>
        <p:spPr bwMode="auto">
          <a:xfrm>
            <a:off x="7396992" y="2038641"/>
            <a:ext cx="1774397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Categories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DropList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1" name="AutoShape 847"/>
          <p:cNvSpPr>
            <a:spLocks noChangeArrowheads="1"/>
          </p:cNvSpPr>
          <p:nvPr/>
        </p:nvSpPr>
        <p:spPr bwMode="auto">
          <a:xfrm>
            <a:off x="6630629" y="1395699"/>
            <a:ext cx="2104700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Join(Button)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AutoShape 847"/>
          <p:cNvSpPr>
            <a:spLocks noChangeArrowheads="1"/>
          </p:cNvSpPr>
          <p:nvPr/>
        </p:nvSpPr>
        <p:spPr bwMode="auto">
          <a:xfrm>
            <a:off x="403566" y="1395699"/>
            <a:ext cx="149012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Search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TextBox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AutoShape 847"/>
          <p:cNvSpPr>
            <a:spLocks noChangeArrowheads="1"/>
          </p:cNvSpPr>
          <p:nvPr/>
        </p:nvSpPr>
        <p:spPr bwMode="auto">
          <a:xfrm>
            <a:off x="403566" y="2038641"/>
            <a:ext cx="121958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Main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(Letter)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1" name="AutoShape 847"/>
          <p:cNvSpPr>
            <a:spLocks noChangeArrowheads="1"/>
          </p:cNvSpPr>
          <p:nvPr/>
        </p:nvSpPr>
        <p:spPr bwMode="auto">
          <a:xfrm>
            <a:off x="2266529" y="1396800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Main</a:t>
            </a:r>
          </a:p>
          <a:p>
            <a:r>
              <a:rPr lang="en-US" altLang="ko-KR" sz="1500" dirty="0" smtClean="0"/>
              <a:t>(Image)</a:t>
            </a:r>
            <a:endParaRPr lang="en-US" sz="1500" dirty="0" smtClean="0"/>
          </a:p>
        </p:txBody>
      </p:sp>
      <p:sp>
        <p:nvSpPr>
          <p:cNvPr id="79" name="오른쪽 화살표 78"/>
          <p:cNvSpPr/>
          <p:nvPr/>
        </p:nvSpPr>
        <p:spPr>
          <a:xfrm rot="13500000">
            <a:off x="8024771" y="1151344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AutoShape 847"/>
          <p:cNvSpPr>
            <a:spLocks noChangeArrowheads="1"/>
          </p:cNvSpPr>
          <p:nvPr/>
        </p:nvSpPr>
        <p:spPr bwMode="auto">
          <a:xfrm>
            <a:off x="8044612" y="752757"/>
            <a:ext cx="138517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Log 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83" name="오른쪽 화살표 82"/>
          <p:cNvSpPr/>
          <p:nvPr/>
        </p:nvSpPr>
        <p:spPr>
          <a:xfrm rot="-2700000">
            <a:off x="6277268" y="1150376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AutoShape 847"/>
          <p:cNvSpPr>
            <a:spLocks noChangeArrowheads="1"/>
          </p:cNvSpPr>
          <p:nvPr/>
        </p:nvSpPr>
        <p:spPr bwMode="auto">
          <a:xfrm>
            <a:off x="5857884" y="752757"/>
            <a:ext cx="2785471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Introduction Site    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7158" y="2674686"/>
            <a:ext cx="1465200" cy="3682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928794" y="2674800"/>
            <a:ext cx="6858048" cy="3682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8596" y="3929066"/>
            <a:ext cx="1350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3" name="AutoShape 847"/>
          <p:cNvSpPr>
            <a:spLocks noChangeArrowheads="1"/>
          </p:cNvSpPr>
          <p:nvPr/>
        </p:nvSpPr>
        <p:spPr bwMode="auto">
          <a:xfrm>
            <a:off x="478800" y="4007401"/>
            <a:ext cx="186142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Question List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(Letter)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28596" y="2714620"/>
            <a:ext cx="1350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AutoShape 847"/>
          <p:cNvSpPr>
            <a:spLocks noChangeArrowheads="1"/>
          </p:cNvSpPr>
          <p:nvPr/>
        </p:nvSpPr>
        <p:spPr bwMode="auto">
          <a:xfrm>
            <a:off x="478800" y="2792955"/>
            <a:ext cx="186142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Question List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(Letter)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28596" y="3317628"/>
            <a:ext cx="1350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7" name="AutoShape 847"/>
          <p:cNvSpPr>
            <a:spLocks noChangeArrowheads="1"/>
          </p:cNvSpPr>
          <p:nvPr/>
        </p:nvSpPr>
        <p:spPr bwMode="auto">
          <a:xfrm>
            <a:off x="478800" y="3395963"/>
            <a:ext cx="186142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Question List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(Letter)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013794" y="2714620"/>
            <a:ext cx="670161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AutoShape 847"/>
          <p:cNvSpPr>
            <a:spLocks noChangeArrowheads="1"/>
          </p:cNvSpPr>
          <p:nvPr/>
        </p:nvSpPr>
        <p:spPr bwMode="auto">
          <a:xfrm>
            <a:off x="2063998" y="2792955"/>
            <a:ext cx="190534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/>
              <a:t>Answer List</a:t>
            </a:r>
          </a:p>
          <a:p>
            <a:r>
              <a:rPr lang="en-US" sz="1500" dirty="0" smtClean="0"/>
              <a:t>(Form)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012400" y="3317628"/>
            <a:ext cx="6703004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AutoShape 847"/>
          <p:cNvSpPr>
            <a:spLocks noChangeArrowheads="1"/>
          </p:cNvSpPr>
          <p:nvPr/>
        </p:nvSpPr>
        <p:spPr bwMode="auto">
          <a:xfrm>
            <a:off x="2050436" y="3395963"/>
            <a:ext cx="190534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/>
              <a:t>Answer List</a:t>
            </a:r>
          </a:p>
          <a:p>
            <a:r>
              <a:rPr lang="en-US" sz="1500" dirty="0" smtClean="0"/>
              <a:t>(Form)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000232" y="3929066"/>
            <a:ext cx="6715172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8" name="AutoShape 847"/>
          <p:cNvSpPr>
            <a:spLocks noChangeArrowheads="1"/>
          </p:cNvSpPr>
          <p:nvPr/>
        </p:nvSpPr>
        <p:spPr bwMode="auto">
          <a:xfrm>
            <a:off x="2052000" y="4000504"/>
            <a:ext cx="190534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/>
              <a:t>Answer List</a:t>
            </a:r>
          </a:p>
          <a:p>
            <a:r>
              <a:rPr lang="en-US" sz="1500" dirty="0" smtClean="0"/>
              <a:t>(Form)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85720" y="4500570"/>
            <a:ext cx="415498" cy="2622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857356" y="4500570"/>
            <a:ext cx="415498" cy="2622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91" name="AutoShape 847"/>
          <p:cNvSpPr>
            <a:spLocks noChangeArrowheads="1"/>
          </p:cNvSpPr>
          <p:nvPr/>
        </p:nvSpPr>
        <p:spPr bwMode="auto">
          <a:xfrm>
            <a:off x="392655" y="4824723"/>
            <a:ext cx="186142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Question List</a:t>
            </a:r>
          </a:p>
          <a:p>
            <a:r>
              <a:rPr lang="en-US" sz="1500" dirty="0" smtClean="0"/>
              <a:t>(Letter)</a:t>
            </a:r>
          </a:p>
        </p:txBody>
      </p:sp>
      <p:sp>
        <p:nvSpPr>
          <p:cNvPr id="92" name="AutoShape 847"/>
          <p:cNvSpPr>
            <a:spLocks noChangeArrowheads="1"/>
          </p:cNvSpPr>
          <p:nvPr/>
        </p:nvSpPr>
        <p:spPr bwMode="auto">
          <a:xfrm>
            <a:off x="1951755" y="4824723"/>
            <a:ext cx="190534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Answer List</a:t>
            </a:r>
          </a:p>
          <a:p>
            <a:r>
              <a:rPr lang="en-US" sz="1500" dirty="0" smtClean="0"/>
              <a:t>(Form)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70720" y="5277958"/>
            <a:ext cx="8416122" cy="10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8596" y="5746520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28794" y="5746520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0" name="AutoShape 847"/>
          <p:cNvSpPr>
            <a:spLocks noChangeArrowheads="1"/>
          </p:cNvSpPr>
          <p:nvPr/>
        </p:nvSpPr>
        <p:spPr bwMode="auto">
          <a:xfrm>
            <a:off x="500034" y="5786454"/>
            <a:ext cx="138517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Join</a:t>
            </a:r>
          </a:p>
          <a:p>
            <a:r>
              <a:rPr lang="en-US" sz="1500" dirty="0" smtClean="0"/>
              <a:t>(Button)</a:t>
            </a:r>
          </a:p>
        </p:txBody>
      </p:sp>
      <p:sp>
        <p:nvSpPr>
          <p:cNvPr id="65" name="AutoShape 847"/>
          <p:cNvSpPr>
            <a:spLocks noChangeArrowheads="1"/>
          </p:cNvSpPr>
          <p:nvPr/>
        </p:nvSpPr>
        <p:spPr bwMode="auto">
          <a:xfrm>
            <a:off x="2000232" y="5786454"/>
            <a:ext cx="1386191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Cancel</a:t>
            </a:r>
          </a:p>
          <a:p>
            <a:r>
              <a:rPr lang="en-US" sz="1500" dirty="0" smtClean="0"/>
              <a:t>(Button)</a:t>
            </a:r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C:\Documents and Settings\Administrator\Local Settings\Temporary Internet Files\Content.IE5\D77V9O4C\MC900295480[1].wmf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000" y="0"/>
            <a:ext cx="1800000" cy="1440000"/>
          </a:xfrm>
          <a:prstGeom prst="rect">
            <a:avLst/>
          </a:prstGeom>
          <a:noFill/>
        </p:spPr>
      </p:pic>
      <p:sp>
        <p:nvSpPr>
          <p:cNvPr id="69" name="AutoShape 847"/>
          <p:cNvSpPr>
            <a:spLocks noChangeArrowheads="1"/>
          </p:cNvSpPr>
          <p:nvPr/>
        </p:nvSpPr>
        <p:spPr bwMode="auto">
          <a:xfrm>
            <a:off x="714348" y="238102"/>
            <a:ext cx="1838067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Story Board</a:t>
            </a:r>
          </a:p>
        </p:txBody>
      </p:sp>
      <p:grpSp>
        <p:nvGrpSpPr>
          <p:cNvPr id="2" name="Group 651"/>
          <p:cNvGrpSpPr>
            <a:grpSpLocks/>
          </p:cNvGrpSpPr>
          <p:nvPr/>
        </p:nvGrpSpPr>
        <p:grpSpPr bwMode="auto">
          <a:xfrm flipH="1">
            <a:off x="214282" y="214290"/>
            <a:ext cx="360000" cy="360000"/>
            <a:chOff x="1157" y="1630"/>
            <a:chExt cx="852" cy="852"/>
          </a:xfrm>
        </p:grpSpPr>
        <p:sp>
          <p:nvSpPr>
            <p:cNvPr id="12" name="Oval 652"/>
            <p:cNvSpPr>
              <a:spLocks noChangeArrowheads="1"/>
            </p:cNvSpPr>
            <p:nvPr/>
          </p:nvSpPr>
          <p:spPr bwMode="auto">
            <a:xfrm>
              <a:off x="1157" y="1630"/>
              <a:ext cx="852" cy="852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Oval 653"/>
            <p:cNvSpPr>
              <a:spLocks noChangeArrowheads="1"/>
            </p:cNvSpPr>
            <p:nvPr/>
          </p:nvSpPr>
          <p:spPr bwMode="auto">
            <a:xfrm>
              <a:off x="1179" y="1652"/>
              <a:ext cx="808" cy="808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Oval 654"/>
            <p:cNvSpPr>
              <a:spLocks noChangeArrowheads="1"/>
            </p:cNvSpPr>
            <p:nvPr/>
          </p:nvSpPr>
          <p:spPr bwMode="auto">
            <a:xfrm>
              <a:off x="1256" y="1730"/>
              <a:ext cx="654" cy="654"/>
            </a:xfrm>
            <a:prstGeom prst="ellipse">
              <a:avLst/>
            </a:prstGeom>
            <a:gradFill rotWithShape="1">
              <a:gsLst>
                <a:gs pos="0">
                  <a:srgbClr val="0066FF">
                    <a:gamma/>
                    <a:shade val="46275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655"/>
            <p:cNvSpPr>
              <a:spLocks noChangeArrowheads="1"/>
            </p:cNvSpPr>
            <p:nvPr/>
          </p:nvSpPr>
          <p:spPr bwMode="auto">
            <a:xfrm>
              <a:off x="1286" y="1760"/>
              <a:ext cx="594" cy="594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656"/>
            <p:cNvSpPr>
              <a:spLocks noChangeArrowheads="1"/>
            </p:cNvSpPr>
            <p:nvPr/>
          </p:nvSpPr>
          <p:spPr bwMode="auto">
            <a:xfrm>
              <a:off x="1292" y="1752"/>
              <a:ext cx="361" cy="3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08" name="AutoShape 847"/>
          <p:cNvSpPr>
            <a:spLocks noChangeArrowheads="1"/>
          </p:cNvSpPr>
          <p:nvPr/>
        </p:nvSpPr>
        <p:spPr bwMode="auto">
          <a:xfrm>
            <a:off x="285720" y="835207"/>
            <a:ext cx="5513572" cy="307777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1-3. Member  Information Page(if  Click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③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85720" y="1285860"/>
            <a:ext cx="8550000" cy="535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343052" y="142852"/>
            <a:ext cx="6943724" cy="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Web Programming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158" y="1357298"/>
            <a:ext cx="18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546" y="1357298"/>
            <a:ext cx="360000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884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3356" y="1960306"/>
            <a:ext cx="5472000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2264" y="1357298"/>
            <a:ext cx="1494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66842" y="1357298"/>
            <a:ext cx="72000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7884" y="1960306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58082" y="1960306"/>
            <a:ext cx="142876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7158" y="2674686"/>
            <a:ext cx="8429684" cy="3683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AutoShape 847"/>
          <p:cNvSpPr>
            <a:spLocks noChangeArrowheads="1"/>
          </p:cNvSpPr>
          <p:nvPr/>
        </p:nvSpPr>
        <p:spPr bwMode="auto">
          <a:xfrm>
            <a:off x="5898784" y="2038641"/>
            <a:ext cx="176450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Everything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49" name="AutoShape 847"/>
          <p:cNvSpPr>
            <a:spLocks noChangeArrowheads="1"/>
          </p:cNvSpPr>
          <p:nvPr/>
        </p:nvSpPr>
        <p:spPr bwMode="auto">
          <a:xfrm>
            <a:off x="7396992" y="2038641"/>
            <a:ext cx="1774397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Categories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DropList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1" name="AutoShape 847"/>
          <p:cNvSpPr>
            <a:spLocks noChangeArrowheads="1"/>
          </p:cNvSpPr>
          <p:nvPr/>
        </p:nvSpPr>
        <p:spPr bwMode="auto">
          <a:xfrm>
            <a:off x="6630629" y="1395699"/>
            <a:ext cx="2104700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Join(Button)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AutoShape 847"/>
          <p:cNvSpPr>
            <a:spLocks noChangeArrowheads="1"/>
          </p:cNvSpPr>
          <p:nvPr/>
        </p:nvSpPr>
        <p:spPr bwMode="auto">
          <a:xfrm>
            <a:off x="403566" y="1395699"/>
            <a:ext cx="149012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Search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TextBox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AutoShape 847"/>
          <p:cNvSpPr>
            <a:spLocks noChangeArrowheads="1"/>
          </p:cNvSpPr>
          <p:nvPr/>
        </p:nvSpPr>
        <p:spPr bwMode="auto">
          <a:xfrm>
            <a:off x="403566" y="2038641"/>
            <a:ext cx="121958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Main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(Letter)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1" name="AutoShape 847"/>
          <p:cNvSpPr>
            <a:spLocks noChangeArrowheads="1"/>
          </p:cNvSpPr>
          <p:nvPr/>
        </p:nvSpPr>
        <p:spPr bwMode="auto">
          <a:xfrm>
            <a:off x="2266529" y="1396800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/>
              <a:t>Main</a:t>
            </a:r>
          </a:p>
          <a:p>
            <a:r>
              <a:rPr lang="en-US" altLang="ko-KR" sz="1500" dirty="0" smtClean="0"/>
              <a:t>(Image)</a:t>
            </a:r>
            <a:endParaRPr lang="en-US" sz="1500" dirty="0" smtClean="0"/>
          </a:p>
        </p:txBody>
      </p:sp>
      <p:sp>
        <p:nvSpPr>
          <p:cNvPr id="79" name="오른쪽 화살표 78"/>
          <p:cNvSpPr/>
          <p:nvPr/>
        </p:nvSpPr>
        <p:spPr>
          <a:xfrm rot="13500000">
            <a:off x="8024771" y="1151344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AutoShape 847"/>
          <p:cNvSpPr>
            <a:spLocks noChangeArrowheads="1"/>
          </p:cNvSpPr>
          <p:nvPr/>
        </p:nvSpPr>
        <p:spPr bwMode="auto">
          <a:xfrm>
            <a:off x="8044612" y="752757"/>
            <a:ext cx="138517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Log In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83" name="오른쪽 화살표 82"/>
          <p:cNvSpPr/>
          <p:nvPr/>
        </p:nvSpPr>
        <p:spPr>
          <a:xfrm rot="-2700000">
            <a:off x="6277268" y="1150376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AutoShape 847"/>
          <p:cNvSpPr>
            <a:spLocks noChangeArrowheads="1"/>
          </p:cNvSpPr>
          <p:nvPr/>
        </p:nvSpPr>
        <p:spPr bwMode="auto">
          <a:xfrm>
            <a:off x="5857884" y="752757"/>
            <a:ext cx="2785471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Introduction Site    </a:t>
            </a:r>
          </a:p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(Button)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3834" y="2738242"/>
            <a:ext cx="8271570" cy="12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0034" y="2817562"/>
            <a:ext cx="1643074" cy="10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AutoShape 847"/>
          <p:cNvSpPr>
            <a:spLocks noChangeArrowheads="1"/>
          </p:cNvSpPr>
          <p:nvPr/>
        </p:nvSpPr>
        <p:spPr bwMode="auto">
          <a:xfrm>
            <a:off x="555966" y="3357562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Photo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(Image)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214546" y="2818800"/>
            <a:ext cx="4714908" cy="10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00892" y="2818800"/>
            <a:ext cx="1643074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AutoShape 847"/>
          <p:cNvSpPr>
            <a:spLocks noChangeArrowheads="1"/>
          </p:cNvSpPr>
          <p:nvPr/>
        </p:nvSpPr>
        <p:spPr bwMode="auto">
          <a:xfrm>
            <a:off x="7052650" y="3357562"/>
            <a:ext cx="198552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Profile Modify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43" name="AutoShape 847"/>
          <p:cNvSpPr>
            <a:spLocks noChangeArrowheads="1"/>
          </p:cNvSpPr>
          <p:nvPr/>
        </p:nvSpPr>
        <p:spPr bwMode="auto">
          <a:xfrm>
            <a:off x="2266304" y="3357562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(Image)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2800" y="4071942"/>
            <a:ext cx="827157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2800" y="4857760"/>
            <a:ext cx="2930400" cy="142876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56442" y="4857760"/>
            <a:ext cx="2858962" cy="142876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28992" y="4857760"/>
            <a:ext cx="2357454" cy="142876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AutoShape 847"/>
          <p:cNvSpPr>
            <a:spLocks noChangeArrowheads="1"/>
          </p:cNvSpPr>
          <p:nvPr/>
        </p:nvSpPr>
        <p:spPr bwMode="auto">
          <a:xfrm>
            <a:off x="3480750" y="5824855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Photo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(Image)</a:t>
            </a:r>
          </a:p>
        </p:txBody>
      </p:sp>
      <p:sp>
        <p:nvSpPr>
          <p:cNvPr id="56" name="AutoShape 847"/>
          <p:cNvSpPr>
            <a:spLocks noChangeArrowheads="1"/>
          </p:cNvSpPr>
          <p:nvPr/>
        </p:nvSpPr>
        <p:spPr bwMode="auto">
          <a:xfrm>
            <a:off x="5909642" y="5824855"/>
            <a:ext cx="130556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Photo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(Image)</a:t>
            </a:r>
          </a:p>
        </p:txBody>
      </p:sp>
      <p:sp>
        <p:nvSpPr>
          <p:cNvPr id="50" name="AutoShape 847"/>
          <p:cNvSpPr>
            <a:spLocks noChangeArrowheads="1"/>
          </p:cNvSpPr>
          <p:nvPr/>
        </p:nvSpPr>
        <p:spPr bwMode="auto">
          <a:xfrm>
            <a:off x="500034" y="5824855"/>
            <a:ext cx="1340592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Photo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(Image)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00034" y="4174884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AutoShape 847"/>
          <p:cNvSpPr>
            <a:spLocks noChangeArrowheads="1"/>
          </p:cNvSpPr>
          <p:nvPr/>
        </p:nvSpPr>
        <p:spPr bwMode="auto">
          <a:xfrm>
            <a:off x="521479" y="4214818"/>
            <a:ext cx="1764505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Everything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000232" y="4174884"/>
            <a:ext cx="1428760" cy="540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00430" y="4174884"/>
            <a:ext cx="1428760" cy="54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3" name="AutoShape 847"/>
          <p:cNvSpPr>
            <a:spLocks noChangeArrowheads="1"/>
          </p:cNvSpPr>
          <p:nvPr/>
        </p:nvSpPr>
        <p:spPr bwMode="auto">
          <a:xfrm>
            <a:off x="2021677" y="4214818"/>
            <a:ext cx="1623914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Field</a:t>
            </a: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500" dirty="0" err="1" smtClean="0">
                <a:latin typeface="맑은 고딕" pitchFamily="50" charset="-127"/>
                <a:ea typeface="맑은 고딕" pitchFamily="50" charset="-127"/>
              </a:rPr>
              <a:t>DropList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64" name="AutoShape 847"/>
          <p:cNvSpPr>
            <a:spLocks noChangeArrowheads="1"/>
          </p:cNvSpPr>
          <p:nvPr/>
        </p:nvSpPr>
        <p:spPr bwMode="auto">
          <a:xfrm>
            <a:off x="3540727" y="4214818"/>
            <a:ext cx="163763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Bookmart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(Button)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000628" y="4174884"/>
            <a:ext cx="3643338" cy="54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6" name="AutoShape 847"/>
          <p:cNvSpPr>
            <a:spLocks noChangeArrowheads="1"/>
          </p:cNvSpPr>
          <p:nvPr/>
        </p:nvSpPr>
        <p:spPr bwMode="auto">
          <a:xfrm>
            <a:off x="5000628" y="4214818"/>
            <a:ext cx="1219589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Page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(Letter)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8" name="AutoShape 847"/>
          <p:cNvSpPr>
            <a:spLocks noChangeArrowheads="1"/>
          </p:cNvSpPr>
          <p:nvPr/>
        </p:nvSpPr>
        <p:spPr bwMode="auto">
          <a:xfrm>
            <a:off x="1058807" y="4896161"/>
            <a:ext cx="3013127" cy="461665"/>
          </a:xfrm>
          <a:prstGeom prst="homePlate">
            <a:avLst>
              <a:gd name="adj" fmla="val 312240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Everything is default value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for sorting images.</a:t>
            </a:r>
          </a:p>
        </p:txBody>
      </p:sp>
      <p:sp>
        <p:nvSpPr>
          <p:cNvPr id="70" name="오른쪽 화살표 69"/>
          <p:cNvSpPr/>
          <p:nvPr/>
        </p:nvSpPr>
        <p:spPr>
          <a:xfrm rot="2700000">
            <a:off x="525923" y="4731185"/>
            <a:ext cx="360000" cy="2700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0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5379</TotalTime>
  <Words>2031</Words>
  <Application>Microsoft Office PowerPoint</Application>
  <PresentationFormat>화면 슬라이드 쇼(4:3)</PresentationFormat>
  <Paragraphs>997</Paragraphs>
  <Slides>25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Middle Presentation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Q &amp; A  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내문서</dc:creator>
  <cp:lastModifiedBy>User</cp:lastModifiedBy>
  <cp:revision>719</cp:revision>
  <dcterms:created xsi:type="dcterms:W3CDTF">2011-04-12T10:07:30Z</dcterms:created>
  <dcterms:modified xsi:type="dcterms:W3CDTF">2012-11-04T12:33:49Z</dcterms:modified>
</cp:coreProperties>
</file>