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it-IT"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it-IT"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it-IT"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it-IT"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it-IT"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it-IT"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it-IT" sz="3200" spc="-1" strike="noStrike">
                <a:solidFill>
                  <a:srgbClr val="ffffff"/>
                </a:solidFill>
                <a:latin typeface="Noto Sans Black"/>
              </a:rPr>
              <a:t>Fai clic per modificare il formato del testo del titolo</a:t>
            </a:r>
            <a:endParaRPr b="1" lang="it-IT"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it-IT" sz="2600" spc="-1" strike="noStrike">
                <a:solidFill>
                  <a:srgbClr val="1c1c1c"/>
                </a:solidFill>
                <a:latin typeface="Noto Sans SemiBold"/>
              </a:rPr>
              <a:t>Fai clic per modificare il formato del testo della struttura</a:t>
            </a:r>
            <a:endParaRPr b="1" lang="it-IT" sz="2600" spc="-1" strike="noStrike">
              <a:solidFill>
                <a:srgbClr val="1c1c1c"/>
              </a:solidFill>
              <a:latin typeface="Noto Sans SemiBold"/>
            </a:endParaRPr>
          </a:p>
          <a:p>
            <a:pPr lvl="1" marL="288000">
              <a:spcAft>
                <a:spcPts val="1134"/>
              </a:spcAft>
            </a:pPr>
            <a:r>
              <a:rPr b="0" lang="it-IT" sz="2200" spc="-1" strike="noStrike">
                <a:solidFill>
                  <a:srgbClr val="1c1c1c"/>
                </a:solidFill>
                <a:latin typeface="Noto Sans Light"/>
              </a:rPr>
              <a:t>Secondo livello struttura</a:t>
            </a:r>
            <a:endParaRPr b="0" lang="it-IT" sz="2200" spc="-1" strike="noStrike">
              <a:solidFill>
                <a:srgbClr val="1c1c1c"/>
              </a:solidFill>
              <a:latin typeface="Noto Sans Light"/>
            </a:endParaRPr>
          </a:p>
          <a:p>
            <a:pPr lvl="2" marL="576000">
              <a:spcAft>
                <a:spcPts val="850"/>
              </a:spcAft>
            </a:pPr>
            <a:r>
              <a:rPr b="0" lang="it-IT" sz="1800" spc="-1" strike="noStrike">
                <a:solidFill>
                  <a:srgbClr val="1c1c1c"/>
                </a:solidFill>
                <a:latin typeface="Noto Sans Light"/>
              </a:rPr>
              <a:t>Terzo livello struttura</a:t>
            </a:r>
            <a:endParaRPr b="0" lang="it-IT" sz="1800" spc="-1" strike="noStrike">
              <a:solidFill>
                <a:srgbClr val="1c1c1c"/>
              </a:solidFill>
              <a:latin typeface="Noto Sans Light"/>
            </a:endParaRPr>
          </a:p>
          <a:p>
            <a:pPr lvl="3" marL="864000">
              <a:spcAft>
                <a:spcPts val="567"/>
              </a:spcAft>
            </a:pPr>
            <a:r>
              <a:rPr b="0" lang="it-IT" sz="1600" spc="-1" strike="noStrike">
                <a:solidFill>
                  <a:srgbClr val="1c1c1c"/>
                </a:solidFill>
                <a:latin typeface="Noto Sans Light"/>
              </a:rPr>
              <a:t>Quarto livello struttura</a:t>
            </a:r>
            <a:endParaRPr b="0" lang="it-IT" sz="1600" spc="-1" strike="noStrike">
              <a:solidFill>
                <a:srgbClr val="1c1c1c"/>
              </a:solidFill>
              <a:latin typeface="Noto Sans Light"/>
            </a:endParaRPr>
          </a:p>
          <a:p>
            <a:pPr lvl="4" marL="1152000">
              <a:spcAft>
                <a:spcPts val="283"/>
              </a:spcAft>
            </a:pPr>
            <a:r>
              <a:rPr b="0" lang="it-IT" sz="1600" spc="-1" strike="noStrike">
                <a:solidFill>
                  <a:srgbClr val="1c1c1c"/>
                </a:solidFill>
                <a:latin typeface="Noto Sans Light"/>
              </a:rPr>
              <a:t>Quinto livello struttura</a:t>
            </a:r>
            <a:endParaRPr b="0" lang="it-IT" sz="1600" spc="-1" strike="noStrike">
              <a:solidFill>
                <a:srgbClr val="1c1c1c"/>
              </a:solidFill>
              <a:latin typeface="Noto Sans Light"/>
            </a:endParaRPr>
          </a:p>
          <a:p>
            <a:pPr lvl="5" marL="1440000">
              <a:spcAft>
                <a:spcPts val="283"/>
              </a:spcAft>
            </a:pPr>
            <a:r>
              <a:rPr b="0" lang="it-IT" sz="1600" spc="-1" strike="noStrike">
                <a:solidFill>
                  <a:srgbClr val="1c1c1c"/>
                </a:solidFill>
                <a:latin typeface="Noto Sans Light"/>
              </a:rPr>
              <a:t>Sesto livello struttura</a:t>
            </a:r>
            <a:endParaRPr b="0" lang="it-IT" sz="1600" spc="-1" strike="noStrike">
              <a:solidFill>
                <a:srgbClr val="1c1c1c"/>
              </a:solidFill>
              <a:latin typeface="Noto Sans Light"/>
            </a:endParaRPr>
          </a:p>
          <a:p>
            <a:pPr lvl="6" marL="1728000">
              <a:spcAft>
                <a:spcPts val="283"/>
              </a:spcAft>
            </a:pPr>
            <a:r>
              <a:rPr b="0" lang="it-IT" sz="1600" spc="-1" strike="noStrike">
                <a:solidFill>
                  <a:srgbClr val="1c1c1c"/>
                </a:solidFill>
                <a:latin typeface="Noto Sans Light"/>
              </a:rPr>
              <a:t>Settimo livello struttura</a:t>
            </a:r>
            <a:endParaRPr b="0" lang="it-IT"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it-IT" sz="1800" spc="-1" strike="noStrike">
                <a:solidFill>
                  <a:srgbClr val="ffffff"/>
                </a:solidFill>
                <a:latin typeface="Noto Sans Black"/>
              </a:rPr>
              <a:t>&lt;data/ora&gt;</a:t>
            </a:r>
            <a:endParaRPr b="1" lang="it-IT"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it-IT" sz="1800" spc="-1" strike="noStrike">
                <a:solidFill>
                  <a:srgbClr val="ffffff"/>
                </a:solidFill>
                <a:latin typeface="Noto Sans Black"/>
              </a:rPr>
              <a:t>&lt;piè di pagina&gt;</a:t>
            </a:r>
            <a:endParaRPr b="1" lang="it-IT"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46A12A99-ED27-4BE1-9392-461C2EBC262F}" type="slidenum">
              <a:rPr b="1" lang="it-IT" sz="1800" spc="-1" strike="noStrike">
                <a:solidFill>
                  <a:srgbClr val="ffffff"/>
                </a:solidFill>
                <a:latin typeface="Noto Sans Black"/>
              </a:rPr>
              <a:t>&lt;numero&gt;</a:t>
            </a:fld>
            <a:endParaRPr b="1" lang="it-IT"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it-IT" sz="3200" spc="-1" strike="noStrike">
                <a:solidFill>
                  <a:srgbClr val="ffffff"/>
                </a:solidFill>
                <a:latin typeface="Noto Sans Black"/>
              </a:rPr>
              <a:t>Fai clic per modificare il formato del testo del titolo</a:t>
            </a:r>
            <a:endParaRPr b="1" lang="it-IT"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fontScale="82000"/>
          </a:bodyPr>
          <a:p>
            <a:pPr>
              <a:spcAft>
                <a:spcPts val="1142"/>
              </a:spcAft>
            </a:pPr>
            <a:r>
              <a:rPr b="1" lang="it-IT" sz="2600" spc="-1" strike="noStrike">
                <a:solidFill>
                  <a:srgbClr val="1c1c1c"/>
                </a:solidFill>
                <a:latin typeface="Noto Sans SemiBold"/>
              </a:rPr>
              <a:t>Fai clic per modificare il formato del testo della </a:t>
            </a:r>
            <a:r>
              <a:rPr b="1" lang="it-IT" sz="2600" spc="-1" strike="noStrike">
                <a:solidFill>
                  <a:srgbClr val="1c1c1c"/>
                </a:solidFill>
                <a:latin typeface="Noto Sans SemiBold"/>
              </a:rPr>
              <a:t>struttura</a:t>
            </a:r>
            <a:endParaRPr b="1" lang="it-IT" sz="2600" spc="-1" strike="noStrike">
              <a:solidFill>
                <a:srgbClr val="1c1c1c"/>
              </a:solidFill>
              <a:latin typeface="Noto Sans SemiBold"/>
            </a:endParaRPr>
          </a:p>
          <a:p>
            <a:pPr lvl="1" marL="288000">
              <a:spcAft>
                <a:spcPts val="1131"/>
              </a:spcAft>
            </a:pPr>
            <a:r>
              <a:rPr b="0" lang="it-IT" sz="2200" spc="-1" strike="noStrike">
                <a:solidFill>
                  <a:srgbClr val="1c1c1c"/>
                </a:solidFill>
                <a:latin typeface="Noto Sans Light"/>
              </a:rPr>
              <a:t>Secondo livello struttura</a:t>
            </a:r>
            <a:endParaRPr b="0" lang="it-IT" sz="2200" spc="-1" strike="noStrike">
              <a:solidFill>
                <a:srgbClr val="1c1c1c"/>
              </a:solidFill>
              <a:latin typeface="Noto Sans Light"/>
            </a:endParaRPr>
          </a:p>
          <a:p>
            <a:pPr lvl="2" marL="576000">
              <a:spcAft>
                <a:spcPts val="850"/>
              </a:spcAft>
            </a:pPr>
            <a:r>
              <a:rPr b="0" lang="it-IT" sz="1800" spc="-1" strike="noStrike">
                <a:solidFill>
                  <a:srgbClr val="1c1c1c"/>
                </a:solidFill>
                <a:latin typeface="Noto Sans Light"/>
              </a:rPr>
              <a:t>Terzo livello struttura</a:t>
            </a:r>
            <a:endParaRPr b="0" lang="it-IT" sz="1800" spc="-1" strike="noStrike">
              <a:solidFill>
                <a:srgbClr val="1c1c1c"/>
              </a:solidFill>
              <a:latin typeface="Noto Sans Light"/>
            </a:endParaRPr>
          </a:p>
          <a:p>
            <a:pPr lvl="3" marL="864000">
              <a:spcAft>
                <a:spcPts val="567"/>
              </a:spcAft>
            </a:pPr>
            <a:r>
              <a:rPr b="0" lang="it-IT" sz="1600" spc="-1" strike="noStrike">
                <a:solidFill>
                  <a:srgbClr val="1c1c1c"/>
                </a:solidFill>
                <a:latin typeface="Noto Sans Light"/>
              </a:rPr>
              <a:t>Quarto livello struttura</a:t>
            </a:r>
            <a:endParaRPr b="0" lang="it-IT" sz="1600" spc="-1" strike="noStrike">
              <a:solidFill>
                <a:srgbClr val="1c1c1c"/>
              </a:solidFill>
              <a:latin typeface="Noto Sans Light"/>
            </a:endParaRPr>
          </a:p>
          <a:p>
            <a:pPr lvl="4" marL="1152000">
              <a:spcAft>
                <a:spcPts val="283"/>
              </a:spcAft>
            </a:pPr>
            <a:r>
              <a:rPr b="0" lang="it-IT" sz="1600" spc="-1" strike="noStrike">
                <a:solidFill>
                  <a:srgbClr val="1c1c1c"/>
                </a:solidFill>
                <a:latin typeface="Noto Sans Light"/>
              </a:rPr>
              <a:t>Quinto livello struttura</a:t>
            </a:r>
            <a:endParaRPr b="0" lang="it-IT" sz="1600" spc="-1" strike="noStrike">
              <a:solidFill>
                <a:srgbClr val="1c1c1c"/>
              </a:solidFill>
              <a:latin typeface="Noto Sans Light"/>
            </a:endParaRPr>
          </a:p>
          <a:p>
            <a:pPr lvl="5" marL="1440000">
              <a:spcAft>
                <a:spcPts val="283"/>
              </a:spcAft>
            </a:pPr>
            <a:r>
              <a:rPr b="0" lang="it-IT" sz="1600" spc="-1" strike="noStrike">
                <a:solidFill>
                  <a:srgbClr val="1c1c1c"/>
                </a:solidFill>
                <a:latin typeface="Noto Sans Light"/>
              </a:rPr>
              <a:t>Sesto livello struttura</a:t>
            </a:r>
            <a:endParaRPr b="0" lang="it-IT" sz="1600" spc="-1" strike="noStrike">
              <a:solidFill>
                <a:srgbClr val="1c1c1c"/>
              </a:solidFill>
              <a:latin typeface="Noto Sans Light"/>
            </a:endParaRPr>
          </a:p>
          <a:p>
            <a:pPr lvl="6" marL="1728000">
              <a:spcAft>
                <a:spcPts val="283"/>
              </a:spcAft>
            </a:pPr>
            <a:r>
              <a:rPr b="0" lang="it-IT" sz="1600" spc="-1" strike="noStrike">
                <a:solidFill>
                  <a:srgbClr val="1c1c1c"/>
                </a:solidFill>
                <a:latin typeface="Noto Sans Light"/>
              </a:rPr>
              <a:t>Settimo livello struttura</a:t>
            </a:r>
            <a:endParaRPr b="0" lang="it-IT"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it-IT" sz="1800" spc="-1" strike="noStrike">
                <a:solidFill>
                  <a:srgbClr val="e74c3c"/>
                </a:solidFill>
                <a:latin typeface="Noto Sans Black"/>
              </a:rPr>
              <a:t>&lt;data/ora&gt;</a:t>
            </a:r>
            <a:endParaRPr b="1" lang="it-IT"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it-IT" sz="1800" spc="-1" strike="noStrike">
                <a:solidFill>
                  <a:srgbClr val="e74c3c"/>
                </a:solidFill>
                <a:latin typeface="Noto Sans Black"/>
              </a:rPr>
              <a:t>&lt;piè di pagina&gt;</a:t>
            </a:r>
            <a:endParaRPr b="1" lang="it-IT"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A4325B79-DD5B-4ACE-97BB-1A4D2FD739E0}" type="slidenum">
              <a:rPr b="1" lang="it-IT" sz="1800" spc="-1" strike="noStrike">
                <a:solidFill>
                  <a:srgbClr val="e74c3c"/>
                </a:solidFill>
                <a:latin typeface="Noto Sans Black"/>
              </a:rPr>
              <a:t>&lt;numero&gt;</a:t>
            </a:fld>
            <a:endParaRPr b="1" lang="it-IT"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it-IT" sz="5400" spc="-1" strike="noStrike">
                <a:solidFill>
                  <a:srgbClr val="ffffff"/>
                </a:solidFill>
                <a:latin typeface="Noto Sans Black"/>
              </a:rPr>
              <a:t>MINI HOMEWORK 2</a:t>
            </a:r>
            <a:endParaRPr b="1" lang="it-IT" sz="54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0" lang="it-IT" sz="3200" spc="-1" strike="noStrike">
                <a:solidFill>
                  <a:srgbClr val="1c1c1c"/>
                </a:solidFill>
                <a:latin typeface="Noto Sans Light"/>
              </a:rPr>
              <a:t>Ausilio javascript in pagina web.</a:t>
            </a:r>
            <a:endParaRPr b="0" lang="it-IT" sz="3200" spc="-1" strike="noStrike">
              <a:solidFill>
                <a:srgbClr val="1c1c1c"/>
              </a:solidFill>
              <a:latin typeface="Noto Sans Light"/>
            </a:endParaRPr>
          </a:p>
          <a:p>
            <a:r>
              <a:rPr b="0" lang="it-IT" sz="3200" spc="-1" strike="noStrike">
                <a:solidFill>
                  <a:srgbClr val="1c1c1c"/>
                </a:solidFill>
                <a:latin typeface="Noto Sans Light"/>
              </a:rPr>
              <a:t>Creazione di una tabella con testi e immagini, controllando il tutto con javasccript,</a:t>
            </a:r>
            <a:endParaRPr b="0" lang="it-IT" sz="3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360000"/>
            <a:ext cx="9360000" cy="900000"/>
          </a:xfrm>
          <a:prstGeom prst="rect">
            <a:avLst/>
          </a:prstGeom>
          <a:noFill/>
          <a:ln>
            <a:noFill/>
          </a:ln>
        </p:spPr>
        <p:txBody>
          <a:bodyPr lIns="0" rIns="0" tIns="0" bIns="0" anchor="b">
            <a:noAutofit/>
          </a:bodyPr>
          <a:p>
            <a:r>
              <a:rPr b="1" lang="it-IT" sz="4800" spc="-1" strike="noStrike">
                <a:solidFill>
                  <a:srgbClr val="ffffff"/>
                </a:solidFill>
                <a:latin typeface="Noto Sans Black"/>
              </a:rPr>
              <a:t>Dettagli: script (schema)</a:t>
            </a:r>
            <a:endParaRPr b="1" lang="it-IT" sz="4800" spc="-1" strike="noStrike">
              <a:solidFill>
                <a:srgbClr val="ffffff"/>
              </a:solidFill>
              <a:latin typeface="Noto Sans Black"/>
            </a:endParaRPr>
          </a:p>
        </p:txBody>
      </p:sp>
      <p:pic>
        <p:nvPicPr>
          <p:cNvPr id="108" name="" descr=""/>
          <p:cNvPicPr/>
          <p:nvPr/>
        </p:nvPicPr>
        <p:blipFill>
          <a:blip r:embed="rId1"/>
          <a:srcRect l="7833" t="16147" r="57565" b="45384"/>
          <a:stretch/>
        </p:blipFill>
        <p:spPr>
          <a:xfrm>
            <a:off x="288000" y="1584000"/>
            <a:ext cx="9216000" cy="4968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it-IT" sz="4800" spc="-1" strike="noStrike">
                <a:solidFill>
                  <a:srgbClr val="ffffff"/>
                </a:solidFill>
                <a:latin typeface="Noto Sans Black"/>
              </a:rPr>
              <a:t>Schema Pagina</a:t>
            </a:r>
            <a:endParaRPr b="1" lang="it-IT" sz="4800" spc="-1" strike="noStrike">
              <a:solidFill>
                <a:srgbClr val="ffffff"/>
              </a:solidFill>
              <a:latin typeface="Noto Sans Black"/>
            </a:endParaRPr>
          </a:p>
        </p:txBody>
      </p:sp>
      <p:pic>
        <p:nvPicPr>
          <p:cNvPr id="90" name="" descr=""/>
          <p:cNvPicPr/>
          <p:nvPr/>
        </p:nvPicPr>
        <p:blipFill>
          <a:blip r:embed="rId1"/>
          <a:stretch/>
        </p:blipFill>
        <p:spPr>
          <a:xfrm>
            <a:off x="2232000" y="1512000"/>
            <a:ext cx="4680000" cy="5292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it-IT" sz="4800" spc="-1" strike="noStrike">
                <a:solidFill>
                  <a:srgbClr val="ffffff"/>
                </a:solidFill>
                <a:latin typeface="Noto Sans Black"/>
              </a:rPr>
              <a:t>Descrizione</a:t>
            </a:r>
            <a:endParaRPr b="1" lang="it-IT" sz="4800" spc="-1" strike="noStrike">
              <a:solidFill>
                <a:srgbClr val="ffffff"/>
              </a:solidFill>
              <a:latin typeface="Noto Sans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fontScale="88000"/>
          </a:bodyPr>
          <a:p>
            <a:pPr>
              <a:spcAft>
                <a:spcPts val="1142"/>
              </a:spcAft>
            </a:pPr>
            <a:r>
              <a:rPr b="1" lang="it-IT" sz="3200" spc="-1" strike="noStrike">
                <a:solidFill>
                  <a:srgbClr val="1c1c1c"/>
                </a:solidFill>
                <a:latin typeface="Noto Sans SemiBold"/>
              </a:rPr>
              <a:t>Nella pagina, sopra riportata, dopo aver schematizzato le aree di posizionamento tramite file CSS e data una struttura con file HTML, sono stati implementati due file javascript ,dove:</a:t>
            </a:r>
            <a:endParaRPr b="1" lang="it-IT" sz="3200" spc="-1" strike="noStrike">
              <a:solidFill>
                <a:srgbClr val="1c1c1c"/>
              </a:solidFill>
              <a:latin typeface="Noto Sans SemiBold"/>
            </a:endParaRPr>
          </a:p>
          <a:p>
            <a:pPr>
              <a:spcAft>
                <a:spcPts val="1142"/>
              </a:spcAft>
              <a:buClr>
                <a:srgbClr val="000000"/>
              </a:buClr>
              <a:buFont typeface="StarSymbol"/>
              <a:buAutoNum type="arabicParenR"/>
            </a:pPr>
            <a:r>
              <a:rPr b="1" lang="it-IT" sz="3200" spc="-1" strike="noStrike">
                <a:solidFill>
                  <a:srgbClr val="1c1c1c"/>
                </a:solidFill>
                <a:latin typeface="Noto Sans SemiBold"/>
              </a:rPr>
              <a:t>Il primo contenente tutte le informazioni dei diversi blocchi, chiamato Contents.js</a:t>
            </a:r>
            <a:endParaRPr b="1" lang="it-IT" sz="3200" spc="-1" strike="noStrike">
              <a:solidFill>
                <a:srgbClr val="1c1c1c"/>
              </a:solidFill>
              <a:latin typeface="Noto Sans SemiBold"/>
            </a:endParaRPr>
          </a:p>
          <a:p>
            <a:pPr>
              <a:spcAft>
                <a:spcPts val="1142"/>
              </a:spcAft>
              <a:buClr>
                <a:srgbClr val="000000"/>
              </a:buClr>
              <a:buFont typeface="StarSymbol"/>
              <a:buAutoNum type="arabicParenR"/>
            </a:pPr>
            <a:r>
              <a:rPr b="1" lang="it-IT" sz="3200" spc="-1" strike="noStrike">
                <a:solidFill>
                  <a:srgbClr val="1c1c1c"/>
                </a:solidFill>
                <a:latin typeface="Noto Sans SemiBold"/>
              </a:rPr>
              <a:t>Il secondo contenente la dinamica della pagina, chiamato Script.js</a:t>
            </a:r>
            <a:endParaRPr b="1" lang="it-IT" sz="32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936000"/>
            <a:ext cx="9360000" cy="504000"/>
          </a:xfrm>
          <a:prstGeom prst="rect">
            <a:avLst/>
          </a:prstGeom>
          <a:noFill/>
          <a:ln>
            <a:noFill/>
          </a:ln>
        </p:spPr>
        <p:txBody>
          <a:bodyPr lIns="0" rIns="0" tIns="0" bIns="0" anchor="b">
            <a:noAutofit/>
          </a:bodyPr>
          <a:p>
            <a:r>
              <a:rPr b="1" lang="it-IT" sz="4800" spc="-1" strike="noStrike">
                <a:solidFill>
                  <a:srgbClr val="ffffff"/>
                </a:solidFill>
                <a:latin typeface="Noto Sans Black"/>
              </a:rPr>
              <a:t>Descrizione:script e content</a:t>
            </a:r>
            <a:endParaRPr b="1" lang="it-IT" sz="4800" spc="-1" strike="noStrike">
              <a:solidFill>
                <a:srgbClr val="ffffff"/>
              </a:solidFill>
              <a:latin typeface="Noto Sans Black"/>
            </a:endParaRPr>
          </a:p>
        </p:txBody>
      </p:sp>
      <p:sp>
        <p:nvSpPr>
          <p:cNvPr id="94" name="TextShape 2"/>
          <p:cNvSpPr txBox="1"/>
          <p:nvPr/>
        </p:nvSpPr>
        <p:spPr>
          <a:xfrm>
            <a:off x="360000" y="1980000"/>
            <a:ext cx="9180000" cy="4680000"/>
          </a:xfrm>
          <a:prstGeom prst="rect">
            <a:avLst/>
          </a:prstGeom>
          <a:noFill/>
          <a:ln>
            <a:noFill/>
          </a:ln>
        </p:spPr>
        <p:txBody>
          <a:bodyPr lIns="0" rIns="0" tIns="0" bIns="0">
            <a:normAutofit fontScale="28000"/>
          </a:bodyPr>
          <a:p>
            <a:pPr>
              <a:spcAft>
                <a:spcPts val="1142"/>
              </a:spcAft>
            </a:pPr>
            <a:r>
              <a:rPr b="1" lang="it-IT" sz="3200" spc="-1" strike="noStrike">
                <a:solidFill>
                  <a:srgbClr val="1c1c1c"/>
                </a:solidFill>
                <a:latin typeface="Noto Sans SemiBold"/>
              </a:rPr>
              <a:t>Il primo file , contenente solo informazione, è stata scelta come implementazione un insieme di liste.</a:t>
            </a:r>
            <a:endParaRPr b="1" lang="it-IT" sz="3200" spc="-1" strike="noStrike">
              <a:solidFill>
                <a:srgbClr val="1c1c1c"/>
              </a:solidFill>
              <a:latin typeface="Noto Sans SemiBold"/>
            </a:endParaRPr>
          </a:p>
          <a:p>
            <a:pPr>
              <a:spcAft>
                <a:spcPts val="1142"/>
              </a:spcAft>
            </a:pPr>
            <a:r>
              <a:rPr b="1" lang="it-IT" sz="3200" spc="-1" strike="noStrike">
                <a:solidFill>
                  <a:srgbClr val="1c1c1c"/>
                </a:solidFill>
                <a:latin typeface="Noto Sans SemiBold"/>
              </a:rPr>
              <a:t>Per il secondo file abbiamo creato dinamicamente i blocchi e inserito le informazioni del primo file all’interno di essi. E’ stata scelta come implementazione un ciclo for, per costruire gli elementi in base a quelli presenti all’interno della lista. All’interno del for abbiamo costruito gli elementi contenuti nel primo file, questo grazie alla funzione createElement. Successivamente li abbiamo collocati all’interno della struttura HTML grazie alla funzione appenChild, inserendoli come figli di un determinato blocco. Infine aggiungendo le classi CSS opportune al determinato elemento ,grazie alla funzione classList.add(),per il design della pagina .</a:t>
            </a:r>
            <a:endParaRPr b="1" lang="it-IT" sz="32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noAutofit/>
          </a:bodyPr>
          <a:p>
            <a:r>
              <a:rPr b="1" lang="it-IT" sz="4800" spc="-1" strike="noStrike">
                <a:solidFill>
                  <a:srgbClr val="ffffff"/>
                </a:solidFill>
                <a:latin typeface="Noto Sans Black"/>
              </a:rPr>
              <a:t>Descrizione: Script</a:t>
            </a:r>
            <a:endParaRPr b="1" lang="it-IT" sz="4800" spc="-1" strike="noStrike">
              <a:solidFill>
                <a:srgbClr val="ffffff"/>
              </a:solidFill>
              <a:latin typeface="Noto Sans Black"/>
            </a:endParaRPr>
          </a:p>
        </p:txBody>
      </p:sp>
      <p:sp>
        <p:nvSpPr>
          <p:cNvPr id="96" name="TextShape 2"/>
          <p:cNvSpPr txBox="1"/>
          <p:nvPr/>
        </p:nvSpPr>
        <p:spPr>
          <a:xfrm>
            <a:off x="144000" y="1512000"/>
            <a:ext cx="9720000" cy="5148000"/>
          </a:xfrm>
          <a:prstGeom prst="rect">
            <a:avLst/>
          </a:prstGeom>
          <a:noFill/>
          <a:ln>
            <a:noFill/>
          </a:ln>
        </p:spPr>
        <p:txBody>
          <a:bodyPr lIns="0" rIns="0" tIns="0" bIns="0">
            <a:normAutofit/>
          </a:bodyPr>
          <a:p>
            <a:r>
              <a:rPr b="1" lang="it-IT" sz="2200" spc="-1" strike="noStrike">
                <a:solidFill>
                  <a:srgbClr val="1c1c1c"/>
                </a:solidFill>
                <a:latin typeface="Noto Sans SemiBold"/>
              </a:rPr>
              <a:t>Seguendo le specifiche del mini homework, è stato </a:t>
            </a:r>
            <a:r>
              <a:rPr b="1" lang="it-IT" sz="2200" spc="-1" strike="noStrike">
                <a:solidFill>
                  <a:srgbClr val="1c1c1c"/>
                </a:solidFill>
                <a:latin typeface="Noto Sans SemiBold"/>
              </a:rPr>
              <a:t>inserito un evento ad delle determinate classi tramite </a:t>
            </a:r>
            <a:r>
              <a:rPr b="1" lang="it-IT" sz="2200" spc="-1" strike="noStrike">
                <a:solidFill>
                  <a:srgbClr val="1c1c1c"/>
                </a:solidFill>
                <a:latin typeface="Noto Sans SemiBold"/>
              </a:rPr>
              <a:t>addEventListener(). Gli eventi sono:</a:t>
            </a:r>
            <a:endParaRPr b="1" lang="it-IT" sz="2200" spc="-1" strike="noStrike">
              <a:solidFill>
                <a:srgbClr val="1c1c1c"/>
              </a:solidFill>
              <a:latin typeface="Noto Sans SemiBold"/>
            </a:endParaRPr>
          </a:p>
          <a:p>
            <a:r>
              <a:rPr b="1" lang="it-IT" sz="2200" spc="-1" strike="noStrike">
                <a:solidFill>
                  <a:srgbClr val="1c1c1c"/>
                </a:solidFill>
                <a:latin typeface="Noto Sans SemiBold"/>
              </a:rPr>
              <a:t> </a:t>
            </a:r>
            <a:r>
              <a:rPr b="1" lang="it-IT" sz="2200" spc="-1" strike="noStrike">
                <a:solidFill>
                  <a:srgbClr val="1c1c1c"/>
                </a:solidFill>
                <a:latin typeface="Noto Sans SemiBold"/>
              </a:rPr>
              <a:t>1)Evento di tipo click ,assegnato ad una </a:t>
            </a:r>
            <a:r>
              <a:rPr b="1" lang="it-IT" sz="2200" spc="-1" strike="noStrike">
                <a:solidFill>
                  <a:srgbClr val="1c1c1c"/>
                </a:solidFill>
                <a:latin typeface="Noto Sans SemiBold"/>
              </a:rPr>
              <a:t>classe .dettagli,dove permette di visualizzare e </a:t>
            </a:r>
            <a:r>
              <a:rPr b="1" lang="it-IT" sz="2200" spc="-1" strike="noStrike">
                <a:solidFill>
                  <a:srgbClr val="1c1c1c"/>
                </a:solidFill>
                <a:latin typeface="Noto Sans SemiBold"/>
              </a:rPr>
              <a:t>nascondere un paragrafo. Visualizzare tramite funzione </a:t>
            </a:r>
            <a:r>
              <a:rPr b="1" lang="it-IT" sz="2200" spc="-1" strike="noStrike">
                <a:solidFill>
                  <a:srgbClr val="1c1c1c"/>
                </a:solidFill>
                <a:latin typeface="Noto Sans SemiBold"/>
              </a:rPr>
              <a:t>create more e nascondere tramite minus.</a:t>
            </a:r>
            <a:endParaRPr b="1" lang="it-IT" sz="2200" spc="-1" strike="noStrike">
              <a:solidFill>
                <a:srgbClr val="1c1c1c"/>
              </a:solidFill>
              <a:latin typeface="Noto Sans SemiBold"/>
            </a:endParaRPr>
          </a:p>
          <a:p>
            <a:pPr marL="216000" indent="-216000">
              <a:spcAft>
                <a:spcPts val="1142"/>
              </a:spcAft>
              <a:buClr>
                <a:srgbClr val="000000"/>
              </a:buClr>
              <a:buFont typeface="StarSymbol"/>
              <a:buAutoNum type="arabicParenR"/>
            </a:pPr>
            <a:endParaRPr b="1" lang="it-IT" sz="2200" spc="-1" strike="noStrike">
              <a:solidFill>
                <a:srgbClr val="1c1c1c"/>
              </a:solidFill>
              <a:latin typeface="Noto Sans SemiBold"/>
            </a:endParaRPr>
          </a:p>
          <a:p>
            <a:pPr marL="216000" indent="-216000">
              <a:spcAft>
                <a:spcPts val="1142"/>
              </a:spcAft>
              <a:buClr>
                <a:srgbClr val="000000"/>
              </a:buClr>
              <a:buFont typeface="StarSymbol"/>
              <a:buAutoNum type="arabicParenR"/>
            </a:pPr>
            <a:endParaRPr b="1" lang="it-IT" sz="2200" spc="-1" strike="noStrike">
              <a:solidFill>
                <a:srgbClr val="1c1c1c"/>
              </a:solidFill>
              <a:latin typeface="Noto Sans SemiBold"/>
            </a:endParaRPr>
          </a:p>
          <a:p>
            <a:pPr marL="216000" indent="-216000">
              <a:spcAft>
                <a:spcPts val="1142"/>
              </a:spcAft>
              <a:buClr>
                <a:srgbClr val="000000"/>
              </a:buClr>
              <a:buSzPct val="45000"/>
              <a:buFont typeface="Wingdings" charset="2"/>
              <a:buChar char=""/>
            </a:pPr>
            <a:r>
              <a:rPr b="1" lang="it-IT" sz="3200" spc="-1" strike="noStrike">
                <a:solidFill>
                  <a:srgbClr val="1c1c1c"/>
                </a:solidFill>
                <a:latin typeface="Noto Sans SemiBold"/>
              </a:rPr>
              <a:t> </a:t>
            </a:r>
            <a:endParaRPr b="1" lang="it-IT" sz="32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it-IT" sz="4800" spc="-1" strike="noStrike">
                <a:solidFill>
                  <a:srgbClr val="ffffff"/>
                </a:solidFill>
                <a:latin typeface="Noto Sans Black"/>
              </a:rPr>
              <a:t>Dettagli: script (schema)</a:t>
            </a:r>
            <a:endParaRPr b="1" lang="it-IT" sz="4800" spc="-1" strike="noStrike">
              <a:solidFill>
                <a:srgbClr val="ffffff"/>
              </a:solidFill>
              <a:latin typeface="Noto Sans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a:bodyPr>
          <a:p>
            <a:endParaRPr b="1" lang="it-IT" sz="2600" spc="-1" strike="noStrike">
              <a:solidFill>
                <a:srgbClr val="1c1c1c"/>
              </a:solidFill>
              <a:latin typeface="Noto Sans SemiBold"/>
            </a:endParaRPr>
          </a:p>
        </p:txBody>
      </p:sp>
      <p:pic>
        <p:nvPicPr>
          <p:cNvPr id="99" name="" descr=""/>
          <p:cNvPicPr/>
          <p:nvPr/>
        </p:nvPicPr>
        <p:blipFill>
          <a:blip r:embed="rId1"/>
          <a:srcRect l="8417" t="28228" r="51580" b="9513"/>
          <a:stretch/>
        </p:blipFill>
        <p:spPr>
          <a:xfrm>
            <a:off x="288000" y="1656000"/>
            <a:ext cx="9252000" cy="5112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60000" y="360000"/>
            <a:ext cx="9360000" cy="900000"/>
          </a:xfrm>
          <a:prstGeom prst="rect">
            <a:avLst/>
          </a:prstGeom>
          <a:noFill/>
          <a:ln>
            <a:noFill/>
          </a:ln>
        </p:spPr>
        <p:txBody>
          <a:bodyPr lIns="0" rIns="0" tIns="0" bIns="0" anchor="b">
            <a:noAutofit/>
          </a:bodyPr>
          <a:p>
            <a:r>
              <a:rPr b="1" lang="it-IT" sz="4800" spc="-1" strike="noStrike">
                <a:solidFill>
                  <a:srgbClr val="ffffff"/>
                </a:solidFill>
                <a:latin typeface="Noto Sans Black"/>
              </a:rPr>
              <a:t>Dettagli:script</a:t>
            </a:r>
            <a:endParaRPr b="1" lang="it-IT" sz="4800" spc="-1" strike="noStrike">
              <a:solidFill>
                <a:srgbClr val="ffffff"/>
              </a:solidFill>
              <a:latin typeface="Noto Sans Black"/>
            </a:endParaRPr>
          </a:p>
        </p:txBody>
      </p:sp>
      <p:sp>
        <p:nvSpPr>
          <p:cNvPr id="101" name="TextShape 2"/>
          <p:cNvSpPr txBox="1"/>
          <p:nvPr/>
        </p:nvSpPr>
        <p:spPr>
          <a:xfrm>
            <a:off x="360000" y="1512000"/>
            <a:ext cx="9180000" cy="5148000"/>
          </a:xfrm>
          <a:prstGeom prst="rect">
            <a:avLst/>
          </a:prstGeom>
          <a:noFill/>
          <a:ln>
            <a:noFill/>
          </a:ln>
        </p:spPr>
        <p:txBody>
          <a:bodyPr lIns="0" rIns="0" tIns="0" bIns="0">
            <a:normAutofit/>
          </a:bodyPr>
          <a:p>
            <a:pPr>
              <a:spcAft>
                <a:spcPts val="1142"/>
              </a:spcAft>
            </a:pPr>
            <a:r>
              <a:rPr b="1" lang="it-IT" sz="2200" spc="-1" strike="noStrike">
                <a:solidFill>
                  <a:srgbClr val="1c1c1c"/>
                </a:solidFill>
                <a:latin typeface="Noto Sans SemiBold"/>
              </a:rPr>
              <a:t>2) </a:t>
            </a:r>
            <a:r>
              <a:rPr b="1" lang="it-IT" sz="2200" spc="-1" strike="noStrike">
                <a:solidFill>
                  <a:srgbClr val="1c1c1c"/>
                </a:solidFill>
                <a:latin typeface="Noto Sans SemiBold"/>
              </a:rPr>
              <a:t>Evento di tipo click, assegnato alla classe .preferiti ( viene considerato come un carrello dove posiziona gli oggetti da voler comprare), che consente di nascondere o visualizzare un determinato blocco dove al suo interno vengono creati,sempre dinamicamente,dei blocchi uguali ai blocchi dove al suo interno è contenuto l’elemento che ha scatenato l’evento. Questi blocchi, possono essere eliminati a sua volta. Per fare questo abbiamo aggiunto un evento di tipo click ad un elemento appartenente al blocco creato.</a:t>
            </a:r>
            <a:endParaRPr b="1" lang="it-IT" sz="22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60000" y="360000"/>
            <a:ext cx="9360000" cy="900000"/>
          </a:xfrm>
          <a:prstGeom prst="rect">
            <a:avLst/>
          </a:prstGeom>
          <a:noFill/>
          <a:ln>
            <a:noFill/>
          </a:ln>
        </p:spPr>
        <p:txBody>
          <a:bodyPr lIns="0" rIns="0" tIns="0" bIns="0" anchor="b">
            <a:noAutofit/>
          </a:bodyPr>
          <a:p>
            <a:r>
              <a:rPr b="1" lang="it-IT" sz="4800" spc="-1" strike="noStrike">
                <a:solidFill>
                  <a:srgbClr val="ffffff"/>
                </a:solidFill>
                <a:latin typeface="Noto Sans Black"/>
              </a:rPr>
              <a:t>Dettagli: script (schema)</a:t>
            </a:r>
            <a:endParaRPr b="1" lang="it-IT" sz="4800" spc="-1" strike="noStrike">
              <a:solidFill>
                <a:srgbClr val="ffffff"/>
              </a:solidFill>
              <a:latin typeface="Noto Sans Black"/>
            </a:endParaRPr>
          </a:p>
        </p:txBody>
      </p:sp>
      <p:sp>
        <p:nvSpPr>
          <p:cNvPr id="103" name="TextShape 2"/>
          <p:cNvSpPr txBox="1"/>
          <p:nvPr/>
        </p:nvSpPr>
        <p:spPr>
          <a:xfrm>
            <a:off x="360000" y="1980000"/>
            <a:ext cx="9180000" cy="4680000"/>
          </a:xfrm>
          <a:prstGeom prst="rect">
            <a:avLst/>
          </a:prstGeom>
          <a:noFill/>
          <a:ln>
            <a:noFill/>
          </a:ln>
        </p:spPr>
        <p:txBody>
          <a:bodyPr lIns="0" rIns="0" tIns="0" bIns="0">
            <a:normAutofit/>
          </a:bodyPr>
          <a:p>
            <a:endParaRPr b="1" lang="it-IT" sz="2600" spc="-1" strike="noStrike">
              <a:solidFill>
                <a:srgbClr val="1c1c1c"/>
              </a:solidFill>
              <a:latin typeface="Noto Sans SemiBold"/>
            </a:endParaRPr>
          </a:p>
        </p:txBody>
      </p:sp>
      <p:pic>
        <p:nvPicPr>
          <p:cNvPr id="104" name="" descr=""/>
          <p:cNvPicPr/>
          <p:nvPr/>
        </p:nvPicPr>
        <p:blipFill>
          <a:blip r:embed="rId1"/>
          <a:srcRect l="7855" t="30113" r="33570" b="0"/>
          <a:stretch/>
        </p:blipFill>
        <p:spPr>
          <a:xfrm>
            <a:off x="288000" y="1548000"/>
            <a:ext cx="9360000" cy="5112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360000"/>
            <a:ext cx="9360000" cy="900000"/>
          </a:xfrm>
          <a:prstGeom prst="rect">
            <a:avLst/>
          </a:prstGeom>
          <a:noFill/>
          <a:ln>
            <a:noFill/>
          </a:ln>
        </p:spPr>
        <p:txBody>
          <a:bodyPr lIns="0" rIns="0" tIns="0" bIns="0" anchor="b">
            <a:noAutofit/>
          </a:bodyPr>
          <a:p>
            <a:r>
              <a:rPr b="1" lang="it-IT" sz="4800" spc="-1" strike="noStrike">
                <a:solidFill>
                  <a:srgbClr val="ffffff"/>
                </a:solidFill>
                <a:latin typeface="Noto Sans Black"/>
              </a:rPr>
              <a:t>Dettagli:script</a:t>
            </a:r>
            <a:endParaRPr b="1" lang="it-IT" sz="4800" spc="-1" strike="noStrike">
              <a:solidFill>
                <a:srgbClr val="ffffff"/>
              </a:solidFill>
              <a:latin typeface="Noto Sans Black"/>
            </a:endParaRPr>
          </a:p>
        </p:txBody>
      </p:sp>
      <p:sp>
        <p:nvSpPr>
          <p:cNvPr id="106" name="TextShape 2"/>
          <p:cNvSpPr txBox="1"/>
          <p:nvPr/>
        </p:nvSpPr>
        <p:spPr>
          <a:xfrm>
            <a:off x="504000" y="1872000"/>
            <a:ext cx="9180000" cy="4680000"/>
          </a:xfrm>
          <a:prstGeom prst="rect">
            <a:avLst/>
          </a:prstGeom>
          <a:noFill/>
          <a:ln>
            <a:noFill/>
          </a:ln>
        </p:spPr>
        <p:txBody>
          <a:bodyPr lIns="0" rIns="0" tIns="0" bIns="0">
            <a:normAutofit/>
          </a:bodyPr>
          <a:p>
            <a:r>
              <a:rPr b="1" lang="it-IT" sz="2200" spc="-1" strike="noStrike">
                <a:solidFill>
                  <a:srgbClr val="1c1c1c"/>
                </a:solidFill>
                <a:latin typeface="Noto Sans SemiBold"/>
              </a:rPr>
              <a:t>3) Evento di tipo keyup scaturito da un input, dove a ogni lettera inserita nel determinato input,ricerca tra i blocchi costruiti un elemento di tipo .titolo e controlla se è presente la lettera digitata nel contenuto del elemento. Questo è stato implementato in un ciclo for , dove abbiamo controllato ogni elemento di tipo .titolo, e utilizzato la funzione indexOf() per confrontare la lettera che ha scatenato l’evento (event.target.value) con esso.</a:t>
            </a:r>
            <a:endParaRPr b="1" lang="it-IT" sz="22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2021-04-07T10:08:35Z</dcterms:created>
  <dc:creator/>
  <dc:description/>
  <dc:language>it-IT</dc:language>
  <cp:lastModifiedBy/>
  <dcterms:modified xsi:type="dcterms:W3CDTF">2021-04-07T17:50:57Z</dcterms:modified>
  <cp:revision>4</cp:revision>
  <dc:subject/>
  <dc:title>Alizarin</dc:title>
</cp:coreProperties>
</file>