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57" r:id="rId1"/>
  </p:sldMasterIdLst>
  <p:notesMasterIdLst>
    <p:notesMasterId r:id="rId12"/>
  </p:notesMasterIdLst>
  <p:sldIdLst>
    <p:sldId id="260" r:id="rId2"/>
    <p:sldId id="284" r:id="rId3"/>
    <p:sldId id="285" r:id="rId4"/>
    <p:sldId id="287" r:id="rId5"/>
    <p:sldId id="288" r:id="rId6"/>
    <p:sldId id="289" r:id="rId7"/>
    <p:sldId id="290" r:id="rId8"/>
    <p:sldId id="291" r:id="rId9"/>
    <p:sldId id="292" r:id="rId10"/>
    <p:sldId id="286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00F0"/>
    <a:srgbClr val="006F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94"/>
    <p:restoredTop sz="92553"/>
  </p:normalViewPr>
  <p:slideViewPr>
    <p:cSldViewPr snapToGrid="0" snapToObjects="1" showGuides="1">
      <p:cViewPr>
        <p:scale>
          <a:sx n="75" d="100"/>
          <a:sy n="75" d="100"/>
        </p:scale>
        <p:origin x="248" y="72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9F62-E8CA-3341-A950-37F281BBEB19}" type="datetimeFigureOut">
              <a:rPr kumimoji="1" lang="ja-JP" altLang="en-US" smtClean="0"/>
              <a:t>2017/11/8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4E487-B8D4-AA40-90E5-D135F93793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896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Hiragino Kaku Gothic Pro W6" charset="-128"/>
                <a:ea typeface="Hiragino Kaku Gothic Pro W6" charset="-128"/>
                <a:cs typeface="Hiragino Kaku Gothic Pro W6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DataScience BOOTCAMP 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2113D-7E29-CA49-B9DB-CCC79E7842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4865" y="173717"/>
            <a:ext cx="11782269" cy="48931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 err="1" smtClean="0"/>
              <a:t>DataScience</a:t>
            </a:r>
            <a:r>
              <a:rPr lang="en-US" altLang="ja-JP" dirty="0" smtClean="0"/>
              <a:t> BOOTCAMP 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fld id="{7912113D-7E29-CA49-B9DB-CCC79E78426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204865" y="719528"/>
            <a:ext cx="117822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 userDrawn="1"/>
        </p:nvCxnSpPr>
        <p:spPr>
          <a:xfrm flipV="1">
            <a:off x="11576221" y="6492875"/>
            <a:ext cx="0" cy="365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624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DataScience BOOTCAMP 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2113D-7E29-CA49-B9DB-CCC79E7842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135318" y="6483675"/>
            <a:ext cx="44306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altLang="ja-JP" smtClean="0"/>
              <a:t>DataScience BOOTCAMP </a:t>
            </a: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565924" y="6483675"/>
            <a:ext cx="421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7912113D-7E29-CA49-B9DB-CCC79E78426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9307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6" r:id="rId2"/>
    <p:sldLayoutId id="2147483659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0" i="0" kern="1200">
          <a:solidFill>
            <a:schemeClr val="tx1">
              <a:lumMod val="65000"/>
              <a:lumOff val="35000"/>
            </a:schemeClr>
          </a:solidFill>
          <a:latin typeface="Hiragino Kaku Gothic Pro W3" charset="-128"/>
          <a:ea typeface="Hiragino Kaku Gothic Pro W3" charset="-128"/>
          <a:cs typeface="Hiragino Kaku Gothic Pro W3" charset="-12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b="0" i="0" kern="1200">
          <a:solidFill>
            <a:schemeClr val="tx1">
              <a:lumMod val="65000"/>
              <a:lumOff val="35000"/>
            </a:schemeClr>
          </a:solidFill>
          <a:latin typeface="Hiragino Kaku Gothic Pro W3" charset="-128"/>
          <a:ea typeface="Hiragino Kaku Gothic Pro W3" charset="-128"/>
          <a:cs typeface="Hiragino Kaku Gothic Pro W3" charset="-12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b="0" i="0" kern="1200">
          <a:solidFill>
            <a:schemeClr val="tx1">
              <a:lumMod val="65000"/>
              <a:lumOff val="35000"/>
            </a:schemeClr>
          </a:solidFill>
          <a:latin typeface="Hiragino Kaku Gothic Pro W3" charset="-128"/>
          <a:ea typeface="Hiragino Kaku Gothic Pro W3" charset="-128"/>
          <a:cs typeface="Hiragino Kaku Gothic Pro W3" charset="-12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b="0" i="0" kern="1200">
          <a:solidFill>
            <a:schemeClr val="tx1">
              <a:lumMod val="65000"/>
              <a:lumOff val="35000"/>
            </a:schemeClr>
          </a:solidFill>
          <a:latin typeface="Hiragino Kaku Gothic Pro W3" charset="-128"/>
          <a:ea typeface="Hiragino Kaku Gothic Pro W3" charset="-128"/>
          <a:cs typeface="Hiragino Kaku Gothic Pro W3" charset="-12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b="0" i="0" kern="1200">
          <a:solidFill>
            <a:schemeClr val="tx1">
              <a:lumMod val="65000"/>
              <a:lumOff val="35000"/>
            </a:schemeClr>
          </a:solidFill>
          <a:latin typeface="Hiragino Kaku Gothic Pro W3" charset="-128"/>
          <a:ea typeface="Hiragino Kaku Gothic Pro W3" charset="-128"/>
          <a:cs typeface="Hiragino Kaku Gothic Pro W3" charset="-12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b="0" i="0" kern="1200">
          <a:solidFill>
            <a:schemeClr val="tx1">
              <a:lumMod val="65000"/>
              <a:lumOff val="35000"/>
            </a:schemeClr>
          </a:solidFill>
          <a:latin typeface="Hiragino Kaku Gothic Pro W3" charset="-128"/>
          <a:ea typeface="Hiragino Kaku Gothic Pro W3" charset="-128"/>
          <a:cs typeface="Hiragino Kaku Gothic Pro W3" charset="-12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ownload/#macos" TargetMode="External"/><Relationship Id="rId4" Type="http://schemas.openxmlformats.org/officeDocument/2006/relationships/hyperlink" Target="https://www.kaggle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ocker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c/titanic/data" TargetMode="Externa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2368445"/>
            <a:ext cx="9144000" cy="1141517"/>
          </a:xfrm>
        </p:spPr>
        <p:txBody>
          <a:bodyPr>
            <a:normAutofit/>
          </a:bodyPr>
          <a:lstStyle/>
          <a:p>
            <a:r>
              <a:rPr lang="en-US" altLang="ja-JP" sz="4400" b="1" dirty="0" smtClean="0">
                <a:solidFill>
                  <a:schemeClr val="bg1"/>
                </a:solidFill>
              </a:rPr>
              <a:t>Data Science BOOTCAMP</a:t>
            </a:r>
            <a:endParaRPr kumimoji="1" lang="ja-JP" altLang="en-US" sz="4400" b="1" dirty="0">
              <a:solidFill>
                <a:schemeClr val="bg1"/>
              </a:solidFill>
            </a:endParaRPr>
          </a:p>
        </p:txBody>
      </p:sp>
      <p:sp>
        <p:nvSpPr>
          <p:cNvPr id="5" name="サブタイトル 2"/>
          <p:cNvSpPr txBox="1">
            <a:spLocks/>
          </p:cNvSpPr>
          <p:nvPr/>
        </p:nvSpPr>
        <p:spPr>
          <a:xfrm>
            <a:off x="1524000" y="6331789"/>
            <a:ext cx="9144000" cy="355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kumimoji="1"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2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800" dirty="0" err="1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Fukano</a:t>
            </a:r>
            <a:r>
              <a:rPr lang="en-US" altLang="ja-JP" sz="18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 Hide </a:t>
            </a:r>
            <a:r>
              <a:rPr lang="ja-JP" altLang="en-US" sz="1800" dirty="0" smtClean="0">
                <a:solidFill>
                  <a:schemeClr val="bg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復習用</a:t>
            </a:r>
            <a:r>
              <a:rPr lang="en-US" altLang="ja-JP" sz="1800" dirty="0" err="1" smtClean="0">
                <a:solidFill>
                  <a:schemeClr val="bg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ppt</a:t>
            </a:r>
            <a:endParaRPr lang="en-US" altLang="ja-JP" sz="1800" dirty="0" smtClean="0">
              <a:solidFill>
                <a:schemeClr val="bg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941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課題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DataScience BOOTCAMP 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12113D-7E29-CA49-B9DB-CCC79E784265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16" name="タイトル 1"/>
          <p:cNvSpPr txBox="1">
            <a:spLocks/>
          </p:cNvSpPr>
          <p:nvPr/>
        </p:nvSpPr>
        <p:spPr>
          <a:xfrm>
            <a:off x="204864" y="877848"/>
            <a:ext cx="11782270" cy="9722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800" b="1" i="0" kern="1200">
                <a:solidFill>
                  <a:schemeClr val="accent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2400" b="0" dirty="0" smtClean="0">
                <a:solidFill>
                  <a:schemeClr val="tx1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全８回講義で全員が発表</a:t>
            </a:r>
            <a:r>
              <a:rPr lang="ja-JP" altLang="en-US" sz="2400" b="0" smtClean="0">
                <a:solidFill>
                  <a:schemeClr val="tx1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する予定</a:t>
            </a:r>
            <a:endParaRPr lang="en-US" altLang="ja-JP" sz="2400" b="0" dirty="0" smtClean="0">
              <a:solidFill>
                <a:schemeClr val="tx1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04865" y="2064883"/>
            <a:ext cx="11782270" cy="3176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kumimoji="1" lang="en-US" altLang="ja-JP" sz="28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kumimoji="1" lang="en-US" altLang="ja-JP" sz="2800" dirty="0" err="1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Kaggle</a:t>
            </a:r>
            <a:r>
              <a:rPr kumimoji="1" lang="ja-JP" altLang="en-US" sz="28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から何かしらの</a:t>
            </a:r>
            <a:r>
              <a:rPr kumimoji="1" lang="ja-JP" altLang="en-US" sz="2800" dirty="0" smtClean="0">
                <a:solidFill>
                  <a:schemeClr val="accent1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カーネルを</a:t>
            </a:r>
            <a:r>
              <a:rPr kumimoji="1" lang="en-US" altLang="ja-JP" sz="2800" dirty="0" smtClean="0">
                <a:solidFill>
                  <a:schemeClr val="accent1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2</a:t>
            </a:r>
            <a:r>
              <a:rPr kumimoji="1" lang="ja-JP" altLang="en-US" sz="2800" dirty="0" smtClean="0">
                <a:solidFill>
                  <a:schemeClr val="accent1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つ以上</a:t>
            </a:r>
            <a:r>
              <a:rPr kumimoji="1" lang="ja-JP" altLang="en-US" sz="28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読む</a:t>
            </a:r>
            <a:endParaRPr kumimoji="1" lang="en-US" altLang="ja-JP" sz="28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en-US" altLang="ja-JP" sz="28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kumimoji="1" lang="ja-JP" altLang="en-US" sz="28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データ解析から</a:t>
            </a:r>
            <a:r>
              <a:rPr kumimoji="1" lang="ja-JP" altLang="en-US" sz="2800" dirty="0" smtClean="0">
                <a:solidFill>
                  <a:schemeClr val="accent1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わかったこと・わからなかったことを発表</a:t>
            </a:r>
            <a:r>
              <a:rPr kumimoji="1" lang="ja-JP" altLang="en-US" sz="28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する</a:t>
            </a:r>
            <a:endParaRPr kumimoji="1" lang="en-US" altLang="ja-JP" sz="28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kumimoji="1" lang="en-US" altLang="ja-JP" sz="28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kumimoji="1" lang="en-US" altLang="ja-JP" sz="2800" dirty="0" err="1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Numpy</a:t>
            </a:r>
            <a:r>
              <a:rPr kumimoji="1" lang="ja-JP" altLang="en-US" sz="28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に慣れるために、</a:t>
            </a:r>
            <a:r>
              <a:rPr lang="ja-JP" altLang="en-US" sz="2800" dirty="0" smtClean="0">
                <a:solidFill>
                  <a:schemeClr val="accent1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「</a:t>
            </a:r>
            <a:r>
              <a:rPr lang="en-US" altLang="ja-JP" sz="2800" dirty="0" err="1" smtClean="0">
                <a:solidFill>
                  <a:schemeClr val="accent1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numpy.ipynb</a:t>
            </a:r>
            <a:r>
              <a:rPr lang="ja-JP" altLang="en-US" sz="2800" dirty="0" smtClean="0">
                <a:solidFill>
                  <a:schemeClr val="accent1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」を解く</a:t>
            </a:r>
            <a:r>
              <a:rPr lang="ja-JP" altLang="en-US" sz="28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（任意）</a:t>
            </a:r>
            <a:r>
              <a:rPr lang="en-US" altLang="ja-JP" sz="36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sz="36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en-US" altLang="ja-JP" sz="20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※</a:t>
            </a:r>
            <a:r>
              <a:rPr lang="ja-JP" altLang="en-US" sz="20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配布フォルダ</a:t>
            </a:r>
            <a:r>
              <a:rPr lang="en-US" altLang="ja-JP" sz="20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1 1&gt;</a:t>
            </a:r>
            <a:r>
              <a:rPr lang="en-US" altLang="ja-JP" sz="2000" dirty="0" err="1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jupyter</a:t>
            </a:r>
            <a:r>
              <a:rPr lang="en-US" altLang="ja-JP" sz="20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&gt;prerequisite&gt;</a:t>
            </a:r>
            <a:r>
              <a:rPr lang="en-US" altLang="ja-JP" sz="2000" dirty="0" err="1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numpy.ipynb</a:t>
            </a:r>
            <a:endParaRPr kumimoji="1" lang="ja-JP" altLang="en-US" sz="36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41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368445"/>
            <a:ext cx="12192000" cy="1141517"/>
          </a:xfrm>
        </p:spPr>
        <p:txBody>
          <a:bodyPr>
            <a:normAutofit/>
          </a:bodyPr>
          <a:lstStyle/>
          <a:p>
            <a:r>
              <a:rPr lang="ja-JP" altLang="en-US" sz="4400" b="1" dirty="0" smtClean="0">
                <a:solidFill>
                  <a:schemeClr val="accent1"/>
                </a:solidFill>
              </a:rPr>
              <a:t>データ</a:t>
            </a:r>
            <a:r>
              <a:rPr lang="ja-JP" altLang="en-US" sz="4400" b="1" dirty="0">
                <a:solidFill>
                  <a:schemeClr val="accent1"/>
                </a:solidFill>
              </a:rPr>
              <a:t>分析のプロセス例示</a:t>
            </a:r>
            <a:r>
              <a:rPr lang="en-US" altLang="ja-JP" sz="4400" b="1" dirty="0">
                <a:solidFill>
                  <a:schemeClr val="accent1"/>
                </a:solidFill>
              </a:rPr>
              <a:t>(CRISP-DM</a:t>
            </a:r>
            <a:r>
              <a:rPr lang="en-US" altLang="ja-JP" sz="4400" b="1" dirty="0" smtClean="0">
                <a:solidFill>
                  <a:schemeClr val="accent1"/>
                </a:solidFill>
              </a:rPr>
              <a:t>)</a:t>
            </a:r>
            <a:endParaRPr kumimoji="1" lang="ja-JP" altLang="en-US" sz="4400" b="1" dirty="0">
              <a:solidFill>
                <a:schemeClr val="accent1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27411"/>
          </a:xfrm>
        </p:spPr>
        <p:txBody>
          <a:bodyPr>
            <a:normAutofit lnSpcReduction="10000"/>
          </a:bodyPr>
          <a:lstStyle/>
          <a:p>
            <a:r>
              <a:rPr lang="en-US" altLang="ja-JP" sz="1800" dirty="0" smtClean="0">
                <a:solidFill>
                  <a:schemeClr val="accent1"/>
                </a:solidFill>
                <a:latin typeface="Helvetica Neue" charset="0"/>
                <a:ea typeface="Helvetica Neue" charset="0"/>
                <a:cs typeface="Helvetica Neue" charset="0"/>
              </a:rPr>
              <a:t>2017-11-7</a:t>
            </a:r>
            <a:endParaRPr kumimoji="1" lang="ja-JP" altLang="en-US" sz="1800" dirty="0">
              <a:solidFill>
                <a:schemeClr val="accent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01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環境構築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DataScience BOOTCAMP 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12113D-7E29-CA49-B9DB-CCC79E784265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04865" y="1542027"/>
            <a:ext cx="1178227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charset="2"/>
              <a:buChar char="p"/>
            </a:pPr>
            <a:r>
              <a:rPr kumimoji="1" lang="en-US" altLang="ja-JP" sz="36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kumimoji="1" lang="en-US" altLang="ja-JP" sz="3600" dirty="0" smtClean="0">
                <a:latin typeface="Hiragino Kaku Gothic Pro W6" charset="-128"/>
                <a:ea typeface="Hiragino Kaku Gothic Pro W6" charset="-128"/>
                <a:cs typeface="Hiragino Kaku Gothic Pro W6" charset="-128"/>
                <a:hlinkClick r:id="rId2"/>
              </a:rPr>
              <a:t>Docker</a:t>
            </a:r>
            <a:r>
              <a:rPr kumimoji="1" lang="ja-JP" altLang="en-US" sz="36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環境を構築する</a:t>
            </a:r>
            <a:endParaRPr kumimoji="1" lang="en-US" altLang="ja-JP" sz="36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marL="571500" indent="-571500">
              <a:lnSpc>
                <a:spcPct val="150000"/>
              </a:lnSpc>
              <a:buFont typeface="Wingdings" charset="2"/>
              <a:buChar char="p"/>
            </a:pPr>
            <a:r>
              <a:rPr lang="en-US" altLang="ja-JP" sz="36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lang="en-US" altLang="ja-JP" sz="3600" dirty="0" smtClean="0">
                <a:latin typeface="Hiragino Kaku Gothic Pro W6" charset="-128"/>
                <a:ea typeface="Hiragino Kaku Gothic Pro W6" charset="-128"/>
                <a:cs typeface="Hiragino Kaku Gothic Pro W6" charset="-128"/>
                <a:hlinkClick r:id="rId3"/>
              </a:rPr>
              <a:t>anaconda</a:t>
            </a:r>
            <a:r>
              <a:rPr lang="ja-JP" altLang="en-US" sz="36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をインストールする</a:t>
            </a:r>
            <a:endParaRPr lang="en-US" altLang="ja-JP" sz="36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marL="571500" indent="-571500">
              <a:lnSpc>
                <a:spcPct val="150000"/>
              </a:lnSpc>
              <a:buFont typeface="Wingdings" charset="2"/>
              <a:buChar char="p"/>
            </a:pPr>
            <a:r>
              <a:rPr kumimoji="1" lang="en-US" altLang="ja-JP" sz="36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kumimoji="1" lang="en-US" altLang="ja-JP" sz="3600" dirty="0" smtClean="0">
                <a:latin typeface="Hiragino Kaku Gothic Pro W6" charset="-128"/>
                <a:ea typeface="Hiragino Kaku Gothic Pro W6" charset="-128"/>
                <a:cs typeface="Hiragino Kaku Gothic Pro W6" charset="-128"/>
                <a:hlinkClick r:id="rId4"/>
              </a:rPr>
              <a:t>Kaggle</a:t>
            </a:r>
            <a:r>
              <a:rPr lang="ja-JP" altLang="en-US" sz="36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に会員登録する</a:t>
            </a:r>
            <a:endParaRPr lang="en-US" altLang="ja-JP" sz="36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marL="1028700" lvl="1" indent="-571500">
              <a:lnSpc>
                <a:spcPct val="150000"/>
              </a:lnSpc>
              <a:buFont typeface="Wingdings" charset="2"/>
              <a:buChar char="p"/>
            </a:pPr>
            <a:r>
              <a:rPr kumimoji="1" lang="ja-JP" altLang="en-US" sz="28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カーネルを２つ以上読んで、分析（課題）</a:t>
            </a:r>
            <a:endParaRPr kumimoji="1" lang="en-US" altLang="ja-JP" sz="28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marL="571500" indent="-571500">
              <a:lnSpc>
                <a:spcPct val="150000"/>
              </a:lnSpc>
              <a:buFont typeface="Wingdings" charset="2"/>
              <a:buChar char="p"/>
            </a:pPr>
            <a:r>
              <a:rPr kumimoji="1" lang="en-US" altLang="ja-JP" sz="36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kumimoji="1" lang="en-US" altLang="ja-JP" sz="3600" dirty="0" err="1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Numpy</a:t>
            </a:r>
            <a:r>
              <a:rPr kumimoji="1" lang="ja-JP" altLang="en-US" sz="36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（数値計算の拡張</a:t>
            </a:r>
            <a:r>
              <a:rPr lang="ja-JP" altLang="en-US" sz="36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モジュール</a:t>
            </a:r>
            <a:r>
              <a:rPr kumimoji="1" lang="ja-JP" altLang="en-US" sz="36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）に慣れる</a:t>
            </a:r>
            <a:endParaRPr kumimoji="1" lang="ja-JP" altLang="en-US" sz="36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201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【</a:t>
            </a:r>
            <a:r>
              <a:rPr lang="ja-JP" altLang="en-US" dirty="0" smtClean="0"/>
              <a:t>練習問題</a:t>
            </a:r>
            <a:r>
              <a:rPr lang="en-US" altLang="ja-JP" dirty="0" smtClean="0"/>
              <a:t>】</a:t>
            </a:r>
            <a:r>
              <a:rPr lang="en-US" altLang="ja-JP" dirty="0" err="1" smtClean="0"/>
              <a:t>Kaggle</a:t>
            </a:r>
            <a:r>
              <a:rPr lang="ja-JP" altLang="en-US" dirty="0" smtClean="0"/>
              <a:t>から取得したデータを</a:t>
            </a:r>
            <a:r>
              <a:rPr lang="en-US" altLang="ja-JP" dirty="0" smtClean="0"/>
              <a:t>pandas</a:t>
            </a:r>
            <a:r>
              <a:rPr lang="ja-JP" altLang="en-US" dirty="0" smtClean="0"/>
              <a:t>で読み込む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DataScience BOOTCAMP 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12113D-7E29-CA49-B9DB-CCC79E784265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204864" y="877848"/>
            <a:ext cx="11782270" cy="9722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800" b="1" i="0" kern="1200">
                <a:solidFill>
                  <a:schemeClr val="accent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ja-JP" sz="2400" b="0" dirty="0" err="1" smtClean="0">
                <a:solidFill>
                  <a:schemeClr val="tx1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Kaggle</a:t>
            </a:r>
            <a:r>
              <a:rPr lang="ja-JP" altLang="en-US" sz="2400" b="0" dirty="0" smtClean="0">
                <a:solidFill>
                  <a:schemeClr val="tx1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から</a:t>
            </a:r>
            <a:r>
              <a:rPr lang="ja-JP" altLang="en-US" sz="2400" b="0" dirty="0" smtClean="0">
                <a:solidFill>
                  <a:schemeClr val="tx1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  <a:hlinkClick r:id="rId2"/>
              </a:rPr>
              <a:t>指定のデータ</a:t>
            </a:r>
            <a:r>
              <a:rPr lang="ja-JP" altLang="en-US" sz="2400" b="0" dirty="0" smtClean="0">
                <a:solidFill>
                  <a:schemeClr val="tx1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をダウンロードする</a:t>
            </a:r>
            <a:endParaRPr lang="en-US" altLang="ja-JP" sz="2400" b="0" dirty="0" smtClean="0">
              <a:solidFill>
                <a:schemeClr val="tx1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477" y="2143409"/>
            <a:ext cx="7335044" cy="4046921"/>
          </a:xfrm>
          <a:prstGeom prst="rect">
            <a:avLst/>
          </a:prstGeom>
        </p:spPr>
      </p:pic>
      <p:sp>
        <p:nvSpPr>
          <p:cNvPr id="7" name="角丸四角形 6"/>
          <p:cNvSpPr/>
          <p:nvPr/>
        </p:nvSpPr>
        <p:spPr>
          <a:xfrm>
            <a:off x="8350198" y="5235114"/>
            <a:ext cx="1129553" cy="462661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74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00" y="1731485"/>
            <a:ext cx="9118600" cy="3810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【</a:t>
            </a:r>
            <a:r>
              <a:rPr lang="ja-JP" altLang="en-US" dirty="0" smtClean="0"/>
              <a:t>練習問題</a:t>
            </a:r>
            <a:r>
              <a:rPr lang="en-US" altLang="ja-JP" dirty="0" smtClean="0"/>
              <a:t>】</a:t>
            </a:r>
            <a:r>
              <a:rPr lang="en-US" altLang="ja-JP" dirty="0" err="1" smtClean="0"/>
              <a:t>Kaggle</a:t>
            </a:r>
            <a:r>
              <a:rPr lang="ja-JP" altLang="en-US" dirty="0" smtClean="0"/>
              <a:t>から取得したデータを</a:t>
            </a:r>
            <a:r>
              <a:rPr lang="en-US" altLang="ja-JP" dirty="0" smtClean="0"/>
              <a:t>pandas</a:t>
            </a:r>
            <a:r>
              <a:rPr lang="ja-JP" altLang="en-US" dirty="0" smtClean="0"/>
              <a:t>で読み込む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DataScience BOOTCAMP 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12113D-7E29-CA49-B9DB-CCC79E784265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204864" y="877848"/>
            <a:ext cx="11782270" cy="9722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800" b="1" i="0" kern="1200">
                <a:solidFill>
                  <a:schemeClr val="accent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2400" b="0" dirty="0" smtClean="0">
                <a:solidFill>
                  <a:schemeClr val="tx1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ダウンロードしたデータを任意のフォルダ内に保存する</a:t>
            </a:r>
            <a:endParaRPr lang="en-US" altLang="ja-JP" sz="2400" b="0" dirty="0" smtClean="0">
              <a:solidFill>
                <a:schemeClr val="tx1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03100" y="6020316"/>
            <a:ext cx="68515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ja-JP" altLang="en-US" sz="3200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/Users/h-</a:t>
            </a:r>
            <a:r>
              <a:rPr lang="ja-JP" altLang="en-US" sz="32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fukano/</a:t>
            </a:r>
            <a:r>
              <a:rPr lang="ja-JP" altLang="en-US" sz="3200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DataScience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204864" y="5541485"/>
            <a:ext cx="7149792" cy="478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ja-JP" altLang="en-US" sz="2400" b="1" dirty="0" smtClean="0">
                <a:solidFill>
                  <a:schemeClr val="accent1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本講義用の任意のフォルダ内に保存</a:t>
            </a:r>
            <a:endParaRPr lang="ja-JP" altLang="en-US" sz="2400" b="1" dirty="0">
              <a:solidFill>
                <a:schemeClr val="accent1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9200429" y="2451256"/>
            <a:ext cx="1129553" cy="1185229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50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【</a:t>
            </a:r>
            <a:r>
              <a:rPr lang="ja-JP" altLang="en-US" dirty="0" smtClean="0"/>
              <a:t>練習問題</a:t>
            </a:r>
            <a:r>
              <a:rPr lang="en-US" altLang="ja-JP" dirty="0" smtClean="0"/>
              <a:t>】</a:t>
            </a:r>
            <a:r>
              <a:rPr lang="en-US" altLang="ja-JP" dirty="0" err="1" smtClean="0"/>
              <a:t>Kaggle</a:t>
            </a:r>
            <a:r>
              <a:rPr lang="ja-JP" altLang="en-US" dirty="0" smtClean="0"/>
              <a:t>から取得したデータを</a:t>
            </a:r>
            <a:r>
              <a:rPr lang="en-US" altLang="ja-JP" dirty="0" smtClean="0"/>
              <a:t>pandas</a:t>
            </a:r>
            <a:r>
              <a:rPr lang="ja-JP" altLang="en-US" dirty="0" smtClean="0"/>
              <a:t>で読み込む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DataScience BOOTCAMP 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12113D-7E29-CA49-B9DB-CCC79E784265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204864" y="877848"/>
            <a:ext cx="11782270" cy="12717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800" b="1" i="0" kern="1200">
                <a:solidFill>
                  <a:schemeClr val="accent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2400" b="0" dirty="0" smtClean="0">
                <a:solidFill>
                  <a:schemeClr val="tx1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ターミナルから</a:t>
            </a:r>
            <a:r>
              <a:rPr lang="en-US" altLang="ja-JP" sz="2400" b="0" dirty="0" smtClean="0">
                <a:solidFill>
                  <a:schemeClr val="tx1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python</a:t>
            </a:r>
            <a:r>
              <a:rPr lang="ja-JP" altLang="en-US" sz="2400" b="0" dirty="0" smtClean="0">
                <a:solidFill>
                  <a:schemeClr val="tx1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を起動する</a:t>
            </a:r>
            <a:endParaRPr lang="en-US" altLang="ja-JP" sz="2400" b="0" dirty="0" smtClean="0">
              <a:solidFill>
                <a:schemeClr val="tx1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2400" b="0" dirty="0" smtClean="0">
                <a:solidFill>
                  <a:schemeClr val="tx1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※</a:t>
            </a:r>
            <a:r>
              <a:rPr lang="ja-JP" altLang="en-US" sz="2400" b="0" dirty="0" smtClean="0">
                <a:solidFill>
                  <a:schemeClr val="tx1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（私は）</a:t>
            </a:r>
            <a:r>
              <a:rPr lang="en-US" altLang="ja-JP" sz="2400" b="0" dirty="0" err="1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IPython</a:t>
            </a:r>
            <a:r>
              <a:rPr lang="en-US" altLang="ja-JP" sz="2400" b="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lang="en-US" altLang="ja-JP" sz="2400" b="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Notebook(</a:t>
            </a:r>
            <a:r>
              <a:rPr lang="en-US" altLang="ja-JP" sz="2400" b="0" dirty="0" err="1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Jupyter</a:t>
            </a:r>
            <a:r>
              <a:rPr lang="en-US" altLang="ja-JP" sz="2400" b="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)</a:t>
            </a:r>
            <a:r>
              <a:rPr lang="ja-JP" altLang="en-US" sz="2400" b="0" dirty="0" smtClean="0">
                <a:solidFill>
                  <a:schemeClr val="tx1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を利用します</a:t>
            </a:r>
            <a:endParaRPr lang="en-US" altLang="ja-JP" sz="2400" b="0" dirty="0" smtClean="0">
              <a:solidFill>
                <a:schemeClr val="tx1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sz="2400" b="0" dirty="0" smtClean="0">
              <a:solidFill>
                <a:schemeClr val="tx1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342" y="2149642"/>
            <a:ext cx="5461314" cy="4365458"/>
          </a:xfrm>
          <a:prstGeom prst="rect">
            <a:avLst/>
          </a:prstGeom>
        </p:spPr>
      </p:pic>
      <p:sp>
        <p:nvSpPr>
          <p:cNvPr id="12" name="角丸四角形 11"/>
          <p:cNvSpPr/>
          <p:nvPr/>
        </p:nvSpPr>
        <p:spPr>
          <a:xfrm>
            <a:off x="3365342" y="2712203"/>
            <a:ext cx="3523655" cy="24797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449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【</a:t>
            </a:r>
            <a:r>
              <a:rPr lang="ja-JP" altLang="en-US" dirty="0" smtClean="0"/>
              <a:t>練習問題</a:t>
            </a:r>
            <a:r>
              <a:rPr lang="en-US" altLang="ja-JP" dirty="0" smtClean="0"/>
              <a:t>】</a:t>
            </a:r>
            <a:r>
              <a:rPr lang="en-US" altLang="ja-JP" dirty="0" err="1" smtClean="0"/>
              <a:t>Kaggle</a:t>
            </a:r>
            <a:r>
              <a:rPr lang="ja-JP" altLang="en-US" dirty="0" smtClean="0"/>
              <a:t>から取得したデータを</a:t>
            </a:r>
            <a:r>
              <a:rPr lang="en-US" altLang="ja-JP" dirty="0" smtClean="0"/>
              <a:t>pandas</a:t>
            </a:r>
            <a:r>
              <a:rPr lang="ja-JP" altLang="en-US" dirty="0" smtClean="0"/>
              <a:t>で読み込む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DataScience BOOTCAMP 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12113D-7E29-CA49-B9DB-CCC79E784265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204864" y="877848"/>
            <a:ext cx="11782270" cy="12717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800" b="1" i="0" kern="1200">
                <a:solidFill>
                  <a:schemeClr val="accent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2400" b="0" dirty="0" smtClean="0">
                <a:solidFill>
                  <a:schemeClr val="tx1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正しく起動すると、ブラウザに</a:t>
            </a:r>
            <a:r>
              <a:rPr lang="en-US" altLang="ja-JP" sz="2400" b="0" dirty="0" err="1" smtClean="0">
                <a:solidFill>
                  <a:schemeClr val="tx1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Ipython</a:t>
            </a:r>
            <a:r>
              <a:rPr lang="en-US" altLang="ja-JP" sz="2400" b="0" dirty="0" smtClean="0">
                <a:solidFill>
                  <a:schemeClr val="tx1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Notebook</a:t>
            </a:r>
            <a:r>
              <a:rPr lang="ja-JP" altLang="en-US" sz="2400" b="0" dirty="0" smtClean="0">
                <a:solidFill>
                  <a:schemeClr val="tx1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が表示されます</a:t>
            </a:r>
            <a:endParaRPr lang="en-US" altLang="ja-JP" sz="2400" b="0" dirty="0" smtClean="0">
              <a:solidFill>
                <a:schemeClr val="tx1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267" y="2149642"/>
            <a:ext cx="5991466" cy="4334033"/>
          </a:xfrm>
          <a:prstGeom prst="rect">
            <a:avLst/>
          </a:prstGeom>
        </p:spPr>
      </p:pic>
      <p:sp>
        <p:nvSpPr>
          <p:cNvPr id="9" name="角丸四角形 8"/>
          <p:cNvSpPr/>
          <p:nvPr/>
        </p:nvSpPr>
        <p:spPr>
          <a:xfrm>
            <a:off x="3449868" y="3780283"/>
            <a:ext cx="1237394" cy="24797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449867" y="4131992"/>
            <a:ext cx="701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指定</a:t>
            </a:r>
            <a:r>
              <a:rPr lang="ja-JP" altLang="en-US" smtClean="0">
                <a:solidFill>
                  <a:srgbClr val="FF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のデータが保存されているディレクトリをクリック</a:t>
            </a:r>
            <a:endParaRPr kumimoji="1" lang="ja-JP" altLang="en-US">
              <a:solidFill>
                <a:srgbClr val="FF000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433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【</a:t>
            </a:r>
            <a:r>
              <a:rPr lang="ja-JP" altLang="en-US" dirty="0" smtClean="0"/>
              <a:t>練習問題</a:t>
            </a:r>
            <a:r>
              <a:rPr lang="en-US" altLang="ja-JP" dirty="0" smtClean="0"/>
              <a:t>】</a:t>
            </a:r>
            <a:r>
              <a:rPr lang="en-US" altLang="ja-JP" dirty="0" err="1" smtClean="0"/>
              <a:t>Kaggle</a:t>
            </a:r>
            <a:r>
              <a:rPr lang="ja-JP" altLang="en-US" dirty="0" smtClean="0"/>
              <a:t>から取得したデータを</a:t>
            </a:r>
            <a:r>
              <a:rPr lang="en-US" altLang="ja-JP" dirty="0" smtClean="0"/>
              <a:t>pandas</a:t>
            </a:r>
            <a:r>
              <a:rPr lang="ja-JP" altLang="en-US" dirty="0" smtClean="0"/>
              <a:t>で読み込む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DataScience BOOTCAMP 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12113D-7E29-CA49-B9DB-CCC79E784265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204864" y="877848"/>
            <a:ext cx="11782270" cy="12717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800" b="1" i="0" kern="1200">
                <a:solidFill>
                  <a:schemeClr val="accent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2400" b="0" dirty="0" smtClean="0">
                <a:solidFill>
                  <a:schemeClr val="tx1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指定のディレクトリ内で、新しい</a:t>
            </a:r>
            <a:r>
              <a:rPr lang="en-US" altLang="ja-JP" sz="2400" b="0" dirty="0" smtClean="0">
                <a:solidFill>
                  <a:schemeClr val="tx1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Python</a:t>
            </a:r>
            <a:r>
              <a:rPr lang="ja-JP" altLang="en-US" sz="2400" b="0" dirty="0" smtClean="0">
                <a:solidFill>
                  <a:schemeClr val="tx1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ファイルを作成する</a:t>
            </a:r>
            <a:endParaRPr lang="en-US" altLang="ja-JP" sz="2400" b="0" dirty="0" smtClean="0">
              <a:solidFill>
                <a:schemeClr val="tx1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400" b="0" dirty="0" smtClean="0">
                <a:solidFill>
                  <a:schemeClr val="tx1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その後、下記のコマンドを入力する</a:t>
            </a:r>
            <a:endParaRPr lang="en-US" altLang="ja-JP" sz="2400" b="0" dirty="0" smtClean="0">
              <a:solidFill>
                <a:schemeClr val="tx1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962" y="2149642"/>
            <a:ext cx="6207000" cy="4334033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7300625" y="3026205"/>
            <a:ext cx="48768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200" dirty="0" smtClean="0">
                <a:solidFill>
                  <a:srgbClr val="FF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「</a:t>
            </a:r>
            <a:r>
              <a:rPr lang="en-US" altLang="ja-JP" sz="1200" dirty="0" smtClean="0">
                <a:solidFill>
                  <a:srgbClr val="FF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pandas</a:t>
            </a:r>
            <a:r>
              <a:rPr lang="ja-JP" altLang="en-US" sz="1200" dirty="0" smtClean="0">
                <a:solidFill>
                  <a:srgbClr val="FF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」というライブラリを「</a:t>
            </a:r>
            <a:r>
              <a:rPr lang="en-US" altLang="ja-JP" sz="1200" dirty="0" err="1" smtClean="0">
                <a:solidFill>
                  <a:srgbClr val="FF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pd</a:t>
            </a:r>
            <a:r>
              <a:rPr lang="ja-JP" altLang="en-US" sz="1200" dirty="0" smtClean="0">
                <a:solidFill>
                  <a:srgbClr val="FF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」としてインポートする</a:t>
            </a:r>
            <a:endParaRPr kumimoji="1" lang="ja-JP" altLang="en-US" sz="1200" dirty="0">
              <a:solidFill>
                <a:srgbClr val="FF000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300625" y="3299316"/>
            <a:ext cx="48768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200" dirty="0" err="1" smtClean="0">
                <a:solidFill>
                  <a:srgbClr val="FF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read_csv</a:t>
            </a:r>
            <a:r>
              <a:rPr lang="en-US" altLang="ja-JP" sz="1200" dirty="0" smtClean="0">
                <a:solidFill>
                  <a:srgbClr val="FF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(</a:t>
            </a:r>
            <a:r>
              <a:rPr lang="ja-JP" altLang="en-US" sz="1200" dirty="0" smtClean="0">
                <a:solidFill>
                  <a:srgbClr val="FF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引数</a:t>
            </a:r>
            <a:r>
              <a:rPr lang="en-US" altLang="ja-JP" sz="1200" dirty="0" smtClean="0">
                <a:solidFill>
                  <a:srgbClr val="FF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)</a:t>
            </a:r>
            <a:r>
              <a:rPr lang="ja-JP" altLang="en-US" sz="1200" dirty="0" smtClean="0">
                <a:solidFill>
                  <a:srgbClr val="FF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メソッドを用いて、</a:t>
            </a:r>
            <a:r>
              <a:rPr lang="en-US" altLang="ja-JP" sz="1200" dirty="0" smtClean="0">
                <a:solidFill>
                  <a:srgbClr val="FF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DL</a:t>
            </a:r>
            <a:r>
              <a:rPr lang="ja-JP" altLang="en-US" sz="1200" dirty="0" smtClean="0">
                <a:solidFill>
                  <a:srgbClr val="FF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したデータを読み込む</a:t>
            </a:r>
            <a:endParaRPr kumimoji="1" lang="ja-JP" altLang="en-US" sz="1200" dirty="0">
              <a:solidFill>
                <a:srgbClr val="FF000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300625" y="3583175"/>
            <a:ext cx="48768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200" dirty="0" smtClean="0">
                <a:solidFill>
                  <a:srgbClr val="FF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今回は、「</a:t>
            </a:r>
            <a:r>
              <a:rPr lang="en-US" altLang="ja-JP" sz="1200" dirty="0" err="1" smtClean="0">
                <a:solidFill>
                  <a:srgbClr val="FF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d</a:t>
            </a:r>
            <a:r>
              <a:rPr lang="en-US" altLang="ja-JP" sz="1200" dirty="0" err="1" smtClean="0">
                <a:solidFill>
                  <a:srgbClr val="FF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f</a:t>
            </a:r>
            <a:r>
              <a:rPr lang="ja-JP" altLang="en-US" sz="1200" dirty="0" smtClean="0">
                <a:solidFill>
                  <a:srgbClr val="FF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」にその作業を入れた</a:t>
            </a:r>
            <a:r>
              <a:rPr lang="en-US" altLang="ja-JP" sz="1200" dirty="0" smtClean="0">
                <a:solidFill>
                  <a:srgbClr val="FF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?</a:t>
            </a:r>
            <a:r>
              <a:rPr lang="ja-JP" altLang="en-US" sz="1200" dirty="0" smtClean="0">
                <a:solidFill>
                  <a:srgbClr val="FF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ので、</a:t>
            </a:r>
            <a:r>
              <a:rPr lang="en-US" altLang="ja-JP" sz="1200" dirty="0" err="1" smtClean="0">
                <a:solidFill>
                  <a:srgbClr val="FF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df</a:t>
            </a:r>
            <a:r>
              <a:rPr lang="ja-JP" altLang="en-US" sz="1200" dirty="0" smtClean="0">
                <a:solidFill>
                  <a:srgbClr val="FF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を表示</a:t>
            </a:r>
            <a:r>
              <a:rPr lang="en-US" altLang="ja-JP" sz="1200" dirty="0" smtClean="0">
                <a:solidFill>
                  <a:srgbClr val="FF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(</a:t>
            </a:r>
            <a:r>
              <a:rPr lang="ja-JP" altLang="en-US" sz="1200" dirty="0" smtClean="0">
                <a:solidFill>
                  <a:srgbClr val="FF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起動</a:t>
            </a:r>
            <a:r>
              <a:rPr lang="en-US" altLang="ja-JP" sz="1200" dirty="0" smtClean="0">
                <a:solidFill>
                  <a:srgbClr val="FF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?)</a:t>
            </a:r>
            <a:r>
              <a:rPr lang="ja-JP" altLang="en-US" sz="1200" dirty="0" smtClean="0">
                <a:solidFill>
                  <a:srgbClr val="FF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させる</a:t>
            </a:r>
            <a:endParaRPr kumimoji="1" lang="ja-JP" altLang="en-US" sz="1200" dirty="0">
              <a:solidFill>
                <a:srgbClr val="FF000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64" y="4737108"/>
            <a:ext cx="6105959" cy="1929129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4628429" y="5109057"/>
            <a:ext cx="1281304" cy="155718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456498" y="5527879"/>
            <a:ext cx="48768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200" dirty="0" smtClean="0">
                <a:solidFill>
                  <a:srgbClr val="FF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新たに</a:t>
            </a:r>
            <a:r>
              <a:rPr lang="en-US" altLang="ja-JP" sz="1200" dirty="0" smtClean="0">
                <a:solidFill>
                  <a:srgbClr val="FF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Python</a:t>
            </a:r>
            <a:r>
              <a:rPr lang="ja-JP" altLang="en-US" sz="1200" dirty="0" smtClean="0">
                <a:solidFill>
                  <a:srgbClr val="FF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ファイルを作成する</a:t>
            </a:r>
            <a:endParaRPr kumimoji="1" lang="ja-JP" altLang="en-US" sz="1200" dirty="0">
              <a:solidFill>
                <a:srgbClr val="FF000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17" name="カギ線コネクタ 16"/>
          <p:cNvCxnSpPr>
            <a:stCxn id="13" idx="0"/>
          </p:cNvCxnSpPr>
          <p:nvPr/>
        </p:nvCxnSpPr>
        <p:spPr>
          <a:xfrm rot="5400000" flipH="1" flipV="1">
            <a:off x="3432257" y="3263403"/>
            <a:ext cx="1299293" cy="164811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68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【</a:t>
            </a:r>
            <a:r>
              <a:rPr lang="ja-JP" altLang="en-US" dirty="0" smtClean="0"/>
              <a:t>練習問題</a:t>
            </a:r>
            <a:r>
              <a:rPr lang="en-US" altLang="ja-JP" dirty="0" smtClean="0"/>
              <a:t>】</a:t>
            </a:r>
            <a:r>
              <a:rPr lang="en-US" altLang="ja-JP" dirty="0" err="1" smtClean="0"/>
              <a:t>Numpy</a:t>
            </a:r>
            <a:r>
              <a:rPr lang="ja-JP" altLang="en-US" dirty="0" smtClean="0"/>
              <a:t>演習問題を解く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DataScience BOOTCAMP 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12113D-7E29-CA49-B9DB-CCC79E784265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204864" y="877848"/>
            <a:ext cx="11782270" cy="12717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800" b="1" i="0" kern="1200">
                <a:solidFill>
                  <a:schemeClr val="accent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2400" b="0" dirty="0" smtClean="0">
                <a:solidFill>
                  <a:schemeClr val="tx1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「</a:t>
            </a:r>
            <a:r>
              <a:rPr lang="en-US" altLang="ja-JP" sz="2400" b="0" dirty="0" err="1" smtClean="0">
                <a:solidFill>
                  <a:schemeClr val="tx1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numpy.ipynb</a:t>
            </a:r>
            <a:r>
              <a:rPr lang="ja-JP" altLang="en-US" sz="2400" b="0" dirty="0" smtClean="0">
                <a:solidFill>
                  <a:schemeClr val="tx1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」が保存されている場所まで移動し、指定のファイルをクリック</a:t>
            </a:r>
            <a:endParaRPr lang="en-US" altLang="ja-JP" sz="2400" b="0" dirty="0" smtClean="0">
              <a:solidFill>
                <a:schemeClr val="tx1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400" b="0" dirty="0" smtClean="0">
                <a:solidFill>
                  <a:schemeClr val="tx1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下記のような画面が表示されれば、あとは解くだけ！</a:t>
            </a:r>
            <a:endParaRPr lang="en-US" altLang="ja-JP" sz="2400" b="0" dirty="0" smtClean="0">
              <a:solidFill>
                <a:schemeClr val="tx1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64" y="2149642"/>
            <a:ext cx="7975600" cy="1953208"/>
          </a:xfrm>
          <a:prstGeom prst="rect">
            <a:avLst/>
          </a:prstGeom>
        </p:spPr>
      </p:pic>
      <p:sp>
        <p:nvSpPr>
          <p:cNvPr id="13" name="角丸四角形 12"/>
          <p:cNvSpPr/>
          <p:nvPr/>
        </p:nvSpPr>
        <p:spPr>
          <a:xfrm>
            <a:off x="418801" y="3751141"/>
            <a:ext cx="1237394" cy="24797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11658"/>
            <a:ext cx="5630956" cy="3810000"/>
          </a:xfrm>
          <a:prstGeom prst="rect">
            <a:avLst/>
          </a:prstGeom>
        </p:spPr>
      </p:pic>
      <p:cxnSp>
        <p:nvCxnSpPr>
          <p:cNvPr id="15" name="カギ線コネクタ 14"/>
          <p:cNvCxnSpPr>
            <a:stCxn id="13" idx="2"/>
          </p:cNvCxnSpPr>
          <p:nvPr/>
        </p:nvCxnSpPr>
        <p:spPr>
          <a:xfrm rot="16200000" flipH="1">
            <a:off x="2687641" y="2348971"/>
            <a:ext cx="1487286" cy="4787572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418801" y="4124767"/>
            <a:ext cx="5677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今回、配布されだフォルダに入っています</a:t>
            </a:r>
            <a:endParaRPr kumimoji="1" lang="ja-JP" altLang="en-US" dirty="0">
              <a:solidFill>
                <a:srgbClr val="FF000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563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ScienceBOOTCAMP">
  <a:themeElements>
    <a:clrScheme name="DataScienceBOOTCAMP">
      <a:dk1>
        <a:srgbClr val="3C3C3C"/>
      </a:dk1>
      <a:lt1>
        <a:srgbClr val="FFFFFF"/>
      </a:lt1>
      <a:dk2>
        <a:srgbClr val="595959"/>
      </a:dk2>
      <a:lt2>
        <a:srgbClr val="E7E6E6"/>
      </a:lt2>
      <a:accent1>
        <a:srgbClr val="9346AB"/>
      </a:accent1>
      <a:accent2>
        <a:srgbClr val="FBD7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kumimoji="1">
            <a:latin typeface="Hiragino Kaku Gothic Pro W6" charset="-128"/>
            <a:ea typeface="Hiragino Kaku Gothic Pro W6" charset="-128"/>
            <a:cs typeface="Hiragino Kaku Gothic Pro W6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ataScienceBOOTCAMP" id="{F1857985-663E-4246-A520-71BCB16CCDD0}" vid="{5B580348-10E5-C54B-8027-962A433C9957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DataScienceBOOTCAMP</Template>
  <TotalTime>304</TotalTime>
  <Words>390</Words>
  <Application>Microsoft Macintosh PowerPoint</Application>
  <PresentationFormat>ワイド画面</PresentationFormat>
  <Paragraphs>54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Helvetica Neue</vt:lpstr>
      <vt:lpstr>Hiragino Kaku Gothic Pro W3</vt:lpstr>
      <vt:lpstr>Hiragino Kaku Gothic Pro W6</vt:lpstr>
      <vt:lpstr>Wingdings</vt:lpstr>
      <vt:lpstr>Yu Gothic</vt:lpstr>
      <vt:lpstr>Arial</vt:lpstr>
      <vt:lpstr>DataScienceBOOTCAMP</vt:lpstr>
      <vt:lpstr>Data Science BOOTCAMP</vt:lpstr>
      <vt:lpstr>データ分析のプロセス例示(CRISP-DM)</vt:lpstr>
      <vt:lpstr>環境構築</vt:lpstr>
      <vt:lpstr>【練習問題】Kaggleから取得したデータをpandasで読み込む</vt:lpstr>
      <vt:lpstr>【練習問題】Kaggleから取得したデータをpandasで読み込む</vt:lpstr>
      <vt:lpstr>【練習問題】Kaggleから取得したデータをpandasで読み込む</vt:lpstr>
      <vt:lpstr>【練習問題】Kaggleから取得したデータをpandasで読み込む</vt:lpstr>
      <vt:lpstr>【練習問題】Kaggleから取得したデータをpandasで読み込む</vt:lpstr>
      <vt:lpstr>【練習問題】Numpy演習問題を解く</vt:lpstr>
      <vt:lpstr>課題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hide fukano</dc:creator>
  <cp:lastModifiedBy>hide fukano</cp:lastModifiedBy>
  <cp:revision>62</cp:revision>
  <cp:lastPrinted>2017-11-08T04:44:36Z</cp:lastPrinted>
  <dcterms:created xsi:type="dcterms:W3CDTF">2017-10-30T04:39:41Z</dcterms:created>
  <dcterms:modified xsi:type="dcterms:W3CDTF">2017-11-08T04:44:48Z</dcterms:modified>
</cp:coreProperties>
</file>