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61" r:id="rId5"/>
  </p:sldIdLst>
  <p:sldSz cx="12801600" cy="9601200" type="A3"/>
  <p:notesSz cx="9866313" cy="67357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47" userDrawn="1">
          <p15:clr>
            <a:srgbClr val="A4A3A4"/>
          </p15:clr>
        </p15:guide>
        <p15:guide id="2" pos="800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中 秀明" initials="田中" lastIdx="1" clrIdx="0">
    <p:extLst>
      <p:ext uri="{19B8F6BF-5375-455C-9EA6-DF929625EA0E}">
        <p15:presenceInfo xmlns:p15="http://schemas.microsoft.com/office/powerpoint/2012/main" userId="S-1-5-21-1502498253-1557861062-4154220867-172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89" autoAdjust="0"/>
    <p:restoredTop sz="94660"/>
  </p:normalViewPr>
  <p:slideViewPr>
    <p:cSldViewPr snapToGrid="0">
      <p:cViewPr varScale="1">
        <p:scale>
          <a:sx n="91" d="100"/>
          <a:sy n="91" d="100"/>
        </p:scale>
        <p:origin x="1300" y="56"/>
      </p:cViewPr>
      <p:guideLst>
        <p:guide orient="horz" pos="3047"/>
        <p:guide pos="80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ja-JP" altLang="en-US"/>
              <a:t>マスター タイトルの書式設定</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5941E12-9743-4AD0-878D-512A46083B31}" type="datetimeFigureOut">
              <a:rPr kumimoji="1" lang="ja-JP" altLang="en-US" smtClean="0"/>
              <a:t>2017/7/29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3235620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5941E12-9743-4AD0-878D-512A46083B31}" type="datetimeFigureOut">
              <a:rPr kumimoji="1" lang="ja-JP" altLang="en-US" smtClean="0"/>
              <a:t>2017/7/29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4265732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5941E12-9743-4AD0-878D-512A46083B31}" type="datetimeFigureOut">
              <a:rPr kumimoji="1" lang="ja-JP" altLang="en-US" smtClean="0"/>
              <a:t>2017/7/29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4074155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5941E12-9743-4AD0-878D-512A46083B31}" type="datetimeFigureOut">
              <a:rPr kumimoji="1" lang="ja-JP" altLang="en-US" smtClean="0"/>
              <a:t>2017/7/29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2675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5941E12-9743-4AD0-878D-512A46083B31}" type="datetimeFigureOut">
              <a:rPr kumimoji="1" lang="ja-JP" altLang="en-US" smtClean="0"/>
              <a:t>2017/7/29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2561451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5941E12-9743-4AD0-878D-512A46083B31}" type="datetimeFigureOut">
              <a:rPr kumimoji="1" lang="ja-JP" altLang="en-US" smtClean="0"/>
              <a:t>2017/7/29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4241310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ja-JP" altLang="en-US"/>
              <a:t>マスター テキストの書式設定</a:t>
            </a:r>
          </a:p>
        </p:txBody>
      </p:sp>
      <p:sp>
        <p:nvSpPr>
          <p:cNvPr id="4" name="Content Placeholder 3"/>
          <p:cNvSpPr>
            <a:spLocks noGrp="1"/>
          </p:cNvSpPr>
          <p:nvPr>
            <p:ph sz="half" idx="2"/>
          </p:nvPr>
        </p:nvSpPr>
        <p:spPr>
          <a:xfrm>
            <a:off x="881779" y="3507105"/>
            <a:ext cx="5415676" cy="515842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ja-JP" altLang="en-US"/>
              <a:t>マスター テキストの書式設定</a:t>
            </a:r>
          </a:p>
        </p:txBody>
      </p:sp>
      <p:sp>
        <p:nvSpPr>
          <p:cNvPr id="6" name="Content Placeholder 5"/>
          <p:cNvSpPr>
            <a:spLocks noGrp="1"/>
          </p:cNvSpPr>
          <p:nvPr>
            <p:ph sz="quarter" idx="4"/>
          </p:nvPr>
        </p:nvSpPr>
        <p:spPr>
          <a:xfrm>
            <a:off x="6480811" y="3507105"/>
            <a:ext cx="5442347" cy="515842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5941E12-9743-4AD0-878D-512A46083B31}" type="datetimeFigureOut">
              <a:rPr kumimoji="1" lang="ja-JP" altLang="en-US" smtClean="0"/>
              <a:t>2017/7/29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3871252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5941E12-9743-4AD0-878D-512A46083B31}" type="datetimeFigureOut">
              <a:rPr kumimoji="1" lang="ja-JP" altLang="en-US" smtClean="0"/>
              <a:t>2017/7/29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4027765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941E12-9743-4AD0-878D-512A46083B31}" type="datetimeFigureOut">
              <a:rPr kumimoji="1" lang="ja-JP" altLang="en-US" smtClean="0"/>
              <a:t>2017/7/29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949108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ja-JP" altLang="en-US"/>
              <a:t>マスター タイトルの書式設定</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5941E12-9743-4AD0-878D-512A46083B31}" type="datetimeFigureOut">
              <a:rPr kumimoji="1" lang="ja-JP" altLang="en-US" smtClean="0"/>
              <a:t>2017/7/29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1708912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ja-JP" altLang="en-US"/>
              <a:t>図を追加</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5941E12-9743-4AD0-878D-512A46083B31}" type="datetimeFigureOut">
              <a:rPr kumimoji="1" lang="ja-JP" altLang="en-US" smtClean="0"/>
              <a:t>2017/7/29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2417075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B5941E12-9743-4AD0-878D-512A46083B31}" type="datetimeFigureOut">
              <a:rPr kumimoji="1" lang="ja-JP" altLang="en-US" smtClean="0"/>
              <a:t>2017/7/29</a:t>
            </a:fld>
            <a:endParaRPr kumimoji="1" lang="ja-JP" altLang="en-US"/>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7996917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60" rtl="0" eaLnBrk="1" latinLnBrk="0" hangingPunct="1">
        <a:lnSpc>
          <a:spcPct val="90000"/>
        </a:lnSpc>
        <a:spcBef>
          <a:spcPct val="0"/>
        </a:spcBef>
        <a:buNone/>
        <a:defRPr kumimoji="1"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kumimoji="1"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kumimoji="1"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kumimoji="1"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9pPr>
    </p:bodyStyle>
    <p:otherStyle>
      <a:defPPr>
        <a:defRPr lang="en-US"/>
      </a:defPPr>
      <a:lvl1pPr marL="0" algn="l" defTabSz="1280160" rtl="0" eaLnBrk="1" latinLnBrk="0" hangingPunct="1">
        <a:defRPr kumimoji="1" sz="2520" kern="1200">
          <a:solidFill>
            <a:schemeClr val="tx1"/>
          </a:solidFill>
          <a:latin typeface="+mn-lt"/>
          <a:ea typeface="+mn-ea"/>
          <a:cs typeface="+mn-cs"/>
        </a:defRPr>
      </a:lvl1pPr>
      <a:lvl2pPr marL="640080" algn="l" defTabSz="1280160" rtl="0" eaLnBrk="1" latinLnBrk="0" hangingPunct="1">
        <a:defRPr kumimoji="1" sz="2520" kern="1200">
          <a:solidFill>
            <a:schemeClr val="tx1"/>
          </a:solidFill>
          <a:latin typeface="+mn-lt"/>
          <a:ea typeface="+mn-ea"/>
          <a:cs typeface="+mn-cs"/>
        </a:defRPr>
      </a:lvl2pPr>
      <a:lvl3pPr marL="1280160" algn="l" defTabSz="1280160" rtl="0" eaLnBrk="1" latinLnBrk="0" hangingPunct="1">
        <a:defRPr kumimoji="1" sz="2520" kern="1200">
          <a:solidFill>
            <a:schemeClr val="tx1"/>
          </a:solidFill>
          <a:latin typeface="+mn-lt"/>
          <a:ea typeface="+mn-ea"/>
          <a:cs typeface="+mn-cs"/>
        </a:defRPr>
      </a:lvl3pPr>
      <a:lvl4pPr marL="1920240" algn="l" defTabSz="1280160" rtl="0" eaLnBrk="1" latinLnBrk="0" hangingPunct="1">
        <a:defRPr kumimoji="1" sz="2520" kern="1200">
          <a:solidFill>
            <a:schemeClr val="tx1"/>
          </a:solidFill>
          <a:latin typeface="+mn-lt"/>
          <a:ea typeface="+mn-ea"/>
          <a:cs typeface="+mn-cs"/>
        </a:defRPr>
      </a:lvl4pPr>
      <a:lvl5pPr marL="2560320" algn="l" defTabSz="1280160" rtl="0" eaLnBrk="1" latinLnBrk="0" hangingPunct="1">
        <a:defRPr kumimoji="1" sz="2520" kern="1200">
          <a:solidFill>
            <a:schemeClr val="tx1"/>
          </a:solidFill>
          <a:latin typeface="+mn-lt"/>
          <a:ea typeface="+mn-ea"/>
          <a:cs typeface="+mn-cs"/>
        </a:defRPr>
      </a:lvl5pPr>
      <a:lvl6pPr marL="3200400" algn="l" defTabSz="1280160" rtl="0" eaLnBrk="1" latinLnBrk="0" hangingPunct="1">
        <a:defRPr kumimoji="1" sz="2520" kern="1200">
          <a:solidFill>
            <a:schemeClr val="tx1"/>
          </a:solidFill>
          <a:latin typeface="+mn-lt"/>
          <a:ea typeface="+mn-ea"/>
          <a:cs typeface="+mn-cs"/>
        </a:defRPr>
      </a:lvl6pPr>
      <a:lvl7pPr marL="3840480" algn="l" defTabSz="1280160" rtl="0" eaLnBrk="1" latinLnBrk="0" hangingPunct="1">
        <a:defRPr kumimoji="1" sz="2520" kern="1200">
          <a:solidFill>
            <a:schemeClr val="tx1"/>
          </a:solidFill>
          <a:latin typeface="+mn-lt"/>
          <a:ea typeface="+mn-ea"/>
          <a:cs typeface="+mn-cs"/>
        </a:defRPr>
      </a:lvl7pPr>
      <a:lvl8pPr marL="4480560" algn="l" defTabSz="1280160" rtl="0" eaLnBrk="1" latinLnBrk="0" hangingPunct="1">
        <a:defRPr kumimoji="1" sz="2520" kern="1200">
          <a:solidFill>
            <a:schemeClr val="tx1"/>
          </a:solidFill>
          <a:latin typeface="+mn-lt"/>
          <a:ea typeface="+mn-ea"/>
          <a:cs typeface="+mn-cs"/>
        </a:defRPr>
      </a:lvl8pPr>
      <a:lvl9pPr marL="5120640" algn="l" defTabSz="1280160" rtl="0" eaLnBrk="1" latinLnBrk="0" hangingPunct="1">
        <a:defRPr kumimoji="1"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p:cNvSpPr/>
          <p:nvPr/>
        </p:nvSpPr>
        <p:spPr>
          <a:xfrm>
            <a:off x="441583" y="7684714"/>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en-US" altLang="ja-JP" dirty="0"/>
              <a:t>1</a:t>
            </a:r>
            <a:r>
              <a:rPr kumimoji="1" lang="ja-JP" altLang="en-US" dirty="0"/>
              <a:t>日の業務の流れ</a:t>
            </a:r>
          </a:p>
        </p:txBody>
      </p:sp>
      <p:sp>
        <p:nvSpPr>
          <p:cNvPr id="44" name="正方形/長方形 43"/>
          <p:cNvSpPr/>
          <p:nvPr/>
        </p:nvSpPr>
        <p:spPr>
          <a:xfrm>
            <a:off x="0" y="508000"/>
            <a:ext cx="331025"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0" y="1977571"/>
            <a:ext cx="331025" cy="331349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5204" y="5299829"/>
            <a:ext cx="331025" cy="18439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5204" y="8613326"/>
            <a:ext cx="331025"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56" name="正方形/長方形 55"/>
          <p:cNvSpPr/>
          <p:nvPr/>
        </p:nvSpPr>
        <p:spPr>
          <a:xfrm>
            <a:off x="-5204" y="7152557"/>
            <a:ext cx="331025" cy="1434508"/>
          </a:xfrm>
          <a:prstGeom prst="rect">
            <a:avLst/>
          </a:prstGeom>
        </p:spPr>
        <p:style>
          <a:lnRef idx="1">
            <a:schemeClr val="accent4"/>
          </a:lnRef>
          <a:fillRef idx="2">
            <a:schemeClr val="accent4"/>
          </a:fillRef>
          <a:effectRef idx="1">
            <a:schemeClr val="accent4"/>
          </a:effectRef>
          <a:fontRef idx="minor">
            <a:schemeClr val="dk1"/>
          </a:fontRef>
        </p:style>
        <p:txBody>
          <a:bodyPr vert="eaVert" rtlCol="0" anchor="ctr"/>
          <a:lstStyle/>
          <a:p>
            <a:pPr algn="ctr"/>
            <a:r>
              <a:rPr kumimoji="1" lang="ja-JP" altLang="en-US" sz="1100" dirty="0"/>
              <a:t>任命責任者または</a:t>
            </a:r>
            <a:endParaRPr kumimoji="1" lang="en-US" altLang="ja-JP" sz="1100" dirty="0"/>
          </a:p>
          <a:p>
            <a:pPr algn="ctr"/>
            <a:r>
              <a:rPr kumimoji="1" lang="ja-JP" altLang="en-US" sz="1100" dirty="0"/>
              <a:t>代行責任者</a:t>
            </a:r>
          </a:p>
        </p:txBody>
      </p:sp>
      <p:sp>
        <p:nvSpPr>
          <p:cNvPr id="59" name="四角形: 角を丸くする 58"/>
          <p:cNvSpPr/>
          <p:nvPr/>
        </p:nvSpPr>
        <p:spPr>
          <a:xfrm>
            <a:off x="2207634" y="771120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手提金庫の取り出し</a:t>
            </a:r>
          </a:p>
        </p:txBody>
      </p:sp>
      <p:sp>
        <p:nvSpPr>
          <p:cNvPr id="61" name="四角形: 角を丸くする 60"/>
          <p:cNvSpPr/>
          <p:nvPr/>
        </p:nvSpPr>
        <p:spPr>
          <a:xfrm>
            <a:off x="2207634" y="552525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前日の現金残高の確認</a:t>
            </a:r>
          </a:p>
        </p:txBody>
      </p:sp>
      <p:sp>
        <p:nvSpPr>
          <p:cNvPr id="3" name="フリーフォーム: 図形 2"/>
          <p:cNvSpPr/>
          <p:nvPr/>
        </p:nvSpPr>
        <p:spPr>
          <a:xfrm>
            <a:off x="3633173" y="4333875"/>
            <a:ext cx="448036" cy="4581525"/>
          </a:xfrm>
          <a:custGeom>
            <a:avLst/>
            <a:gdLst>
              <a:gd name="connsiteX0" fmla="*/ 428659 w 448036"/>
              <a:gd name="connsiteY0" fmla="*/ 0 h 3562350"/>
              <a:gd name="connsiteX1" fmla="*/ 34 w 448036"/>
              <a:gd name="connsiteY1" fmla="*/ 1381125 h 3562350"/>
              <a:gd name="connsiteX2" fmla="*/ 447709 w 448036"/>
              <a:gd name="connsiteY2" fmla="*/ 2619375 h 3562350"/>
              <a:gd name="connsiteX3" fmla="*/ 57184 w 448036"/>
              <a:gd name="connsiteY3" fmla="*/ 3562350 h 3562350"/>
            </a:gdLst>
            <a:ahLst/>
            <a:cxnLst>
              <a:cxn ang="0">
                <a:pos x="connsiteX0" y="connsiteY0"/>
              </a:cxn>
              <a:cxn ang="0">
                <a:pos x="connsiteX1" y="connsiteY1"/>
              </a:cxn>
              <a:cxn ang="0">
                <a:pos x="connsiteX2" y="connsiteY2"/>
              </a:cxn>
              <a:cxn ang="0">
                <a:pos x="connsiteX3" y="connsiteY3"/>
              </a:cxn>
            </a:cxnLst>
            <a:rect l="l" t="t" r="r" b="b"/>
            <a:pathLst>
              <a:path w="448036" h="3562350">
                <a:moveTo>
                  <a:pt x="428659" y="0"/>
                </a:moveTo>
                <a:cubicBezTo>
                  <a:pt x="212759" y="472281"/>
                  <a:pt x="-3141" y="944563"/>
                  <a:pt x="34" y="1381125"/>
                </a:cubicBezTo>
                <a:cubicBezTo>
                  <a:pt x="3209" y="1817687"/>
                  <a:pt x="438184" y="2255838"/>
                  <a:pt x="447709" y="2619375"/>
                </a:cubicBezTo>
                <a:cubicBezTo>
                  <a:pt x="457234" y="2982912"/>
                  <a:pt x="257209" y="3272631"/>
                  <a:pt x="57184" y="356235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n w="0"/>
              <a:solidFill>
                <a:schemeClr val="tx1"/>
              </a:solidFill>
              <a:effectLst>
                <a:outerShdw blurRad="38100" dist="19050" dir="2700000" algn="tl" rotWithShape="0">
                  <a:schemeClr val="dk1">
                    <a:alpha val="40000"/>
                  </a:schemeClr>
                </a:outerShdw>
              </a:effectLst>
            </a:endParaRPr>
          </a:p>
        </p:txBody>
      </p:sp>
      <p:sp>
        <p:nvSpPr>
          <p:cNvPr id="62" name="フリーフォーム: 図形 61"/>
          <p:cNvSpPr/>
          <p:nvPr/>
        </p:nvSpPr>
        <p:spPr>
          <a:xfrm>
            <a:off x="3709406" y="4333875"/>
            <a:ext cx="433861" cy="4581525"/>
          </a:xfrm>
          <a:custGeom>
            <a:avLst/>
            <a:gdLst>
              <a:gd name="connsiteX0" fmla="*/ 428659 w 448036"/>
              <a:gd name="connsiteY0" fmla="*/ 0 h 3562350"/>
              <a:gd name="connsiteX1" fmla="*/ 34 w 448036"/>
              <a:gd name="connsiteY1" fmla="*/ 1381125 h 3562350"/>
              <a:gd name="connsiteX2" fmla="*/ 447709 w 448036"/>
              <a:gd name="connsiteY2" fmla="*/ 2619375 h 3562350"/>
              <a:gd name="connsiteX3" fmla="*/ 57184 w 448036"/>
              <a:gd name="connsiteY3" fmla="*/ 3562350 h 3562350"/>
            </a:gdLst>
            <a:ahLst/>
            <a:cxnLst>
              <a:cxn ang="0">
                <a:pos x="connsiteX0" y="connsiteY0"/>
              </a:cxn>
              <a:cxn ang="0">
                <a:pos x="connsiteX1" y="connsiteY1"/>
              </a:cxn>
              <a:cxn ang="0">
                <a:pos x="connsiteX2" y="connsiteY2"/>
              </a:cxn>
              <a:cxn ang="0">
                <a:pos x="connsiteX3" y="connsiteY3"/>
              </a:cxn>
            </a:cxnLst>
            <a:rect l="l" t="t" r="r" b="b"/>
            <a:pathLst>
              <a:path w="448036" h="3562350">
                <a:moveTo>
                  <a:pt x="428659" y="0"/>
                </a:moveTo>
                <a:cubicBezTo>
                  <a:pt x="212759" y="472281"/>
                  <a:pt x="-3141" y="944563"/>
                  <a:pt x="34" y="1381125"/>
                </a:cubicBezTo>
                <a:cubicBezTo>
                  <a:pt x="3209" y="1817687"/>
                  <a:pt x="438184" y="2255838"/>
                  <a:pt x="447709" y="2619375"/>
                </a:cubicBezTo>
                <a:cubicBezTo>
                  <a:pt x="457234" y="2982912"/>
                  <a:pt x="257209" y="3272631"/>
                  <a:pt x="57184" y="356235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n w="0"/>
              <a:solidFill>
                <a:schemeClr val="tx1"/>
              </a:solidFill>
              <a:effectLst>
                <a:outerShdw blurRad="38100" dist="19050" dir="2700000" algn="tl" rotWithShape="0">
                  <a:schemeClr val="dk1">
                    <a:alpha val="40000"/>
                  </a:schemeClr>
                </a:outerShdw>
              </a:effectLst>
            </a:endParaRPr>
          </a:p>
        </p:txBody>
      </p:sp>
      <p:cxnSp>
        <p:nvCxnSpPr>
          <p:cNvPr id="63" name="直線矢印コネクタ 62"/>
          <p:cNvCxnSpPr>
            <a:stCxn id="4" idx="6"/>
            <a:endCxn id="59" idx="1"/>
          </p:cNvCxnSpPr>
          <p:nvPr/>
        </p:nvCxnSpPr>
        <p:spPr>
          <a:xfrm>
            <a:off x="811777" y="7869811"/>
            <a:ext cx="1395857" cy="132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8" name="四角形: 角を丸くする 57"/>
          <p:cNvSpPr/>
          <p:nvPr/>
        </p:nvSpPr>
        <p:spPr>
          <a:xfrm>
            <a:off x="989780" y="771120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大金庫の開扉</a:t>
            </a:r>
          </a:p>
        </p:txBody>
      </p:sp>
      <p:cxnSp>
        <p:nvCxnSpPr>
          <p:cNvPr id="70" name="直線矢印コネクタ 69"/>
          <p:cNvCxnSpPr>
            <a:stCxn id="59" idx="0"/>
            <a:endCxn id="61" idx="2"/>
          </p:cNvCxnSpPr>
          <p:nvPr/>
        </p:nvCxnSpPr>
        <p:spPr>
          <a:xfrm flipV="1">
            <a:off x="2719479" y="5868955"/>
            <a:ext cx="0" cy="1842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1" name="四角形: 角を丸くする 70"/>
          <p:cNvSpPr/>
          <p:nvPr/>
        </p:nvSpPr>
        <p:spPr>
          <a:xfrm>
            <a:off x="3787941" y="583957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各種申請・精算の受付</a:t>
            </a:r>
          </a:p>
        </p:txBody>
      </p:sp>
      <p:sp>
        <p:nvSpPr>
          <p:cNvPr id="72" name="四角形: 角を丸くする 71"/>
          <p:cNvSpPr/>
          <p:nvPr/>
        </p:nvSpPr>
        <p:spPr>
          <a:xfrm>
            <a:off x="4476442" y="658346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システムへの入力</a:t>
            </a:r>
          </a:p>
        </p:txBody>
      </p:sp>
      <p:sp>
        <p:nvSpPr>
          <p:cNvPr id="73" name="フリーフォーム: 図形 72"/>
          <p:cNvSpPr/>
          <p:nvPr/>
        </p:nvSpPr>
        <p:spPr>
          <a:xfrm>
            <a:off x="5562094" y="4333875"/>
            <a:ext cx="448036" cy="4581525"/>
          </a:xfrm>
          <a:custGeom>
            <a:avLst/>
            <a:gdLst>
              <a:gd name="connsiteX0" fmla="*/ 428659 w 448036"/>
              <a:gd name="connsiteY0" fmla="*/ 0 h 3562350"/>
              <a:gd name="connsiteX1" fmla="*/ 34 w 448036"/>
              <a:gd name="connsiteY1" fmla="*/ 1381125 h 3562350"/>
              <a:gd name="connsiteX2" fmla="*/ 447709 w 448036"/>
              <a:gd name="connsiteY2" fmla="*/ 2619375 h 3562350"/>
              <a:gd name="connsiteX3" fmla="*/ 57184 w 448036"/>
              <a:gd name="connsiteY3" fmla="*/ 3562350 h 3562350"/>
            </a:gdLst>
            <a:ahLst/>
            <a:cxnLst>
              <a:cxn ang="0">
                <a:pos x="connsiteX0" y="connsiteY0"/>
              </a:cxn>
              <a:cxn ang="0">
                <a:pos x="connsiteX1" y="connsiteY1"/>
              </a:cxn>
              <a:cxn ang="0">
                <a:pos x="connsiteX2" y="connsiteY2"/>
              </a:cxn>
              <a:cxn ang="0">
                <a:pos x="connsiteX3" y="connsiteY3"/>
              </a:cxn>
            </a:cxnLst>
            <a:rect l="l" t="t" r="r" b="b"/>
            <a:pathLst>
              <a:path w="448036" h="3562350">
                <a:moveTo>
                  <a:pt x="428659" y="0"/>
                </a:moveTo>
                <a:cubicBezTo>
                  <a:pt x="212759" y="472281"/>
                  <a:pt x="-3141" y="944563"/>
                  <a:pt x="34" y="1381125"/>
                </a:cubicBezTo>
                <a:cubicBezTo>
                  <a:pt x="3209" y="1817687"/>
                  <a:pt x="438184" y="2255838"/>
                  <a:pt x="447709" y="2619375"/>
                </a:cubicBezTo>
                <a:cubicBezTo>
                  <a:pt x="457234" y="2982912"/>
                  <a:pt x="257209" y="3272631"/>
                  <a:pt x="57184" y="356235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n w="0"/>
              <a:solidFill>
                <a:schemeClr val="tx1"/>
              </a:solidFill>
              <a:effectLst>
                <a:outerShdw blurRad="38100" dist="19050" dir="2700000" algn="tl" rotWithShape="0">
                  <a:schemeClr val="dk1">
                    <a:alpha val="40000"/>
                  </a:schemeClr>
                </a:outerShdw>
              </a:effectLst>
            </a:endParaRPr>
          </a:p>
        </p:txBody>
      </p:sp>
      <p:sp>
        <p:nvSpPr>
          <p:cNvPr id="74" name="フリーフォーム: 図形 73"/>
          <p:cNvSpPr/>
          <p:nvPr/>
        </p:nvSpPr>
        <p:spPr>
          <a:xfrm>
            <a:off x="5638327" y="4333875"/>
            <a:ext cx="433861" cy="4581525"/>
          </a:xfrm>
          <a:custGeom>
            <a:avLst/>
            <a:gdLst>
              <a:gd name="connsiteX0" fmla="*/ 428659 w 448036"/>
              <a:gd name="connsiteY0" fmla="*/ 0 h 3562350"/>
              <a:gd name="connsiteX1" fmla="*/ 34 w 448036"/>
              <a:gd name="connsiteY1" fmla="*/ 1381125 h 3562350"/>
              <a:gd name="connsiteX2" fmla="*/ 447709 w 448036"/>
              <a:gd name="connsiteY2" fmla="*/ 2619375 h 3562350"/>
              <a:gd name="connsiteX3" fmla="*/ 57184 w 448036"/>
              <a:gd name="connsiteY3" fmla="*/ 3562350 h 3562350"/>
            </a:gdLst>
            <a:ahLst/>
            <a:cxnLst>
              <a:cxn ang="0">
                <a:pos x="connsiteX0" y="connsiteY0"/>
              </a:cxn>
              <a:cxn ang="0">
                <a:pos x="connsiteX1" y="connsiteY1"/>
              </a:cxn>
              <a:cxn ang="0">
                <a:pos x="connsiteX2" y="connsiteY2"/>
              </a:cxn>
              <a:cxn ang="0">
                <a:pos x="connsiteX3" y="connsiteY3"/>
              </a:cxn>
            </a:cxnLst>
            <a:rect l="l" t="t" r="r" b="b"/>
            <a:pathLst>
              <a:path w="448036" h="3562350">
                <a:moveTo>
                  <a:pt x="428659" y="0"/>
                </a:moveTo>
                <a:cubicBezTo>
                  <a:pt x="212759" y="472281"/>
                  <a:pt x="-3141" y="944563"/>
                  <a:pt x="34" y="1381125"/>
                </a:cubicBezTo>
                <a:cubicBezTo>
                  <a:pt x="3209" y="1817687"/>
                  <a:pt x="438184" y="2255838"/>
                  <a:pt x="447709" y="2619375"/>
                </a:cubicBezTo>
                <a:cubicBezTo>
                  <a:pt x="457234" y="2982912"/>
                  <a:pt x="257209" y="3272631"/>
                  <a:pt x="57184" y="356235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n w="0"/>
              <a:solidFill>
                <a:schemeClr val="tx1"/>
              </a:solidFill>
              <a:effectLst>
                <a:outerShdw blurRad="38100" dist="19050" dir="2700000" algn="tl" rotWithShape="0">
                  <a:schemeClr val="dk1">
                    <a:alpha val="40000"/>
                  </a:schemeClr>
                </a:outerShdw>
              </a:effectLst>
            </a:endParaRPr>
          </a:p>
        </p:txBody>
      </p:sp>
      <p:sp>
        <p:nvSpPr>
          <p:cNvPr id="78" name="四角形: 角を丸くする 77"/>
          <p:cNvSpPr/>
          <p:nvPr/>
        </p:nvSpPr>
        <p:spPr>
          <a:xfrm>
            <a:off x="5778339" y="552525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現金出納帳で入出金の確認</a:t>
            </a:r>
          </a:p>
        </p:txBody>
      </p:sp>
      <p:sp>
        <p:nvSpPr>
          <p:cNvPr id="79" name="四角形: 角を丸くする 78"/>
          <p:cNvSpPr/>
          <p:nvPr/>
        </p:nvSpPr>
        <p:spPr>
          <a:xfrm>
            <a:off x="7258331" y="552525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現金残高照合表の作成</a:t>
            </a:r>
          </a:p>
        </p:txBody>
      </p:sp>
      <p:sp>
        <p:nvSpPr>
          <p:cNvPr id="80" name="四角形: 角を丸くする 79"/>
          <p:cNvSpPr/>
          <p:nvPr/>
        </p:nvSpPr>
        <p:spPr>
          <a:xfrm>
            <a:off x="7258331" y="658346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照合</a:t>
            </a:r>
          </a:p>
        </p:txBody>
      </p:sp>
      <p:sp>
        <p:nvSpPr>
          <p:cNvPr id="81" name="フローチャート: 書類 80"/>
          <p:cNvSpPr/>
          <p:nvPr/>
        </p:nvSpPr>
        <p:spPr>
          <a:xfrm>
            <a:off x="6356189" y="5839528"/>
            <a:ext cx="753316"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現金出納帳</a:t>
            </a:r>
          </a:p>
        </p:txBody>
      </p:sp>
      <p:sp>
        <p:nvSpPr>
          <p:cNvPr id="83" name="フローチャート: 書類 82"/>
          <p:cNvSpPr/>
          <p:nvPr/>
        </p:nvSpPr>
        <p:spPr>
          <a:xfrm>
            <a:off x="7909433" y="5839528"/>
            <a:ext cx="753316"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現金残高照合表</a:t>
            </a:r>
          </a:p>
        </p:txBody>
      </p:sp>
      <p:sp>
        <p:nvSpPr>
          <p:cNvPr id="85" name="四角形: 角を丸くする 84"/>
          <p:cNvSpPr/>
          <p:nvPr/>
        </p:nvSpPr>
        <p:spPr>
          <a:xfrm>
            <a:off x="8609795" y="6583463"/>
            <a:ext cx="1023689" cy="4442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システムへの入力（現金</a:t>
            </a:r>
            <a:r>
              <a:rPr kumimoji="1" lang="ja-JP" altLang="en-US" sz="900" dirty="0" smtClean="0"/>
              <a:t>残高入力</a:t>
            </a:r>
            <a:r>
              <a:rPr kumimoji="1" lang="ja-JP" altLang="en-US" sz="900" dirty="0"/>
              <a:t>）</a:t>
            </a:r>
          </a:p>
        </p:txBody>
      </p:sp>
      <p:cxnSp>
        <p:nvCxnSpPr>
          <p:cNvPr id="86" name="直線矢印コネクタ 85"/>
          <p:cNvCxnSpPr>
            <a:stCxn id="78" idx="3"/>
            <a:endCxn id="79" idx="1"/>
          </p:cNvCxnSpPr>
          <p:nvPr/>
        </p:nvCxnSpPr>
        <p:spPr>
          <a:xfrm>
            <a:off x="6802028" y="5697103"/>
            <a:ext cx="45630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1" name="コネクタ: カギ線 90"/>
          <p:cNvCxnSpPr>
            <a:stCxn id="81" idx="2"/>
            <a:endCxn id="80" idx="0"/>
          </p:cNvCxnSpPr>
          <p:nvPr/>
        </p:nvCxnSpPr>
        <p:spPr>
          <a:xfrm rot="16200000" flipH="1">
            <a:off x="7075195" y="5888482"/>
            <a:ext cx="352633" cy="1037329"/>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97" name="直線矢印コネクタ 96"/>
          <p:cNvCxnSpPr>
            <a:stCxn id="79" idx="2"/>
            <a:endCxn id="80" idx="0"/>
          </p:cNvCxnSpPr>
          <p:nvPr/>
        </p:nvCxnSpPr>
        <p:spPr>
          <a:xfrm>
            <a:off x="7770176" y="5868955"/>
            <a:ext cx="0" cy="71450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2" name="コネクタ: カギ線 101"/>
          <p:cNvCxnSpPr>
            <a:stCxn id="83" idx="2"/>
            <a:endCxn id="80" idx="0"/>
          </p:cNvCxnSpPr>
          <p:nvPr/>
        </p:nvCxnSpPr>
        <p:spPr>
          <a:xfrm rot="5400000">
            <a:off x="7851818" y="6149190"/>
            <a:ext cx="352633" cy="515915"/>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84" name="四角形: 角を丸くする 83"/>
          <p:cNvSpPr/>
          <p:nvPr/>
        </p:nvSpPr>
        <p:spPr>
          <a:xfrm>
            <a:off x="7258709" y="771097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実査</a:t>
            </a:r>
          </a:p>
        </p:txBody>
      </p:sp>
      <p:sp>
        <p:nvSpPr>
          <p:cNvPr id="119" name="フローチャート: 磁気ディスク 118"/>
          <p:cNvSpPr/>
          <p:nvPr/>
        </p:nvSpPr>
        <p:spPr>
          <a:xfrm>
            <a:off x="4655223" y="8896350"/>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20" name="直線矢印コネクタ 119"/>
          <p:cNvCxnSpPr>
            <a:stCxn id="72" idx="2"/>
            <a:endCxn id="119" idx="1"/>
          </p:cNvCxnSpPr>
          <p:nvPr/>
        </p:nvCxnSpPr>
        <p:spPr>
          <a:xfrm flipH="1">
            <a:off x="4982999" y="6927169"/>
            <a:ext cx="5288" cy="196918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8" name="直線矢印コネクタ 127"/>
          <p:cNvCxnSpPr>
            <a:stCxn id="80" idx="2"/>
            <a:endCxn id="84" idx="0"/>
          </p:cNvCxnSpPr>
          <p:nvPr/>
        </p:nvCxnSpPr>
        <p:spPr>
          <a:xfrm>
            <a:off x="7770176" y="6927169"/>
            <a:ext cx="378" cy="78380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7" name="フローチャート: 書類 136"/>
          <p:cNvSpPr/>
          <p:nvPr/>
        </p:nvSpPr>
        <p:spPr>
          <a:xfrm>
            <a:off x="1344234" y="8003310"/>
            <a:ext cx="753316"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金庫開閉記録簿</a:t>
            </a:r>
          </a:p>
        </p:txBody>
      </p:sp>
      <p:sp>
        <p:nvSpPr>
          <p:cNvPr id="138" name="フローチャート: 書類 137"/>
          <p:cNvSpPr/>
          <p:nvPr/>
        </p:nvSpPr>
        <p:spPr>
          <a:xfrm>
            <a:off x="2830920" y="5807205"/>
            <a:ext cx="753316"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現金残高照合表</a:t>
            </a:r>
          </a:p>
        </p:txBody>
      </p:sp>
      <p:sp>
        <p:nvSpPr>
          <p:cNvPr id="140" name="楕円 139"/>
          <p:cNvSpPr/>
          <p:nvPr/>
        </p:nvSpPr>
        <p:spPr>
          <a:xfrm>
            <a:off x="12299489" y="5501307"/>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125" name="ひし形 124"/>
          <p:cNvSpPr/>
          <p:nvPr/>
        </p:nvSpPr>
        <p:spPr>
          <a:xfrm>
            <a:off x="10608051" y="5510328"/>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違算</a:t>
            </a:r>
          </a:p>
        </p:txBody>
      </p:sp>
      <p:sp>
        <p:nvSpPr>
          <p:cNvPr id="147" name="テキスト ボックス 146"/>
          <p:cNvSpPr txBox="1"/>
          <p:nvPr/>
        </p:nvSpPr>
        <p:spPr>
          <a:xfrm>
            <a:off x="10994307" y="5460079"/>
            <a:ext cx="511843" cy="230832"/>
          </a:xfrm>
          <a:prstGeom prst="rect">
            <a:avLst/>
          </a:prstGeom>
          <a:noFill/>
        </p:spPr>
        <p:txBody>
          <a:bodyPr wrap="square" rtlCol="0">
            <a:spAutoFit/>
          </a:bodyPr>
          <a:lstStyle/>
          <a:p>
            <a:r>
              <a:rPr kumimoji="1" lang="ja-JP" altLang="en-US" sz="900" dirty="0"/>
              <a:t>なし</a:t>
            </a:r>
          </a:p>
        </p:txBody>
      </p:sp>
      <p:sp>
        <p:nvSpPr>
          <p:cNvPr id="148" name="テキスト ボックス 147"/>
          <p:cNvSpPr txBox="1"/>
          <p:nvPr/>
        </p:nvSpPr>
        <p:spPr>
          <a:xfrm>
            <a:off x="10863973" y="5854033"/>
            <a:ext cx="511843" cy="230832"/>
          </a:xfrm>
          <a:prstGeom prst="rect">
            <a:avLst/>
          </a:prstGeom>
          <a:noFill/>
        </p:spPr>
        <p:txBody>
          <a:bodyPr wrap="square" rtlCol="0">
            <a:spAutoFit/>
          </a:bodyPr>
          <a:lstStyle/>
          <a:p>
            <a:r>
              <a:rPr kumimoji="1" lang="ja-JP" altLang="en-US" sz="900" dirty="0"/>
              <a:t>あり</a:t>
            </a:r>
          </a:p>
        </p:txBody>
      </p:sp>
      <p:sp>
        <p:nvSpPr>
          <p:cNvPr id="150" name="フローチャート: 磁気ディスク 149"/>
          <p:cNvSpPr/>
          <p:nvPr/>
        </p:nvSpPr>
        <p:spPr>
          <a:xfrm>
            <a:off x="8793863" y="8900594"/>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51" name="直線矢印コネクタ 150"/>
          <p:cNvCxnSpPr>
            <a:stCxn id="85" idx="2"/>
            <a:endCxn id="150" idx="1"/>
          </p:cNvCxnSpPr>
          <p:nvPr/>
        </p:nvCxnSpPr>
        <p:spPr>
          <a:xfrm flipH="1">
            <a:off x="9121639" y="7027667"/>
            <a:ext cx="1" cy="187292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5" name="コネクタ: カギ線 164"/>
          <p:cNvCxnSpPr>
            <a:stCxn id="84" idx="3"/>
            <a:endCxn id="85" idx="1"/>
          </p:cNvCxnSpPr>
          <p:nvPr/>
        </p:nvCxnSpPr>
        <p:spPr>
          <a:xfrm flipV="1">
            <a:off x="8282398" y="6805565"/>
            <a:ext cx="327397" cy="1077262"/>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77" name="コネクタ: カギ線 176"/>
          <p:cNvCxnSpPr/>
          <p:nvPr/>
        </p:nvCxnSpPr>
        <p:spPr>
          <a:xfrm flipV="1">
            <a:off x="8282398" y="6798942"/>
            <a:ext cx="327397" cy="1077262"/>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07" name="四角形: 角を丸くする 106"/>
          <p:cNvSpPr/>
          <p:nvPr/>
        </p:nvSpPr>
        <p:spPr>
          <a:xfrm>
            <a:off x="9274194" y="771097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大金庫の閉扉</a:t>
            </a:r>
          </a:p>
        </p:txBody>
      </p:sp>
      <p:cxnSp>
        <p:nvCxnSpPr>
          <p:cNvPr id="183" name="コネクタ: カギ線 182"/>
          <p:cNvCxnSpPr>
            <a:stCxn id="85" idx="3"/>
            <a:endCxn id="107" idx="0"/>
          </p:cNvCxnSpPr>
          <p:nvPr/>
        </p:nvCxnSpPr>
        <p:spPr>
          <a:xfrm>
            <a:off x="9633484" y="6805565"/>
            <a:ext cx="152555" cy="905409"/>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89" name="コネクタ: カギ線 188"/>
          <p:cNvCxnSpPr>
            <a:stCxn id="107" idx="3"/>
            <a:endCxn id="125" idx="1"/>
          </p:cNvCxnSpPr>
          <p:nvPr/>
        </p:nvCxnSpPr>
        <p:spPr>
          <a:xfrm flipV="1">
            <a:off x="10297883" y="5682181"/>
            <a:ext cx="310168" cy="2200646"/>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95" name="直線矢印コネクタ 194"/>
          <p:cNvCxnSpPr>
            <a:stCxn id="125" idx="3"/>
          </p:cNvCxnSpPr>
          <p:nvPr/>
        </p:nvCxnSpPr>
        <p:spPr>
          <a:xfrm>
            <a:off x="10989051" y="5682181"/>
            <a:ext cx="1260596" cy="42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2" name="四角形: 角を丸くする 201"/>
          <p:cNvSpPr/>
          <p:nvPr/>
        </p:nvSpPr>
        <p:spPr>
          <a:xfrm>
            <a:off x="10994305" y="6093604"/>
            <a:ext cx="1023689" cy="4709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過不足金発生報告書件発見報告書作成</a:t>
            </a:r>
          </a:p>
        </p:txBody>
      </p:sp>
      <p:cxnSp>
        <p:nvCxnSpPr>
          <p:cNvPr id="207" name="コネクタ: カギ線 206"/>
          <p:cNvCxnSpPr>
            <a:stCxn id="71" idx="2"/>
            <a:endCxn id="72" idx="1"/>
          </p:cNvCxnSpPr>
          <p:nvPr/>
        </p:nvCxnSpPr>
        <p:spPr>
          <a:xfrm rot="16200000" flipH="1">
            <a:off x="4102095" y="6380970"/>
            <a:ext cx="572038" cy="176656"/>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25" name="コネクタ: カギ線 224"/>
          <p:cNvCxnSpPr>
            <a:stCxn id="125" idx="2"/>
            <a:endCxn id="202" idx="1"/>
          </p:cNvCxnSpPr>
          <p:nvPr/>
        </p:nvCxnSpPr>
        <p:spPr>
          <a:xfrm rot="16200000" flipH="1">
            <a:off x="10658914" y="5993670"/>
            <a:ext cx="475028" cy="195754"/>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51" name="四角形: 角を丸くする 250"/>
          <p:cNvSpPr/>
          <p:nvPr/>
        </p:nvSpPr>
        <p:spPr>
          <a:xfrm>
            <a:off x="3787940" y="102182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各種申請</a:t>
            </a:r>
          </a:p>
        </p:txBody>
      </p:sp>
      <p:cxnSp>
        <p:nvCxnSpPr>
          <p:cNvPr id="253" name="直線矢印コネクタ 252"/>
          <p:cNvCxnSpPr>
            <a:stCxn id="251" idx="2"/>
            <a:endCxn id="71" idx="0"/>
          </p:cNvCxnSpPr>
          <p:nvPr/>
        </p:nvCxnSpPr>
        <p:spPr>
          <a:xfrm>
            <a:off x="4299785" y="1365525"/>
            <a:ext cx="1" cy="44740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57" name="四角形: 角を丸くする 256"/>
          <p:cNvSpPr/>
          <p:nvPr/>
        </p:nvSpPr>
        <p:spPr>
          <a:xfrm>
            <a:off x="3787940" y="2775165"/>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承認</a:t>
            </a:r>
          </a:p>
        </p:txBody>
      </p:sp>
      <p:sp>
        <p:nvSpPr>
          <p:cNvPr id="258" name="テキスト ボックス 257"/>
          <p:cNvSpPr txBox="1"/>
          <p:nvPr/>
        </p:nvSpPr>
        <p:spPr>
          <a:xfrm>
            <a:off x="7018133" y="8097396"/>
            <a:ext cx="1623176" cy="1061829"/>
          </a:xfrm>
          <a:prstGeom prst="rect">
            <a:avLst/>
          </a:prstGeom>
          <a:noFill/>
        </p:spPr>
        <p:txBody>
          <a:bodyPr wrap="square" rtlCol="0">
            <a:spAutoFit/>
          </a:bodyPr>
          <a:lstStyle/>
          <a:p>
            <a:r>
              <a:rPr kumimoji="1" lang="ja-JP" altLang="en-US" sz="900" dirty="0"/>
              <a:t>・現金出納帳の入出金</a:t>
            </a:r>
            <a:endParaRPr kumimoji="1" lang="en-US" altLang="ja-JP" sz="900" dirty="0"/>
          </a:p>
          <a:p>
            <a:r>
              <a:rPr kumimoji="1" lang="ja-JP" altLang="en-US" sz="900" dirty="0"/>
              <a:t>・お金を数えて残高照合表</a:t>
            </a:r>
            <a:endParaRPr kumimoji="1" lang="en-US" altLang="ja-JP" sz="900" dirty="0"/>
          </a:p>
          <a:p>
            <a:r>
              <a:rPr kumimoji="1" lang="ja-JP" altLang="en-US" sz="900" dirty="0"/>
              <a:t>・残高照合表と現金出納帳の残高の一致</a:t>
            </a:r>
            <a:endParaRPr kumimoji="1" lang="en-US" altLang="ja-JP" sz="900" dirty="0"/>
          </a:p>
          <a:p>
            <a:r>
              <a:rPr kumimoji="1" lang="ja-JP" altLang="en-US" sz="900" dirty="0">
                <a:solidFill>
                  <a:schemeClr val="accent1"/>
                </a:solidFill>
              </a:rPr>
              <a:t>＊出納担当者と同じ</a:t>
            </a:r>
            <a:r>
              <a:rPr kumimoji="1" lang="ja-JP" altLang="en-US" sz="900" dirty="0" smtClean="0">
                <a:solidFill>
                  <a:schemeClr val="accent1"/>
                </a:solidFill>
              </a:rPr>
              <a:t>内容を任命責任者または代行責任者は確認する</a:t>
            </a:r>
            <a:endParaRPr kumimoji="1" lang="en-US" altLang="ja-JP" sz="900" dirty="0">
              <a:solidFill>
                <a:schemeClr val="accent1"/>
              </a:solidFill>
            </a:endParaRPr>
          </a:p>
        </p:txBody>
      </p:sp>
      <p:sp>
        <p:nvSpPr>
          <p:cNvPr id="260" name="テキスト ボックス 259"/>
          <p:cNvSpPr txBox="1"/>
          <p:nvPr/>
        </p:nvSpPr>
        <p:spPr>
          <a:xfrm>
            <a:off x="8686621" y="5932071"/>
            <a:ext cx="1526621" cy="646331"/>
          </a:xfrm>
          <a:prstGeom prst="rect">
            <a:avLst/>
          </a:prstGeom>
          <a:noFill/>
        </p:spPr>
        <p:txBody>
          <a:bodyPr wrap="square" rtlCol="0">
            <a:spAutoFit/>
          </a:bodyPr>
          <a:lstStyle/>
          <a:p>
            <a:r>
              <a:rPr kumimoji="1" lang="ja-JP" altLang="en-US" sz="900" dirty="0"/>
              <a:t>・現金確定処理メニューで確定を入力</a:t>
            </a:r>
            <a:endParaRPr kumimoji="1" lang="en-US" altLang="ja-JP" sz="900" dirty="0"/>
          </a:p>
          <a:p>
            <a:r>
              <a:rPr kumimoji="1" lang="ja-JP" altLang="en-US" sz="900" dirty="0"/>
              <a:t>・経費精算システムから現金出納帳を出力</a:t>
            </a:r>
            <a:endParaRPr kumimoji="1" lang="en-US" altLang="ja-JP" sz="900" dirty="0"/>
          </a:p>
        </p:txBody>
      </p:sp>
      <p:sp>
        <p:nvSpPr>
          <p:cNvPr id="261" name="吹き出し: 四角形 260"/>
          <p:cNvSpPr/>
          <p:nvPr/>
        </p:nvSpPr>
        <p:spPr>
          <a:xfrm>
            <a:off x="5681469" y="2733857"/>
            <a:ext cx="2612298" cy="648150"/>
          </a:xfrm>
          <a:prstGeom prst="wedgeRectCallout">
            <a:avLst>
              <a:gd name="adj1" fmla="val -72852"/>
              <a:gd name="adj2" fmla="val 58418"/>
            </a:avLst>
          </a:prstGeom>
        </p:spPr>
        <p:style>
          <a:lnRef idx="1">
            <a:schemeClr val="accent2"/>
          </a:lnRef>
          <a:fillRef idx="2">
            <a:schemeClr val="accent2"/>
          </a:fillRef>
          <a:effectRef idx="1">
            <a:schemeClr val="accent2"/>
          </a:effectRef>
          <a:fontRef idx="minor">
            <a:schemeClr val="dk1"/>
          </a:fontRef>
        </p:style>
        <p:txBody>
          <a:bodyPr rtlCol="0" anchor="t"/>
          <a:lstStyle/>
          <a:p>
            <a:r>
              <a:rPr kumimoji="1" lang="en-US" altLang="ja-JP" sz="900" dirty="0"/>
              <a:t>【</a:t>
            </a:r>
            <a:r>
              <a:rPr kumimoji="1" lang="ja-JP" altLang="en-US" sz="900" dirty="0"/>
              <a:t>非定例業務</a:t>
            </a:r>
            <a:r>
              <a:rPr kumimoji="1" lang="en-US" altLang="ja-JP" sz="900" dirty="0"/>
              <a:t>】</a:t>
            </a:r>
          </a:p>
          <a:p>
            <a:r>
              <a:rPr kumimoji="1" lang="ja-JP" altLang="en-US" sz="900" dirty="0"/>
              <a:t>・小口現金の補充（支社）</a:t>
            </a:r>
            <a:endParaRPr kumimoji="1" lang="en-US" altLang="ja-JP" sz="900" dirty="0"/>
          </a:p>
          <a:p>
            <a:r>
              <a:rPr kumimoji="1" lang="ja-JP" altLang="en-US" sz="900" dirty="0"/>
              <a:t>小口現金が足りない場合、出納担当者は専用口座から小口現金を取り出す。</a:t>
            </a:r>
          </a:p>
        </p:txBody>
      </p:sp>
      <p:sp>
        <p:nvSpPr>
          <p:cNvPr id="263" name="四角形: 角を丸くする 262"/>
          <p:cNvSpPr/>
          <p:nvPr/>
        </p:nvSpPr>
        <p:spPr>
          <a:xfrm>
            <a:off x="10994305" y="7626483"/>
            <a:ext cx="1023689" cy="4709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過不足金発生報告書件発見報告書確認</a:t>
            </a:r>
          </a:p>
        </p:txBody>
      </p:sp>
      <p:cxnSp>
        <p:nvCxnSpPr>
          <p:cNvPr id="264" name="直線矢印コネクタ 263"/>
          <p:cNvCxnSpPr>
            <a:stCxn id="202" idx="2"/>
            <a:endCxn id="263" idx="0"/>
          </p:cNvCxnSpPr>
          <p:nvPr/>
        </p:nvCxnSpPr>
        <p:spPr>
          <a:xfrm>
            <a:off x="11506150" y="6564518"/>
            <a:ext cx="0" cy="10619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76" name="フローチャート: 書類 275"/>
          <p:cNvSpPr/>
          <p:nvPr/>
        </p:nvSpPr>
        <p:spPr>
          <a:xfrm>
            <a:off x="8348410" y="2733857"/>
            <a:ext cx="753316" cy="710873"/>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キャッシュカード使用記録簿</a:t>
            </a:r>
          </a:p>
        </p:txBody>
      </p:sp>
      <p:sp>
        <p:nvSpPr>
          <p:cNvPr id="277" name="吹き出し: 四角形 276"/>
          <p:cNvSpPr/>
          <p:nvPr/>
        </p:nvSpPr>
        <p:spPr>
          <a:xfrm>
            <a:off x="5679739" y="3444730"/>
            <a:ext cx="2612298" cy="790911"/>
          </a:xfrm>
          <a:prstGeom prst="wedgeRectCallout">
            <a:avLst>
              <a:gd name="adj1" fmla="val -72852"/>
              <a:gd name="adj2" fmla="val 58418"/>
            </a:avLst>
          </a:prstGeom>
        </p:spPr>
        <p:style>
          <a:lnRef idx="1">
            <a:schemeClr val="accent2"/>
          </a:lnRef>
          <a:fillRef idx="2">
            <a:schemeClr val="accent2"/>
          </a:fillRef>
          <a:effectRef idx="1">
            <a:schemeClr val="accent2"/>
          </a:effectRef>
          <a:fontRef idx="minor">
            <a:schemeClr val="dk1"/>
          </a:fontRef>
        </p:style>
        <p:txBody>
          <a:bodyPr rtlCol="0" anchor="t"/>
          <a:lstStyle/>
          <a:p>
            <a:r>
              <a:rPr kumimoji="1" lang="en-US" altLang="ja-JP" sz="900" dirty="0"/>
              <a:t>【</a:t>
            </a:r>
            <a:r>
              <a:rPr kumimoji="1" lang="ja-JP" altLang="en-US" sz="900" dirty="0"/>
              <a:t>非定例業務</a:t>
            </a:r>
            <a:r>
              <a:rPr kumimoji="1" lang="en-US" altLang="ja-JP" sz="900" dirty="0"/>
              <a:t>】</a:t>
            </a:r>
          </a:p>
          <a:p>
            <a:r>
              <a:rPr kumimoji="1" lang="ja-JP" altLang="en-US" sz="900" dirty="0"/>
              <a:t>・小口現金口座の補充（支社）</a:t>
            </a:r>
            <a:endParaRPr kumimoji="1" lang="en-US" altLang="ja-JP" sz="900" dirty="0"/>
          </a:p>
          <a:p>
            <a:r>
              <a:rPr kumimoji="1" lang="ja-JP" altLang="en-US" sz="900" dirty="0"/>
              <a:t>小口現金口座が足りない場合、出納担当者は「小口現金口座振替依頼書」を使用して経理部長へ請求する。</a:t>
            </a:r>
          </a:p>
          <a:p>
            <a:endParaRPr kumimoji="1" lang="ja-JP" altLang="en-US" sz="900" dirty="0"/>
          </a:p>
        </p:txBody>
      </p:sp>
      <p:sp>
        <p:nvSpPr>
          <p:cNvPr id="278" name="フローチャート: 書類 277"/>
          <p:cNvSpPr/>
          <p:nvPr/>
        </p:nvSpPr>
        <p:spPr>
          <a:xfrm>
            <a:off x="8348410" y="3548000"/>
            <a:ext cx="753316" cy="57726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小口現金口座振替依頼書</a:t>
            </a:r>
          </a:p>
        </p:txBody>
      </p:sp>
      <p:sp>
        <p:nvSpPr>
          <p:cNvPr id="279" name="吹き出し: 四角形 278"/>
          <p:cNvSpPr/>
          <p:nvPr/>
        </p:nvSpPr>
        <p:spPr>
          <a:xfrm>
            <a:off x="5681469" y="1922433"/>
            <a:ext cx="2612298" cy="739033"/>
          </a:xfrm>
          <a:prstGeom prst="wedgeRectCallout">
            <a:avLst>
              <a:gd name="adj1" fmla="val -72852"/>
              <a:gd name="adj2" fmla="val 58418"/>
            </a:avLst>
          </a:prstGeom>
        </p:spPr>
        <p:style>
          <a:lnRef idx="1">
            <a:schemeClr val="accent2"/>
          </a:lnRef>
          <a:fillRef idx="2">
            <a:schemeClr val="accent2"/>
          </a:fillRef>
          <a:effectRef idx="1">
            <a:schemeClr val="accent2"/>
          </a:effectRef>
          <a:fontRef idx="minor">
            <a:schemeClr val="dk1"/>
          </a:fontRef>
        </p:style>
        <p:txBody>
          <a:bodyPr rtlCol="0" anchor="t"/>
          <a:lstStyle/>
          <a:p>
            <a:r>
              <a:rPr kumimoji="1" lang="en-US" altLang="ja-JP" sz="900" dirty="0"/>
              <a:t>【</a:t>
            </a:r>
            <a:r>
              <a:rPr kumimoji="1" lang="ja-JP" altLang="en-US" sz="900" dirty="0"/>
              <a:t>非定例業務</a:t>
            </a:r>
            <a:r>
              <a:rPr kumimoji="1" lang="en-US" altLang="ja-JP" sz="900" dirty="0"/>
              <a:t>】</a:t>
            </a:r>
          </a:p>
          <a:p>
            <a:r>
              <a:rPr kumimoji="1" lang="ja-JP" altLang="en-US" sz="900" dirty="0"/>
              <a:t>・小口現金の補充（店舗）</a:t>
            </a:r>
            <a:endParaRPr kumimoji="1" lang="en-US" altLang="ja-JP" sz="900" dirty="0"/>
          </a:p>
          <a:p>
            <a:r>
              <a:rPr kumimoji="1" lang="ja-JP" altLang="en-US" sz="900" dirty="0"/>
              <a:t>小口現金が足りない場合、出納担当者は「小口現金請求書兼受領書」を使用して支社長へ請求する。</a:t>
            </a:r>
          </a:p>
        </p:txBody>
      </p:sp>
      <p:sp>
        <p:nvSpPr>
          <p:cNvPr id="280" name="フローチャート: 書類 279"/>
          <p:cNvSpPr/>
          <p:nvPr/>
        </p:nvSpPr>
        <p:spPr>
          <a:xfrm>
            <a:off x="8348410" y="2038142"/>
            <a:ext cx="753316" cy="57726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小口現金請求書兼受領書</a:t>
            </a:r>
          </a:p>
        </p:txBody>
      </p:sp>
      <p:cxnSp>
        <p:nvCxnSpPr>
          <p:cNvPr id="289" name="コネクタ: カギ線 288"/>
          <p:cNvCxnSpPr>
            <a:stCxn id="263" idx="3"/>
          </p:cNvCxnSpPr>
          <p:nvPr/>
        </p:nvCxnSpPr>
        <p:spPr>
          <a:xfrm flipV="1">
            <a:off x="12017994" y="5686404"/>
            <a:ext cx="231653" cy="2175536"/>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04" name="フローチャート: 書類 203"/>
          <p:cNvSpPr/>
          <p:nvPr/>
        </p:nvSpPr>
        <p:spPr>
          <a:xfrm>
            <a:off x="11543797" y="6624636"/>
            <a:ext cx="753316" cy="754063"/>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過不足金発生報告書件発見報告書</a:t>
            </a:r>
          </a:p>
        </p:txBody>
      </p:sp>
      <p:sp>
        <p:nvSpPr>
          <p:cNvPr id="66" name="フローチャート: 書類 65"/>
          <p:cNvSpPr/>
          <p:nvPr/>
        </p:nvSpPr>
        <p:spPr>
          <a:xfrm>
            <a:off x="9633484" y="8003310"/>
            <a:ext cx="753316"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金庫開閉記録簿</a:t>
            </a:r>
          </a:p>
        </p:txBody>
      </p:sp>
      <p:sp>
        <p:nvSpPr>
          <p:cNvPr id="67" name="テキスト ボックス 66"/>
          <p:cNvSpPr txBox="1"/>
          <p:nvPr/>
        </p:nvSpPr>
        <p:spPr>
          <a:xfrm>
            <a:off x="6332175" y="6517023"/>
            <a:ext cx="1623176" cy="1200329"/>
          </a:xfrm>
          <a:prstGeom prst="rect">
            <a:avLst/>
          </a:prstGeom>
          <a:noFill/>
        </p:spPr>
        <p:txBody>
          <a:bodyPr wrap="square" rtlCol="0">
            <a:spAutoFit/>
          </a:bodyPr>
          <a:lstStyle/>
          <a:p>
            <a:r>
              <a:rPr kumimoji="1" lang="ja-JP" altLang="en-US" sz="900" dirty="0" smtClean="0"/>
              <a:t>本社</a:t>
            </a:r>
            <a:endParaRPr kumimoji="1" lang="en-US" altLang="ja-JP" sz="900" dirty="0" smtClean="0"/>
          </a:p>
          <a:p>
            <a:r>
              <a:rPr kumimoji="1" lang="ja-JP" altLang="en-US" sz="900" dirty="0" smtClean="0"/>
              <a:t>・新幹線回数券</a:t>
            </a:r>
            <a:endParaRPr kumimoji="1" lang="en-US" altLang="ja-JP" sz="900" dirty="0" smtClean="0"/>
          </a:p>
          <a:p>
            <a:r>
              <a:rPr kumimoji="1" lang="ja-JP" altLang="en-US" sz="900" dirty="0" smtClean="0"/>
              <a:t>・商品券</a:t>
            </a:r>
            <a:endParaRPr kumimoji="1" lang="en-US" altLang="ja-JP" sz="900" dirty="0" smtClean="0"/>
          </a:p>
          <a:p>
            <a:r>
              <a:rPr kumimoji="1" lang="ja-JP" altLang="en-US" sz="900" dirty="0" smtClean="0"/>
              <a:t>・収入印紙＋社外前払い金</a:t>
            </a:r>
            <a:endParaRPr kumimoji="1" lang="en-US" altLang="ja-JP" sz="900" dirty="0" smtClean="0"/>
          </a:p>
          <a:p>
            <a:r>
              <a:rPr kumimoji="1" lang="ja-JP" altLang="en-US" sz="900" dirty="0" smtClean="0"/>
              <a:t>現場</a:t>
            </a:r>
            <a:endParaRPr kumimoji="1" lang="en-US" altLang="ja-JP" sz="900" dirty="0" smtClean="0"/>
          </a:p>
          <a:p>
            <a:r>
              <a:rPr kumimoji="1" lang="ja-JP" altLang="en-US" sz="900" dirty="0" smtClean="0"/>
              <a:t>・切手</a:t>
            </a:r>
            <a:endParaRPr kumimoji="1" lang="en-US" altLang="ja-JP" sz="900" dirty="0" smtClean="0"/>
          </a:p>
          <a:p>
            <a:r>
              <a:rPr kumimoji="1" lang="ja-JP" altLang="en-US" sz="900" dirty="0" smtClean="0"/>
              <a:t>・レターパック</a:t>
            </a:r>
            <a:endParaRPr kumimoji="1" lang="en-US" altLang="ja-JP" sz="900" dirty="0"/>
          </a:p>
          <a:p>
            <a:r>
              <a:rPr kumimoji="1" lang="ja-JP" altLang="en-US" sz="900" dirty="0" smtClean="0"/>
              <a:t>を同時に在庫確認</a:t>
            </a:r>
            <a:endParaRPr kumimoji="1" lang="en-US" altLang="ja-JP" sz="900" dirty="0" smtClean="0"/>
          </a:p>
        </p:txBody>
      </p:sp>
      <p:sp>
        <p:nvSpPr>
          <p:cNvPr id="68" name="テキスト ボックス 67"/>
          <p:cNvSpPr txBox="1"/>
          <p:nvPr/>
        </p:nvSpPr>
        <p:spPr>
          <a:xfrm>
            <a:off x="6082262" y="7788392"/>
            <a:ext cx="960004" cy="784830"/>
          </a:xfrm>
          <a:prstGeom prst="rect">
            <a:avLst/>
          </a:prstGeom>
          <a:noFill/>
        </p:spPr>
        <p:txBody>
          <a:bodyPr wrap="square" rtlCol="0">
            <a:spAutoFit/>
          </a:bodyPr>
          <a:lstStyle/>
          <a:p>
            <a:r>
              <a:rPr kumimoji="1" lang="ja-JP" altLang="en-US" sz="900" dirty="0" smtClean="0">
                <a:solidFill>
                  <a:srgbClr val="FF0000"/>
                </a:solidFill>
              </a:rPr>
              <a:t>新幹線回数券と商品券は現在の経費生産システムで残高表示される</a:t>
            </a:r>
            <a:endParaRPr kumimoji="1" lang="en-US" altLang="ja-JP" sz="900" dirty="0">
              <a:solidFill>
                <a:srgbClr val="FF0000"/>
              </a:solidFill>
            </a:endParaRPr>
          </a:p>
        </p:txBody>
      </p:sp>
    </p:spTree>
    <p:extLst>
      <p:ext uri="{BB962C8B-B14F-4D97-AF65-F5344CB8AC3E}">
        <p14:creationId xmlns:p14="http://schemas.microsoft.com/office/powerpoint/2010/main" val="1661990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線矢印コネクタ 29"/>
          <p:cNvCxnSpPr>
            <a:stCxn id="12" idx="3"/>
            <a:endCxn id="14" idx="1"/>
          </p:cNvCxnSpPr>
          <p:nvPr/>
        </p:nvCxnSpPr>
        <p:spPr>
          <a:xfrm>
            <a:off x="5490752" y="6643304"/>
            <a:ext cx="152019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 name="楕円 3"/>
          <p:cNvSpPr/>
          <p:nvPr/>
        </p:nvSpPr>
        <p:spPr>
          <a:xfrm>
            <a:off x="729349" y="867299"/>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sp>
        <p:nvSpPr>
          <p:cNvPr id="5" name="四角形: 角を丸くする 4"/>
          <p:cNvSpPr/>
          <p:nvPr/>
        </p:nvSpPr>
        <p:spPr>
          <a:xfrm>
            <a:off x="1241478" y="874295"/>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交通費の申請と精算</a:t>
            </a:r>
          </a:p>
        </p:txBody>
      </p:sp>
      <p:sp>
        <p:nvSpPr>
          <p:cNvPr id="8" name="フローチャート: 書類 7"/>
          <p:cNvSpPr/>
          <p:nvPr/>
        </p:nvSpPr>
        <p:spPr>
          <a:xfrm>
            <a:off x="1891053" y="113956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9" name="フローチャート: 書類 8"/>
          <p:cNvSpPr/>
          <p:nvPr/>
        </p:nvSpPr>
        <p:spPr>
          <a:xfrm>
            <a:off x="1972734" y="1330685"/>
            <a:ext cx="753316" cy="55938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交通費支払</a:t>
            </a:r>
            <a:r>
              <a:rPr kumimoji="1" lang="ja-JP" altLang="en-US" sz="900" dirty="0" smtClean="0"/>
              <a:t>証明書</a:t>
            </a:r>
            <a:endParaRPr kumimoji="1" lang="en-US" altLang="ja-JP" sz="900" dirty="0" smtClean="0"/>
          </a:p>
          <a:p>
            <a:pPr algn="ctr"/>
            <a:r>
              <a:rPr kumimoji="1" lang="en-US" altLang="ja-JP" sz="900" dirty="0" smtClean="0"/>
              <a:t>Or</a:t>
            </a:r>
            <a:r>
              <a:rPr kumimoji="1" lang="ja-JP" altLang="en-US" sz="900" dirty="0" smtClean="0"/>
              <a:t>領収書</a:t>
            </a:r>
            <a:endParaRPr kumimoji="1" lang="ja-JP" altLang="en-US" sz="900" dirty="0"/>
          </a:p>
        </p:txBody>
      </p:sp>
      <p:sp>
        <p:nvSpPr>
          <p:cNvPr id="10" name="四角形: 角を丸くする 9"/>
          <p:cNvSpPr/>
          <p:nvPr/>
        </p:nvSpPr>
        <p:spPr>
          <a:xfrm>
            <a:off x="1240954" y="2890536"/>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承認（所属長）</a:t>
            </a:r>
          </a:p>
        </p:txBody>
      </p:sp>
      <p:sp>
        <p:nvSpPr>
          <p:cNvPr id="11" name="四角形: 角を丸くする 10"/>
          <p:cNvSpPr/>
          <p:nvPr/>
        </p:nvSpPr>
        <p:spPr>
          <a:xfrm>
            <a:off x="2379772" y="647145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p>
        </p:txBody>
      </p:sp>
      <p:sp>
        <p:nvSpPr>
          <p:cNvPr id="12" name="四角形: 角を丸くする 11"/>
          <p:cNvSpPr/>
          <p:nvPr/>
        </p:nvSpPr>
        <p:spPr>
          <a:xfrm>
            <a:off x="4467063" y="647145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4" name="四角形: 角を丸くする 13"/>
          <p:cNvSpPr/>
          <p:nvPr/>
        </p:nvSpPr>
        <p:spPr>
          <a:xfrm>
            <a:off x="7010949" y="647145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申請者へ声掛け</a:t>
            </a:r>
            <a:endParaRPr kumimoji="1" lang="en-US" altLang="ja-JP" sz="900" dirty="0" smtClean="0"/>
          </a:p>
          <a:p>
            <a:pPr algn="ctr"/>
            <a:r>
              <a:rPr kumimoji="1" lang="ja-JP" altLang="en-US" sz="900" dirty="0" smtClean="0"/>
              <a:t>現金</a:t>
            </a:r>
            <a:r>
              <a:rPr kumimoji="1" lang="ja-JP" altLang="en-US" sz="900" dirty="0"/>
              <a:t>を渡す</a:t>
            </a:r>
          </a:p>
        </p:txBody>
      </p:sp>
      <p:sp>
        <p:nvSpPr>
          <p:cNvPr id="16" name="四角形: 角を丸くする 15"/>
          <p:cNvSpPr/>
          <p:nvPr/>
        </p:nvSpPr>
        <p:spPr>
          <a:xfrm>
            <a:off x="7010949" y="1054656"/>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a:t>
            </a:r>
            <a:r>
              <a:rPr kumimoji="1" lang="ja-JP" altLang="en-US" sz="900" dirty="0" smtClean="0"/>
              <a:t>受け取る</a:t>
            </a:r>
            <a:endParaRPr kumimoji="1" lang="en-US" altLang="ja-JP" sz="900" dirty="0" smtClean="0"/>
          </a:p>
        </p:txBody>
      </p:sp>
      <p:cxnSp>
        <p:nvCxnSpPr>
          <p:cNvPr id="20" name="コネクタ: カギ線 19"/>
          <p:cNvCxnSpPr>
            <a:stCxn id="10" idx="2"/>
            <a:endCxn id="11" idx="1"/>
          </p:cNvCxnSpPr>
          <p:nvPr/>
        </p:nvCxnSpPr>
        <p:spPr>
          <a:xfrm rot="16200000" flipH="1">
            <a:off x="361754" y="4625285"/>
            <a:ext cx="3409062" cy="626973"/>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3" name="コネクタ: カギ線 22"/>
          <p:cNvCxnSpPr>
            <a:stCxn id="11" idx="3"/>
            <a:endCxn id="12" idx="1"/>
          </p:cNvCxnSpPr>
          <p:nvPr/>
        </p:nvCxnSpPr>
        <p:spPr>
          <a:xfrm>
            <a:off x="3403461" y="6643303"/>
            <a:ext cx="1063602" cy="1"/>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1074145" y="1046148"/>
            <a:ext cx="158867" cy="6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4" name="楕円 23"/>
          <p:cNvSpPr/>
          <p:nvPr/>
        </p:nvSpPr>
        <p:spPr>
          <a:xfrm>
            <a:off x="10361278" y="6458205"/>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1" y="1977571"/>
            <a:ext cx="329668" cy="33134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4321" y="5299829"/>
            <a:ext cx="329669" cy="18439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54" name="テキスト ボックス 53"/>
          <p:cNvSpPr txBox="1"/>
          <p:nvPr/>
        </p:nvSpPr>
        <p:spPr>
          <a:xfrm>
            <a:off x="1770118" y="1858210"/>
            <a:ext cx="463500" cy="230832"/>
          </a:xfrm>
          <a:prstGeom prst="rect">
            <a:avLst/>
          </a:prstGeom>
          <a:noFill/>
        </p:spPr>
        <p:txBody>
          <a:bodyPr wrap="square" rtlCol="0">
            <a:spAutoFit/>
          </a:bodyPr>
          <a:lstStyle/>
          <a:p>
            <a:r>
              <a:rPr kumimoji="1" lang="ja-JP" altLang="en-US" sz="900" dirty="0"/>
              <a:t>申請</a:t>
            </a:r>
          </a:p>
        </p:txBody>
      </p:sp>
      <p:sp>
        <p:nvSpPr>
          <p:cNvPr id="55" name="テキスト ボックス 54"/>
          <p:cNvSpPr txBox="1"/>
          <p:nvPr/>
        </p:nvSpPr>
        <p:spPr>
          <a:xfrm>
            <a:off x="1211155" y="1799616"/>
            <a:ext cx="463500" cy="369332"/>
          </a:xfrm>
          <a:prstGeom prst="rect">
            <a:avLst/>
          </a:prstGeom>
          <a:noFill/>
        </p:spPr>
        <p:txBody>
          <a:bodyPr wrap="square" rtlCol="0">
            <a:spAutoFit/>
          </a:bodyPr>
          <a:lstStyle/>
          <a:p>
            <a:r>
              <a:rPr kumimoji="1" lang="ja-JP" altLang="en-US" sz="900" dirty="0"/>
              <a:t>差し戻し</a:t>
            </a:r>
          </a:p>
        </p:txBody>
      </p:sp>
      <p:sp>
        <p:nvSpPr>
          <p:cNvPr id="65" name="フローチャート: 磁気ディスク 64"/>
          <p:cNvSpPr/>
          <p:nvPr/>
        </p:nvSpPr>
        <p:spPr>
          <a:xfrm>
            <a:off x="4651131" y="8971275"/>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7" name="直線矢印コネクタ 66"/>
          <p:cNvCxnSpPr>
            <a:stCxn id="12" idx="2"/>
            <a:endCxn id="65" idx="1"/>
          </p:cNvCxnSpPr>
          <p:nvPr/>
        </p:nvCxnSpPr>
        <p:spPr>
          <a:xfrm flipH="1">
            <a:off x="4978907" y="6815156"/>
            <a:ext cx="1" cy="21561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1" name="ひし形 40"/>
          <p:cNvSpPr/>
          <p:nvPr/>
        </p:nvSpPr>
        <p:spPr>
          <a:xfrm>
            <a:off x="3695334" y="6471450"/>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cxnSp>
        <p:nvCxnSpPr>
          <p:cNvPr id="57" name="コネクタ: カギ線 56"/>
          <p:cNvCxnSpPr>
            <a:stCxn id="145" idx="3"/>
            <a:endCxn id="41" idx="0"/>
          </p:cNvCxnSpPr>
          <p:nvPr/>
        </p:nvCxnSpPr>
        <p:spPr>
          <a:xfrm>
            <a:off x="3405982" y="5119216"/>
            <a:ext cx="479852" cy="1352234"/>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66" name="テキスト ボックス 65"/>
          <p:cNvSpPr txBox="1"/>
          <p:nvPr/>
        </p:nvSpPr>
        <p:spPr>
          <a:xfrm>
            <a:off x="3881837" y="6188548"/>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82" name="テキスト ボックス 81"/>
          <p:cNvSpPr txBox="1"/>
          <p:nvPr/>
        </p:nvSpPr>
        <p:spPr>
          <a:xfrm>
            <a:off x="2141493" y="6818473"/>
            <a:ext cx="2123109" cy="2169825"/>
          </a:xfrm>
          <a:prstGeom prst="rect">
            <a:avLst/>
          </a:prstGeom>
          <a:noFill/>
        </p:spPr>
        <p:txBody>
          <a:bodyPr wrap="square" rtlCol="0">
            <a:spAutoFit/>
          </a:bodyPr>
          <a:lstStyle/>
          <a:p>
            <a:r>
              <a:rPr kumimoji="1" lang="ja-JP" altLang="en-US" sz="900" dirty="0" smtClean="0"/>
              <a:t>・交通費の支払日</a:t>
            </a:r>
            <a:endParaRPr kumimoji="1" lang="en-US" altLang="ja-JP" sz="900" dirty="0" smtClean="0"/>
          </a:p>
          <a:p>
            <a:r>
              <a:rPr kumimoji="1" lang="ja-JP" altLang="en-US" sz="900" dirty="0" smtClean="0"/>
              <a:t>・訪問先</a:t>
            </a:r>
            <a:endParaRPr kumimoji="1" lang="en-US" altLang="ja-JP" sz="900" dirty="0" smtClean="0"/>
          </a:p>
          <a:p>
            <a:r>
              <a:rPr kumimoji="1" lang="ja-JP" altLang="en-US" sz="900" dirty="0" smtClean="0"/>
              <a:t>・目的</a:t>
            </a:r>
            <a:endParaRPr kumimoji="1" lang="en-US" altLang="ja-JP" sz="900" dirty="0" smtClean="0"/>
          </a:p>
          <a:p>
            <a:r>
              <a:rPr kumimoji="1" lang="ja-JP" altLang="en-US" sz="900" dirty="0" smtClean="0"/>
              <a:t>・利用した交通機関</a:t>
            </a:r>
            <a:endParaRPr kumimoji="1" lang="en-US" altLang="ja-JP" sz="900" dirty="0" smtClean="0"/>
          </a:p>
          <a:p>
            <a:r>
              <a:rPr kumimoji="1" lang="ja-JP" altLang="en-US" sz="900" dirty="0" smtClean="0"/>
              <a:t>・経路</a:t>
            </a:r>
            <a:endParaRPr kumimoji="1" lang="en-US" altLang="ja-JP" sz="900" dirty="0" smtClean="0"/>
          </a:p>
          <a:p>
            <a:r>
              <a:rPr kumimoji="1" lang="ja-JP" altLang="en-US" sz="900" dirty="0" smtClean="0"/>
              <a:t>・金額</a:t>
            </a:r>
            <a:endParaRPr kumimoji="1" lang="en-US" altLang="ja-JP" sz="900" dirty="0" smtClean="0"/>
          </a:p>
          <a:p>
            <a:r>
              <a:rPr kumimoji="1" lang="ja-JP" altLang="en-US" sz="900" dirty="0" smtClean="0"/>
              <a:t>・</a:t>
            </a:r>
            <a:r>
              <a:rPr kumimoji="1" lang="ja-JP" altLang="en-US" sz="900" dirty="0"/>
              <a:t>費用負担部署</a:t>
            </a:r>
            <a:endParaRPr kumimoji="1" lang="en-US" altLang="ja-JP" sz="900" dirty="0"/>
          </a:p>
          <a:p>
            <a:r>
              <a:rPr kumimoji="1" lang="ja-JP" altLang="en-US" sz="900" dirty="0"/>
              <a:t>・領収書日付</a:t>
            </a:r>
            <a:endParaRPr kumimoji="1" lang="en-US" altLang="ja-JP" sz="900" dirty="0"/>
          </a:p>
          <a:p>
            <a:r>
              <a:rPr kumimoji="1" lang="ja-JP" altLang="en-US" sz="900" dirty="0"/>
              <a:t>・支払相手先、支払内容、支払金額</a:t>
            </a:r>
            <a:endParaRPr kumimoji="1" lang="en-US" altLang="ja-JP" sz="900" dirty="0"/>
          </a:p>
          <a:p>
            <a:r>
              <a:rPr kumimoji="1" lang="ja-JP" altLang="en-US" sz="900" dirty="0"/>
              <a:t>・領収書の添付</a:t>
            </a:r>
            <a:endParaRPr kumimoji="1" lang="en-US" altLang="ja-JP" sz="900" dirty="0"/>
          </a:p>
          <a:p>
            <a:r>
              <a:rPr kumimoji="1" lang="ja-JP" altLang="en-US" sz="900" dirty="0"/>
              <a:t>・割印</a:t>
            </a:r>
            <a:endParaRPr kumimoji="1" lang="en-US" altLang="ja-JP" sz="900" dirty="0"/>
          </a:p>
          <a:p>
            <a:r>
              <a:rPr kumimoji="1" lang="ja-JP" altLang="en-US" sz="900" dirty="0"/>
              <a:t>・精算期日</a:t>
            </a:r>
            <a:endParaRPr kumimoji="1" lang="en-US" altLang="ja-JP" sz="900" dirty="0"/>
          </a:p>
          <a:p>
            <a:r>
              <a:rPr kumimoji="1" lang="ja-JP" altLang="en-US" sz="900" dirty="0"/>
              <a:t>・内容</a:t>
            </a:r>
            <a:endParaRPr kumimoji="1" lang="en-US" altLang="ja-JP" sz="900" dirty="0"/>
          </a:p>
          <a:p>
            <a:r>
              <a:rPr kumimoji="1" lang="ja-JP" altLang="en-US" sz="900" dirty="0"/>
              <a:t>・合計金額</a:t>
            </a:r>
            <a:endParaRPr kumimoji="1" lang="en-US" altLang="ja-JP" sz="900" dirty="0"/>
          </a:p>
          <a:p>
            <a:r>
              <a:rPr kumimoji="1" lang="ja-JP" altLang="en-US" sz="900" dirty="0"/>
              <a:t>・承認者の押印と日付</a:t>
            </a:r>
          </a:p>
        </p:txBody>
      </p:sp>
      <p:sp>
        <p:nvSpPr>
          <p:cNvPr id="115" name="テキスト ボックス 114"/>
          <p:cNvSpPr txBox="1"/>
          <p:nvPr/>
        </p:nvSpPr>
        <p:spPr>
          <a:xfrm>
            <a:off x="2240999" y="2137840"/>
            <a:ext cx="1474806" cy="923330"/>
          </a:xfrm>
          <a:prstGeom prst="rect">
            <a:avLst/>
          </a:prstGeom>
          <a:noFill/>
        </p:spPr>
        <p:txBody>
          <a:bodyPr wrap="square" rtlCol="0">
            <a:spAutoFit/>
          </a:bodyPr>
          <a:lstStyle/>
          <a:p>
            <a:r>
              <a:rPr kumimoji="1" lang="ja-JP" altLang="en-US" sz="900" dirty="0"/>
              <a:t>・承認者１</a:t>
            </a:r>
            <a:endParaRPr kumimoji="1" lang="en-US" altLang="ja-JP" sz="900" dirty="0"/>
          </a:p>
          <a:p>
            <a:r>
              <a:rPr kumimoji="1" lang="ja-JP" altLang="en-US" sz="900" dirty="0"/>
              <a:t>店舗：店長</a:t>
            </a:r>
            <a:endParaRPr kumimoji="1" lang="en-US" altLang="ja-JP" sz="900" dirty="0"/>
          </a:p>
          <a:p>
            <a:r>
              <a:rPr kumimoji="1" lang="ja-JP" altLang="en-US" sz="900" dirty="0"/>
              <a:t>店長：支社長</a:t>
            </a:r>
            <a:endParaRPr kumimoji="1" lang="en-US" altLang="ja-JP" sz="900" dirty="0"/>
          </a:p>
          <a:p>
            <a:r>
              <a:rPr kumimoji="1" lang="ja-JP" altLang="en-US" sz="900" dirty="0"/>
              <a:t>部長未満：部長・支社長</a:t>
            </a:r>
            <a:endParaRPr kumimoji="1" lang="en-US" altLang="ja-JP" sz="900" dirty="0"/>
          </a:p>
          <a:p>
            <a:r>
              <a:rPr kumimoji="1" lang="ja-JP" altLang="en-US" sz="900" dirty="0"/>
              <a:t>部長：担当役員</a:t>
            </a:r>
            <a:endParaRPr kumimoji="1" lang="en-US" altLang="ja-JP" sz="900" dirty="0"/>
          </a:p>
          <a:p>
            <a:r>
              <a:rPr kumimoji="1" lang="ja-JP" altLang="en-US" sz="900" dirty="0"/>
              <a:t>執行役員以上：社長</a:t>
            </a:r>
          </a:p>
        </p:txBody>
      </p:sp>
      <p:sp>
        <p:nvSpPr>
          <p:cNvPr id="116" name="テキスト ボックス 115"/>
          <p:cNvSpPr txBox="1"/>
          <p:nvPr/>
        </p:nvSpPr>
        <p:spPr>
          <a:xfrm>
            <a:off x="5640602" y="2853165"/>
            <a:ext cx="1701188" cy="1200329"/>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新システム導入メモ</a:t>
            </a:r>
            <a:r>
              <a:rPr kumimoji="1" lang="en-US" altLang="ja-JP" sz="900" dirty="0">
                <a:solidFill>
                  <a:srgbClr val="FF0000"/>
                </a:solidFill>
              </a:rPr>
              <a:t>】</a:t>
            </a:r>
          </a:p>
          <a:p>
            <a:r>
              <a:rPr kumimoji="1" lang="ja-JP" altLang="en-US" sz="900" dirty="0">
                <a:solidFill>
                  <a:srgbClr val="FF0000"/>
                </a:solidFill>
              </a:rPr>
              <a:t>・承認ルートは現状通り</a:t>
            </a:r>
            <a:endParaRPr kumimoji="1" lang="en-US" altLang="ja-JP" sz="900" dirty="0">
              <a:solidFill>
                <a:srgbClr val="FF0000"/>
              </a:solidFill>
            </a:endParaRPr>
          </a:p>
          <a:p>
            <a:r>
              <a:rPr kumimoji="1" lang="ja-JP" altLang="en-US" sz="900" dirty="0">
                <a:solidFill>
                  <a:srgbClr val="FF0000"/>
                </a:solidFill>
              </a:rPr>
              <a:t>・新システムではそれぞれの承認ルートを作り、社員ごとに設定する必要がある→人事移動などの時に常にメンテが必要で面倒！何か良い手はないか相談</a:t>
            </a:r>
          </a:p>
        </p:txBody>
      </p:sp>
      <p:sp>
        <p:nvSpPr>
          <p:cNvPr id="134" name="ひし形 133"/>
          <p:cNvSpPr/>
          <p:nvPr/>
        </p:nvSpPr>
        <p:spPr>
          <a:xfrm>
            <a:off x="1549088" y="3507512"/>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900" dirty="0"/>
          </a:p>
        </p:txBody>
      </p:sp>
      <p:sp>
        <p:nvSpPr>
          <p:cNvPr id="60" name="テキスト ボックス 59"/>
          <p:cNvSpPr txBox="1"/>
          <p:nvPr/>
        </p:nvSpPr>
        <p:spPr>
          <a:xfrm>
            <a:off x="1565938" y="3523846"/>
            <a:ext cx="412059" cy="369332"/>
          </a:xfrm>
          <a:prstGeom prst="rect">
            <a:avLst/>
          </a:prstGeom>
          <a:noFill/>
        </p:spPr>
        <p:txBody>
          <a:bodyPr wrap="square" rtlCol="0">
            <a:spAutoFit/>
          </a:bodyPr>
          <a:lstStyle/>
          <a:p>
            <a:r>
              <a:rPr kumimoji="1" lang="ja-JP" altLang="en-US" sz="900" dirty="0"/>
              <a:t>精算期日</a:t>
            </a:r>
          </a:p>
        </p:txBody>
      </p:sp>
      <p:sp>
        <p:nvSpPr>
          <p:cNvPr id="135" name="テキスト ボックス 134"/>
          <p:cNvSpPr txBox="1"/>
          <p:nvPr/>
        </p:nvSpPr>
        <p:spPr>
          <a:xfrm>
            <a:off x="1694787" y="3823822"/>
            <a:ext cx="882412" cy="230832"/>
          </a:xfrm>
          <a:prstGeom prst="rect">
            <a:avLst/>
          </a:prstGeom>
          <a:noFill/>
        </p:spPr>
        <p:txBody>
          <a:bodyPr wrap="square" rtlCol="0">
            <a:spAutoFit/>
          </a:bodyPr>
          <a:lstStyle/>
          <a:p>
            <a:r>
              <a:rPr kumimoji="1" lang="en-US" altLang="ja-JP" sz="900" dirty="0"/>
              <a:t>2</a:t>
            </a:r>
            <a:r>
              <a:rPr kumimoji="1" lang="ja-JP" altLang="en-US" sz="900" dirty="0"/>
              <a:t>週間以内</a:t>
            </a:r>
          </a:p>
        </p:txBody>
      </p:sp>
      <p:sp>
        <p:nvSpPr>
          <p:cNvPr id="136" name="テキスト ボックス 135"/>
          <p:cNvSpPr txBox="1"/>
          <p:nvPr/>
        </p:nvSpPr>
        <p:spPr>
          <a:xfrm>
            <a:off x="1910604" y="3474822"/>
            <a:ext cx="882412" cy="230832"/>
          </a:xfrm>
          <a:prstGeom prst="rect">
            <a:avLst/>
          </a:prstGeom>
          <a:noFill/>
        </p:spPr>
        <p:txBody>
          <a:bodyPr wrap="square" rtlCol="0">
            <a:spAutoFit/>
          </a:bodyPr>
          <a:lstStyle/>
          <a:p>
            <a:r>
              <a:rPr kumimoji="1" lang="en-US" altLang="ja-JP" sz="900" dirty="0"/>
              <a:t>2</a:t>
            </a:r>
            <a:r>
              <a:rPr kumimoji="1" lang="ja-JP" altLang="en-US" sz="900" dirty="0"/>
              <a:t>週間以上</a:t>
            </a:r>
          </a:p>
        </p:txBody>
      </p:sp>
      <p:sp>
        <p:nvSpPr>
          <p:cNvPr id="145" name="四角形: 角を丸くする 144"/>
          <p:cNvSpPr/>
          <p:nvPr/>
        </p:nvSpPr>
        <p:spPr>
          <a:xfrm>
            <a:off x="2382293" y="494736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承認（役員）</a:t>
            </a:r>
          </a:p>
        </p:txBody>
      </p:sp>
      <p:cxnSp>
        <p:nvCxnSpPr>
          <p:cNvPr id="146" name="コネクタ: カギ線 145"/>
          <p:cNvCxnSpPr>
            <a:stCxn id="134" idx="3"/>
            <a:endCxn id="145" idx="0"/>
          </p:cNvCxnSpPr>
          <p:nvPr/>
        </p:nvCxnSpPr>
        <p:spPr>
          <a:xfrm>
            <a:off x="1930088" y="3679365"/>
            <a:ext cx="964050" cy="1267998"/>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49" name="コネクタ: カギ線 148"/>
          <p:cNvCxnSpPr>
            <a:stCxn id="145" idx="2"/>
            <a:endCxn id="11" idx="0"/>
          </p:cNvCxnSpPr>
          <p:nvPr/>
        </p:nvCxnSpPr>
        <p:spPr>
          <a:xfrm rot="5400000">
            <a:off x="2302687" y="5879999"/>
            <a:ext cx="1180382" cy="2521"/>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88" name="テキスト ボックス 187"/>
          <p:cNvSpPr txBox="1"/>
          <p:nvPr/>
        </p:nvSpPr>
        <p:spPr>
          <a:xfrm>
            <a:off x="2978233" y="4227233"/>
            <a:ext cx="1474806" cy="784830"/>
          </a:xfrm>
          <a:prstGeom prst="rect">
            <a:avLst/>
          </a:prstGeom>
          <a:noFill/>
        </p:spPr>
        <p:txBody>
          <a:bodyPr wrap="square" rtlCol="0">
            <a:spAutoFit/>
          </a:bodyPr>
          <a:lstStyle/>
          <a:p>
            <a:r>
              <a:rPr kumimoji="1" lang="ja-JP" altLang="en-US" sz="900" dirty="0"/>
              <a:t>・承認者２</a:t>
            </a:r>
            <a:endParaRPr kumimoji="1" lang="en-US" altLang="ja-JP" sz="900" dirty="0"/>
          </a:p>
          <a:p>
            <a:r>
              <a:rPr kumimoji="1" lang="ja-JP" altLang="en-US" sz="900" dirty="0"/>
              <a:t>執行役員以外：役員</a:t>
            </a:r>
            <a:endParaRPr kumimoji="1" lang="en-US" altLang="ja-JP" sz="900" dirty="0"/>
          </a:p>
          <a:p>
            <a:r>
              <a:rPr kumimoji="1" lang="ja-JP" altLang="en-US" sz="900" dirty="0"/>
              <a:t>＊精算期日が</a:t>
            </a:r>
            <a:r>
              <a:rPr kumimoji="1" lang="en-US" altLang="ja-JP" sz="900" dirty="0"/>
              <a:t>2</a:t>
            </a:r>
            <a:r>
              <a:rPr kumimoji="1" lang="ja-JP" altLang="en-US" sz="900" dirty="0"/>
              <a:t>週間以上の場合</a:t>
            </a:r>
            <a:r>
              <a:rPr kumimoji="1" lang="ja-JP" altLang="en-US" sz="900" dirty="0" smtClean="0"/>
              <a:t>のみ、遅延理由必要</a:t>
            </a:r>
            <a:endParaRPr kumimoji="1" lang="ja-JP" altLang="en-US" sz="900" dirty="0"/>
          </a:p>
        </p:txBody>
      </p:sp>
      <p:sp>
        <p:nvSpPr>
          <p:cNvPr id="56" name="正方形/長方形 55"/>
          <p:cNvSpPr/>
          <p:nvPr/>
        </p:nvSpPr>
        <p:spPr>
          <a:xfrm>
            <a:off x="4321" y="7152557"/>
            <a:ext cx="329669" cy="1434508"/>
          </a:xfrm>
          <a:prstGeom prst="rect">
            <a:avLst/>
          </a:prstGeom>
        </p:spPr>
        <p:style>
          <a:lnRef idx="1">
            <a:schemeClr val="accent4"/>
          </a:lnRef>
          <a:fillRef idx="2">
            <a:schemeClr val="accent4"/>
          </a:fillRef>
          <a:effectRef idx="1">
            <a:schemeClr val="accent4"/>
          </a:effectRef>
          <a:fontRef idx="minor">
            <a:schemeClr val="dk1"/>
          </a:fontRef>
        </p:style>
        <p:txBody>
          <a:bodyPr vert="eaVert" rtlCol="0" anchor="ctr"/>
          <a:lstStyle/>
          <a:p>
            <a:pPr algn="ctr"/>
            <a:r>
              <a:rPr kumimoji="1" lang="ja-JP" altLang="en-US" sz="1100" dirty="0"/>
              <a:t>その他</a:t>
            </a:r>
          </a:p>
        </p:txBody>
      </p:sp>
      <p:cxnSp>
        <p:nvCxnSpPr>
          <p:cNvPr id="70" name="コネクタ: カギ線 69"/>
          <p:cNvCxnSpPr>
            <a:stCxn id="10" idx="3"/>
            <a:endCxn id="41" idx="0"/>
          </p:cNvCxnSpPr>
          <p:nvPr/>
        </p:nvCxnSpPr>
        <p:spPr>
          <a:xfrm>
            <a:off x="2264643" y="3062389"/>
            <a:ext cx="1621191" cy="3409061"/>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61" name="直線矢印コネクタ 60"/>
          <p:cNvCxnSpPr>
            <a:stCxn id="5" idx="2"/>
            <a:endCxn id="10" idx="0"/>
          </p:cNvCxnSpPr>
          <p:nvPr/>
        </p:nvCxnSpPr>
        <p:spPr>
          <a:xfrm flipH="1">
            <a:off x="1752799" y="1218000"/>
            <a:ext cx="524" cy="167253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1" name="直線矢印コネクタ 70"/>
          <p:cNvCxnSpPr/>
          <p:nvPr/>
        </p:nvCxnSpPr>
        <p:spPr>
          <a:xfrm flipH="1" flipV="1">
            <a:off x="1602419" y="1218000"/>
            <a:ext cx="524" cy="167253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2" name="四角形: 角を丸くする 11"/>
          <p:cNvSpPr/>
          <p:nvPr/>
        </p:nvSpPr>
        <p:spPr>
          <a:xfrm>
            <a:off x="5700629" y="647145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現金の準備</a:t>
            </a:r>
            <a:endParaRPr kumimoji="1" lang="ja-JP" altLang="en-US" sz="900" dirty="0"/>
          </a:p>
        </p:txBody>
      </p:sp>
      <p:sp>
        <p:nvSpPr>
          <p:cNvPr id="78" name="フローチャート: 書類 77"/>
          <p:cNvSpPr/>
          <p:nvPr/>
        </p:nvSpPr>
        <p:spPr>
          <a:xfrm>
            <a:off x="1891053" y="431111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79" name="フローチャート: 書類 78"/>
          <p:cNvSpPr/>
          <p:nvPr/>
        </p:nvSpPr>
        <p:spPr>
          <a:xfrm>
            <a:off x="1972734" y="4502239"/>
            <a:ext cx="753316" cy="55938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交通費支払</a:t>
            </a:r>
            <a:r>
              <a:rPr kumimoji="1" lang="ja-JP" altLang="en-US" sz="900" dirty="0" smtClean="0"/>
              <a:t>証明書</a:t>
            </a:r>
            <a:endParaRPr kumimoji="1" lang="en-US" altLang="ja-JP" sz="900" dirty="0" smtClean="0"/>
          </a:p>
          <a:p>
            <a:pPr algn="ctr"/>
            <a:r>
              <a:rPr kumimoji="1" lang="en-US" altLang="ja-JP" sz="900" dirty="0" smtClean="0"/>
              <a:t>Or</a:t>
            </a:r>
            <a:r>
              <a:rPr kumimoji="1" lang="ja-JP" altLang="en-US" sz="900" dirty="0" smtClean="0"/>
              <a:t>領収書</a:t>
            </a:r>
            <a:endParaRPr kumimoji="1" lang="ja-JP" altLang="en-US" sz="900" dirty="0"/>
          </a:p>
        </p:txBody>
      </p:sp>
      <p:sp>
        <p:nvSpPr>
          <p:cNvPr id="84" name="フローチャート: 書類 83"/>
          <p:cNvSpPr/>
          <p:nvPr/>
        </p:nvSpPr>
        <p:spPr>
          <a:xfrm>
            <a:off x="1891053" y="586662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85" name="フローチャート: 書類 84"/>
          <p:cNvSpPr/>
          <p:nvPr/>
        </p:nvSpPr>
        <p:spPr>
          <a:xfrm>
            <a:off x="1972734" y="6057749"/>
            <a:ext cx="753316" cy="55938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交通費支払</a:t>
            </a:r>
            <a:r>
              <a:rPr kumimoji="1" lang="ja-JP" altLang="en-US" sz="900" dirty="0" smtClean="0"/>
              <a:t>証明書</a:t>
            </a:r>
            <a:endParaRPr kumimoji="1" lang="en-US" altLang="ja-JP" sz="900" dirty="0" smtClean="0"/>
          </a:p>
          <a:p>
            <a:pPr algn="ctr"/>
            <a:r>
              <a:rPr kumimoji="1" lang="en-US" altLang="ja-JP" sz="900" dirty="0" smtClean="0"/>
              <a:t>Or</a:t>
            </a:r>
            <a:r>
              <a:rPr kumimoji="1" lang="ja-JP" altLang="en-US" sz="900" dirty="0" smtClean="0"/>
              <a:t>領収書</a:t>
            </a:r>
            <a:endParaRPr kumimoji="1" lang="ja-JP" altLang="en-US" sz="900" dirty="0"/>
          </a:p>
        </p:txBody>
      </p:sp>
      <p:sp>
        <p:nvSpPr>
          <p:cNvPr id="86" name="フローチャート: 書類 85"/>
          <p:cNvSpPr/>
          <p:nvPr/>
        </p:nvSpPr>
        <p:spPr>
          <a:xfrm>
            <a:off x="5058771" y="6769916"/>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87" name="フローチャート: 書類 86"/>
          <p:cNvSpPr/>
          <p:nvPr/>
        </p:nvSpPr>
        <p:spPr>
          <a:xfrm>
            <a:off x="5140452" y="6961038"/>
            <a:ext cx="753316" cy="55938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交通費支払</a:t>
            </a:r>
            <a:r>
              <a:rPr kumimoji="1" lang="ja-JP" altLang="en-US" sz="900" dirty="0" smtClean="0"/>
              <a:t>証明書</a:t>
            </a:r>
            <a:endParaRPr kumimoji="1" lang="en-US" altLang="ja-JP" sz="900" dirty="0" smtClean="0"/>
          </a:p>
          <a:p>
            <a:pPr algn="ctr"/>
            <a:r>
              <a:rPr kumimoji="1" lang="en-US" altLang="ja-JP" sz="900" dirty="0" smtClean="0"/>
              <a:t>Or</a:t>
            </a:r>
            <a:r>
              <a:rPr kumimoji="1" lang="ja-JP" altLang="en-US" sz="900" dirty="0" smtClean="0"/>
              <a:t>領収書</a:t>
            </a:r>
            <a:endParaRPr kumimoji="1" lang="ja-JP" altLang="en-US" sz="900" dirty="0"/>
          </a:p>
        </p:txBody>
      </p:sp>
      <p:sp>
        <p:nvSpPr>
          <p:cNvPr id="88" name="フローチャート: 書類 87"/>
          <p:cNvSpPr/>
          <p:nvPr/>
        </p:nvSpPr>
        <p:spPr>
          <a:xfrm>
            <a:off x="7631613" y="1506756"/>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89" name="フローチャート: 書類 88"/>
          <p:cNvSpPr/>
          <p:nvPr/>
        </p:nvSpPr>
        <p:spPr>
          <a:xfrm>
            <a:off x="7713294" y="1697878"/>
            <a:ext cx="753316" cy="55938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交通費支払</a:t>
            </a:r>
            <a:r>
              <a:rPr kumimoji="1" lang="ja-JP" altLang="en-US" sz="900" dirty="0" smtClean="0"/>
              <a:t>証明書</a:t>
            </a:r>
            <a:endParaRPr kumimoji="1" lang="en-US" altLang="ja-JP" sz="900" dirty="0" smtClean="0"/>
          </a:p>
          <a:p>
            <a:pPr algn="ctr"/>
            <a:r>
              <a:rPr kumimoji="1" lang="en-US" altLang="ja-JP" sz="900" dirty="0" smtClean="0"/>
              <a:t>Or</a:t>
            </a:r>
            <a:r>
              <a:rPr kumimoji="1" lang="ja-JP" altLang="en-US" sz="900" dirty="0" smtClean="0"/>
              <a:t>領収書</a:t>
            </a:r>
            <a:endParaRPr kumimoji="1" lang="ja-JP" altLang="en-US" sz="900" dirty="0"/>
          </a:p>
        </p:txBody>
      </p:sp>
      <p:sp>
        <p:nvSpPr>
          <p:cNvPr id="90" name="テキスト ボックス 89"/>
          <p:cNvSpPr txBox="1"/>
          <p:nvPr/>
        </p:nvSpPr>
        <p:spPr>
          <a:xfrm>
            <a:off x="5078165" y="7550889"/>
            <a:ext cx="1124874" cy="230832"/>
          </a:xfrm>
          <a:prstGeom prst="rect">
            <a:avLst/>
          </a:prstGeom>
          <a:noFill/>
        </p:spPr>
        <p:txBody>
          <a:bodyPr wrap="square" rtlCol="0">
            <a:spAutoFit/>
          </a:bodyPr>
          <a:lstStyle/>
          <a:p>
            <a:r>
              <a:rPr kumimoji="1" lang="ja-JP" altLang="en-US" sz="900" dirty="0" smtClean="0"/>
              <a:t>「</a:t>
            </a:r>
            <a:r>
              <a:rPr kumimoji="1" lang="en-US" altLang="ja-JP" sz="900" dirty="0" smtClean="0"/>
              <a:t>OA</a:t>
            </a:r>
            <a:r>
              <a:rPr kumimoji="1" lang="ja-JP" altLang="en-US" sz="900" dirty="0" smtClean="0"/>
              <a:t>入力」欄に押印</a:t>
            </a:r>
            <a:endParaRPr kumimoji="1" lang="ja-JP" altLang="en-US" sz="900" dirty="0"/>
          </a:p>
        </p:txBody>
      </p:sp>
      <p:sp>
        <p:nvSpPr>
          <p:cNvPr id="91" name="テキスト ボックス 90"/>
          <p:cNvSpPr txBox="1"/>
          <p:nvPr/>
        </p:nvSpPr>
        <p:spPr>
          <a:xfrm>
            <a:off x="7547577" y="2281713"/>
            <a:ext cx="1124874" cy="230832"/>
          </a:xfrm>
          <a:prstGeom prst="rect">
            <a:avLst/>
          </a:prstGeom>
          <a:noFill/>
        </p:spPr>
        <p:txBody>
          <a:bodyPr wrap="square" rtlCol="0">
            <a:spAutoFit/>
          </a:bodyPr>
          <a:lstStyle/>
          <a:p>
            <a:r>
              <a:rPr kumimoji="1" lang="ja-JP" altLang="en-US" sz="900" dirty="0" smtClean="0"/>
              <a:t>「精算日」欄に押印</a:t>
            </a:r>
            <a:endParaRPr kumimoji="1" lang="ja-JP" altLang="en-US" sz="900" dirty="0"/>
          </a:p>
        </p:txBody>
      </p:sp>
      <p:sp>
        <p:nvSpPr>
          <p:cNvPr id="92" name="四角形: 角を丸くする 13"/>
          <p:cNvSpPr/>
          <p:nvPr/>
        </p:nvSpPr>
        <p:spPr>
          <a:xfrm>
            <a:off x="9061346" y="647145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書類の保管</a:t>
            </a:r>
            <a:endParaRPr kumimoji="1" lang="ja-JP" altLang="en-US" sz="900" dirty="0"/>
          </a:p>
        </p:txBody>
      </p:sp>
      <p:sp>
        <p:nvSpPr>
          <p:cNvPr id="99" name="テキスト ボックス 98"/>
          <p:cNvSpPr txBox="1"/>
          <p:nvPr/>
        </p:nvSpPr>
        <p:spPr>
          <a:xfrm>
            <a:off x="6924311" y="6871591"/>
            <a:ext cx="1282772" cy="507831"/>
          </a:xfrm>
          <a:prstGeom prst="rect">
            <a:avLst/>
          </a:prstGeom>
          <a:noFill/>
        </p:spPr>
        <p:txBody>
          <a:bodyPr wrap="square" rtlCol="0">
            <a:spAutoFit/>
          </a:bodyPr>
          <a:lstStyle/>
          <a:p>
            <a:r>
              <a:rPr kumimoji="1" lang="ja-JP" altLang="en-US" sz="900" dirty="0" smtClean="0"/>
              <a:t>当日渡せない場合は預かり金庫へ保管後、翌日以降に渡す</a:t>
            </a:r>
            <a:endParaRPr kumimoji="1" lang="ja-JP" altLang="en-US" sz="900" dirty="0"/>
          </a:p>
        </p:txBody>
      </p:sp>
      <p:cxnSp>
        <p:nvCxnSpPr>
          <p:cNvPr id="102" name="直線矢印コネクタ 101"/>
          <p:cNvCxnSpPr>
            <a:stCxn id="14" idx="0"/>
            <a:endCxn id="16" idx="2"/>
          </p:cNvCxnSpPr>
          <p:nvPr/>
        </p:nvCxnSpPr>
        <p:spPr>
          <a:xfrm flipV="1">
            <a:off x="7522794" y="1398361"/>
            <a:ext cx="0" cy="507309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7" name="コネクタ: カギ線 56"/>
          <p:cNvCxnSpPr>
            <a:stCxn id="92" idx="1"/>
            <a:endCxn id="16" idx="3"/>
          </p:cNvCxnSpPr>
          <p:nvPr/>
        </p:nvCxnSpPr>
        <p:spPr>
          <a:xfrm rot="10800000">
            <a:off x="8034638" y="1226510"/>
            <a:ext cx="1026708" cy="5416795"/>
          </a:xfrm>
          <a:prstGeom prst="bentConnector3">
            <a:avLst>
              <a:gd name="adj1" fmla="val 5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11" name="フローチャート: 書類 110"/>
          <p:cNvSpPr/>
          <p:nvPr/>
        </p:nvSpPr>
        <p:spPr>
          <a:xfrm>
            <a:off x="8849158" y="5769544"/>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112" name="フローチャート: 書類 111"/>
          <p:cNvSpPr/>
          <p:nvPr/>
        </p:nvSpPr>
        <p:spPr>
          <a:xfrm>
            <a:off x="8930839" y="5960666"/>
            <a:ext cx="753316" cy="55938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交通費支払</a:t>
            </a:r>
            <a:r>
              <a:rPr kumimoji="1" lang="ja-JP" altLang="en-US" sz="900" dirty="0" smtClean="0"/>
              <a:t>証明書</a:t>
            </a:r>
            <a:endParaRPr kumimoji="1" lang="en-US" altLang="ja-JP" sz="900" dirty="0" smtClean="0"/>
          </a:p>
          <a:p>
            <a:pPr algn="ctr"/>
            <a:r>
              <a:rPr kumimoji="1" lang="en-US" altLang="ja-JP" sz="900" dirty="0" smtClean="0"/>
              <a:t>Or</a:t>
            </a:r>
            <a:r>
              <a:rPr kumimoji="1" lang="ja-JP" altLang="en-US" sz="900" dirty="0" smtClean="0"/>
              <a:t>領収書</a:t>
            </a:r>
            <a:endParaRPr kumimoji="1" lang="ja-JP" altLang="en-US" sz="900" dirty="0"/>
          </a:p>
        </p:txBody>
      </p:sp>
      <p:sp>
        <p:nvSpPr>
          <p:cNvPr id="113" name="テキスト ボックス 112"/>
          <p:cNvSpPr txBox="1"/>
          <p:nvPr/>
        </p:nvSpPr>
        <p:spPr>
          <a:xfrm>
            <a:off x="8930839" y="6871591"/>
            <a:ext cx="1652723" cy="1061829"/>
          </a:xfrm>
          <a:prstGeom prst="rect">
            <a:avLst/>
          </a:prstGeom>
          <a:noFill/>
        </p:spPr>
        <p:txBody>
          <a:bodyPr wrap="square" rtlCol="0">
            <a:spAutoFit/>
          </a:bodyPr>
          <a:lstStyle/>
          <a:p>
            <a:r>
              <a:rPr kumimoji="1" lang="en-US" altLang="ja-JP" sz="900" dirty="0"/>
              <a:t>【</a:t>
            </a:r>
            <a:r>
              <a:rPr kumimoji="1" lang="ja-JP" altLang="en-US" sz="900" dirty="0" smtClean="0"/>
              <a:t>本社</a:t>
            </a:r>
            <a:r>
              <a:rPr kumimoji="1" lang="en-US" altLang="ja-JP" sz="900" dirty="0" smtClean="0"/>
              <a:t>】</a:t>
            </a:r>
          </a:p>
          <a:p>
            <a:r>
              <a:rPr kumimoji="1" lang="ja-JP" altLang="en-US" sz="900" dirty="0" smtClean="0"/>
              <a:t>原本を経理保管</a:t>
            </a:r>
            <a:endParaRPr kumimoji="1" lang="en-US" altLang="ja-JP" sz="900" dirty="0" smtClean="0"/>
          </a:p>
          <a:p>
            <a:r>
              <a:rPr kumimoji="1" lang="en-US" altLang="ja-JP" sz="900" dirty="0"/>
              <a:t>【</a:t>
            </a:r>
            <a:r>
              <a:rPr kumimoji="1" lang="ja-JP" altLang="en-US" sz="900" dirty="0" smtClean="0"/>
              <a:t>店頭・支社</a:t>
            </a:r>
            <a:r>
              <a:rPr kumimoji="1" lang="en-US" altLang="ja-JP" sz="900" dirty="0"/>
              <a:t>】</a:t>
            </a:r>
            <a:endParaRPr kumimoji="1" lang="en-US" altLang="ja-JP" sz="900" dirty="0" smtClean="0"/>
          </a:p>
          <a:p>
            <a:r>
              <a:rPr kumimoji="1" lang="ja-JP" altLang="en-US" sz="900" dirty="0" smtClean="0"/>
              <a:t>一旦店頭・支社保管</a:t>
            </a:r>
            <a:endParaRPr kumimoji="1" lang="en-US" altLang="ja-JP" sz="900" dirty="0" smtClean="0"/>
          </a:p>
          <a:p>
            <a:r>
              <a:rPr kumimoji="1" lang="ja-JP" altLang="en-US" sz="900" dirty="0" smtClean="0"/>
              <a:t>毎月１０日・２０日・末日ごとに出納帳と清算書をセットで経理へ送付、原本保管</a:t>
            </a:r>
            <a:endParaRPr kumimoji="1" lang="ja-JP" altLang="en-US" sz="900" dirty="0"/>
          </a:p>
        </p:txBody>
      </p:sp>
      <p:sp>
        <p:nvSpPr>
          <p:cNvPr id="114" name="テキスト ボックス 113"/>
          <p:cNvSpPr txBox="1"/>
          <p:nvPr/>
        </p:nvSpPr>
        <p:spPr>
          <a:xfrm>
            <a:off x="6846804" y="7435857"/>
            <a:ext cx="1701188" cy="507831"/>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新システム導入メモ</a:t>
            </a:r>
            <a:r>
              <a:rPr kumimoji="1" lang="en-US" altLang="ja-JP" sz="900" dirty="0">
                <a:solidFill>
                  <a:srgbClr val="FF0000"/>
                </a:solidFill>
              </a:rPr>
              <a:t>】</a:t>
            </a:r>
          </a:p>
          <a:p>
            <a:r>
              <a:rPr kumimoji="1" lang="en-US" altLang="ja-JP" sz="900" dirty="0" smtClean="0">
                <a:solidFill>
                  <a:srgbClr val="FF0000"/>
                </a:solidFill>
              </a:rPr>
              <a:t>Step2</a:t>
            </a:r>
            <a:r>
              <a:rPr kumimoji="1" lang="ja-JP" altLang="en-US" sz="900" dirty="0" smtClean="0">
                <a:solidFill>
                  <a:srgbClr val="FF0000"/>
                </a:solidFill>
              </a:rPr>
              <a:t>以降、申請者に振込み完了通知</a:t>
            </a:r>
            <a:r>
              <a:rPr kumimoji="1" lang="ja-JP" altLang="en-US" sz="900" dirty="0" smtClean="0">
                <a:solidFill>
                  <a:srgbClr val="FF0000"/>
                </a:solidFill>
              </a:rPr>
              <a:t>の機能はある？</a:t>
            </a:r>
            <a:endParaRPr kumimoji="1" lang="ja-JP" altLang="en-US" sz="900" dirty="0">
              <a:solidFill>
                <a:srgbClr val="FF0000"/>
              </a:solidFill>
            </a:endParaRPr>
          </a:p>
        </p:txBody>
      </p:sp>
      <p:cxnSp>
        <p:nvCxnSpPr>
          <p:cNvPr id="118" name="直線矢印コネクタ 117"/>
          <p:cNvCxnSpPr>
            <a:stCxn id="92" idx="3"/>
            <a:endCxn id="24" idx="2"/>
          </p:cNvCxnSpPr>
          <p:nvPr/>
        </p:nvCxnSpPr>
        <p:spPr>
          <a:xfrm flipV="1">
            <a:off x="10085035" y="6643302"/>
            <a:ext cx="276243" cy="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99023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p:cNvSpPr/>
          <p:nvPr/>
        </p:nvSpPr>
        <p:spPr>
          <a:xfrm>
            <a:off x="729349" y="867299"/>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sp>
        <p:nvSpPr>
          <p:cNvPr id="5" name="四角形: 角を丸くする 4"/>
          <p:cNvSpPr/>
          <p:nvPr/>
        </p:nvSpPr>
        <p:spPr>
          <a:xfrm>
            <a:off x="1258410" y="874295"/>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旅費の申請</a:t>
            </a:r>
          </a:p>
        </p:txBody>
      </p:sp>
      <p:sp>
        <p:nvSpPr>
          <p:cNvPr id="8" name="フローチャート: 書類 7"/>
          <p:cNvSpPr/>
          <p:nvPr/>
        </p:nvSpPr>
        <p:spPr>
          <a:xfrm>
            <a:off x="1916451" y="113956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出張申請及び予定表</a:t>
            </a:r>
          </a:p>
        </p:txBody>
      </p:sp>
      <p:sp>
        <p:nvSpPr>
          <p:cNvPr id="10" name="四角形: 角を丸くする 9"/>
          <p:cNvSpPr/>
          <p:nvPr/>
        </p:nvSpPr>
        <p:spPr>
          <a:xfrm>
            <a:off x="1258410" y="243861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承認（所属長）</a:t>
            </a:r>
          </a:p>
        </p:txBody>
      </p:sp>
      <p:sp>
        <p:nvSpPr>
          <p:cNvPr id="11" name="四角形: 角を丸くする 10"/>
          <p:cNvSpPr/>
          <p:nvPr/>
        </p:nvSpPr>
        <p:spPr>
          <a:xfrm>
            <a:off x="1259832" y="545382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p>
        </p:txBody>
      </p:sp>
      <p:cxnSp>
        <p:nvCxnSpPr>
          <p:cNvPr id="19" name="直線矢印コネクタ 18"/>
          <p:cNvCxnSpPr>
            <a:stCxn id="4" idx="6"/>
            <a:endCxn id="5" idx="1"/>
          </p:cNvCxnSpPr>
          <p:nvPr/>
        </p:nvCxnSpPr>
        <p:spPr>
          <a:xfrm flipV="1">
            <a:off x="1099543" y="1046148"/>
            <a:ext cx="158867" cy="6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12699" y="1977571"/>
            <a:ext cx="343022" cy="15462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4321" y="5068297"/>
            <a:ext cx="329669" cy="20754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54" name="テキスト ボックス 53"/>
          <p:cNvSpPr txBox="1"/>
          <p:nvPr/>
        </p:nvSpPr>
        <p:spPr>
          <a:xfrm>
            <a:off x="1770118" y="1748503"/>
            <a:ext cx="463500" cy="230832"/>
          </a:xfrm>
          <a:prstGeom prst="rect">
            <a:avLst/>
          </a:prstGeom>
          <a:noFill/>
        </p:spPr>
        <p:txBody>
          <a:bodyPr wrap="square" rtlCol="0">
            <a:spAutoFit/>
          </a:bodyPr>
          <a:lstStyle/>
          <a:p>
            <a:r>
              <a:rPr kumimoji="1" lang="ja-JP" altLang="en-US" sz="900" dirty="0"/>
              <a:t>申請</a:t>
            </a:r>
          </a:p>
        </p:txBody>
      </p:sp>
      <p:sp>
        <p:nvSpPr>
          <p:cNvPr id="55" name="テキスト ボックス 54"/>
          <p:cNvSpPr txBox="1"/>
          <p:nvPr/>
        </p:nvSpPr>
        <p:spPr>
          <a:xfrm>
            <a:off x="1211155" y="1689909"/>
            <a:ext cx="463500" cy="369332"/>
          </a:xfrm>
          <a:prstGeom prst="rect">
            <a:avLst/>
          </a:prstGeom>
          <a:noFill/>
        </p:spPr>
        <p:txBody>
          <a:bodyPr wrap="square" rtlCol="0">
            <a:spAutoFit/>
          </a:bodyPr>
          <a:lstStyle/>
          <a:p>
            <a:r>
              <a:rPr kumimoji="1" lang="ja-JP" altLang="en-US" sz="900" dirty="0"/>
              <a:t>差し戻し</a:t>
            </a:r>
          </a:p>
        </p:txBody>
      </p:sp>
      <p:sp>
        <p:nvSpPr>
          <p:cNvPr id="65" name="フローチャート: 磁気ディスク 64"/>
          <p:cNvSpPr/>
          <p:nvPr/>
        </p:nvSpPr>
        <p:spPr>
          <a:xfrm>
            <a:off x="3900184" y="8971275"/>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7" name="直線矢印コネクタ 66"/>
          <p:cNvCxnSpPr>
            <a:stCxn id="125" idx="2"/>
            <a:endCxn id="65" idx="1"/>
          </p:cNvCxnSpPr>
          <p:nvPr/>
        </p:nvCxnSpPr>
        <p:spPr>
          <a:xfrm flipH="1">
            <a:off x="4227960" y="5794279"/>
            <a:ext cx="3103" cy="31769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コネクタ: カギ線 56"/>
          <p:cNvCxnSpPr>
            <a:stCxn id="70" idx="3"/>
            <a:endCxn id="41" idx="0"/>
          </p:cNvCxnSpPr>
          <p:nvPr/>
        </p:nvCxnSpPr>
        <p:spPr>
          <a:xfrm>
            <a:off x="2282099" y="4174786"/>
            <a:ext cx="342341" cy="1279036"/>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66" name="テキスト ボックス 65"/>
          <p:cNvSpPr txBox="1"/>
          <p:nvPr/>
        </p:nvSpPr>
        <p:spPr>
          <a:xfrm>
            <a:off x="2620443" y="4799090"/>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82" name="テキスト ボックス 81"/>
          <p:cNvSpPr txBox="1"/>
          <p:nvPr/>
        </p:nvSpPr>
        <p:spPr>
          <a:xfrm>
            <a:off x="888872" y="5808296"/>
            <a:ext cx="3011312" cy="2308324"/>
          </a:xfrm>
          <a:prstGeom prst="rect">
            <a:avLst/>
          </a:prstGeom>
          <a:noFill/>
        </p:spPr>
        <p:txBody>
          <a:bodyPr wrap="square" rtlCol="0">
            <a:spAutoFit/>
          </a:bodyPr>
          <a:lstStyle/>
          <a:p>
            <a:r>
              <a:rPr kumimoji="1" lang="ja-JP" altLang="en-US" sz="900" dirty="0"/>
              <a:t>・所属</a:t>
            </a:r>
            <a:endParaRPr kumimoji="1" lang="en-US" altLang="ja-JP" sz="900" dirty="0"/>
          </a:p>
          <a:p>
            <a:r>
              <a:rPr kumimoji="1" lang="ja-JP" altLang="en-US" sz="900" dirty="0"/>
              <a:t>・社員番号</a:t>
            </a:r>
            <a:endParaRPr kumimoji="1" lang="en-US" altLang="ja-JP" sz="900" dirty="0"/>
          </a:p>
          <a:p>
            <a:r>
              <a:rPr kumimoji="1" lang="ja-JP" altLang="en-US" sz="900" dirty="0"/>
              <a:t>・氏名</a:t>
            </a:r>
            <a:endParaRPr kumimoji="1" lang="en-US" altLang="ja-JP" sz="900" dirty="0"/>
          </a:p>
          <a:p>
            <a:r>
              <a:rPr kumimoji="1" lang="ja-JP" altLang="en-US" sz="900" dirty="0"/>
              <a:t>・出発日</a:t>
            </a:r>
            <a:endParaRPr kumimoji="1" lang="en-US" altLang="ja-JP" sz="900" dirty="0"/>
          </a:p>
          <a:p>
            <a:r>
              <a:rPr kumimoji="1" lang="ja-JP" altLang="en-US" sz="900" dirty="0"/>
              <a:t>・帰着日</a:t>
            </a:r>
            <a:endParaRPr kumimoji="1" lang="en-US" altLang="ja-JP" sz="900" dirty="0"/>
          </a:p>
          <a:p>
            <a:r>
              <a:rPr kumimoji="1" lang="ja-JP" altLang="en-US" sz="900" dirty="0"/>
              <a:t>・日数</a:t>
            </a:r>
            <a:endParaRPr kumimoji="1" lang="en-US" altLang="ja-JP" sz="900" dirty="0"/>
          </a:p>
          <a:p>
            <a:r>
              <a:rPr kumimoji="1" lang="ja-JP" altLang="en-US" sz="900" dirty="0"/>
              <a:t>・押印</a:t>
            </a:r>
            <a:endParaRPr kumimoji="1" lang="en-US" altLang="ja-JP" sz="900" dirty="0"/>
          </a:p>
          <a:p>
            <a:r>
              <a:rPr kumimoji="1" lang="ja-JP" altLang="en-US" sz="900" dirty="0"/>
              <a:t>・スケジュールに無理がないか？</a:t>
            </a:r>
            <a:endParaRPr kumimoji="1" lang="en-US" altLang="ja-JP" sz="900" dirty="0"/>
          </a:p>
          <a:p>
            <a:r>
              <a:rPr kumimoji="1" lang="ja-JP" altLang="en-US" sz="900" dirty="0"/>
              <a:t>・変な時間帯になっていないか？</a:t>
            </a:r>
            <a:endParaRPr kumimoji="1" lang="en-US" altLang="ja-JP" sz="900" dirty="0"/>
          </a:p>
          <a:p>
            <a:r>
              <a:rPr kumimoji="1" lang="ja-JP" altLang="en-US" sz="900" dirty="0"/>
              <a:t>・交通機関（チケットの要否含む）</a:t>
            </a:r>
            <a:endParaRPr kumimoji="1" lang="en-US" altLang="ja-JP" sz="900" dirty="0"/>
          </a:p>
          <a:p>
            <a:r>
              <a:rPr kumimoji="1" lang="ja-JP" altLang="en-US" sz="900" dirty="0"/>
              <a:t>・所要経費</a:t>
            </a:r>
            <a:endParaRPr kumimoji="1" lang="en-US" altLang="ja-JP" sz="900" dirty="0"/>
          </a:p>
          <a:p>
            <a:r>
              <a:rPr kumimoji="1" lang="ja-JP" altLang="en-US" sz="900" dirty="0"/>
              <a:t>・交通費、宿泊費の金額が記載されているか？</a:t>
            </a:r>
            <a:endParaRPr kumimoji="1" lang="en-US" altLang="ja-JP" sz="900" dirty="0"/>
          </a:p>
          <a:p>
            <a:r>
              <a:rPr kumimoji="1" lang="ja-JP" altLang="en-US" sz="900" dirty="0"/>
              <a:t>・出張内容に対して金額が多すぎないか？</a:t>
            </a:r>
            <a:endParaRPr kumimoji="1" lang="en-US" altLang="ja-JP" sz="900" dirty="0"/>
          </a:p>
          <a:p>
            <a:r>
              <a:rPr kumimoji="1" lang="ja-JP" altLang="en-US" sz="900" dirty="0"/>
              <a:t>・正しい合計金額が入力されているか？</a:t>
            </a:r>
            <a:endParaRPr kumimoji="1" lang="en-US" altLang="ja-JP" sz="900" dirty="0"/>
          </a:p>
          <a:p>
            <a:r>
              <a:rPr kumimoji="1" lang="ja-JP" altLang="en-US" sz="900" dirty="0"/>
              <a:t>・仮払金が入力されている場合、妥当な金額か？</a:t>
            </a:r>
            <a:endParaRPr kumimoji="1" lang="en-US" altLang="ja-JP" sz="900" dirty="0"/>
          </a:p>
          <a:p>
            <a:r>
              <a:rPr kumimoji="1" lang="ja-JP" altLang="en-US" sz="900" dirty="0"/>
              <a:t>・決裁の有無（押印＆日付）</a:t>
            </a:r>
            <a:endParaRPr kumimoji="1" lang="en-US" altLang="ja-JP" sz="900" dirty="0"/>
          </a:p>
        </p:txBody>
      </p:sp>
      <p:sp>
        <p:nvSpPr>
          <p:cNvPr id="115" name="テキスト ボックス 114"/>
          <p:cNvSpPr txBox="1"/>
          <p:nvPr/>
        </p:nvSpPr>
        <p:spPr>
          <a:xfrm>
            <a:off x="2720010" y="1755590"/>
            <a:ext cx="1474806" cy="923330"/>
          </a:xfrm>
          <a:prstGeom prst="rect">
            <a:avLst/>
          </a:prstGeom>
          <a:noFill/>
        </p:spPr>
        <p:txBody>
          <a:bodyPr wrap="square" rtlCol="0">
            <a:spAutoFit/>
          </a:bodyPr>
          <a:lstStyle/>
          <a:p>
            <a:r>
              <a:rPr kumimoji="1" lang="ja-JP" altLang="en-US" sz="900" dirty="0"/>
              <a:t>・承認者</a:t>
            </a:r>
            <a:endParaRPr kumimoji="1" lang="en-US" altLang="ja-JP" sz="900" dirty="0"/>
          </a:p>
          <a:p>
            <a:r>
              <a:rPr kumimoji="1" lang="ja-JP" altLang="en-US" sz="900" dirty="0"/>
              <a:t>店舗：店長</a:t>
            </a:r>
            <a:endParaRPr kumimoji="1" lang="en-US" altLang="ja-JP" sz="900" dirty="0"/>
          </a:p>
          <a:p>
            <a:r>
              <a:rPr kumimoji="1" lang="ja-JP" altLang="en-US" sz="900" dirty="0"/>
              <a:t>店長：支社長</a:t>
            </a:r>
            <a:endParaRPr kumimoji="1" lang="en-US" altLang="ja-JP" sz="900" dirty="0"/>
          </a:p>
          <a:p>
            <a:r>
              <a:rPr kumimoji="1" lang="ja-JP" altLang="en-US" sz="900" dirty="0"/>
              <a:t>部長未満：部長・支社長</a:t>
            </a:r>
            <a:endParaRPr kumimoji="1" lang="en-US" altLang="ja-JP" sz="900" dirty="0"/>
          </a:p>
          <a:p>
            <a:r>
              <a:rPr kumimoji="1" lang="ja-JP" altLang="en-US" sz="900" dirty="0"/>
              <a:t>部長：担当役員</a:t>
            </a:r>
            <a:endParaRPr kumimoji="1" lang="en-US" altLang="ja-JP" sz="900" dirty="0"/>
          </a:p>
          <a:p>
            <a:r>
              <a:rPr kumimoji="1" lang="ja-JP" altLang="en-US" sz="900" dirty="0"/>
              <a:t>執行役員以上：社長</a:t>
            </a:r>
          </a:p>
        </p:txBody>
      </p:sp>
      <p:sp>
        <p:nvSpPr>
          <p:cNvPr id="184" name="フローチャート: 書類 183"/>
          <p:cNvSpPr/>
          <p:nvPr/>
        </p:nvSpPr>
        <p:spPr>
          <a:xfrm>
            <a:off x="783281" y="2078389"/>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出張申請及び予定表</a:t>
            </a:r>
          </a:p>
        </p:txBody>
      </p:sp>
      <p:sp>
        <p:nvSpPr>
          <p:cNvPr id="56" name="正方形/長方形 55"/>
          <p:cNvSpPr/>
          <p:nvPr/>
        </p:nvSpPr>
        <p:spPr>
          <a:xfrm>
            <a:off x="4321" y="7152557"/>
            <a:ext cx="329669" cy="1434508"/>
          </a:xfrm>
          <a:prstGeom prst="rect">
            <a:avLst/>
          </a:prstGeom>
        </p:spPr>
        <p:style>
          <a:lnRef idx="1">
            <a:schemeClr val="accent4"/>
          </a:lnRef>
          <a:fillRef idx="2">
            <a:schemeClr val="accent4"/>
          </a:fillRef>
          <a:effectRef idx="1">
            <a:schemeClr val="accent4"/>
          </a:effectRef>
          <a:fontRef idx="minor">
            <a:schemeClr val="dk1"/>
          </a:fontRef>
        </p:style>
        <p:txBody>
          <a:bodyPr vert="eaVert" rtlCol="0" anchor="ctr"/>
          <a:lstStyle/>
          <a:p>
            <a:pPr algn="ctr"/>
            <a:r>
              <a:rPr kumimoji="1" lang="ja-JP" altLang="en-US" sz="1100" dirty="0"/>
              <a:t>その他</a:t>
            </a:r>
          </a:p>
        </p:txBody>
      </p:sp>
      <p:sp>
        <p:nvSpPr>
          <p:cNvPr id="61" name="正方形/長方形 60"/>
          <p:cNvSpPr/>
          <p:nvPr/>
        </p:nvSpPr>
        <p:spPr>
          <a:xfrm>
            <a:off x="653" y="3522022"/>
            <a:ext cx="329669" cy="15462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
        <p:nvSpPr>
          <p:cNvPr id="70" name="四角形: 角を丸くする 69"/>
          <p:cNvSpPr/>
          <p:nvPr/>
        </p:nvSpPr>
        <p:spPr>
          <a:xfrm>
            <a:off x="1258410" y="400293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決裁</a:t>
            </a:r>
          </a:p>
        </p:txBody>
      </p:sp>
      <p:cxnSp>
        <p:nvCxnSpPr>
          <p:cNvPr id="72" name="直線矢印コネクタ 71"/>
          <p:cNvCxnSpPr>
            <a:stCxn id="5" idx="2"/>
            <a:endCxn id="10" idx="0"/>
          </p:cNvCxnSpPr>
          <p:nvPr/>
        </p:nvCxnSpPr>
        <p:spPr>
          <a:xfrm>
            <a:off x="1770255" y="1218000"/>
            <a:ext cx="0" cy="12206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直線矢印コネクタ 78"/>
          <p:cNvCxnSpPr/>
          <p:nvPr/>
        </p:nvCxnSpPr>
        <p:spPr>
          <a:xfrm flipV="1">
            <a:off x="1674655" y="1218000"/>
            <a:ext cx="0" cy="12206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直線矢印コネクタ 79"/>
          <p:cNvCxnSpPr>
            <a:stCxn id="10" idx="2"/>
            <a:endCxn id="70" idx="0"/>
          </p:cNvCxnSpPr>
          <p:nvPr/>
        </p:nvCxnSpPr>
        <p:spPr>
          <a:xfrm>
            <a:off x="1770255" y="2782319"/>
            <a:ext cx="0" cy="12206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1" name="直線矢印コネクタ 80"/>
          <p:cNvCxnSpPr/>
          <p:nvPr/>
        </p:nvCxnSpPr>
        <p:spPr>
          <a:xfrm flipV="1">
            <a:off x="1674655" y="2782319"/>
            <a:ext cx="0" cy="12206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5" name="テキスト ボックス 84"/>
          <p:cNvSpPr txBox="1"/>
          <p:nvPr/>
        </p:nvSpPr>
        <p:spPr>
          <a:xfrm>
            <a:off x="2720010" y="3560254"/>
            <a:ext cx="2118690" cy="646331"/>
          </a:xfrm>
          <a:prstGeom prst="rect">
            <a:avLst/>
          </a:prstGeom>
          <a:noFill/>
        </p:spPr>
        <p:txBody>
          <a:bodyPr wrap="square" rtlCol="0">
            <a:spAutoFit/>
          </a:bodyPr>
          <a:lstStyle/>
          <a:p>
            <a:r>
              <a:rPr kumimoji="1" lang="ja-JP" altLang="en-US" sz="900" dirty="0"/>
              <a:t>・決裁者</a:t>
            </a:r>
            <a:endParaRPr kumimoji="1" lang="en-US" altLang="ja-JP" sz="900" dirty="0"/>
          </a:p>
          <a:p>
            <a:r>
              <a:rPr kumimoji="1" lang="ja-JP" altLang="en-US" sz="900" dirty="0"/>
              <a:t>申請者が次長以下：部長・支社長</a:t>
            </a:r>
            <a:endParaRPr kumimoji="1" lang="en-US" altLang="ja-JP" sz="900" dirty="0"/>
          </a:p>
          <a:p>
            <a:r>
              <a:rPr kumimoji="1" lang="ja-JP" altLang="en-US" sz="900" dirty="0"/>
              <a:t>申請者が部長・支社長：担当役員</a:t>
            </a:r>
            <a:endParaRPr kumimoji="1" lang="en-US" altLang="ja-JP" sz="900" dirty="0"/>
          </a:p>
          <a:p>
            <a:r>
              <a:rPr kumimoji="1" lang="ja-JP" altLang="en-US" sz="900" dirty="0"/>
              <a:t>申請者が役員：長町専務</a:t>
            </a:r>
            <a:endParaRPr kumimoji="1" lang="en-US" altLang="ja-JP" sz="900" dirty="0"/>
          </a:p>
        </p:txBody>
      </p:sp>
      <p:sp>
        <p:nvSpPr>
          <p:cNvPr id="86" name="フローチャート: 書類 85"/>
          <p:cNvSpPr/>
          <p:nvPr/>
        </p:nvSpPr>
        <p:spPr>
          <a:xfrm>
            <a:off x="783281" y="371800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出張申請及び予定表</a:t>
            </a:r>
          </a:p>
        </p:txBody>
      </p:sp>
      <p:cxnSp>
        <p:nvCxnSpPr>
          <p:cNvPr id="88" name="直線矢印コネクタ 87"/>
          <p:cNvCxnSpPr>
            <a:stCxn id="70" idx="2"/>
            <a:endCxn id="11" idx="0"/>
          </p:cNvCxnSpPr>
          <p:nvPr/>
        </p:nvCxnSpPr>
        <p:spPr>
          <a:xfrm>
            <a:off x="1770255" y="4346638"/>
            <a:ext cx="1422" cy="11071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2" name="テキスト ボックス 91"/>
          <p:cNvSpPr txBox="1"/>
          <p:nvPr/>
        </p:nvSpPr>
        <p:spPr>
          <a:xfrm>
            <a:off x="1770118" y="3185556"/>
            <a:ext cx="463500" cy="230832"/>
          </a:xfrm>
          <a:prstGeom prst="rect">
            <a:avLst/>
          </a:prstGeom>
          <a:noFill/>
        </p:spPr>
        <p:txBody>
          <a:bodyPr wrap="square" rtlCol="0">
            <a:spAutoFit/>
          </a:bodyPr>
          <a:lstStyle/>
          <a:p>
            <a:r>
              <a:rPr kumimoji="1" lang="ja-JP" altLang="en-US" sz="900" dirty="0"/>
              <a:t>申請</a:t>
            </a:r>
          </a:p>
        </p:txBody>
      </p:sp>
      <p:sp>
        <p:nvSpPr>
          <p:cNvPr id="93" name="テキスト ボックス 92"/>
          <p:cNvSpPr txBox="1"/>
          <p:nvPr/>
        </p:nvSpPr>
        <p:spPr>
          <a:xfrm>
            <a:off x="1211155" y="3126962"/>
            <a:ext cx="463500" cy="369332"/>
          </a:xfrm>
          <a:prstGeom prst="rect">
            <a:avLst/>
          </a:prstGeom>
          <a:noFill/>
        </p:spPr>
        <p:txBody>
          <a:bodyPr wrap="square" rtlCol="0">
            <a:spAutoFit/>
          </a:bodyPr>
          <a:lstStyle/>
          <a:p>
            <a:r>
              <a:rPr kumimoji="1" lang="ja-JP" altLang="en-US" sz="900" dirty="0"/>
              <a:t>差し戻し</a:t>
            </a:r>
          </a:p>
        </p:txBody>
      </p:sp>
      <p:sp>
        <p:nvSpPr>
          <p:cNvPr id="94" name="テキスト ボックス 93"/>
          <p:cNvSpPr txBox="1"/>
          <p:nvPr/>
        </p:nvSpPr>
        <p:spPr>
          <a:xfrm>
            <a:off x="1770118" y="4765330"/>
            <a:ext cx="463500" cy="230832"/>
          </a:xfrm>
          <a:prstGeom prst="rect">
            <a:avLst/>
          </a:prstGeom>
          <a:noFill/>
        </p:spPr>
        <p:txBody>
          <a:bodyPr wrap="square" rtlCol="0">
            <a:spAutoFit/>
          </a:bodyPr>
          <a:lstStyle/>
          <a:p>
            <a:r>
              <a:rPr kumimoji="1" lang="ja-JP" altLang="en-US" sz="900" dirty="0"/>
              <a:t>申請</a:t>
            </a:r>
          </a:p>
        </p:txBody>
      </p:sp>
      <p:sp>
        <p:nvSpPr>
          <p:cNvPr id="97" name="吹き出し: 四角形 96"/>
          <p:cNvSpPr/>
          <p:nvPr/>
        </p:nvSpPr>
        <p:spPr>
          <a:xfrm>
            <a:off x="4412028" y="7291015"/>
            <a:ext cx="2111561" cy="1361551"/>
          </a:xfrm>
          <a:prstGeom prst="wedgeRectCallout">
            <a:avLst>
              <a:gd name="adj1" fmla="val -110743"/>
              <a:gd name="adj2" fmla="val -63541"/>
            </a:avLst>
          </a:prstGeom>
        </p:spPr>
        <p:style>
          <a:lnRef idx="1">
            <a:schemeClr val="accent2"/>
          </a:lnRef>
          <a:fillRef idx="2">
            <a:schemeClr val="accent2"/>
          </a:fillRef>
          <a:effectRef idx="1">
            <a:schemeClr val="accent2"/>
          </a:effectRef>
          <a:fontRef idx="minor">
            <a:schemeClr val="dk1"/>
          </a:fontRef>
        </p:style>
        <p:txBody>
          <a:bodyPr rtlCol="0" anchor="t"/>
          <a:lstStyle/>
          <a:p>
            <a:r>
              <a:rPr kumimoji="1" lang="en-US" altLang="ja-JP" sz="900" dirty="0"/>
              <a:t>【</a:t>
            </a:r>
            <a:r>
              <a:rPr kumimoji="1" lang="ja-JP" altLang="en-US" sz="900" dirty="0"/>
              <a:t>例外対応</a:t>
            </a:r>
            <a:r>
              <a:rPr kumimoji="1" lang="en-US" altLang="ja-JP" sz="900" dirty="0"/>
              <a:t>】</a:t>
            </a:r>
          </a:p>
          <a:p>
            <a:r>
              <a:rPr kumimoji="1" lang="ja-JP" altLang="en-US" sz="900" dirty="0"/>
              <a:t>・申請該当者が執行役員、副本部長、本部著鵜代理の場合、代表もしくは社長決裁。</a:t>
            </a:r>
            <a:endParaRPr kumimoji="1" lang="en-US" altLang="ja-JP" sz="900" dirty="0"/>
          </a:p>
          <a:p>
            <a:r>
              <a:rPr kumimoji="1" lang="ja-JP" altLang="en-US" sz="900" dirty="0"/>
              <a:t>・部長、支社長は担当役員回付後、代表もしくは社長決裁</a:t>
            </a:r>
            <a:endParaRPr kumimoji="1" lang="en-US" altLang="ja-JP" sz="900" dirty="0"/>
          </a:p>
          <a:p>
            <a:r>
              <a:rPr kumimoji="1" lang="ja-JP" altLang="en-US" sz="900" dirty="0"/>
              <a:t>・上記いずれも原則、支社長の任にある場合は社長決裁で本部敬部長は東西を代表、社長で分担</a:t>
            </a:r>
          </a:p>
        </p:txBody>
      </p:sp>
      <p:sp>
        <p:nvSpPr>
          <p:cNvPr id="101" name="ひし形 100"/>
          <p:cNvSpPr/>
          <p:nvPr/>
        </p:nvSpPr>
        <p:spPr>
          <a:xfrm>
            <a:off x="3030910" y="5430590"/>
            <a:ext cx="396578" cy="37638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a:t>
            </a:r>
          </a:p>
        </p:txBody>
      </p:sp>
      <p:sp>
        <p:nvSpPr>
          <p:cNvPr id="102" name="テキスト ボックス 101"/>
          <p:cNvSpPr txBox="1"/>
          <p:nvPr/>
        </p:nvSpPr>
        <p:spPr>
          <a:xfrm>
            <a:off x="3310419" y="5398443"/>
            <a:ext cx="882412" cy="230832"/>
          </a:xfrm>
          <a:prstGeom prst="rect">
            <a:avLst/>
          </a:prstGeom>
          <a:noFill/>
        </p:spPr>
        <p:txBody>
          <a:bodyPr wrap="square" rtlCol="0">
            <a:spAutoFit/>
          </a:bodyPr>
          <a:lstStyle/>
          <a:p>
            <a:r>
              <a:rPr kumimoji="1" lang="ja-JP" altLang="en-US" sz="900" dirty="0"/>
              <a:t>あり</a:t>
            </a:r>
          </a:p>
        </p:txBody>
      </p:sp>
      <p:cxnSp>
        <p:nvCxnSpPr>
          <p:cNvPr id="107" name="直線矢印コネクタ 106"/>
          <p:cNvCxnSpPr>
            <a:stCxn id="11" idx="3"/>
            <a:endCxn id="101" idx="1"/>
          </p:cNvCxnSpPr>
          <p:nvPr/>
        </p:nvCxnSpPr>
        <p:spPr>
          <a:xfrm flipV="1">
            <a:off x="2283521" y="5618785"/>
            <a:ext cx="747389" cy="689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1" name="ひし形 40"/>
          <p:cNvSpPr/>
          <p:nvPr/>
        </p:nvSpPr>
        <p:spPr>
          <a:xfrm>
            <a:off x="2433940" y="5453822"/>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cxnSp>
        <p:nvCxnSpPr>
          <p:cNvPr id="112" name="コネクタ: カギ線 111"/>
          <p:cNvCxnSpPr>
            <a:stCxn id="248" idx="2"/>
            <a:endCxn id="101" idx="2"/>
          </p:cNvCxnSpPr>
          <p:nvPr/>
        </p:nvCxnSpPr>
        <p:spPr>
          <a:xfrm rot="10800000">
            <a:off x="3229200" y="5806979"/>
            <a:ext cx="8149915" cy="1038290"/>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18" name="直線矢印コネクタ 117"/>
          <p:cNvCxnSpPr>
            <a:stCxn id="132" idx="3"/>
            <a:endCxn id="138" idx="1"/>
          </p:cNvCxnSpPr>
          <p:nvPr/>
        </p:nvCxnSpPr>
        <p:spPr>
          <a:xfrm flipV="1">
            <a:off x="5530046" y="5622774"/>
            <a:ext cx="1420057" cy="2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21" name="テキスト ボックス 120"/>
          <p:cNvSpPr txBox="1"/>
          <p:nvPr/>
        </p:nvSpPr>
        <p:spPr>
          <a:xfrm>
            <a:off x="3218651" y="5778445"/>
            <a:ext cx="1039873" cy="230832"/>
          </a:xfrm>
          <a:prstGeom prst="rect">
            <a:avLst/>
          </a:prstGeom>
          <a:noFill/>
        </p:spPr>
        <p:txBody>
          <a:bodyPr wrap="square" rtlCol="0">
            <a:spAutoFit/>
          </a:bodyPr>
          <a:lstStyle/>
          <a:p>
            <a:r>
              <a:rPr kumimoji="1" lang="ja-JP" altLang="en-US" sz="900" dirty="0"/>
              <a:t>なし</a:t>
            </a:r>
          </a:p>
        </p:txBody>
      </p:sp>
      <p:sp>
        <p:nvSpPr>
          <p:cNvPr id="125" name="四角形: 角を丸くする 124"/>
          <p:cNvSpPr/>
          <p:nvPr/>
        </p:nvSpPr>
        <p:spPr>
          <a:xfrm>
            <a:off x="3719218" y="545057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32" name="ひし形 131"/>
          <p:cNvSpPr/>
          <p:nvPr/>
        </p:nvSpPr>
        <p:spPr>
          <a:xfrm>
            <a:off x="5149046" y="5453822"/>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申請者</a:t>
            </a:r>
          </a:p>
        </p:txBody>
      </p:sp>
      <p:sp>
        <p:nvSpPr>
          <p:cNvPr id="133" name="テキスト ボックス 132"/>
          <p:cNvSpPr txBox="1"/>
          <p:nvPr/>
        </p:nvSpPr>
        <p:spPr>
          <a:xfrm>
            <a:off x="5473183" y="5386219"/>
            <a:ext cx="882412" cy="230832"/>
          </a:xfrm>
          <a:prstGeom prst="rect">
            <a:avLst/>
          </a:prstGeom>
          <a:noFill/>
        </p:spPr>
        <p:txBody>
          <a:bodyPr wrap="square" rtlCol="0">
            <a:spAutoFit/>
          </a:bodyPr>
          <a:lstStyle/>
          <a:p>
            <a:r>
              <a:rPr kumimoji="1" lang="ja-JP" altLang="en-US" sz="900" dirty="0"/>
              <a:t>店舗勤務</a:t>
            </a:r>
          </a:p>
        </p:txBody>
      </p:sp>
      <p:sp>
        <p:nvSpPr>
          <p:cNvPr id="137" name="テキスト ボックス 136"/>
          <p:cNvSpPr txBox="1"/>
          <p:nvPr/>
        </p:nvSpPr>
        <p:spPr>
          <a:xfrm>
            <a:off x="5355948" y="5782012"/>
            <a:ext cx="1012610" cy="230832"/>
          </a:xfrm>
          <a:prstGeom prst="rect">
            <a:avLst/>
          </a:prstGeom>
          <a:noFill/>
        </p:spPr>
        <p:txBody>
          <a:bodyPr wrap="square" rtlCol="0">
            <a:spAutoFit/>
          </a:bodyPr>
          <a:lstStyle/>
          <a:p>
            <a:r>
              <a:rPr kumimoji="1" lang="ja-JP" altLang="en-US" sz="900" dirty="0"/>
              <a:t>支社・本社勤務</a:t>
            </a:r>
          </a:p>
        </p:txBody>
      </p:sp>
      <p:sp>
        <p:nvSpPr>
          <p:cNvPr id="138" name="四角形: 角を丸くする 137"/>
          <p:cNvSpPr/>
          <p:nvPr/>
        </p:nvSpPr>
        <p:spPr>
          <a:xfrm>
            <a:off x="6950103" y="545092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a:t>
            </a:r>
            <a:r>
              <a:rPr kumimoji="1" lang="en-US" altLang="ja-JP" sz="900" dirty="0"/>
              <a:t>/</a:t>
            </a:r>
            <a:r>
              <a:rPr kumimoji="1" lang="ja-JP" altLang="en-US" sz="900" dirty="0"/>
              <a:t>チケットを用意する</a:t>
            </a:r>
          </a:p>
        </p:txBody>
      </p:sp>
      <p:cxnSp>
        <p:nvCxnSpPr>
          <p:cNvPr id="141" name="直線矢印コネクタ 140"/>
          <p:cNvCxnSpPr>
            <a:stCxn id="138" idx="3"/>
            <a:endCxn id="159" idx="1"/>
          </p:cNvCxnSpPr>
          <p:nvPr/>
        </p:nvCxnSpPr>
        <p:spPr>
          <a:xfrm>
            <a:off x="7973792" y="5622774"/>
            <a:ext cx="29080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54" name="四角形: 角を丸くする 153"/>
          <p:cNvSpPr/>
          <p:nvPr/>
        </p:nvSpPr>
        <p:spPr>
          <a:xfrm>
            <a:off x="8256302" y="105884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a:t>
            </a:r>
            <a:r>
              <a:rPr kumimoji="1" lang="en-US" altLang="ja-JP" sz="900" dirty="0"/>
              <a:t>/</a:t>
            </a:r>
            <a:r>
              <a:rPr kumimoji="1" lang="ja-JP" altLang="en-US" sz="900" dirty="0"/>
              <a:t>チケットを受け取る</a:t>
            </a:r>
          </a:p>
        </p:txBody>
      </p:sp>
      <p:sp>
        <p:nvSpPr>
          <p:cNvPr id="159" name="四角形: 角を丸くする 158"/>
          <p:cNvSpPr/>
          <p:nvPr/>
        </p:nvSpPr>
        <p:spPr>
          <a:xfrm>
            <a:off x="8264599" y="545092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仮払金・チケットを渡す</a:t>
            </a:r>
          </a:p>
        </p:txBody>
      </p:sp>
      <p:cxnSp>
        <p:nvCxnSpPr>
          <p:cNvPr id="161" name="直線矢印コネクタ 160"/>
          <p:cNvCxnSpPr>
            <a:stCxn id="159" idx="0"/>
            <a:endCxn id="154" idx="2"/>
          </p:cNvCxnSpPr>
          <p:nvPr/>
        </p:nvCxnSpPr>
        <p:spPr>
          <a:xfrm flipH="1" flipV="1">
            <a:off x="8768147" y="1402553"/>
            <a:ext cx="8297" cy="40483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6" name="四角形: 角を丸くする 175"/>
          <p:cNvSpPr/>
          <p:nvPr/>
        </p:nvSpPr>
        <p:spPr>
          <a:xfrm>
            <a:off x="5623637" y="604380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手書き帳簿に記入</a:t>
            </a:r>
          </a:p>
        </p:txBody>
      </p:sp>
      <p:cxnSp>
        <p:nvCxnSpPr>
          <p:cNvPr id="178" name="コネクタ: カギ線 177"/>
          <p:cNvCxnSpPr>
            <a:stCxn id="176" idx="1"/>
            <a:endCxn id="132" idx="2"/>
          </p:cNvCxnSpPr>
          <p:nvPr/>
        </p:nvCxnSpPr>
        <p:spPr>
          <a:xfrm rot="10800000">
            <a:off x="5339547" y="5797527"/>
            <a:ext cx="284091" cy="418128"/>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222" name="コネクタ: カギ線 221"/>
          <p:cNvCxnSpPr>
            <a:stCxn id="138" idx="1"/>
            <a:endCxn id="176" idx="3"/>
          </p:cNvCxnSpPr>
          <p:nvPr/>
        </p:nvCxnSpPr>
        <p:spPr>
          <a:xfrm rot="10800000" flipV="1">
            <a:off x="6647327" y="5622773"/>
            <a:ext cx="302777" cy="592881"/>
          </a:xfrm>
          <a:prstGeom prst="bentConnector3">
            <a:avLst>
              <a:gd name="adj1" fmla="val 5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243" name="フローチャート: 書類 242"/>
          <p:cNvSpPr/>
          <p:nvPr/>
        </p:nvSpPr>
        <p:spPr>
          <a:xfrm>
            <a:off x="6379961" y="6278952"/>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仮払い精算管理簿</a:t>
            </a:r>
          </a:p>
        </p:txBody>
      </p:sp>
      <p:sp>
        <p:nvSpPr>
          <p:cNvPr id="248" name="楕円 247"/>
          <p:cNvSpPr/>
          <p:nvPr/>
        </p:nvSpPr>
        <p:spPr>
          <a:xfrm>
            <a:off x="11379114" y="6660172"/>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cxnSp>
        <p:nvCxnSpPr>
          <p:cNvPr id="249" name="直線矢印コネクタ 248"/>
          <p:cNvCxnSpPr>
            <a:stCxn id="101" idx="3"/>
            <a:endCxn id="125" idx="1"/>
          </p:cNvCxnSpPr>
          <p:nvPr/>
        </p:nvCxnSpPr>
        <p:spPr>
          <a:xfrm>
            <a:off x="3427488" y="5618785"/>
            <a:ext cx="291730" cy="36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5" name="コネクタ: カギ線 264"/>
          <p:cNvCxnSpPr>
            <a:stCxn id="154" idx="3"/>
            <a:endCxn id="76" idx="1"/>
          </p:cNvCxnSpPr>
          <p:nvPr/>
        </p:nvCxnSpPr>
        <p:spPr>
          <a:xfrm>
            <a:off x="9279991" y="1230701"/>
            <a:ext cx="851400" cy="5614568"/>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77" name="フローチャート: 書類 276"/>
          <p:cNvSpPr/>
          <p:nvPr/>
        </p:nvSpPr>
        <p:spPr>
          <a:xfrm>
            <a:off x="7300170" y="5756976"/>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出張申請及び予定表</a:t>
            </a:r>
          </a:p>
        </p:txBody>
      </p:sp>
      <p:sp>
        <p:nvSpPr>
          <p:cNvPr id="278" name="フローチャート: 書類 277"/>
          <p:cNvSpPr/>
          <p:nvPr/>
        </p:nvSpPr>
        <p:spPr>
          <a:xfrm>
            <a:off x="4289131" y="5756976"/>
            <a:ext cx="759061" cy="416026"/>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出張申請及び</a:t>
            </a:r>
            <a:r>
              <a:rPr kumimoji="1" lang="ja-JP" altLang="en-US" sz="900" dirty="0" smtClean="0"/>
              <a:t>予定表</a:t>
            </a:r>
            <a:endParaRPr kumimoji="1" lang="en-US" altLang="ja-JP" sz="900" dirty="0"/>
          </a:p>
        </p:txBody>
      </p:sp>
      <p:sp>
        <p:nvSpPr>
          <p:cNvPr id="279" name="フローチャート: 書類 278"/>
          <p:cNvSpPr/>
          <p:nvPr/>
        </p:nvSpPr>
        <p:spPr>
          <a:xfrm>
            <a:off x="783281" y="5175188"/>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出張申請及び予定表</a:t>
            </a:r>
          </a:p>
        </p:txBody>
      </p:sp>
      <p:cxnSp>
        <p:nvCxnSpPr>
          <p:cNvPr id="289" name="直線矢印コネクタ 288"/>
          <p:cNvCxnSpPr>
            <a:stCxn id="125" idx="3"/>
            <a:endCxn id="132" idx="1"/>
          </p:cNvCxnSpPr>
          <p:nvPr/>
        </p:nvCxnSpPr>
        <p:spPr>
          <a:xfrm>
            <a:off x="4742907" y="5622427"/>
            <a:ext cx="406139" cy="3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8" name="テキスト ボックス 67"/>
          <p:cNvSpPr txBox="1"/>
          <p:nvPr/>
        </p:nvSpPr>
        <p:spPr>
          <a:xfrm>
            <a:off x="4206170" y="6188887"/>
            <a:ext cx="1133375" cy="2308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endParaRPr kumimoji="1" lang="ja-JP" altLang="en-US" sz="900" dirty="0"/>
          </a:p>
        </p:txBody>
      </p:sp>
      <p:sp>
        <p:nvSpPr>
          <p:cNvPr id="73" name="フローチャート: 書類 72"/>
          <p:cNvSpPr/>
          <p:nvPr/>
        </p:nvSpPr>
        <p:spPr>
          <a:xfrm>
            <a:off x="8895461" y="1481895"/>
            <a:ext cx="759061" cy="41602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出張申請及び</a:t>
            </a:r>
            <a:r>
              <a:rPr kumimoji="1" lang="ja-JP" altLang="en-US" sz="900" dirty="0" smtClean="0"/>
              <a:t>予定表</a:t>
            </a:r>
            <a:endParaRPr kumimoji="1" lang="en-US" altLang="ja-JP" sz="900" dirty="0"/>
          </a:p>
        </p:txBody>
      </p:sp>
      <p:sp>
        <p:nvSpPr>
          <p:cNvPr id="76" name="四角形: 角を丸くする 263"/>
          <p:cNvSpPr/>
          <p:nvPr/>
        </p:nvSpPr>
        <p:spPr>
          <a:xfrm>
            <a:off x="10131391" y="6673416"/>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書類の保管</a:t>
            </a:r>
            <a:endParaRPr kumimoji="1" lang="ja-JP" altLang="en-US" sz="900" dirty="0"/>
          </a:p>
        </p:txBody>
      </p:sp>
      <p:sp>
        <p:nvSpPr>
          <p:cNvPr id="77" name="フローチャート: 書類 76"/>
          <p:cNvSpPr/>
          <p:nvPr/>
        </p:nvSpPr>
        <p:spPr>
          <a:xfrm>
            <a:off x="10060137" y="6290792"/>
            <a:ext cx="759061" cy="41602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出張申請及び</a:t>
            </a:r>
            <a:r>
              <a:rPr kumimoji="1" lang="ja-JP" altLang="en-US" sz="900" dirty="0" smtClean="0"/>
              <a:t>予定表</a:t>
            </a:r>
            <a:endParaRPr kumimoji="1" lang="en-US" altLang="ja-JP" sz="900" dirty="0"/>
          </a:p>
        </p:txBody>
      </p:sp>
      <p:sp>
        <p:nvSpPr>
          <p:cNvPr id="78" name="テキスト ボックス 77"/>
          <p:cNvSpPr txBox="1"/>
          <p:nvPr/>
        </p:nvSpPr>
        <p:spPr>
          <a:xfrm>
            <a:off x="10060137" y="7015387"/>
            <a:ext cx="1652723" cy="923330"/>
          </a:xfrm>
          <a:prstGeom prst="rect">
            <a:avLst/>
          </a:prstGeom>
          <a:noFill/>
        </p:spPr>
        <p:txBody>
          <a:bodyPr wrap="square" rtlCol="0">
            <a:spAutoFit/>
          </a:bodyPr>
          <a:lstStyle/>
          <a:p>
            <a:r>
              <a:rPr kumimoji="1" lang="en-US" altLang="ja-JP" sz="900" dirty="0"/>
              <a:t>【</a:t>
            </a:r>
            <a:r>
              <a:rPr kumimoji="1" lang="ja-JP" altLang="en-US" sz="900" dirty="0" smtClean="0"/>
              <a:t>本社</a:t>
            </a:r>
            <a:r>
              <a:rPr kumimoji="1" lang="en-US" altLang="ja-JP" sz="900" dirty="0" smtClean="0"/>
              <a:t>】</a:t>
            </a:r>
          </a:p>
          <a:p>
            <a:r>
              <a:rPr kumimoji="1" lang="ja-JP" altLang="en-US" sz="900" dirty="0" smtClean="0"/>
              <a:t>原本を経理保管</a:t>
            </a:r>
            <a:endParaRPr kumimoji="1" lang="en-US" altLang="ja-JP" sz="900" dirty="0" smtClean="0"/>
          </a:p>
          <a:p>
            <a:r>
              <a:rPr kumimoji="1" lang="en-US" altLang="ja-JP" sz="900" dirty="0"/>
              <a:t>【</a:t>
            </a:r>
            <a:r>
              <a:rPr kumimoji="1" lang="ja-JP" altLang="en-US" sz="900" dirty="0" smtClean="0"/>
              <a:t>店頭・支社</a:t>
            </a:r>
            <a:r>
              <a:rPr kumimoji="1" lang="en-US" altLang="ja-JP" sz="900" dirty="0"/>
              <a:t>】</a:t>
            </a:r>
            <a:endParaRPr kumimoji="1" lang="en-US" altLang="ja-JP" sz="900" dirty="0" smtClean="0"/>
          </a:p>
          <a:p>
            <a:r>
              <a:rPr kumimoji="1" lang="ja-JP" altLang="en-US" sz="900" dirty="0" smtClean="0"/>
              <a:t>一旦店頭・支社保管</a:t>
            </a:r>
            <a:endParaRPr kumimoji="1" lang="en-US" altLang="ja-JP" sz="900" dirty="0" smtClean="0"/>
          </a:p>
          <a:p>
            <a:r>
              <a:rPr kumimoji="1" lang="ja-JP" altLang="en-US" sz="900" dirty="0" smtClean="0"/>
              <a:t>毎月１０日・２０日・末日ごとに経理へ送付、原本保管</a:t>
            </a:r>
            <a:endParaRPr kumimoji="1" lang="ja-JP" altLang="en-US" sz="900" dirty="0"/>
          </a:p>
        </p:txBody>
      </p:sp>
    </p:spTree>
    <p:extLst>
      <p:ext uri="{BB962C8B-B14F-4D97-AF65-F5344CB8AC3E}">
        <p14:creationId xmlns:p14="http://schemas.microsoft.com/office/powerpoint/2010/main" val="3089002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6" name="コネクタ: カギ線 56"/>
          <p:cNvCxnSpPr>
            <a:stCxn id="11" idx="1"/>
            <a:endCxn id="70" idx="2"/>
          </p:cNvCxnSpPr>
          <p:nvPr/>
        </p:nvCxnSpPr>
        <p:spPr>
          <a:xfrm rot="10800000">
            <a:off x="1770255" y="4080848"/>
            <a:ext cx="466264" cy="1851244"/>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4" name="楕円 3"/>
          <p:cNvSpPr/>
          <p:nvPr/>
        </p:nvSpPr>
        <p:spPr>
          <a:xfrm>
            <a:off x="729349" y="867299"/>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sp>
        <p:nvSpPr>
          <p:cNvPr id="5" name="四角形: 角を丸くする 4"/>
          <p:cNvSpPr/>
          <p:nvPr/>
        </p:nvSpPr>
        <p:spPr>
          <a:xfrm>
            <a:off x="1258410" y="874295"/>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旅費の精算</a:t>
            </a:r>
          </a:p>
        </p:txBody>
      </p:sp>
      <p:sp>
        <p:nvSpPr>
          <p:cNvPr id="8" name="フローチャート: 書類 7"/>
          <p:cNvSpPr/>
          <p:nvPr/>
        </p:nvSpPr>
        <p:spPr>
          <a:xfrm>
            <a:off x="1916451" y="113956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p>
        </p:txBody>
      </p:sp>
      <p:sp>
        <p:nvSpPr>
          <p:cNvPr id="10" name="四角形: 角を丸くする 9"/>
          <p:cNvSpPr/>
          <p:nvPr/>
        </p:nvSpPr>
        <p:spPr>
          <a:xfrm>
            <a:off x="1258410" y="243861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承認（所属長）</a:t>
            </a:r>
          </a:p>
        </p:txBody>
      </p:sp>
      <p:sp>
        <p:nvSpPr>
          <p:cNvPr id="11" name="四角形: 角を丸くする 10"/>
          <p:cNvSpPr/>
          <p:nvPr/>
        </p:nvSpPr>
        <p:spPr>
          <a:xfrm>
            <a:off x="2236519" y="5760239"/>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p>
        </p:txBody>
      </p:sp>
      <p:cxnSp>
        <p:nvCxnSpPr>
          <p:cNvPr id="19" name="直線矢印コネクタ 18"/>
          <p:cNvCxnSpPr>
            <a:stCxn id="4" idx="6"/>
            <a:endCxn id="5" idx="1"/>
          </p:cNvCxnSpPr>
          <p:nvPr/>
        </p:nvCxnSpPr>
        <p:spPr>
          <a:xfrm flipV="1">
            <a:off x="1099543" y="1046148"/>
            <a:ext cx="158867" cy="6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12699" y="1977571"/>
            <a:ext cx="343022" cy="15462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4321" y="5068297"/>
            <a:ext cx="329669" cy="20754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54" name="テキスト ボックス 53"/>
          <p:cNvSpPr txBox="1"/>
          <p:nvPr/>
        </p:nvSpPr>
        <p:spPr>
          <a:xfrm>
            <a:off x="1770118" y="1748503"/>
            <a:ext cx="463500" cy="230832"/>
          </a:xfrm>
          <a:prstGeom prst="rect">
            <a:avLst/>
          </a:prstGeom>
          <a:noFill/>
        </p:spPr>
        <p:txBody>
          <a:bodyPr wrap="square" rtlCol="0">
            <a:spAutoFit/>
          </a:bodyPr>
          <a:lstStyle/>
          <a:p>
            <a:r>
              <a:rPr kumimoji="1" lang="ja-JP" altLang="en-US" sz="900" dirty="0"/>
              <a:t>申請</a:t>
            </a:r>
          </a:p>
        </p:txBody>
      </p:sp>
      <p:sp>
        <p:nvSpPr>
          <p:cNvPr id="55" name="テキスト ボックス 54"/>
          <p:cNvSpPr txBox="1"/>
          <p:nvPr/>
        </p:nvSpPr>
        <p:spPr>
          <a:xfrm>
            <a:off x="1211155" y="1689909"/>
            <a:ext cx="463500" cy="369332"/>
          </a:xfrm>
          <a:prstGeom prst="rect">
            <a:avLst/>
          </a:prstGeom>
          <a:noFill/>
        </p:spPr>
        <p:txBody>
          <a:bodyPr wrap="square" rtlCol="0">
            <a:spAutoFit/>
          </a:bodyPr>
          <a:lstStyle/>
          <a:p>
            <a:r>
              <a:rPr kumimoji="1" lang="ja-JP" altLang="en-US" sz="900" dirty="0"/>
              <a:t>差し戻し</a:t>
            </a:r>
          </a:p>
        </p:txBody>
      </p:sp>
      <p:sp>
        <p:nvSpPr>
          <p:cNvPr id="65" name="フローチャート: 磁気ディスク 64"/>
          <p:cNvSpPr/>
          <p:nvPr/>
        </p:nvSpPr>
        <p:spPr>
          <a:xfrm>
            <a:off x="5090217" y="8971275"/>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7" name="直線矢印コネクタ 66"/>
          <p:cNvCxnSpPr>
            <a:stCxn id="125" idx="2"/>
            <a:endCxn id="65" idx="1"/>
          </p:cNvCxnSpPr>
          <p:nvPr/>
        </p:nvCxnSpPr>
        <p:spPr>
          <a:xfrm flipH="1">
            <a:off x="5417993" y="6100696"/>
            <a:ext cx="29823" cy="287057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コネクタ: カギ線 56"/>
          <p:cNvCxnSpPr>
            <a:stCxn id="119" idx="3"/>
            <a:endCxn id="41" idx="0"/>
          </p:cNvCxnSpPr>
          <p:nvPr/>
        </p:nvCxnSpPr>
        <p:spPr>
          <a:xfrm>
            <a:off x="3264684" y="4959283"/>
            <a:ext cx="379131" cy="800956"/>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66" name="テキスト ボックス 65"/>
          <p:cNvSpPr txBox="1"/>
          <p:nvPr/>
        </p:nvSpPr>
        <p:spPr>
          <a:xfrm>
            <a:off x="3639818" y="4625760"/>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82" name="テキスト ボックス 81"/>
          <p:cNvSpPr txBox="1"/>
          <p:nvPr/>
        </p:nvSpPr>
        <p:spPr>
          <a:xfrm>
            <a:off x="653036" y="5808296"/>
            <a:ext cx="3851034" cy="3831818"/>
          </a:xfrm>
          <a:prstGeom prst="rect">
            <a:avLst/>
          </a:prstGeom>
          <a:noFill/>
        </p:spPr>
        <p:txBody>
          <a:bodyPr wrap="square" rtlCol="0">
            <a:spAutoFit/>
          </a:bodyPr>
          <a:lstStyle/>
          <a:p>
            <a:r>
              <a:rPr kumimoji="1" lang="ja-JP" altLang="en-US" sz="900" dirty="0"/>
              <a:t>・精算の期日</a:t>
            </a:r>
            <a:endParaRPr kumimoji="1" lang="en-US" altLang="ja-JP" sz="900" dirty="0"/>
          </a:p>
          <a:p>
            <a:r>
              <a:rPr kumimoji="1" lang="ja-JP" altLang="en-US" sz="900" dirty="0"/>
              <a:t>・クレジットカードの使用禁止</a:t>
            </a:r>
            <a:endParaRPr kumimoji="1" lang="en-US" altLang="ja-JP" sz="900" dirty="0"/>
          </a:p>
          <a:p>
            <a:r>
              <a:rPr kumimoji="1" lang="ja-JP" altLang="en-US" sz="900" dirty="0"/>
              <a:t>・タクシーの使用禁止</a:t>
            </a:r>
            <a:endParaRPr kumimoji="1" lang="en-US" altLang="ja-JP" sz="900" dirty="0"/>
          </a:p>
          <a:p>
            <a:r>
              <a:rPr kumimoji="1" lang="ja-JP" altLang="en-US" sz="900" dirty="0"/>
              <a:t>・日当・宿泊費（旅費支給基準表との整合性）</a:t>
            </a:r>
            <a:endParaRPr kumimoji="1" lang="en-US" altLang="ja-JP" sz="900" dirty="0"/>
          </a:p>
          <a:p>
            <a:r>
              <a:rPr kumimoji="1" lang="ja-JP" altLang="en-US" sz="900" dirty="0"/>
              <a:t>・領収書の添付</a:t>
            </a:r>
            <a:endParaRPr kumimoji="1" lang="en-US" altLang="ja-JP" sz="900" dirty="0"/>
          </a:p>
          <a:p>
            <a:r>
              <a:rPr kumimoji="1" lang="ja-JP" altLang="en-US" sz="900" dirty="0"/>
              <a:t>・決裁</a:t>
            </a:r>
            <a:endParaRPr kumimoji="1" lang="en-US" altLang="ja-JP" sz="900" dirty="0"/>
          </a:p>
          <a:p>
            <a:r>
              <a:rPr kumimoji="1" lang="ja-JP" altLang="en-US" sz="900" dirty="0"/>
              <a:t>・出張期間</a:t>
            </a:r>
            <a:endParaRPr kumimoji="1" lang="en-US" altLang="ja-JP" sz="900" dirty="0"/>
          </a:p>
          <a:p>
            <a:r>
              <a:rPr kumimoji="1" lang="ja-JP" altLang="en-US" sz="900" dirty="0"/>
              <a:t>・提出日</a:t>
            </a:r>
            <a:endParaRPr kumimoji="1" lang="en-US" altLang="ja-JP" sz="900" dirty="0"/>
          </a:p>
          <a:p>
            <a:r>
              <a:rPr kumimoji="1" lang="ja-JP" altLang="en-US" sz="900" dirty="0"/>
              <a:t>・出張先</a:t>
            </a:r>
            <a:endParaRPr kumimoji="1" lang="en-US" altLang="ja-JP" sz="900" dirty="0"/>
          </a:p>
          <a:p>
            <a:r>
              <a:rPr kumimoji="1" lang="ja-JP" altLang="en-US" sz="900" dirty="0"/>
              <a:t>・所属</a:t>
            </a:r>
            <a:endParaRPr kumimoji="1" lang="en-US" altLang="ja-JP" sz="900" dirty="0"/>
          </a:p>
          <a:p>
            <a:r>
              <a:rPr kumimoji="1" lang="ja-JP" altLang="en-US" sz="900" dirty="0"/>
              <a:t>・社員番号</a:t>
            </a:r>
            <a:endParaRPr kumimoji="1" lang="en-US" altLang="ja-JP" sz="900" dirty="0"/>
          </a:p>
          <a:p>
            <a:r>
              <a:rPr kumimoji="1" lang="ja-JP" altLang="en-US" sz="900" dirty="0"/>
              <a:t>・目的</a:t>
            </a:r>
            <a:endParaRPr kumimoji="1" lang="en-US" altLang="ja-JP" sz="900" dirty="0"/>
          </a:p>
          <a:p>
            <a:r>
              <a:rPr kumimoji="1" lang="ja-JP" altLang="en-US" sz="900" dirty="0"/>
              <a:t>・氏名</a:t>
            </a:r>
            <a:endParaRPr kumimoji="1" lang="en-US" altLang="ja-JP" sz="900" dirty="0"/>
          </a:p>
          <a:p>
            <a:r>
              <a:rPr kumimoji="1" lang="ja-JP" altLang="en-US" sz="900" b="1" dirty="0">
                <a:solidFill>
                  <a:srgbClr val="FF0000"/>
                </a:solidFill>
              </a:rPr>
              <a:t>・精算日の超過</a:t>
            </a:r>
            <a:endParaRPr kumimoji="1" lang="en-US" altLang="ja-JP" sz="900" b="1" dirty="0">
              <a:solidFill>
                <a:srgbClr val="FF0000"/>
              </a:solidFill>
            </a:endParaRPr>
          </a:p>
          <a:p>
            <a:r>
              <a:rPr kumimoji="1" lang="ja-JP" altLang="en-US" sz="900" dirty="0"/>
              <a:t>・発着の地名、時刻</a:t>
            </a:r>
            <a:endParaRPr kumimoji="1" lang="en-US" altLang="ja-JP" sz="900" dirty="0"/>
          </a:p>
          <a:p>
            <a:r>
              <a:rPr kumimoji="1" lang="ja-JP" altLang="en-US" sz="900" dirty="0"/>
              <a:t>・回数券は「回数券」と記入されているか</a:t>
            </a:r>
            <a:endParaRPr kumimoji="1" lang="en-US" altLang="ja-JP" sz="900" dirty="0"/>
          </a:p>
          <a:p>
            <a:r>
              <a:rPr kumimoji="1" lang="ja-JP" altLang="en-US" sz="900" dirty="0"/>
              <a:t>・特急、新幹線、飛行機等は領収書の添付と割印の有無</a:t>
            </a:r>
            <a:endParaRPr kumimoji="1" lang="en-US" altLang="ja-JP" sz="900" dirty="0"/>
          </a:p>
          <a:p>
            <a:r>
              <a:rPr kumimoji="1" lang="ja-JP" altLang="en-US" sz="900" dirty="0"/>
              <a:t>・日当の金額が「旅費支給基準表」通りに記入されているか？</a:t>
            </a:r>
            <a:endParaRPr kumimoji="1" lang="en-US" altLang="ja-JP" sz="900" dirty="0"/>
          </a:p>
          <a:p>
            <a:r>
              <a:rPr kumimoji="1" lang="ja-JP" altLang="en-US" sz="900" dirty="0"/>
              <a:t>・宿泊地、宿泊先が書かれているか？</a:t>
            </a:r>
            <a:endParaRPr kumimoji="1" lang="en-US" altLang="ja-JP" sz="900" dirty="0"/>
          </a:p>
          <a:p>
            <a:r>
              <a:rPr kumimoji="1" lang="ja-JP" altLang="en-US" sz="900" dirty="0"/>
              <a:t>・宿泊費が「旅費支給基準表」通りに記入されているか？</a:t>
            </a:r>
            <a:endParaRPr kumimoji="1" lang="en-US" altLang="ja-JP" sz="900" dirty="0"/>
          </a:p>
          <a:p>
            <a:r>
              <a:rPr kumimoji="1" lang="ja-JP" altLang="en-US" sz="900" dirty="0"/>
              <a:t>・宿泊に関する領収書の添付と割印の有無</a:t>
            </a:r>
            <a:endParaRPr kumimoji="1" lang="en-US" altLang="ja-JP" sz="900" dirty="0"/>
          </a:p>
          <a:p>
            <a:r>
              <a:rPr kumimoji="1" lang="ja-JP" altLang="en-US" sz="900" dirty="0"/>
              <a:t>・交通費、日当、業務費、宿泊費の小計の計算が間違っていないか？</a:t>
            </a:r>
            <a:endParaRPr kumimoji="1" lang="en-US" altLang="ja-JP" sz="900" dirty="0"/>
          </a:p>
          <a:p>
            <a:r>
              <a:rPr kumimoji="1" lang="ja-JP" altLang="en-US" sz="900" dirty="0"/>
              <a:t>・旅費総額の計算が間違っていないか？</a:t>
            </a:r>
            <a:endParaRPr kumimoji="1" lang="en-US" altLang="ja-JP" sz="900" dirty="0"/>
          </a:p>
          <a:p>
            <a:r>
              <a:rPr kumimoji="1" lang="ja-JP" altLang="en-US" sz="900" dirty="0"/>
              <a:t>・仮払金の金額が「出張申請及び予定表」と一致しているか？</a:t>
            </a:r>
            <a:endParaRPr kumimoji="1" lang="en-US" altLang="ja-JP" sz="900" dirty="0"/>
          </a:p>
          <a:p>
            <a:r>
              <a:rPr kumimoji="1" lang="ja-JP" altLang="en-US" sz="900" dirty="0"/>
              <a:t>・差引戻、払額の計算が間違っていないか？</a:t>
            </a:r>
            <a:endParaRPr kumimoji="1" lang="en-US" altLang="ja-JP" sz="900" dirty="0"/>
          </a:p>
          <a:p>
            <a:r>
              <a:rPr kumimoji="1" lang="ja-JP" altLang="en-US" sz="900" dirty="0"/>
              <a:t>・決裁者の</a:t>
            </a:r>
            <a:r>
              <a:rPr kumimoji="1" lang="ja-JP" altLang="en-US" sz="900" dirty="0" smtClean="0"/>
              <a:t>決裁</a:t>
            </a:r>
            <a:endParaRPr kumimoji="1" lang="en-US" altLang="ja-JP" sz="900" dirty="0"/>
          </a:p>
        </p:txBody>
      </p:sp>
      <p:sp>
        <p:nvSpPr>
          <p:cNvPr id="115" name="テキスト ボックス 114"/>
          <p:cNvSpPr txBox="1"/>
          <p:nvPr/>
        </p:nvSpPr>
        <p:spPr>
          <a:xfrm>
            <a:off x="2455191" y="1837646"/>
            <a:ext cx="1474806" cy="923330"/>
          </a:xfrm>
          <a:prstGeom prst="rect">
            <a:avLst/>
          </a:prstGeom>
          <a:noFill/>
        </p:spPr>
        <p:txBody>
          <a:bodyPr wrap="square" rtlCol="0">
            <a:spAutoFit/>
          </a:bodyPr>
          <a:lstStyle/>
          <a:p>
            <a:r>
              <a:rPr kumimoji="1" lang="ja-JP" altLang="en-US" sz="900" dirty="0"/>
              <a:t>・承認者</a:t>
            </a:r>
            <a:endParaRPr kumimoji="1" lang="en-US" altLang="ja-JP" sz="900" dirty="0"/>
          </a:p>
          <a:p>
            <a:r>
              <a:rPr kumimoji="1" lang="ja-JP" altLang="en-US" sz="900" dirty="0"/>
              <a:t>店舗：店長</a:t>
            </a:r>
            <a:endParaRPr kumimoji="1" lang="en-US" altLang="ja-JP" sz="900" dirty="0"/>
          </a:p>
          <a:p>
            <a:r>
              <a:rPr kumimoji="1" lang="ja-JP" altLang="en-US" sz="900" dirty="0"/>
              <a:t>店長：支社長</a:t>
            </a:r>
            <a:endParaRPr kumimoji="1" lang="en-US" altLang="ja-JP" sz="900" dirty="0"/>
          </a:p>
          <a:p>
            <a:r>
              <a:rPr kumimoji="1" lang="ja-JP" altLang="en-US" sz="900" dirty="0"/>
              <a:t>部長未満：部長・支社長</a:t>
            </a:r>
            <a:endParaRPr kumimoji="1" lang="en-US" altLang="ja-JP" sz="900" dirty="0"/>
          </a:p>
          <a:p>
            <a:r>
              <a:rPr kumimoji="1" lang="ja-JP" altLang="en-US" sz="900" dirty="0"/>
              <a:t>部長：担当役員</a:t>
            </a:r>
            <a:endParaRPr kumimoji="1" lang="en-US" altLang="ja-JP" sz="900" dirty="0"/>
          </a:p>
          <a:p>
            <a:r>
              <a:rPr kumimoji="1" lang="ja-JP" altLang="en-US" sz="900" dirty="0"/>
              <a:t>執行役員以上：社長</a:t>
            </a:r>
          </a:p>
        </p:txBody>
      </p:sp>
      <p:sp>
        <p:nvSpPr>
          <p:cNvPr id="184" name="フローチャート: 書類 183"/>
          <p:cNvSpPr/>
          <p:nvPr/>
        </p:nvSpPr>
        <p:spPr>
          <a:xfrm>
            <a:off x="783281" y="2078389"/>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p>
        </p:txBody>
      </p:sp>
      <p:sp>
        <p:nvSpPr>
          <p:cNvPr id="56" name="正方形/長方形 55"/>
          <p:cNvSpPr/>
          <p:nvPr/>
        </p:nvSpPr>
        <p:spPr>
          <a:xfrm>
            <a:off x="4321" y="7152557"/>
            <a:ext cx="329669" cy="1434508"/>
          </a:xfrm>
          <a:prstGeom prst="rect">
            <a:avLst/>
          </a:prstGeom>
        </p:spPr>
        <p:style>
          <a:lnRef idx="1">
            <a:schemeClr val="accent4"/>
          </a:lnRef>
          <a:fillRef idx="2">
            <a:schemeClr val="accent4"/>
          </a:fillRef>
          <a:effectRef idx="1">
            <a:schemeClr val="accent4"/>
          </a:effectRef>
          <a:fontRef idx="minor">
            <a:schemeClr val="dk1"/>
          </a:fontRef>
        </p:style>
        <p:txBody>
          <a:bodyPr vert="eaVert" rtlCol="0" anchor="ctr"/>
          <a:lstStyle/>
          <a:p>
            <a:pPr algn="ctr"/>
            <a:r>
              <a:rPr kumimoji="1" lang="ja-JP" altLang="en-US" sz="1100" dirty="0"/>
              <a:t>その他</a:t>
            </a:r>
          </a:p>
        </p:txBody>
      </p:sp>
      <p:sp>
        <p:nvSpPr>
          <p:cNvPr id="61" name="正方形/長方形 60"/>
          <p:cNvSpPr/>
          <p:nvPr/>
        </p:nvSpPr>
        <p:spPr>
          <a:xfrm>
            <a:off x="653" y="3522022"/>
            <a:ext cx="329669" cy="15462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
        <p:nvSpPr>
          <p:cNvPr id="70" name="四角形: 角を丸くする 69"/>
          <p:cNvSpPr/>
          <p:nvPr/>
        </p:nvSpPr>
        <p:spPr>
          <a:xfrm>
            <a:off x="1258410" y="373714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決裁</a:t>
            </a:r>
          </a:p>
        </p:txBody>
      </p:sp>
      <p:cxnSp>
        <p:nvCxnSpPr>
          <p:cNvPr id="72" name="直線矢印コネクタ 71"/>
          <p:cNvCxnSpPr>
            <a:stCxn id="5" idx="2"/>
            <a:endCxn id="10" idx="0"/>
          </p:cNvCxnSpPr>
          <p:nvPr/>
        </p:nvCxnSpPr>
        <p:spPr>
          <a:xfrm>
            <a:off x="1770255" y="1218000"/>
            <a:ext cx="0" cy="12206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直線矢印コネクタ 78"/>
          <p:cNvCxnSpPr/>
          <p:nvPr/>
        </p:nvCxnSpPr>
        <p:spPr>
          <a:xfrm flipV="1">
            <a:off x="1674655" y="1218000"/>
            <a:ext cx="0" cy="12206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直線矢印コネクタ 79"/>
          <p:cNvCxnSpPr>
            <a:stCxn id="10" idx="2"/>
            <a:endCxn id="70" idx="0"/>
          </p:cNvCxnSpPr>
          <p:nvPr/>
        </p:nvCxnSpPr>
        <p:spPr>
          <a:xfrm>
            <a:off x="1770255" y="2782319"/>
            <a:ext cx="0" cy="9548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5" name="テキスト ボックス 84"/>
          <p:cNvSpPr txBox="1"/>
          <p:nvPr/>
        </p:nvSpPr>
        <p:spPr>
          <a:xfrm>
            <a:off x="2339106" y="3250907"/>
            <a:ext cx="2118690" cy="646331"/>
          </a:xfrm>
          <a:prstGeom prst="rect">
            <a:avLst/>
          </a:prstGeom>
          <a:noFill/>
        </p:spPr>
        <p:txBody>
          <a:bodyPr wrap="square" rtlCol="0">
            <a:spAutoFit/>
          </a:bodyPr>
          <a:lstStyle/>
          <a:p>
            <a:r>
              <a:rPr kumimoji="1" lang="ja-JP" altLang="en-US" sz="900" dirty="0"/>
              <a:t>・決裁者</a:t>
            </a:r>
            <a:endParaRPr kumimoji="1" lang="en-US" altLang="ja-JP" sz="900" dirty="0"/>
          </a:p>
          <a:p>
            <a:r>
              <a:rPr kumimoji="1" lang="ja-JP" altLang="en-US" sz="900" dirty="0"/>
              <a:t>申請者が次長以下：部長・支社長</a:t>
            </a:r>
            <a:endParaRPr kumimoji="1" lang="en-US" altLang="ja-JP" sz="900" dirty="0"/>
          </a:p>
          <a:p>
            <a:r>
              <a:rPr kumimoji="1" lang="ja-JP" altLang="en-US" sz="900" dirty="0"/>
              <a:t>申請者が部長・支社長：担当役員</a:t>
            </a:r>
            <a:endParaRPr kumimoji="1" lang="en-US" altLang="ja-JP" sz="900" dirty="0"/>
          </a:p>
          <a:p>
            <a:r>
              <a:rPr kumimoji="1" lang="ja-JP" altLang="en-US" sz="900" dirty="0">
                <a:solidFill>
                  <a:srgbClr val="FF0000"/>
                </a:solidFill>
              </a:rPr>
              <a:t>申請者が役員：？？？</a:t>
            </a:r>
            <a:endParaRPr kumimoji="1" lang="en-US" altLang="ja-JP" sz="900" dirty="0">
              <a:solidFill>
                <a:srgbClr val="FF0000"/>
              </a:solidFill>
            </a:endParaRPr>
          </a:p>
        </p:txBody>
      </p:sp>
      <p:sp>
        <p:nvSpPr>
          <p:cNvPr id="86" name="フローチャート: 書類 85"/>
          <p:cNvSpPr/>
          <p:nvPr/>
        </p:nvSpPr>
        <p:spPr>
          <a:xfrm>
            <a:off x="783281" y="345221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p>
        </p:txBody>
      </p:sp>
      <p:cxnSp>
        <p:nvCxnSpPr>
          <p:cNvPr id="88" name="直線矢印コネクタ 87"/>
          <p:cNvCxnSpPr>
            <a:stCxn id="119" idx="2"/>
            <a:endCxn id="11" idx="0"/>
          </p:cNvCxnSpPr>
          <p:nvPr/>
        </p:nvCxnSpPr>
        <p:spPr>
          <a:xfrm flipH="1">
            <a:off x="2748364" y="5131135"/>
            <a:ext cx="4476" cy="6291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2" name="テキスト ボックス 91"/>
          <p:cNvSpPr txBox="1"/>
          <p:nvPr/>
        </p:nvSpPr>
        <p:spPr>
          <a:xfrm>
            <a:off x="1770118" y="3185556"/>
            <a:ext cx="463500" cy="230832"/>
          </a:xfrm>
          <a:prstGeom prst="rect">
            <a:avLst/>
          </a:prstGeom>
          <a:noFill/>
        </p:spPr>
        <p:txBody>
          <a:bodyPr wrap="square" rtlCol="0">
            <a:spAutoFit/>
          </a:bodyPr>
          <a:lstStyle/>
          <a:p>
            <a:r>
              <a:rPr kumimoji="1" lang="ja-JP" altLang="en-US" sz="900" dirty="0"/>
              <a:t>申請</a:t>
            </a:r>
          </a:p>
        </p:txBody>
      </p:sp>
      <p:sp>
        <p:nvSpPr>
          <p:cNvPr id="93" name="テキスト ボックス 92"/>
          <p:cNvSpPr txBox="1"/>
          <p:nvPr/>
        </p:nvSpPr>
        <p:spPr>
          <a:xfrm>
            <a:off x="1211155" y="3126962"/>
            <a:ext cx="463500" cy="369332"/>
          </a:xfrm>
          <a:prstGeom prst="rect">
            <a:avLst/>
          </a:prstGeom>
          <a:noFill/>
        </p:spPr>
        <p:txBody>
          <a:bodyPr wrap="square" rtlCol="0">
            <a:spAutoFit/>
          </a:bodyPr>
          <a:lstStyle/>
          <a:p>
            <a:r>
              <a:rPr kumimoji="1" lang="ja-JP" altLang="en-US" sz="900" dirty="0"/>
              <a:t>差し戻し</a:t>
            </a:r>
          </a:p>
        </p:txBody>
      </p:sp>
      <p:sp>
        <p:nvSpPr>
          <p:cNvPr id="97" name="吹き出し: 四角形 96"/>
          <p:cNvSpPr/>
          <p:nvPr/>
        </p:nvSpPr>
        <p:spPr>
          <a:xfrm>
            <a:off x="5234831" y="7297010"/>
            <a:ext cx="2111561" cy="1361551"/>
          </a:xfrm>
          <a:prstGeom prst="wedgeRectCallout">
            <a:avLst>
              <a:gd name="adj1" fmla="val -110743"/>
              <a:gd name="adj2" fmla="val -63541"/>
            </a:avLst>
          </a:prstGeom>
        </p:spPr>
        <p:style>
          <a:lnRef idx="1">
            <a:schemeClr val="accent2"/>
          </a:lnRef>
          <a:fillRef idx="2">
            <a:schemeClr val="accent2"/>
          </a:fillRef>
          <a:effectRef idx="1">
            <a:schemeClr val="accent2"/>
          </a:effectRef>
          <a:fontRef idx="minor">
            <a:schemeClr val="dk1"/>
          </a:fontRef>
        </p:style>
        <p:txBody>
          <a:bodyPr rtlCol="0" anchor="t"/>
          <a:lstStyle/>
          <a:p>
            <a:r>
              <a:rPr kumimoji="1" lang="en-US" altLang="ja-JP" sz="900" dirty="0"/>
              <a:t>【</a:t>
            </a:r>
            <a:r>
              <a:rPr kumimoji="1" lang="ja-JP" altLang="en-US" sz="900" dirty="0"/>
              <a:t>例外対応</a:t>
            </a:r>
            <a:r>
              <a:rPr kumimoji="1" lang="en-US" altLang="ja-JP" sz="900" dirty="0"/>
              <a:t>】</a:t>
            </a:r>
          </a:p>
          <a:p>
            <a:r>
              <a:rPr kumimoji="1" lang="ja-JP" altLang="en-US" sz="900" dirty="0"/>
              <a:t>・申請該当者が執行役員、副本部長、本部著鵜代理の場合、代表もしくは社長決裁。</a:t>
            </a:r>
            <a:endParaRPr kumimoji="1" lang="en-US" altLang="ja-JP" sz="900" dirty="0"/>
          </a:p>
          <a:p>
            <a:r>
              <a:rPr kumimoji="1" lang="ja-JP" altLang="en-US" sz="900" dirty="0"/>
              <a:t>・部長、支社長は担当役員回付後、代表もしくは社長決裁</a:t>
            </a:r>
            <a:endParaRPr kumimoji="1" lang="en-US" altLang="ja-JP" sz="900" dirty="0"/>
          </a:p>
          <a:p>
            <a:r>
              <a:rPr kumimoji="1" lang="ja-JP" altLang="en-US" sz="900" dirty="0"/>
              <a:t>・上記いずれも原則、支社長の任にある場合は社長決裁で本部敬部長は東西を代表、社長で分担</a:t>
            </a:r>
          </a:p>
        </p:txBody>
      </p:sp>
      <p:sp>
        <p:nvSpPr>
          <p:cNvPr id="101" name="ひし形 100"/>
          <p:cNvSpPr/>
          <p:nvPr/>
        </p:nvSpPr>
        <p:spPr>
          <a:xfrm>
            <a:off x="4130218" y="5737007"/>
            <a:ext cx="396578" cy="37638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精算</a:t>
            </a:r>
          </a:p>
        </p:txBody>
      </p:sp>
      <p:sp>
        <p:nvSpPr>
          <p:cNvPr id="102" name="テキスト ボックス 101"/>
          <p:cNvSpPr txBox="1"/>
          <p:nvPr/>
        </p:nvSpPr>
        <p:spPr>
          <a:xfrm>
            <a:off x="4081024" y="6131876"/>
            <a:ext cx="1099567" cy="369332"/>
          </a:xfrm>
          <a:prstGeom prst="rect">
            <a:avLst/>
          </a:prstGeom>
          <a:noFill/>
        </p:spPr>
        <p:txBody>
          <a:bodyPr wrap="square" rtlCol="0">
            <a:spAutoFit/>
          </a:bodyPr>
          <a:lstStyle/>
          <a:p>
            <a:r>
              <a:rPr kumimoji="1" lang="ja-JP" altLang="en-US" sz="900" dirty="0"/>
              <a:t>旅費総額＞仮払い</a:t>
            </a:r>
            <a:endParaRPr kumimoji="1" lang="en-US" altLang="ja-JP" sz="900" dirty="0"/>
          </a:p>
          <a:p>
            <a:r>
              <a:rPr kumimoji="1" lang="ja-JP" altLang="en-US" sz="900" dirty="0"/>
              <a:t>（払額）</a:t>
            </a:r>
            <a:endParaRPr kumimoji="1" lang="en-US" altLang="ja-JP" sz="900" dirty="0"/>
          </a:p>
        </p:txBody>
      </p:sp>
      <p:cxnSp>
        <p:nvCxnSpPr>
          <p:cNvPr id="107" name="直線矢印コネクタ 106"/>
          <p:cNvCxnSpPr>
            <a:stCxn id="11" idx="3"/>
            <a:endCxn id="101" idx="1"/>
          </p:cNvCxnSpPr>
          <p:nvPr/>
        </p:nvCxnSpPr>
        <p:spPr>
          <a:xfrm flipV="1">
            <a:off x="3260208" y="5925202"/>
            <a:ext cx="870010" cy="689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1" name="ひし形 40"/>
          <p:cNvSpPr/>
          <p:nvPr/>
        </p:nvSpPr>
        <p:spPr>
          <a:xfrm>
            <a:off x="3453315" y="5760239"/>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cxnSp>
        <p:nvCxnSpPr>
          <p:cNvPr id="112" name="コネクタ: カギ線 111"/>
          <p:cNvCxnSpPr>
            <a:stCxn id="96" idx="1"/>
            <a:endCxn id="101" idx="0"/>
          </p:cNvCxnSpPr>
          <p:nvPr/>
        </p:nvCxnSpPr>
        <p:spPr>
          <a:xfrm rot="10800000" flipV="1">
            <a:off x="4328507" y="1177213"/>
            <a:ext cx="4942046" cy="4559794"/>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21" name="テキスト ボックス 120"/>
          <p:cNvSpPr txBox="1"/>
          <p:nvPr/>
        </p:nvSpPr>
        <p:spPr>
          <a:xfrm>
            <a:off x="4328507" y="5219178"/>
            <a:ext cx="1193377" cy="369332"/>
          </a:xfrm>
          <a:prstGeom prst="rect">
            <a:avLst/>
          </a:prstGeom>
          <a:noFill/>
        </p:spPr>
        <p:txBody>
          <a:bodyPr wrap="square" rtlCol="0">
            <a:spAutoFit/>
          </a:bodyPr>
          <a:lstStyle/>
          <a:p>
            <a:r>
              <a:rPr kumimoji="1" lang="ja-JP" altLang="en-US" sz="900" dirty="0"/>
              <a:t>旅費総額＜仮払金</a:t>
            </a:r>
            <a:endParaRPr kumimoji="1" lang="en-US" altLang="ja-JP" sz="900" dirty="0"/>
          </a:p>
          <a:p>
            <a:r>
              <a:rPr kumimoji="1" lang="ja-JP" altLang="en-US" sz="900" dirty="0"/>
              <a:t>（差引戻）</a:t>
            </a:r>
          </a:p>
        </p:txBody>
      </p:sp>
      <p:sp>
        <p:nvSpPr>
          <p:cNvPr id="125" name="四角形: 角を丸くする 124"/>
          <p:cNvSpPr/>
          <p:nvPr/>
        </p:nvSpPr>
        <p:spPr>
          <a:xfrm>
            <a:off x="4935971" y="575699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54" name="四角形: 角を丸くする 153"/>
          <p:cNvSpPr/>
          <p:nvPr/>
        </p:nvSpPr>
        <p:spPr>
          <a:xfrm>
            <a:off x="7641976" y="134990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現金を受け取る</a:t>
            </a:r>
          </a:p>
        </p:txBody>
      </p:sp>
      <p:sp>
        <p:nvSpPr>
          <p:cNvPr id="159" name="四角形: 角を丸くする 158"/>
          <p:cNvSpPr/>
          <p:nvPr/>
        </p:nvSpPr>
        <p:spPr>
          <a:xfrm>
            <a:off x="7637573" y="575733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現金を渡す</a:t>
            </a:r>
          </a:p>
        </p:txBody>
      </p:sp>
      <p:cxnSp>
        <p:nvCxnSpPr>
          <p:cNvPr id="161" name="直線矢印コネクタ 160"/>
          <p:cNvCxnSpPr>
            <a:stCxn id="159" idx="0"/>
            <a:endCxn id="154" idx="2"/>
          </p:cNvCxnSpPr>
          <p:nvPr/>
        </p:nvCxnSpPr>
        <p:spPr>
          <a:xfrm flipV="1">
            <a:off x="8149418" y="1693608"/>
            <a:ext cx="4403" cy="406373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48" name="楕円 247"/>
          <p:cNvSpPr/>
          <p:nvPr/>
        </p:nvSpPr>
        <p:spPr>
          <a:xfrm>
            <a:off x="9081373" y="6861769"/>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cxnSp>
        <p:nvCxnSpPr>
          <p:cNvPr id="249" name="直線矢印コネクタ 248"/>
          <p:cNvCxnSpPr>
            <a:stCxn id="101" idx="3"/>
            <a:endCxn id="125" idx="1"/>
          </p:cNvCxnSpPr>
          <p:nvPr/>
        </p:nvCxnSpPr>
        <p:spPr>
          <a:xfrm>
            <a:off x="4526796" y="5925202"/>
            <a:ext cx="409175" cy="36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5" name="コネクタ: カギ線 264"/>
          <p:cNvCxnSpPr>
            <a:stCxn id="154" idx="3"/>
            <a:endCxn id="248" idx="2"/>
          </p:cNvCxnSpPr>
          <p:nvPr/>
        </p:nvCxnSpPr>
        <p:spPr>
          <a:xfrm>
            <a:off x="8665665" y="1521756"/>
            <a:ext cx="415708" cy="5525110"/>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78" name="フローチャート: 書類 277"/>
          <p:cNvSpPr/>
          <p:nvPr/>
        </p:nvSpPr>
        <p:spPr>
          <a:xfrm>
            <a:off x="5505884" y="606339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a:t>
            </a:r>
            <a:r>
              <a:rPr kumimoji="1" lang="ja-JP" altLang="en-US" sz="900" dirty="0" smtClean="0"/>
              <a:t>精算書</a:t>
            </a:r>
            <a:endParaRPr kumimoji="1" lang="en-US" altLang="ja-JP" sz="900" dirty="0"/>
          </a:p>
        </p:txBody>
      </p:sp>
      <p:sp>
        <p:nvSpPr>
          <p:cNvPr id="279" name="フローチャート: 書類 278"/>
          <p:cNvSpPr/>
          <p:nvPr/>
        </p:nvSpPr>
        <p:spPr>
          <a:xfrm>
            <a:off x="1816163" y="5225471"/>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p>
        </p:txBody>
      </p:sp>
      <p:cxnSp>
        <p:nvCxnSpPr>
          <p:cNvPr id="289" name="直線矢印コネクタ 288"/>
          <p:cNvCxnSpPr>
            <a:stCxn id="125" idx="3"/>
            <a:endCxn id="159" idx="1"/>
          </p:cNvCxnSpPr>
          <p:nvPr/>
        </p:nvCxnSpPr>
        <p:spPr>
          <a:xfrm>
            <a:off x="5959660" y="5928844"/>
            <a:ext cx="1677913" cy="34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1" name="フローチャート: 書類 70"/>
          <p:cNvSpPr/>
          <p:nvPr/>
        </p:nvSpPr>
        <p:spPr>
          <a:xfrm>
            <a:off x="1911413" y="5425558"/>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出張申請及び予定表</a:t>
            </a:r>
          </a:p>
        </p:txBody>
      </p:sp>
      <p:sp>
        <p:nvSpPr>
          <p:cNvPr id="84" name="フローチャート: 書類 83"/>
          <p:cNvSpPr/>
          <p:nvPr/>
        </p:nvSpPr>
        <p:spPr>
          <a:xfrm>
            <a:off x="8009685" y="606339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a:t>
            </a:r>
            <a:r>
              <a:rPr kumimoji="1" lang="ja-JP" altLang="en-US" sz="900" dirty="0" smtClean="0"/>
              <a:t>精算書</a:t>
            </a:r>
            <a:endParaRPr kumimoji="1" lang="en-US" altLang="ja-JP" sz="900" dirty="0"/>
          </a:p>
        </p:txBody>
      </p:sp>
      <p:sp>
        <p:nvSpPr>
          <p:cNvPr id="95" name="四角形: 角を丸くする 94"/>
          <p:cNvSpPr/>
          <p:nvPr/>
        </p:nvSpPr>
        <p:spPr>
          <a:xfrm>
            <a:off x="9270172" y="5739837"/>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現金をもらう</a:t>
            </a:r>
          </a:p>
        </p:txBody>
      </p:sp>
      <p:sp>
        <p:nvSpPr>
          <p:cNvPr id="96" name="四角形: 角を丸くする 95"/>
          <p:cNvSpPr/>
          <p:nvPr/>
        </p:nvSpPr>
        <p:spPr>
          <a:xfrm>
            <a:off x="9270553" y="100536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a:t>
            </a:r>
            <a:r>
              <a:rPr kumimoji="1" lang="ja-JP" altLang="en-US" sz="900" dirty="0" smtClean="0"/>
              <a:t>渡す（出納担当に返金）</a:t>
            </a:r>
            <a:endParaRPr kumimoji="1" lang="ja-JP" altLang="en-US" sz="900" dirty="0"/>
          </a:p>
        </p:txBody>
      </p:sp>
      <p:cxnSp>
        <p:nvCxnSpPr>
          <p:cNvPr id="98" name="直線矢印コネクタ 97"/>
          <p:cNvCxnSpPr>
            <a:stCxn id="96" idx="2"/>
            <a:endCxn id="95" idx="0"/>
          </p:cNvCxnSpPr>
          <p:nvPr/>
        </p:nvCxnSpPr>
        <p:spPr>
          <a:xfrm flipH="1">
            <a:off x="9782017" y="1349065"/>
            <a:ext cx="381" cy="43907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0" name="フローチャート: 書類 99"/>
          <p:cNvSpPr/>
          <p:nvPr/>
        </p:nvSpPr>
        <p:spPr>
          <a:xfrm>
            <a:off x="9790692" y="6022932"/>
            <a:ext cx="759061" cy="523652"/>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endParaRPr kumimoji="1" lang="en-US" altLang="ja-JP" sz="900" dirty="0"/>
          </a:p>
          <a:p>
            <a:pPr algn="ctr"/>
            <a:r>
              <a:rPr kumimoji="1" lang="ja-JP" altLang="en-US" sz="900" dirty="0"/>
              <a:t>（精算日・受領印）</a:t>
            </a:r>
          </a:p>
        </p:txBody>
      </p:sp>
      <p:sp>
        <p:nvSpPr>
          <p:cNvPr id="110" name="四角形: 角を丸くする 109"/>
          <p:cNvSpPr/>
          <p:nvPr/>
        </p:nvSpPr>
        <p:spPr>
          <a:xfrm>
            <a:off x="10777847" y="574140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20" name="フローチャート: 磁気ディスク 119"/>
          <p:cNvSpPr/>
          <p:nvPr/>
        </p:nvSpPr>
        <p:spPr>
          <a:xfrm>
            <a:off x="10961915" y="8971275"/>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23" name="直線矢印コネクタ 122"/>
          <p:cNvCxnSpPr>
            <a:stCxn id="110" idx="2"/>
            <a:endCxn id="120" idx="1"/>
          </p:cNvCxnSpPr>
          <p:nvPr/>
        </p:nvCxnSpPr>
        <p:spPr>
          <a:xfrm flipH="1">
            <a:off x="11289691" y="6085113"/>
            <a:ext cx="1" cy="288616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6" name="直線矢印コネクタ 155"/>
          <p:cNvCxnSpPr>
            <a:stCxn id="95" idx="3"/>
            <a:endCxn id="110" idx="1"/>
          </p:cNvCxnSpPr>
          <p:nvPr/>
        </p:nvCxnSpPr>
        <p:spPr>
          <a:xfrm>
            <a:off x="10293861" y="5911690"/>
            <a:ext cx="483986" cy="15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58" name="楕円 157"/>
          <p:cNvSpPr/>
          <p:nvPr/>
        </p:nvSpPr>
        <p:spPr>
          <a:xfrm>
            <a:off x="12285522" y="6864928"/>
            <a:ext cx="370194" cy="363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68" name="テキスト ボックス 67"/>
          <p:cNvSpPr txBox="1"/>
          <p:nvPr/>
        </p:nvSpPr>
        <p:spPr>
          <a:xfrm>
            <a:off x="5404033" y="6494673"/>
            <a:ext cx="1133375" cy="2308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endParaRPr kumimoji="1" lang="ja-JP" altLang="en-US" sz="900" dirty="0"/>
          </a:p>
        </p:txBody>
      </p:sp>
      <p:sp>
        <p:nvSpPr>
          <p:cNvPr id="69" name="テキスト ボックス 68"/>
          <p:cNvSpPr txBox="1"/>
          <p:nvPr/>
        </p:nvSpPr>
        <p:spPr>
          <a:xfrm>
            <a:off x="7787499" y="6494673"/>
            <a:ext cx="1133375" cy="230832"/>
          </a:xfrm>
          <a:prstGeom prst="rect">
            <a:avLst/>
          </a:prstGeom>
          <a:noFill/>
        </p:spPr>
        <p:txBody>
          <a:bodyPr wrap="square" rtlCol="0">
            <a:spAutoFit/>
          </a:bodyPr>
          <a:lstStyle/>
          <a:p>
            <a:r>
              <a:rPr kumimoji="1" lang="ja-JP" altLang="en-US" sz="900" dirty="0" smtClean="0"/>
              <a:t>「精算</a:t>
            </a:r>
            <a:r>
              <a:rPr kumimoji="1" lang="ja-JP" altLang="en-US" sz="900" dirty="0"/>
              <a:t>日</a:t>
            </a:r>
            <a:r>
              <a:rPr kumimoji="1" lang="ja-JP" altLang="en-US" sz="900" dirty="0" smtClean="0"/>
              <a:t>」</a:t>
            </a:r>
            <a:r>
              <a:rPr kumimoji="1" lang="ja-JP" altLang="en-US" sz="900" dirty="0"/>
              <a:t>欄に押印</a:t>
            </a:r>
            <a:endParaRPr kumimoji="1" lang="ja-JP" altLang="en-US" sz="900" dirty="0"/>
          </a:p>
        </p:txBody>
      </p:sp>
      <p:sp>
        <p:nvSpPr>
          <p:cNvPr id="76" name="四角形: 角を丸くする 124"/>
          <p:cNvSpPr/>
          <p:nvPr/>
        </p:nvSpPr>
        <p:spPr>
          <a:xfrm>
            <a:off x="6400660" y="575699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現金の用意</a:t>
            </a:r>
            <a:endParaRPr kumimoji="1" lang="ja-JP" altLang="en-US" sz="900" dirty="0"/>
          </a:p>
        </p:txBody>
      </p:sp>
      <p:sp>
        <p:nvSpPr>
          <p:cNvPr id="83" name="テキスト ボックス 82"/>
          <p:cNvSpPr txBox="1"/>
          <p:nvPr/>
        </p:nvSpPr>
        <p:spPr>
          <a:xfrm>
            <a:off x="9790692" y="6540839"/>
            <a:ext cx="1133375" cy="369332"/>
          </a:xfrm>
          <a:prstGeom prst="rect">
            <a:avLst/>
          </a:prstGeom>
          <a:noFill/>
        </p:spPr>
        <p:txBody>
          <a:bodyPr wrap="square" rtlCol="0">
            <a:spAutoFit/>
          </a:bodyPr>
          <a:lstStyle/>
          <a:p>
            <a:r>
              <a:rPr kumimoji="1" lang="ja-JP" altLang="en-US" sz="900" dirty="0" smtClean="0"/>
              <a:t>「精算</a:t>
            </a:r>
            <a:r>
              <a:rPr kumimoji="1" lang="ja-JP" altLang="en-US" sz="900" dirty="0"/>
              <a:t>日</a:t>
            </a:r>
            <a:r>
              <a:rPr kumimoji="1" lang="ja-JP" altLang="en-US" sz="900" dirty="0" smtClean="0"/>
              <a:t>」「受領便」欄</a:t>
            </a:r>
            <a:r>
              <a:rPr kumimoji="1" lang="ja-JP" altLang="en-US" sz="900" dirty="0"/>
              <a:t>に押印</a:t>
            </a:r>
            <a:endParaRPr kumimoji="1" lang="ja-JP" altLang="en-US" sz="900" dirty="0"/>
          </a:p>
        </p:txBody>
      </p:sp>
      <p:sp>
        <p:nvSpPr>
          <p:cNvPr id="87" name="テキスト ボックス 86"/>
          <p:cNvSpPr txBox="1"/>
          <p:nvPr/>
        </p:nvSpPr>
        <p:spPr>
          <a:xfrm>
            <a:off x="11289690" y="6483452"/>
            <a:ext cx="1133375" cy="2308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endParaRPr kumimoji="1" lang="ja-JP" altLang="en-US" sz="900" dirty="0"/>
          </a:p>
        </p:txBody>
      </p:sp>
      <p:sp>
        <p:nvSpPr>
          <p:cNvPr id="114" name="四角形: 角を丸くする 144"/>
          <p:cNvSpPr/>
          <p:nvPr/>
        </p:nvSpPr>
        <p:spPr>
          <a:xfrm>
            <a:off x="5733791" y="376156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承認（役員）</a:t>
            </a:r>
          </a:p>
        </p:txBody>
      </p:sp>
      <p:sp>
        <p:nvSpPr>
          <p:cNvPr id="116" name="テキスト ボックス 115"/>
          <p:cNvSpPr txBox="1"/>
          <p:nvPr/>
        </p:nvSpPr>
        <p:spPr>
          <a:xfrm>
            <a:off x="6329731" y="3041432"/>
            <a:ext cx="1474806" cy="784830"/>
          </a:xfrm>
          <a:prstGeom prst="rect">
            <a:avLst/>
          </a:prstGeom>
          <a:noFill/>
        </p:spPr>
        <p:txBody>
          <a:bodyPr wrap="square" rtlCol="0">
            <a:spAutoFit/>
          </a:bodyPr>
          <a:lstStyle/>
          <a:p>
            <a:r>
              <a:rPr kumimoji="1" lang="ja-JP" altLang="en-US" sz="900" dirty="0"/>
              <a:t>・承認者２</a:t>
            </a:r>
            <a:endParaRPr kumimoji="1" lang="en-US" altLang="ja-JP" sz="900" dirty="0"/>
          </a:p>
          <a:p>
            <a:r>
              <a:rPr kumimoji="1" lang="ja-JP" altLang="en-US" sz="900" dirty="0"/>
              <a:t>執行役員以外：役員</a:t>
            </a:r>
            <a:endParaRPr kumimoji="1" lang="en-US" altLang="ja-JP" sz="900" dirty="0"/>
          </a:p>
          <a:p>
            <a:r>
              <a:rPr kumimoji="1" lang="ja-JP" altLang="en-US" sz="900" dirty="0"/>
              <a:t>＊精算期日が</a:t>
            </a:r>
            <a:r>
              <a:rPr kumimoji="1" lang="en-US" altLang="ja-JP" sz="900" dirty="0"/>
              <a:t>2</a:t>
            </a:r>
            <a:r>
              <a:rPr kumimoji="1" lang="ja-JP" altLang="en-US" sz="900" dirty="0"/>
              <a:t>週間以上の場合</a:t>
            </a:r>
            <a:r>
              <a:rPr kumimoji="1" lang="ja-JP" altLang="en-US" sz="900" dirty="0" smtClean="0"/>
              <a:t>のみ、遅延理由必要</a:t>
            </a:r>
            <a:endParaRPr kumimoji="1" lang="ja-JP" altLang="en-US" sz="900" dirty="0"/>
          </a:p>
        </p:txBody>
      </p:sp>
      <p:sp>
        <p:nvSpPr>
          <p:cNvPr id="118" name="ひし形 117"/>
          <p:cNvSpPr/>
          <p:nvPr/>
        </p:nvSpPr>
        <p:spPr>
          <a:xfrm>
            <a:off x="1570871" y="4254533"/>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900" dirty="0"/>
          </a:p>
        </p:txBody>
      </p:sp>
      <p:sp>
        <p:nvSpPr>
          <p:cNvPr id="119" name="四角形: 角を丸くする 144"/>
          <p:cNvSpPr/>
          <p:nvPr/>
        </p:nvSpPr>
        <p:spPr>
          <a:xfrm>
            <a:off x="2240995" y="478743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決裁</a:t>
            </a:r>
            <a:r>
              <a:rPr kumimoji="1" lang="ja-JP" altLang="en-US" sz="900" dirty="0" smtClean="0"/>
              <a:t>（</a:t>
            </a:r>
            <a:r>
              <a:rPr kumimoji="1" lang="ja-JP" altLang="en-US" sz="900" dirty="0"/>
              <a:t>役員）</a:t>
            </a:r>
          </a:p>
        </p:txBody>
      </p:sp>
      <p:sp>
        <p:nvSpPr>
          <p:cNvPr id="109" name="テキスト ボックス 108"/>
          <p:cNvSpPr txBox="1"/>
          <p:nvPr/>
        </p:nvSpPr>
        <p:spPr>
          <a:xfrm>
            <a:off x="1740117" y="4575283"/>
            <a:ext cx="882412" cy="230832"/>
          </a:xfrm>
          <a:prstGeom prst="rect">
            <a:avLst/>
          </a:prstGeom>
          <a:noFill/>
        </p:spPr>
        <p:txBody>
          <a:bodyPr wrap="square" rtlCol="0">
            <a:spAutoFit/>
          </a:bodyPr>
          <a:lstStyle/>
          <a:p>
            <a:r>
              <a:rPr kumimoji="1" lang="en-US" altLang="ja-JP" sz="900" dirty="0"/>
              <a:t>2</a:t>
            </a:r>
            <a:r>
              <a:rPr kumimoji="1" lang="ja-JP" altLang="en-US" sz="900" dirty="0"/>
              <a:t>週間以内</a:t>
            </a:r>
          </a:p>
        </p:txBody>
      </p:sp>
      <p:sp>
        <p:nvSpPr>
          <p:cNvPr id="113" name="テキスト ボックス 112"/>
          <p:cNvSpPr txBox="1"/>
          <p:nvPr/>
        </p:nvSpPr>
        <p:spPr>
          <a:xfrm>
            <a:off x="1904398" y="4202961"/>
            <a:ext cx="882412" cy="230832"/>
          </a:xfrm>
          <a:prstGeom prst="rect">
            <a:avLst/>
          </a:prstGeom>
          <a:noFill/>
        </p:spPr>
        <p:txBody>
          <a:bodyPr wrap="square" rtlCol="0">
            <a:spAutoFit/>
          </a:bodyPr>
          <a:lstStyle/>
          <a:p>
            <a:r>
              <a:rPr kumimoji="1" lang="en-US" altLang="ja-JP" sz="900" dirty="0"/>
              <a:t>2</a:t>
            </a:r>
            <a:r>
              <a:rPr kumimoji="1" lang="ja-JP" altLang="en-US" sz="900" dirty="0"/>
              <a:t>週間以上</a:t>
            </a:r>
          </a:p>
        </p:txBody>
      </p:sp>
      <p:cxnSp>
        <p:nvCxnSpPr>
          <p:cNvPr id="129" name="コネクタ: カギ線 56"/>
          <p:cNvCxnSpPr>
            <a:stCxn id="119" idx="0"/>
            <a:endCxn id="118" idx="3"/>
          </p:cNvCxnSpPr>
          <p:nvPr/>
        </p:nvCxnSpPr>
        <p:spPr>
          <a:xfrm rot="16200000" flipV="1">
            <a:off x="2171834" y="4206423"/>
            <a:ext cx="361044" cy="800969"/>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40" name="コネクタ: カギ線 56"/>
          <p:cNvCxnSpPr>
            <a:stCxn id="70" idx="3"/>
            <a:endCxn id="41" idx="0"/>
          </p:cNvCxnSpPr>
          <p:nvPr/>
        </p:nvCxnSpPr>
        <p:spPr>
          <a:xfrm>
            <a:off x="2282099" y="3908996"/>
            <a:ext cx="1361716" cy="1851243"/>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43" name="直線矢印コネクタ 142"/>
          <p:cNvCxnSpPr/>
          <p:nvPr/>
        </p:nvCxnSpPr>
        <p:spPr>
          <a:xfrm flipV="1">
            <a:off x="1674655" y="2782319"/>
            <a:ext cx="0" cy="9548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8" name="テキスト ボックス 107"/>
          <p:cNvSpPr txBox="1"/>
          <p:nvPr/>
        </p:nvSpPr>
        <p:spPr>
          <a:xfrm>
            <a:off x="1596939" y="4249127"/>
            <a:ext cx="412059" cy="369332"/>
          </a:xfrm>
          <a:prstGeom prst="rect">
            <a:avLst/>
          </a:prstGeom>
          <a:noFill/>
        </p:spPr>
        <p:txBody>
          <a:bodyPr wrap="square" rtlCol="0">
            <a:spAutoFit/>
          </a:bodyPr>
          <a:lstStyle/>
          <a:p>
            <a:r>
              <a:rPr kumimoji="1" lang="ja-JP" altLang="en-US" sz="900" dirty="0"/>
              <a:t>精算期日</a:t>
            </a:r>
          </a:p>
        </p:txBody>
      </p:sp>
      <p:cxnSp>
        <p:nvCxnSpPr>
          <p:cNvPr id="180" name="コネクタ: カギ線 264"/>
          <p:cNvCxnSpPr>
            <a:stCxn id="110" idx="3"/>
            <a:endCxn id="158" idx="2"/>
          </p:cNvCxnSpPr>
          <p:nvPr/>
        </p:nvCxnSpPr>
        <p:spPr>
          <a:xfrm>
            <a:off x="11801536" y="5913261"/>
            <a:ext cx="483986" cy="1133606"/>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11" name="フローチャート: 書類 110"/>
          <p:cNvSpPr/>
          <p:nvPr/>
        </p:nvSpPr>
        <p:spPr>
          <a:xfrm>
            <a:off x="11347760" y="6035110"/>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a:t>
            </a:r>
            <a:r>
              <a:rPr kumimoji="1" lang="ja-JP" altLang="en-US" sz="900" dirty="0" smtClean="0"/>
              <a:t>精算書</a:t>
            </a:r>
            <a:endParaRPr kumimoji="1" lang="en-US" altLang="ja-JP" sz="900" dirty="0"/>
          </a:p>
        </p:txBody>
      </p:sp>
    </p:spTree>
    <p:extLst>
      <p:ext uri="{BB962C8B-B14F-4D97-AF65-F5344CB8AC3E}">
        <p14:creationId xmlns:p14="http://schemas.microsoft.com/office/powerpoint/2010/main" val="31165105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2305</TotalTime>
  <Words>1491</Words>
  <Application>Microsoft Office PowerPoint</Application>
  <PresentationFormat>A3 297x420 mm</PresentationFormat>
  <Paragraphs>311</Paragraphs>
  <Slides>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vt:i4>
      </vt:variant>
    </vt:vector>
  </HeadingPairs>
  <TitlesOfParts>
    <vt:vector size="10" baseType="lpstr">
      <vt:lpstr>游ゴシック</vt:lpstr>
      <vt:lpstr>游ゴシック Light</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田中 秀明</dc:creator>
  <cp:lastModifiedBy>Windows ユーザー</cp:lastModifiedBy>
  <cp:revision>57</cp:revision>
  <cp:lastPrinted>2017-07-24T07:14:12Z</cp:lastPrinted>
  <dcterms:created xsi:type="dcterms:W3CDTF">2017-07-24T07:02:16Z</dcterms:created>
  <dcterms:modified xsi:type="dcterms:W3CDTF">2017-07-30T09:31:14Z</dcterms:modified>
</cp:coreProperties>
</file>