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12801600" cy="9601200" type="A3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7" userDrawn="1">
          <p15:clr>
            <a:srgbClr val="A4A3A4"/>
          </p15:clr>
        </p15:guide>
        <p15:guide id="2" pos="80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中 秀明" initials="田中" lastIdx="1" clrIdx="0">
    <p:extLst>
      <p:ext uri="{19B8F6BF-5375-455C-9EA6-DF929625EA0E}">
        <p15:presenceInfo xmlns:p15="http://schemas.microsoft.com/office/powerpoint/2012/main" userId="S-1-5-21-1502498253-1557861062-4154220867-172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9" autoAdjust="0"/>
    <p:restoredTop sz="94660"/>
  </p:normalViewPr>
  <p:slideViewPr>
    <p:cSldViewPr snapToGrid="0">
      <p:cViewPr>
        <p:scale>
          <a:sx n="75" d="100"/>
          <a:sy n="75" d="100"/>
        </p:scale>
        <p:origin x="84" y="-336"/>
      </p:cViewPr>
      <p:guideLst>
        <p:guide orient="horz" pos="3047"/>
        <p:guide pos="8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7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15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4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2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7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1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91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7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1E12-9743-4AD0-878D-512A46083B31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8D18-2963-4312-8365-E6A49727A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9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41583" y="7684714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開始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2700" y="11603"/>
            <a:ext cx="550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日の業務の流れ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508000"/>
            <a:ext cx="331025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申請者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0" y="1977571"/>
            <a:ext cx="331025" cy="3313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承認者</a:t>
            </a:r>
            <a:endParaRPr kumimoji="1" lang="en-US" altLang="ja-JP" sz="1100" dirty="0"/>
          </a:p>
        </p:txBody>
      </p:sp>
      <p:sp>
        <p:nvSpPr>
          <p:cNvPr id="47" name="正方形/長方形 46"/>
          <p:cNvSpPr/>
          <p:nvPr/>
        </p:nvSpPr>
        <p:spPr>
          <a:xfrm>
            <a:off x="-5204" y="5299829"/>
            <a:ext cx="331025" cy="1843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出納担当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-5204" y="8613326"/>
            <a:ext cx="331025" cy="987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システム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-5204" y="7152557"/>
            <a:ext cx="331025" cy="1434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任命責任者または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代行責任者</a:t>
            </a:r>
          </a:p>
        </p:txBody>
      </p:sp>
      <p:sp>
        <p:nvSpPr>
          <p:cNvPr id="59" name="四角形: 角を丸くする 58"/>
          <p:cNvSpPr/>
          <p:nvPr/>
        </p:nvSpPr>
        <p:spPr>
          <a:xfrm>
            <a:off x="2207634" y="7711203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手提金庫の取り出し</a:t>
            </a:r>
          </a:p>
        </p:txBody>
      </p:sp>
      <p:sp>
        <p:nvSpPr>
          <p:cNvPr id="61" name="四角形: 角を丸くする 60"/>
          <p:cNvSpPr/>
          <p:nvPr/>
        </p:nvSpPr>
        <p:spPr>
          <a:xfrm>
            <a:off x="2207634" y="5525250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前日の現金残高の確認</a:t>
            </a:r>
          </a:p>
        </p:txBody>
      </p:sp>
      <p:sp>
        <p:nvSpPr>
          <p:cNvPr id="3" name="フリーフォーム: 図形 2"/>
          <p:cNvSpPr/>
          <p:nvPr/>
        </p:nvSpPr>
        <p:spPr>
          <a:xfrm>
            <a:off x="3633173" y="4333875"/>
            <a:ext cx="448036" cy="4581525"/>
          </a:xfrm>
          <a:custGeom>
            <a:avLst/>
            <a:gdLst>
              <a:gd name="connsiteX0" fmla="*/ 428659 w 448036"/>
              <a:gd name="connsiteY0" fmla="*/ 0 h 3562350"/>
              <a:gd name="connsiteX1" fmla="*/ 34 w 448036"/>
              <a:gd name="connsiteY1" fmla="*/ 1381125 h 3562350"/>
              <a:gd name="connsiteX2" fmla="*/ 447709 w 448036"/>
              <a:gd name="connsiteY2" fmla="*/ 2619375 h 3562350"/>
              <a:gd name="connsiteX3" fmla="*/ 57184 w 448036"/>
              <a:gd name="connsiteY3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036" h="3562350">
                <a:moveTo>
                  <a:pt x="428659" y="0"/>
                </a:moveTo>
                <a:cubicBezTo>
                  <a:pt x="212759" y="472281"/>
                  <a:pt x="-3141" y="944563"/>
                  <a:pt x="34" y="1381125"/>
                </a:cubicBezTo>
                <a:cubicBezTo>
                  <a:pt x="3209" y="1817687"/>
                  <a:pt x="438184" y="2255838"/>
                  <a:pt x="447709" y="2619375"/>
                </a:cubicBezTo>
                <a:cubicBezTo>
                  <a:pt x="457234" y="2982912"/>
                  <a:pt x="257209" y="3272631"/>
                  <a:pt x="57184" y="35623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フリーフォーム: 図形 61"/>
          <p:cNvSpPr/>
          <p:nvPr/>
        </p:nvSpPr>
        <p:spPr>
          <a:xfrm>
            <a:off x="3709406" y="4333875"/>
            <a:ext cx="433861" cy="4581525"/>
          </a:xfrm>
          <a:custGeom>
            <a:avLst/>
            <a:gdLst>
              <a:gd name="connsiteX0" fmla="*/ 428659 w 448036"/>
              <a:gd name="connsiteY0" fmla="*/ 0 h 3562350"/>
              <a:gd name="connsiteX1" fmla="*/ 34 w 448036"/>
              <a:gd name="connsiteY1" fmla="*/ 1381125 h 3562350"/>
              <a:gd name="connsiteX2" fmla="*/ 447709 w 448036"/>
              <a:gd name="connsiteY2" fmla="*/ 2619375 h 3562350"/>
              <a:gd name="connsiteX3" fmla="*/ 57184 w 448036"/>
              <a:gd name="connsiteY3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036" h="3562350">
                <a:moveTo>
                  <a:pt x="428659" y="0"/>
                </a:moveTo>
                <a:cubicBezTo>
                  <a:pt x="212759" y="472281"/>
                  <a:pt x="-3141" y="944563"/>
                  <a:pt x="34" y="1381125"/>
                </a:cubicBezTo>
                <a:cubicBezTo>
                  <a:pt x="3209" y="1817687"/>
                  <a:pt x="438184" y="2255838"/>
                  <a:pt x="447709" y="2619375"/>
                </a:cubicBezTo>
                <a:cubicBezTo>
                  <a:pt x="457234" y="2982912"/>
                  <a:pt x="257209" y="3272631"/>
                  <a:pt x="57184" y="35623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直線矢印コネクタ 62"/>
          <p:cNvCxnSpPr>
            <a:stCxn id="4" idx="6"/>
            <a:endCxn id="59" idx="1"/>
          </p:cNvCxnSpPr>
          <p:nvPr/>
        </p:nvCxnSpPr>
        <p:spPr>
          <a:xfrm>
            <a:off x="811777" y="7869811"/>
            <a:ext cx="1395857" cy="1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四角形: 角を丸くする 57"/>
          <p:cNvSpPr/>
          <p:nvPr/>
        </p:nvSpPr>
        <p:spPr>
          <a:xfrm>
            <a:off x="989780" y="7711203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大金庫の開扉</a:t>
            </a:r>
          </a:p>
        </p:txBody>
      </p:sp>
      <p:cxnSp>
        <p:nvCxnSpPr>
          <p:cNvPr id="70" name="直線矢印コネクタ 69"/>
          <p:cNvCxnSpPr>
            <a:stCxn id="59" idx="0"/>
            <a:endCxn id="61" idx="2"/>
          </p:cNvCxnSpPr>
          <p:nvPr/>
        </p:nvCxnSpPr>
        <p:spPr>
          <a:xfrm flipV="1">
            <a:off x="2719479" y="5868955"/>
            <a:ext cx="0" cy="184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四角形: 角を丸くする 70"/>
          <p:cNvSpPr/>
          <p:nvPr/>
        </p:nvSpPr>
        <p:spPr>
          <a:xfrm>
            <a:off x="3787941" y="583957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各種申請・精算の受付</a:t>
            </a:r>
          </a:p>
        </p:txBody>
      </p:sp>
      <p:sp>
        <p:nvSpPr>
          <p:cNvPr id="72" name="四角形: 角を丸くする 71"/>
          <p:cNvSpPr/>
          <p:nvPr/>
        </p:nvSpPr>
        <p:spPr>
          <a:xfrm>
            <a:off x="4476442" y="658346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システムへの入力</a:t>
            </a:r>
          </a:p>
        </p:txBody>
      </p:sp>
      <p:sp>
        <p:nvSpPr>
          <p:cNvPr id="73" name="フリーフォーム: 図形 72"/>
          <p:cNvSpPr/>
          <p:nvPr/>
        </p:nvSpPr>
        <p:spPr>
          <a:xfrm>
            <a:off x="5562094" y="4333875"/>
            <a:ext cx="448036" cy="4581525"/>
          </a:xfrm>
          <a:custGeom>
            <a:avLst/>
            <a:gdLst>
              <a:gd name="connsiteX0" fmla="*/ 428659 w 448036"/>
              <a:gd name="connsiteY0" fmla="*/ 0 h 3562350"/>
              <a:gd name="connsiteX1" fmla="*/ 34 w 448036"/>
              <a:gd name="connsiteY1" fmla="*/ 1381125 h 3562350"/>
              <a:gd name="connsiteX2" fmla="*/ 447709 w 448036"/>
              <a:gd name="connsiteY2" fmla="*/ 2619375 h 3562350"/>
              <a:gd name="connsiteX3" fmla="*/ 57184 w 448036"/>
              <a:gd name="connsiteY3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036" h="3562350">
                <a:moveTo>
                  <a:pt x="428659" y="0"/>
                </a:moveTo>
                <a:cubicBezTo>
                  <a:pt x="212759" y="472281"/>
                  <a:pt x="-3141" y="944563"/>
                  <a:pt x="34" y="1381125"/>
                </a:cubicBezTo>
                <a:cubicBezTo>
                  <a:pt x="3209" y="1817687"/>
                  <a:pt x="438184" y="2255838"/>
                  <a:pt x="447709" y="2619375"/>
                </a:cubicBezTo>
                <a:cubicBezTo>
                  <a:pt x="457234" y="2982912"/>
                  <a:pt x="257209" y="3272631"/>
                  <a:pt x="57184" y="35623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フリーフォーム: 図形 73"/>
          <p:cNvSpPr/>
          <p:nvPr/>
        </p:nvSpPr>
        <p:spPr>
          <a:xfrm>
            <a:off x="5638327" y="4333875"/>
            <a:ext cx="433861" cy="4581525"/>
          </a:xfrm>
          <a:custGeom>
            <a:avLst/>
            <a:gdLst>
              <a:gd name="connsiteX0" fmla="*/ 428659 w 448036"/>
              <a:gd name="connsiteY0" fmla="*/ 0 h 3562350"/>
              <a:gd name="connsiteX1" fmla="*/ 34 w 448036"/>
              <a:gd name="connsiteY1" fmla="*/ 1381125 h 3562350"/>
              <a:gd name="connsiteX2" fmla="*/ 447709 w 448036"/>
              <a:gd name="connsiteY2" fmla="*/ 2619375 h 3562350"/>
              <a:gd name="connsiteX3" fmla="*/ 57184 w 448036"/>
              <a:gd name="connsiteY3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036" h="3562350">
                <a:moveTo>
                  <a:pt x="428659" y="0"/>
                </a:moveTo>
                <a:cubicBezTo>
                  <a:pt x="212759" y="472281"/>
                  <a:pt x="-3141" y="944563"/>
                  <a:pt x="34" y="1381125"/>
                </a:cubicBezTo>
                <a:cubicBezTo>
                  <a:pt x="3209" y="1817687"/>
                  <a:pt x="438184" y="2255838"/>
                  <a:pt x="447709" y="2619375"/>
                </a:cubicBezTo>
                <a:cubicBezTo>
                  <a:pt x="457234" y="2982912"/>
                  <a:pt x="257209" y="3272631"/>
                  <a:pt x="57184" y="35623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四角形: 角を丸くする 77"/>
          <p:cNvSpPr/>
          <p:nvPr/>
        </p:nvSpPr>
        <p:spPr>
          <a:xfrm>
            <a:off x="5778339" y="5525250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現金出納帳で入出金の確認</a:t>
            </a:r>
          </a:p>
        </p:txBody>
      </p:sp>
      <p:sp>
        <p:nvSpPr>
          <p:cNvPr id="79" name="四角形: 角を丸くする 78"/>
          <p:cNvSpPr/>
          <p:nvPr/>
        </p:nvSpPr>
        <p:spPr>
          <a:xfrm>
            <a:off x="7258331" y="5525250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現金残高照合表の作成</a:t>
            </a:r>
          </a:p>
        </p:txBody>
      </p:sp>
      <p:sp>
        <p:nvSpPr>
          <p:cNvPr id="80" name="四角形: 角を丸くする 79"/>
          <p:cNvSpPr/>
          <p:nvPr/>
        </p:nvSpPr>
        <p:spPr>
          <a:xfrm>
            <a:off x="7258331" y="658346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照合</a:t>
            </a:r>
          </a:p>
        </p:txBody>
      </p:sp>
      <p:sp>
        <p:nvSpPr>
          <p:cNvPr id="81" name="フローチャート: 書類 80"/>
          <p:cNvSpPr/>
          <p:nvPr/>
        </p:nvSpPr>
        <p:spPr>
          <a:xfrm>
            <a:off x="6356189" y="5839528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現金出納帳</a:t>
            </a:r>
          </a:p>
        </p:txBody>
      </p:sp>
      <p:sp>
        <p:nvSpPr>
          <p:cNvPr id="83" name="フローチャート: 書類 82"/>
          <p:cNvSpPr/>
          <p:nvPr/>
        </p:nvSpPr>
        <p:spPr>
          <a:xfrm>
            <a:off x="7909433" y="5839528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現金残高照合表</a:t>
            </a:r>
          </a:p>
        </p:txBody>
      </p:sp>
      <p:sp>
        <p:nvSpPr>
          <p:cNvPr id="85" name="四角形: 角を丸くする 84"/>
          <p:cNvSpPr/>
          <p:nvPr/>
        </p:nvSpPr>
        <p:spPr>
          <a:xfrm>
            <a:off x="8609795" y="6583463"/>
            <a:ext cx="1023689" cy="44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システムへの入力（現金残高確定入力）</a:t>
            </a:r>
          </a:p>
        </p:txBody>
      </p:sp>
      <p:cxnSp>
        <p:nvCxnSpPr>
          <p:cNvPr id="86" name="直線矢印コネクタ 85"/>
          <p:cNvCxnSpPr>
            <a:stCxn id="78" idx="3"/>
            <a:endCxn id="79" idx="1"/>
          </p:cNvCxnSpPr>
          <p:nvPr/>
        </p:nvCxnSpPr>
        <p:spPr>
          <a:xfrm>
            <a:off x="6802028" y="5697103"/>
            <a:ext cx="4563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/>
          <p:cNvCxnSpPr>
            <a:stCxn id="81" idx="2"/>
            <a:endCxn id="80" idx="0"/>
          </p:cNvCxnSpPr>
          <p:nvPr/>
        </p:nvCxnSpPr>
        <p:spPr>
          <a:xfrm rot="16200000" flipH="1">
            <a:off x="7075195" y="5888482"/>
            <a:ext cx="352633" cy="10373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79" idx="2"/>
            <a:endCxn id="80" idx="0"/>
          </p:cNvCxnSpPr>
          <p:nvPr/>
        </p:nvCxnSpPr>
        <p:spPr>
          <a:xfrm>
            <a:off x="7770176" y="5868955"/>
            <a:ext cx="0" cy="71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コネクタ: カギ線 101"/>
          <p:cNvCxnSpPr>
            <a:stCxn id="83" idx="2"/>
            <a:endCxn id="80" idx="0"/>
          </p:cNvCxnSpPr>
          <p:nvPr/>
        </p:nvCxnSpPr>
        <p:spPr>
          <a:xfrm rot="5400000">
            <a:off x="7851818" y="6149190"/>
            <a:ext cx="352633" cy="5159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/>
          <p:cNvSpPr/>
          <p:nvPr/>
        </p:nvSpPr>
        <p:spPr>
          <a:xfrm>
            <a:off x="7258709" y="771097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実査</a:t>
            </a:r>
          </a:p>
        </p:txBody>
      </p:sp>
      <p:sp>
        <p:nvSpPr>
          <p:cNvPr id="119" name="フローチャート: 磁気ディスク 118"/>
          <p:cNvSpPr/>
          <p:nvPr/>
        </p:nvSpPr>
        <p:spPr>
          <a:xfrm>
            <a:off x="4655223" y="8896350"/>
            <a:ext cx="655551" cy="52367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矢印コネクタ 119"/>
          <p:cNvCxnSpPr>
            <a:stCxn id="72" idx="2"/>
            <a:endCxn id="119" idx="1"/>
          </p:cNvCxnSpPr>
          <p:nvPr/>
        </p:nvCxnSpPr>
        <p:spPr>
          <a:xfrm flipH="1">
            <a:off x="4982999" y="6927169"/>
            <a:ext cx="5288" cy="196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stCxn id="80" idx="2"/>
            <a:endCxn id="84" idx="0"/>
          </p:cNvCxnSpPr>
          <p:nvPr/>
        </p:nvCxnSpPr>
        <p:spPr>
          <a:xfrm>
            <a:off x="7770176" y="6927169"/>
            <a:ext cx="378" cy="78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フローチャート: 書類 136"/>
          <p:cNvSpPr/>
          <p:nvPr/>
        </p:nvSpPr>
        <p:spPr>
          <a:xfrm>
            <a:off x="1344234" y="8003310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金庫開閉記録簿</a:t>
            </a:r>
          </a:p>
        </p:txBody>
      </p:sp>
      <p:sp>
        <p:nvSpPr>
          <p:cNvPr id="138" name="フローチャート: 書類 137"/>
          <p:cNvSpPr/>
          <p:nvPr/>
        </p:nvSpPr>
        <p:spPr>
          <a:xfrm>
            <a:off x="2830920" y="5807205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現金残高照合表</a:t>
            </a:r>
          </a:p>
        </p:txBody>
      </p:sp>
      <p:sp>
        <p:nvSpPr>
          <p:cNvPr id="140" name="楕円 139"/>
          <p:cNvSpPr/>
          <p:nvPr/>
        </p:nvSpPr>
        <p:spPr>
          <a:xfrm>
            <a:off x="12299489" y="5501307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終了</a:t>
            </a:r>
          </a:p>
        </p:txBody>
      </p:sp>
      <p:sp>
        <p:nvSpPr>
          <p:cNvPr id="125" name="ひし形 124"/>
          <p:cNvSpPr/>
          <p:nvPr/>
        </p:nvSpPr>
        <p:spPr>
          <a:xfrm>
            <a:off x="10608051" y="5510328"/>
            <a:ext cx="381000" cy="343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違算</a:t>
            </a: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0994307" y="5460079"/>
            <a:ext cx="511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なし</a:t>
            </a: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0863973" y="5854033"/>
            <a:ext cx="511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あり</a:t>
            </a:r>
          </a:p>
        </p:txBody>
      </p:sp>
      <p:sp>
        <p:nvSpPr>
          <p:cNvPr id="150" name="フローチャート: 磁気ディスク 149"/>
          <p:cNvSpPr/>
          <p:nvPr/>
        </p:nvSpPr>
        <p:spPr>
          <a:xfrm>
            <a:off x="8793863" y="8900594"/>
            <a:ext cx="655551" cy="52367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1" name="直線矢印コネクタ 150"/>
          <p:cNvCxnSpPr>
            <a:stCxn id="85" idx="2"/>
            <a:endCxn id="150" idx="1"/>
          </p:cNvCxnSpPr>
          <p:nvPr/>
        </p:nvCxnSpPr>
        <p:spPr>
          <a:xfrm flipH="1">
            <a:off x="9121639" y="7027667"/>
            <a:ext cx="1" cy="1872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コネクタ: カギ線 164"/>
          <p:cNvCxnSpPr>
            <a:stCxn id="84" idx="3"/>
            <a:endCxn id="85" idx="1"/>
          </p:cNvCxnSpPr>
          <p:nvPr/>
        </p:nvCxnSpPr>
        <p:spPr>
          <a:xfrm flipV="1">
            <a:off x="8282398" y="6805565"/>
            <a:ext cx="327397" cy="10772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コネクタ: カギ線 176"/>
          <p:cNvCxnSpPr/>
          <p:nvPr/>
        </p:nvCxnSpPr>
        <p:spPr>
          <a:xfrm flipV="1">
            <a:off x="8282398" y="6798942"/>
            <a:ext cx="327397" cy="10772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四角形: 角を丸くする 106"/>
          <p:cNvSpPr/>
          <p:nvPr/>
        </p:nvSpPr>
        <p:spPr>
          <a:xfrm>
            <a:off x="9274194" y="771097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大金庫の閉扉</a:t>
            </a:r>
          </a:p>
        </p:txBody>
      </p:sp>
      <p:cxnSp>
        <p:nvCxnSpPr>
          <p:cNvPr id="183" name="コネクタ: カギ線 182"/>
          <p:cNvCxnSpPr>
            <a:stCxn id="85" idx="3"/>
            <a:endCxn id="107" idx="0"/>
          </p:cNvCxnSpPr>
          <p:nvPr/>
        </p:nvCxnSpPr>
        <p:spPr>
          <a:xfrm>
            <a:off x="9633484" y="6805565"/>
            <a:ext cx="152555" cy="90540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コネクタ: カギ線 188"/>
          <p:cNvCxnSpPr>
            <a:stCxn id="107" idx="3"/>
            <a:endCxn id="125" idx="1"/>
          </p:cNvCxnSpPr>
          <p:nvPr/>
        </p:nvCxnSpPr>
        <p:spPr>
          <a:xfrm flipV="1">
            <a:off x="10297883" y="5682181"/>
            <a:ext cx="310168" cy="220064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125" idx="3"/>
          </p:cNvCxnSpPr>
          <p:nvPr/>
        </p:nvCxnSpPr>
        <p:spPr>
          <a:xfrm>
            <a:off x="10989051" y="5682181"/>
            <a:ext cx="1260596" cy="4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四角形: 角を丸くする 201"/>
          <p:cNvSpPr/>
          <p:nvPr/>
        </p:nvSpPr>
        <p:spPr>
          <a:xfrm>
            <a:off x="10994305" y="6093604"/>
            <a:ext cx="1023689" cy="470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過不足金発生報告書件発見報告書作成</a:t>
            </a:r>
          </a:p>
        </p:txBody>
      </p:sp>
      <p:cxnSp>
        <p:nvCxnSpPr>
          <p:cNvPr id="207" name="コネクタ: カギ線 206"/>
          <p:cNvCxnSpPr>
            <a:stCxn id="71" idx="2"/>
            <a:endCxn id="72" idx="1"/>
          </p:cNvCxnSpPr>
          <p:nvPr/>
        </p:nvCxnSpPr>
        <p:spPr>
          <a:xfrm rot="16200000" flipH="1">
            <a:off x="4102095" y="6380970"/>
            <a:ext cx="572038" cy="17665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コネクタ: カギ線 224"/>
          <p:cNvCxnSpPr>
            <a:stCxn id="125" idx="2"/>
            <a:endCxn id="202" idx="1"/>
          </p:cNvCxnSpPr>
          <p:nvPr/>
        </p:nvCxnSpPr>
        <p:spPr>
          <a:xfrm rot="16200000" flipH="1">
            <a:off x="10658914" y="5993670"/>
            <a:ext cx="475028" cy="1957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四角形: 角を丸くする 250"/>
          <p:cNvSpPr/>
          <p:nvPr/>
        </p:nvSpPr>
        <p:spPr>
          <a:xfrm>
            <a:off x="3787940" y="1021820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各種申請</a:t>
            </a:r>
          </a:p>
        </p:txBody>
      </p:sp>
      <p:cxnSp>
        <p:nvCxnSpPr>
          <p:cNvPr id="253" name="直線矢印コネクタ 252"/>
          <p:cNvCxnSpPr>
            <a:stCxn id="251" idx="2"/>
            <a:endCxn id="71" idx="0"/>
          </p:cNvCxnSpPr>
          <p:nvPr/>
        </p:nvCxnSpPr>
        <p:spPr>
          <a:xfrm>
            <a:off x="4299785" y="1365525"/>
            <a:ext cx="1" cy="447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/>
          <p:cNvSpPr/>
          <p:nvPr/>
        </p:nvSpPr>
        <p:spPr>
          <a:xfrm>
            <a:off x="3787940" y="2775165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承認</a:t>
            </a: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7018133" y="8097396"/>
            <a:ext cx="1623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・現金出納帳の入出金</a:t>
            </a:r>
            <a:endParaRPr kumimoji="1" lang="en-US" altLang="ja-JP" sz="900" dirty="0"/>
          </a:p>
          <a:p>
            <a:r>
              <a:rPr kumimoji="1" lang="ja-JP" altLang="en-US" sz="900" dirty="0"/>
              <a:t>・お金を数えて残高照合表</a:t>
            </a:r>
            <a:endParaRPr kumimoji="1" lang="en-US" altLang="ja-JP" sz="900" dirty="0"/>
          </a:p>
          <a:p>
            <a:r>
              <a:rPr kumimoji="1" lang="ja-JP" altLang="en-US" sz="900" dirty="0"/>
              <a:t>・残高照合表と現金出納帳の残高の一致</a:t>
            </a:r>
            <a:endParaRPr kumimoji="1" lang="en-US" altLang="ja-JP" sz="900" dirty="0"/>
          </a:p>
          <a:p>
            <a:r>
              <a:rPr kumimoji="1" lang="ja-JP" altLang="en-US" sz="900" dirty="0">
                <a:solidFill>
                  <a:schemeClr val="accent1"/>
                </a:solidFill>
              </a:rPr>
              <a:t>＊出納担当者と同じ内容</a:t>
            </a:r>
            <a:endParaRPr kumimoji="1" lang="en-US" altLang="ja-JP" sz="900" dirty="0">
              <a:solidFill>
                <a:schemeClr val="accent1"/>
              </a:solidFill>
            </a:endParaRP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8686621" y="5932071"/>
            <a:ext cx="152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・現金確定処理メニューで確定を入力</a:t>
            </a:r>
            <a:endParaRPr kumimoji="1" lang="en-US" altLang="ja-JP" sz="900" dirty="0"/>
          </a:p>
          <a:p>
            <a:r>
              <a:rPr kumimoji="1" lang="ja-JP" altLang="en-US" sz="900" dirty="0"/>
              <a:t>・経費精算システムから現金出納帳を出力</a:t>
            </a:r>
            <a:endParaRPr kumimoji="1" lang="en-US" altLang="ja-JP" sz="900" dirty="0"/>
          </a:p>
        </p:txBody>
      </p:sp>
      <p:sp>
        <p:nvSpPr>
          <p:cNvPr id="261" name="吹き出し: 四角形 260"/>
          <p:cNvSpPr/>
          <p:nvPr/>
        </p:nvSpPr>
        <p:spPr>
          <a:xfrm>
            <a:off x="5681469" y="2733857"/>
            <a:ext cx="2612298" cy="648150"/>
          </a:xfrm>
          <a:prstGeom prst="wedgeRectCallout">
            <a:avLst>
              <a:gd name="adj1" fmla="val -72852"/>
              <a:gd name="adj2" fmla="val 584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dirty="0"/>
              <a:t>【</a:t>
            </a:r>
            <a:r>
              <a:rPr kumimoji="1" lang="ja-JP" altLang="en-US" sz="900" dirty="0"/>
              <a:t>非定例業務</a:t>
            </a:r>
            <a:r>
              <a:rPr kumimoji="1" lang="en-US" altLang="ja-JP" sz="900" dirty="0"/>
              <a:t>】</a:t>
            </a:r>
          </a:p>
          <a:p>
            <a:r>
              <a:rPr kumimoji="1" lang="ja-JP" altLang="en-US" sz="900" dirty="0"/>
              <a:t>・小口現金の補充（支社）</a:t>
            </a:r>
            <a:endParaRPr kumimoji="1" lang="en-US" altLang="ja-JP" sz="900" dirty="0"/>
          </a:p>
          <a:p>
            <a:r>
              <a:rPr kumimoji="1" lang="ja-JP" altLang="en-US" sz="900" dirty="0"/>
              <a:t>小口現金が足りない場合、出納担当者は専用口座から小口現金を取り出す。</a:t>
            </a:r>
          </a:p>
        </p:txBody>
      </p:sp>
      <p:sp>
        <p:nvSpPr>
          <p:cNvPr id="263" name="四角形: 角を丸くする 262"/>
          <p:cNvSpPr/>
          <p:nvPr/>
        </p:nvSpPr>
        <p:spPr>
          <a:xfrm>
            <a:off x="10994305" y="7626483"/>
            <a:ext cx="1023689" cy="470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過不足金発生報告書件発見報告書確認</a:t>
            </a:r>
          </a:p>
        </p:txBody>
      </p:sp>
      <p:cxnSp>
        <p:nvCxnSpPr>
          <p:cNvPr id="264" name="直線矢印コネクタ 263"/>
          <p:cNvCxnSpPr>
            <a:stCxn id="202" idx="2"/>
            <a:endCxn id="263" idx="0"/>
          </p:cNvCxnSpPr>
          <p:nvPr/>
        </p:nvCxnSpPr>
        <p:spPr>
          <a:xfrm>
            <a:off x="11506150" y="6564518"/>
            <a:ext cx="0" cy="106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フローチャート: 書類 275"/>
          <p:cNvSpPr/>
          <p:nvPr/>
        </p:nvSpPr>
        <p:spPr>
          <a:xfrm>
            <a:off x="8348410" y="2733857"/>
            <a:ext cx="753316" cy="71087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キャッシュカード使用記録簿</a:t>
            </a:r>
          </a:p>
        </p:txBody>
      </p:sp>
      <p:sp>
        <p:nvSpPr>
          <p:cNvPr id="277" name="吹き出し: 四角形 276"/>
          <p:cNvSpPr/>
          <p:nvPr/>
        </p:nvSpPr>
        <p:spPr>
          <a:xfrm>
            <a:off x="5679739" y="3444730"/>
            <a:ext cx="2612298" cy="790911"/>
          </a:xfrm>
          <a:prstGeom prst="wedgeRectCallout">
            <a:avLst>
              <a:gd name="adj1" fmla="val -72852"/>
              <a:gd name="adj2" fmla="val 584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dirty="0"/>
              <a:t>【</a:t>
            </a:r>
            <a:r>
              <a:rPr kumimoji="1" lang="ja-JP" altLang="en-US" sz="900" dirty="0"/>
              <a:t>非定例業務</a:t>
            </a:r>
            <a:r>
              <a:rPr kumimoji="1" lang="en-US" altLang="ja-JP" sz="900" dirty="0"/>
              <a:t>】</a:t>
            </a:r>
          </a:p>
          <a:p>
            <a:r>
              <a:rPr kumimoji="1" lang="ja-JP" altLang="en-US" sz="900" dirty="0"/>
              <a:t>・小口現金口座の補充（支社）</a:t>
            </a:r>
            <a:endParaRPr kumimoji="1" lang="en-US" altLang="ja-JP" sz="900" dirty="0"/>
          </a:p>
          <a:p>
            <a:r>
              <a:rPr kumimoji="1" lang="ja-JP" altLang="en-US" sz="900" dirty="0"/>
              <a:t>小口現金口座が足りない場合、出納担当者は「小口現金口座振替依頼書」を使用して経理部長へ請求する。</a:t>
            </a:r>
          </a:p>
          <a:p>
            <a:endParaRPr kumimoji="1" lang="ja-JP" altLang="en-US" sz="900" dirty="0"/>
          </a:p>
        </p:txBody>
      </p:sp>
      <p:sp>
        <p:nvSpPr>
          <p:cNvPr id="278" name="フローチャート: 書類 277"/>
          <p:cNvSpPr/>
          <p:nvPr/>
        </p:nvSpPr>
        <p:spPr>
          <a:xfrm>
            <a:off x="8348410" y="3548000"/>
            <a:ext cx="753316" cy="57726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小口現金口座振替依頼書</a:t>
            </a:r>
          </a:p>
        </p:txBody>
      </p:sp>
      <p:sp>
        <p:nvSpPr>
          <p:cNvPr id="279" name="吹き出し: 四角形 278"/>
          <p:cNvSpPr/>
          <p:nvPr/>
        </p:nvSpPr>
        <p:spPr>
          <a:xfrm>
            <a:off x="5681469" y="1922433"/>
            <a:ext cx="2612298" cy="739033"/>
          </a:xfrm>
          <a:prstGeom prst="wedgeRectCallout">
            <a:avLst>
              <a:gd name="adj1" fmla="val -72852"/>
              <a:gd name="adj2" fmla="val 584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dirty="0"/>
              <a:t>【</a:t>
            </a:r>
            <a:r>
              <a:rPr kumimoji="1" lang="ja-JP" altLang="en-US" sz="900" dirty="0"/>
              <a:t>非定例業務</a:t>
            </a:r>
            <a:r>
              <a:rPr kumimoji="1" lang="en-US" altLang="ja-JP" sz="900" dirty="0"/>
              <a:t>】</a:t>
            </a:r>
          </a:p>
          <a:p>
            <a:r>
              <a:rPr kumimoji="1" lang="ja-JP" altLang="en-US" sz="900" dirty="0"/>
              <a:t>・小口現金の補充（店舗）</a:t>
            </a:r>
            <a:endParaRPr kumimoji="1" lang="en-US" altLang="ja-JP" sz="900" dirty="0"/>
          </a:p>
          <a:p>
            <a:r>
              <a:rPr kumimoji="1" lang="ja-JP" altLang="en-US" sz="900" dirty="0"/>
              <a:t>小口現金が足りない場合、出納担当者は「小口現金請求書兼受領書」を使用して支社長へ請求する。</a:t>
            </a:r>
          </a:p>
        </p:txBody>
      </p:sp>
      <p:sp>
        <p:nvSpPr>
          <p:cNvPr id="280" name="フローチャート: 書類 279"/>
          <p:cNvSpPr/>
          <p:nvPr/>
        </p:nvSpPr>
        <p:spPr>
          <a:xfrm>
            <a:off x="8348410" y="2038142"/>
            <a:ext cx="753316" cy="57726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小口現金請求書兼受領書</a:t>
            </a:r>
          </a:p>
        </p:txBody>
      </p:sp>
      <p:cxnSp>
        <p:nvCxnSpPr>
          <p:cNvPr id="289" name="コネクタ: カギ線 288"/>
          <p:cNvCxnSpPr>
            <a:stCxn id="263" idx="3"/>
          </p:cNvCxnSpPr>
          <p:nvPr/>
        </p:nvCxnSpPr>
        <p:spPr>
          <a:xfrm flipV="1">
            <a:off x="12017994" y="5686404"/>
            <a:ext cx="231653" cy="21755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フローチャート: 書類 203"/>
          <p:cNvSpPr/>
          <p:nvPr/>
        </p:nvSpPr>
        <p:spPr>
          <a:xfrm>
            <a:off x="11543797" y="6624636"/>
            <a:ext cx="753316" cy="75406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過不足金発生報告書件発見報告書</a:t>
            </a:r>
          </a:p>
        </p:txBody>
      </p:sp>
    </p:spTree>
    <p:extLst>
      <p:ext uri="{BB962C8B-B14F-4D97-AF65-F5344CB8AC3E}">
        <p14:creationId xmlns:p14="http://schemas.microsoft.com/office/powerpoint/2010/main" val="16619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矢印コネクタ 29"/>
          <p:cNvCxnSpPr>
            <a:stCxn id="12" idx="3"/>
            <a:endCxn id="14" idx="1"/>
          </p:cNvCxnSpPr>
          <p:nvPr/>
        </p:nvCxnSpPr>
        <p:spPr>
          <a:xfrm>
            <a:off x="6945354" y="6643304"/>
            <a:ext cx="412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/>
          <p:cNvSpPr/>
          <p:nvPr/>
        </p:nvSpPr>
        <p:spPr>
          <a:xfrm>
            <a:off x="729349" y="867299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開始</a:t>
            </a:r>
          </a:p>
        </p:txBody>
      </p:sp>
      <p:sp>
        <p:nvSpPr>
          <p:cNvPr id="5" name="四角形: 角を丸くする 4"/>
          <p:cNvSpPr/>
          <p:nvPr/>
        </p:nvSpPr>
        <p:spPr>
          <a:xfrm>
            <a:off x="1258410" y="874295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申請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2700" y="11603"/>
            <a:ext cx="550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交通費の申請と精算</a:t>
            </a:r>
          </a:p>
        </p:txBody>
      </p:sp>
      <p:sp>
        <p:nvSpPr>
          <p:cNvPr id="8" name="フローチャート: 書類 7"/>
          <p:cNvSpPr/>
          <p:nvPr/>
        </p:nvSpPr>
        <p:spPr>
          <a:xfrm>
            <a:off x="1916451" y="1139563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経費精算書</a:t>
            </a:r>
          </a:p>
        </p:txBody>
      </p:sp>
      <p:sp>
        <p:nvSpPr>
          <p:cNvPr id="9" name="フローチャート: 書類 8"/>
          <p:cNvSpPr/>
          <p:nvPr/>
        </p:nvSpPr>
        <p:spPr>
          <a:xfrm>
            <a:off x="1998132" y="1330686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交通費支払証明書</a:t>
            </a:r>
          </a:p>
        </p:txBody>
      </p:sp>
      <p:sp>
        <p:nvSpPr>
          <p:cNvPr id="10" name="四角形: 角を丸くする 9"/>
          <p:cNvSpPr/>
          <p:nvPr/>
        </p:nvSpPr>
        <p:spPr>
          <a:xfrm>
            <a:off x="2405784" y="2687805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承認（所属長）</a:t>
            </a:r>
          </a:p>
        </p:txBody>
      </p:sp>
      <p:sp>
        <p:nvSpPr>
          <p:cNvPr id="11" name="四角形: 角を丸くする 10"/>
          <p:cNvSpPr/>
          <p:nvPr/>
        </p:nvSpPr>
        <p:spPr>
          <a:xfrm>
            <a:off x="4156842" y="6471450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チェック</a:t>
            </a:r>
          </a:p>
        </p:txBody>
      </p:sp>
      <p:sp>
        <p:nvSpPr>
          <p:cNvPr id="12" name="四角形: 角を丸くする 11"/>
          <p:cNvSpPr/>
          <p:nvPr/>
        </p:nvSpPr>
        <p:spPr>
          <a:xfrm>
            <a:off x="5921665" y="647145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経費精算システムに入力</a:t>
            </a:r>
          </a:p>
        </p:txBody>
      </p:sp>
      <p:sp>
        <p:nvSpPr>
          <p:cNvPr id="14" name="四角形: 角を丸くする 13"/>
          <p:cNvSpPr/>
          <p:nvPr/>
        </p:nvSpPr>
        <p:spPr>
          <a:xfrm>
            <a:off x="7357929" y="647145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現金を渡す</a:t>
            </a:r>
          </a:p>
        </p:txBody>
      </p:sp>
      <p:sp>
        <p:nvSpPr>
          <p:cNvPr id="16" name="四角形: 角を丸くする 15"/>
          <p:cNvSpPr/>
          <p:nvPr/>
        </p:nvSpPr>
        <p:spPr>
          <a:xfrm>
            <a:off x="7357366" y="1054656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現金を受け取る</a:t>
            </a:r>
          </a:p>
        </p:txBody>
      </p:sp>
      <p:cxnSp>
        <p:nvCxnSpPr>
          <p:cNvPr id="18" name="コネクタ: カギ線 17"/>
          <p:cNvCxnSpPr>
            <a:stCxn id="5" idx="2"/>
            <a:endCxn id="10" idx="1"/>
          </p:cNvCxnSpPr>
          <p:nvPr/>
        </p:nvCxnSpPr>
        <p:spPr>
          <a:xfrm rot="16200000" flipH="1">
            <a:off x="1267190" y="1721064"/>
            <a:ext cx="1641658" cy="63552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コネクタ: カギ線 19"/>
          <p:cNvCxnSpPr>
            <a:stCxn id="10" idx="2"/>
            <a:endCxn id="11" idx="1"/>
          </p:cNvCxnSpPr>
          <p:nvPr/>
        </p:nvCxnSpPr>
        <p:spPr>
          <a:xfrm rot="16200000" flipH="1">
            <a:off x="1731339" y="4217799"/>
            <a:ext cx="3611793" cy="12392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/>
          <p:cNvCxnSpPr>
            <a:stCxn id="11" idx="3"/>
            <a:endCxn id="12" idx="1"/>
          </p:cNvCxnSpPr>
          <p:nvPr/>
        </p:nvCxnSpPr>
        <p:spPr>
          <a:xfrm>
            <a:off x="5180531" y="6643303"/>
            <a:ext cx="74113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カギ線 31"/>
          <p:cNvCxnSpPr>
            <a:stCxn id="14" idx="0"/>
            <a:endCxn id="16" idx="2"/>
          </p:cNvCxnSpPr>
          <p:nvPr/>
        </p:nvCxnSpPr>
        <p:spPr>
          <a:xfrm rot="16200000" flipV="1">
            <a:off x="5332948" y="3934624"/>
            <a:ext cx="5073090" cy="5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6"/>
            <a:endCxn id="5" idx="1"/>
          </p:cNvCxnSpPr>
          <p:nvPr/>
        </p:nvCxnSpPr>
        <p:spPr>
          <a:xfrm flipV="1">
            <a:off x="1099543" y="1046148"/>
            <a:ext cx="158867" cy="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8755695" y="1047900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終了</a:t>
            </a:r>
          </a:p>
        </p:txBody>
      </p:sp>
      <p:cxnSp>
        <p:nvCxnSpPr>
          <p:cNvPr id="25" name="直線矢印コネクタ 24"/>
          <p:cNvCxnSpPr>
            <a:stCxn id="16" idx="3"/>
            <a:endCxn id="24" idx="2"/>
          </p:cNvCxnSpPr>
          <p:nvPr/>
        </p:nvCxnSpPr>
        <p:spPr>
          <a:xfrm>
            <a:off x="8381055" y="1226509"/>
            <a:ext cx="374640" cy="6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0" y="508000"/>
            <a:ext cx="329669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申請者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" y="1977571"/>
            <a:ext cx="329668" cy="3313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承認者</a:t>
            </a:r>
            <a:endParaRPr kumimoji="1" lang="en-US" altLang="ja-JP" sz="1100" dirty="0"/>
          </a:p>
        </p:txBody>
      </p:sp>
      <p:sp>
        <p:nvSpPr>
          <p:cNvPr id="47" name="正方形/長方形 46"/>
          <p:cNvSpPr/>
          <p:nvPr/>
        </p:nvSpPr>
        <p:spPr>
          <a:xfrm>
            <a:off x="4321" y="5299829"/>
            <a:ext cx="329669" cy="1843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出納担当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4321" y="8603801"/>
            <a:ext cx="329669" cy="987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システム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770118" y="1858210"/>
            <a:ext cx="46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申請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11155" y="1799616"/>
            <a:ext cx="4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差し戻し</a:t>
            </a:r>
          </a:p>
        </p:txBody>
      </p:sp>
      <p:sp>
        <p:nvSpPr>
          <p:cNvPr id="65" name="フローチャート: 磁気ディスク 64"/>
          <p:cNvSpPr/>
          <p:nvPr/>
        </p:nvSpPr>
        <p:spPr>
          <a:xfrm>
            <a:off x="6105733" y="8971275"/>
            <a:ext cx="655551" cy="52367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>
            <a:stCxn id="12" idx="2"/>
            <a:endCxn id="65" idx="1"/>
          </p:cNvCxnSpPr>
          <p:nvPr/>
        </p:nvCxnSpPr>
        <p:spPr>
          <a:xfrm flipH="1">
            <a:off x="6433509" y="6815156"/>
            <a:ext cx="1" cy="2156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ひし形 40"/>
          <p:cNvSpPr/>
          <p:nvPr/>
        </p:nvSpPr>
        <p:spPr>
          <a:xfrm>
            <a:off x="5339723" y="6471450"/>
            <a:ext cx="381000" cy="343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結果</a:t>
            </a:r>
          </a:p>
        </p:txBody>
      </p:sp>
      <p:cxnSp>
        <p:nvCxnSpPr>
          <p:cNvPr id="57" name="コネクタ: カギ線 56"/>
          <p:cNvCxnSpPr>
            <a:stCxn id="145" idx="3"/>
            <a:endCxn id="41" idx="0"/>
          </p:cNvCxnSpPr>
          <p:nvPr/>
        </p:nvCxnSpPr>
        <p:spPr>
          <a:xfrm>
            <a:off x="4425003" y="5119216"/>
            <a:ext cx="1105220" cy="1352234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526226" y="6188548"/>
            <a:ext cx="88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チェック</a:t>
            </a:r>
            <a:r>
              <a:rPr kumimoji="1" lang="en-US" altLang="ja-JP" sz="900" dirty="0"/>
              <a:t>NG</a:t>
            </a:r>
            <a:endParaRPr kumimoji="1" lang="ja-JP" altLang="en-US" sz="900" dirty="0"/>
          </a:p>
        </p:txBody>
      </p:sp>
      <p:sp>
        <p:nvSpPr>
          <p:cNvPr id="68" name="フローチャート: 書類 67"/>
          <p:cNvSpPr/>
          <p:nvPr/>
        </p:nvSpPr>
        <p:spPr>
          <a:xfrm>
            <a:off x="3601401" y="5973605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経費精算書</a:t>
            </a:r>
          </a:p>
        </p:txBody>
      </p:sp>
      <p:sp>
        <p:nvSpPr>
          <p:cNvPr id="69" name="フローチャート: 書類 68"/>
          <p:cNvSpPr/>
          <p:nvPr/>
        </p:nvSpPr>
        <p:spPr>
          <a:xfrm>
            <a:off x="3683082" y="6164728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交通費支払証明書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785882" y="6818473"/>
            <a:ext cx="21231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・費用負担部署</a:t>
            </a:r>
            <a:endParaRPr kumimoji="1" lang="en-US" altLang="ja-JP" sz="900" dirty="0"/>
          </a:p>
          <a:p>
            <a:r>
              <a:rPr kumimoji="1" lang="ja-JP" altLang="en-US" sz="900" dirty="0"/>
              <a:t>・領収書日付</a:t>
            </a:r>
            <a:endParaRPr kumimoji="1" lang="en-US" altLang="ja-JP" sz="900" dirty="0"/>
          </a:p>
          <a:p>
            <a:r>
              <a:rPr kumimoji="1" lang="ja-JP" altLang="en-US" sz="900" dirty="0"/>
              <a:t>・支払相手先、支払内容、支払金額</a:t>
            </a:r>
            <a:endParaRPr kumimoji="1" lang="en-US" altLang="ja-JP" sz="900" dirty="0"/>
          </a:p>
          <a:p>
            <a:r>
              <a:rPr kumimoji="1" lang="ja-JP" altLang="en-US" sz="900" dirty="0"/>
              <a:t>・領収書の添付</a:t>
            </a:r>
            <a:endParaRPr kumimoji="1" lang="en-US" altLang="ja-JP" sz="900" dirty="0"/>
          </a:p>
          <a:p>
            <a:r>
              <a:rPr kumimoji="1" lang="ja-JP" altLang="en-US" sz="900" dirty="0"/>
              <a:t>・割印</a:t>
            </a:r>
            <a:endParaRPr kumimoji="1" lang="en-US" altLang="ja-JP" sz="900" dirty="0"/>
          </a:p>
          <a:p>
            <a:r>
              <a:rPr kumimoji="1" lang="ja-JP" altLang="en-US" sz="900" dirty="0"/>
              <a:t>・精算期日</a:t>
            </a:r>
            <a:endParaRPr kumimoji="1" lang="en-US" altLang="ja-JP" sz="900" dirty="0"/>
          </a:p>
          <a:p>
            <a:r>
              <a:rPr kumimoji="1" lang="ja-JP" altLang="en-US" sz="900" dirty="0"/>
              <a:t>・内容</a:t>
            </a:r>
            <a:endParaRPr kumimoji="1" lang="en-US" altLang="ja-JP" sz="900" dirty="0"/>
          </a:p>
          <a:p>
            <a:r>
              <a:rPr kumimoji="1" lang="ja-JP" altLang="en-US" sz="900" dirty="0"/>
              <a:t>・合計金額</a:t>
            </a:r>
            <a:endParaRPr kumimoji="1" lang="en-US" altLang="ja-JP" sz="900" dirty="0"/>
          </a:p>
          <a:p>
            <a:r>
              <a:rPr kumimoji="1" lang="ja-JP" altLang="en-US" sz="900" dirty="0"/>
              <a:t>・承認者の押印と日付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405829" y="1935109"/>
            <a:ext cx="1474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・承認者１</a:t>
            </a:r>
            <a:endParaRPr kumimoji="1" lang="en-US" altLang="ja-JP" sz="900" dirty="0"/>
          </a:p>
          <a:p>
            <a:r>
              <a:rPr kumimoji="1" lang="ja-JP" altLang="en-US" sz="900" dirty="0"/>
              <a:t>店舗：店長</a:t>
            </a:r>
            <a:endParaRPr kumimoji="1" lang="en-US" altLang="ja-JP" sz="900" dirty="0"/>
          </a:p>
          <a:p>
            <a:r>
              <a:rPr kumimoji="1" lang="ja-JP" altLang="en-US" sz="900" dirty="0"/>
              <a:t>店長：支社長</a:t>
            </a:r>
            <a:endParaRPr kumimoji="1" lang="en-US" altLang="ja-JP" sz="900" dirty="0"/>
          </a:p>
          <a:p>
            <a:r>
              <a:rPr kumimoji="1" lang="ja-JP" altLang="en-US" sz="900" dirty="0"/>
              <a:t>部長未満：部長・支社長</a:t>
            </a:r>
            <a:endParaRPr kumimoji="1" lang="en-US" altLang="ja-JP" sz="900" dirty="0"/>
          </a:p>
          <a:p>
            <a:r>
              <a:rPr kumimoji="1" lang="ja-JP" altLang="en-US" sz="900" dirty="0"/>
              <a:t>部長：担当役員</a:t>
            </a:r>
            <a:endParaRPr kumimoji="1" lang="en-US" altLang="ja-JP" sz="900" dirty="0"/>
          </a:p>
          <a:p>
            <a:r>
              <a:rPr kumimoji="1" lang="ja-JP" altLang="en-US" sz="900" dirty="0"/>
              <a:t>執行役員以上：社長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640602" y="2853165"/>
            <a:ext cx="1701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【</a:t>
            </a:r>
            <a:r>
              <a:rPr kumimoji="1" lang="ja-JP" altLang="en-US" sz="900" dirty="0">
                <a:solidFill>
                  <a:srgbClr val="FF0000"/>
                </a:solidFill>
              </a:rPr>
              <a:t>新システム導入メモ</a:t>
            </a:r>
            <a:r>
              <a:rPr kumimoji="1" lang="en-US" altLang="ja-JP" sz="900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・承認ルートは現状通り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・新システムではそれぞれの承認ルートを作り、社員ごとに設定する必要がある→人事移動などの時に常にメンテが必要で面倒！何か良い手はないか相談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356803" y="6867894"/>
            <a:ext cx="21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・精算後の精算書と証明書の扱いは？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・精算が完了したかどうかの状態の管理は仕訳データを作成したかどうかで判断となる？</a:t>
            </a:r>
          </a:p>
        </p:txBody>
      </p:sp>
      <p:sp>
        <p:nvSpPr>
          <p:cNvPr id="134" name="ひし形 133"/>
          <p:cNvSpPr/>
          <p:nvPr/>
        </p:nvSpPr>
        <p:spPr>
          <a:xfrm>
            <a:off x="2713918" y="3507512"/>
            <a:ext cx="381000" cy="343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30768" y="3523846"/>
            <a:ext cx="4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精算期日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859617" y="3823822"/>
            <a:ext cx="88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</a:t>
            </a:r>
            <a:r>
              <a:rPr kumimoji="1" lang="ja-JP" altLang="en-US" sz="900" dirty="0"/>
              <a:t>週間以内</a:t>
            </a: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075434" y="3474822"/>
            <a:ext cx="88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</a:t>
            </a:r>
            <a:r>
              <a:rPr kumimoji="1" lang="ja-JP" altLang="en-US" sz="900" dirty="0"/>
              <a:t>週間以上</a:t>
            </a:r>
          </a:p>
        </p:txBody>
      </p:sp>
      <p:sp>
        <p:nvSpPr>
          <p:cNvPr id="145" name="四角形: 角を丸くする 144"/>
          <p:cNvSpPr/>
          <p:nvPr/>
        </p:nvSpPr>
        <p:spPr>
          <a:xfrm>
            <a:off x="3401314" y="4947363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承認（役員）</a:t>
            </a:r>
          </a:p>
        </p:txBody>
      </p:sp>
      <p:cxnSp>
        <p:nvCxnSpPr>
          <p:cNvPr id="146" name="コネクタ: カギ線 145"/>
          <p:cNvCxnSpPr>
            <a:stCxn id="134" idx="3"/>
            <a:endCxn id="145" idx="0"/>
          </p:cNvCxnSpPr>
          <p:nvPr/>
        </p:nvCxnSpPr>
        <p:spPr>
          <a:xfrm>
            <a:off x="3094918" y="3679365"/>
            <a:ext cx="818241" cy="12679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コネクタ: カギ線 148"/>
          <p:cNvCxnSpPr>
            <a:stCxn id="145" idx="2"/>
            <a:endCxn id="11" idx="0"/>
          </p:cNvCxnSpPr>
          <p:nvPr/>
        </p:nvCxnSpPr>
        <p:spPr>
          <a:xfrm rot="16200000" flipH="1">
            <a:off x="3700732" y="5503495"/>
            <a:ext cx="1180382" cy="7555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フローチャート: 書類 173"/>
          <p:cNvSpPr/>
          <p:nvPr/>
        </p:nvSpPr>
        <p:spPr>
          <a:xfrm>
            <a:off x="2981419" y="4462901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経費精算書</a:t>
            </a:r>
          </a:p>
        </p:txBody>
      </p:sp>
      <p:sp>
        <p:nvSpPr>
          <p:cNvPr id="175" name="フローチャート: 書類 174"/>
          <p:cNvSpPr/>
          <p:nvPr/>
        </p:nvSpPr>
        <p:spPr>
          <a:xfrm>
            <a:off x="3063100" y="4654024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交通費支払証明書</a:t>
            </a:r>
          </a:p>
        </p:txBody>
      </p:sp>
      <p:sp>
        <p:nvSpPr>
          <p:cNvPr id="184" name="フローチャート: 書類 183"/>
          <p:cNvSpPr/>
          <p:nvPr/>
        </p:nvSpPr>
        <p:spPr>
          <a:xfrm>
            <a:off x="1978439" y="2174950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経費精算書</a:t>
            </a:r>
          </a:p>
        </p:txBody>
      </p:sp>
      <p:sp>
        <p:nvSpPr>
          <p:cNvPr id="185" name="フローチャート: 書類 184"/>
          <p:cNvSpPr/>
          <p:nvPr/>
        </p:nvSpPr>
        <p:spPr>
          <a:xfrm>
            <a:off x="2060120" y="2366073"/>
            <a:ext cx="753316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交通費支払証明書</a:t>
            </a:r>
          </a:p>
        </p:txBody>
      </p:sp>
      <p:cxnSp>
        <p:nvCxnSpPr>
          <p:cNvPr id="186" name="コネクタ: カギ線 185"/>
          <p:cNvCxnSpPr/>
          <p:nvPr/>
        </p:nvCxnSpPr>
        <p:spPr>
          <a:xfrm rot="16200000" flipH="1">
            <a:off x="1182041" y="1835969"/>
            <a:ext cx="1641658" cy="635529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テキスト ボックス 187"/>
          <p:cNvSpPr txBox="1"/>
          <p:nvPr/>
        </p:nvSpPr>
        <p:spPr>
          <a:xfrm>
            <a:off x="3997254" y="4227233"/>
            <a:ext cx="147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・承認者２</a:t>
            </a:r>
            <a:endParaRPr kumimoji="1" lang="en-US" altLang="ja-JP" sz="900" dirty="0"/>
          </a:p>
          <a:p>
            <a:r>
              <a:rPr kumimoji="1" lang="ja-JP" altLang="en-US" sz="900" dirty="0"/>
              <a:t>執行役員以外：役員</a:t>
            </a:r>
            <a:endParaRPr kumimoji="1" lang="en-US" altLang="ja-JP" sz="900" dirty="0"/>
          </a:p>
          <a:p>
            <a:r>
              <a:rPr kumimoji="1" lang="ja-JP" altLang="en-US" sz="900" dirty="0"/>
              <a:t>＊精算期日が</a:t>
            </a:r>
            <a:r>
              <a:rPr kumimoji="1" lang="en-US" altLang="ja-JP" sz="900" dirty="0"/>
              <a:t>2</a:t>
            </a:r>
            <a:r>
              <a:rPr kumimoji="1" lang="ja-JP" altLang="en-US" sz="900" dirty="0"/>
              <a:t>週間以上の場合のみ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4321" y="7152557"/>
            <a:ext cx="329669" cy="1434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その他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829" y="989588"/>
            <a:ext cx="2897283" cy="1891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107" y="2228021"/>
            <a:ext cx="2897283" cy="189104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696" y="4343651"/>
            <a:ext cx="2732284" cy="2715883"/>
          </a:xfrm>
          <a:prstGeom prst="rect">
            <a:avLst/>
          </a:prstGeom>
        </p:spPr>
      </p:pic>
      <p:cxnSp>
        <p:nvCxnSpPr>
          <p:cNvPr id="70" name="コネクタ: カギ線 69"/>
          <p:cNvCxnSpPr>
            <a:stCxn id="10" idx="3"/>
            <a:endCxn id="41" idx="0"/>
          </p:cNvCxnSpPr>
          <p:nvPr/>
        </p:nvCxnSpPr>
        <p:spPr>
          <a:xfrm>
            <a:off x="3429473" y="2859658"/>
            <a:ext cx="2100750" cy="3611792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29349" y="867299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開始</a:t>
            </a:r>
          </a:p>
        </p:txBody>
      </p:sp>
      <p:sp>
        <p:nvSpPr>
          <p:cNvPr id="5" name="四角形: 角を丸くする 4"/>
          <p:cNvSpPr/>
          <p:nvPr/>
        </p:nvSpPr>
        <p:spPr>
          <a:xfrm>
            <a:off x="1258410" y="874295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申請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2700" y="11603"/>
            <a:ext cx="550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旅費の申請</a:t>
            </a:r>
          </a:p>
        </p:txBody>
      </p:sp>
      <p:sp>
        <p:nvSpPr>
          <p:cNvPr id="8" name="フローチャート: 書類 7"/>
          <p:cNvSpPr/>
          <p:nvPr/>
        </p:nvSpPr>
        <p:spPr>
          <a:xfrm>
            <a:off x="1916451" y="1139563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</a:p>
        </p:txBody>
      </p:sp>
      <p:sp>
        <p:nvSpPr>
          <p:cNvPr id="10" name="四角形: 角を丸くする 9"/>
          <p:cNvSpPr/>
          <p:nvPr/>
        </p:nvSpPr>
        <p:spPr>
          <a:xfrm>
            <a:off x="1258410" y="243861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承認（所属長）</a:t>
            </a:r>
          </a:p>
        </p:txBody>
      </p:sp>
      <p:sp>
        <p:nvSpPr>
          <p:cNvPr id="11" name="四角形: 角を丸くする 10"/>
          <p:cNvSpPr/>
          <p:nvPr/>
        </p:nvSpPr>
        <p:spPr>
          <a:xfrm>
            <a:off x="1259832" y="5453822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チェック</a:t>
            </a:r>
          </a:p>
        </p:txBody>
      </p:sp>
      <p:cxnSp>
        <p:nvCxnSpPr>
          <p:cNvPr id="19" name="直線矢印コネクタ 18"/>
          <p:cNvCxnSpPr>
            <a:stCxn id="4" idx="6"/>
            <a:endCxn id="5" idx="1"/>
          </p:cNvCxnSpPr>
          <p:nvPr/>
        </p:nvCxnSpPr>
        <p:spPr>
          <a:xfrm flipV="1">
            <a:off x="1099543" y="1046148"/>
            <a:ext cx="158867" cy="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0" y="508000"/>
            <a:ext cx="329669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申請者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-12699" y="1977571"/>
            <a:ext cx="343022" cy="1546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承認者</a:t>
            </a:r>
            <a:endParaRPr kumimoji="1" lang="en-US" altLang="ja-JP" sz="1100" dirty="0"/>
          </a:p>
        </p:txBody>
      </p:sp>
      <p:sp>
        <p:nvSpPr>
          <p:cNvPr id="47" name="正方形/長方形 46"/>
          <p:cNvSpPr/>
          <p:nvPr/>
        </p:nvSpPr>
        <p:spPr>
          <a:xfrm>
            <a:off x="4321" y="5068297"/>
            <a:ext cx="329669" cy="2075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出納担当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4321" y="8603801"/>
            <a:ext cx="329669" cy="987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システム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770118" y="1748503"/>
            <a:ext cx="46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申請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11155" y="1689909"/>
            <a:ext cx="4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差し戻し</a:t>
            </a:r>
          </a:p>
        </p:txBody>
      </p:sp>
      <p:sp>
        <p:nvSpPr>
          <p:cNvPr id="65" name="フローチャート: 磁気ディスク 64"/>
          <p:cNvSpPr/>
          <p:nvPr/>
        </p:nvSpPr>
        <p:spPr>
          <a:xfrm>
            <a:off x="3900184" y="8971275"/>
            <a:ext cx="655551" cy="52367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>
            <a:stCxn id="125" idx="2"/>
            <a:endCxn id="65" idx="1"/>
          </p:cNvCxnSpPr>
          <p:nvPr/>
        </p:nvCxnSpPr>
        <p:spPr>
          <a:xfrm flipH="1">
            <a:off x="4227960" y="5794279"/>
            <a:ext cx="3103" cy="3176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カギ線 56"/>
          <p:cNvCxnSpPr>
            <a:stCxn id="70" idx="3"/>
            <a:endCxn id="41" idx="0"/>
          </p:cNvCxnSpPr>
          <p:nvPr/>
        </p:nvCxnSpPr>
        <p:spPr>
          <a:xfrm>
            <a:off x="2282099" y="4174786"/>
            <a:ext cx="342341" cy="1279036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620443" y="4799090"/>
            <a:ext cx="88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チェック</a:t>
            </a:r>
            <a:r>
              <a:rPr kumimoji="1" lang="en-US" altLang="ja-JP" sz="900" dirty="0"/>
              <a:t>NG</a:t>
            </a:r>
            <a:endParaRPr kumimoji="1" lang="ja-JP" altLang="en-US" sz="9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88872" y="5808296"/>
            <a:ext cx="3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・所属</a:t>
            </a:r>
            <a:endParaRPr kumimoji="1" lang="en-US" altLang="ja-JP" sz="900" dirty="0"/>
          </a:p>
          <a:p>
            <a:r>
              <a:rPr kumimoji="1" lang="ja-JP" altLang="en-US" sz="900" dirty="0"/>
              <a:t>・社員番号</a:t>
            </a:r>
            <a:endParaRPr kumimoji="1" lang="en-US" altLang="ja-JP" sz="900" dirty="0"/>
          </a:p>
          <a:p>
            <a:r>
              <a:rPr kumimoji="1" lang="ja-JP" altLang="en-US" sz="900" dirty="0"/>
              <a:t>・氏名</a:t>
            </a:r>
            <a:endParaRPr kumimoji="1" lang="en-US" altLang="ja-JP" sz="900" dirty="0"/>
          </a:p>
          <a:p>
            <a:r>
              <a:rPr kumimoji="1" lang="ja-JP" altLang="en-US" sz="900" dirty="0"/>
              <a:t>・出発日</a:t>
            </a:r>
            <a:endParaRPr kumimoji="1" lang="en-US" altLang="ja-JP" sz="900" dirty="0"/>
          </a:p>
          <a:p>
            <a:r>
              <a:rPr kumimoji="1" lang="ja-JP" altLang="en-US" sz="900" dirty="0"/>
              <a:t>・帰着日</a:t>
            </a:r>
            <a:endParaRPr kumimoji="1" lang="en-US" altLang="ja-JP" sz="900" dirty="0"/>
          </a:p>
          <a:p>
            <a:r>
              <a:rPr kumimoji="1" lang="ja-JP" altLang="en-US" sz="900" dirty="0"/>
              <a:t>・日数</a:t>
            </a:r>
            <a:endParaRPr kumimoji="1" lang="en-US" altLang="ja-JP" sz="900" dirty="0"/>
          </a:p>
          <a:p>
            <a:r>
              <a:rPr kumimoji="1" lang="ja-JP" altLang="en-US" sz="900" dirty="0"/>
              <a:t>・押印</a:t>
            </a:r>
            <a:endParaRPr kumimoji="1" lang="en-US" altLang="ja-JP" sz="900" dirty="0"/>
          </a:p>
          <a:p>
            <a:r>
              <a:rPr kumimoji="1" lang="ja-JP" altLang="en-US" sz="900" dirty="0"/>
              <a:t>・スケジュールに無理がないか？</a:t>
            </a:r>
            <a:endParaRPr kumimoji="1" lang="en-US" altLang="ja-JP" sz="900" dirty="0"/>
          </a:p>
          <a:p>
            <a:r>
              <a:rPr kumimoji="1" lang="ja-JP" altLang="en-US" sz="900" dirty="0"/>
              <a:t>・変な時間帯になっていないか？</a:t>
            </a:r>
            <a:endParaRPr kumimoji="1" lang="en-US" altLang="ja-JP" sz="900" dirty="0"/>
          </a:p>
          <a:p>
            <a:r>
              <a:rPr kumimoji="1" lang="ja-JP" altLang="en-US" sz="900" dirty="0"/>
              <a:t>・交通機関（チケットの要否含む）</a:t>
            </a:r>
            <a:endParaRPr kumimoji="1" lang="en-US" altLang="ja-JP" sz="900" dirty="0"/>
          </a:p>
          <a:p>
            <a:r>
              <a:rPr kumimoji="1" lang="ja-JP" altLang="en-US" sz="900" dirty="0"/>
              <a:t>・所要経費</a:t>
            </a:r>
            <a:endParaRPr kumimoji="1" lang="en-US" altLang="ja-JP" sz="900" dirty="0"/>
          </a:p>
          <a:p>
            <a:r>
              <a:rPr kumimoji="1" lang="ja-JP" altLang="en-US" sz="900" dirty="0"/>
              <a:t>・交通費、宿泊費の金額が記載されているか？</a:t>
            </a:r>
            <a:endParaRPr kumimoji="1" lang="en-US" altLang="ja-JP" sz="900" dirty="0"/>
          </a:p>
          <a:p>
            <a:r>
              <a:rPr kumimoji="1" lang="ja-JP" altLang="en-US" sz="900" dirty="0"/>
              <a:t>・出張内容に対して金額が多すぎないか？</a:t>
            </a:r>
            <a:endParaRPr kumimoji="1" lang="en-US" altLang="ja-JP" sz="900" dirty="0"/>
          </a:p>
          <a:p>
            <a:r>
              <a:rPr kumimoji="1" lang="ja-JP" altLang="en-US" sz="900" dirty="0"/>
              <a:t>・正しい合計金額が入力されているか？</a:t>
            </a:r>
            <a:endParaRPr kumimoji="1" lang="en-US" altLang="ja-JP" sz="900" dirty="0"/>
          </a:p>
          <a:p>
            <a:r>
              <a:rPr kumimoji="1" lang="ja-JP" altLang="en-US" sz="900" dirty="0"/>
              <a:t>・仮払金が入力されている場合、妥当な金額か？</a:t>
            </a:r>
            <a:endParaRPr kumimoji="1" lang="en-US" altLang="ja-JP" sz="900" dirty="0"/>
          </a:p>
          <a:p>
            <a:r>
              <a:rPr kumimoji="1" lang="ja-JP" altLang="en-US" sz="900" dirty="0"/>
              <a:t>・決裁の有無（押印＆日付）</a:t>
            </a:r>
            <a:endParaRPr kumimoji="1" lang="en-US" altLang="ja-JP" sz="9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720010" y="1755590"/>
            <a:ext cx="1474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・承認者</a:t>
            </a:r>
            <a:endParaRPr kumimoji="1" lang="en-US" altLang="ja-JP" sz="900" dirty="0"/>
          </a:p>
          <a:p>
            <a:r>
              <a:rPr kumimoji="1" lang="ja-JP" altLang="en-US" sz="900" dirty="0"/>
              <a:t>店舗：店長</a:t>
            </a:r>
            <a:endParaRPr kumimoji="1" lang="en-US" altLang="ja-JP" sz="900" dirty="0"/>
          </a:p>
          <a:p>
            <a:r>
              <a:rPr kumimoji="1" lang="ja-JP" altLang="en-US" sz="900" dirty="0"/>
              <a:t>店長：支社長</a:t>
            </a:r>
            <a:endParaRPr kumimoji="1" lang="en-US" altLang="ja-JP" sz="900" dirty="0"/>
          </a:p>
          <a:p>
            <a:r>
              <a:rPr kumimoji="1" lang="ja-JP" altLang="en-US" sz="900" dirty="0"/>
              <a:t>部長未満：部長・支社長</a:t>
            </a:r>
            <a:endParaRPr kumimoji="1" lang="en-US" altLang="ja-JP" sz="900" dirty="0"/>
          </a:p>
          <a:p>
            <a:r>
              <a:rPr kumimoji="1" lang="ja-JP" altLang="en-US" sz="900" dirty="0"/>
              <a:t>部長：担当役員</a:t>
            </a:r>
            <a:endParaRPr kumimoji="1" lang="en-US" altLang="ja-JP" sz="900" dirty="0"/>
          </a:p>
          <a:p>
            <a:r>
              <a:rPr kumimoji="1" lang="ja-JP" altLang="en-US" sz="900" dirty="0"/>
              <a:t>執行役員以上：社長</a:t>
            </a:r>
          </a:p>
        </p:txBody>
      </p:sp>
      <p:sp>
        <p:nvSpPr>
          <p:cNvPr id="184" name="フローチャート: 書類 183"/>
          <p:cNvSpPr/>
          <p:nvPr/>
        </p:nvSpPr>
        <p:spPr>
          <a:xfrm>
            <a:off x="783281" y="2078389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4321" y="7152557"/>
            <a:ext cx="329669" cy="1434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その他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53" y="3522022"/>
            <a:ext cx="329669" cy="1546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決裁者</a:t>
            </a:r>
            <a:endParaRPr kumimoji="1" lang="en-US" altLang="ja-JP" sz="1100" dirty="0"/>
          </a:p>
        </p:txBody>
      </p:sp>
      <p:sp>
        <p:nvSpPr>
          <p:cNvPr id="70" name="四角形: 角を丸くする 69"/>
          <p:cNvSpPr/>
          <p:nvPr/>
        </p:nvSpPr>
        <p:spPr>
          <a:xfrm>
            <a:off x="1258410" y="4002933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決裁</a:t>
            </a:r>
          </a:p>
        </p:txBody>
      </p:sp>
      <p:cxnSp>
        <p:nvCxnSpPr>
          <p:cNvPr id="72" name="直線矢印コネクタ 71"/>
          <p:cNvCxnSpPr>
            <a:stCxn id="5" idx="2"/>
            <a:endCxn id="10" idx="0"/>
          </p:cNvCxnSpPr>
          <p:nvPr/>
        </p:nvCxnSpPr>
        <p:spPr>
          <a:xfrm>
            <a:off x="1770255" y="1218000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V="1">
            <a:off x="1674655" y="1218000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0" idx="2"/>
            <a:endCxn id="70" idx="0"/>
          </p:cNvCxnSpPr>
          <p:nvPr/>
        </p:nvCxnSpPr>
        <p:spPr>
          <a:xfrm>
            <a:off x="1770255" y="2782319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V="1">
            <a:off x="1674655" y="2782319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720010" y="3560254"/>
            <a:ext cx="21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・決裁者</a:t>
            </a:r>
            <a:endParaRPr kumimoji="1" lang="en-US" altLang="ja-JP" sz="900" dirty="0"/>
          </a:p>
          <a:p>
            <a:r>
              <a:rPr kumimoji="1" lang="ja-JP" altLang="en-US" sz="900" dirty="0"/>
              <a:t>申請者が次長以下：部長・支社長</a:t>
            </a:r>
            <a:endParaRPr kumimoji="1" lang="en-US" altLang="ja-JP" sz="900" dirty="0"/>
          </a:p>
          <a:p>
            <a:r>
              <a:rPr kumimoji="1" lang="ja-JP" altLang="en-US" sz="900" dirty="0"/>
              <a:t>申請者が部長・支社長：担当役員</a:t>
            </a:r>
            <a:endParaRPr kumimoji="1" lang="en-US" altLang="ja-JP" sz="900" dirty="0"/>
          </a:p>
          <a:p>
            <a:r>
              <a:rPr kumimoji="1" lang="ja-JP" altLang="en-US" sz="900" dirty="0"/>
              <a:t>申請者が役員：長町専務</a:t>
            </a:r>
            <a:endParaRPr kumimoji="1" lang="en-US" altLang="ja-JP" sz="900" dirty="0"/>
          </a:p>
        </p:txBody>
      </p:sp>
      <p:sp>
        <p:nvSpPr>
          <p:cNvPr id="86" name="フローチャート: 書類 85"/>
          <p:cNvSpPr/>
          <p:nvPr/>
        </p:nvSpPr>
        <p:spPr>
          <a:xfrm>
            <a:off x="783281" y="3718007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</a:p>
        </p:txBody>
      </p:sp>
      <p:cxnSp>
        <p:nvCxnSpPr>
          <p:cNvPr id="88" name="直線矢印コネクタ 87"/>
          <p:cNvCxnSpPr>
            <a:stCxn id="70" idx="2"/>
            <a:endCxn id="11" idx="0"/>
          </p:cNvCxnSpPr>
          <p:nvPr/>
        </p:nvCxnSpPr>
        <p:spPr>
          <a:xfrm>
            <a:off x="1770255" y="4346638"/>
            <a:ext cx="1422" cy="11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770118" y="3185556"/>
            <a:ext cx="46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申請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211155" y="3126962"/>
            <a:ext cx="4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差し戻し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770118" y="4765330"/>
            <a:ext cx="46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申請</a:t>
            </a:r>
          </a:p>
        </p:txBody>
      </p:sp>
      <p:sp>
        <p:nvSpPr>
          <p:cNvPr id="97" name="吹き出し: 四角形 96"/>
          <p:cNvSpPr/>
          <p:nvPr/>
        </p:nvSpPr>
        <p:spPr>
          <a:xfrm>
            <a:off x="4412028" y="7291015"/>
            <a:ext cx="2111561" cy="1361551"/>
          </a:xfrm>
          <a:prstGeom prst="wedgeRectCallout">
            <a:avLst>
              <a:gd name="adj1" fmla="val -110743"/>
              <a:gd name="adj2" fmla="val -635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dirty="0"/>
              <a:t>【</a:t>
            </a:r>
            <a:r>
              <a:rPr kumimoji="1" lang="ja-JP" altLang="en-US" sz="900" dirty="0"/>
              <a:t>例外対応</a:t>
            </a:r>
            <a:r>
              <a:rPr kumimoji="1" lang="en-US" altLang="ja-JP" sz="900" dirty="0"/>
              <a:t>】</a:t>
            </a:r>
          </a:p>
          <a:p>
            <a:r>
              <a:rPr kumimoji="1" lang="ja-JP" altLang="en-US" sz="900" dirty="0"/>
              <a:t>・申請該当者が執行役員、副本部長、本部著鵜代理の場合、代表もしくは社長決裁。</a:t>
            </a:r>
            <a:endParaRPr kumimoji="1" lang="en-US" altLang="ja-JP" sz="900" dirty="0"/>
          </a:p>
          <a:p>
            <a:r>
              <a:rPr kumimoji="1" lang="ja-JP" altLang="en-US" sz="900" dirty="0"/>
              <a:t>・部長、支社長は担当役員回付後、代表もしくは社長決裁</a:t>
            </a:r>
            <a:endParaRPr kumimoji="1" lang="en-US" altLang="ja-JP" sz="900" dirty="0"/>
          </a:p>
          <a:p>
            <a:r>
              <a:rPr kumimoji="1" lang="ja-JP" altLang="en-US" sz="900" dirty="0"/>
              <a:t>・上記いずれも原則、支社長の任にある場合は社長決裁で本部敬部長は東西を代表、社長で分担</a:t>
            </a:r>
          </a:p>
        </p:txBody>
      </p:sp>
      <p:sp>
        <p:nvSpPr>
          <p:cNvPr id="101" name="ひし形 100"/>
          <p:cNvSpPr/>
          <p:nvPr/>
        </p:nvSpPr>
        <p:spPr>
          <a:xfrm>
            <a:off x="3030910" y="5430590"/>
            <a:ext cx="396578" cy="3763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仮払金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310419" y="5398443"/>
            <a:ext cx="88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あり</a:t>
            </a:r>
          </a:p>
        </p:txBody>
      </p:sp>
      <p:cxnSp>
        <p:nvCxnSpPr>
          <p:cNvPr id="107" name="直線矢印コネクタ 106"/>
          <p:cNvCxnSpPr>
            <a:stCxn id="11" idx="3"/>
            <a:endCxn id="101" idx="1"/>
          </p:cNvCxnSpPr>
          <p:nvPr/>
        </p:nvCxnSpPr>
        <p:spPr>
          <a:xfrm flipV="1">
            <a:off x="2283521" y="5618785"/>
            <a:ext cx="747389" cy="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ひし形 40"/>
          <p:cNvSpPr/>
          <p:nvPr/>
        </p:nvSpPr>
        <p:spPr>
          <a:xfrm>
            <a:off x="2433940" y="5453822"/>
            <a:ext cx="381000" cy="343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結果</a:t>
            </a:r>
          </a:p>
        </p:txBody>
      </p:sp>
      <p:cxnSp>
        <p:nvCxnSpPr>
          <p:cNvPr id="112" name="コネクタ: カギ線 111"/>
          <p:cNvCxnSpPr>
            <a:stCxn id="248" idx="2"/>
            <a:endCxn id="101" idx="2"/>
          </p:cNvCxnSpPr>
          <p:nvPr/>
        </p:nvCxnSpPr>
        <p:spPr>
          <a:xfrm rot="10800000">
            <a:off x="3229200" y="5806979"/>
            <a:ext cx="8418271" cy="103829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132" idx="3"/>
            <a:endCxn id="138" idx="1"/>
          </p:cNvCxnSpPr>
          <p:nvPr/>
        </p:nvCxnSpPr>
        <p:spPr>
          <a:xfrm flipV="1">
            <a:off x="5530046" y="5622774"/>
            <a:ext cx="1420057" cy="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18651" y="5778445"/>
            <a:ext cx="103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なし</a:t>
            </a:r>
          </a:p>
        </p:txBody>
      </p:sp>
      <p:sp>
        <p:nvSpPr>
          <p:cNvPr id="125" name="四角形: 角を丸くする 124"/>
          <p:cNvSpPr/>
          <p:nvPr/>
        </p:nvSpPr>
        <p:spPr>
          <a:xfrm>
            <a:off x="3719218" y="545057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経費精算システムに入力</a:t>
            </a:r>
          </a:p>
        </p:txBody>
      </p:sp>
      <p:sp>
        <p:nvSpPr>
          <p:cNvPr id="132" name="ひし形 131"/>
          <p:cNvSpPr/>
          <p:nvPr/>
        </p:nvSpPr>
        <p:spPr>
          <a:xfrm>
            <a:off x="5149046" y="5453822"/>
            <a:ext cx="381000" cy="343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申請者</a:t>
            </a: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473183" y="5386219"/>
            <a:ext cx="88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店舗勤務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355948" y="5782012"/>
            <a:ext cx="1012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支社・本社勤務</a:t>
            </a:r>
          </a:p>
        </p:txBody>
      </p:sp>
      <p:sp>
        <p:nvSpPr>
          <p:cNvPr id="138" name="四角形: 角を丸くする 137"/>
          <p:cNvSpPr/>
          <p:nvPr/>
        </p:nvSpPr>
        <p:spPr>
          <a:xfrm>
            <a:off x="6950103" y="545092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仮払金</a:t>
            </a:r>
            <a:r>
              <a:rPr kumimoji="1" lang="en-US" altLang="ja-JP" sz="900" dirty="0"/>
              <a:t>/</a:t>
            </a:r>
            <a:r>
              <a:rPr kumimoji="1" lang="ja-JP" altLang="en-US" sz="900" dirty="0"/>
              <a:t>チケットを用意する</a:t>
            </a:r>
          </a:p>
        </p:txBody>
      </p:sp>
      <p:cxnSp>
        <p:nvCxnSpPr>
          <p:cNvPr id="141" name="直線矢印コネクタ 140"/>
          <p:cNvCxnSpPr>
            <a:stCxn id="138" idx="3"/>
            <a:endCxn id="159" idx="1"/>
          </p:cNvCxnSpPr>
          <p:nvPr/>
        </p:nvCxnSpPr>
        <p:spPr>
          <a:xfrm>
            <a:off x="7973792" y="5622774"/>
            <a:ext cx="290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四角形: 角を丸くする 153"/>
          <p:cNvSpPr/>
          <p:nvPr/>
        </p:nvSpPr>
        <p:spPr>
          <a:xfrm>
            <a:off x="8256302" y="1058848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仮払金</a:t>
            </a:r>
            <a:r>
              <a:rPr kumimoji="1" lang="en-US" altLang="ja-JP" sz="900" dirty="0"/>
              <a:t>/</a:t>
            </a:r>
            <a:r>
              <a:rPr kumimoji="1" lang="ja-JP" altLang="en-US" sz="900" dirty="0"/>
              <a:t>チケットを受け取る</a:t>
            </a:r>
          </a:p>
        </p:txBody>
      </p:sp>
      <p:sp>
        <p:nvSpPr>
          <p:cNvPr id="159" name="四角形: 角を丸くする 158"/>
          <p:cNvSpPr/>
          <p:nvPr/>
        </p:nvSpPr>
        <p:spPr>
          <a:xfrm>
            <a:off x="8264599" y="545092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仮払金・チケットを渡す</a:t>
            </a:r>
          </a:p>
        </p:txBody>
      </p:sp>
      <p:cxnSp>
        <p:nvCxnSpPr>
          <p:cNvPr id="161" name="直線矢印コネクタ 160"/>
          <p:cNvCxnSpPr>
            <a:stCxn id="159" idx="0"/>
            <a:endCxn id="154" idx="2"/>
          </p:cNvCxnSpPr>
          <p:nvPr/>
        </p:nvCxnSpPr>
        <p:spPr>
          <a:xfrm flipH="1" flipV="1">
            <a:off x="8768147" y="1402553"/>
            <a:ext cx="8297" cy="404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四角形: 角を丸くする 175"/>
          <p:cNvSpPr/>
          <p:nvPr/>
        </p:nvSpPr>
        <p:spPr>
          <a:xfrm>
            <a:off x="5623637" y="6043802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手書き帳簿に記入</a:t>
            </a:r>
          </a:p>
        </p:txBody>
      </p:sp>
      <p:cxnSp>
        <p:nvCxnSpPr>
          <p:cNvPr id="178" name="コネクタ: カギ線 177"/>
          <p:cNvCxnSpPr>
            <a:stCxn id="176" idx="1"/>
            <a:endCxn id="132" idx="2"/>
          </p:cNvCxnSpPr>
          <p:nvPr/>
        </p:nvCxnSpPr>
        <p:spPr>
          <a:xfrm rot="10800000">
            <a:off x="5339547" y="5797527"/>
            <a:ext cx="284091" cy="418128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コネクタ: カギ線 221"/>
          <p:cNvCxnSpPr>
            <a:stCxn id="138" idx="1"/>
            <a:endCxn id="176" idx="3"/>
          </p:cNvCxnSpPr>
          <p:nvPr/>
        </p:nvCxnSpPr>
        <p:spPr>
          <a:xfrm rot="10800000" flipV="1">
            <a:off x="6647327" y="5622773"/>
            <a:ext cx="302777" cy="59288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フローチャート: 書類 242"/>
          <p:cNvSpPr/>
          <p:nvPr/>
        </p:nvSpPr>
        <p:spPr>
          <a:xfrm>
            <a:off x="6379961" y="6278952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仮払い精算管理簿</a:t>
            </a:r>
          </a:p>
        </p:txBody>
      </p:sp>
      <p:sp>
        <p:nvSpPr>
          <p:cNvPr id="248" name="楕円 247"/>
          <p:cNvSpPr/>
          <p:nvPr/>
        </p:nvSpPr>
        <p:spPr>
          <a:xfrm>
            <a:off x="11647470" y="6660172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終了</a:t>
            </a:r>
          </a:p>
        </p:txBody>
      </p:sp>
      <p:cxnSp>
        <p:nvCxnSpPr>
          <p:cNvPr id="249" name="直線矢印コネクタ 248"/>
          <p:cNvCxnSpPr>
            <a:stCxn id="101" idx="3"/>
            <a:endCxn id="125" idx="1"/>
          </p:cNvCxnSpPr>
          <p:nvPr/>
        </p:nvCxnSpPr>
        <p:spPr>
          <a:xfrm>
            <a:off x="3427488" y="5618785"/>
            <a:ext cx="291730" cy="3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四角形: 角を丸くする 263"/>
          <p:cNvSpPr/>
          <p:nvPr/>
        </p:nvSpPr>
        <p:spPr>
          <a:xfrm>
            <a:off x="9693585" y="545092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受領印をもらう</a:t>
            </a:r>
          </a:p>
        </p:txBody>
      </p:sp>
      <p:cxnSp>
        <p:nvCxnSpPr>
          <p:cNvPr id="265" name="コネクタ: カギ線 264"/>
          <p:cNvCxnSpPr>
            <a:stCxn id="154" idx="3"/>
            <a:endCxn id="264" idx="1"/>
          </p:cNvCxnSpPr>
          <p:nvPr/>
        </p:nvCxnSpPr>
        <p:spPr>
          <a:xfrm>
            <a:off x="9279991" y="1230701"/>
            <a:ext cx="413594" cy="43920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コネクタ: カギ線 270"/>
          <p:cNvCxnSpPr>
            <a:stCxn id="264" idx="3"/>
            <a:endCxn id="248" idx="2"/>
          </p:cNvCxnSpPr>
          <p:nvPr/>
        </p:nvCxnSpPr>
        <p:spPr>
          <a:xfrm>
            <a:off x="10717274" y="5622774"/>
            <a:ext cx="930196" cy="12224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フローチャート: 書類 273"/>
          <p:cNvSpPr/>
          <p:nvPr/>
        </p:nvSpPr>
        <p:spPr>
          <a:xfrm>
            <a:off x="10326022" y="5756975"/>
            <a:ext cx="759061" cy="57561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（受領印）</a:t>
            </a:r>
            <a:endParaRPr kumimoji="1" lang="en-US" altLang="ja-JP" sz="900" dirty="0"/>
          </a:p>
        </p:txBody>
      </p:sp>
      <p:sp>
        <p:nvSpPr>
          <p:cNvPr id="277" name="フローチャート: 書類 276"/>
          <p:cNvSpPr/>
          <p:nvPr/>
        </p:nvSpPr>
        <p:spPr>
          <a:xfrm>
            <a:off x="7300170" y="5756976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</a:p>
        </p:txBody>
      </p:sp>
      <p:sp>
        <p:nvSpPr>
          <p:cNvPr id="278" name="フローチャート: 書類 277"/>
          <p:cNvSpPr/>
          <p:nvPr/>
        </p:nvSpPr>
        <p:spPr>
          <a:xfrm>
            <a:off x="4289131" y="5756975"/>
            <a:ext cx="759061" cy="57561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(OA</a:t>
            </a:r>
            <a:r>
              <a:rPr kumimoji="1" lang="ja-JP" altLang="en-US" sz="900" dirty="0"/>
              <a:t>入力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279" name="フローチャート: 書類 278"/>
          <p:cNvSpPr/>
          <p:nvPr/>
        </p:nvSpPr>
        <p:spPr>
          <a:xfrm>
            <a:off x="783281" y="5175188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</a:p>
        </p:txBody>
      </p:sp>
      <p:cxnSp>
        <p:nvCxnSpPr>
          <p:cNvPr id="289" name="直線矢印コネクタ 288"/>
          <p:cNvCxnSpPr>
            <a:stCxn id="125" idx="3"/>
            <a:endCxn id="132" idx="1"/>
          </p:cNvCxnSpPr>
          <p:nvPr/>
        </p:nvCxnSpPr>
        <p:spPr>
          <a:xfrm>
            <a:off x="4742907" y="5622427"/>
            <a:ext cx="406139" cy="3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29349" y="867299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開始</a:t>
            </a:r>
          </a:p>
        </p:txBody>
      </p:sp>
      <p:sp>
        <p:nvSpPr>
          <p:cNvPr id="5" name="四角形: 角を丸くする 4"/>
          <p:cNvSpPr/>
          <p:nvPr/>
        </p:nvSpPr>
        <p:spPr>
          <a:xfrm>
            <a:off x="1258410" y="874295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申請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2700" y="11603"/>
            <a:ext cx="550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旅費の精算</a:t>
            </a:r>
          </a:p>
        </p:txBody>
      </p:sp>
      <p:sp>
        <p:nvSpPr>
          <p:cNvPr id="8" name="フローチャート: 書類 7"/>
          <p:cNvSpPr/>
          <p:nvPr/>
        </p:nvSpPr>
        <p:spPr>
          <a:xfrm>
            <a:off x="1916451" y="1139563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</a:p>
        </p:txBody>
      </p:sp>
      <p:sp>
        <p:nvSpPr>
          <p:cNvPr id="10" name="四角形: 角を丸くする 9"/>
          <p:cNvSpPr/>
          <p:nvPr/>
        </p:nvSpPr>
        <p:spPr>
          <a:xfrm>
            <a:off x="1258410" y="243861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承認（所属長）</a:t>
            </a:r>
          </a:p>
        </p:txBody>
      </p:sp>
      <p:sp>
        <p:nvSpPr>
          <p:cNvPr id="11" name="四角形: 角を丸くする 10"/>
          <p:cNvSpPr/>
          <p:nvPr/>
        </p:nvSpPr>
        <p:spPr>
          <a:xfrm>
            <a:off x="1259832" y="5453822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チェック</a:t>
            </a:r>
          </a:p>
        </p:txBody>
      </p:sp>
      <p:cxnSp>
        <p:nvCxnSpPr>
          <p:cNvPr id="19" name="直線矢印コネクタ 18"/>
          <p:cNvCxnSpPr>
            <a:stCxn id="4" idx="6"/>
            <a:endCxn id="5" idx="1"/>
          </p:cNvCxnSpPr>
          <p:nvPr/>
        </p:nvCxnSpPr>
        <p:spPr>
          <a:xfrm flipV="1">
            <a:off x="1099543" y="1046148"/>
            <a:ext cx="158867" cy="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0" y="508000"/>
            <a:ext cx="329669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申請者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-12699" y="1977571"/>
            <a:ext cx="343022" cy="1546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承認者</a:t>
            </a:r>
            <a:endParaRPr kumimoji="1" lang="en-US" altLang="ja-JP" sz="1100" dirty="0"/>
          </a:p>
        </p:txBody>
      </p:sp>
      <p:sp>
        <p:nvSpPr>
          <p:cNvPr id="47" name="正方形/長方形 46"/>
          <p:cNvSpPr/>
          <p:nvPr/>
        </p:nvSpPr>
        <p:spPr>
          <a:xfrm>
            <a:off x="4321" y="5068297"/>
            <a:ext cx="329669" cy="2075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出納担当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4321" y="8603801"/>
            <a:ext cx="329669" cy="987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システム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770118" y="1748503"/>
            <a:ext cx="46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申請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11155" y="1689909"/>
            <a:ext cx="4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差し戻し</a:t>
            </a:r>
          </a:p>
        </p:txBody>
      </p:sp>
      <p:sp>
        <p:nvSpPr>
          <p:cNvPr id="65" name="フローチャート: 磁気ディスク 64"/>
          <p:cNvSpPr/>
          <p:nvPr/>
        </p:nvSpPr>
        <p:spPr>
          <a:xfrm>
            <a:off x="4032678" y="8971275"/>
            <a:ext cx="655551" cy="52367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>
            <a:stCxn id="125" idx="2"/>
            <a:endCxn id="65" idx="1"/>
          </p:cNvCxnSpPr>
          <p:nvPr/>
        </p:nvCxnSpPr>
        <p:spPr>
          <a:xfrm flipH="1">
            <a:off x="4360454" y="5794279"/>
            <a:ext cx="28140" cy="3176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カギ線 56"/>
          <p:cNvCxnSpPr>
            <a:stCxn id="70" idx="3"/>
            <a:endCxn id="41" idx="0"/>
          </p:cNvCxnSpPr>
          <p:nvPr/>
        </p:nvCxnSpPr>
        <p:spPr>
          <a:xfrm>
            <a:off x="2282099" y="4174786"/>
            <a:ext cx="342341" cy="1279036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620443" y="4625760"/>
            <a:ext cx="88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チェック</a:t>
            </a:r>
            <a:r>
              <a:rPr kumimoji="1" lang="en-US" altLang="ja-JP" sz="900" dirty="0"/>
              <a:t>NG</a:t>
            </a:r>
            <a:endParaRPr kumimoji="1" lang="ja-JP" altLang="en-US" sz="9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53036" y="5808296"/>
            <a:ext cx="38510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・精算の期日</a:t>
            </a:r>
            <a:endParaRPr kumimoji="1" lang="en-US" altLang="ja-JP" sz="900" dirty="0"/>
          </a:p>
          <a:p>
            <a:r>
              <a:rPr kumimoji="1" lang="ja-JP" altLang="en-US" sz="900" dirty="0"/>
              <a:t>・クレジットカードの使用禁止</a:t>
            </a:r>
            <a:endParaRPr kumimoji="1" lang="en-US" altLang="ja-JP" sz="900" dirty="0"/>
          </a:p>
          <a:p>
            <a:r>
              <a:rPr kumimoji="1" lang="ja-JP" altLang="en-US" sz="900" dirty="0"/>
              <a:t>・タクシーの使用禁止</a:t>
            </a:r>
            <a:endParaRPr kumimoji="1" lang="en-US" altLang="ja-JP" sz="900" dirty="0"/>
          </a:p>
          <a:p>
            <a:r>
              <a:rPr kumimoji="1" lang="ja-JP" altLang="en-US" sz="900" dirty="0"/>
              <a:t>・日当・宿泊費（旅費支給基準表との整合性）</a:t>
            </a:r>
            <a:endParaRPr kumimoji="1" lang="en-US" altLang="ja-JP" sz="900" dirty="0"/>
          </a:p>
          <a:p>
            <a:r>
              <a:rPr kumimoji="1" lang="ja-JP" altLang="en-US" sz="900" dirty="0"/>
              <a:t>・領収書の添付</a:t>
            </a:r>
            <a:endParaRPr kumimoji="1" lang="en-US" altLang="ja-JP" sz="900" dirty="0"/>
          </a:p>
          <a:p>
            <a:r>
              <a:rPr kumimoji="1" lang="ja-JP" altLang="en-US" sz="900" dirty="0"/>
              <a:t>・決裁</a:t>
            </a:r>
            <a:endParaRPr kumimoji="1" lang="en-US" altLang="ja-JP" sz="900" dirty="0"/>
          </a:p>
          <a:p>
            <a:r>
              <a:rPr kumimoji="1" lang="ja-JP" altLang="en-US" sz="900" dirty="0"/>
              <a:t>・出張期間</a:t>
            </a:r>
            <a:endParaRPr kumimoji="1" lang="en-US" altLang="ja-JP" sz="900" dirty="0"/>
          </a:p>
          <a:p>
            <a:r>
              <a:rPr kumimoji="1" lang="ja-JP" altLang="en-US" sz="900" dirty="0"/>
              <a:t>・提出日</a:t>
            </a:r>
            <a:endParaRPr kumimoji="1" lang="en-US" altLang="ja-JP" sz="900" dirty="0"/>
          </a:p>
          <a:p>
            <a:r>
              <a:rPr kumimoji="1" lang="ja-JP" altLang="en-US" sz="900" dirty="0"/>
              <a:t>・出張先</a:t>
            </a:r>
            <a:endParaRPr kumimoji="1" lang="en-US" altLang="ja-JP" sz="900" dirty="0"/>
          </a:p>
          <a:p>
            <a:r>
              <a:rPr kumimoji="1" lang="ja-JP" altLang="en-US" sz="900" dirty="0"/>
              <a:t>・所属</a:t>
            </a:r>
            <a:endParaRPr kumimoji="1" lang="en-US" altLang="ja-JP" sz="900" dirty="0"/>
          </a:p>
          <a:p>
            <a:r>
              <a:rPr kumimoji="1" lang="ja-JP" altLang="en-US" sz="900" dirty="0"/>
              <a:t>・社員番号</a:t>
            </a:r>
            <a:endParaRPr kumimoji="1" lang="en-US" altLang="ja-JP" sz="900" dirty="0"/>
          </a:p>
          <a:p>
            <a:r>
              <a:rPr kumimoji="1" lang="ja-JP" altLang="en-US" sz="900" dirty="0"/>
              <a:t>・目的</a:t>
            </a:r>
            <a:endParaRPr kumimoji="1" lang="en-US" altLang="ja-JP" sz="900" dirty="0"/>
          </a:p>
          <a:p>
            <a:r>
              <a:rPr kumimoji="1" lang="ja-JP" altLang="en-US" sz="900" dirty="0"/>
              <a:t>・氏名</a:t>
            </a:r>
            <a:endParaRPr kumimoji="1" lang="en-US" altLang="ja-JP" sz="900" dirty="0"/>
          </a:p>
          <a:p>
            <a:r>
              <a:rPr kumimoji="1" lang="ja-JP" altLang="en-US" sz="900" b="1" dirty="0">
                <a:solidFill>
                  <a:srgbClr val="FF0000"/>
                </a:solidFill>
              </a:rPr>
              <a:t>・精算日の超過</a:t>
            </a:r>
            <a:endParaRPr kumimoji="1" lang="en-US" altLang="ja-JP" sz="900" b="1" dirty="0">
              <a:solidFill>
                <a:srgbClr val="FF0000"/>
              </a:solidFill>
            </a:endParaRPr>
          </a:p>
          <a:p>
            <a:r>
              <a:rPr kumimoji="1" lang="ja-JP" altLang="en-US" sz="900" dirty="0"/>
              <a:t>・発着の地名、時刻</a:t>
            </a:r>
            <a:endParaRPr kumimoji="1" lang="en-US" altLang="ja-JP" sz="900" dirty="0"/>
          </a:p>
          <a:p>
            <a:r>
              <a:rPr kumimoji="1" lang="ja-JP" altLang="en-US" sz="900" dirty="0"/>
              <a:t>・回数券は「回数券」と記入されているか</a:t>
            </a:r>
            <a:endParaRPr kumimoji="1" lang="en-US" altLang="ja-JP" sz="900" dirty="0"/>
          </a:p>
          <a:p>
            <a:r>
              <a:rPr kumimoji="1" lang="ja-JP" altLang="en-US" sz="900" dirty="0"/>
              <a:t>・特急、新幹線、飛行機等は領収書の添付と割印の有無</a:t>
            </a:r>
            <a:endParaRPr kumimoji="1" lang="en-US" altLang="ja-JP" sz="900" dirty="0"/>
          </a:p>
          <a:p>
            <a:r>
              <a:rPr kumimoji="1" lang="ja-JP" altLang="en-US" sz="900" dirty="0"/>
              <a:t>・日当の金額が「旅費支給基準表」通りに記入されているか？</a:t>
            </a:r>
            <a:endParaRPr kumimoji="1" lang="en-US" altLang="ja-JP" sz="900" dirty="0"/>
          </a:p>
          <a:p>
            <a:r>
              <a:rPr kumimoji="1" lang="ja-JP" altLang="en-US" sz="900" dirty="0"/>
              <a:t>・宿泊地、宿泊先が書かれているか？</a:t>
            </a:r>
            <a:endParaRPr kumimoji="1" lang="en-US" altLang="ja-JP" sz="900" dirty="0"/>
          </a:p>
          <a:p>
            <a:r>
              <a:rPr kumimoji="1" lang="ja-JP" altLang="en-US" sz="900" dirty="0"/>
              <a:t>・宿泊費が「旅費支給基準表」通りに記入されているか？</a:t>
            </a:r>
            <a:endParaRPr kumimoji="1" lang="en-US" altLang="ja-JP" sz="900" dirty="0"/>
          </a:p>
          <a:p>
            <a:r>
              <a:rPr kumimoji="1" lang="ja-JP" altLang="en-US" sz="900" dirty="0"/>
              <a:t>・宿泊に関する領収書の添付と割印の有無</a:t>
            </a:r>
            <a:endParaRPr kumimoji="1" lang="en-US" altLang="ja-JP" sz="900" dirty="0"/>
          </a:p>
          <a:p>
            <a:r>
              <a:rPr kumimoji="1" lang="ja-JP" altLang="en-US" sz="900" dirty="0"/>
              <a:t>・交通費、日当、業務費、宿泊費の小計の計算が間違っていないか？</a:t>
            </a:r>
            <a:endParaRPr kumimoji="1" lang="en-US" altLang="ja-JP" sz="900" dirty="0"/>
          </a:p>
          <a:p>
            <a:r>
              <a:rPr kumimoji="1" lang="ja-JP" altLang="en-US" sz="900" dirty="0"/>
              <a:t>・旅費総額の計算が間違っていないか？</a:t>
            </a:r>
            <a:endParaRPr kumimoji="1" lang="en-US" altLang="ja-JP" sz="900" dirty="0"/>
          </a:p>
          <a:p>
            <a:r>
              <a:rPr kumimoji="1" lang="ja-JP" altLang="en-US" sz="900" dirty="0"/>
              <a:t>・仮払金の金額が「出張申請及び予定表」と一致しているか？</a:t>
            </a:r>
            <a:endParaRPr kumimoji="1" lang="en-US" altLang="ja-JP" sz="900" dirty="0"/>
          </a:p>
          <a:p>
            <a:r>
              <a:rPr kumimoji="1" lang="ja-JP" altLang="en-US" sz="900" dirty="0"/>
              <a:t>・差引戻、払額の計算が間違っていないか？</a:t>
            </a:r>
            <a:endParaRPr kumimoji="1" lang="en-US" altLang="ja-JP" sz="900" dirty="0"/>
          </a:p>
          <a:p>
            <a:r>
              <a:rPr kumimoji="1" lang="ja-JP" altLang="en-US" sz="900" dirty="0"/>
              <a:t>・決裁者の決裁</a:t>
            </a:r>
            <a:endParaRPr kumimoji="1" lang="en-US" altLang="ja-JP" sz="900" dirty="0"/>
          </a:p>
          <a:p>
            <a:endParaRPr kumimoji="1" lang="en-US" altLang="ja-JP" sz="9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720010" y="1755590"/>
            <a:ext cx="1474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・承認者</a:t>
            </a:r>
            <a:endParaRPr kumimoji="1" lang="en-US" altLang="ja-JP" sz="900" dirty="0"/>
          </a:p>
          <a:p>
            <a:r>
              <a:rPr kumimoji="1" lang="ja-JP" altLang="en-US" sz="900" dirty="0"/>
              <a:t>店舗：店長</a:t>
            </a:r>
            <a:endParaRPr kumimoji="1" lang="en-US" altLang="ja-JP" sz="900" dirty="0"/>
          </a:p>
          <a:p>
            <a:r>
              <a:rPr kumimoji="1" lang="ja-JP" altLang="en-US" sz="900" dirty="0"/>
              <a:t>店長：支社長</a:t>
            </a:r>
            <a:endParaRPr kumimoji="1" lang="en-US" altLang="ja-JP" sz="900" dirty="0"/>
          </a:p>
          <a:p>
            <a:r>
              <a:rPr kumimoji="1" lang="ja-JP" altLang="en-US" sz="900" dirty="0"/>
              <a:t>部長未満：部長・支社長</a:t>
            </a:r>
            <a:endParaRPr kumimoji="1" lang="en-US" altLang="ja-JP" sz="900" dirty="0"/>
          </a:p>
          <a:p>
            <a:r>
              <a:rPr kumimoji="1" lang="ja-JP" altLang="en-US" sz="900" dirty="0"/>
              <a:t>部長：担当役員</a:t>
            </a:r>
            <a:endParaRPr kumimoji="1" lang="en-US" altLang="ja-JP" sz="900" dirty="0"/>
          </a:p>
          <a:p>
            <a:r>
              <a:rPr kumimoji="1" lang="ja-JP" altLang="en-US" sz="900" dirty="0"/>
              <a:t>執行役員以上：社長</a:t>
            </a:r>
          </a:p>
        </p:txBody>
      </p:sp>
      <p:sp>
        <p:nvSpPr>
          <p:cNvPr id="184" name="フローチャート: 書類 183"/>
          <p:cNvSpPr/>
          <p:nvPr/>
        </p:nvSpPr>
        <p:spPr>
          <a:xfrm>
            <a:off x="783281" y="2078389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4321" y="7152557"/>
            <a:ext cx="329669" cy="1434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その他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53" y="3522022"/>
            <a:ext cx="329669" cy="1546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 dirty="0"/>
              <a:t>決裁者</a:t>
            </a:r>
            <a:endParaRPr kumimoji="1" lang="en-US" altLang="ja-JP" sz="1100" dirty="0"/>
          </a:p>
        </p:txBody>
      </p:sp>
      <p:sp>
        <p:nvSpPr>
          <p:cNvPr id="70" name="四角形: 角を丸くする 69"/>
          <p:cNvSpPr/>
          <p:nvPr/>
        </p:nvSpPr>
        <p:spPr>
          <a:xfrm>
            <a:off x="1258410" y="4002933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決裁</a:t>
            </a:r>
          </a:p>
        </p:txBody>
      </p:sp>
      <p:cxnSp>
        <p:nvCxnSpPr>
          <p:cNvPr id="72" name="直線矢印コネクタ 71"/>
          <p:cNvCxnSpPr>
            <a:stCxn id="5" idx="2"/>
            <a:endCxn id="10" idx="0"/>
          </p:cNvCxnSpPr>
          <p:nvPr/>
        </p:nvCxnSpPr>
        <p:spPr>
          <a:xfrm>
            <a:off x="1770255" y="1218000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V="1">
            <a:off x="1674655" y="1218000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0" idx="2"/>
            <a:endCxn id="70" idx="0"/>
          </p:cNvCxnSpPr>
          <p:nvPr/>
        </p:nvCxnSpPr>
        <p:spPr>
          <a:xfrm>
            <a:off x="1770255" y="2782319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V="1">
            <a:off x="1674655" y="2782319"/>
            <a:ext cx="0" cy="122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720010" y="3560254"/>
            <a:ext cx="21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・決裁者</a:t>
            </a:r>
            <a:endParaRPr kumimoji="1" lang="en-US" altLang="ja-JP" sz="900" dirty="0"/>
          </a:p>
          <a:p>
            <a:r>
              <a:rPr kumimoji="1" lang="ja-JP" altLang="en-US" sz="900" dirty="0"/>
              <a:t>申請者が次長以下：部長・支社長</a:t>
            </a:r>
            <a:endParaRPr kumimoji="1" lang="en-US" altLang="ja-JP" sz="900" dirty="0"/>
          </a:p>
          <a:p>
            <a:r>
              <a:rPr kumimoji="1" lang="ja-JP" altLang="en-US" sz="900" dirty="0"/>
              <a:t>申請者が部長・支社長：担当役員</a:t>
            </a:r>
            <a:endParaRPr kumimoji="1" lang="en-US" altLang="ja-JP" sz="900" dirty="0"/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申請者が役員：？？？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6" name="フローチャート: 書類 85"/>
          <p:cNvSpPr/>
          <p:nvPr/>
        </p:nvSpPr>
        <p:spPr>
          <a:xfrm>
            <a:off x="783281" y="3718007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</a:p>
        </p:txBody>
      </p:sp>
      <p:cxnSp>
        <p:nvCxnSpPr>
          <p:cNvPr id="88" name="直線矢印コネクタ 87"/>
          <p:cNvCxnSpPr>
            <a:stCxn id="70" idx="2"/>
            <a:endCxn id="11" idx="0"/>
          </p:cNvCxnSpPr>
          <p:nvPr/>
        </p:nvCxnSpPr>
        <p:spPr>
          <a:xfrm>
            <a:off x="1770255" y="4346638"/>
            <a:ext cx="1422" cy="11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770118" y="3185556"/>
            <a:ext cx="46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申請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211155" y="3126962"/>
            <a:ext cx="4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差し戻し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770118" y="4592000"/>
            <a:ext cx="46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申請</a:t>
            </a:r>
          </a:p>
        </p:txBody>
      </p:sp>
      <p:sp>
        <p:nvSpPr>
          <p:cNvPr id="97" name="吹き出し: 四角形 96"/>
          <p:cNvSpPr/>
          <p:nvPr/>
        </p:nvSpPr>
        <p:spPr>
          <a:xfrm>
            <a:off x="5039699" y="7297010"/>
            <a:ext cx="2111561" cy="1361551"/>
          </a:xfrm>
          <a:prstGeom prst="wedgeRectCallout">
            <a:avLst>
              <a:gd name="adj1" fmla="val -110743"/>
              <a:gd name="adj2" fmla="val -635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dirty="0"/>
              <a:t>【</a:t>
            </a:r>
            <a:r>
              <a:rPr kumimoji="1" lang="ja-JP" altLang="en-US" sz="900" dirty="0"/>
              <a:t>例外対応</a:t>
            </a:r>
            <a:r>
              <a:rPr kumimoji="1" lang="en-US" altLang="ja-JP" sz="900" dirty="0"/>
              <a:t>】</a:t>
            </a:r>
          </a:p>
          <a:p>
            <a:r>
              <a:rPr kumimoji="1" lang="ja-JP" altLang="en-US" sz="900" dirty="0"/>
              <a:t>・申請該当者が執行役員、副本部長、本部著鵜代理の場合、代表もしくは社長決裁。</a:t>
            </a:r>
            <a:endParaRPr kumimoji="1" lang="en-US" altLang="ja-JP" sz="900" dirty="0"/>
          </a:p>
          <a:p>
            <a:r>
              <a:rPr kumimoji="1" lang="ja-JP" altLang="en-US" sz="900" dirty="0"/>
              <a:t>・部長、支社長は担当役員回付後、代表もしくは社長決裁</a:t>
            </a:r>
            <a:endParaRPr kumimoji="1" lang="en-US" altLang="ja-JP" sz="900" dirty="0"/>
          </a:p>
          <a:p>
            <a:r>
              <a:rPr kumimoji="1" lang="ja-JP" altLang="en-US" sz="900" dirty="0"/>
              <a:t>・上記いずれも原則、支社長の任にある場合は社長決裁で本部敬部長は東西を代表、社長で分担</a:t>
            </a:r>
          </a:p>
        </p:txBody>
      </p:sp>
      <p:sp>
        <p:nvSpPr>
          <p:cNvPr id="101" name="ひし形 100"/>
          <p:cNvSpPr/>
          <p:nvPr/>
        </p:nvSpPr>
        <p:spPr>
          <a:xfrm>
            <a:off x="3030910" y="5430590"/>
            <a:ext cx="396578" cy="3763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精算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260887" y="5143322"/>
            <a:ext cx="10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旅費総額＞仮払い</a:t>
            </a:r>
            <a:endParaRPr kumimoji="1" lang="en-US" altLang="ja-JP" sz="900" dirty="0"/>
          </a:p>
          <a:p>
            <a:r>
              <a:rPr kumimoji="1" lang="ja-JP" altLang="en-US" sz="900" dirty="0"/>
              <a:t>（払額）</a:t>
            </a:r>
            <a:endParaRPr kumimoji="1" lang="en-US" altLang="ja-JP" sz="900" dirty="0"/>
          </a:p>
        </p:txBody>
      </p:sp>
      <p:cxnSp>
        <p:nvCxnSpPr>
          <p:cNvPr id="107" name="直線矢印コネクタ 106"/>
          <p:cNvCxnSpPr>
            <a:stCxn id="11" idx="3"/>
            <a:endCxn id="101" idx="1"/>
          </p:cNvCxnSpPr>
          <p:nvPr/>
        </p:nvCxnSpPr>
        <p:spPr>
          <a:xfrm flipV="1">
            <a:off x="2283521" y="5618785"/>
            <a:ext cx="747389" cy="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ひし形 40"/>
          <p:cNvSpPr/>
          <p:nvPr/>
        </p:nvSpPr>
        <p:spPr>
          <a:xfrm>
            <a:off x="2433940" y="5453822"/>
            <a:ext cx="381000" cy="343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結果</a:t>
            </a:r>
          </a:p>
        </p:txBody>
      </p:sp>
      <p:cxnSp>
        <p:nvCxnSpPr>
          <p:cNvPr id="112" name="コネクタ: カギ線 111"/>
          <p:cNvCxnSpPr>
            <a:stCxn id="96" idx="1"/>
            <a:endCxn id="101" idx="2"/>
          </p:cNvCxnSpPr>
          <p:nvPr/>
        </p:nvCxnSpPr>
        <p:spPr>
          <a:xfrm rot="10800000" flipV="1">
            <a:off x="3229199" y="1230701"/>
            <a:ext cx="5846222" cy="4576278"/>
          </a:xfrm>
          <a:prstGeom prst="bentConnector4">
            <a:avLst>
              <a:gd name="adj1" fmla="val 4361"/>
              <a:gd name="adj2" fmla="val 11772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18651" y="6224541"/>
            <a:ext cx="11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旅費総額＜仮払金</a:t>
            </a:r>
            <a:endParaRPr kumimoji="1" lang="en-US" altLang="ja-JP" sz="900" dirty="0"/>
          </a:p>
          <a:p>
            <a:r>
              <a:rPr kumimoji="1" lang="ja-JP" altLang="en-US" sz="900" dirty="0"/>
              <a:t>（差引戻）</a:t>
            </a:r>
          </a:p>
        </p:txBody>
      </p:sp>
      <p:sp>
        <p:nvSpPr>
          <p:cNvPr id="125" name="四角形: 角を丸くする 124"/>
          <p:cNvSpPr/>
          <p:nvPr/>
        </p:nvSpPr>
        <p:spPr>
          <a:xfrm>
            <a:off x="3876749" y="5450574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経費精算システムに入力</a:t>
            </a:r>
          </a:p>
        </p:txBody>
      </p:sp>
      <p:sp>
        <p:nvSpPr>
          <p:cNvPr id="154" name="四角形: 角を丸くする 153"/>
          <p:cNvSpPr/>
          <p:nvPr/>
        </p:nvSpPr>
        <p:spPr>
          <a:xfrm>
            <a:off x="5378507" y="1058848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現金を受け取る</a:t>
            </a:r>
          </a:p>
        </p:txBody>
      </p:sp>
      <p:sp>
        <p:nvSpPr>
          <p:cNvPr id="159" name="四角形: 角を丸くする 158"/>
          <p:cNvSpPr/>
          <p:nvPr/>
        </p:nvSpPr>
        <p:spPr>
          <a:xfrm>
            <a:off x="5374104" y="545092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現金を渡す</a:t>
            </a:r>
          </a:p>
        </p:txBody>
      </p:sp>
      <p:cxnSp>
        <p:nvCxnSpPr>
          <p:cNvPr id="161" name="直線矢印コネクタ 160"/>
          <p:cNvCxnSpPr>
            <a:stCxn id="159" idx="0"/>
            <a:endCxn id="154" idx="2"/>
          </p:cNvCxnSpPr>
          <p:nvPr/>
        </p:nvCxnSpPr>
        <p:spPr>
          <a:xfrm flipV="1">
            <a:off x="5885949" y="1402553"/>
            <a:ext cx="4403" cy="404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楕円 247"/>
          <p:cNvSpPr/>
          <p:nvPr/>
        </p:nvSpPr>
        <p:spPr>
          <a:xfrm>
            <a:off x="8193383" y="5425290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終了</a:t>
            </a:r>
          </a:p>
        </p:txBody>
      </p:sp>
      <p:cxnSp>
        <p:nvCxnSpPr>
          <p:cNvPr id="249" name="直線矢印コネクタ 248"/>
          <p:cNvCxnSpPr>
            <a:stCxn id="101" idx="3"/>
            <a:endCxn id="125" idx="1"/>
          </p:cNvCxnSpPr>
          <p:nvPr/>
        </p:nvCxnSpPr>
        <p:spPr>
          <a:xfrm>
            <a:off x="3427488" y="5618785"/>
            <a:ext cx="449261" cy="3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四角形: 角を丸くする 263"/>
          <p:cNvSpPr/>
          <p:nvPr/>
        </p:nvSpPr>
        <p:spPr>
          <a:xfrm>
            <a:off x="6681303" y="545092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受領印をもらう</a:t>
            </a:r>
          </a:p>
        </p:txBody>
      </p:sp>
      <p:cxnSp>
        <p:nvCxnSpPr>
          <p:cNvPr id="265" name="コネクタ: カギ線 264"/>
          <p:cNvCxnSpPr>
            <a:stCxn id="154" idx="3"/>
            <a:endCxn id="264" idx="1"/>
          </p:cNvCxnSpPr>
          <p:nvPr/>
        </p:nvCxnSpPr>
        <p:spPr>
          <a:xfrm>
            <a:off x="6402196" y="1230701"/>
            <a:ext cx="279107" cy="43920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フローチャート: 書類 273"/>
          <p:cNvSpPr/>
          <p:nvPr/>
        </p:nvSpPr>
        <p:spPr>
          <a:xfrm>
            <a:off x="7313740" y="5756976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（受領印）</a:t>
            </a:r>
          </a:p>
        </p:txBody>
      </p:sp>
      <p:sp>
        <p:nvSpPr>
          <p:cNvPr id="278" name="フローチャート: 書類 277"/>
          <p:cNvSpPr/>
          <p:nvPr/>
        </p:nvSpPr>
        <p:spPr>
          <a:xfrm>
            <a:off x="4446662" y="5756976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(OA</a:t>
            </a:r>
            <a:r>
              <a:rPr kumimoji="1" lang="ja-JP" altLang="en-US" sz="900" dirty="0"/>
              <a:t>入力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279" name="フローチャート: 書類 278"/>
          <p:cNvSpPr/>
          <p:nvPr/>
        </p:nvSpPr>
        <p:spPr>
          <a:xfrm>
            <a:off x="783281" y="4988854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</a:p>
        </p:txBody>
      </p:sp>
      <p:cxnSp>
        <p:nvCxnSpPr>
          <p:cNvPr id="289" name="直線矢印コネクタ 288"/>
          <p:cNvCxnSpPr>
            <a:stCxn id="125" idx="3"/>
            <a:endCxn id="159" idx="1"/>
          </p:cNvCxnSpPr>
          <p:nvPr/>
        </p:nvCxnSpPr>
        <p:spPr>
          <a:xfrm>
            <a:off x="4900438" y="5622427"/>
            <a:ext cx="473666" cy="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フローチャート: 書類 70"/>
          <p:cNvSpPr/>
          <p:nvPr/>
        </p:nvSpPr>
        <p:spPr>
          <a:xfrm>
            <a:off x="878531" y="5188941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出張申請及び予定表</a:t>
            </a:r>
          </a:p>
        </p:txBody>
      </p:sp>
      <p:sp>
        <p:nvSpPr>
          <p:cNvPr id="84" name="フローチャート: 書類 83"/>
          <p:cNvSpPr/>
          <p:nvPr/>
        </p:nvSpPr>
        <p:spPr>
          <a:xfrm>
            <a:off x="5746216" y="5756976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（精算日）</a:t>
            </a:r>
          </a:p>
        </p:txBody>
      </p:sp>
      <p:sp>
        <p:nvSpPr>
          <p:cNvPr id="95" name="四角形: 角を丸くする 94"/>
          <p:cNvSpPr/>
          <p:nvPr/>
        </p:nvSpPr>
        <p:spPr>
          <a:xfrm>
            <a:off x="9075040" y="6438280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現金をもらう</a:t>
            </a:r>
          </a:p>
        </p:txBody>
      </p:sp>
      <p:sp>
        <p:nvSpPr>
          <p:cNvPr id="96" name="四角形: 角を丸くする 95"/>
          <p:cNvSpPr/>
          <p:nvPr/>
        </p:nvSpPr>
        <p:spPr>
          <a:xfrm>
            <a:off x="9075421" y="1058848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現金を渡す</a:t>
            </a:r>
          </a:p>
        </p:txBody>
      </p:sp>
      <p:cxnSp>
        <p:nvCxnSpPr>
          <p:cNvPr id="98" name="直線矢印コネクタ 97"/>
          <p:cNvCxnSpPr>
            <a:stCxn id="96" idx="2"/>
            <a:endCxn id="95" idx="0"/>
          </p:cNvCxnSpPr>
          <p:nvPr/>
        </p:nvCxnSpPr>
        <p:spPr>
          <a:xfrm flipH="1">
            <a:off x="9586885" y="1402553"/>
            <a:ext cx="381" cy="5035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フローチャート: 書類 99"/>
          <p:cNvSpPr/>
          <p:nvPr/>
        </p:nvSpPr>
        <p:spPr>
          <a:xfrm>
            <a:off x="9595560" y="6721375"/>
            <a:ext cx="759061" cy="52365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（精算日・受領印）</a:t>
            </a:r>
          </a:p>
        </p:txBody>
      </p:sp>
      <p:sp>
        <p:nvSpPr>
          <p:cNvPr id="110" name="四角形: 角を丸くする 109"/>
          <p:cNvSpPr/>
          <p:nvPr/>
        </p:nvSpPr>
        <p:spPr>
          <a:xfrm>
            <a:off x="10582715" y="6439851"/>
            <a:ext cx="1023689" cy="34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経費精算システムに入力</a:t>
            </a:r>
          </a:p>
        </p:txBody>
      </p:sp>
      <p:sp>
        <p:nvSpPr>
          <p:cNvPr id="111" name="フローチャート: 書類 110"/>
          <p:cNvSpPr/>
          <p:nvPr/>
        </p:nvSpPr>
        <p:spPr>
          <a:xfrm>
            <a:off x="11152628" y="6733553"/>
            <a:ext cx="759061" cy="4190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/>
              <a:t>旅費精算書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(OA</a:t>
            </a:r>
            <a:r>
              <a:rPr kumimoji="1" lang="ja-JP" altLang="en-US" sz="900" dirty="0"/>
              <a:t>入力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20" name="フローチャート: 磁気ディスク 119"/>
          <p:cNvSpPr/>
          <p:nvPr/>
        </p:nvSpPr>
        <p:spPr>
          <a:xfrm>
            <a:off x="10766783" y="8971275"/>
            <a:ext cx="655551" cy="52367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/>
          <p:cNvCxnSpPr>
            <a:stCxn id="110" idx="2"/>
            <a:endCxn id="120" idx="1"/>
          </p:cNvCxnSpPr>
          <p:nvPr/>
        </p:nvCxnSpPr>
        <p:spPr>
          <a:xfrm flipH="1">
            <a:off x="11094559" y="6783556"/>
            <a:ext cx="1" cy="2187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stCxn id="95" idx="3"/>
            <a:endCxn id="110" idx="1"/>
          </p:cNvCxnSpPr>
          <p:nvPr/>
        </p:nvCxnSpPr>
        <p:spPr>
          <a:xfrm>
            <a:off x="10098729" y="6610133"/>
            <a:ext cx="483986" cy="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楕円 157"/>
          <p:cNvSpPr/>
          <p:nvPr/>
        </p:nvSpPr>
        <p:spPr>
          <a:xfrm>
            <a:off x="12090390" y="6434792"/>
            <a:ext cx="370194" cy="37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終了</a:t>
            </a:r>
          </a:p>
        </p:txBody>
      </p:sp>
      <p:cxnSp>
        <p:nvCxnSpPr>
          <p:cNvPr id="160" name="直線矢印コネクタ 159"/>
          <p:cNvCxnSpPr>
            <a:stCxn id="110" idx="3"/>
            <a:endCxn id="158" idx="2"/>
          </p:cNvCxnSpPr>
          <p:nvPr/>
        </p:nvCxnSpPr>
        <p:spPr>
          <a:xfrm>
            <a:off x="11606404" y="6611704"/>
            <a:ext cx="483986" cy="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>
            <a:stCxn id="264" idx="3"/>
            <a:endCxn id="248" idx="2"/>
          </p:cNvCxnSpPr>
          <p:nvPr/>
        </p:nvCxnSpPr>
        <p:spPr>
          <a:xfrm flipV="1">
            <a:off x="7704992" y="5610387"/>
            <a:ext cx="488391" cy="1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1249</Words>
  <Application>Microsoft Office PowerPoint</Application>
  <PresentationFormat>A3 297x420 mm</PresentationFormat>
  <Paragraphs>263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 秀明</dc:creator>
  <cp:lastModifiedBy>田中 秀明</cp:lastModifiedBy>
  <cp:revision>42</cp:revision>
  <cp:lastPrinted>2017-07-24T07:14:12Z</cp:lastPrinted>
  <dcterms:created xsi:type="dcterms:W3CDTF">2017-07-24T07:02:16Z</dcterms:created>
  <dcterms:modified xsi:type="dcterms:W3CDTF">2017-07-27T09:13:27Z</dcterms:modified>
</cp:coreProperties>
</file>