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7" r:id="rId3"/>
    <p:sldId id="258" r:id="rId4"/>
    <p:sldId id="260" r:id="rId5"/>
    <p:sldId id="262" r:id="rId6"/>
    <p:sldId id="261" r:id="rId7"/>
    <p:sldId id="263" r:id="rId8"/>
    <p:sldId id="265" r:id="rId9"/>
    <p:sldId id="266" r:id="rId10"/>
  </p:sldIdLst>
  <p:sldSz cx="12801600" cy="9601200" type="A3"/>
  <p:notesSz cx="9866313" cy="67357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47" userDrawn="1">
          <p15:clr>
            <a:srgbClr val="A4A3A4"/>
          </p15:clr>
        </p15:guide>
        <p15:guide id="2" pos="800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中 秀明" initials="田中" lastIdx="1" clrIdx="0">
    <p:extLst>
      <p:ext uri="{19B8F6BF-5375-455C-9EA6-DF929625EA0E}">
        <p15:presenceInfo xmlns:p15="http://schemas.microsoft.com/office/powerpoint/2012/main" userId="S-1-5-21-1502498253-1557861062-4154220867-172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08" autoAdjust="0"/>
    <p:restoredTop sz="94660"/>
  </p:normalViewPr>
  <p:slideViewPr>
    <p:cSldViewPr snapToGrid="0">
      <p:cViewPr>
        <p:scale>
          <a:sx n="100" d="100"/>
          <a:sy n="100" d="100"/>
        </p:scale>
        <p:origin x="198" y="84"/>
      </p:cViewPr>
      <p:guideLst>
        <p:guide orient="horz" pos="3047"/>
        <p:guide pos="80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ja-JP" altLang="en-US"/>
              <a:t>マスター タイトルの書式設定</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5941E12-9743-4AD0-878D-512A46083B31}" type="datetimeFigureOut">
              <a:rPr kumimoji="1" lang="ja-JP" altLang="en-US" smtClean="0"/>
              <a:t>2017/8/2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3235620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5941E12-9743-4AD0-878D-512A46083B31}" type="datetimeFigureOut">
              <a:rPr kumimoji="1" lang="ja-JP" altLang="en-US" smtClean="0"/>
              <a:t>2017/8/2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4265732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5941E12-9743-4AD0-878D-512A46083B31}" type="datetimeFigureOut">
              <a:rPr kumimoji="1" lang="ja-JP" altLang="en-US" smtClean="0"/>
              <a:t>2017/8/2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407415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5941E12-9743-4AD0-878D-512A46083B31}" type="datetimeFigureOut">
              <a:rPr kumimoji="1" lang="ja-JP" altLang="en-US" smtClean="0"/>
              <a:t>2017/8/2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2675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5941E12-9743-4AD0-878D-512A46083B31}" type="datetimeFigureOut">
              <a:rPr kumimoji="1" lang="ja-JP" altLang="en-US" smtClean="0"/>
              <a:t>2017/8/2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2561451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5941E12-9743-4AD0-878D-512A46083B31}" type="datetimeFigureOut">
              <a:rPr kumimoji="1" lang="ja-JP" altLang="en-US" smtClean="0"/>
              <a:t>2017/8/2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4241310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a:t>マスター テキストの書式設定</a:t>
            </a:r>
          </a:p>
        </p:txBody>
      </p:sp>
      <p:sp>
        <p:nvSpPr>
          <p:cNvPr id="4" name="Content Placeholder 3"/>
          <p:cNvSpPr>
            <a:spLocks noGrp="1"/>
          </p:cNvSpPr>
          <p:nvPr>
            <p:ph sz="half" idx="2"/>
          </p:nvPr>
        </p:nvSpPr>
        <p:spPr>
          <a:xfrm>
            <a:off x="881779" y="3507105"/>
            <a:ext cx="5415676" cy="51584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a:t>マスター テキストの書式設定</a:t>
            </a:r>
          </a:p>
        </p:txBody>
      </p:sp>
      <p:sp>
        <p:nvSpPr>
          <p:cNvPr id="6" name="Content Placeholder 5"/>
          <p:cNvSpPr>
            <a:spLocks noGrp="1"/>
          </p:cNvSpPr>
          <p:nvPr>
            <p:ph sz="quarter" idx="4"/>
          </p:nvPr>
        </p:nvSpPr>
        <p:spPr>
          <a:xfrm>
            <a:off x="6480811" y="3507105"/>
            <a:ext cx="5442347" cy="51584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5941E12-9743-4AD0-878D-512A46083B31}" type="datetimeFigureOut">
              <a:rPr kumimoji="1" lang="ja-JP" altLang="en-US" smtClean="0"/>
              <a:t>2017/8/2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3871252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5941E12-9743-4AD0-878D-512A46083B31}" type="datetimeFigureOut">
              <a:rPr kumimoji="1" lang="ja-JP" altLang="en-US" smtClean="0"/>
              <a:t>2017/8/2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4027765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941E12-9743-4AD0-878D-512A46083B31}" type="datetimeFigureOut">
              <a:rPr kumimoji="1" lang="ja-JP" altLang="en-US" smtClean="0"/>
              <a:t>2017/8/2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949108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ja-JP" altLang="en-US"/>
              <a:t>マスター タイトルの書式設定</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5941E12-9743-4AD0-878D-512A46083B31}" type="datetimeFigureOut">
              <a:rPr kumimoji="1" lang="ja-JP" altLang="en-US" smtClean="0"/>
              <a:t>2017/8/2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1708912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ja-JP" altLang="en-US"/>
              <a:t>図を追加</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5941E12-9743-4AD0-878D-512A46083B31}" type="datetimeFigureOut">
              <a:rPr kumimoji="1" lang="ja-JP" altLang="en-US" smtClean="0"/>
              <a:t>2017/8/2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2417075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B5941E12-9743-4AD0-878D-512A46083B31}" type="datetimeFigureOut">
              <a:rPr kumimoji="1" lang="ja-JP" altLang="en-US" smtClean="0"/>
              <a:t>2017/8/2</a:t>
            </a:fld>
            <a:endParaRPr kumimoji="1" lang="ja-JP" altLang="en-US"/>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7996917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kumimoji="1"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kumimoji="1"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kumimoji="1"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kumimoji="1"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9pPr>
    </p:bodyStyle>
    <p:otherStyle>
      <a:defPPr>
        <a:defRPr lang="en-US"/>
      </a:defPPr>
      <a:lvl1pPr marL="0" algn="l" defTabSz="1280160" rtl="0" eaLnBrk="1" latinLnBrk="0" hangingPunct="1">
        <a:defRPr kumimoji="1" sz="2520" kern="1200">
          <a:solidFill>
            <a:schemeClr val="tx1"/>
          </a:solidFill>
          <a:latin typeface="+mn-lt"/>
          <a:ea typeface="+mn-ea"/>
          <a:cs typeface="+mn-cs"/>
        </a:defRPr>
      </a:lvl1pPr>
      <a:lvl2pPr marL="640080" algn="l" defTabSz="1280160" rtl="0" eaLnBrk="1" latinLnBrk="0" hangingPunct="1">
        <a:defRPr kumimoji="1" sz="2520" kern="1200">
          <a:solidFill>
            <a:schemeClr val="tx1"/>
          </a:solidFill>
          <a:latin typeface="+mn-lt"/>
          <a:ea typeface="+mn-ea"/>
          <a:cs typeface="+mn-cs"/>
        </a:defRPr>
      </a:lvl2pPr>
      <a:lvl3pPr marL="1280160" algn="l" defTabSz="1280160" rtl="0" eaLnBrk="1" latinLnBrk="0" hangingPunct="1">
        <a:defRPr kumimoji="1" sz="2520" kern="1200">
          <a:solidFill>
            <a:schemeClr val="tx1"/>
          </a:solidFill>
          <a:latin typeface="+mn-lt"/>
          <a:ea typeface="+mn-ea"/>
          <a:cs typeface="+mn-cs"/>
        </a:defRPr>
      </a:lvl3pPr>
      <a:lvl4pPr marL="1920240" algn="l" defTabSz="1280160" rtl="0" eaLnBrk="1" latinLnBrk="0" hangingPunct="1">
        <a:defRPr kumimoji="1" sz="2520" kern="1200">
          <a:solidFill>
            <a:schemeClr val="tx1"/>
          </a:solidFill>
          <a:latin typeface="+mn-lt"/>
          <a:ea typeface="+mn-ea"/>
          <a:cs typeface="+mn-cs"/>
        </a:defRPr>
      </a:lvl4pPr>
      <a:lvl5pPr marL="2560320" algn="l" defTabSz="1280160" rtl="0" eaLnBrk="1" latinLnBrk="0" hangingPunct="1">
        <a:defRPr kumimoji="1" sz="2520" kern="1200">
          <a:solidFill>
            <a:schemeClr val="tx1"/>
          </a:solidFill>
          <a:latin typeface="+mn-lt"/>
          <a:ea typeface="+mn-ea"/>
          <a:cs typeface="+mn-cs"/>
        </a:defRPr>
      </a:lvl5pPr>
      <a:lvl6pPr marL="3200400" algn="l" defTabSz="1280160" rtl="0" eaLnBrk="1" latinLnBrk="0" hangingPunct="1">
        <a:defRPr kumimoji="1" sz="2520" kern="1200">
          <a:solidFill>
            <a:schemeClr val="tx1"/>
          </a:solidFill>
          <a:latin typeface="+mn-lt"/>
          <a:ea typeface="+mn-ea"/>
          <a:cs typeface="+mn-cs"/>
        </a:defRPr>
      </a:lvl6pPr>
      <a:lvl7pPr marL="3840480" algn="l" defTabSz="1280160" rtl="0" eaLnBrk="1" latinLnBrk="0" hangingPunct="1">
        <a:defRPr kumimoji="1" sz="2520" kern="1200">
          <a:solidFill>
            <a:schemeClr val="tx1"/>
          </a:solidFill>
          <a:latin typeface="+mn-lt"/>
          <a:ea typeface="+mn-ea"/>
          <a:cs typeface="+mn-cs"/>
        </a:defRPr>
      </a:lvl7pPr>
      <a:lvl8pPr marL="4480560" algn="l" defTabSz="1280160" rtl="0" eaLnBrk="1" latinLnBrk="0" hangingPunct="1">
        <a:defRPr kumimoji="1" sz="2520" kern="1200">
          <a:solidFill>
            <a:schemeClr val="tx1"/>
          </a:solidFill>
          <a:latin typeface="+mn-lt"/>
          <a:ea typeface="+mn-ea"/>
          <a:cs typeface="+mn-cs"/>
        </a:defRPr>
      </a:lvl8pPr>
      <a:lvl9pPr marL="5120640" algn="l" defTabSz="1280160" rtl="0" eaLnBrk="1" latinLnBrk="0" hangingPunct="1">
        <a:defRPr kumimoji="1"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テキスト ボックス 269"/>
          <p:cNvSpPr txBox="1"/>
          <p:nvPr/>
        </p:nvSpPr>
        <p:spPr>
          <a:xfrm>
            <a:off x="-12700" y="11603"/>
            <a:ext cx="5500914" cy="369332"/>
          </a:xfrm>
          <a:prstGeom prst="rect">
            <a:avLst/>
          </a:prstGeom>
          <a:noFill/>
        </p:spPr>
        <p:txBody>
          <a:bodyPr wrap="square" rtlCol="0">
            <a:spAutoFit/>
          </a:bodyPr>
          <a:lstStyle/>
          <a:p>
            <a:r>
              <a:rPr kumimoji="1" lang="ja-JP" altLang="en-US" dirty="0"/>
              <a:t>業務フローの一覧</a:t>
            </a:r>
          </a:p>
        </p:txBody>
      </p:sp>
      <p:sp>
        <p:nvSpPr>
          <p:cNvPr id="271" name="テキスト ボックス 270"/>
          <p:cNvSpPr txBox="1"/>
          <p:nvPr/>
        </p:nvSpPr>
        <p:spPr>
          <a:xfrm>
            <a:off x="301624" y="573578"/>
            <a:ext cx="9090025" cy="3970318"/>
          </a:xfrm>
          <a:prstGeom prst="rect">
            <a:avLst/>
          </a:prstGeom>
          <a:noFill/>
        </p:spPr>
        <p:txBody>
          <a:bodyPr wrap="square" rtlCol="0">
            <a:spAutoFit/>
          </a:bodyPr>
          <a:lstStyle/>
          <a:p>
            <a:r>
              <a:rPr kumimoji="1" lang="ja-JP" altLang="en-US" dirty="0"/>
              <a:t>済（２）：</a:t>
            </a:r>
            <a:r>
              <a:rPr kumimoji="1" lang="en-US" altLang="ja-JP" dirty="0"/>
              <a:t>1</a:t>
            </a:r>
            <a:r>
              <a:rPr kumimoji="1" lang="ja-JP" altLang="en-US" dirty="0"/>
              <a:t>日の流れ</a:t>
            </a:r>
            <a:endParaRPr kumimoji="1" lang="en-US" altLang="ja-JP" dirty="0"/>
          </a:p>
          <a:p>
            <a:r>
              <a:rPr kumimoji="1" lang="ja-JP" altLang="en-US" dirty="0"/>
              <a:t>済（３） ：交通費精算</a:t>
            </a:r>
            <a:endParaRPr kumimoji="1" lang="en-US" altLang="ja-JP" dirty="0"/>
          </a:p>
          <a:p>
            <a:r>
              <a:rPr kumimoji="1" lang="ja-JP" altLang="en-US" dirty="0"/>
              <a:t>経理確認中（４）：旅費の申請</a:t>
            </a:r>
            <a:endParaRPr kumimoji="1" lang="en-US" altLang="ja-JP" dirty="0"/>
          </a:p>
          <a:p>
            <a:r>
              <a:rPr kumimoji="1" lang="ja-JP" altLang="en-US" dirty="0"/>
              <a:t>経理確認中（５）：帰省の申請</a:t>
            </a:r>
            <a:endParaRPr kumimoji="1" lang="en-US" altLang="ja-JP" dirty="0"/>
          </a:p>
          <a:p>
            <a:r>
              <a:rPr kumimoji="1" lang="ja-JP" altLang="en-US" dirty="0"/>
              <a:t>経理確認中（６） ：旅費の精算</a:t>
            </a:r>
            <a:endParaRPr kumimoji="1" lang="en-US" altLang="ja-JP" dirty="0"/>
          </a:p>
          <a:p>
            <a:r>
              <a:rPr kumimoji="1" lang="ja-JP" altLang="en-US" dirty="0"/>
              <a:t>経理確認中（７） ：交際費の申請</a:t>
            </a:r>
            <a:endParaRPr kumimoji="1" lang="en-US" altLang="ja-JP" dirty="0"/>
          </a:p>
          <a:p>
            <a:r>
              <a:rPr kumimoji="1" lang="ja-JP" altLang="en-US" dirty="0"/>
              <a:t>経理確認中（８） ：交際費の精算</a:t>
            </a:r>
            <a:endParaRPr kumimoji="1" lang="en-US" altLang="ja-JP" dirty="0"/>
          </a:p>
          <a:p>
            <a:r>
              <a:rPr kumimoji="1" lang="ja-JP" altLang="en-US" dirty="0"/>
              <a:t>未：仮払い申請</a:t>
            </a:r>
            <a:endParaRPr kumimoji="1" lang="en-US" altLang="ja-JP" dirty="0"/>
          </a:p>
          <a:p>
            <a:r>
              <a:rPr kumimoji="1" lang="ja-JP" altLang="en-US" dirty="0"/>
              <a:t>未：タクシーチケットの使用（使用後のみ。入手についてのマニュアルなし）</a:t>
            </a:r>
            <a:endParaRPr kumimoji="1" lang="en-US" altLang="ja-JP" dirty="0"/>
          </a:p>
          <a:p>
            <a:r>
              <a:rPr kumimoji="1" lang="ja-JP" altLang="en-US" dirty="0"/>
              <a:t>未：支払証明書の確認</a:t>
            </a:r>
            <a:endParaRPr kumimoji="1" lang="en-US" altLang="ja-JP" dirty="0"/>
          </a:p>
          <a:p>
            <a:r>
              <a:rPr kumimoji="1" lang="ja-JP" altLang="en-US" dirty="0"/>
              <a:t>未：経費申請</a:t>
            </a:r>
            <a:endParaRPr kumimoji="1" lang="en-US" altLang="ja-JP" dirty="0"/>
          </a:p>
          <a:p>
            <a:r>
              <a:rPr kumimoji="1" lang="ja-JP" altLang="en-US" dirty="0"/>
              <a:t>未：経費精算</a:t>
            </a:r>
            <a:endParaRPr kumimoji="1" lang="en-US" altLang="ja-JP" dirty="0"/>
          </a:p>
          <a:p>
            <a:r>
              <a:rPr kumimoji="1" lang="ja-JP" altLang="en-US" dirty="0"/>
              <a:t>未：経理処理（マニュアルなし）</a:t>
            </a:r>
            <a:endParaRPr kumimoji="1" lang="en-US" altLang="ja-JP" dirty="0"/>
          </a:p>
          <a:p>
            <a:r>
              <a:rPr kumimoji="1" lang="ja-JP" altLang="en-US" dirty="0"/>
              <a:t>未：出納担当者・代行責任者の変更</a:t>
            </a:r>
            <a:endParaRPr kumimoji="1" lang="en-US" altLang="ja-JP" dirty="0"/>
          </a:p>
        </p:txBody>
      </p:sp>
    </p:spTree>
    <p:extLst>
      <p:ext uri="{BB962C8B-B14F-4D97-AF65-F5344CB8AC3E}">
        <p14:creationId xmlns:p14="http://schemas.microsoft.com/office/powerpoint/2010/main" val="1094520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p:cNvSpPr/>
          <p:nvPr/>
        </p:nvSpPr>
        <p:spPr>
          <a:xfrm>
            <a:off x="441583" y="7684714"/>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en-US" altLang="ja-JP" dirty="0"/>
              <a:t>1</a:t>
            </a:r>
            <a:r>
              <a:rPr kumimoji="1" lang="ja-JP" altLang="en-US" dirty="0"/>
              <a:t>日の業務の流れ</a:t>
            </a:r>
          </a:p>
        </p:txBody>
      </p:sp>
      <p:sp>
        <p:nvSpPr>
          <p:cNvPr id="44" name="正方形/長方形 43"/>
          <p:cNvSpPr/>
          <p:nvPr/>
        </p:nvSpPr>
        <p:spPr>
          <a:xfrm>
            <a:off x="0" y="508000"/>
            <a:ext cx="331025"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0" y="1977571"/>
            <a:ext cx="331025" cy="33134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5204" y="5299829"/>
            <a:ext cx="331025" cy="18439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5204" y="8613326"/>
            <a:ext cx="331025"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6" name="正方形/長方形 55"/>
          <p:cNvSpPr/>
          <p:nvPr/>
        </p:nvSpPr>
        <p:spPr>
          <a:xfrm>
            <a:off x="-5204" y="7152557"/>
            <a:ext cx="331025" cy="1434508"/>
          </a:xfrm>
          <a:prstGeom prst="rect">
            <a:avLst/>
          </a:prstGeom>
        </p:spPr>
        <p:style>
          <a:lnRef idx="1">
            <a:schemeClr val="accent4"/>
          </a:lnRef>
          <a:fillRef idx="2">
            <a:schemeClr val="accent4"/>
          </a:fillRef>
          <a:effectRef idx="1">
            <a:schemeClr val="accent4"/>
          </a:effectRef>
          <a:fontRef idx="minor">
            <a:schemeClr val="dk1"/>
          </a:fontRef>
        </p:style>
        <p:txBody>
          <a:bodyPr vert="eaVert" rtlCol="0" anchor="ctr"/>
          <a:lstStyle/>
          <a:p>
            <a:pPr algn="ctr"/>
            <a:r>
              <a:rPr kumimoji="1" lang="ja-JP" altLang="en-US" sz="1100" dirty="0"/>
              <a:t>任命責任者または</a:t>
            </a:r>
            <a:endParaRPr kumimoji="1" lang="en-US" altLang="ja-JP" sz="1100" dirty="0"/>
          </a:p>
          <a:p>
            <a:pPr algn="ctr"/>
            <a:r>
              <a:rPr kumimoji="1" lang="ja-JP" altLang="en-US" sz="1100" dirty="0"/>
              <a:t>代行責任者</a:t>
            </a:r>
          </a:p>
        </p:txBody>
      </p:sp>
      <p:sp>
        <p:nvSpPr>
          <p:cNvPr id="59" name="四角形: 角を丸くする 58"/>
          <p:cNvSpPr/>
          <p:nvPr/>
        </p:nvSpPr>
        <p:spPr>
          <a:xfrm>
            <a:off x="2207634" y="771120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手提金庫の取り出し</a:t>
            </a:r>
          </a:p>
        </p:txBody>
      </p:sp>
      <p:sp>
        <p:nvSpPr>
          <p:cNvPr id="61" name="四角形: 角を丸くする 60"/>
          <p:cNvSpPr/>
          <p:nvPr/>
        </p:nvSpPr>
        <p:spPr>
          <a:xfrm>
            <a:off x="2207634" y="552525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前日の現金残高の確認</a:t>
            </a:r>
          </a:p>
        </p:txBody>
      </p:sp>
      <p:sp>
        <p:nvSpPr>
          <p:cNvPr id="3" name="フリーフォーム: 図形 2"/>
          <p:cNvSpPr/>
          <p:nvPr/>
        </p:nvSpPr>
        <p:spPr>
          <a:xfrm>
            <a:off x="3633173" y="4333875"/>
            <a:ext cx="448036" cy="4581525"/>
          </a:xfrm>
          <a:custGeom>
            <a:avLst/>
            <a:gdLst>
              <a:gd name="connsiteX0" fmla="*/ 428659 w 448036"/>
              <a:gd name="connsiteY0" fmla="*/ 0 h 3562350"/>
              <a:gd name="connsiteX1" fmla="*/ 34 w 448036"/>
              <a:gd name="connsiteY1" fmla="*/ 1381125 h 3562350"/>
              <a:gd name="connsiteX2" fmla="*/ 447709 w 448036"/>
              <a:gd name="connsiteY2" fmla="*/ 2619375 h 3562350"/>
              <a:gd name="connsiteX3" fmla="*/ 57184 w 448036"/>
              <a:gd name="connsiteY3" fmla="*/ 3562350 h 3562350"/>
            </a:gdLst>
            <a:ahLst/>
            <a:cxnLst>
              <a:cxn ang="0">
                <a:pos x="connsiteX0" y="connsiteY0"/>
              </a:cxn>
              <a:cxn ang="0">
                <a:pos x="connsiteX1" y="connsiteY1"/>
              </a:cxn>
              <a:cxn ang="0">
                <a:pos x="connsiteX2" y="connsiteY2"/>
              </a:cxn>
              <a:cxn ang="0">
                <a:pos x="connsiteX3" y="connsiteY3"/>
              </a:cxn>
            </a:cxnLst>
            <a:rect l="l" t="t" r="r" b="b"/>
            <a:pathLst>
              <a:path w="448036" h="3562350">
                <a:moveTo>
                  <a:pt x="428659" y="0"/>
                </a:moveTo>
                <a:cubicBezTo>
                  <a:pt x="212759" y="472281"/>
                  <a:pt x="-3141" y="944563"/>
                  <a:pt x="34" y="1381125"/>
                </a:cubicBezTo>
                <a:cubicBezTo>
                  <a:pt x="3209" y="1817687"/>
                  <a:pt x="438184" y="2255838"/>
                  <a:pt x="447709" y="2619375"/>
                </a:cubicBezTo>
                <a:cubicBezTo>
                  <a:pt x="457234" y="2982912"/>
                  <a:pt x="257209" y="3272631"/>
                  <a:pt x="57184" y="356235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sp>
        <p:nvSpPr>
          <p:cNvPr id="62" name="フリーフォーム: 図形 61"/>
          <p:cNvSpPr/>
          <p:nvPr/>
        </p:nvSpPr>
        <p:spPr>
          <a:xfrm>
            <a:off x="3709406" y="4333875"/>
            <a:ext cx="433861" cy="4581525"/>
          </a:xfrm>
          <a:custGeom>
            <a:avLst/>
            <a:gdLst>
              <a:gd name="connsiteX0" fmla="*/ 428659 w 448036"/>
              <a:gd name="connsiteY0" fmla="*/ 0 h 3562350"/>
              <a:gd name="connsiteX1" fmla="*/ 34 w 448036"/>
              <a:gd name="connsiteY1" fmla="*/ 1381125 h 3562350"/>
              <a:gd name="connsiteX2" fmla="*/ 447709 w 448036"/>
              <a:gd name="connsiteY2" fmla="*/ 2619375 h 3562350"/>
              <a:gd name="connsiteX3" fmla="*/ 57184 w 448036"/>
              <a:gd name="connsiteY3" fmla="*/ 3562350 h 3562350"/>
            </a:gdLst>
            <a:ahLst/>
            <a:cxnLst>
              <a:cxn ang="0">
                <a:pos x="connsiteX0" y="connsiteY0"/>
              </a:cxn>
              <a:cxn ang="0">
                <a:pos x="connsiteX1" y="connsiteY1"/>
              </a:cxn>
              <a:cxn ang="0">
                <a:pos x="connsiteX2" y="connsiteY2"/>
              </a:cxn>
              <a:cxn ang="0">
                <a:pos x="connsiteX3" y="connsiteY3"/>
              </a:cxn>
            </a:cxnLst>
            <a:rect l="l" t="t" r="r" b="b"/>
            <a:pathLst>
              <a:path w="448036" h="3562350">
                <a:moveTo>
                  <a:pt x="428659" y="0"/>
                </a:moveTo>
                <a:cubicBezTo>
                  <a:pt x="212759" y="472281"/>
                  <a:pt x="-3141" y="944563"/>
                  <a:pt x="34" y="1381125"/>
                </a:cubicBezTo>
                <a:cubicBezTo>
                  <a:pt x="3209" y="1817687"/>
                  <a:pt x="438184" y="2255838"/>
                  <a:pt x="447709" y="2619375"/>
                </a:cubicBezTo>
                <a:cubicBezTo>
                  <a:pt x="457234" y="2982912"/>
                  <a:pt x="257209" y="3272631"/>
                  <a:pt x="57184" y="356235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cxnSp>
        <p:nvCxnSpPr>
          <p:cNvPr id="63" name="直線矢印コネクタ 62"/>
          <p:cNvCxnSpPr>
            <a:stCxn id="4" idx="6"/>
            <a:endCxn id="59" idx="1"/>
          </p:cNvCxnSpPr>
          <p:nvPr/>
        </p:nvCxnSpPr>
        <p:spPr>
          <a:xfrm>
            <a:off x="811777" y="7869811"/>
            <a:ext cx="1395857" cy="132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8" name="四角形: 角を丸くする 57"/>
          <p:cNvSpPr/>
          <p:nvPr/>
        </p:nvSpPr>
        <p:spPr>
          <a:xfrm>
            <a:off x="989780" y="771120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大金庫の開扉</a:t>
            </a:r>
          </a:p>
        </p:txBody>
      </p:sp>
      <p:cxnSp>
        <p:nvCxnSpPr>
          <p:cNvPr id="70" name="直線矢印コネクタ 69"/>
          <p:cNvCxnSpPr>
            <a:stCxn id="59" idx="0"/>
            <a:endCxn id="61" idx="2"/>
          </p:cNvCxnSpPr>
          <p:nvPr/>
        </p:nvCxnSpPr>
        <p:spPr>
          <a:xfrm flipV="1">
            <a:off x="2719479" y="5868955"/>
            <a:ext cx="0" cy="1842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1" name="四角形: 角を丸くする 70"/>
          <p:cNvSpPr/>
          <p:nvPr/>
        </p:nvSpPr>
        <p:spPr>
          <a:xfrm>
            <a:off x="3787941" y="583957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各種申請・精算の受付</a:t>
            </a:r>
          </a:p>
        </p:txBody>
      </p:sp>
      <p:sp>
        <p:nvSpPr>
          <p:cNvPr id="72" name="四角形: 角を丸くする 71"/>
          <p:cNvSpPr/>
          <p:nvPr/>
        </p:nvSpPr>
        <p:spPr>
          <a:xfrm>
            <a:off x="4476442" y="658346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システムへの入力</a:t>
            </a:r>
          </a:p>
        </p:txBody>
      </p:sp>
      <p:sp>
        <p:nvSpPr>
          <p:cNvPr id="73" name="フリーフォーム: 図形 72"/>
          <p:cNvSpPr/>
          <p:nvPr/>
        </p:nvSpPr>
        <p:spPr>
          <a:xfrm>
            <a:off x="5562094" y="4333875"/>
            <a:ext cx="448036" cy="4581525"/>
          </a:xfrm>
          <a:custGeom>
            <a:avLst/>
            <a:gdLst>
              <a:gd name="connsiteX0" fmla="*/ 428659 w 448036"/>
              <a:gd name="connsiteY0" fmla="*/ 0 h 3562350"/>
              <a:gd name="connsiteX1" fmla="*/ 34 w 448036"/>
              <a:gd name="connsiteY1" fmla="*/ 1381125 h 3562350"/>
              <a:gd name="connsiteX2" fmla="*/ 447709 w 448036"/>
              <a:gd name="connsiteY2" fmla="*/ 2619375 h 3562350"/>
              <a:gd name="connsiteX3" fmla="*/ 57184 w 448036"/>
              <a:gd name="connsiteY3" fmla="*/ 3562350 h 3562350"/>
            </a:gdLst>
            <a:ahLst/>
            <a:cxnLst>
              <a:cxn ang="0">
                <a:pos x="connsiteX0" y="connsiteY0"/>
              </a:cxn>
              <a:cxn ang="0">
                <a:pos x="connsiteX1" y="connsiteY1"/>
              </a:cxn>
              <a:cxn ang="0">
                <a:pos x="connsiteX2" y="connsiteY2"/>
              </a:cxn>
              <a:cxn ang="0">
                <a:pos x="connsiteX3" y="connsiteY3"/>
              </a:cxn>
            </a:cxnLst>
            <a:rect l="l" t="t" r="r" b="b"/>
            <a:pathLst>
              <a:path w="448036" h="3562350">
                <a:moveTo>
                  <a:pt x="428659" y="0"/>
                </a:moveTo>
                <a:cubicBezTo>
                  <a:pt x="212759" y="472281"/>
                  <a:pt x="-3141" y="944563"/>
                  <a:pt x="34" y="1381125"/>
                </a:cubicBezTo>
                <a:cubicBezTo>
                  <a:pt x="3209" y="1817687"/>
                  <a:pt x="438184" y="2255838"/>
                  <a:pt x="447709" y="2619375"/>
                </a:cubicBezTo>
                <a:cubicBezTo>
                  <a:pt x="457234" y="2982912"/>
                  <a:pt x="257209" y="3272631"/>
                  <a:pt x="57184" y="356235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sp>
        <p:nvSpPr>
          <p:cNvPr id="74" name="フリーフォーム: 図形 73"/>
          <p:cNvSpPr/>
          <p:nvPr/>
        </p:nvSpPr>
        <p:spPr>
          <a:xfrm>
            <a:off x="5638327" y="4333875"/>
            <a:ext cx="433861" cy="4581525"/>
          </a:xfrm>
          <a:custGeom>
            <a:avLst/>
            <a:gdLst>
              <a:gd name="connsiteX0" fmla="*/ 428659 w 448036"/>
              <a:gd name="connsiteY0" fmla="*/ 0 h 3562350"/>
              <a:gd name="connsiteX1" fmla="*/ 34 w 448036"/>
              <a:gd name="connsiteY1" fmla="*/ 1381125 h 3562350"/>
              <a:gd name="connsiteX2" fmla="*/ 447709 w 448036"/>
              <a:gd name="connsiteY2" fmla="*/ 2619375 h 3562350"/>
              <a:gd name="connsiteX3" fmla="*/ 57184 w 448036"/>
              <a:gd name="connsiteY3" fmla="*/ 3562350 h 3562350"/>
            </a:gdLst>
            <a:ahLst/>
            <a:cxnLst>
              <a:cxn ang="0">
                <a:pos x="connsiteX0" y="connsiteY0"/>
              </a:cxn>
              <a:cxn ang="0">
                <a:pos x="connsiteX1" y="connsiteY1"/>
              </a:cxn>
              <a:cxn ang="0">
                <a:pos x="connsiteX2" y="connsiteY2"/>
              </a:cxn>
              <a:cxn ang="0">
                <a:pos x="connsiteX3" y="connsiteY3"/>
              </a:cxn>
            </a:cxnLst>
            <a:rect l="l" t="t" r="r" b="b"/>
            <a:pathLst>
              <a:path w="448036" h="3562350">
                <a:moveTo>
                  <a:pt x="428659" y="0"/>
                </a:moveTo>
                <a:cubicBezTo>
                  <a:pt x="212759" y="472281"/>
                  <a:pt x="-3141" y="944563"/>
                  <a:pt x="34" y="1381125"/>
                </a:cubicBezTo>
                <a:cubicBezTo>
                  <a:pt x="3209" y="1817687"/>
                  <a:pt x="438184" y="2255838"/>
                  <a:pt x="447709" y="2619375"/>
                </a:cubicBezTo>
                <a:cubicBezTo>
                  <a:pt x="457234" y="2982912"/>
                  <a:pt x="257209" y="3272631"/>
                  <a:pt x="57184" y="356235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sp>
        <p:nvSpPr>
          <p:cNvPr id="78" name="四角形: 角を丸くする 77"/>
          <p:cNvSpPr/>
          <p:nvPr/>
        </p:nvSpPr>
        <p:spPr>
          <a:xfrm>
            <a:off x="5778339" y="552525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現金出納帳で入出金の確認</a:t>
            </a:r>
          </a:p>
        </p:txBody>
      </p:sp>
      <p:sp>
        <p:nvSpPr>
          <p:cNvPr id="79" name="四角形: 角を丸くする 78"/>
          <p:cNvSpPr/>
          <p:nvPr/>
        </p:nvSpPr>
        <p:spPr>
          <a:xfrm>
            <a:off x="7258331" y="552525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現金残高照合表の作成</a:t>
            </a:r>
          </a:p>
        </p:txBody>
      </p:sp>
      <p:sp>
        <p:nvSpPr>
          <p:cNvPr id="80" name="四角形: 角を丸くする 79"/>
          <p:cNvSpPr/>
          <p:nvPr/>
        </p:nvSpPr>
        <p:spPr>
          <a:xfrm>
            <a:off x="7258331" y="658346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照合</a:t>
            </a:r>
          </a:p>
        </p:txBody>
      </p:sp>
      <p:sp>
        <p:nvSpPr>
          <p:cNvPr id="81" name="フローチャート: 書類 80"/>
          <p:cNvSpPr/>
          <p:nvPr/>
        </p:nvSpPr>
        <p:spPr>
          <a:xfrm>
            <a:off x="6356189" y="5839528"/>
            <a:ext cx="753316"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現金出納帳</a:t>
            </a:r>
          </a:p>
        </p:txBody>
      </p:sp>
      <p:sp>
        <p:nvSpPr>
          <p:cNvPr id="83" name="フローチャート: 書類 82"/>
          <p:cNvSpPr/>
          <p:nvPr/>
        </p:nvSpPr>
        <p:spPr>
          <a:xfrm>
            <a:off x="7909433" y="5839528"/>
            <a:ext cx="753316"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現金残高照合表</a:t>
            </a:r>
          </a:p>
        </p:txBody>
      </p:sp>
      <p:sp>
        <p:nvSpPr>
          <p:cNvPr id="85" name="四角形: 角を丸くする 84"/>
          <p:cNvSpPr/>
          <p:nvPr/>
        </p:nvSpPr>
        <p:spPr>
          <a:xfrm>
            <a:off x="8609795" y="6583463"/>
            <a:ext cx="1023689" cy="4442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システムへの入力（現金残高入力）</a:t>
            </a:r>
          </a:p>
        </p:txBody>
      </p:sp>
      <p:cxnSp>
        <p:nvCxnSpPr>
          <p:cNvPr id="86" name="直線矢印コネクタ 85"/>
          <p:cNvCxnSpPr>
            <a:stCxn id="78" idx="3"/>
            <a:endCxn id="79" idx="1"/>
          </p:cNvCxnSpPr>
          <p:nvPr/>
        </p:nvCxnSpPr>
        <p:spPr>
          <a:xfrm>
            <a:off x="6802028" y="5697103"/>
            <a:ext cx="45630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1" name="コネクタ: カギ線 90"/>
          <p:cNvCxnSpPr>
            <a:stCxn id="81" idx="2"/>
            <a:endCxn id="80" idx="0"/>
          </p:cNvCxnSpPr>
          <p:nvPr/>
        </p:nvCxnSpPr>
        <p:spPr>
          <a:xfrm rot="16200000" flipH="1">
            <a:off x="7075195" y="5888482"/>
            <a:ext cx="352633" cy="1037329"/>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97" name="直線矢印コネクタ 96"/>
          <p:cNvCxnSpPr>
            <a:stCxn id="79" idx="2"/>
            <a:endCxn id="80" idx="0"/>
          </p:cNvCxnSpPr>
          <p:nvPr/>
        </p:nvCxnSpPr>
        <p:spPr>
          <a:xfrm>
            <a:off x="7770176" y="5868955"/>
            <a:ext cx="0" cy="71450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2" name="コネクタ: カギ線 101"/>
          <p:cNvCxnSpPr>
            <a:stCxn id="83" idx="2"/>
            <a:endCxn id="80" idx="0"/>
          </p:cNvCxnSpPr>
          <p:nvPr/>
        </p:nvCxnSpPr>
        <p:spPr>
          <a:xfrm rot="5400000">
            <a:off x="7851818" y="6149190"/>
            <a:ext cx="352633" cy="515915"/>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84" name="四角形: 角を丸くする 83"/>
          <p:cNvSpPr/>
          <p:nvPr/>
        </p:nvSpPr>
        <p:spPr>
          <a:xfrm>
            <a:off x="7258709" y="771097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実査</a:t>
            </a:r>
          </a:p>
        </p:txBody>
      </p:sp>
      <p:sp>
        <p:nvSpPr>
          <p:cNvPr id="119" name="フローチャート: 磁気ディスク 118"/>
          <p:cNvSpPr/>
          <p:nvPr/>
        </p:nvSpPr>
        <p:spPr>
          <a:xfrm>
            <a:off x="4655223" y="8896350"/>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20" name="直線矢印コネクタ 119"/>
          <p:cNvCxnSpPr>
            <a:stCxn id="72" idx="2"/>
            <a:endCxn id="119" idx="1"/>
          </p:cNvCxnSpPr>
          <p:nvPr/>
        </p:nvCxnSpPr>
        <p:spPr>
          <a:xfrm flipH="1">
            <a:off x="4982999" y="6927169"/>
            <a:ext cx="5288" cy="196918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8" name="直線矢印コネクタ 127"/>
          <p:cNvCxnSpPr>
            <a:stCxn id="80" idx="2"/>
            <a:endCxn id="84" idx="0"/>
          </p:cNvCxnSpPr>
          <p:nvPr/>
        </p:nvCxnSpPr>
        <p:spPr>
          <a:xfrm>
            <a:off x="7770176" y="6927169"/>
            <a:ext cx="378" cy="78380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7" name="フローチャート: 書類 136"/>
          <p:cNvSpPr/>
          <p:nvPr/>
        </p:nvSpPr>
        <p:spPr>
          <a:xfrm>
            <a:off x="1344234" y="8003310"/>
            <a:ext cx="753316"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金庫開閉記録簿</a:t>
            </a:r>
          </a:p>
        </p:txBody>
      </p:sp>
      <p:sp>
        <p:nvSpPr>
          <p:cNvPr id="138" name="フローチャート: 書類 137"/>
          <p:cNvSpPr/>
          <p:nvPr/>
        </p:nvSpPr>
        <p:spPr>
          <a:xfrm>
            <a:off x="2830920" y="5807205"/>
            <a:ext cx="753316"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現金残高照合表</a:t>
            </a:r>
          </a:p>
        </p:txBody>
      </p:sp>
      <p:sp>
        <p:nvSpPr>
          <p:cNvPr id="140" name="楕円 139"/>
          <p:cNvSpPr/>
          <p:nvPr/>
        </p:nvSpPr>
        <p:spPr>
          <a:xfrm>
            <a:off x="12299489" y="5501307"/>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125" name="ひし形 124"/>
          <p:cNvSpPr/>
          <p:nvPr/>
        </p:nvSpPr>
        <p:spPr>
          <a:xfrm>
            <a:off x="10608051" y="5510328"/>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違算</a:t>
            </a:r>
          </a:p>
        </p:txBody>
      </p:sp>
      <p:sp>
        <p:nvSpPr>
          <p:cNvPr id="147" name="テキスト ボックス 146"/>
          <p:cNvSpPr txBox="1"/>
          <p:nvPr/>
        </p:nvSpPr>
        <p:spPr>
          <a:xfrm>
            <a:off x="10994307" y="5460079"/>
            <a:ext cx="511843" cy="230832"/>
          </a:xfrm>
          <a:prstGeom prst="rect">
            <a:avLst/>
          </a:prstGeom>
          <a:noFill/>
        </p:spPr>
        <p:txBody>
          <a:bodyPr wrap="square" rtlCol="0">
            <a:spAutoFit/>
          </a:bodyPr>
          <a:lstStyle/>
          <a:p>
            <a:r>
              <a:rPr kumimoji="1" lang="ja-JP" altLang="en-US" sz="900" dirty="0"/>
              <a:t>なし</a:t>
            </a:r>
          </a:p>
        </p:txBody>
      </p:sp>
      <p:sp>
        <p:nvSpPr>
          <p:cNvPr id="148" name="テキスト ボックス 147"/>
          <p:cNvSpPr txBox="1"/>
          <p:nvPr/>
        </p:nvSpPr>
        <p:spPr>
          <a:xfrm>
            <a:off x="10863973" y="5854033"/>
            <a:ext cx="511843" cy="230832"/>
          </a:xfrm>
          <a:prstGeom prst="rect">
            <a:avLst/>
          </a:prstGeom>
          <a:noFill/>
        </p:spPr>
        <p:txBody>
          <a:bodyPr wrap="square" rtlCol="0">
            <a:spAutoFit/>
          </a:bodyPr>
          <a:lstStyle/>
          <a:p>
            <a:r>
              <a:rPr kumimoji="1" lang="ja-JP" altLang="en-US" sz="900" dirty="0"/>
              <a:t>あり</a:t>
            </a:r>
          </a:p>
        </p:txBody>
      </p:sp>
      <p:sp>
        <p:nvSpPr>
          <p:cNvPr id="150" name="フローチャート: 磁気ディスク 149"/>
          <p:cNvSpPr/>
          <p:nvPr/>
        </p:nvSpPr>
        <p:spPr>
          <a:xfrm>
            <a:off x="8793863" y="8900594"/>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51" name="直線矢印コネクタ 150"/>
          <p:cNvCxnSpPr>
            <a:stCxn id="85" idx="2"/>
            <a:endCxn id="150" idx="1"/>
          </p:cNvCxnSpPr>
          <p:nvPr/>
        </p:nvCxnSpPr>
        <p:spPr>
          <a:xfrm flipH="1">
            <a:off x="9121639" y="7027667"/>
            <a:ext cx="1" cy="187292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5" name="コネクタ: カギ線 164"/>
          <p:cNvCxnSpPr>
            <a:stCxn id="84" idx="3"/>
            <a:endCxn id="85" idx="1"/>
          </p:cNvCxnSpPr>
          <p:nvPr/>
        </p:nvCxnSpPr>
        <p:spPr>
          <a:xfrm flipV="1">
            <a:off x="8282398" y="6805565"/>
            <a:ext cx="327397" cy="1077262"/>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77" name="コネクタ: カギ線 176"/>
          <p:cNvCxnSpPr/>
          <p:nvPr/>
        </p:nvCxnSpPr>
        <p:spPr>
          <a:xfrm flipV="1">
            <a:off x="8282398" y="6798942"/>
            <a:ext cx="327397" cy="1077262"/>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7" name="四角形: 角を丸くする 106"/>
          <p:cNvSpPr/>
          <p:nvPr/>
        </p:nvSpPr>
        <p:spPr>
          <a:xfrm>
            <a:off x="9274194" y="771097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大金庫の閉扉</a:t>
            </a:r>
          </a:p>
        </p:txBody>
      </p:sp>
      <p:cxnSp>
        <p:nvCxnSpPr>
          <p:cNvPr id="183" name="コネクタ: カギ線 182"/>
          <p:cNvCxnSpPr>
            <a:stCxn id="85" idx="3"/>
            <a:endCxn id="107" idx="0"/>
          </p:cNvCxnSpPr>
          <p:nvPr/>
        </p:nvCxnSpPr>
        <p:spPr>
          <a:xfrm>
            <a:off x="9633484" y="6805565"/>
            <a:ext cx="152555" cy="905409"/>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89" name="コネクタ: カギ線 188"/>
          <p:cNvCxnSpPr>
            <a:stCxn id="107" idx="3"/>
            <a:endCxn id="125" idx="1"/>
          </p:cNvCxnSpPr>
          <p:nvPr/>
        </p:nvCxnSpPr>
        <p:spPr>
          <a:xfrm flipV="1">
            <a:off x="10297883" y="5682181"/>
            <a:ext cx="310168" cy="2200646"/>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5" name="直線矢印コネクタ 194"/>
          <p:cNvCxnSpPr>
            <a:stCxn id="125" idx="3"/>
          </p:cNvCxnSpPr>
          <p:nvPr/>
        </p:nvCxnSpPr>
        <p:spPr>
          <a:xfrm>
            <a:off x="10989051" y="5682181"/>
            <a:ext cx="1260596" cy="42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2" name="四角形: 角を丸くする 201"/>
          <p:cNvSpPr/>
          <p:nvPr/>
        </p:nvSpPr>
        <p:spPr>
          <a:xfrm>
            <a:off x="10994305" y="6093604"/>
            <a:ext cx="1023689" cy="4709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過不足金発生報告書件発見報告書作成</a:t>
            </a:r>
          </a:p>
        </p:txBody>
      </p:sp>
      <p:cxnSp>
        <p:nvCxnSpPr>
          <p:cNvPr id="207" name="コネクタ: カギ線 206"/>
          <p:cNvCxnSpPr>
            <a:stCxn id="71" idx="2"/>
            <a:endCxn id="72" idx="1"/>
          </p:cNvCxnSpPr>
          <p:nvPr/>
        </p:nvCxnSpPr>
        <p:spPr>
          <a:xfrm rot="16200000" flipH="1">
            <a:off x="4102095" y="6380970"/>
            <a:ext cx="572038" cy="176656"/>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25" name="コネクタ: カギ線 224"/>
          <p:cNvCxnSpPr>
            <a:stCxn id="125" idx="2"/>
            <a:endCxn id="202" idx="1"/>
          </p:cNvCxnSpPr>
          <p:nvPr/>
        </p:nvCxnSpPr>
        <p:spPr>
          <a:xfrm rot="16200000" flipH="1">
            <a:off x="10658914" y="5993670"/>
            <a:ext cx="475028" cy="195754"/>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51" name="四角形: 角を丸くする 250"/>
          <p:cNvSpPr/>
          <p:nvPr/>
        </p:nvSpPr>
        <p:spPr>
          <a:xfrm>
            <a:off x="3787940" y="102182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各種申請</a:t>
            </a:r>
          </a:p>
        </p:txBody>
      </p:sp>
      <p:cxnSp>
        <p:nvCxnSpPr>
          <p:cNvPr id="253" name="直線矢印コネクタ 252"/>
          <p:cNvCxnSpPr>
            <a:stCxn id="251" idx="2"/>
            <a:endCxn id="71" idx="0"/>
          </p:cNvCxnSpPr>
          <p:nvPr/>
        </p:nvCxnSpPr>
        <p:spPr>
          <a:xfrm>
            <a:off x="4299785" y="1365525"/>
            <a:ext cx="1" cy="44740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7" name="四角形: 角を丸くする 256"/>
          <p:cNvSpPr/>
          <p:nvPr/>
        </p:nvSpPr>
        <p:spPr>
          <a:xfrm>
            <a:off x="3787940" y="277516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a:t>
            </a:r>
          </a:p>
        </p:txBody>
      </p:sp>
      <p:sp>
        <p:nvSpPr>
          <p:cNvPr id="258" name="テキスト ボックス 257"/>
          <p:cNvSpPr txBox="1"/>
          <p:nvPr/>
        </p:nvSpPr>
        <p:spPr>
          <a:xfrm>
            <a:off x="7018133" y="8097396"/>
            <a:ext cx="1623176" cy="1061829"/>
          </a:xfrm>
          <a:prstGeom prst="rect">
            <a:avLst/>
          </a:prstGeom>
          <a:noFill/>
        </p:spPr>
        <p:txBody>
          <a:bodyPr wrap="square" rtlCol="0">
            <a:spAutoFit/>
          </a:bodyPr>
          <a:lstStyle/>
          <a:p>
            <a:r>
              <a:rPr kumimoji="1" lang="ja-JP" altLang="en-US" sz="900" dirty="0"/>
              <a:t>・現金出納帳の入出金</a:t>
            </a:r>
            <a:endParaRPr kumimoji="1" lang="en-US" altLang="ja-JP" sz="900" dirty="0"/>
          </a:p>
          <a:p>
            <a:r>
              <a:rPr kumimoji="1" lang="ja-JP" altLang="en-US" sz="900" dirty="0"/>
              <a:t>・お金を数えて残高照合表</a:t>
            </a:r>
            <a:endParaRPr kumimoji="1" lang="en-US" altLang="ja-JP" sz="900" dirty="0"/>
          </a:p>
          <a:p>
            <a:r>
              <a:rPr kumimoji="1" lang="ja-JP" altLang="en-US" sz="900" dirty="0"/>
              <a:t>・残高照合表と現金出納帳の残高の一致</a:t>
            </a:r>
            <a:endParaRPr kumimoji="1" lang="en-US" altLang="ja-JP" sz="900" dirty="0"/>
          </a:p>
          <a:p>
            <a:r>
              <a:rPr kumimoji="1" lang="ja-JP" altLang="en-US" sz="900" dirty="0">
                <a:solidFill>
                  <a:schemeClr val="accent1"/>
                </a:solidFill>
              </a:rPr>
              <a:t>＊出納担当者と同じ内容を任命責任者または代行責任者は確認する</a:t>
            </a:r>
            <a:endParaRPr kumimoji="1" lang="en-US" altLang="ja-JP" sz="900" dirty="0">
              <a:solidFill>
                <a:schemeClr val="accent1"/>
              </a:solidFill>
            </a:endParaRPr>
          </a:p>
        </p:txBody>
      </p:sp>
      <p:sp>
        <p:nvSpPr>
          <p:cNvPr id="260" name="テキスト ボックス 259"/>
          <p:cNvSpPr txBox="1"/>
          <p:nvPr/>
        </p:nvSpPr>
        <p:spPr>
          <a:xfrm>
            <a:off x="8686621" y="5932071"/>
            <a:ext cx="1526621" cy="646331"/>
          </a:xfrm>
          <a:prstGeom prst="rect">
            <a:avLst/>
          </a:prstGeom>
          <a:noFill/>
        </p:spPr>
        <p:txBody>
          <a:bodyPr wrap="square" rtlCol="0">
            <a:spAutoFit/>
          </a:bodyPr>
          <a:lstStyle/>
          <a:p>
            <a:r>
              <a:rPr kumimoji="1" lang="ja-JP" altLang="en-US" sz="900" dirty="0"/>
              <a:t>・現金確定処理メニューで確定を入力</a:t>
            </a:r>
            <a:endParaRPr kumimoji="1" lang="en-US" altLang="ja-JP" sz="900" dirty="0"/>
          </a:p>
          <a:p>
            <a:r>
              <a:rPr kumimoji="1" lang="ja-JP" altLang="en-US" sz="900" dirty="0"/>
              <a:t>・経費精算システムから現金出納帳を出力</a:t>
            </a:r>
            <a:endParaRPr kumimoji="1" lang="en-US" altLang="ja-JP" sz="900" dirty="0"/>
          </a:p>
        </p:txBody>
      </p:sp>
      <p:sp>
        <p:nvSpPr>
          <p:cNvPr id="261" name="吹き出し: 四角形 260"/>
          <p:cNvSpPr/>
          <p:nvPr/>
        </p:nvSpPr>
        <p:spPr>
          <a:xfrm>
            <a:off x="5681469" y="2733857"/>
            <a:ext cx="2612298" cy="648150"/>
          </a:xfrm>
          <a:prstGeom prst="wedgeRectCallout">
            <a:avLst>
              <a:gd name="adj1" fmla="val -72852"/>
              <a:gd name="adj2" fmla="val 58418"/>
            </a:avLst>
          </a:prstGeom>
        </p:spPr>
        <p:style>
          <a:lnRef idx="1">
            <a:schemeClr val="accent2"/>
          </a:lnRef>
          <a:fillRef idx="2">
            <a:schemeClr val="accent2"/>
          </a:fillRef>
          <a:effectRef idx="1">
            <a:schemeClr val="accent2"/>
          </a:effectRef>
          <a:fontRef idx="minor">
            <a:schemeClr val="dk1"/>
          </a:fontRef>
        </p:style>
        <p:txBody>
          <a:bodyPr rtlCol="0" anchor="t"/>
          <a:lstStyle/>
          <a:p>
            <a:r>
              <a:rPr kumimoji="1" lang="en-US" altLang="ja-JP" sz="900" dirty="0"/>
              <a:t>【</a:t>
            </a:r>
            <a:r>
              <a:rPr kumimoji="1" lang="ja-JP" altLang="en-US" sz="900" dirty="0"/>
              <a:t>非定例業務</a:t>
            </a:r>
            <a:r>
              <a:rPr kumimoji="1" lang="en-US" altLang="ja-JP" sz="900" dirty="0"/>
              <a:t>】</a:t>
            </a:r>
          </a:p>
          <a:p>
            <a:r>
              <a:rPr kumimoji="1" lang="ja-JP" altLang="en-US" sz="900" dirty="0"/>
              <a:t>・小口現金の補充（支社）</a:t>
            </a:r>
            <a:endParaRPr kumimoji="1" lang="en-US" altLang="ja-JP" sz="900" dirty="0"/>
          </a:p>
          <a:p>
            <a:r>
              <a:rPr kumimoji="1" lang="ja-JP" altLang="en-US" sz="900" dirty="0"/>
              <a:t>小口現金が足りない場合、出納担当者は専用口座から小口現金を取り出す。</a:t>
            </a:r>
          </a:p>
        </p:txBody>
      </p:sp>
      <p:sp>
        <p:nvSpPr>
          <p:cNvPr id="263" name="四角形: 角を丸くする 262"/>
          <p:cNvSpPr/>
          <p:nvPr/>
        </p:nvSpPr>
        <p:spPr>
          <a:xfrm>
            <a:off x="10994305" y="7626483"/>
            <a:ext cx="1023689" cy="4709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過不足金発生報告書件発見報告書確認</a:t>
            </a:r>
          </a:p>
        </p:txBody>
      </p:sp>
      <p:cxnSp>
        <p:nvCxnSpPr>
          <p:cNvPr id="264" name="直線矢印コネクタ 263"/>
          <p:cNvCxnSpPr>
            <a:stCxn id="202" idx="2"/>
            <a:endCxn id="263" idx="0"/>
          </p:cNvCxnSpPr>
          <p:nvPr/>
        </p:nvCxnSpPr>
        <p:spPr>
          <a:xfrm>
            <a:off x="11506150" y="6564518"/>
            <a:ext cx="0" cy="10619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76" name="フローチャート: 書類 275"/>
          <p:cNvSpPr/>
          <p:nvPr/>
        </p:nvSpPr>
        <p:spPr>
          <a:xfrm>
            <a:off x="8348410" y="2733857"/>
            <a:ext cx="753316" cy="710873"/>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キャッシュカード使用記録簿</a:t>
            </a:r>
          </a:p>
        </p:txBody>
      </p:sp>
      <p:sp>
        <p:nvSpPr>
          <p:cNvPr id="277" name="吹き出し: 四角形 276"/>
          <p:cNvSpPr/>
          <p:nvPr/>
        </p:nvSpPr>
        <p:spPr>
          <a:xfrm>
            <a:off x="5679739" y="3444730"/>
            <a:ext cx="2612298" cy="790911"/>
          </a:xfrm>
          <a:prstGeom prst="wedgeRectCallout">
            <a:avLst>
              <a:gd name="adj1" fmla="val -72852"/>
              <a:gd name="adj2" fmla="val 58418"/>
            </a:avLst>
          </a:prstGeom>
        </p:spPr>
        <p:style>
          <a:lnRef idx="1">
            <a:schemeClr val="accent2"/>
          </a:lnRef>
          <a:fillRef idx="2">
            <a:schemeClr val="accent2"/>
          </a:fillRef>
          <a:effectRef idx="1">
            <a:schemeClr val="accent2"/>
          </a:effectRef>
          <a:fontRef idx="minor">
            <a:schemeClr val="dk1"/>
          </a:fontRef>
        </p:style>
        <p:txBody>
          <a:bodyPr rtlCol="0" anchor="t"/>
          <a:lstStyle/>
          <a:p>
            <a:r>
              <a:rPr kumimoji="1" lang="en-US" altLang="ja-JP" sz="900" dirty="0"/>
              <a:t>【</a:t>
            </a:r>
            <a:r>
              <a:rPr kumimoji="1" lang="ja-JP" altLang="en-US" sz="900" dirty="0"/>
              <a:t>非定例業務</a:t>
            </a:r>
            <a:r>
              <a:rPr kumimoji="1" lang="en-US" altLang="ja-JP" sz="900" dirty="0"/>
              <a:t>】</a:t>
            </a:r>
          </a:p>
          <a:p>
            <a:r>
              <a:rPr kumimoji="1" lang="ja-JP" altLang="en-US" sz="900" dirty="0"/>
              <a:t>・小口現金口座の補充（支社）</a:t>
            </a:r>
            <a:endParaRPr kumimoji="1" lang="en-US" altLang="ja-JP" sz="900" dirty="0"/>
          </a:p>
          <a:p>
            <a:r>
              <a:rPr kumimoji="1" lang="ja-JP" altLang="en-US" sz="900" dirty="0"/>
              <a:t>小口現金口座が足りない場合、出納担当者は「小口現金口座振替依頼書」を使用して経理部長へ請求する。</a:t>
            </a:r>
          </a:p>
          <a:p>
            <a:endParaRPr kumimoji="1" lang="ja-JP" altLang="en-US" sz="900" dirty="0"/>
          </a:p>
        </p:txBody>
      </p:sp>
      <p:sp>
        <p:nvSpPr>
          <p:cNvPr id="278" name="フローチャート: 書類 277"/>
          <p:cNvSpPr/>
          <p:nvPr/>
        </p:nvSpPr>
        <p:spPr>
          <a:xfrm>
            <a:off x="8348410" y="3548000"/>
            <a:ext cx="753316" cy="57726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小口現金口座振替依頼書</a:t>
            </a:r>
          </a:p>
        </p:txBody>
      </p:sp>
      <p:sp>
        <p:nvSpPr>
          <p:cNvPr id="279" name="吹き出し: 四角形 278"/>
          <p:cNvSpPr/>
          <p:nvPr/>
        </p:nvSpPr>
        <p:spPr>
          <a:xfrm>
            <a:off x="5681469" y="1922433"/>
            <a:ext cx="2612298" cy="739033"/>
          </a:xfrm>
          <a:prstGeom prst="wedgeRectCallout">
            <a:avLst>
              <a:gd name="adj1" fmla="val -72852"/>
              <a:gd name="adj2" fmla="val 58418"/>
            </a:avLst>
          </a:prstGeom>
        </p:spPr>
        <p:style>
          <a:lnRef idx="1">
            <a:schemeClr val="accent2"/>
          </a:lnRef>
          <a:fillRef idx="2">
            <a:schemeClr val="accent2"/>
          </a:fillRef>
          <a:effectRef idx="1">
            <a:schemeClr val="accent2"/>
          </a:effectRef>
          <a:fontRef idx="minor">
            <a:schemeClr val="dk1"/>
          </a:fontRef>
        </p:style>
        <p:txBody>
          <a:bodyPr rtlCol="0" anchor="t"/>
          <a:lstStyle/>
          <a:p>
            <a:r>
              <a:rPr kumimoji="1" lang="en-US" altLang="ja-JP" sz="900" dirty="0"/>
              <a:t>【</a:t>
            </a:r>
            <a:r>
              <a:rPr kumimoji="1" lang="ja-JP" altLang="en-US" sz="900" dirty="0"/>
              <a:t>非定例業務</a:t>
            </a:r>
            <a:r>
              <a:rPr kumimoji="1" lang="en-US" altLang="ja-JP" sz="900" dirty="0"/>
              <a:t>】</a:t>
            </a:r>
          </a:p>
          <a:p>
            <a:r>
              <a:rPr kumimoji="1" lang="ja-JP" altLang="en-US" sz="900" dirty="0"/>
              <a:t>・小口現金の補充（店舗）</a:t>
            </a:r>
            <a:endParaRPr kumimoji="1" lang="en-US" altLang="ja-JP" sz="900" dirty="0"/>
          </a:p>
          <a:p>
            <a:r>
              <a:rPr kumimoji="1" lang="ja-JP" altLang="en-US" sz="900" dirty="0"/>
              <a:t>小口現金が足りない場合、出納担当者は「小口現金請求書兼受領書」を使用して支社長へ請求する。</a:t>
            </a:r>
          </a:p>
        </p:txBody>
      </p:sp>
      <p:sp>
        <p:nvSpPr>
          <p:cNvPr id="280" name="フローチャート: 書類 279"/>
          <p:cNvSpPr/>
          <p:nvPr/>
        </p:nvSpPr>
        <p:spPr>
          <a:xfrm>
            <a:off x="8348410" y="2038142"/>
            <a:ext cx="753316" cy="57726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小口現金請求書兼受領書</a:t>
            </a:r>
          </a:p>
        </p:txBody>
      </p:sp>
      <p:cxnSp>
        <p:nvCxnSpPr>
          <p:cNvPr id="289" name="コネクタ: カギ線 288"/>
          <p:cNvCxnSpPr>
            <a:stCxn id="263" idx="3"/>
          </p:cNvCxnSpPr>
          <p:nvPr/>
        </p:nvCxnSpPr>
        <p:spPr>
          <a:xfrm flipV="1">
            <a:off x="12017994" y="5686404"/>
            <a:ext cx="231653" cy="2175536"/>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04" name="フローチャート: 書類 203"/>
          <p:cNvSpPr/>
          <p:nvPr/>
        </p:nvSpPr>
        <p:spPr>
          <a:xfrm>
            <a:off x="11543797" y="6624636"/>
            <a:ext cx="753316" cy="754063"/>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過不足金発生報告書件発見報告書</a:t>
            </a:r>
          </a:p>
        </p:txBody>
      </p:sp>
      <p:sp>
        <p:nvSpPr>
          <p:cNvPr id="66" name="フローチャート: 書類 65"/>
          <p:cNvSpPr/>
          <p:nvPr/>
        </p:nvSpPr>
        <p:spPr>
          <a:xfrm>
            <a:off x="9633484" y="8003310"/>
            <a:ext cx="753316"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金庫開閉記録簿</a:t>
            </a:r>
          </a:p>
        </p:txBody>
      </p:sp>
      <p:sp>
        <p:nvSpPr>
          <p:cNvPr id="67" name="テキスト ボックス 66"/>
          <p:cNvSpPr txBox="1"/>
          <p:nvPr/>
        </p:nvSpPr>
        <p:spPr>
          <a:xfrm>
            <a:off x="6332175" y="6517023"/>
            <a:ext cx="1623176" cy="1200329"/>
          </a:xfrm>
          <a:prstGeom prst="rect">
            <a:avLst/>
          </a:prstGeom>
          <a:noFill/>
        </p:spPr>
        <p:txBody>
          <a:bodyPr wrap="square" rtlCol="0">
            <a:spAutoFit/>
          </a:bodyPr>
          <a:lstStyle/>
          <a:p>
            <a:r>
              <a:rPr kumimoji="1" lang="ja-JP" altLang="en-US" sz="900" dirty="0"/>
              <a:t>本社</a:t>
            </a:r>
            <a:endParaRPr kumimoji="1" lang="en-US" altLang="ja-JP" sz="900" dirty="0"/>
          </a:p>
          <a:p>
            <a:r>
              <a:rPr kumimoji="1" lang="ja-JP" altLang="en-US" sz="900" dirty="0"/>
              <a:t>・新幹線回数券</a:t>
            </a:r>
            <a:endParaRPr kumimoji="1" lang="en-US" altLang="ja-JP" sz="900" dirty="0"/>
          </a:p>
          <a:p>
            <a:r>
              <a:rPr kumimoji="1" lang="ja-JP" altLang="en-US" sz="900" dirty="0"/>
              <a:t>・商品券</a:t>
            </a:r>
            <a:endParaRPr kumimoji="1" lang="en-US" altLang="ja-JP" sz="900" dirty="0"/>
          </a:p>
          <a:p>
            <a:r>
              <a:rPr kumimoji="1" lang="ja-JP" altLang="en-US" sz="900" dirty="0"/>
              <a:t>・収入印紙＋社外前払い金</a:t>
            </a:r>
            <a:endParaRPr kumimoji="1" lang="en-US" altLang="ja-JP" sz="900" dirty="0"/>
          </a:p>
          <a:p>
            <a:r>
              <a:rPr kumimoji="1" lang="ja-JP" altLang="en-US" sz="900" dirty="0"/>
              <a:t>現場</a:t>
            </a:r>
            <a:endParaRPr kumimoji="1" lang="en-US" altLang="ja-JP" sz="900" dirty="0"/>
          </a:p>
          <a:p>
            <a:r>
              <a:rPr kumimoji="1" lang="ja-JP" altLang="en-US" sz="900" dirty="0"/>
              <a:t>・切手</a:t>
            </a:r>
            <a:endParaRPr kumimoji="1" lang="en-US" altLang="ja-JP" sz="900" dirty="0"/>
          </a:p>
          <a:p>
            <a:r>
              <a:rPr kumimoji="1" lang="ja-JP" altLang="en-US" sz="900" dirty="0"/>
              <a:t>・レターパック</a:t>
            </a:r>
            <a:endParaRPr kumimoji="1" lang="en-US" altLang="ja-JP" sz="900" dirty="0"/>
          </a:p>
          <a:p>
            <a:r>
              <a:rPr kumimoji="1" lang="ja-JP" altLang="en-US" sz="900" dirty="0"/>
              <a:t>を同時に在庫確認</a:t>
            </a:r>
            <a:endParaRPr kumimoji="1" lang="en-US" altLang="ja-JP" sz="900" dirty="0"/>
          </a:p>
        </p:txBody>
      </p:sp>
      <p:sp>
        <p:nvSpPr>
          <p:cNvPr id="68" name="テキスト ボックス 67"/>
          <p:cNvSpPr txBox="1"/>
          <p:nvPr/>
        </p:nvSpPr>
        <p:spPr>
          <a:xfrm>
            <a:off x="6082262" y="7788392"/>
            <a:ext cx="960004" cy="784830"/>
          </a:xfrm>
          <a:prstGeom prst="rect">
            <a:avLst/>
          </a:prstGeom>
          <a:noFill/>
        </p:spPr>
        <p:txBody>
          <a:bodyPr wrap="square" rtlCol="0">
            <a:spAutoFit/>
          </a:bodyPr>
          <a:lstStyle/>
          <a:p>
            <a:r>
              <a:rPr kumimoji="1" lang="ja-JP" altLang="en-US" sz="900" dirty="0">
                <a:solidFill>
                  <a:srgbClr val="FF0000"/>
                </a:solidFill>
              </a:rPr>
              <a:t>新幹線回数券と商品券は現在の経費生産システムで残高表示される</a:t>
            </a:r>
            <a:endParaRPr kumimoji="1" lang="en-US" altLang="ja-JP" sz="900" dirty="0">
              <a:solidFill>
                <a:srgbClr val="FF0000"/>
              </a:solidFill>
            </a:endParaRPr>
          </a:p>
        </p:txBody>
      </p:sp>
    </p:spTree>
    <p:extLst>
      <p:ext uri="{BB962C8B-B14F-4D97-AF65-F5344CB8AC3E}">
        <p14:creationId xmlns:p14="http://schemas.microsoft.com/office/powerpoint/2010/main" val="1661990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線矢印コネクタ 29"/>
          <p:cNvCxnSpPr>
            <a:stCxn id="12" idx="3"/>
            <a:endCxn id="14" idx="1"/>
          </p:cNvCxnSpPr>
          <p:nvPr/>
        </p:nvCxnSpPr>
        <p:spPr>
          <a:xfrm>
            <a:off x="5490752" y="6643304"/>
            <a:ext cx="152019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 name="楕円 3"/>
          <p:cNvSpPr/>
          <p:nvPr/>
        </p:nvSpPr>
        <p:spPr>
          <a:xfrm>
            <a:off x="729349" y="867299"/>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5" name="四角形: 角を丸くする 4"/>
          <p:cNvSpPr/>
          <p:nvPr/>
        </p:nvSpPr>
        <p:spPr>
          <a:xfrm>
            <a:off x="1241478" y="87429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交通費の申請と精算</a:t>
            </a:r>
          </a:p>
        </p:txBody>
      </p:sp>
      <p:sp>
        <p:nvSpPr>
          <p:cNvPr id="8" name="フローチャート: 書類 7"/>
          <p:cNvSpPr/>
          <p:nvPr/>
        </p:nvSpPr>
        <p:spPr>
          <a:xfrm>
            <a:off x="1891053" y="113956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9" name="フローチャート: 書類 8"/>
          <p:cNvSpPr/>
          <p:nvPr/>
        </p:nvSpPr>
        <p:spPr>
          <a:xfrm>
            <a:off x="1972734" y="1330685"/>
            <a:ext cx="753316" cy="55938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交通費支払証明書</a:t>
            </a:r>
            <a:endParaRPr kumimoji="1" lang="en-US" altLang="ja-JP" sz="900" dirty="0"/>
          </a:p>
          <a:p>
            <a:pPr algn="ctr"/>
            <a:r>
              <a:rPr kumimoji="1" lang="en-US" altLang="ja-JP" sz="900" dirty="0"/>
              <a:t>Or</a:t>
            </a:r>
            <a:r>
              <a:rPr kumimoji="1" lang="ja-JP" altLang="en-US" sz="900" dirty="0"/>
              <a:t>領収書</a:t>
            </a:r>
          </a:p>
        </p:txBody>
      </p:sp>
      <p:sp>
        <p:nvSpPr>
          <p:cNvPr id="10" name="四角形: 角を丸くする 9"/>
          <p:cNvSpPr/>
          <p:nvPr/>
        </p:nvSpPr>
        <p:spPr>
          <a:xfrm>
            <a:off x="1240954" y="289053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a:t>
            </a:r>
          </a:p>
        </p:txBody>
      </p:sp>
      <p:sp>
        <p:nvSpPr>
          <p:cNvPr id="11" name="四角形: 角を丸くする 10"/>
          <p:cNvSpPr/>
          <p:nvPr/>
        </p:nvSpPr>
        <p:spPr>
          <a:xfrm>
            <a:off x="2379772" y="647145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sp>
        <p:nvSpPr>
          <p:cNvPr id="12" name="四角形: 角を丸くする 11"/>
          <p:cNvSpPr/>
          <p:nvPr/>
        </p:nvSpPr>
        <p:spPr>
          <a:xfrm>
            <a:off x="4467063" y="647145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4" name="四角形: 角を丸くする 13"/>
          <p:cNvSpPr/>
          <p:nvPr/>
        </p:nvSpPr>
        <p:spPr>
          <a:xfrm>
            <a:off x="7010949" y="647145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申請者へ声掛け</a:t>
            </a:r>
            <a:endParaRPr kumimoji="1" lang="en-US" altLang="ja-JP" sz="900" dirty="0"/>
          </a:p>
          <a:p>
            <a:pPr algn="ctr"/>
            <a:r>
              <a:rPr kumimoji="1" lang="ja-JP" altLang="en-US" sz="900" dirty="0"/>
              <a:t>現金を渡す</a:t>
            </a:r>
          </a:p>
        </p:txBody>
      </p:sp>
      <p:sp>
        <p:nvSpPr>
          <p:cNvPr id="16" name="四角形: 角を丸くする 15"/>
          <p:cNvSpPr/>
          <p:nvPr/>
        </p:nvSpPr>
        <p:spPr>
          <a:xfrm>
            <a:off x="7010949" y="105465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現金を受け取る</a:t>
            </a:r>
            <a:endParaRPr kumimoji="1" lang="en-US" altLang="ja-JP" sz="900" dirty="0"/>
          </a:p>
        </p:txBody>
      </p:sp>
      <p:cxnSp>
        <p:nvCxnSpPr>
          <p:cNvPr id="20" name="コネクタ: カギ線 19"/>
          <p:cNvCxnSpPr>
            <a:stCxn id="10" idx="2"/>
            <a:endCxn id="11" idx="1"/>
          </p:cNvCxnSpPr>
          <p:nvPr/>
        </p:nvCxnSpPr>
        <p:spPr>
          <a:xfrm rot="16200000" flipH="1">
            <a:off x="361754" y="4625285"/>
            <a:ext cx="3409062" cy="626973"/>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3" name="コネクタ: カギ線 22"/>
          <p:cNvCxnSpPr>
            <a:stCxn id="11" idx="3"/>
            <a:endCxn id="12" idx="1"/>
          </p:cNvCxnSpPr>
          <p:nvPr/>
        </p:nvCxnSpPr>
        <p:spPr>
          <a:xfrm>
            <a:off x="3403461" y="6643303"/>
            <a:ext cx="1063602" cy="1"/>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1074145" y="1046148"/>
            <a:ext cx="158867" cy="6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4" name="楕円 23"/>
          <p:cNvSpPr/>
          <p:nvPr/>
        </p:nvSpPr>
        <p:spPr>
          <a:xfrm>
            <a:off x="10361278" y="6458205"/>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 y="1977571"/>
            <a:ext cx="329668" cy="33134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1" y="5299829"/>
            <a:ext cx="329669" cy="18439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4" name="テキスト ボックス 53"/>
          <p:cNvSpPr txBox="1"/>
          <p:nvPr/>
        </p:nvSpPr>
        <p:spPr>
          <a:xfrm>
            <a:off x="1770118" y="1858210"/>
            <a:ext cx="463500" cy="230832"/>
          </a:xfrm>
          <a:prstGeom prst="rect">
            <a:avLst/>
          </a:prstGeom>
          <a:noFill/>
        </p:spPr>
        <p:txBody>
          <a:bodyPr wrap="square" rtlCol="0">
            <a:spAutoFit/>
          </a:bodyPr>
          <a:lstStyle/>
          <a:p>
            <a:r>
              <a:rPr kumimoji="1" lang="ja-JP" altLang="en-US" sz="900" dirty="0"/>
              <a:t>申請</a:t>
            </a:r>
          </a:p>
        </p:txBody>
      </p:sp>
      <p:sp>
        <p:nvSpPr>
          <p:cNvPr id="55" name="テキスト ボックス 54"/>
          <p:cNvSpPr txBox="1"/>
          <p:nvPr/>
        </p:nvSpPr>
        <p:spPr>
          <a:xfrm>
            <a:off x="1211155" y="1799616"/>
            <a:ext cx="463500" cy="369332"/>
          </a:xfrm>
          <a:prstGeom prst="rect">
            <a:avLst/>
          </a:prstGeom>
          <a:noFill/>
        </p:spPr>
        <p:txBody>
          <a:bodyPr wrap="square" rtlCol="0">
            <a:spAutoFit/>
          </a:bodyPr>
          <a:lstStyle/>
          <a:p>
            <a:r>
              <a:rPr kumimoji="1" lang="ja-JP" altLang="en-US" sz="900" dirty="0"/>
              <a:t>差し戻し</a:t>
            </a:r>
          </a:p>
        </p:txBody>
      </p:sp>
      <p:sp>
        <p:nvSpPr>
          <p:cNvPr id="65" name="フローチャート: 磁気ディスク 64"/>
          <p:cNvSpPr/>
          <p:nvPr/>
        </p:nvSpPr>
        <p:spPr>
          <a:xfrm>
            <a:off x="4651131" y="8971275"/>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7" name="直線矢印コネクタ 66"/>
          <p:cNvCxnSpPr>
            <a:stCxn id="12" idx="2"/>
            <a:endCxn id="65" idx="1"/>
          </p:cNvCxnSpPr>
          <p:nvPr/>
        </p:nvCxnSpPr>
        <p:spPr>
          <a:xfrm flipH="1">
            <a:off x="4978907" y="6815156"/>
            <a:ext cx="1" cy="21561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ひし形 40"/>
          <p:cNvSpPr/>
          <p:nvPr/>
        </p:nvSpPr>
        <p:spPr>
          <a:xfrm>
            <a:off x="3695334" y="6471450"/>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cxnSp>
        <p:nvCxnSpPr>
          <p:cNvPr id="57" name="コネクタ: カギ線 56"/>
          <p:cNvCxnSpPr>
            <a:stCxn id="145" idx="3"/>
            <a:endCxn id="41" idx="0"/>
          </p:cNvCxnSpPr>
          <p:nvPr/>
        </p:nvCxnSpPr>
        <p:spPr>
          <a:xfrm>
            <a:off x="3405982" y="5119216"/>
            <a:ext cx="479852" cy="1352234"/>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66" name="テキスト ボックス 65"/>
          <p:cNvSpPr txBox="1"/>
          <p:nvPr/>
        </p:nvSpPr>
        <p:spPr>
          <a:xfrm>
            <a:off x="3881837" y="6188548"/>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82" name="テキスト ボックス 81"/>
          <p:cNvSpPr txBox="1"/>
          <p:nvPr/>
        </p:nvSpPr>
        <p:spPr>
          <a:xfrm>
            <a:off x="2141493" y="6818473"/>
            <a:ext cx="2123109" cy="2169825"/>
          </a:xfrm>
          <a:prstGeom prst="rect">
            <a:avLst/>
          </a:prstGeom>
          <a:noFill/>
        </p:spPr>
        <p:txBody>
          <a:bodyPr wrap="square" rtlCol="0">
            <a:spAutoFit/>
          </a:bodyPr>
          <a:lstStyle/>
          <a:p>
            <a:r>
              <a:rPr kumimoji="1" lang="ja-JP" altLang="en-US" sz="900" dirty="0"/>
              <a:t>・交通費の支払日</a:t>
            </a:r>
            <a:endParaRPr kumimoji="1" lang="en-US" altLang="ja-JP" sz="900" dirty="0"/>
          </a:p>
          <a:p>
            <a:r>
              <a:rPr kumimoji="1" lang="ja-JP" altLang="en-US" sz="900" dirty="0"/>
              <a:t>・訪問先</a:t>
            </a:r>
            <a:endParaRPr kumimoji="1" lang="en-US" altLang="ja-JP" sz="900" dirty="0"/>
          </a:p>
          <a:p>
            <a:r>
              <a:rPr kumimoji="1" lang="ja-JP" altLang="en-US" sz="900" dirty="0"/>
              <a:t>・目的</a:t>
            </a:r>
            <a:endParaRPr kumimoji="1" lang="en-US" altLang="ja-JP" sz="900" dirty="0"/>
          </a:p>
          <a:p>
            <a:r>
              <a:rPr kumimoji="1" lang="ja-JP" altLang="en-US" sz="900" dirty="0"/>
              <a:t>・利用した交通機関</a:t>
            </a:r>
            <a:endParaRPr kumimoji="1" lang="en-US" altLang="ja-JP" sz="900" dirty="0"/>
          </a:p>
          <a:p>
            <a:r>
              <a:rPr kumimoji="1" lang="ja-JP" altLang="en-US" sz="900" dirty="0"/>
              <a:t>・経路</a:t>
            </a:r>
            <a:endParaRPr kumimoji="1" lang="en-US" altLang="ja-JP" sz="900" dirty="0"/>
          </a:p>
          <a:p>
            <a:r>
              <a:rPr kumimoji="1" lang="ja-JP" altLang="en-US" sz="900" dirty="0"/>
              <a:t>・金額</a:t>
            </a:r>
            <a:endParaRPr kumimoji="1" lang="en-US" altLang="ja-JP" sz="900" dirty="0"/>
          </a:p>
          <a:p>
            <a:r>
              <a:rPr kumimoji="1" lang="ja-JP" altLang="en-US" sz="900" dirty="0"/>
              <a:t>・費用負担部署</a:t>
            </a:r>
            <a:endParaRPr kumimoji="1" lang="en-US" altLang="ja-JP" sz="900" dirty="0"/>
          </a:p>
          <a:p>
            <a:r>
              <a:rPr kumimoji="1" lang="ja-JP" altLang="en-US" sz="900" dirty="0"/>
              <a:t>・領収書日付</a:t>
            </a:r>
            <a:endParaRPr kumimoji="1" lang="en-US" altLang="ja-JP" sz="900" dirty="0"/>
          </a:p>
          <a:p>
            <a:r>
              <a:rPr kumimoji="1" lang="ja-JP" altLang="en-US" sz="900" dirty="0"/>
              <a:t>・支払相手先、支払内容、支払金額</a:t>
            </a:r>
            <a:endParaRPr kumimoji="1" lang="en-US" altLang="ja-JP" sz="900" dirty="0"/>
          </a:p>
          <a:p>
            <a:r>
              <a:rPr kumimoji="1" lang="ja-JP" altLang="en-US" sz="900" dirty="0"/>
              <a:t>・領収書の添付</a:t>
            </a:r>
            <a:endParaRPr kumimoji="1" lang="en-US" altLang="ja-JP" sz="900" dirty="0"/>
          </a:p>
          <a:p>
            <a:r>
              <a:rPr kumimoji="1" lang="ja-JP" altLang="en-US" sz="900" dirty="0"/>
              <a:t>・割印</a:t>
            </a:r>
            <a:endParaRPr kumimoji="1" lang="en-US" altLang="ja-JP" sz="900" dirty="0"/>
          </a:p>
          <a:p>
            <a:r>
              <a:rPr kumimoji="1" lang="ja-JP" altLang="en-US" sz="900" dirty="0"/>
              <a:t>・精算期日</a:t>
            </a:r>
            <a:endParaRPr kumimoji="1" lang="en-US" altLang="ja-JP" sz="900" dirty="0"/>
          </a:p>
          <a:p>
            <a:r>
              <a:rPr kumimoji="1" lang="ja-JP" altLang="en-US" sz="900" dirty="0"/>
              <a:t>・内容</a:t>
            </a:r>
            <a:endParaRPr kumimoji="1" lang="en-US" altLang="ja-JP" sz="900" dirty="0"/>
          </a:p>
          <a:p>
            <a:r>
              <a:rPr kumimoji="1" lang="ja-JP" altLang="en-US" sz="900" dirty="0"/>
              <a:t>・合計金額</a:t>
            </a:r>
            <a:endParaRPr kumimoji="1" lang="en-US" altLang="ja-JP" sz="900" dirty="0"/>
          </a:p>
          <a:p>
            <a:r>
              <a:rPr kumimoji="1" lang="ja-JP" altLang="en-US" sz="900" dirty="0"/>
              <a:t>・承認者の押印と日付</a:t>
            </a:r>
          </a:p>
        </p:txBody>
      </p:sp>
      <p:sp>
        <p:nvSpPr>
          <p:cNvPr id="115" name="テキスト ボックス 114"/>
          <p:cNvSpPr txBox="1"/>
          <p:nvPr/>
        </p:nvSpPr>
        <p:spPr>
          <a:xfrm>
            <a:off x="2379772" y="2003393"/>
            <a:ext cx="1474806" cy="1061829"/>
          </a:xfrm>
          <a:prstGeom prst="rect">
            <a:avLst/>
          </a:prstGeom>
          <a:noFill/>
        </p:spPr>
        <p:txBody>
          <a:bodyPr wrap="square" rtlCol="0">
            <a:spAutoFit/>
          </a:bodyPr>
          <a:lstStyle/>
          <a:p>
            <a:r>
              <a:rPr kumimoji="1" lang="ja-JP" altLang="en-US" sz="900" dirty="0"/>
              <a:t>・承認者１</a:t>
            </a:r>
            <a:endParaRPr kumimoji="1" lang="en-US" altLang="ja-JP" sz="900" dirty="0"/>
          </a:p>
          <a:p>
            <a:r>
              <a:rPr kumimoji="1" lang="ja-JP" altLang="en-US" sz="900" dirty="0"/>
              <a:t>店舗：店長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a:p>
            <a:r>
              <a:rPr kumimoji="1" lang="ja-JP" altLang="en-US" sz="900" dirty="0"/>
              <a:t>執行役員：長町専務</a:t>
            </a:r>
            <a:endParaRPr kumimoji="1" lang="en-US" altLang="ja-JP" sz="900" dirty="0"/>
          </a:p>
          <a:p>
            <a:r>
              <a:rPr kumimoji="1" lang="ja-JP" altLang="en-US" sz="900" dirty="0"/>
              <a:t>長町専務：なし</a:t>
            </a:r>
          </a:p>
        </p:txBody>
      </p:sp>
      <p:sp>
        <p:nvSpPr>
          <p:cNvPr id="116" name="テキスト ボックス 115"/>
          <p:cNvSpPr txBox="1"/>
          <p:nvPr/>
        </p:nvSpPr>
        <p:spPr>
          <a:xfrm>
            <a:off x="5047752" y="2853165"/>
            <a:ext cx="2294038" cy="923330"/>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新システム導入メモ</a:t>
            </a:r>
            <a:r>
              <a:rPr kumimoji="1" lang="en-US" altLang="ja-JP" sz="900" dirty="0">
                <a:solidFill>
                  <a:srgbClr val="FF0000"/>
                </a:solidFill>
              </a:rPr>
              <a:t>】</a:t>
            </a:r>
          </a:p>
          <a:p>
            <a:r>
              <a:rPr kumimoji="1" lang="ja-JP" altLang="en-US" sz="900" dirty="0">
                <a:solidFill>
                  <a:srgbClr val="FF0000"/>
                </a:solidFill>
              </a:rPr>
              <a:t>・承認ルートは現状通り</a:t>
            </a:r>
            <a:endParaRPr kumimoji="1" lang="en-US" altLang="ja-JP" sz="900" dirty="0">
              <a:solidFill>
                <a:srgbClr val="FF0000"/>
              </a:solidFill>
            </a:endParaRPr>
          </a:p>
          <a:p>
            <a:r>
              <a:rPr kumimoji="1" lang="ja-JP" altLang="en-US" sz="900" dirty="0">
                <a:solidFill>
                  <a:srgbClr val="FF0000"/>
                </a:solidFill>
              </a:rPr>
              <a:t>・新システムではそれぞれの承認ルートを作り、社員ごとに設定する必要がある→人事移動などの時に常にメンテが必要で面倒！何か良い手はないか相談</a:t>
            </a:r>
          </a:p>
        </p:txBody>
      </p:sp>
      <p:sp>
        <p:nvSpPr>
          <p:cNvPr id="134" name="ひし形 133"/>
          <p:cNvSpPr/>
          <p:nvPr/>
        </p:nvSpPr>
        <p:spPr>
          <a:xfrm>
            <a:off x="1549088" y="3507512"/>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900" dirty="0"/>
          </a:p>
        </p:txBody>
      </p:sp>
      <p:sp>
        <p:nvSpPr>
          <p:cNvPr id="60" name="テキスト ボックス 59"/>
          <p:cNvSpPr txBox="1"/>
          <p:nvPr/>
        </p:nvSpPr>
        <p:spPr>
          <a:xfrm>
            <a:off x="1565938" y="3523846"/>
            <a:ext cx="412059" cy="369332"/>
          </a:xfrm>
          <a:prstGeom prst="rect">
            <a:avLst/>
          </a:prstGeom>
          <a:noFill/>
        </p:spPr>
        <p:txBody>
          <a:bodyPr wrap="square" rtlCol="0">
            <a:spAutoFit/>
          </a:bodyPr>
          <a:lstStyle/>
          <a:p>
            <a:r>
              <a:rPr kumimoji="1" lang="ja-JP" altLang="en-US" sz="900" dirty="0"/>
              <a:t>精算期日</a:t>
            </a:r>
          </a:p>
        </p:txBody>
      </p:sp>
      <p:sp>
        <p:nvSpPr>
          <p:cNvPr id="135" name="テキスト ボックス 134"/>
          <p:cNvSpPr txBox="1"/>
          <p:nvPr/>
        </p:nvSpPr>
        <p:spPr>
          <a:xfrm>
            <a:off x="1694787" y="3823822"/>
            <a:ext cx="882412" cy="230832"/>
          </a:xfrm>
          <a:prstGeom prst="rect">
            <a:avLst/>
          </a:prstGeom>
          <a:noFill/>
        </p:spPr>
        <p:txBody>
          <a:bodyPr wrap="square" rtlCol="0">
            <a:spAutoFit/>
          </a:bodyPr>
          <a:lstStyle/>
          <a:p>
            <a:r>
              <a:rPr kumimoji="1" lang="en-US" altLang="ja-JP" sz="900" dirty="0"/>
              <a:t>2</a:t>
            </a:r>
            <a:r>
              <a:rPr kumimoji="1" lang="ja-JP" altLang="en-US" sz="900" dirty="0"/>
              <a:t>週間以内</a:t>
            </a:r>
          </a:p>
        </p:txBody>
      </p:sp>
      <p:sp>
        <p:nvSpPr>
          <p:cNvPr id="136" name="テキスト ボックス 135"/>
          <p:cNvSpPr txBox="1"/>
          <p:nvPr/>
        </p:nvSpPr>
        <p:spPr>
          <a:xfrm>
            <a:off x="1910604" y="3474822"/>
            <a:ext cx="882412" cy="230832"/>
          </a:xfrm>
          <a:prstGeom prst="rect">
            <a:avLst/>
          </a:prstGeom>
          <a:noFill/>
        </p:spPr>
        <p:txBody>
          <a:bodyPr wrap="square" rtlCol="0">
            <a:spAutoFit/>
          </a:bodyPr>
          <a:lstStyle/>
          <a:p>
            <a:r>
              <a:rPr kumimoji="1" lang="en-US" altLang="ja-JP" sz="900" dirty="0"/>
              <a:t>2</a:t>
            </a:r>
            <a:r>
              <a:rPr kumimoji="1" lang="ja-JP" altLang="en-US" sz="900" dirty="0"/>
              <a:t>週間以上</a:t>
            </a:r>
          </a:p>
        </p:txBody>
      </p:sp>
      <p:sp>
        <p:nvSpPr>
          <p:cNvPr id="145" name="四角形: 角を丸くする 144"/>
          <p:cNvSpPr/>
          <p:nvPr/>
        </p:nvSpPr>
        <p:spPr>
          <a:xfrm>
            <a:off x="2382293" y="494736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承認（役員）</a:t>
            </a:r>
          </a:p>
        </p:txBody>
      </p:sp>
      <p:cxnSp>
        <p:nvCxnSpPr>
          <p:cNvPr id="146" name="コネクタ: カギ線 145"/>
          <p:cNvCxnSpPr>
            <a:stCxn id="134" idx="3"/>
            <a:endCxn id="145" idx="0"/>
          </p:cNvCxnSpPr>
          <p:nvPr/>
        </p:nvCxnSpPr>
        <p:spPr>
          <a:xfrm>
            <a:off x="1930088" y="3679365"/>
            <a:ext cx="964050" cy="1267998"/>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49" name="コネクタ: カギ線 148"/>
          <p:cNvCxnSpPr>
            <a:stCxn id="145" idx="2"/>
            <a:endCxn id="11" idx="0"/>
          </p:cNvCxnSpPr>
          <p:nvPr/>
        </p:nvCxnSpPr>
        <p:spPr>
          <a:xfrm rot="5400000">
            <a:off x="2302687" y="5879999"/>
            <a:ext cx="1180382" cy="2521"/>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88" name="テキスト ボックス 187"/>
          <p:cNvSpPr txBox="1"/>
          <p:nvPr/>
        </p:nvSpPr>
        <p:spPr>
          <a:xfrm>
            <a:off x="2978233" y="4227233"/>
            <a:ext cx="1474806" cy="784830"/>
          </a:xfrm>
          <a:prstGeom prst="rect">
            <a:avLst/>
          </a:prstGeom>
          <a:noFill/>
        </p:spPr>
        <p:txBody>
          <a:bodyPr wrap="square" rtlCol="0">
            <a:spAutoFit/>
          </a:bodyPr>
          <a:lstStyle/>
          <a:p>
            <a:r>
              <a:rPr kumimoji="1" lang="ja-JP" altLang="en-US" sz="900" dirty="0"/>
              <a:t>・承認者２</a:t>
            </a:r>
            <a:endParaRPr kumimoji="1" lang="en-US" altLang="ja-JP" sz="900" dirty="0"/>
          </a:p>
          <a:p>
            <a:r>
              <a:rPr kumimoji="1" lang="ja-JP" altLang="en-US" sz="900" dirty="0"/>
              <a:t>執行役員以外：役員</a:t>
            </a:r>
            <a:endParaRPr kumimoji="1" lang="en-US" altLang="ja-JP" sz="900" dirty="0"/>
          </a:p>
          <a:p>
            <a:r>
              <a:rPr kumimoji="1" lang="ja-JP" altLang="en-US" sz="900" dirty="0"/>
              <a:t>＊精算期日が</a:t>
            </a:r>
            <a:r>
              <a:rPr kumimoji="1" lang="en-US" altLang="ja-JP" sz="900" dirty="0"/>
              <a:t>2</a:t>
            </a:r>
            <a:r>
              <a:rPr kumimoji="1" lang="ja-JP" altLang="en-US" sz="900" dirty="0"/>
              <a:t>週間以上の場合のみ、遅延理由必要</a:t>
            </a:r>
          </a:p>
        </p:txBody>
      </p:sp>
      <p:sp>
        <p:nvSpPr>
          <p:cNvPr id="56" name="正方形/長方形 55"/>
          <p:cNvSpPr/>
          <p:nvPr/>
        </p:nvSpPr>
        <p:spPr>
          <a:xfrm>
            <a:off x="4321" y="7152557"/>
            <a:ext cx="329669" cy="1434508"/>
          </a:xfrm>
          <a:prstGeom prst="rect">
            <a:avLst/>
          </a:prstGeom>
        </p:spPr>
        <p:style>
          <a:lnRef idx="1">
            <a:schemeClr val="accent4"/>
          </a:lnRef>
          <a:fillRef idx="2">
            <a:schemeClr val="accent4"/>
          </a:fillRef>
          <a:effectRef idx="1">
            <a:schemeClr val="accent4"/>
          </a:effectRef>
          <a:fontRef idx="minor">
            <a:schemeClr val="dk1"/>
          </a:fontRef>
        </p:style>
        <p:txBody>
          <a:bodyPr vert="eaVert" rtlCol="0" anchor="ctr"/>
          <a:lstStyle/>
          <a:p>
            <a:pPr algn="ctr"/>
            <a:r>
              <a:rPr kumimoji="1" lang="ja-JP" altLang="en-US" sz="1100" dirty="0"/>
              <a:t>その他</a:t>
            </a:r>
          </a:p>
        </p:txBody>
      </p:sp>
      <p:cxnSp>
        <p:nvCxnSpPr>
          <p:cNvPr id="70" name="コネクタ: カギ線 69"/>
          <p:cNvCxnSpPr>
            <a:stCxn id="10" idx="3"/>
            <a:endCxn id="41" idx="0"/>
          </p:cNvCxnSpPr>
          <p:nvPr/>
        </p:nvCxnSpPr>
        <p:spPr>
          <a:xfrm>
            <a:off x="2264643" y="3062389"/>
            <a:ext cx="1621191" cy="3409061"/>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61" name="直線矢印コネクタ 60"/>
          <p:cNvCxnSpPr>
            <a:stCxn id="5" idx="2"/>
            <a:endCxn id="10" idx="0"/>
          </p:cNvCxnSpPr>
          <p:nvPr/>
        </p:nvCxnSpPr>
        <p:spPr>
          <a:xfrm flipH="1">
            <a:off x="1752799" y="1218000"/>
            <a:ext cx="524" cy="167253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1" name="直線矢印コネクタ 70"/>
          <p:cNvCxnSpPr/>
          <p:nvPr/>
        </p:nvCxnSpPr>
        <p:spPr>
          <a:xfrm flipH="1" flipV="1">
            <a:off x="1602419" y="1218000"/>
            <a:ext cx="524" cy="167253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2" name="四角形: 角を丸くする 11"/>
          <p:cNvSpPr/>
          <p:nvPr/>
        </p:nvSpPr>
        <p:spPr>
          <a:xfrm>
            <a:off x="5700629" y="647145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現金の準備</a:t>
            </a:r>
          </a:p>
        </p:txBody>
      </p:sp>
      <p:sp>
        <p:nvSpPr>
          <p:cNvPr id="78" name="フローチャート: 書類 77"/>
          <p:cNvSpPr/>
          <p:nvPr/>
        </p:nvSpPr>
        <p:spPr>
          <a:xfrm>
            <a:off x="1891053" y="431111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79" name="フローチャート: 書類 78"/>
          <p:cNvSpPr/>
          <p:nvPr/>
        </p:nvSpPr>
        <p:spPr>
          <a:xfrm>
            <a:off x="1972734" y="4502239"/>
            <a:ext cx="753316" cy="55938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交通費支払証明書</a:t>
            </a:r>
            <a:endParaRPr kumimoji="1" lang="en-US" altLang="ja-JP" sz="900" dirty="0"/>
          </a:p>
          <a:p>
            <a:pPr algn="ctr"/>
            <a:r>
              <a:rPr kumimoji="1" lang="en-US" altLang="ja-JP" sz="900" dirty="0"/>
              <a:t>Or</a:t>
            </a:r>
            <a:r>
              <a:rPr kumimoji="1" lang="ja-JP" altLang="en-US" sz="900" dirty="0"/>
              <a:t>領収書</a:t>
            </a:r>
          </a:p>
        </p:txBody>
      </p:sp>
      <p:sp>
        <p:nvSpPr>
          <p:cNvPr id="84" name="フローチャート: 書類 83"/>
          <p:cNvSpPr/>
          <p:nvPr/>
        </p:nvSpPr>
        <p:spPr>
          <a:xfrm>
            <a:off x="1891053" y="586662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85" name="フローチャート: 書類 84"/>
          <p:cNvSpPr/>
          <p:nvPr/>
        </p:nvSpPr>
        <p:spPr>
          <a:xfrm>
            <a:off x="1972734" y="6057749"/>
            <a:ext cx="753316" cy="55938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交通費支払証明書</a:t>
            </a:r>
            <a:endParaRPr kumimoji="1" lang="en-US" altLang="ja-JP" sz="900" dirty="0"/>
          </a:p>
          <a:p>
            <a:pPr algn="ctr"/>
            <a:r>
              <a:rPr kumimoji="1" lang="en-US" altLang="ja-JP" sz="900" dirty="0"/>
              <a:t>Or</a:t>
            </a:r>
            <a:r>
              <a:rPr kumimoji="1" lang="ja-JP" altLang="en-US" sz="900" dirty="0"/>
              <a:t>領収書</a:t>
            </a:r>
          </a:p>
        </p:txBody>
      </p:sp>
      <p:sp>
        <p:nvSpPr>
          <p:cNvPr id="86" name="フローチャート: 書類 85"/>
          <p:cNvSpPr/>
          <p:nvPr/>
        </p:nvSpPr>
        <p:spPr>
          <a:xfrm>
            <a:off x="5058771" y="6769916"/>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87" name="フローチャート: 書類 86"/>
          <p:cNvSpPr/>
          <p:nvPr/>
        </p:nvSpPr>
        <p:spPr>
          <a:xfrm>
            <a:off x="5140452" y="6961038"/>
            <a:ext cx="753316" cy="55938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交通費支払証明書</a:t>
            </a:r>
            <a:endParaRPr kumimoji="1" lang="en-US" altLang="ja-JP" sz="900" dirty="0"/>
          </a:p>
          <a:p>
            <a:pPr algn="ctr"/>
            <a:r>
              <a:rPr kumimoji="1" lang="en-US" altLang="ja-JP" sz="900" dirty="0"/>
              <a:t>Or</a:t>
            </a:r>
            <a:r>
              <a:rPr kumimoji="1" lang="ja-JP" altLang="en-US" sz="900" dirty="0"/>
              <a:t>領収書</a:t>
            </a:r>
          </a:p>
        </p:txBody>
      </p:sp>
      <p:sp>
        <p:nvSpPr>
          <p:cNvPr id="88" name="フローチャート: 書類 87"/>
          <p:cNvSpPr/>
          <p:nvPr/>
        </p:nvSpPr>
        <p:spPr>
          <a:xfrm>
            <a:off x="7631613" y="1506756"/>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89" name="フローチャート: 書類 88"/>
          <p:cNvSpPr/>
          <p:nvPr/>
        </p:nvSpPr>
        <p:spPr>
          <a:xfrm>
            <a:off x="7713294" y="1697878"/>
            <a:ext cx="753316" cy="55938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交通費支払証明書</a:t>
            </a:r>
            <a:endParaRPr kumimoji="1" lang="en-US" altLang="ja-JP" sz="900" dirty="0"/>
          </a:p>
          <a:p>
            <a:pPr algn="ctr"/>
            <a:r>
              <a:rPr kumimoji="1" lang="en-US" altLang="ja-JP" sz="900" dirty="0"/>
              <a:t>Or</a:t>
            </a:r>
            <a:r>
              <a:rPr kumimoji="1" lang="ja-JP" altLang="en-US" sz="900" dirty="0"/>
              <a:t>領収書</a:t>
            </a:r>
          </a:p>
        </p:txBody>
      </p:sp>
      <p:sp>
        <p:nvSpPr>
          <p:cNvPr id="90" name="テキスト ボックス 89"/>
          <p:cNvSpPr txBox="1"/>
          <p:nvPr/>
        </p:nvSpPr>
        <p:spPr>
          <a:xfrm>
            <a:off x="5078165" y="7550889"/>
            <a:ext cx="1124874" cy="2308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91" name="テキスト ボックス 90"/>
          <p:cNvSpPr txBox="1"/>
          <p:nvPr/>
        </p:nvSpPr>
        <p:spPr>
          <a:xfrm>
            <a:off x="7547577" y="2281713"/>
            <a:ext cx="1124874" cy="230832"/>
          </a:xfrm>
          <a:prstGeom prst="rect">
            <a:avLst/>
          </a:prstGeom>
          <a:noFill/>
        </p:spPr>
        <p:txBody>
          <a:bodyPr wrap="square" rtlCol="0">
            <a:spAutoFit/>
          </a:bodyPr>
          <a:lstStyle/>
          <a:p>
            <a:r>
              <a:rPr kumimoji="1" lang="ja-JP" altLang="en-US" sz="900" dirty="0"/>
              <a:t>「精算日」欄に押印</a:t>
            </a:r>
          </a:p>
        </p:txBody>
      </p:sp>
      <p:sp>
        <p:nvSpPr>
          <p:cNvPr id="92" name="四角形: 角を丸くする 13"/>
          <p:cNvSpPr/>
          <p:nvPr/>
        </p:nvSpPr>
        <p:spPr>
          <a:xfrm>
            <a:off x="9061346" y="647145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99" name="テキスト ボックス 98"/>
          <p:cNvSpPr txBox="1"/>
          <p:nvPr/>
        </p:nvSpPr>
        <p:spPr>
          <a:xfrm>
            <a:off x="6924311" y="6871591"/>
            <a:ext cx="1282772" cy="507831"/>
          </a:xfrm>
          <a:prstGeom prst="rect">
            <a:avLst/>
          </a:prstGeom>
          <a:noFill/>
        </p:spPr>
        <p:txBody>
          <a:bodyPr wrap="square" rtlCol="0">
            <a:spAutoFit/>
          </a:bodyPr>
          <a:lstStyle/>
          <a:p>
            <a:r>
              <a:rPr kumimoji="1" lang="ja-JP" altLang="en-US" sz="900" dirty="0"/>
              <a:t>当日渡せない場合は預かり金庫へ保管後、翌日以降に渡す</a:t>
            </a:r>
          </a:p>
        </p:txBody>
      </p:sp>
      <p:cxnSp>
        <p:nvCxnSpPr>
          <p:cNvPr id="102" name="直線矢印コネクタ 101"/>
          <p:cNvCxnSpPr>
            <a:stCxn id="14" idx="0"/>
            <a:endCxn id="16" idx="2"/>
          </p:cNvCxnSpPr>
          <p:nvPr/>
        </p:nvCxnSpPr>
        <p:spPr>
          <a:xfrm flipV="1">
            <a:off x="7522794" y="1398361"/>
            <a:ext cx="0" cy="50730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7" name="コネクタ: カギ線 56"/>
          <p:cNvCxnSpPr>
            <a:stCxn id="92" idx="1"/>
            <a:endCxn id="16" idx="3"/>
          </p:cNvCxnSpPr>
          <p:nvPr/>
        </p:nvCxnSpPr>
        <p:spPr>
          <a:xfrm rot="10800000">
            <a:off x="8034638" y="1226510"/>
            <a:ext cx="1026708" cy="5416795"/>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11" name="フローチャート: 書類 110"/>
          <p:cNvSpPr/>
          <p:nvPr/>
        </p:nvSpPr>
        <p:spPr>
          <a:xfrm>
            <a:off x="8849158" y="5769544"/>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112" name="フローチャート: 書類 111"/>
          <p:cNvSpPr/>
          <p:nvPr/>
        </p:nvSpPr>
        <p:spPr>
          <a:xfrm>
            <a:off x="8930839" y="5960666"/>
            <a:ext cx="753316" cy="55938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交通費支払証明書</a:t>
            </a:r>
            <a:endParaRPr kumimoji="1" lang="en-US" altLang="ja-JP" sz="900" dirty="0"/>
          </a:p>
          <a:p>
            <a:pPr algn="ctr"/>
            <a:r>
              <a:rPr kumimoji="1" lang="en-US" altLang="ja-JP" sz="900" dirty="0"/>
              <a:t>Or</a:t>
            </a:r>
            <a:r>
              <a:rPr kumimoji="1" lang="ja-JP" altLang="en-US" sz="900" dirty="0"/>
              <a:t>領収書</a:t>
            </a:r>
          </a:p>
        </p:txBody>
      </p:sp>
      <p:sp>
        <p:nvSpPr>
          <p:cNvPr id="113" name="テキスト ボックス 112"/>
          <p:cNvSpPr txBox="1"/>
          <p:nvPr/>
        </p:nvSpPr>
        <p:spPr>
          <a:xfrm>
            <a:off x="8930839" y="6871591"/>
            <a:ext cx="1652723" cy="1061829"/>
          </a:xfrm>
          <a:prstGeom prst="rect">
            <a:avLst/>
          </a:prstGeom>
          <a:noFill/>
        </p:spPr>
        <p:txBody>
          <a:bodyPr wrap="square" rtlCol="0">
            <a:spAutoFit/>
          </a:bodyPr>
          <a:lstStyle/>
          <a:p>
            <a:r>
              <a:rPr kumimoji="1" lang="en-US" altLang="ja-JP" sz="900" dirty="0"/>
              <a:t>【</a:t>
            </a:r>
            <a:r>
              <a:rPr kumimoji="1" lang="ja-JP" altLang="en-US" sz="900" dirty="0"/>
              <a:t>本社</a:t>
            </a:r>
            <a:r>
              <a:rPr kumimoji="1" lang="en-US" altLang="ja-JP" sz="900" dirty="0"/>
              <a:t>】</a:t>
            </a:r>
          </a:p>
          <a:p>
            <a:r>
              <a:rPr kumimoji="1" lang="ja-JP" altLang="en-US" sz="900" dirty="0"/>
              <a:t>原本を経理保管</a:t>
            </a:r>
            <a:endParaRPr kumimoji="1" lang="en-US" altLang="ja-JP" sz="900" dirty="0"/>
          </a:p>
          <a:p>
            <a:r>
              <a:rPr kumimoji="1" lang="en-US" altLang="ja-JP" sz="900" dirty="0"/>
              <a:t>【</a:t>
            </a:r>
            <a:r>
              <a:rPr kumimoji="1" lang="ja-JP" altLang="en-US" sz="900" dirty="0"/>
              <a:t>店頭・支社</a:t>
            </a:r>
            <a:r>
              <a:rPr kumimoji="1" lang="en-US" altLang="ja-JP" sz="900" dirty="0"/>
              <a:t>】</a:t>
            </a:r>
          </a:p>
          <a:p>
            <a:r>
              <a:rPr kumimoji="1" lang="ja-JP" altLang="en-US" sz="900" dirty="0"/>
              <a:t>一旦店頭・支社保管</a:t>
            </a:r>
            <a:endParaRPr kumimoji="1" lang="en-US" altLang="ja-JP" sz="900" dirty="0"/>
          </a:p>
          <a:p>
            <a:r>
              <a:rPr kumimoji="1" lang="ja-JP" altLang="en-US" sz="900" dirty="0"/>
              <a:t>毎月１０日・２０日・末日ごとに出納帳と清算書をセットで経理へ送付、原本保管</a:t>
            </a:r>
          </a:p>
        </p:txBody>
      </p:sp>
      <p:sp>
        <p:nvSpPr>
          <p:cNvPr id="114" name="テキスト ボックス 113"/>
          <p:cNvSpPr txBox="1"/>
          <p:nvPr/>
        </p:nvSpPr>
        <p:spPr>
          <a:xfrm>
            <a:off x="6846804" y="7435857"/>
            <a:ext cx="1701188" cy="507831"/>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新システム導入メモ</a:t>
            </a:r>
            <a:r>
              <a:rPr kumimoji="1" lang="en-US" altLang="ja-JP" sz="900" dirty="0">
                <a:solidFill>
                  <a:srgbClr val="FF0000"/>
                </a:solidFill>
              </a:rPr>
              <a:t>】</a:t>
            </a:r>
          </a:p>
          <a:p>
            <a:r>
              <a:rPr kumimoji="1" lang="en-US" altLang="ja-JP" sz="900" dirty="0">
                <a:solidFill>
                  <a:srgbClr val="FF0000"/>
                </a:solidFill>
              </a:rPr>
              <a:t>Step2</a:t>
            </a:r>
            <a:r>
              <a:rPr kumimoji="1" lang="ja-JP" altLang="en-US" sz="900" dirty="0">
                <a:solidFill>
                  <a:srgbClr val="FF0000"/>
                </a:solidFill>
              </a:rPr>
              <a:t>以降、申請者に振込み完了通知の機能はある？</a:t>
            </a:r>
          </a:p>
        </p:txBody>
      </p:sp>
      <p:cxnSp>
        <p:nvCxnSpPr>
          <p:cNvPr id="118" name="直線矢印コネクタ 117"/>
          <p:cNvCxnSpPr>
            <a:stCxn id="92" idx="3"/>
            <a:endCxn id="24" idx="2"/>
          </p:cNvCxnSpPr>
          <p:nvPr/>
        </p:nvCxnSpPr>
        <p:spPr>
          <a:xfrm flipV="1">
            <a:off x="10085035" y="6643302"/>
            <a:ext cx="276243" cy="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9902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p:cNvSpPr/>
          <p:nvPr/>
        </p:nvSpPr>
        <p:spPr>
          <a:xfrm>
            <a:off x="729349" y="867299"/>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5" name="四角形: 角を丸くする 4"/>
          <p:cNvSpPr/>
          <p:nvPr/>
        </p:nvSpPr>
        <p:spPr>
          <a:xfrm>
            <a:off x="1258410" y="87429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旅費の申請</a:t>
            </a:r>
          </a:p>
        </p:txBody>
      </p:sp>
      <p:sp>
        <p:nvSpPr>
          <p:cNvPr id="8" name="フローチャート: 書類 7"/>
          <p:cNvSpPr/>
          <p:nvPr/>
        </p:nvSpPr>
        <p:spPr>
          <a:xfrm>
            <a:off x="1916451" y="113956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p>
        </p:txBody>
      </p:sp>
      <p:sp>
        <p:nvSpPr>
          <p:cNvPr id="10" name="四角形: 角を丸くする 9"/>
          <p:cNvSpPr/>
          <p:nvPr/>
        </p:nvSpPr>
        <p:spPr>
          <a:xfrm>
            <a:off x="1258410" y="243861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a:t>
            </a:r>
          </a:p>
        </p:txBody>
      </p:sp>
      <p:sp>
        <p:nvSpPr>
          <p:cNvPr id="11" name="四角形: 角を丸くする 10"/>
          <p:cNvSpPr/>
          <p:nvPr/>
        </p:nvSpPr>
        <p:spPr>
          <a:xfrm>
            <a:off x="1259832" y="545382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cxnSp>
        <p:nvCxnSpPr>
          <p:cNvPr id="19" name="直線矢印コネクタ 18"/>
          <p:cNvCxnSpPr>
            <a:stCxn id="4" idx="6"/>
            <a:endCxn id="5" idx="1"/>
          </p:cNvCxnSpPr>
          <p:nvPr/>
        </p:nvCxnSpPr>
        <p:spPr>
          <a:xfrm flipV="1">
            <a:off x="1099543" y="1046148"/>
            <a:ext cx="158867" cy="6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2699" y="1977571"/>
            <a:ext cx="343022" cy="1546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1" y="5068297"/>
            <a:ext cx="329669" cy="26374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4" name="テキスト ボックス 53"/>
          <p:cNvSpPr txBox="1"/>
          <p:nvPr/>
        </p:nvSpPr>
        <p:spPr>
          <a:xfrm>
            <a:off x="1770118" y="1748503"/>
            <a:ext cx="463500" cy="230832"/>
          </a:xfrm>
          <a:prstGeom prst="rect">
            <a:avLst/>
          </a:prstGeom>
          <a:noFill/>
        </p:spPr>
        <p:txBody>
          <a:bodyPr wrap="square" rtlCol="0">
            <a:spAutoFit/>
          </a:bodyPr>
          <a:lstStyle/>
          <a:p>
            <a:r>
              <a:rPr kumimoji="1" lang="ja-JP" altLang="en-US" sz="900" dirty="0"/>
              <a:t>申請</a:t>
            </a:r>
          </a:p>
        </p:txBody>
      </p:sp>
      <p:sp>
        <p:nvSpPr>
          <p:cNvPr id="55" name="テキスト ボックス 54"/>
          <p:cNvSpPr txBox="1"/>
          <p:nvPr/>
        </p:nvSpPr>
        <p:spPr>
          <a:xfrm>
            <a:off x="1211155" y="1689909"/>
            <a:ext cx="463500" cy="369332"/>
          </a:xfrm>
          <a:prstGeom prst="rect">
            <a:avLst/>
          </a:prstGeom>
          <a:noFill/>
        </p:spPr>
        <p:txBody>
          <a:bodyPr wrap="square" rtlCol="0">
            <a:spAutoFit/>
          </a:bodyPr>
          <a:lstStyle/>
          <a:p>
            <a:r>
              <a:rPr kumimoji="1" lang="ja-JP" altLang="en-US" sz="900" dirty="0"/>
              <a:t>差し戻し</a:t>
            </a:r>
          </a:p>
        </p:txBody>
      </p:sp>
      <p:sp>
        <p:nvSpPr>
          <p:cNvPr id="65" name="フローチャート: 磁気ディスク 64"/>
          <p:cNvSpPr/>
          <p:nvPr/>
        </p:nvSpPr>
        <p:spPr>
          <a:xfrm>
            <a:off x="3900184" y="8971275"/>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7" name="直線矢印コネクタ 66"/>
          <p:cNvCxnSpPr>
            <a:stCxn id="125" idx="2"/>
            <a:endCxn id="65" idx="1"/>
          </p:cNvCxnSpPr>
          <p:nvPr/>
        </p:nvCxnSpPr>
        <p:spPr>
          <a:xfrm flipH="1">
            <a:off x="4227960" y="5794279"/>
            <a:ext cx="3103" cy="31769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コネクタ: カギ線 56"/>
          <p:cNvCxnSpPr>
            <a:stCxn id="70" idx="3"/>
            <a:endCxn id="41" idx="0"/>
          </p:cNvCxnSpPr>
          <p:nvPr/>
        </p:nvCxnSpPr>
        <p:spPr>
          <a:xfrm>
            <a:off x="2282099" y="4174786"/>
            <a:ext cx="342341" cy="1279036"/>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66" name="テキスト ボックス 65"/>
          <p:cNvSpPr txBox="1"/>
          <p:nvPr/>
        </p:nvSpPr>
        <p:spPr>
          <a:xfrm>
            <a:off x="2620443" y="4799090"/>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82" name="テキスト ボックス 81"/>
          <p:cNvSpPr txBox="1"/>
          <p:nvPr/>
        </p:nvSpPr>
        <p:spPr>
          <a:xfrm>
            <a:off x="888872" y="5808296"/>
            <a:ext cx="3011312" cy="2308324"/>
          </a:xfrm>
          <a:prstGeom prst="rect">
            <a:avLst/>
          </a:prstGeom>
          <a:noFill/>
        </p:spPr>
        <p:txBody>
          <a:bodyPr wrap="square" rtlCol="0">
            <a:spAutoFit/>
          </a:bodyPr>
          <a:lstStyle/>
          <a:p>
            <a:r>
              <a:rPr kumimoji="1" lang="ja-JP" altLang="en-US" sz="900" dirty="0"/>
              <a:t>・所属</a:t>
            </a:r>
            <a:endParaRPr kumimoji="1" lang="en-US" altLang="ja-JP" sz="900" dirty="0"/>
          </a:p>
          <a:p>
            <a:r>
              <a:rPr kumimoji="1" lang="ja-JP" altLang="en-US" sz="900" dirty="0"/>
              <a:t>・社員番号</a:t>
            </a:r>
            <a:endParaRPr kumimoji="1" lang="en-US" altLang="ja-JP" sz="900" dirty="0"/>
          </a:p>
          <a:p>
            <a:r>
              <a:rPr kumimoji="1" lang="ja-JP" altLang="en-US" sz="900" dirty="0"/>
              <a:t>・氏名</a:t>
            </a:r>
            <a:endParaRPr kumimoji="1" lang="en-US" altLang="ja-JP" sz="900" dirty="0"/>
          </a:p>
          <a:p>
            <a:r>
              <a:rPr kumimoji="1" lang="ja-JP" altLang="en-US" sz="900" dirty="0"/>
              <a:t>・出発日</a:t>
            </a:r>
            <a:endParaRPr kumimoji="1" lang="en-US" altLang="ja-JP" sz="900" dirty="0"/>
          </a:p>
          <a:p>
            <a:r>
              <a:rPr kumimoji="1" lang="ja-JP" altLang="en-US" sz="900" dirty="0"/>
              <a:t>・帰着日</a:t>
            </a:r>
            <a:endParaRPr kumimoji="1" lang="en-US" altLang="ja-JP" sz="900" dirty="0"/>
          </a:p>
          <a:p>
            <a:r>
              <a:rPr kumimoji="1" lang="ja-JP" altLang="en-US" sz="900" dirty="0"/>
              <a:t>・日数</a:t>
            </a:r>
            <a:endParaRPr kumimoji="1" lang="en-US" altLang="ja-JP" sz="900" dirty="0"/>
          </a:p>
          <a:p>
            <a:r>
              <a:rPr kumimoji="1" lang="ja-JP" altLang="en-US" sz="900" dirty="0"/>
              <a:t>・押印</a:t>
            </a:r>
            <a:endParaRPr kumimoji="1" lang="en-US" altLang="ja-JP" sz="900" dirty="0"/>
          </a:p>
          <a:p>
            <a:r>
              <a:rPr kumimoji="1" lang="ja-JP" altLang="en-US" sz="900" dirty="0"/>
              <a:t>・スケジュールに無理がないか？</a:t>
            </a:r>
            <a:endParaRPr kumimoji="1" lang="en-US" altLang="ja-JP" sz="900" dirty="0"/>
          </a:p>
          <a:p>
            <a:r>
              <a:rPr kumimoji="1" lang="ja-JP" altLang="en-US" sz="900" dirty="0"/>
              <a:t>・変な時間帯になっていないか？</a:t>
            </a:r>
            <a:endParaRPr kumimoji="1" lang="en-US" altLang="ja-JP" sz="900" dirty="0"/>
          </a:p>
          <a:p>
            <a:r>
              <a:rPr kumimoji="1" lang="ja-JP" altLang="en-US" sz="900" dirty="0"/>
              <a:t>・交通機関（チケットの要否含む）</a:t>
            </a:r>
            <a:endParaRPr kumimoji="1" lang="en-US" altLang="ja-JP" sz="900" dirty="0"/>
          </a:p>
          <a:p>
            <a:r>
              <a:rPr kumimoji="1" lang="ja-JP" altLang="en-US" sz="900" dirty="0"/>
              <a:t>・所要経費</a:t>
            </a:r>
            <a:endParaRPr kumimoji="1" lang="en-US" altLang="ja-JP" sz="900" dirty="0"/>
          </a:p>
          <a:p>
            <a:r>
              <a:rPr kumimoji="1" lang="ja-JP" altLang="en-US" sz="900" dirty="0"/>
              <a:t>・交通費、宿泊費の金額が記載されているか？</a:t>
            </a:r>
            <a:endParaRPr kumimoji="1" lang="en-US" altLang="ja-JP" sz="900" dirty="0"/>
          </a:p>
          <a:p>
            <a:r>
              <a:rPr kumimoji="1" lang="ja-JP" altLang="en-US" sz="900" dirty="0"/>
              <a:t>・出張内容に対して金額が多すぎないか？</a:t>
            </a:r>
            <a:endParaRPr kumimoji="1" lang="en-US" altLang="ja-JP" sz="900" dirty="0"/>
          </a:p>
          <a:p>
            <a:r>
              <a:rPr kumimoji="1" lang="ja-JP" altLang="en-US" sz="900" dirty="0"/>
              <a:t>・正しい合計金額が入力されているか？</a:t>
            </a:r>
            <a:endParaRPr kumimoji="1" lang="en-US" altLang="ja-JP" sz="900" dirty="0"/>
          </a:p>
          <a:p>
            <a:r>
              <a:rPr kumimoji="1" lang="ja-JP" altLang="en-US" sz="900" dirty="0"/>
              <a:t>・仮払金が入力されている場合、妥当な金額か？</a:t>
            </a:r>
            <a:endParaRPr kumimoji="1" lang="en-US" altLang="ja-JP" sz="900" dirty="0"/>
          </a:p>
          <a:p>
            <a:r>
              <a:rPr kumimoji="1" lang="ja-JP" altLang="en-US" sz="900" dirty="0"/>
              <a:t>・決裁の有無（押印＆日付）</a:t>
            </a:r>
            <a:endParaRPr kumimoji="1" lang="en-US" altLang="ja-JP" sz="900" dirty="0"/>
          </a:p>
        </p:txBody>
      </p:sp>
      <p:sp>
        <p:nvSpPr>
          <p:cNvPr id="115" name="テキスト ボックス 114"/>
          <p:cNvSpPr txBox="1"/>
          <p:nvPr/>
        </p:nvSpPr>
        <p:spPr>
          <a:xfrm>
            <a:off x="2324246" y="1908656"/>
            <a:ext cx="1474806" cy="1200329"/>
          </a:xfrm>
          <a:prstGeom prst="rect">
            <a:avLst/>
          </a:prstGeom>
          <a:noFill/>
        </p:spPr>
        <p:txBody>
          <a:bodyPr wrap="square" rtlCol="0">
            <a:spAutoFit/>
          </a:bodyPr>
          <a:lstStyle/>
          <a:p>
            <a:r>
              <a:rPr kumimoji="1" lang="ja-JP" altLang="en-US" sz="900" dirty="0"/>
              <a:t>・承認者</a:t>
            </a:r>
            <a:endParaRPr kumimoji="1" lang="en-US" altLang="ja-JP" sz="900" dirty="0"/>
          </a:p>
          <a:p>
            <a:r>
              <a:rPr kumimoji="1" lang="ja-JP" altLang="en-US" sz="900" dirty="0"/>
              <a:t>店舗：店長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a:p>
            <a:r>
              <a:rPr kumimoji="1" lang="ja-JP" altLang="en-US" sz="900" dirty="0"/>
              <a:t>執行役員：長町専務</a:t>
            </a:r>
            <a:endParaRPr kumimoji="1" lang="en-US" altLang="ja-JP" sz="900" dirty="0"/>
          </a:p>
          <a:p>
            <a:r>
              <a:rPr kumimoji="1" lang="ja-JP" altLang="en-US" sz="900" dirty="0"/>
              <a:t>長町専務：自己決裁</a:t>
            </a:r>
            <a:endParaRPr kumimoji="1" lang="en-US" altLang="ja-JP" sz="900" dirty="0"/>
          </a:p>
          <a:p>
            <a:r>
              <a:rPr kumimoji="1" lang="ja-JP" altLang="en-US" sz="900" dirty="0"/>
              <a:t>社長：決裁なし</a:t>
            </a:r>
            <a:endParaRPr kumimoji="1" lang="en-US" altLang="ja-JP" sz="900" dirty="0"/>
          </a:p>
        </p:txBody>
      </p:sp>
      <p:sp>
        <p:nvSpPr>
          <p:cNvPr id="184" name="フローチャート: 書類 183"/>
          <p:cNvSpPr/>
          <p:nvPr/>
        </p:nvSpPr>
        <p:spPr>
          <a:xfrm>
            <a:off x="783281" y="2078389"/>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p>
        </p:txBody>
      </p:sp>
      <p:sp>
        <p:nvSpPr>
          <p:cNvPr id="56" name="正方形/長方形 55"/>
          <p:cNvSpPr/>
          <p:nvPr/>
        </p:nvSpPr>
        <p:spPr>
          <a:xfrm>
            <a:off x="4321" y="7705725"/>
            <a:ext cx="329669" cy="881340"/>
          </a:xfrm>
          <a:prstGeom prst="rect">
            <a:avLst/>
          </a:prstGeom>
        </p:spPr>
        <p:style>
          <a:lnRef idx="1">
            <a:schemeClr val="accent3"/>
          </a:lnRef>
          <a:fillRef idx="2">
            <a:schemeClr val="accent3"/>
          </a:fillRef>
          <a:effectRef idx="1">
            <a:schemeClr val="accent3"/>
          </a:effectRef>
          <a:fontRef idx="minor">
            <a:schemeClr val="dk1"/>
          </a:fontRef>
        </p:style>
        <p:txBody>
          <a:bodyPr vert="eaVert" rtlCol="0" anchor="ctr"/>
          <a:lstStyle/>
          <a:p>
            <a:pPr algn="ctr"/>
            <a:r>
              <a:rPr kumimoji="1" lang="ja-JP" altLang="en-US" sz="1100" dirty="0"/>
              <a:t>総務</a:t>
            </a:r>
          </a:p>
        </p:txBody>
      </p:sp>
      <p:sp>
        <p:nvSpPr>
          <p:cNvPr id="61" name="正方形/長方形 60"/>
          <p:cNvSpPr/>
          <p:nvPr/>
        </p:nvSpPr>
        <p:spPr>
          <a:xfrm>
            <a:off x="653" y="3522022"/>
            <a:ext cx="329669" cy="15462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70" name="四角形: 角を丸くする 69"/>
          <p:cNvSpPr/>
          <p:nvPr/>
        </p:nvSpPr>
        <p:spPr>
          <a:xfrm>
            <a:off x="1258410" y="400293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p>
        </p:txBody>
      </p:sp>
      <p:cxnSp>
        <p:nvCxnSpPr>
          <p:cNvPr id="72" name="直線矢印コネクタ 71"/>
          <p:cNvCxnSpPr>
            <a:stCxn id="5" idx="2"/>
            <a:endCxn id="10" idx="0"/>
          </p:cNvCxnSpPr>
          <p:nvPr/>
        </p:nvCxnSpPr>
        <p:spPr>
          <a:xfrm>
            <a:off x="1770255" y="1218000"/>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直線矢印コネクタ 78"/>
          <p:cNvCxnSpPr/>
          <p:nvPr/>
        </p:nvCxnSpPr>
        <p:spPr>
          <a:xfrm flipV="1">
            <a:off x="1674655" y="1218000"/>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直線矢印コネクタ 79"/>
          <p:cNvCxnSpPr>
            <a:stCxn id="10" idx="2"/>
            <a:endCxn id="70" idx="0"/>
          </p:cNvCxnSpPr>
          <p:nvPr/>
        </p:nvCxnSpPr>
        <p:spPr>
          <a:xfrm>
            <a:off x="1770255" y="2782319"/>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1" name="直線矢印コネクタ 80"/>
          <p:cNvCxnSpPr/>
          <p:nvPr/>
        </p:nvCxnSpPr>
        <p:spPr>
          <a:xfrm flipV="1">
            <a:off x="1674655" y="2782319"/>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5" name="テキスト ボックス 84"/>
          <p:cNvSpPr txBox="1"/>
          <p:nvPr/>
        </p:nvSpPr>
        <p:spPr>
          <a:xfrm>
            <a:off x="2295981" y="3235383"/>
            <a:ext cx="4419012" cy="923330"/>
          </a:xfrm>
          <a:prstGeom prst="rect">
            <a:avLst/>
          </a:prstGeom>
          <a:noFill/>
        </p:spPr>
        <p:txBody>
          <a:bodyPr wrap="square" rtlCol="0">
            <a:spAutoFit/>
          </a:bodyPr>
          <a:lstStyle/>
          <a:p>
            <a:r>
              <a:rPr kumimoji="1" lang="ja-JP" altLang="en-US" sz="900" dirty="0"/>
              <a:t>・決裁者</a:t>
            </a:r>
            <a:endParaRPr kumimoji="1" lang="en-US" altLang="ja-JP" sz="900" dirty="0"/>
          </a:p>
          <a:p>
            <a:r>
              <a:rPr kumimoji="1" lang="ja-JP" altLang="en-US" sz="900" dirty="0"/>
              <a:t>申請者が次長以下：部長・支社長</a:t>
            </a:r>
            <a:endParaRPr kumimoji="1" lang="en-US" altLang="ja-JP" sz="900" dirty="0"/>
          </a:p>
          <a:p>
            <a:r>
              <a:rPr kumimoji="1" lang="ja-JP" altLang="en-US" sz="900" dirty="0"/>
              <a:t>申請者が部長・支社長：担当役員</a:t>
            </a:r>
            <a:endParaRPr kumimoji="1" lang="en-US" altLang="ja-JP" sz="900" dirty="0"/>
          </a:p>
          <a:p>
            <a:r>
              <a:rPr kumimoji="1" lang="ja-JP" altLang="en-US" sz="900" dirty="0"/>
              <a:t>申請者が役員：長町専務</a:t>
            </a:r>
            <a:endParaRPr kumimoji="1" lang="en-US" altLang="ja-JP" sz="900" dirty="0"/>
          </a:p>
          <a:p>
            <a:r>
              <a:rPr kumimoji="1" lang="ja-JP" altLang="en-US" sz="900" dirty="0"/>
              <a:t>長町専務：自己決裁</a:t>
            </a:r>
            <a:endParaRPr kumimoji="1" lang="en-US" altLang="ja-JP" sz="900" dirty="0"/>
          </a:p>
          <a:p>
            <a:r>
              <a:rPr kumimoji="1" lang="ja-JP" altLang="en-US" sz="900" dirty="0"/>
              <a:t>社長：なし</a:t>
            </a:r>
            <a:endParaRPr kumimoji="1" lang="en-US" altLang="ja-JP" sz="900" dirty="0"/>
          </a:p>
        </p:txBody>
      </p:sp>
      <p:sp>
        <p:nvSpPr>
          <p:cNvPr id="86" name="フローチャート: 書類 85"/>
          <p:cNvSpPr/>
          <p:nvPr/>
        </p:nvSpPr>
        <p:spPr>
          <a:xfrm>
            <a:off x="783281" y="371800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p>
        </p:txBody>
      </p:sp>
      <p:cxnSp>
        <p:nvCxnSpPr>
          <p:cNvPr id="88" name="直線矢印コネクタ 87"/>
          <p:cNvCxnSpPr>
            <a:stCxn id="70" idx="2"/>
            <a:endCxn id="11" idx="0"/>
          </p:cNvCxnSpPr>
          <p:nvPr/>
        </p:nvCxnSpPr>
        <p:spPr>
          <a:xfrm>
            <a:off x="1770255" y="4346638"/>
            <a:ext cx="1422" cy="11071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2" name="テキスト ボックス 91"/>
          <p:cNvSpPr txBox="1"/>
          <p:nvPr/>
        </p:nvSpPr>
        <p:spPr>
          <a:xfrm>
            <a:off x="1770118" y="3185556"/>
            <a:ext cx="463500" cy="230832"/>
          </a:xfrm>
          <a:prstGeom prst="rect">
            <a:avLst/>
          </a:prstGeom>
          <a:noFill/>
        </p:spPr>
        <p:txBody>
          <a:bodyPr wrap="square" rtlCol="0">
            <a:spAutoFit/>
          </a:bodyPr>
          <a:lstStyle/>
          <a:p>
            <a:r>
              <a:rPr kumimoji="1" lang="ja-JP" altLang="en-US" sz="900" dirty="0"/>
              <a:t>申請</a:t>
            </a:r>
          </a:p>
        </p:txBody>
      </p:sp>
      <p:sp>
        <p:nvSpPr>
          <p:cNvPr id="93" name="テキスト ボックス 92"/>
          <p:cNvSpPr txBox="1"/>
          <p:nvPr/>
        </p:nvSpPr>
        <p:spPr>
          <a:xfrm>
            <a:off x="1211155" y="3126962"/>
            <a:ext cx="463500" cy="369332"/>
          </a:xfrm>
          <a:prstGeom prst="rect">
            <a:avLst/>
          </a:prstGeom>
          <a:noFill/>
        </p:spPr>
        <p:txBody>
          <a:bodyPr wrap="square" rtlCol="0">
            <a:spAutoFit/>
          </a:bodyPr>
          <a:lstStyle/>
          <a:p>
            <a:r>
              <a:rPr kumimoji="1" lang="ja-JP" altLang="en-US" sz="900" dirty="0"/>
              <a:t>差し戻し</a:t>
            </a:r>
          </a:p>
        </p:txBody>
      </p:sp>
      <p:sp>
        <p:nvSpPr>
          <p:cNvPr id="94" name="テキスト ボックス 93"/>
          <p:cNvSpPr txBox="1"/>
          <p:nvPr/>
        </p:nvSpPr>
        <p:spPr>
          <a:xfrm>
            <a:off x="1770118" y="4765330"/>
            <a:ext cx="463500" cy="230832"/>
          </a:xfrm>
          <a:prstGeom prst="rect">
            <a:avLst/>
          </a:prstGeom>
          <a:noFill/>
        </p:spPr>
        <p:txBody>
          <a:bodyPr wrap="square" rtlCol="0">
            <a:spAutoFit/>
          </a:bodyPr>
          <a:lstStyle/>
          <a:p>
            <a:r>
              <a:rPr kumimoji="1" lang="ja-JP" altLang="en-US" sz="900" dirty="0"/>
              <a:t>申請</a:t>
            </a:r>
          </a:p>
        </p:txBody>
      </p:sp>
      <p:sp>
        <p:nvSpPr>
          <p:cNvPr id="101" name="ひし形 100"/>
          <p:cNvSpPr/>
          <p:nvPr/>
        </p:nvSpPr>
        <p:spPr>
          <a:xfrm>
            <a:off x="3030910" y="5430590"/>
            <a:ext cx="396578" cy="37638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p>
        </p:txBody>
      </p:sp>
      <p:sp>
        <p:nvSpPr>
          <p:cNvPr id="102" name="テキスト ボックス 101"/>
          <p:cNvSpPr txBox="1"/>
          <p:nvPr/>
        </p:nvSpPr>
        <p:spPr>
          <a:xfrm>
            <a:off x="3310419" y="5398443"/>
            <a:ext cx="882412" cy="230832"/>
          </a:xfrm>
          <a:prstGeom prst="rect">
            <a:avLst/>
          </a:prstGeom>
          <a:noFill/>
        </p:spPr>
        <p:txBody>
          <a:bodyPr wrap="square" rtlCol="0">
            <a:spAutoFit/>
          </a:bodyPr>
          <a:lstStyle/>
          <a:p>
            <a:r>
              <a:rPr kumimoji="1" lang="ja-JP" altLang="en-US" sz="900" dirty="0"/>
              <a:t>あり</a:t>
            </a:r>
          </a:p>
        </p:txBody>
      </p:sp>
      <p:cxnSp>
        <p:nvCxnSpPr>
          <p:cNvPr id="107" name="直線矢印コネクタ 106"/>
          <p:cNvCxnSpPr>
            <a:stCxn id="11" idx="3"/>
            <a:endCxn id="101" idx="1"/>
          </p:cNvCxnSpPr>
          <p:nvPr/>
        </p:nvCxnSpPr>
        <p:spPr>
          <a:xfrm flipV="1">
            <a:off x="2283521" y="5618785"/>
            <a:ext cx="747389" cy="68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ひし形 40"/>
          <p:cNvSpPr/>
          <p:nvPr/>
        </p:nvSpPr>
        <p:spPr>
          <a:xfrm>
            <a:off x="2433940" y="5453822"/>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cxnSp>
        <p:nvCxnSpPr>
          <p:cNvPr id="112" name="コネクタ: カギ線 111"/>
          <p:cNvCxnSpPr>
            <a:stCxn id="248" idx="2"/>
            <a:endCxn id="101" idx="2"/>
          </p:cNvCxnSpPr>
          <p:nvPr/>
        </p:nvCxnSpPr>
        <p:spPr>
          <a:xfrm rot="10800000">
            <a:off x="3229200" y="5806979"/>
            <a:ext cx="8149915" cy="1038290"/>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18" name="直線矢印コネクタ 117"/>
          <p:cNvCxnSpPr>
            <a:stCxn id="132" idx="3"/>
            <a:endCxn id="138" idx="1"/>
          </p:cNvCxnSpPr>
          <p:nvPr/>
        </p:nvCxnSpPr>
        <p:spPr>
          <a:xfrm flipV="1">
            <a:off x="5530046" y="5622774"/>
            <a:ext cx="1420057" cy="2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1" name="テキスト ボックス 120"/>
          <p:cNvSpPr txBox="1"/>
          <p:nvPr/>
        </p:nvSpPr>
        <p:spPr>
          <a:xfrm>
            <a:off x="3218651" y="5778445"/>
            <a:ext cx="1039873" cy="230832"/>
          </a:xfrm>
          <a:prstGeom prst="rect">
            <a:avLst/>
          </a:prstGeom>
          <a:noFill/>
        </p:spPr>
        <p:txBody>
          <a:bodyPr wrap="square" rtlCol="0">
            <a:spAutoFit/>
          </a:bodyPr>
          <a:lstStyle/>
          <a:p>
            <a:r>
              <a:rPr kumimoji="1" lang="ja-JP" altLang="en-US" sz="900" dirty="0"/>
              <a:t>なし</a:t>
            </a:r>
          </a:p>
        </p:txBody>
      </p:sp>
      <p:sp>
        <p:nvSpPr>
          <p:cNvPr id="125" name="四角形: 角を丸くする 124"/>
          <p:cNvSpPr/>
          <p:nvPr/>
        </p:nvSpPr>
        <p:spPr>
          <a:xfrm>
            <a:off x="3719218" y="545057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32" name="ひし形 131"/>
          <p:cNvSpPr/>
          <p:nvPr/>
        </p:nvSpPr>
        <p:spPr>
          <a:xfrm>
            <a:off x="5149046" y="5453822"/>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申請者</a:t>
            </a:r>
          </a:p>
        </p:txBody>
      </p:sp>
      <p:sp>
        <p:nvSpPr>
          <p:cNvPr id="133" name="テキスト ボックス 132"/>
          <p:cNvSpPr txBox="1"/>
          <p:nvPr/>
        </p:nvSpPr>
        <p:spPr>
          <a:xfrm>
            <a:off x="5473183" y="5386219"/>
            <a:ext cx="882412" cy="230832"/>
          </a:xfrm>
          <a:prstGeom prst="rect">
            <a:avLst/>
          </a:prstGeom>
          <a:noFill/>
        </p:spPr>
        <p:txBody>
          <a:bodyPr wrap="square" rtlCol="0">
            <a:spAutoFit/>
          </a:bodyPr>
          <a:lstStyle/>
          <a:p>
            <a:r>
              <a:rPr kumimoji="1" lang="ja-JP" altLang="en-US" sz="900" dirty="0"/>
              <a:t>店舗勤務</a:t>
            </a:r>
          </a:p>
        </p:txBody>
      </p:sp>
      <p:sp>
        <p:nvSpPr>
          <p:cNvPr id="137" name="テキスト ボックス 136"/>
          <p:cNvSpPr txBox="1"/>
          <p:nvPr/>
        </p:nvSpPr>
        <p:spPr>
          <a:xfrm>
            <a:off x="5355948" y="5782012"/>
            <a:ext cx="1012610" cy="230832"/>
          </a:xfrm>
          <a:prstGeom prst="rect">
            <a:avLst/>
          </a:prstGeom>
          <a:noFill/>
        </p:spPr>
        <p:txBody>
          <a:bodyPr wrap="square" rtlCol="0">
            <a:spAutoFit/>
          </a:bodyPr>
          <a:lstStyle/>
          <a:p>
            <a:r>
              <a:rPr kumimoji="1" lang="ja-JP" altLang="en-US" sz="900" dirty="0"/>
              <a:t>支社・本社勤務</a:t>
            </a:r>
          </a:p>
        </p:txBody>
      </p:sp>
      <p:sp>
        <p:nvSpPr>
          <p:cNvPr id="138" name="四角形: 角を丸くする 137"/>
          <p:cNvSpPr/>
          <p:nvPr/>
        </p:nvSpPr>
        <p:spPr>
          <a:xfrm>
            <a:off x="6950103" y="545092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r>
              <a:rPr kumimoji="1" lang="en-US" altLang="ja-JP" sz="900" dirty="0"/>
              <a:t>/</a:t>
            </a:r>
            <a:r>
              <a:rPr kumimoji="1" lang="ja-JP" altLang="en-US" sz="900" dirty="0"/>
              <a:t>チケットを用意する</a:t>
            </a:r>
          </a:p>
        </p:txBody>
      </p:sp>
      <p:cxnSp>
        <p:nvCxnSpPr>
          <p:cNvPr id="141" name="直線矢印コネクタ 140"/>
          <p:cNvCxnSpPr>
            <a:stCxn id="138" idx="3"/>
            <a:endCxn id="159" idx="1"/>
          </p:cNvCxnSpPr>
          <p:nvPr/>
        </p:nvCxnSpPr>
        <p:spPr>
          <a:xfrm>
            <a:off x="7973792" y="5622774"/>
            <a:ext cx="29080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54" name="四角形: 角を丸くする 153"/>
          <p:cNvSpPr/>
          <p:nvPr/>
        </p:nvSpPr>
        <p:spPr>
          <a:xfrm>
            <a:off x="8256302" y="105884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r>
              <a:rPr kumimoji="1" lang="en-US" altLang="ja-JP" sz="900" dirty="0"/>
              <a:t>/</a:t>
            </a:r>
            <a:r>
              <a:rPr kumimoji="1" lang="ja-JP" altLang="en-US" sz="900" dirty="0"/>
              <a:t>チケットを受け取る</a:t>
            </a:r>
          </a:p>
        </p:txBody>
      </p:sp>
      <p:sp>
        <p:nvSpPr>
          <p:cNvPr id="159" name="四角形: 角を丸くする 158"/>
          <p:cNvSpPr/>
          <p:nvPr/>
        </p:nvSpPr>
        <p:spPr>
          <a:xfrm>
            <a:off x="8264599" y="545092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仮払金・チケットを渡す</a:t>
            </a:r>
          </a:p>
        </p:txBody>
      </p:sp>
      <p:cxnSp>
        <p:nvCxnSpPr>
          <p:cNvPr id="161" name="直線矢印コネクタ 160"/>
          <p:cNvCxnSpPr>
            <a:stCxn id="159" idx="0"/>
            <a:endCxn id="154" idx="2"/>
          </p:cNvCxnSpPr>
          <p:nvPr/>
        </p:nvCxnSpPr>
        <p:spPr>
          <a:xfrm flipH="1" flipV="1">
            <a:off x="8768147" y="1402553"/>
            <a:ext cx="8297" cy="40483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6" name="四角形: 角を丸くする 175"/>
          <p:cNvSpPr/>
          <p:nvPr/>
        </p:nvSpPr>
        <p:spPr>
          <a:xfrm>
            <a:off x="5623637" y="604380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手書き帳簿に記入</a:t>
            </a:r>
          </a:p>
        </p:txBody>
      </p:sp>
      <p:cxnSp>
        <p:nvCxnSpPr>
          <p:cNvPr id="178" name="コネクタ: カギ線 177"/>
          <p:cNvCxnSpPr>
            <a:stCxn id="176" idx="1"/>
            <a:endCxn id="132" idx="2"/>
          </p:cNvCxnSpPr>
          <p:nvPr/>
        </p:nvCxnSpPr>
        <p:spPr>
          <a:xfrm rot="10800000">
            <a:off x="5339547" y="5797527"/>
            <a:ext cx="284091" cy="418128"/>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222" name="コネクタ: カギ線 221"/>
          <p:cNvCxnSpPr>
            <a:stCxn id="138" idx="1"/>
            <a:endCxn id="176" idx="3"/>
          </p:cNvCxnSpPr>
          <p:nvPr/>
        </p:nvCxnSpPr>
        <p:spPr>
          <a:xfrm rot="10800000" flipV="1">
            <a:off x="6647327" y="5622773"/>
            <a:ext cx="302777" cy="592881"/>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243" name="フローチャート: 書類 242"/>
          <p:cNvSpPr/>
          <p:nvPr/>
        </p:nvSpPr>
        <p:spPr>
          <a:xfrm>
            <a:off x="6379961" y="6278952"/>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仮払い精算管理簿</a:t>
            </a:r>
          </a:p>
        </p:txBody>
      </p:sp>
      <p:sp>
        <p:nvSpPr>
          <p:cNvPr id="248" name="楕円 247"/>
          <p:cNvSpPr/>
          <p:nvPr/>
        </p:nvSpPr>
        <p:spPr>
          <a:xfrm>
            <a:off x="11379114" y="6660172"/>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cxnSp>
        <p:nvCxnSpPr>
          <p:cNvPr id="249" name="直線矢印コネクタ 248"/>
          <p:cNvCxnSpPr>
            <a:stCxn id="101" idx="3"/>
            <a:endCxn id="125" idx="1"/>
          </p:cNvCxnSpPr>
          <p:nvPr/>
        </p:nvCxnSpPr>
        <p:spPr>
          <a:xfrm>
            <a:off x="3427488" y="5618785"/>
            <a:ext cx="291730" cy="36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5" name="コネクタ: カギ線 264"/>
          <p:cNvCxnSpPr>
            <a:stCxn id="154" idx="3"/>
            <a:endCxn id="76" idx="1"/>
          </p:cNvCxnSpPr>
          <p:nvPr/>
        </p:nvCxnSpPr>
        <p:spPr>
          <a:xfrm>
            <a:off x="9279991" y="1230701"/>
            <a:ext cx="851400" cy="5614568"/>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78" name="フローチャート: 書類 277"/>
          <p:cNvSpPr/>
          <p:nvPr/>
        </p:nvSpPr>
        <p:spPr>
          <a:xfrm>
            <a:off x="4289131" y="5756976"/>
            <a:ext cx="759061" cy="416026"/>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endParaRPr kumimoji="1" lang="en-US" altLang="ja-JP" sz="900" dirty="0"/>
          </a:p>
        </p:txBody>
      </p:sp>
      <p:sp>
        <p:nvSpPr>
          <p:cNvPr id="279" name="フローチャート: 書類 278"/>
          <p:cNvSpPr/>
          <p:nvPr/>
        </p:nvSpPr>
        <p:spPr>
          <a:xfrm>
            <a:off x="783281" y="5175188"/>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p>
        </p:txBody>
      </p:sp>
      <p:cxnSp>
        <p:nvCxnSpPr>
          <p:cNvPr id="289" name="直線矢印コネクタ 288"/>
          <p:cNvCxnSpPr>
            <a:stCxn id="125" idx="3"/>
            <a:endCxn id="132" idx="1"/>
          </p:cNvCxnSpPr>
          <p:nvPr/>
        </p:nvCxnSpPr>
        <p:spPr>
          <a:xfrm>
            <a:off x="4742907" y="5622427"/>
            <a:ext cx="406139" cy="3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8" name="テキスト ボックス 67"/>
          <p:cNvSpPr txBox="1"/>
          <p:nvPr/>
        </p:nvSpPr>
        <p:spPr>
          <a:xfrm>
            <a:off x="4206170" y="6188887"/>
            <a:ext cx="1133375" cy="2308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73" name="フローチャート: 書類 72"/>
          <p:cNvSpPr/>
          <p:nvPr/>
        </p:nvSpPr>
        <p:spPr>
          <a:xfrm>
            <a:off x="8895461" y="1481895"/>
            <a:ext cx="759061" cy="41602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endParaRPr kumimoji="1" lang="en-US" altLang="ja-JP" sz="900" dirty="0"/>
          </a:p>
        </p:txBody>
      </p:sp>
      <p:sp>
        <p:nvSpPr>
          <p:cNvPr id="76" name="四角形: 角を丸くする 263"/>
          <p:cNvSpPr/>
          <p:nvPr/>
        </p:nvSpPr>
        <p:spPr>
          <a:xfrm>
            <a:off x="10131391" y="667341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77" name="フローチャート: 書類 76"/>
          <p:cNvSpPr/>
          <p:nvPr/>
        </p:nvSpPr>
        <p:spPr>
          <a:xfrm>
            <a:off x="10060137" y="6290792"/>
            <a:ext cx="759061" cy="41602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endParaRPr kumimoji="1" lang="en-US" altLang="ja-JP" sz="900" dirty="0"/>
          </a:p>
        </p:txBody>
      </p:sp>
      <p:sp>
        <p:nvSpPr>
          <p:cNvPr id="78" name="テキスト ボックス 77"/>
          <p:cNvSpPr txBox="1"/>
          <p:nvPr/>
        </p:nvSpPr>
        <p:spPr>
          <a:xfrm>
            <a:off x="10060137" y="7015387"/>
            <a:ext cx="1652723" cy="923330"/>
          </a:xfrm>
          <a:prstGeom prst="rect">
            <a:avLst/>
          </a:prstGeom>
          <a:noFill/>
        </p:spPr>
        <p:txBody>
          <a:bodyPr wrap="square" rtlCol="0">
            <a:spAutoFit/>
          </a:bodyPr>
          <a:lstStyle/>
          <a:p>
            <a:r>
              <a:rPr kumimoji="1" lang="en-US" altLang="ja-JP" sz="900" dirty="0"/>
              <a:t>【</a:t>
            </a:r>
            <a:r>
              <a:rPr kumimoji="1" lang="ja-JP" altLang="en-US" sz="900" dirty="0"/>
              <a:t>本社</a:t>
            </a:r>
            <a:r>
              <a:rPr kumimoji="1" lang="en-US" altLang="ja-JP" sz="900" dirty="0"/>
              <a:t>】</a:t>
            </a:r>
          </a:p>
          <a:p>
            <a:r>
              <a:rPr kumimoji="1" lang="ja-JP" altLang="en-US" sz="900" dirty="0"/>
              <a:t>原本を経理保管</a:t>
            </a:r>
            <a:endParaRPr kumimoji="1" lang="en-US" altLang="ja-JP" sz="900" dirty="0"/>
          </a:p>
          <a:p>
            <a:r>
              <a:rPr kumimoji="1" lang="en-US" altLang="ja-JP" sz="900" dirty="0"/>
              <a:t>【</a:t>
            </a:r>
            <a:r>
              <a:rPr kumimoji="1" lang="ja-JP" altLang="en-US" sz="900" dirty="0"/>
              <a:t>店頭・支社</a:t>
            </a:r>
            <a:r>
              <a:rPr kumimoji="1" lang="en-US" altLang="ja-JP" sz="900" dirty="0"/>
              <a:t>】</a:t>
            </a:r>
          </a:p>
          <a:p>
            <a:r>
              <a:rPr kumimoji="1" lang="ja-JP" altLang="en-US" sz="900" dirty="0"/>
              <a:t>一旦店頭・支社保管</a:t>
            </a:r>
            <a:endParaRPr kumimoji="1" lang="en-US" altLang="ja-JP" sz="900" dirty="0"/>
          </a:p>
          <a:p>
            <a:r>
              <a:rPr kumimoji="1" lang="ja-JP" altLang="en-US" sz="900" dirty="0"/>
              <a:t>毎月１０日・２０日・末日ごとに経理へ送付、原本保管</a:t>
            </a:r>
          </a:p>
        </p:txBody>
      </p:sp>
      <p:sp>
        <p:nvSpPr>
          <p:cNvPr id="71" name="四角形: 角を丸くする 70"/>
          <p:cNvSpPr/>
          <p:nvPr/>
        </p:nvSpPr>
        <p:spPr>
          <a:xfrm>
            <a:off x="2001868" y="620322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コピーを総務に</a:t>
            </a:r>
            <a:r>
              <a:rPr kumimoji="1" lang="en-US" altLang="ja-JP" sz="900" dirty="0"/>
              <a:t>FAX</a:t>
            </a:r>
            <a:endParaRPr kumimoji="1" lang="ja-JP" altLang="en-US" sz="900" dirty="0"/>
          </a:p>
        </p:txBody>
      </p:sp>
      <p:cxnSp>
        <p:nvCxnSpPr>
          <p:cNvPr id="75" name="コネクタ: カギ線 74"/>
          <p:cNvCxnSpPr>
            <a:stCxn id="71" idx="1"/>
            <a:endCxn id="11" idx="2"/>
          </p:cNvCxnSpPr>
          <p:nvPr/>
        </p:nvCxnSpPr>
        <p:spPr>
          <a:xfrm rot="10800000">
            <a:off x="1771678" y="5797528"/>
            <a:ext cx="230191" cy="577547"/>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83" name="四角形: 角を丸くする 82"/>
          <p:cNvSpPr/>
          <p:nvPr/>
        </p:nvSpPr>
        <p:spPr>
          <a:xfrm>
            <a:off x="2001868" y="811662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900" dirty="0"/>
              <a:t>FAX</a:t>
            </a:r>
            <a:r>
              <a:rPr kumimoji="1" lang="ja-JP" altLang="en-US" sz="900" dirty="0"/>
              <a:t>受け取り、保管</a:t>
            </a:r>
          </a:p>
        </p:txBody>
      </p:sp>
      <p:cxnSp>
        <p:nvCxnSpPr>
          <p:cNvPr id="84" name="直線矢印コネクタ 83"/>
          <p:cNvCxnSpPr>
            <a:stCxn id="71" idx="2"/>
            <a:endCxn id="83" idx="0"/>
          </p:cNvCxnSpPr>
          <p:nvPr/>
        </p:nvCxnSpPr>
        <p:spPr>
          <a:xfrm>
            <a:off x="2513713" y="6546926"/>
            <a:ext cx="0" cy="15696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7" name="テキスト ボックス 86"/>
          <p:cNvSpPr txBox="1"/>
          <p:nvPr/>
        </p:nvSpPr>
        <p:spPr>
          <a:xfrm>
            <a:off x="3022455" y="8057640"/>
            <a:ext cx="1116097" cy="646331"/>
          </a:xfrm>
          <a:prstGeom prst="rect">
            <a:avLst/>
          </a:prstGeom>
          <a:noFill/>
        </p:spPr>
        <p:txBody>
          <a:bodyPr wrap="square" rtlCol="0">
            <a:spAutoFit/>
          </a:bodyPr>
          <a:lstStyle/>
          <a:p>
            <a:r>
              <a:rPr kumimoji="1" lang="ja-JP" altLang="en-US" sz="900" dirty="0">
                <a:solidFill>
                  <a:srgbClr val="FF0000"/>
                </a:solidFill>
              </a:rPr>
              <a:t>総務は受け取った</a:t>
            </a:r>
            <a:r>
              <a:rPr kumimoji="1" lang="en-US" altLang="ja-JP" sz="900" dirty="0">
                <a:solidFill>
                  <a:srgbClr val="FF0000"/>
                </a:solidFill>
              </a:rPr>
              <a:t>FAX</a:t>
            </a:r>
            <a:r>
              <a:rPr kumimoji="1" lang="ja-JP" altLang="en-US" sz="900" dirty="0">
                <a:solidFill>
                  <a:srgbClr val="FF0000"/>
                </a:solidFill>
              </a:rPr>
              <a:t>でどのような業務を行っているのか？</a:t>
            </a:r>
          </a:p>
        </p:txBody>
      </p:sp>
      <p:sp>
        <p:nvSpPr>
          <p:cNvPr id="89" name="テキスト ボックス 88"/>
          <p:cNvSpPr txBox="1"/>
          <p:nvPr/>
        </p:nvSpPr>
        <p:spPr>
          <a:xfrm>
            <a:off x="8768146" y="1912096"/>
            <a:ext cx="1229058" cy="230832"/>
          </a:xfrm>
          <a:prstGeom prst="rect">
            <a:avLst/>
          </a:prstGeom>
          <a:noFill/>
        </p:spPr>
        <p:txBody>
          <a:bodyPr wrap="square" rtlCol="0">
            <a:spAutoFit/>
          </a:bodyPr>
          <a:lstStyle/>
          <a:p>
            <a:r>
              <a:rPr kumimoji="1" lang="ja-JP" altLang="en-US" sz="900" dirty="0"/>
              <a:t>「受領印」欄に押印</a:t>
            </a:r>
          </a:p>
        </p:txBody>
      </p:sp>
      <p:sp>
        <p:nvSpPr>
          <p:cNvPr id="90" name="フローチャート: 書類 89"/>
          <p:cNvSpPr/>
          <p:nvPr/>
        </p:nvSpPr>
        <p:spPr>
          <a:xfrm>
            <a:off x="8925706" y="211473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仮払い精算管理簿</a:t>
            </a:r>
          </a:p>
        </p:txBody>
      </p:sp>
      <p:sp>
        <p:nvSpPr>
          <p:cNvPr id="91" name="テキスト ボックス 90"/>
          <p:cNvSpPr txBox="1"/>
          <p:nvPr/>
        </p:nvSpPr>
        <p:spPr>
          <a:xfrm>
            <a:off x="8768146" y="2531682"/>
            <a:ext cx="1229058" cy="507831"/>
          </a:xfrm>
          <a:prstGeom prst="rect">
            <a:avLst/>
          </a:prstGeom>
          <a:noFill/>
        </p:spPr>
        <p:txBody>
          <a:bodyPr wrap="square" rtlCol="0">
            <a:spAutoFit/>
          </a:bodyPr>
          <a:lstStyle/>
          <a:p>
            <a:r>
              <a:rPr kumimoji="1" lang="ja-JP" altLang="en-US" sz="900" dirty="0"/>
              <a:t>「受領印」欄に押印</a:t>
            </a:r>
            <a:endParaRPr kumimoji="1" lang="en-US" altLang="ja-JP" sz="900" dirty="0"/>
          </a:p>
          <a:p>
            <a:r>
              <a:rPr kumimoji="1" lang="ja-JP" altLang="en-US" sz="900" dirty="0">
                <a:solidFill>
                  <a:schemeClr val="accent1"/>
                </a:solidFill>
              </a:rPr>
              <a:t>＊支社・本社勤務の場合</a:t>
            </a:r>
          </a:p>
        </p:txBody>
      </p:sp>
      <p:sp>
        <p:nvSpPr>
          <p:cNvPr id="98" name="テキスト ボックス 97"/>
          <p:cNvSpPr txBox="1"/>
          <p:nvPr/>
        </p:nvSpPr>
        <p:spPr>
          <a:xfrm>
            <a:off x="3697345" y="4388675"/>
            <a:ext cx="2949979" cy="784830"/>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システム化後メモ</a:t>
            </a:r>
            <a:r>
              <a:rPr kumimoji="1" lang="en-US" altLang="ja-JP" sz="900" dirty="0">
                <a:solidFill>
                  <a:srgbClr val="FF0000"/>
                </a:solidFill>
              </a:rPr>
              <a:t>】</a:t>
            </a:r>
          </a:p>
          <a:p>
            <a:r>
              <a:rPr kumimoji="1" lang="ja-JP" altLang="en-US" sz="900" dirty="0">
                <a:solidFill>
                  <a:srgbClr val="FF0000"/>
                </a:solidFill>
              </a:rPr>
              <a:t>旅費申請と規制申請は一つの画面で行うことになる。旅費の場合は決裁後に総務に</a:t>
            </a:r>
            <a:r>
              <a:rPr kumimoji="1" lang="en-US" altLang="ja-JP" sz="900" dirty="0">
                <a:solidFill>
                  <a:srgbClr val="FF0000"/>
                </a:solidFill>
              </a:rPr>
              <a:t>FAX</a:t>
            </a:r>
            <a:r>
              <a:rPr kumimoji="1" lang="ja-JP" altLang="en-US" sz="900" dirty="0" err="1">
                <a:solidFill>
                  <a:srgbClr val="FF0000"/>
                </a:solidFill>
              </a:rPr>
              <a:t>、</a:t>
            </a:r>
            <a:r>
              <a:rPr kumimoji="1" lang="ja-JP" altLang="en-US" sz="900" dirty="0">
                <a:solidFill>
                  <a:srgbClr val="FF0000"/>
                </a:solidFill>
              </a:rPr>
              <a:t>規制の場合は決裁後に回覧というルートが現状。システム化後のフローとして総務を含めることで同じ画面で申請が可能。</a:t>
            </a:r>
            <a:endParaRPr kumimoji="1" lang="en-US" altLang="ja-JP" sz="900" dirty="0">
              <a:solidFill>
                <a:srgbClr val="FF0000"/>
              </a:solidFill>
            </a:endParaRPr>
          </a:p>
        </p:txBody>
      </p:sp>
    </p:spTree>
    <p:extLst>
      <p:ext uri="{BB962C8B-B14F-4D97-AF65-F5344CB8AC3E}">
        <p14:creationId xmlns:p14="http://schemas.microsoft.com/office/powerpoint/2010/main" val="308900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p:cNvSpPr/>
          <p:nvPr/>
        </p:nvSpPr>
        <p:spPr>
          <a:xfrm>
            <a:off x="729349" y="867299"/>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5" name="四角形: 角を丸くする 4"/>
          <p:cNvSpPr/>
          <p:nvPr/>
        </p:nvSpPr>
        <p:spPr>
          <a:xfrm>
            <a:off x="1258410" y="87429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帰省の申請</a:t>
            </a:r>
          </a:p>
        </p:txBody>
      </p:sp>
      <p:sp>
        <p:nvSpPr>
          <p:cNvPr id="8" name="フローチャート: 書類 7"/>
          <p:cNvSpPr/>
          <p:nvPr/>
        </p:nvSpPr>
        <p:spPr>
          <a:xfrm>
            <a:off x="1916451" y="113956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帰省申請書</a:t>
            </a:r>
          </a:p>
        </p:txBody>
      </p:sp>
      <p:sp>
        <p:nvSpPr>
          <p:cNvPr id="10" name="四角形: 角を丸くする 9"/>
          <p:cNvSpPr/>
          <p:nvPr/>
        </p:nvSpPr>
        <p:spPr>
          <a:xfrm>
            <a:off x="1258410" y="243861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承認（所属長）</a:t>
            </a:r>
          </a:p>
        </p:txBody>
      </p:sp>
      <p:sp>
        <p:nvSpPr>
          <p:cNvPr id="11" name="四角形: 角を丸くする 10"/>
          <p:cNvSpPr/>
          <p:nvPr/>
        </p:nvSpPr>
        <p:spPr>
          <a:xfrm>
            <a:off x="1259832" y="545382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cxnSp>
        <p:nvCxnSpPr>
          <p:cNvPr id="19" name="直線矢印コネクタ 18"/>
          <p:cNvCxnSpPr>
            <a:stCxn id="4" idx="6"/>
            <a:endCxn id="5" idx="1"/>
          </p:cNvCxnSpPr>
          <p:nvPr/>
        </p:nvCxnSpPr>
        <p:spPr>
          <a:xfrm flipV="1">
            <a:off x="1099543" y="1046148"/>
            <a:ext cx="158867" cy="6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2699" y="1977571"/>
            <a:ext cx="343022" cy="1546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1" y="5068297"/>
            <a:ext cx="329669" cy="35355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4" name="テキスト ボックス 53"/>
          <p:cNvSpPr txBox="1"/>
          <p:nvPr/>
        </p:nvSpPr>
        <p:spPr>
          <a:xfrm>
            <a:off x="1770118" y="1748503"/>
            <a:ext cx="463500" cy="230832"/>
          </a:xfrm>
          <a:prstGeom prst="rect">
            <a:avLst/>
          </a:prstGeom>
          <a:noFill/>
        </p:spPr>
        <p:txBody>
          <a:bodyPr wrap="square" rtlCol="0">
            <a:spAutoFit/>
          </a:bodyPr>
          <a:lstStyle/>
          <a:p>
            <a:r>
              <a:rPr kumimoji="1" lang="ja-JP" altLang="en-US" sz="900" dirty="0"/>
              <a:t>申請</a:t>
            </a:r>
          </a:p>
        </p:txBody>
      </p:sp>
      <p:sp>
        <p:nvSpPr>
          <p:cNvPr id="55" name="テキスト ボックス 54"/>
          <p:cNvSpPr txBox="1"/>
          <p:nvPr/>
        </p:nvSpPr>
        <p:spPr>
          <a:xfrm>
            <a:off x="1211155" y="1689909"/>
            <a:ext cx="463500" cy="369332"/>
          </a:xfrm>
          <a:prstGeom prst="rect">
            <a:avLst/>
          </a:prstGeom>
          <a:noFill/>
        </p:spPr>
        <p:txBody>
          <a:bodyPr wrap="square" rtlCol="0">
            <a:spAutoFit/>
          </a:bodyPr>
          <a:lstStyle/>
          <a:p>
            <a:r>
              <a:rPr kumimoji="1" lang="ja-JP" altLang="en-US" sz="900" dirty="0"/>
              <a:t>差し戻し</a:t>
            </a:r>
          </a:p>
        </p:txBody>
      </p:sp>
      <p:sp>
        <p:nvSpPr>
          <p:cNvPr id="65" name="フローチャート: 磁気ディスク 64"/>
          <p:cNvSpPr/>
          <p:nvPr/>
        </p:nvSpPr>
        <p:spPr>
          <a:xfrm>
            <a:off x="3900184" y="8971275"/>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7" name="直線矢印コネクタ 66"/>
          <p:cNvCxnSpPr>
            <a:stCxn id="125" idx="2"/>
            <a:endCxn id="65" idx="1"/>
          </p:cNvCxnSpPr>
          <p:nvPr/>
        </p:nvCxnSpPr>
        <p:spPr>
          <a:xfrm flipH="1">
            <a:off x="4227960" y="5794279"/>
            <a:ext cx="3103" cy="31769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コネクタ: カギ線 56"/>
          <p:cNvCxnSpPr>
            <a:stCxn id="87" idx="3"/>
            <a:endCxn id="41" idx="0"/>
          </p:cNvCxnSpPr>
          <p:nvPr/>
        </p:nvCxnSpPr>
        <p:spPr>
          <a:xfrm>
            <a:off x="2282099" y="4720019"/>
            <a:ext cx="342341" cy="733803"/>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66" name="テキスト ボックス 65"/>
          <p:cNvSpPr txBox="1"/>
          <p:nvPr/>
        </p:nvSpPr>
        <p:spPr>
          <a:xfrm>
            <a:off x="2620443" y="4799090"/>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82" name="テキスト ボックス 81"/>
          <p:cNvSpPr txBox="1"/>
          <p:nvPr/>
        </p:nvSpPr>
        <p:spPr>
          <a:xfrm>
            <a:off x="652459" y="5808296"/>
            <a:ext cx="3161202" cy="2031325"/>
          </a:xfrm>
          <a:prstGeom prst="rect">
            <a:avLst/>
          </a:prstGeom>
          <a:noFill/>
        </p:spPr>
        <p:txBody>
          <a:bodyPr wrap="square" rtlCol="0">
            <a:spAutoFit/>
          </a:bodyPr>
          <a:lstStyle/>
          <a:p>
            <a:r>
              <a:rPr kumimoji="1" lang="ja-JP" altLang="en-US" sz="900" dirty="0"/>
              <a:t>・所属</a:t>
            </a:r>
            <a:endParaRPr kumimoji="1" lang="en-US" altLang="ja-JP" sz="900" dirty="0"/>
          </a:p>
          <a:p>
            <a:r>
              <a:rPr kumimoji="1" lang="ja-JP" altLang="en-US" sz="900" dirty="0"/>
              <a:t>・社員番号</a:t>
            </a:r>
            <a:endParaRPr kumimoji="1" lang="en-US" altLang="ja-JP" sz="900" dirty="0"/>
          </a:p>
          <a:p>
            <a:r>
              <a:rPr kumimoji="1" lang="ja-JP" altLang="en-US" sz="900" dirty="0"/>
              <a:t>・氏名</a:t>
            </a:r>
            <a:endParaRPr kumimoji="1" lang="en-US" altLang="ja-JP" sz="900" dirty="0"/>
          </a:p>
          <a:p>
            <a:r>
              <a:rPr kumimoji="1" lang="ja-JP" altLang="en-US" sz="900" dirty="0"/>
              <a:t>・帰省先都市名</a:t>
            </a:r>
            <a:endParaRPr kumimoji="1" lang="en-US" altLang="ja-JP" sz="900" dirty="0"/>
          </a:p>
          <a:p>
            <a:r>
              <a:rPr kumimoji="1" lang="ja-JP" altLang="en-US" sz="900" dirty="0"/>
              <a:t>・帰省月</a:t>
            </a:r>
            <a:endParaRPr kumimoji="1" lang="en-US" altLang="ja-JP" sz="900" dirty="0"/>
          </a:p>
          <a:p>
            <a:r>
              <a:rPr kumimoji="1" lang="ja-JP" altLang="en-US" sz="900" dirty="0"/>
              <a:t>・帰省日（出発・帰着）</a:t>
            </a:r>
            <a:endParaRPr kumimoji="1" lang="en-US" altLang="ja-JP" sz="900" dirty="0"/>
          </a:p>
          <a:p>
            <a:r>
              <a:rPr kumimoji="1" lang="ja-JP" altLang="en-US" sz="900" dirty="0"/>
              <a:t>・日数</a:t>
            </a:r>
            <a:endParaRPr kumimoji="1" lang="en-US" altLang="ja-JP" sz="900" dirty="0"/>
          </a:p>
          <a:p>
            <a:r>
              <a:rPr kumimoji="1" lang="ja-JP" altLang="en-US" sz="900" dirty="0"/>
              <a:t>・押印、日付</a:t>
            </a:r>
            <a:endParaRPr kumimoji="1" lang="en-US" altLang="ja-JP" sz="900" dirty="0"/>
          </a:p>
          <a:p>
            <a:r>
              <a:rPr kumimoji="1" lang="ja-JP" altLang="en-US" sz="900" dirty="0"/>
              <a:t>・新幹線、航空会社、鉄道機関、乗り入れの有無、利用区間の記入</a:t>
            </a:r>
            <a:endParaRPr kumimoji="1" lang="en-US" altLang="ja-JP" sz="900" dirty="0"/>
          </a:p>
          <a:p>
            <a:r>
              <a:rPr kumimoji="1" lang="ja-JP" altLang="en-US" sz="900" dirty="0"/>
              <a:t>・回数券希望の場合、チケット欄に「○」があるか</a:t>
            </a:r>
            <a:endParaRPr kumimoji="1" lang="en-US" altLang="ja-JP" sz="900" dirty="0"/>
          </a:p>
          <a:p>
            <a:r>
              <a:rPr kumimoji="1" lang="ja-JP" altLang="en-US" sz="900" dirty="0"/>
              <a:t>・金額は片道分が記入されているか？</a:t>
            </a:r>
            <a:endParaRPr kumimoji="1" lang="en-US" altLang="ja-JP" sz="900" dirty="0"/>
          </a:p>
          <a:p>
            <a:r>
              <a:rPr kumimoji="1" lang="ja-JP" altLang="en-US" sz="900" dirty="0"/>
              <a:t>・「○」がついている区間とチケットの区間が同じか？</a:t>
            </a:r>
            <a:endParaRPr kumimoji="1" lang="en-US" altLang="ja-JP" sz="900" dirty="0"/>
          </a:p>
          <a:p>
            <a:r>
              <a:rPr kumimoji="1" lang="ja-JP" altLang="en-US" sz="900" dirty="0"/>
              <a:t>・仮払金がチケット分を除いた金額となっているか？</a:t>
            </a:r>
            <a:endParaRPr kumimoji="1" lang="en-US" altLang="ja-JP" sz="900" dirty="0"/>
          </a:p>
        </p:txBody>
      </p:sp>
      <p:sp>
        <p:nvSpPr>
          <p:cNvPr id="115" name="テキスト ボックス 114"/>
          <p:cNvSpPr txBox="1"/>
          <p:nvPr/>
        </p:nvSpPr>
        <p:spPr>
          <a:xfrm>
            <a:off x="2349210" y="1964664"/>
            <a:ext cx="1474806" cy="923330"/>
          </a:xfrm>
          <a:prstGeom prst="rect">
            <a:avLst/>
          </a:prstGeom>
          <a:noFill/>
        </p:spPr>
        <p:txBody>
          <a:bodyPr wrap="square" rtlCol="0">
            <a:spAutoFit/>
          </a:bodyPr>
          <a:lstStyle/>
          <a:p>
            <a:r>
              <a:rPr kumimoji="1" lang="ja-JP" altLang="en-US" sz="900" dirty="0"/>
              <a:t>・承認者</a:t>
            </a:r>
            <a:endParaRPr kumimoji="1" lang="en-US" altLang="ja-JP" sz="900" dirty="0"/>
          </a:p>
          <a:p>
            <a:r>
              <a:rPr kumimoji="1" lang="ja-JP" altLang="en-US" sz="900" dirty="0"/>
              <a:t>店舗：店長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a:p>
            <a:r>
              <a:rPr kumimoji="1" lang="ja-JP" altLang="en-US" sz="900" dirty="0"/>
              <a:t>執行役員以上：社長</a:t>
            </a:r>
          </a:p>
        </p:txBody>
      </p:sp>
      <p:sp>
        <p:nvSpPr>
          <p:cNvPr id="184" name="フローチャート: 書類 183"/>
          <p:cNvSpPr/>
          <p:nvPr/>
        </p:nvSpPr>
        <p:spPr>
          <a:xfrm>
            <a:off x="783281" y="2078389"/>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帰省申請書</a:t>
            </a:r>
          </a:p>
        </p:txBody>
      </p:sp>
      <p:sp>
        <p:nvSpPr>
          <p:cNvPr id="61" name="正方形/長方形 60"/>
          <p:cNvSpPr/>
          <p:nvPr/>
        </p:nvSpPr>
        <p:spPr>
          <a:xfrm>
            <a:off x="653" y="3522023"/>
            <a:ext cx="329669" cy="7166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70" name="四角形: 角を丸くする 69"/>
          <p:cNvSpPr/>
          <p:nvPr/>
        </p:nvSpPr>
        <p:spPr>
          <a:xfrm>
            <a:off x="1258410" y="382419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p>
        </p:txBody>
      </p:sp>
      <p:cxnSp>
        <p:nvCxnSpPr>
          <p:cNvPr id="72" name="直線矢印コネクタ 71"/>
          <p:cNvCxnSpPr>
            <a:stCxn id="5" idx="2"/>
            <a:endCxn id="10" idx="0"/>
          </p:cNvCxnSpPr>
          <p:nvPr/>
        </p:nvCxnSpPr>
        <p:spPr>
          <a:xfrm>
            <a:off x="1770255" y="1218000"/>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直線矢印コネクタ 78"/>
          <p:cNvCxnSpPr/>
          <p:nvPr/>
        </p:nvCxnSpPr>
        <p:spPr>
          <a:xfrm flipV="1">
            <a:off x="1674655" y="1218000"/>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直線矢印コネクタ 79"/>
          <p:cNvCxnSpPr>
            <a:stCxn id="10" idx="2"/>
            <a:endCxn id="70" idx="0"/>
          </p:cNvCxnSpPr>
          <p:nvPr/>
        </p:nvCxnSpPr>
        <p:spPr>
          <a:xfrm>
            <a:off x="1770255" y="2782319"/>
            <a:ext cx="0" cy="10418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6" name="フローチャート: 書類 85"/>
          <p:cNvSpPr/>
          <p:nvPr/>
        </p:nvSpPr>
        <p:spPr>
          <a:xfrm>
            <a:off x="783281" y="3539265"/>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帰省申請書</a:t>
            </a:r>
          </a:p>
        </p:txBody>
      </p:sp>
      <p:cxnSp>
        <p:nvCxnSpPr>
          <p:cNvPr id="88" name="直線矢印コネクタ 87"/>
          <p:cNvCxnSpPr>
            <a:stCxn id="70" idx="2"/>
            <a:endCxn id="87" idx="0"/>
          </p:cNvCxnSpPr>
          <p:nvPr/>
        </p:nvCxnSpPr>
        <p:spPr>
          <a:xfrm>
            <a:off x="1770255" y="4167896"/>
            <a:ext cx="0" cy="38027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2" name="テキスト ボックス 91"/>
          <p:cNvSpPr txBox="1"/>
          <p:nvPr/>
        </p:nvSpPr>
        <p:spPr>
          <a:xfrm>
            <a:off x="1770118" y="3185556"/>
            <a:ext cx="463500" cy="230832"/>
          </a:xfrm>
          <a:prstGeom prst="rect">
            <a:avLst/>
          </a:prstGeom>
          <a:noFill/>
        </p:spPr>
        <p:txBody>
          <a:bodyPr wrap="square" rtlCol="0">
            <a:spAutoFit/>
          </a:bodyPr>
          <a:lstStyle/>
          <a:p>
            <a:r>
              <a:rPr kumimoji="1" lang="ja-JP" altLang="en-US" sz="900" dirty="0"/>
              <a:t>申請</a:t>
            </a:r>
          </a:p>
        </p:txBody>
      </p:sp>
      <p:sp>
        <p:nvSpPr>
          <p:cNvPr id="93" name="テキスト ボックス 92"/>
          <p:cNvSpPr txBox="1"/>
          <p:nvPr/>
        </p:nvSpPr>
        <p:spPr>
          <a:xfrm>
            <a:off x="1211155" y="3126962"/>
            <a:ext cx="463500" cy="369332"/>
          </a:xfrm>
          <a:prstGeom prst="rect">
            <a:avLst/>
          </a:prstGeom>
          <a:noFill/>
        </p:spPr>
        <p:txBody>
          <a:bodyPr wrap="square" rtlCol="0">
            <a:spAutoFit/>
          </a:bodyPr>
          <a:lstStyle/>
          <a:p>
            <a:r>
              <a:rPr kumimoji="1" lang="ja-JP" altLang="en-US" sz="900" dirty="0"/>
              <a:t>差し戻し</a:t>
            </a:r>
          </a:p>
        </p:txBody>
      </p:sp>
      <p:sp>
        <p:nvSpPr>
          <p:cNvPr id="94" name="テキスト ボックス 93"/>
          <p:cNvSpPr txBox="1"/>
          <p:nvPr/>
        </p:nvSpPr>
        <p:spPr>
          <a:xfrm>
            <a:off x="1770118" y="4947183"/>
            <a:ext cx="463500" cy="230832"/>
          </a:xfrm>
          <a:prstGeom prst="rect">
            <a:avLst/>
          </a:prstGeom>
          <a:noFill/>
        </p:spPr>
        <p:txBody>
          <a:bodyPr wrap="square" rtlCol="0">
            <a:spAutoFit/>
          </a:bodyPr>
          <a:lstStyle/>
          <a:p>
            <a:r>
              <a:rPr kumimoji="1" lang="ja-JP" altLang="en-US" sz="900" dirty="0"/>
              <a:t>申請</a:t>
            </a:r>
          </a:p>
        </p:txBody>
      </p:sp>
      <p:sp>
        <p:nvSpPr>
          <p:cNvPr id="101" name="ひし形 100"/>
          <p:cNvSpPr/>
          <p:nvPr/>
        </p:nvSpPr>
        <p:spPr>
          <a:xfrm>
            <a:off x="3030910" y="5430590"/>
            <a:ext cx="396578" cy="37638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p>
        </p:txBody>
      </p:sp>
      <p:sp>
        <p:nvSpPr>
          <p:cNvPr id="102" name="テキスト ボックス 101"/>
          <p:cNvSpPr txBox="1"/>
          <p:nvPr/>
        </p:nvSpPr>
        <p:spPr>
          <a:xfrm>
            <a:off x="3310419" y="5398443"/>
            <a:ext cx="882412" cy="230832"/>
          </a:xfrm>
          <a:prstGeom prst="rect">
            <a:avLst/>
          </a:prstGeom>
          <a:noFill/>
        </p:spPr>
        <p:txBody>
          <a:bodyPr wrap="square" rtlCol="0">
            <a:spAutoFit/>
          </a:bodyPr>
          <a:lstStyle/>
          <a:p>
            <a:r>
              <a:rPr kumimoji="1" lang="ja-JP" altLang="en-US" sz="900" dirty="0"/>
              <a:t>あり</a:t>
            </a:r>
          </a:p>
        </p:txBody>
      </p:sp>
      <p:cxnSp>
        <p:nvCxnSpPr>
          <p:cNvPr id="107" name="直線矢印コネクタ 106"/>
          <p:cNvCxnSpPr>
            <a:stCxn id="11" idx="3"/>
            <a:endCxn id="101" idx="1"/>
          </p:cNvCxnSpPr>
          <p:nvPr/>
        </p:nvCxnSpPr>
        <p:spPr>
          <a:xfrm flipV="1">
            <a:off x="2283521" y="5618785"/>
            <a:ext cx="747389" cy="68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ひし形 40"/>
          <p:cNvSpPr/>
          <p:nvPr/>
        </p:nvSpPr>
        <p:spPr>
          <a:xfrm>
            <a:off x="2433940" y="5453822"/>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cxnSp>
        <p:nvCxnSpPr>
          <p:cNvPr id="112" name="コネクタ: カギ線 111"/>
          <p:cNvCxnSpPr>
            <a:stCxn id="248" idx="2"/>
            <a:endCxn id="101" idx="2"/>
          </p:cNvCxnSpPr>
          <p:nvPr/>
        </p:nvCxnSpPr>
        <p:spPr>
          <a:xfrm rot="10800000">
            <a:off x="3229200" y="5806979"/>
            <a:ext cx="8149915" cy="1038290"/>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18" name="直線矢印コネクタ 117"/>
          <p:cNvCxnSpPr>
            <a:stCxn id="132" idx="3"/>
            <a:endCxn id="138" idx="1"/>
          </p:cNvCxnSpPr>
          <p:nvPr/>
        </p:nvCxnSpPr>
        <p:spPr>
          <a:xfrm flipV="1">
            <a:off x="5530046" y="5622774"/>
            <a:ext cx="1420057" cy="2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1" name="テキスト ボックス 120"/>
          <p:cNvSpPr txBox="1"/>
          <p:nvPr/>
        </p:nvSpPr>
        <p:spPr>
          <a:xfrm>
            <a:off x="3218651" y="5778445"/>
            <a:ext cx="1039873" cy="230832"/>
          </a:xfrm>
          <a:prstGeom prst="rect">
            <a:avLst/>
          </a:prstGeom>
          <a:noFill/>
        </p:spPr>
        <p:txBody>
          <a:bodyPr wrap="square" rtlCol="0">
            <a:spAutoFit/>
          </a:bodyPr>
          <a:lstStyle/>
          <a:p>
            <a:r>
              <a:rPr kumimoji="1" lang="ja-JP" altLang="en-US" sz="900" dirty="0"/>
              <a:t>なし</a:t>
            </a:r>
          </a:p>
        </p:txBody>
      </p:sp>
      <p:sp>
        <p:nvSpPr>
          <p:cNvPr id="125" name="四角形: 角を丸くする 124"/>
          <p:cNvSpPr/>
          <p:nvPr/>
        </p:nvSpPr>
        <p:spPr>
          <a:xfrm>
            <a:off x="3719218" y="545057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32" name="ひし形 131"/>
          <p:cNvSpPr/>
          <p:nvPr/>
        </p:nvSpPr>
        <p:spPr>
          <a:xfrm>
            <a:off x="5149046" y="5453822"/>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申請者</a:t>
            </a:r>
          </a:p>
        </p:txBody>
      </p:sp>
      <p:sp>
        <p:nvSpPr>
          <p:cNvPr id="133" name="テキスト ボックス 132"/>
          <p:cNvSpPr txBox="1"/>
          <p:nvPr/>
        </p:nvSpPr>
        <p:spPr>
          <a:xfrm>
            <a:off x="5473183" y="5386219"/>
            <a:ext cx="882412" cy="230832"/>
          </a:xfrm>
          <a:prstGeom prst="rect">
            <a:avLst/>
          </a:prstGeom>
          <a:noFill/>
        </p:spPr>
        <p:txBody>
          <a:bodyPr wrap="square" rtlCol="0">
            <a:spAutoFit/>
          </a:bodyPr>
          <a:lstStyle/>
          <a:p>
            <a:r>
              <a:rPr kumimoji="1" lang="ja-JP" altLang="en-US" sz="900" dirty="0"/>
              <a:t>店舗勤務</a:t>
            </a:r>
          </a:p>
        </p:txBody>
      </p:sp>
      <p:sp>
        <p:nvSpPr>
          <p:cNvPr id="137" name="テキスト ボックス 136"/>
          <p:cNvSpPr txBox="1"/>
          <p:nvPr/>
        </p:nvSpPr>
        <p:spPr>
          <a:xfrm>
            <a:off x="5355948" y="5782012"/>
            <a:ext cx="1012610" cy="230832"/>
          </a:xfrm>
          <a:prstGeom prst="rect">
            <a:avLst/>
          </a:prstGeom>
          <a:noFill/>
        </p:spPr>
        <p:txBody>
          <a:bodyPr wrap="square" rtlCol="0">
            <a:spAutoFit/>
          </a:bodyPr>
          <a:lstStyle/>
          <a:p>
            <a:r>
              <a:rPr kumimoji="1" lang="ja-JP" altLang="en-US" sz="900" dirty="0"/>
              <a:t>支社・本社勤務</a:t>
            </a:r>
          </a:p>
        </p:txBody>
      </p:sp>
      <p:sp>
        <p:nvSpPr>
          <p:cNvPr id="138" name="四角形: 角を丸くする 137"/>
          <p:cNvSpPr/>
          <p:nvPr/>
        </p:nvSpPr>
        <p:spPr>
          <a:xfrm>
            <a:off x="6950103" y="545092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r>
              <a:rPr kumimoji="1" lang="en-US" altLang="ja-JP" sz="900" dirty="0"/>
              <a:t>/</a:t>
            </a:r>
            <a:r>
              <a:rPr kumimoji="1" lang="ja-JP" altLang="en-US" sz="900" dirty="0"/>
              <a:t>チケットを用意する</a:t>
            </a:r>
          </a:p>
        </p:txBody>
      </p:sp>
      <p:cxnSp>
        <p:nvCxnSpPr>
          <p:cNvPr id="141" name="直線矢印コネクタ 140"/>
          <p:cNvCxnSpPr>
            <a:stCxn id="138" idx="3"/>
            <a:endCxn id="159" idx="1"/>
          </p:cNvCxnSpPr>
          <p:nvPr/>
        </p:nvCxnSpPr>
        <p:spPr>
          <a:xfrm>
            <a:off x="7973792" y="5622774"/>
            <a:ext cx="29080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54" name="四角形: 角を丸くする 153"/>
          <p:cNvSpPr/>
          <p:nvPr/>
        </p:nvSpPr>
        <p:spPr>
          <a:xfrm>
            <a:off x="8256302" y="105884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r>
              <a:rPr kumimoji="1" lang="en-US" altLang="ja-JP" sz="900" dirty="0"/>
              <a:t>/</a:t>
            </a:r>
            <a:r>
              <a:rPr kumimoji="1" lang="ja-JP" altLang="en-US" sz="900" dirty="0"/>
              <a:t>チケットを受け取る</a:t>
            </a:r>
          </a:p>
        </p:txBody>
      </p:sp>
      <p:sp>
        <p:nvSpPr>
          <p:cNvPr id="159" name="四角形: 角を丸くする 158"/>
          <p:cNvSpPr/>
          <p:nvPr/>
        </p:nvSpPr>
        <p:spPr>
          <a:xfrm>
            <a:off x="8264599" y="545092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仮払金・チケットを渡す</a:t>
            </a:r>
          </a:p>
        </p:txBody>
      </p:sp>
      <p:cxnSp>
        <p:nvCxnSpPr>
          <p:cNvPr id="161" name="直線矢印コネクタ 160"/>
          <p:cNvCxnSpPr>
            <a:stCxn id="159" idx="0"/>
            <a:endCxn id="154" idx="2"/>
          </p:cNvCxnSpPr>
          <p:nvPr/>
        </p:nvCxnSpPr>
        <p:spPr>
          <a:xfrm flipH="1" flipV="1">
            <a:off x="8768147" y="1402553"/>
            <a:ext cx="8297" cy="40483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6" name="四角形: 角を丸くする 175"/>
          <p:cNvSpPr/>
          <p:nvPr/>
        </p:nvSpPr>
        <p:spPr>
          <a:xfrm>
            <a:off x="5623637" y="604380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手書き帳簿に記入</a:t>
            </a:r>
          </a:p>
        </p:txBody>
      </p:sp>
      <p:cxnSp>
        <p:nvCxnSpPr>
          <p:cNvPr id="178" name="コネクタ: カギ線 177"/>
          <p:cNvCxnSpPr>
            <a:stCxn id="176" idx="1"/>
            <a:endCxn id="132" idx="2"/>
          </p:cNvCxnSpPr>
          <p:nvPr/>
        </p:nvCxnSpPr>
        <p:spPr>
          <a:xfrm rot="10800000">
            <a:off x="5339547" y="5797527"/>
            <a:ext cx="284091" cy="418128"/>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222" name="コネクタ: カギ線 221"/>
          <p:cNvCxnSpPr>
            <a:stCxn id="138" idx="1"/>
            <a:endCxn id="176" idx="3"/>
          </p:cNvCxnSpPr>
          <p:nvPr/>
        </p:nvCxnSpPr>
        <p:spPr>
          <a:xfrm rot="10800000" flipV="1">
            <a:off x="6647327" y="5622773"/>
            <a:ext cx="302777" cy="592881"/>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243" name="フローチャート: 書類 242"/>
          <p:cNvSpPr/>
          <p:nvPr/>
        </p:nvSpPr>
        <p:spPr>
          <a:xfrm>
            <a:off x="6379961" y="6278952"/>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仮払い精算管理簿</a:t>
            </a:r>
          </a:p>
        </p:txBody>
      </p:sp>
      <p:sp>
        <p:nvSpPr>
          <p:cNvPr id="248" name="楕円 247"/>
          <p:cNvSpPr/>
          <p:nvPr/>
        </p:nvSpPr>
        <p:spPr>
          <a:xfrm>
            <a:off x="11379114" y="6660172"/>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cxnSp>
        <p:nvCxnSpPr>
          <p:cNvPr id="249" name="直線矢印コネクタ 248"/>
          <p:cNvCxnSpPr>
            <a:stCxn id="101" idx="3"/>
            <a:endCxn id="125" idx="1"/>
          </p:cNvCxnSpPr>
          <p:nvPr/>
        </p:nvCxnSpPr>
        <p:spPr>
          <a:xfrm>
            <a:off x="3427488" y="5618785"/>
            <a:ext cx="291730" cy="36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5" name="コネクタ: カギ線 264"/>
          <p:cNvCxnSpPr>
            <a:stCxn id="154" idx="3"/>
            <a:endCxn id="76" idx="1"/>
          </p:cNvCxnSpPr>
          <p:nvPr/>
        </p:nvCxnSpPr>
        <p:spPr>
          <a:xfrm>
            <a:off x="9279991" y="1230701"/>
            <a:ext cx="851400" cy="5614568"/>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78" name="フローチャート: 書類 277"/>
          <p:cNvSpPr/>
          <p:nvPr/>
        </p:nvSpPr>
        <p:spPr>
          <a:xfrm>
            <a:off x="4289131" y="5756976"/>
            <a:ext cx="759061" cy="416026"/>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帰省申請書</a:t>
            </a:r>
            <a:endParaRPr kumimoji="1" lang="en-US" altLang="ja-JP" sz="900" dirty="0"/>
          </a:p>
        </p:txBody>
      </p:sp>
      <p:sp>
        <p:nvSpPr>
          <p:cNvPr id="279" name="フローチャート: 書類 278"/>
          <p:cNvSpPr/>
          <p:nvPr/>
        </p:nvSpPr>
        <p:spPr>
          <a:xfrm>
            <a:off x="783281" y="5175188"/>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帰省申請書</a:t>
            </a:r>
          </a:p>
        </p:txBody>
      </p:sp>
      <p:cxnSp>
        <p:nvCxnSpPr>
          <p:cNvPr id="289" name="直線矢印コネクタ 288"/>
          <p:cNvCxnSpPr>
            <a:stCxn id="125" idx="3"/>
            <a:endCxn id="132" idx="1"/>
          </p:cNvCxnSpPr>
          <p:nvPr/>
        </p:nvCxnSpPr>
        <p:spPr>
          <a:xfrm>
            <a:off x="4742907" y="5622427"/>
            <a:ext cx="406139" cy="3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8" name="テキスト ボックス 67"/>
          <p:cNvSpPr txBox="1"/>
          <p:nvPr/>
        </p:nvSpPr>
        <p:spPr>
          <a:xfrm>
            <a:off x="4206170" y="6188887"/>
            <a:ext cx="1133375" cy="2308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73" name="フローチャート: 書類 72"/>
          <p:cNvSpPr/>
          <p:nvPr/>
        </p:nvSpPr>
        <p:spPr>
          <a:xfrm>
            <a:off x="8895461" y="1481895"/>
            <a:ext cx="759061" cy="41602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帰省申請書</a:t>
            </a:r>
            <a:endParaRPr kumimoji="1" lang="en-US" altLang="ja-JP" sz="900" dirty="0"/>
          </a:p>
        </p:txBody>
      </p:sp>
      <p:sp>
        <p:nvSpPr>
          <p:cNvPr id="76" name="四角形: 角を丸くする 263"/>
          <p:cNvSpPr/>
          <p:nvPr/>
        </p:nvSpPr>
        <p:spPr>
          <a:xfrm>
            <a:off x="10131391" y="667341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77" name="フローチャート: 書類 76"/>
          <p:cNvSpPr/>
          <p:nvPr/>
        </p:nvSpPr>
        <p:spPr>
          <a:xfrm>
            <a:off x="10060137" y="6290792"/>
            <a:ext cx="759061" cy="41602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endParaRPr kumimoji="1" lang="en-US" altLang="ja-JP" sz="900" dirty="0"/>
          </a:p>
        </p:txBody>
      </p:sp>
      <p:sp>
        <p:nvSpPr>
          <p:cNvPr id="78" name="テキスト ボックス 77"/>
          <p:cNvSpPr txBox="1"/>
          <p:nvPr/>
        </p:nvSpPr>
        <p:spPr>
          <a:xfrm>
            <a:off x="10060137" y="7015387"/>
            <a:ext cx="1652723" cy="923330"/>
          </a:xfrm>
          <a:prstGeom prst="rect">
            <a:avLst/>
          </a:prstGeom>
          <a:noFill/>
        </p:spPr>
        <p:txBody>
          <a:bodyPr wrap="square" rtlCol="0">
            <a:spAutoFit/>
          </a:bodyPr>
          <a:lstStyle/>
          <a:p>
            <a:r>
              <a:rPr kumimoji="1" lang="en-US" altLang="ja-JP" sz="900" dirty="0"/>
              <a:t>【</a:t>
            </a:r>
            <a:r>
              <a:rPr kumimoji="1" lang="ja-JP" altLang="en-US" sz="900" dirty="0"/>
              <a:t>本社</a:t>
            </a:r>
            <a:r>
              <a:rPr kumimoji="1" lang="en-US" altLang="ja-JP" sz="900" dirty="0"/>
              <a:t>】</a:t>
            </a:r>
          </a:p>
          <a:p>
            <a:r>
              <a:rPr kumimoji="1" lang="ja-JP" altLang="en-US" sz="900" dirty="0"/>
              <a:t>原本を経理保管</a:t>
            </a:r>
            <a:endParaRPr kumimoji="1" lang="en-US" altLang="ja-JP" sz="900" dirty="0"/>
          </a:p>
          <a:p>
            <a:r>
              <a:rPr kumimoji="1" lang="en-US" altLang="ja-JP" sz="900" dirty="0"/>
              <a:t>【</a:t>
            </a:r>
            <a:r>
              <a:rPr kumimoji="1" lang="ja-JP" altLang="en-US" sz="900" dirty="0"/>
              <a:t>店頭・支社</a:t>
            </a:r>
            <a:r>
              <a:rPr kumimoji="1" lang="en-US" altLang="ja-JP" sz="900" dirty="0"/>
              <a:t>】</a:t>
            </a:r>
          </a:p>
          <a:p>
            <a:r>
              <a:rPr kumimoji="1" lang="ja-JP" altLang="en-US" sz="900" dirty="0"/>
              <a:t>一旦店頭・支社保管</a:t>
            </a:r>
            <a:endParaRPr kumimoji="1" lang="en-US" altLang="ja-JP" sz="900" dirty="0"/>
          </a:p>
          <a:p>
            <a:r>
              <a:rPr kumimoji="1" lang="ja-JP" altLang="en-US" sz="900" dirty="0"/>
              <a:t>毎月１０日・２０日・末日ごとに経理へ送付、原本保管</a:t>
            </a:r>
          </a:p>
        </p:txBody>
      </p:sp>
      <p:sp>
        <p:nvSpPr>
          <p:cNvPr id="69" name="テキスト ボックス 68"/>
          <p:cNvSpPr txBox="1"/>
          <p:nvPr/>
        </p:nvSpPr>
        <p:spPr>
          <a:xfrm>
            <a:off x="2720010" y="880608"/>
            <a:ext cx="1375740" cy="369332"/>
          </a:xfrm>
          <a:prstGeom prst="rect">
            <a:avLst/>
          </a:prstGeom>
          <a:noFill/>
        </p:spPr>
        <p:txBody>
          <a:bodyPr wrap="square" rtlCol="0">
            <a:spAutoFit/>
          </a:bodyPr>
          <a:lstStyle/>
          <a:p>
            <a:r>
              <a:rPr kumimoji="1" lang="ja-JP" altLang="en-US" sz="900" dirty="0"/>
              <a:t>帰省を申請できるのは月に</a:t>
            </a:r>
            <a:r>
              <a:rPr kumimoji="1" lang="en-US" altLang="ja-JP" sz="900" dirty="0"/>
              <a:t>1</a:t>
            </a:r>
            <a:r>
              <a:rPr kumimoji="1" lang="ja-JP" altLang="en-US" sz="900" dirty="0"/>
              <a:t>回。</a:t>
            </a:r>
          </a:p>
        </p:txBody>
      </p:sp>
      <p:sp>
        <p:nvSpPr>
          <p:cNvPr id="71" name="テキスト ボックス 70"/>
          <p:cNvSpPr txBox="1"/>
          <p:nvPr/>
        </p:nvSpPr>
        <p:spPr>
          <a:xfrm>
            <a:off x="2349210" y="3560254"/>
            <a:ext cx="4419012" cy="784830"/>
          </a:xfrm>
          <a:prstGeom prst="rect">
            <a:avLst/>
          </a:prstGeom>
          <a:noFill/>
        </p:spPr>
        <p:txBody>
          <a:bodyPr wrap="square" rtlCol="0">
            <a:spAutoFit/>
          </a:bodyPr>
          <a:lstStyle/>
          <a:p>
            <a:r>
              <a:rPr kumimoji="1" lang="ja-JP" altLang="en-US" sz="900" dirty="0"/>
              <a:t>・決裁者</a:t>
            </a:r>
            <a:endParaRPr kumimoji="1" lang="en-US" altLang="ja-JP" sz="900" dirty="0"/>
          </a:p>
          <a:p>
            <a:r>
              <a:rPr kumimoji="1" lang="ja-JP" altLang="en-US" sz="900" dirty="0"/>
              <a:t>申請者が次長以下：部長・支社長</a:t>
            </a:r>
            <a:endParaRPr kumimoji="1" lang="en-US" altLang="ja-JP" sz="900" dirty="0"/>
          </a:p>
          <a:p>
            <a:r>
              <a:rPr kumimoji="1" lang="ja-JP" altLang="en-US" sz="900" dirty="0"/>
              <a:t>申請者が部長・支社長：担当役員回付後、社長決裁</a:t>
            </a:r>
            <a:endParaRPr kumimoji="1" lang="en-US" altLang="ja-JP" sz="900" dirty="0"/>
          </a:p>
          <a:p>
            <a:r>
              <a:rPr kumimoji="1" lang="ja-JP" altLang="en-US" sz="900" dirty="0"/>
              <a:t>申請者が役員・副本部長・本部長代理：代表または社長</a:t>
            </a:r>
            <a:endParaRPr kumimoji="1" lang="en-US" altLang="ja-JP" sz="900" dirty="0"/>
          </a:p>
          <a:p>
            <a:r>
              <a:rPr kumimoji="1" lang="ja-JP" altLang="en-US" sz="900" dirty="0"/>
              <a:t>＊支社長の任にある場合は社長決裁で本部敬部長は東西を代表・社長で分担</a:t>
            </a:r>
            <a:endParaRPr kumimoji="1" lang="en-US" altLang="ja-JP" sz="900" dirty="0"/>
          </a:p>
        </p:txBody>
      </p:sp>
      <p:sp>
        <p:nvSpPr>
          <p:cNvPr id="87" name="四角形: 角を丸くする 86"/>
          <p:cNvSpPr/>
          <p:nvPr/>
        </p:nvSpPr>
        <p:spPr>
          <a:xfrm>
            <a:off x="1258410" y="454816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endParaRPr kumimoji="1" lang="en-US" altLang="ja-JP" sz="900" dirty="0"/>
          </a:p>
          <a:p>
            <a:pPr algn="ctr"/>
            <a:r>
              <a:rPr kumimoji="1" lang="ja-JP" altLang="en-US" sz="900" dirty="0"/>
              <a:t>（総務）</a:t>
            </a:r>
          </a:p>
        </p:txBody>
      </p:sp>
      <p:cxnSp>
        <p:nvCxnSpPr>
          <p:cNvPr id="89" name="直線矢印コネクタ 88"/>
          <p:cNvCxnSpPr/>
          <p:nvPr/>
        </p:nvCxnSpPr>
        <p:spPr>
          <a:xfrm flipV="1">
            <a:off x="1673260" y="2782319"/>
            <a:ext cx="0" cy="10418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0" name="正方形/長方形 89"/>
          <p:cNvSpPr/>
          <p:nvPr/>
        </p:nvSpPr>
        <p:spPr>
          <a:xfrm>
            <a:off x="653" y="4247386"/>
            <a:ext cx="329669" cy="812149"/>
          </a:xfrm>
          <a:prstGeom prst="rect">
            <a:avLst/>
          </a:prstGeom>
        </p:spPr>
        <p:style>
          <a:lnRef idx="1">
            <a:schemeClr val="accent3"/>
          </a:lnRef>
          <a:fillRef idx="2">
            <a:schemeClr val="accent3"/>
          </a:fillRef>
          <a:effectRef idx="1">
            <a:schemeClr val="accent3"/>
          </a:effectRef>
          <a:fontRef idx="minor">
            <a:schemeClr val="dk1"/>
          </a:fontRef>
        </p:style>
        <p:txBody>
          <a:bodyPr vert="eaVert" rtlCol="0" anchor="ctr"/>
          <a:lstStyle/>
          <a:p>
            <a:pPr algn="ctr"/>
            <a:r>
              <a:rPr kumimoji="1" lang="ja-JP" altLang="en-US" sz="1100" dirty="0"/>
              <a:t>総務</a:t>
            </a:r>
            <a:endParaRPr kumimoji="1" lang="en-US" altLang="ja-JP" sz="1100" dirty="0"/>
          </a:p>
        </p:txBody>
      </p:sp>
      <p:sp>
        <p:nvSpPr>
          <p:cNvPr id="91" name="テキスト ボックス 90"/>
          <p:cNvSpPr txBox="1"/>
          <p:nvPr/>
        </p:nvSpPr>
        <p:spPr>
          <a:xfrm>
            <a:off x="1770118" y="4270726"/>
            <a:ext cx="463500" cy="230832"/>
          </a:xfrm>
          <a:prstGeom prst="rect">
            <a:avLst/>
          </a:prstGeom>
          <a:noFill/>
        </p:spPr>
        <p:txBody>
          <a:bodyPr wrap="square" rtlCol="0">
            <a:spAutoFit/>
          </a:bodyPr>
          <a:lstStyle/>
          <a:p>
            <a:r>
              <a:rPr kumimoji="1" lang="ja-JP" altLang="en-US" sz="900" dirty="0"/>
              <a:t>申請</a:t>
            </a:r>
          </a:p>
        </p:txBody>
      </p:sp>
      <p:sp>
        <p:nvSpPr>
          <p:cNvPr id="95" name="テキスト ボックス 94"/>
          <p:cNvSpPr txBox="1"/>
          <p:nvPr/>
        </p:nvSpPr>
        <p:spPr>
          <a:xfrm>
            <a:off x="1211155" y="4191648"/>
            <a:ext cx="463500" cy="369332"/>
          </a:xfrm>
          <a:prstGeom prst="rect">
            <a:avLst/>
          </a:prstGeom>
          <a:noFill/>
        </p:spPr>
        <p:txBody>
          <a:bodyPr wrap="square" rtlCol="0">
            <a:spAutoFit/>
          </a:bodyPr>
          <a:lstStyle/>
          <a:p>
            <a:r>
              <a:rPr kumimoji="1" lang="ja-JP" altLang="en-US" sz="900" dirty="0"/>
              <a:t>差し戻し</a:t>
            </a:r>
          </a:p>
        </p:txBody>
      </p:sp>
      <p:cxnSp>
        <p:nvCxnSpPr>
          <p:cNvPr id="98" name="直線矢印コネクタ 97"/>
          <p:cNvCxnSpPr>
            <a:stCxn id="87" idx="2"/>
            <a:endCxn id="11" idx="0"/>
          </p:cNvCxnSpPr>
          <p:nvPr/>
        </p:nvCxnSpPr>
        <p:spPr>
          <a:xfrm>
            <a:off x="1770255" y="4891871"/>
            <a:ext cx="1422" cy="56195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0" name="直線矢印コネクタ 99"/>
          <p:cNvCxnSpPr/>
          <p:nvPr/>
        </p:nvCxnSpPr>
        <p:spPr>
          <a:xfrm flipV="1">
            <a:off x="1673260" y="4167896"/>
            <a:ext cx="0" cy="38027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3" name="テキスト ボックス 102"/>
          <p:cNvSpPr txBox="1"/>
          <p:nvPr/>
        </p:nvSpPr>
        <p:spPr>
          <a:xfrm>
            <a:off x="8768146" y="1912096"/>
            <a:ext cx="1229058" cy="230832"/>
          </a:xfrm>
          <a:prstGeom prst="rect">
            <a:avLst/>
          </a:prstGeom>
          <a:noFill/>
        </p:spPr>
        <p:txBody>
          <a:bodyPr wrap="square" rtlCol="0">
            <a:spAutoFit/>
          </a:bodyPr>
          <a:lstStyle/>
          <a:p>
            <a:r>
              <a:rPr kumimoji="1" lang="ja-JP" altLang="en-US" sz="900" dirty="0"/>
              <a:t>「受領印」欄に押印</a:t>
            </a:r>
          </a:p>
        </p:txBody>
      </p:sp>
      <p:sp>
        <p:nvSpPr>
          <p:cNvPr id="104" name="フローチャート: 書類 103"/>
          <p:cNvSpPr/>
          <p:nvPr/>
        </p:nvSpPr>
        <p:spPr>
          <a:xfrm>
            <a:off x="8925706" y="211473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仮払い精算管理簿</a:t>
            </a:r>
          </a:p>
        </p:txBody>
      </p:sp>
      <p:sp>
        <p:nvSpPr>
          <p:cNvPr id="105" name="テキスト ボックス 104"/>
          <p:cNvSpPr txBox="1"/>
          <p:nvPr/>
        </p:nvSpPr>
        <p:spPr>
          <a:xfrm>
            <a:off x="8768146" y="2531682"/>
            <a:ext cx="1229058" cy="507831"/>
          </a:xfrm>
          <a:prstGeom prst="rect">
            <a:avLst/>
          </a:prstGeom>
          <a:noFill/>
        </p:spPr>
        <p:txBody>
          <a:bodyPr wrap="square" rtlCol="0">
            <a:spAutoFit/>
          </a:bodyPr>
          <a:lstStyle/>
          <a:p>
            <a:r>
              <a:rPr kumimoji="1" lang="ja-JP" altLang="en-US" sz="900" dirty="0"/>
              <a:t>「受領印」欄に押印</a:t>
            </a:r>
            <a:endParaRPr kumimoji="1" lang="en-US" altLang="ja-JP" sz="900" dirty="0"/>
          </a:p>
          <a:p>
            <a:r>
              <a:rPr kumimoji="1" lang="ja-JP" altLang="en-US" sz="900" dirty="0">
                <a:solidFill>
                  <a:schemeClr val="accent1"/>
                </a:solidFill>
              </a:rPr>
              <a:t>＊支社・本社勤務の場合</a:t>
            </a:r>
          </a:p>
        </p:txBody>
      </p:sp>
      <p:sp>
        <p:nvSpPr>
          <p:cNvPr id="106" name="吹き出し: 四角形 105"/>
          <p:cNvSpPr/>
          <p:nvPr/>
        </p:nvSpPr>
        <p:spPr>
          <a:xfrm>
            <a:off x="5101959" y="4444330"/>
            <a:ext cx="2595703" cy="726361"/>
          </a:xfrm>
          <a:prstGeom prst="wedgeRectCallout">
            <a:avLst>
              <a:gd name="adj1" fmla="val -94697"/>
              <a:gd name="adj2" fmla="val -14662"/>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ja-JP" altLang="en-US" sz="1100" dirty="0"/>
              <a:t>旅費との違い</a:t>
            </a:r>
            <a:endParaRPr kumimoji="1" lang="en-US" altLang="ja-JP" sz="1100" dirty="0"/>
          </a:p>
          <a:p>
            <a:r>
              <a:rPr kumimoji="1" lang="ja-JP" altLang="en-US" sz="1100" dirty="0"/>
              <a:t>：承認ルート</a:t>
            </a:r>
            <a:endParaRPr kumimoji="1" lang="en-US" altLang="ja-JP" sz="1100" dirty="0"/>
          </a:p>
          <a:p>
            <a:r>
              <a:rPr kumimoji="1" lang="ja-JP" altLang="en-US" sz="1100" dirty="0"/>
              <a:t>＊他は同じのため、一つにまとめることは可能と思われる</a:t>
            </a:r>
          </a:p>
        </p:txBody>
      </p:sp>
    </p:spTree>
    <p:extLst>
      <p:ext uri="{BB962C8B-B14F-4D97-AF65-F5344CB8AC3E}">
        <p14:creationId xmlns:p14="http://schemas.microsoft.com/office/powerpoint/2010/main" val="2023544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6" name="コネクタ: カギ線 56"/>
          <p:cNvCxnSpPr>
            <a:stCxn id="11" idx="1"/>
            <a:endCxn id="70" idx="2"/>
          </p:cNvCxnSpPr>
          <p:nvPr/>
        </p:nvCxnSpPr>
        <p:spPr>
          <a:xfrm rot="10800000">
            <a:off x="1770255" y="4080848"/>
            <a:ext cx="466264" cy="1851244"/>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4" name="楕円 3"/>
          <p:cNvSpPr/>
          <p:nvPr/>
        </p:nvSpPr>
        <p:spPr>
          <a:xfrm>
            <a:off x="729349" y="867299"/>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5" name="四角形: 角を丸くする 4"/>
          <p:cNvSpPr/>
          <p:nvPr/>
        </p:nvSpPr>
        <p:spPr>
          <a:xfrm>
            <a:off x="1258410" y="87429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旅費・帰省の精算</a:t>
            </a:r>
          </a:p>
        </p:txBody>
      </p:sp>
      <p:sp>
        <p:nvSpPr>
          <p:cNvPr id="8" name="フローチャート: 書類 7"/>
          <p:cNvSpPr/>
          <p:nvPr/>
        </p:nvSpPr>
        <p:spPr>
          <a:xfrm>
            <a:off x="1916451" y="113956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p>
        </p:txBody>
      </p:sp>
      <p:sp>
        <p:nvSpPr>
          <p:cNvPr id="10" name="四角形: 角を丸くする 9"/>
          <p:cNvSpPr/>
          <p:nvPr/>
        </p:nvSpPr>
        <p:spPr>
          <a:xfrm>
            <a:off x="1258410" y="243861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承認（所属長）</a:t>
            </a:r>
          </a:p>
        </p:txBody>
      </p:sp>
      <p:sp>
        <p:nvSpPr>
          <p:cNvPr id="11" name="四角形: 角を丸くする 10"/>
          <p:cNvSpPr/>
          <p:nvPr/>
        </p:nvSpPr>
        <p:spPr>
          <a:xfrm>
            <a:off x="2236519" y="5760239"/>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cxnSp>
        <p:nvCxnSpPr>
          <p:cNvPr id="19" name="直線矢印コネクタ 18"/>
          <p:cNvCxnSpPr>
            <a:stCxn id="4" idx="6"/>
            <a:endCxn id="5" idx="1"/>
          </p:cNvCxnSpPr>
          <p:nvPr/>
        </p:nvCxnSpPr>
        <p:spPr>
          <a:xfrm flipV="1">
            <a:off x="1099543" y="1046148"/>
            <a:ext cx="158867" cy="6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2699" y="1977571"/>
            <a:ext cx="343022" cy="1546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1" y="5068297"/>
            <a:ext cx="329669" cy="35355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4" name="テキスト ボックス 53"/>
          <p:cNvSpPr txBox="1"/>
          <p:nvPr/>
        </p:nvSpPr>
        <p:spPr>
          <a:xfrm>
            <a:off x="1770118" y="1748503"/>
            <a:ext cx="463500" cy="230832"/>
          </a:xfrm>
          <a:prstGeom prst="rect">
            <a:avLst/>
          </a:prstGeom>
          <a:noFill/>
        </p:spPr>
        <p:txBody>
          <a:bodyPr wrap="square" rtlCol="0">
            <a:spAutoFit/>
          </a:bodyPr>
          <a:lstStyle/>
          <a:p>
            <a:r>
              <a:rPr kumimoji="1" lang="ja-JP" altLang="en-US" sz="900" dirty="0"/>
              <a:t>申請</a:t>
            </a:r>
          </a:p>
        </p:txBody>
      </p:sp>
      <p:sp>
        <p:nvSpPr>
          <p:cNvPr id="55" name="テキスト ボックス 54"/>
          <p:cNvSpPr txBox="1"/>
          <p:nvPr/>
        </p:nvSpPr>
        <p:spPr>
          <a:xfrm>
            <a:off x="1211155" y="1689909"/>
            <a:ext cx="463500" cy="369332"/>
          </a:xfrm>
          <a:prstGeom prst="rect">
            <a:avLst/>
          </a:prstGeom>
          <a:noFill/>
        </p:spPr>
        <p:txBody>
          <a:bodyPr wrap="square" rtlCol="0">
            <a:spAutoFit/>
          </a:bodyPr>
          <a:lstStyle/>
          <a:p>
            <a:r>
              <a:rPr kumimoji="1" lang="ja-JP" altLang="en-US" sz="900" dirty="0"/>
              <a:t>差し戻し</a:t>
            </a:r>
          </a:p>
        </p:txBody>
      </p:sp>
      <p:sp>
        <p:nvSpPr>
          <p:cNvPr id="65" name="フローチャート: 磁気ディスク 64"/>
          <p:cNvSpPr/>
          <p:nvPr/>
        </p:nvSpPr>
        <p:spPr>
          <a:xfrm>
            <a:off x="4886175" y="8971275"/>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7" name="直線矢印コネクタ 66"/>
          <p:cNvCxnSpPr>
            <a:stCxn id="125" idx="2"/>
            <a:endCxn id="65" idx="1"/>
          </p:cNvCxnSpPr>
          <p:nvPr/>
        </p:nvCxnSpPr>
        <p:spPr>
          <a:xfrm flipH="1">
            <a:off x="5213951" y="6100696"/>
            <a:ext cx="29823" cy="287057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コネクタ: カギ線 56"/>
          <p:cNvCxnSpPr>
            <a:stCxn id="119" idx="3"/>
            <a:endCxn id="41" idx="0"/>
          </p:cNvCxnSpPr>
          <p:nvPr/>
        </p:nvCxnSpPr>
        <p:spPr>
          <a:xfrm>
            <a:off x="3264684" y="4959283"/>
            <a:ext cx="379131" cy="800956"/>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66" name="テキスト ボックス 65"/>
          <p:cNvSpPr txBox="1"/>
          <p:nvPr/>
        </p:nvSpPr>
        <p:spPr>
          <a:xfrm>
            <a:off x="3563650" y="4628559"/>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82" name="テキスト ボックス 81"/>
          <p:cNvSpPr txBox="1"/>
          <p:nvPr/>
        </p:nvSpPr>
        <p:spPr>
          <a:xfrm>
            <a:off x="653036" y="5808296"/>
            <a:ext cx="3851034" cy="3831818"/>
          </a:xfrm>
          <a:prstGeom prst="rect">
            <a:avLst/>
          </a:prstGeom>
          <a:noFill/>
        </p:spPr>
        <p:txBody>
          <a:bodyPr wrap="square" rtlCol="0">
            <a:spAutoFit/>
          </a:bodyPr>
          <a:lstStyle/>
          <a:p>
            <a:r>
              <a:rPr kumimoji="1" lang="ja-JP" altLang="en-US" sz="900" dirty="0"/>
              <a:t>・精算の期日</a:t>
            </a:r>
            <a:endParaRPr kumimoji="1" lang="en-US" altLang="ja-JP" sz="900" dirty="0"/>
          </a:p>
          <a:p>
            <a:r>
              <a:rPr kumimoji="1" lang="ja-JP" altLang="en-US" sz="900" dirty="0"/>
              <a:t>・クレジットカードの使用禁止</a:t>
            </a:r>
            <a:endParaRPr kumimoji="1" lang="en-US" altLang="ja-JP" sz="900" dirty="0"/>
          </a:p>
          <a:p>
            <a:r>
              <a:rPr kumimoji="1" lang="ja-JP" altLang="en-US" sz="900" dirty="0"/>
              <a:t>・タクシーの使用禁止</a:t>
            </a:r>
            <a:endParaRPr kumimoji="1" lang="en-US" altLang="ja-JP" sz="900" dirty="0"/>
          </a:p>
          <a:p>
            <a:r>
              <a:rPr kumimoji="1" lang="ja-JP" altLang="en-US" sz="900" dirty="0"/>
              <a:t>・日当・宿泊費（旅費支給基準表との整合性）</a:t>
            </a:r>
            <a:endParaRPr kumimoji="1" lang="en-US" altLang="ja-JP" sz="900" dirty="0"/>
          </a:p>
          <a:p>
            <a:r>
              <a:rPr kumimoji="1" lang="ja-JP" altLang="en-US" sz="900" dirty="0"/>
              <a:t>・領収書の添付</a:t>
            </a:r>
            <a:endParaRPr kumimoji="1" lang="en-US" altLang="ja-JP" sz="900" dirty="0"/>
          </a:p>
          <a:p>
            <a:r>
              <a:rPr kumimoji="1" lang="ja-JP" altLang="en-US" sz="900" dirty="0"/>
              <a:t>・決裁</a:t>
            </a:r>
            <a:endParaRPr kumimoji="1" lang="en-US" altLang="ja-JP" sz="900" dirty="0"/>
          </a:p>
          <a:p>
            <a:r>
              <a:rPr kumimoji="1" lang="ja-JP" altLang="en-US" sz="900" dirty="0"/>
              <a:t>・出張期間</a:t>
            </a:r>
            <a:endParaRPr kumimoji="1" lang="en-US" altLang="ja-JP" sz="900" dirty="0"/>
          </a:p>
          <a:p>
            <a:r>
              <a:rPr kumimoji="1" lang="ja-JP" altLang="en-US" sz="900" dirty="0"/>
              <a:t>・提出日</a:t>
            </a:r>
            <a:endParaRPr kumimoji="1" lang="en-US" altLang="ja-JP" sz="900" dirty="0"/>
          </a:p>
          <a:p>
            <a:r>
              <a:rPr kumimoji="1" lang="ja-JP" altLang="en-US" sz="900" dirty="0"/>
              <a:t>・出張先</a:t>
            </a:r>
            <a:endParaRPr kumimoji="1" lang="en-US" altLang="ja-JP" sz="900" dirty="0"/>
          </a:p>
          <a:p>
            <a:r>
              <a:rPr kumimoji="1" lang="ja-JP" altLang="en-US" sz="900" dirty="0"/>
              <a:t>・所属</a:t>
            </a:r>
            <a:endParaRPr kumimoji="1" lang="en-US" altLang="ja-JP" sz="900" dirty="0"/>
          </a:p>
          <a:p>
            <a:r>
              <a:rPr kumimoji="1" lang="ja-JP" altLang="en-US" sz="900" dirty="0"/>
              <a:t>・社員番号</a:t>
            </a:r>
            <a:endParaRPr kumimoji="1" lang="en-US" altLang="ja-JP" sz="900" dirty="0"/>
          </a:p>
          <a:p>
            <a:r>
              <a:rPr kumimoji="1" lang="ja-JP" altLang="en-US" sz="900" dirty="0"/>
              <a:t>・目的</a:t>
            </a:r>
            <a:endParaRPr kumimoji="1" lang="en-US" altLang="ja-JP" sz="900" dirty="0"/>
          </a:p>
          <a:p>
            <a:r>
              <a:rPr kumimoji="1" lang="ja-JP" altLang="en-US" sz="900" dirty="0"/>
              <a:t>・氏名</a:t>
            </a:r>
            <a:endParaRPr kumimoji="1" lang="en-US" altLang="ja-JP" sz="900" dirty="0"/>
          </a:p>
          <a:p>
            <a:r>
              <a:rPr kumimoji="1" lang="ja-JP" altLang="en-US" sz="900" b="1" dirty="0">
                <a:solidFill>
                  <a:srgbClr val="FF0000"/>
                </a:solidFill>
              </a:rPr>
              <a:t>・精算日の超過</a:t>
            </a:r>
            <a:endParaRPr kumimoji="1" lang="en-US" altLang="ja-JP" sz="900" b="1" dirty="0">
              <a:solidFill>
                <a:srgbClr val="FF0000"/>
              </a:solidFill>
            </a:endParaRPr>
          </a:p>
          <a:p>
            <a:r>
              <a:rPr kumimoji="1" lang="ja-JP" altLang="en-US" sz="900" dirty="0"/>
              <a:t>・発着の地名、時刻</a:t>
            </a:r>
            <a:endParaRPr kumimoji="1" lang="en-US" altLang="ja-JP" sz="900" dirty="0"/>
          </a:p>
          <a:p>
            <a:r>
              <a:rPr kumimoji="1" lang="ja-JP" altLang="en-US" sz="900" dirty="0"/>
              <a:t>・回数券は「回数券」と記入されているか</a:t>
            </a:r>
            <a:endParaRPr kumimoji="1" lang="en-US" altLang="ja-JP" sz="900" dirty="0"/>
          </a:p>
          <a:p>
            <a:r>
              <a:rPr kumimoji="1" lang="ja-JP" altLang="en-US" sz="900" dirty="0"/>
              <a:t>・特急、新幹線、飛行機等は領収書の添付と割印の有無</a:t>
            </a:r>
            <a:endParaRPr kumimoji="1" lang="en-US" altLang="ja-JP" sz="900" dirty="0"/>
          </a:p>
          <a:p>
            <a:r>
              <a:rPr kumimoji="1" lang="ja-JP" altLang="en-US" sz="900" dirty="0"/>
              <a:t>・日当の金額が「旅費支給基準表」通りに記入されているか？</a:t>
            </a:r>
            <a:endParaRPr kumimoji="1" lang="en-US" altLang="ja-JP" sz="900" dirty="0"/>
          </a:p>
          <a:p>
            <a:r>
              <a:rPr kumimoji="1" lang="ja-JP" altLang="en-US" sz="900" dirty="0"/>
              <a:t>・宿泊地、宿泊先が書かれているか？</a:t>
            </a:r>
            <a:endParaRPr kumimoji="1" lang="en-US" altLang="ja-JP" sz="900" dirty="0"/>
          </a:p>
          <a:p>
            <a:r>
              <a:rPr kumimoji="1" lang="ja-JP" altLang="en-US" sz="900" dirty="0"/>
              <a:t>・宿泊費が「旅費支給基準表」通りに記入されているか？</a:t>
            </a:r>
            <a:endParaRPr kumimoji="1" lang="en-US" altLang="ja-JP" sz="900" dirty="0"/>
          </a:p>
          <a:p>
            <a:r>
              <a:rPr kumimoji="1" lang="ja-JP" altLang="en-US" sz="900" dirty="0"/>
              <a:t>・宿泊に関する領収書の添付と割印の有無</a:t>
            </a:r>
            <a:endParaRPr kumimoji="1" lang="en-US" altLang="ja-JP" sz="900" dirty="0"/>
          </a:p>
          <a:p>
            <a:r>
              <a:rPr kumimoji="1" lang="ja-JP" altLang="en-US" sz="900" dirty="0"/>
              <a:t>・交通費、日当、業務費、宿泊費の小計の計算が間違っていないか？</a:t>
            </a:r>
            <a:endParaRPr kumimoji="1" lang="en-US" altLang="ja-JP" sz="900" dirty="0"/>
          </a:p>
          <a:p>
            <a:r>
              <a:rPr kumimoji="1" lang="ja-JP" altLang="en-US" sz="900" dirty="0"/>
              <a:t>・旅費総額の計算が間違っていないか？</a:t>
            </a:r>
            <a:endParaRPr kumimoji="1" lang="en-US" altLang="ja-JP" sz="900" dirty="0"/>
          </a:p>
          <a:p>
            <a:r>
              <a:rPr kumimoji="1" lang="ja-JP" altLang="en-US" sz="900" dirty="0"/>
              <a:t>・仮払金の金額が「出張申請及び予定表」と一致しているか？</a:t>
            </a:r>
            <a:endParaRPr kumimoji="1" lang="en-US" altLang="ja-JP" sz="900" dirty="0"/>
          </a:p>
          <a:p>
            <a:r>
              <a:rPr kumimoji="1" lang="ja-JP" altLang="en-US" sz="900" dirty="0"/>
              <a:t>・差引戻、払額の計算が間違っていないか？</a:t>
            </a:r>
            <a:endParaRPr kumimoji="1" lang="en-US" altLang="ja-JP" sz="900" dirty="0"/>
          </a:p>
          <a:p>
            <a:r>
              <a:rPr kumimoji="1" lang="ja-JP" altLang="en-US" sz="900" dirty="0"/>
              <a:t>・決裁者の決裁</a:t>
            </a:r>
            <a:endParaRPr kumimoji="1" lang="en-US" altLang="ja-JP" sz="900" dirty="0"/>
          </a:p>
        </p:txBody>
      </p:sp>
      <p:sp>
        <p:nvSpPr>
          <p:cNvPr id="115" name="テキスト ボックス 114"/>
          <p:cNvSpPr txBox="1"/>
          <p:nvPr/>
        </p:nvSpPr>
        <p:spPr>
          <a:xfrm>
            <a:off x="2455191" y="1837646"/>
            <a:ext cx="1474806" cy="923330"/>
          </a:xfrm>
          <a:prstGeom prst="rect">
            <a:avLst/>
          </a:prstGeom>
          <a:noFill/>
        </p:spPr>
        <p:txBody>
          <a:bodyPr wrap="square" rtlCol="0">
            <a:spAutoFit/>
          </a:bodyPr>
          <a:lstStyle/>
          <a:p>
            <a:r>
              <a:rPr kumimoji="1" lang="ja-JP" altLang="en-US" sz="900" dirty="0"/>
              <a:t>・承認者</a:t>
            </a:r>
            <a:endParaRPr kumimoji="1" lang="en-US" altLang="ja-JP" sz="900" dirty="0"/>
          </a:p>
          <a:p>
            <a:r>
              <a:rPr kumimoji="1" lang="ja-JP" altLang="en-US" sz="900" dirty="0"/>
              <a:t>店舗：店長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a:p>
            <a:r>
              <a:rPr kumimoji="1" lang="ja-JP" altLang="en-US" sz="900" dirty="0"/>
              <a:t>執行役員以上：社長</a:t>
            </a:r>
          </a:p>
        </p:txBody>
      </p:sp>
      <p:sp>
        <p:nvSpPr>
          <p:cNvPr id="184" name="フローチャート: 書類 183"/>
          <p:cNvSpPr/>
          <p:nvPr/>
        </p:nvSpPr>
        <p:spPr>
          <a:xfrm>
            <a:off x="783281" y="2078389"/>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p>
        </p:txBody>
      </p:sp>
      <p:sp>
        <p:nvSpPr>
          <p:cNvPr id="61" name="正方形/長方形 60"/>
          <p:cNvSpPr/>
          <p:nvPr/>
        </p:nvSpPr>
        <p:spPr>
          <a:xfrm>
            <a:off x="653" y="3522022"/>
            <a:ext cx="329669" cy="15462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70" name="四角形: 角を丸くする 69"/>
          <p:cNvSpPr/>
          <p:nvPr/>
        </p:nvSpPr>
        <p:spPr>
          <a:xfrm>
            <a:off x="1258410" y="373714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p>
        </p:txBody>
      </p:sp>
      <p:cxnSp>
        <p:nvCxnSpPr>
          <p:cNvPr id="72" name="直線矢印コネクタ 71"/>
          <p:cNvCxnSpPr>
            <a:stCxn id="5" idx="2"/>
            <a:endCxn id="10" idx="0"/>
          </p:cNvCxnSpPr>
          <p:nvPr/>
        </p:nvCxnSpPr>
        <p:spPr>
          <a:xfrm>
            <a:off x="1770255" y="1218000"/>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直線矢印コネクタ 78"/>
          <p:cNvCxnSpPr/>
          <p:nvPr/>
        </p:nvCxnSpPr>
        <p:spPr>
          <a:xfrm flipV="1">
            <a:off x="1674655" y="1218000"/>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直線矢印コネクタ 79"/>
          <p:cNvCxnSpPr>
            <a:stCxn id="10" idx="2"/>
            <a:endCxn id="70" idx="0"/>
          </p:cNvCxnSpPr>
          <p:nvPr/>
        </p:nvCxnSpPr>
        <p:spPr>
          <a:xfrm>
            <a:off x="1770255" y="2782319"/>
            <a:ext cx="0" cy="9548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5" name="テキスト ボックス 84"/>
          <p:cNvSpPr txBox="1"/>
          <p:nvPr/>
        </p:nvSpPr>
        <p:spPr>
          <a:xfrm>
            <a:off x="2339106" y="3250907"/>
            <a:ext cx="2118690" cy="646331"/>
          </a:xfrm>
          <a:prstGeom prst="rect">
            <a:avLst/>
          </a:prstGeom>
          <a:noFill/>
        </p:spPr>
        <p:txBody>
          <a:bodyPr wrap="square" rtlCol="0">
            <a:spAutoFit/>
          </a:bodyPr>
          <a:lstStyle/>
          <a:p>
            <a:r>
              <a:rPr kumimoji="1" lang="ja-JP" altLang="en-US" sz="900" dirty="0"/>
              <a:t>・決裁者</a:t>
            </a:r>
            <a:endParaRPr kumimoji="1" lang="en-US" altLang="ja-JP" sz="900" dirty="0"/>
          </a:p>
          <a:p>
            <a:r>
              <a:rPr kumimoji="1" lang="ja-JP" altLang="en-US" sz="900" dirty="0"/>
              <a:t>申請者が次長以下：部長・支社長</a:t>
            </a:r>
            <a:endParaRPr kumimoji="1" lang="en-US" altLang="ja-JP" sz="900" dirty="0"/>
          </a:p>
          <a:p>
            <a:r>
              <a:rPr kumimoji="1" lang="ja-JP" altLang="en-US" sz="900" dirty="0"/>
              <a:t>申請者が部長・支社長：担当役員</a:t>
            </a:r>
            <a:endParaRPr kumimoji="1" lang="en-US" altLang="ja-JP" sz="900" dirty="0"/>
          </a:p>
          <a:p>
            <a:r>
              <a:rPr kumimoji="1" lang="ja-JP" altLang="en-US" sz="900" dirty="0">
                <a:solidFill>
                  <a:srgbClr val="FF0000"/>
                </a:solidFill>
              </a:rPr>
              <a:t>申請者が執行役員以上：社長？</a:t>
            </a:r>
            <a:endParaRPr kumimoji="1" lang="en-US" altLang="ja-JP" sz="900" dirty="0">
              <a:solidFill>
                <a:srgbClr val="FF0000"/>
              </a:solidFill>
            </a:endParaRPr>
          </a:p>
        </p:txBody>
      </p:sp>
      <p:sp>
        <p:nvSpPr>
          <p:cNvPr id="86" name="フローチャート: 書類 85"/>
          <p:cNvSpPr/>
          <p:nvPr/>
        </p:nvSpPr>
        <p:spPr>
          <a:xfrm>
            <a:off x="783281" y="345221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p>
        </p:txBody>
      </p:sp>
      <p:cxnSp>
        <p:nvCxnSpPr>
          <p:cNvPr id="88" name="直線矢印コネクタ 87"/>
          <p:cNvCxnSpPr>
            <a:stCxn id="119" idx="2"/>
            <a:endCxn id="11" idx="0"/>
          </p:cNvCxnSpPr>
          <p:nvPr/>
        </p:nvCxnSpPr>
        <p:spPr>
          <a:xfrm flipH="1">
            <a:off x="2748364" y="5131135"/>
            <a:ext cx="4476" cy="6291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2" name="テキスト ボックス 91"/>
          <p:cNvSpPr txBox="1"/>
          <p:nvPr/>
        </p:nvSpPr>
        <p:spPr>
          <a:xfrm>
            <a:off x="1770118" y="3185556"/>
            <a:ext cx="463500" cy="230832"/>
          </a:xfrm>
          <a:prstGeom prst="rect">
            <a:avLst/>
          </a:prstGeom>
          <a:noFill/>
        </p:spPr>
        <p:txBody>
          <a:bodyPr wrap="square" rtlCol="0">
            <a:spAutoFit/>
          </a:bodyPr>
          <a:lstStyle/>
          <a:p>
            <a:r>
              <a:rPr kumimoji="1" lang="ja-JP" altLang="en-US" sz="900" dirty="0"/>
              <a:t>申請</a:t>
            </a:r>
          </a:p>
        </p:txBody>
      </p:sp>
      <p:sp>
        <p:nvSpPr>
          <p:cNvPr id="93" name="テキスト ボックス 92"/>
          <p:cNvSpPr txBox="1"/>
          <p:nvPr/>
        </p:nvSpPr>
        <p:spPr>
          <a:xfrm>
            <a:off x="1211155" y="3126962"/>
            <a:ext cx="463500" cy="369332"/>
          </a:xfrm>
          <a:prstGeom prst="rect">
            <a:avLst/>
          </a:prstGeom>
          <a:noFill/>
        </p:spPr>
        <p:txBody>
          <a:bodyPr wrap="square" rtlCol="0">
            <a:spAutoFit/>
          </a:bodyPr>
          <a:lstStyle/>
          <a:p>
            <a:r>
              <a:rPr kumimoji="1" lang="ja-JP" altLang="en-US" sz="900" dirty="0"/>
              <a:t>差し戻し</a:t>
            </a:r>
          </a:p>
        </p:txBody>
      </p:sp>
      <p:sp>
        <p:nvSpPr>
          <p:cNvPr id="97" name="吹き出し: 四角形 96"/>
          <p:cNvSpPr/>
          <p:nvPr/>
        </p:nvSpPr>
        <p:spPr>
          <a:xfrm>
            <a:off x="5030789" y="7297010"/>
            <a:ext cx="2111561" cy="1361551"/>
          </a:xfrm>
          <a:prstGeom prst="wedgeRectCallout">
            <a:avLst>
              <a:gd name="adj1" fmla="val -110743"/>
              <a:gd name="adj2" fmla="val -63541"/>
            </a:avLst>
          </a:prstGeom>
        </p:spPr>
        <p:style>
          <a:lnRef idx="1">
            <a:schemeClr val="accent2"/>
          </a:lnRef>
          <a:fillRef idx="2">
            <a:schemeClr val="accent2"/>
          </a:fillRef>
          <a:effectRef idx="1">
            <a:schemeClr val="accent2"/>
          </a:effectRef>
          <a:fontRef idx="minor">
            <a:schemeClr val="dk1"/>
          </a:fontRef>
        </p:style>
        <p:txBody>
          <a:bodyPr rtlCol="0" anchor="t"/>
          <a:lstStyle/>
          <a:p>
            <a:r>
              <a:rPr kumimoji="1" lang="en-US" altLang="ja-JP" sz="900" dirty="0"/>
              <a:t>【</a:t>
            </a:r>
            <a:r>
              <a:rPr kumimoji="1" lang="ja-JP" altLang="en-US" sz="900" dirty="0"/>
              <a:t>例外対応</a:t>
            </a:r>
            <a:r>
              <a:rPr kumimoji="1" lang="en-US" altLang="ja-JP" sz="900" dirty="0"/>
              <a:t>】</a:t>
            </a:r>
          </a:p>
          <a:p>
            <a:r>
              <a:rPr kumimoji="1" lang="ja-JP" altLang="en-US" sz="900" dirty="0"/>
              <a:t>・申請該当者が執行役員、副本部長、本部著鵜代理の場合、代表もしくは社長決裁。</a:t>
            </a:r>
            <a:endParaRPr kumimoji="1" lang="en-US" altLang="ja-JP" sz="900" dirty="0"/>
          </a:p>
          <a:p>
            <a:r>
              <a:rPr kumimoji="1" lang="ja-JP" altLang="en-US" sz="900" dirty="0"/>
              <a:t>・部長、支社長は担当役員回付後、代表もしくは社長決裁</a:t>
            </a:r>
            <a:endParaRPr kumimoji="1" lang="en-US" altLang="ja-JP" sz="900" dirty="0"/>
          </a:p>
          <a:p>
            <a:r>
              <a:rPr kumimoji="1" lang="ja-JP" altLang="en-US" sz="900" dirty="0"/>
              <a:t>・上記いずれも原則、支社長の任にある場合は社長決裁で本部敬部長は東西を代表、社長で分担</a:t>
            </a:r>
          </a:p>
        </p:txBody>
      </p:sp>
      <p:sp>
        <p:nvSpPr>
          <p:cNvPr id="101" name="ひし形 100"/>
          <p:cNvSpPr/>
          <p:nvPr/>
        </p:nvSpPr>
        <p:spPr>
          <a:xfrm>
            <a:off x="4074617" y="5737007"/>
            <a:ext cx="396578" cy="37638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精算</a:t>
            </a:r>
          </a:p>
        </p:txBody>
      </p:sp>
      <p:sp>
        <p:nvSpPr>
          <p:cNvPr id="102" name="テキスト ボックス 101"/>
          <p:cNvSpPr txBox="1"/>
          <p:nvPr/>
        </p:nvSpPr>
        <p:spPr>
          <a:xfrm>
            <a:off x="4025423" y="6131876"/>
            <a:ext cx="1099567" cy="369332"/>
          </a:xfrm>
          <a:prstGeom prst="rect">
            <a:avLst/>
          </a:prstGeom>
          <a:noFill/>
        </p:spPr>
        <p:txBody>
          <a:bodyPr wrap="square" rtlCol="0">
            <a:spAutoFit/>
          </a:bodyPr>
          <a:lstStyle/>
          <a:p>
            <a:r>
              <a:rPr kumimoji="1" lang="ja-JP" altLang="en-US" sz="900" dirty="0"/>
              <a:t>旅費総額＞仮払金</a:t>
            </a:r>
            <a:endParaRPr kumimoji="1" lang="en-US" altLang="ja-JP" sz="900" dirty="0"/>
          </a:p>
          <a:p>
            <a:r>
              <a:rPr kumimoji="1" lang="ja-JP" altLang="en-US" sz="900" dirty="0"/>
              <a:t>（払額）</a:t>
            </a:r>
            <a:endParaRPr kumimoji="1" lang="en-US" altLang="ja-JP" sz="900" dirty="0"/>
          </a:p>
        </p:txBody>
      </p:sp>
      <p:cxnSp>
        <p:nvCxnSpPr>
          <p:cNvPr id="107" name="直線矢印コネクタ 106"/>
          <p:cNvCxnSpPr>
            <a:stCxn id="11" idx="3"/>
            <a:endCxn id="101" idx="1"/>
          </p:cNvCxnSpPr>
          <p:nvPr/>
        </p:nvCxnSpPr>
        <p:spPr>
          <a:xfrm flipV="1">
            <a:off x="3260208" y="5925202"/>
            <a:ext cx="814409" cy="68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ひし形 40"/>
          <p:cNvSpPr/>
          <p:nvPr/>
        </p:nvSpPr>
        <p:spPr>
          <a:xfrm>
            <a:off x="3453315" y="5760239"/>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cxnSp>
        <p:nvCxnSpPr>
          <p:cNvPr id="112" name="コネクタ: カギ線 111"/>
          <p:cNvCxnSpPr>
            <a:stCxn id="96" idx="1"/>
            <a:endCxn id="101" idx="0"/>
          </p:cNvCxnSpPr>
          <p:nvPr/>
        </p:nvCxnSpPr>
        <p:spPr>
          <a:xfrm rot="10800000" flipV="1">
            <a:off x="4272906" y="1177213"/>
            <a:ext cx="4401028" cy="4559794"/>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21" name="テキスト ボックス 120"/>
          <p:cNvSpPr txBox="1"/>
          <p:nvPr/>
        </p:nvSpPr>
        <p:spPr>
          <a:xfrm>
            <a:off x="4272906" y="5219178"/>
            <a:ext cx="1193377" cy="369332"/>
          </a:xfrm>
          <a:prstGeom prst="rect">
            <a:avLst/>
          </a:prstGeom>
          <a:noFill/>
        </p:spPr>
        <p:txBody>
          <a:bodyPr wrap="square" rtlCol="0">
            <a:spAutoFit/>
          </a:bodyPr>
          <a:lstStyle/>
          <a:p>
            <a:r>
              <a:rPr kumimoji="1" lang="ja-JP" altLang="en-US" sz="900" dirty="0"/>
              <a:t>旅費総額＜仮払金</a:t>
            </a:r>
            <a:endParaRPr kumimoji="1" lang="en-US" altLang="ja-JP" sz="900" dirty="0"/>
          </a:p>
          <a:p>
            <a:r>
              <a:rPr kumimoji="1" lang="ja-JP" altLang="en-US" sz="900" dirty="0"/>
              <a:t>（差引戻）</a:t>
            </a:r>
          </a:p>
        </p:txBody>
      </p:sp>
      <p:sp>
        <p:nvSpPr>
          <p:cNvPr id="125" name="四角形: 角を丸くする 124"/>
          <p:cNvSpPr/>
          <p:nvPr/>
        </p:nvSpPr>
        <p:spPr>
          <a:xfrm>
            <a:off x="4731929" y="575699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54" name="四角形: 角を丸くする 153"/>
          <p:cNvSpPr/>
          <p:nvPr/>
        </p:nvSpPr>
        <p:spPr>
          <a:xfrm>
            <a:off x="7360287" y="134990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現金を受け取る</a:t>
            </a:r>
          </a:p>
        </p:txBody>
      </p:sp>
      <p:sp>
        <p:nvSpPr>
          <p:cNvPr id="159" name="四角形: 角を丸くする 158"/>
          <p:cNvSpPr/>
          <p:nvPr/>
        </p:nvSpPr>
        <p:spPr>
          <a:xfrm>
            <a:off x="7355884" y="575733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現金を渡す</a:t>
            </a:r>
          </a:p>
        </p:txBody>
      </p:sp>
      <p:cxnSp>
        <p:nvCxnSpPr>
          <p:cNvPr id="161" name="直線矢印コネクタ 160"/>
          <p:cNvCxnSpPr>
            <a:stCxn id="159" idx="0"/>
            <a:endCxn id="154" idx="2"/>
          </p:cNvCxnSpPr>
          <p:nvPr/>
        </p:nvCxnSpPr>
        <p:spPr>
          <a:xfrm flipV="1">
            <a:off x="7867729" y="1693608"/>
            <a:ext cx="4403" cy="406373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9" name="直線矢印コネクタ 248"/>
          <p:cNvCxnSpPr>
            <a:stCxn id="101" idx="3"/>
            <a:endCxn id="125" idx="1"/>
          </p:cNvCxnSpPr>
          <p:nvPr/>
        </p:nvCxnSpPr>
        <p:spPr>
          <a:xfrm>
            <a:off x="4471195" y="5925202"/>
            <a:ext cx="260734" cy="36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5" name="コネクタ: カギ線 264"/>
          <p:cNvCxnSpPr>
            <a:stCxn id="154" idx="3"/>
            <a:endCxn id="89" idx="1"/>
          </p:cNvCxnSpPr>
          <p:nvPr/>
        </p:nvCxnSpPr>
        <p:spPr>
          <a:xfrm>
            <a:off x="8383976" y="1521756"/>
            <a:ext cx="2836155" cy="5900014"/>
          </a:xfrm>
          <a:prstGeom prst="bentConnector3">
            <a:avLst>
              <a:gd name="adj1" fmla="val 6574"/>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78" name="フローチャート: 書類 277"/>
          <p:cNvSpPr/>
          <p:nvPr/>
        </p:nvSpPr>
        <p:spPr>
          <a:xfrm>
            <a:off x="5301842" y="606339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endParaRPr kumimoji="1" lang="en-US" altLang="ja-JP" sz="900" dirty="0"/>
          </a:p>
        </p:txBody>
      </p:sp>
      <p:sp>
        <p:nvSpPr>
          <p:cNvPr id="279" name="フローチャート: 書類 278"/>
          <p:cNvSpPr/>
          <p:nvPr/>
        </p:nvSpPr>
        <p:spPr>
          <a:xfrm>
            <a:off x="1816163" y="5225471"/>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p>
        </p:txBody>
      </p:sp>
      <p:cxnSp>
        <p:nvCxnSpPr>
          <p:cNvPr id="289" name="直線矢印コネクタ 288"/>
          <p:cNvCxnSpPr>
            <a:stCxn id="125" idx="3"/>
            <a:endCxn id="159" idx="1"/>
          </p:cNvCxnSpPr>
          <p:nvPr/>
        </p:nvCxnSpPr>
        <p:spPr>
          <a:xfrm>
            <a:off x="5755618" y="5928844"/>
            <a:ext cx="1600266" cy="34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1" name="フローチャート: 書類 70"/>
          <p:cNvSpPr/>
          <p:nvPr/>
        </p:nvSpPr>
        <p:spPr>
          <a:xfrm>
            <a:off x="1911413" y="5425558"/>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p>
        </p:txBody>
      </p:sp>
      <p:sp>
        <p:nvSpPr>
          <p:cNvPr id="84" name="フローチャート: 書類 83"/>
          <p:cNvSpPr/>
          <p:nvPr/>
        </p:nvSpPr>
        <p:spPr>
          <a:xfrm>
            <a:off x="8008712" y="1749358"/>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endParaRPr kumimoji="1" lang="en-US" altLang="ja-JP" sz="900" dirty="0"/>
          </a:p>
        </p:txBody>
      </p:sp>
      <p:sp>
        <p:nvSpPr>
          <p:cNvPr id="95" name="四角形: 角を丸くする 94"/>
          <p:cNvSpPr/>
          <p:nvPr/>
        </p:nvSpPr>
        <p:spPr>
          <a:xfrm>
            <a:off x="8672750" y="5739837"/>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現金をもらう</a:t>
            </a:r>
          </a:p>
        </p:txBody>
      </p:sp>
      <p:sp>
        <p:nvSpPr>
          <p:cNvPr id="96" name="四角形: 角を丸くする 95"/>
          <p:cNvSpPr/>
          <p:nvPr/>
        </p:nvSpPr>
        <p:spPr>
          <a:xfrm>
            <a:off x="8673934" y="100536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現金を渡す（出納担当に返金）</a:t>
            </a:r>
          </a:p>
        </p:txBody>
      </p:sp>
      <p:cxnSp>
        <p:nvCxnSpPr>
          <p:cNvPr id="98" name="直線矢印コネクタ 97"/>
          <p:cNvCxnSpPr>
            <a:stCxn id="96" idx="2"/>
            <a:endCxn id="95" idx="0"/>
          </p:cNvCxnSpPr>
          <p:nvPr/>
        </p:nvCxnSpPr>
        <p:spPr>
          <a:xfrm flipH="1">
            <a:off x="9184595" y="1349065"/>
            <a:ext cx="1184" cy="43907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0" name="フローチャート: 書類 99"/>
          <p:cNvSpPr/>
          <p:nvPr/>
        </p:nvSpPr>
        <p:spPr>
          <a:xfrm>
            <a:off x="9193270" y="6022932"/>
            <a:ext cx="759061" cy="45946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endParaRPr kumimoji="1" lang="en-US" altLang="ja-JP" sz="900" dirty="0"/>
          </a:p>
          <a:p>
            <a:pPr algn="ctr"/>
            <a:endParaRPr kumimoji="1" lang="ja-JP" altLang="en-US" sz="900" dirty="0"/>
          </a:p>
        </p:txBody>
      </p:sp>
      <p:sp>
        <p:nvSpPr>
          <p:cNvPr id="110" name="四角形: 角を丸くする 109"/>
          <p:cNvSpPr/>
          <p:nvPr/>
        </p:nvSpPr>
        <p:spPr>
          <a:xfrm>
            <a:off x="10075712" y="574140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20" name="フローチャート: 磁気ディスク 119"/>
          <p:cNvSpPr/>
          <p:nvPr/>
        </p:nvSpPr>
        <p:spPr>
          <a:xfrm>
            <a:off x="10259780" y="8971275"/>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23" name="直線矢印コネクタ 122"/>
          <p:cNvCxnSpPr>
            <a:stCxn id="110" idx="2"/>
            <a:endCxn id="120" idx="1"/>
          </p:cNvCxnSpPr>
          <p:nvPr/>
        </p:nvCxnSpPr>
        <p:spPr>
          <a:xfrm flipH="1">
            <a:off x="10587556" y="6085113"/>
            <a:ext cx="1" cy="28861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6" name="直線矢印コネクタ 155"/>
          <p:cNvCxnSpPr>
            <a:stCxn id="95" idx="3"/>
            <a:endCxn id="110" idx="1"/>
          </p:cNvCxnSpPr>
          <p:nvPr/>
        </p:nvCxnSpPr>
        <p:spPr>
          <a:xfrm>
            <a:off x="9696439" y="5911690"/>
            <a:ext cx="379273" cy="15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8" name="テキスト ボックス 67"/>
          <p:cNvSpPr txBox="1"/>
          <p:nvPr/>
        </p:nvSpPr>
        <p:spPr>
          <a:xfrm>
            <a:off x="5199992" y="6494672"/>
            <a:ext cx="860912" cy="3693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69" name="テキスト ボックス 68"/>
          <p:cNvSpPr txBox="1"/>
          <p:nvPr/>
        </p:nvSpPr>
        <p:spPr>
          <a:xfrm>
            <a:off x="7786526" y="2180638"/>
            <a:ext cx="1133375" cy="230832"/>
          </a:xfrm>
          <a:prstGeom prst="rect">
            <a:avLst/>
          </a:prstGeom>
          <a:noFill/>
        </p:spPr>
        <p:txBody>
          <a:bodyPr wrap="square" rtlCol="0">
            <a:spAutoFit/>
          </a:bodyPr>
          <a:lstStyle/>
          <a:p>
            <a:r>
              <a:rPr kumimoji="1" lang="ja-JP" altLang="en-US" sz="900" dirty="0"/>
              <a:t>「受領」欄に押印</a:t>
            </a:r>
          </a:p>
        </p:txBody>
      </p:sp>
      <p:sp>
        <p:nvSpPr>
          <p:cNvPr id="76" name="四角形: 角を丸くする 124"/>
          <p:cNvSpPr/>
          <p:nvPr/>
        </p:nvSpPr>
        <p:spPr>
          <a:xfrm>
            <a:off x="6118971" y="575699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現金の用意</a:t>
            </a:r>
          </a:p>
        </p:txBody>
      </p:sp>
      <p:sp>
        <p:nvSpPr>
          <p:cNvPr id="83" name="テキスト ボックス 82"/>
          <p:cNvSpPr txBox="1"/>
          <p:nvPr/>
        </p:nvSpPr>
        <p:spPr>
          <a:xfrm>
            <a:off x="9193270" y="6540839"/>
            <a:ext cx="1267833" cy="369332"/>
          </a:xfrm>
          <a:prstGeom prst="rect">
            <a:avLst/>
          </a:prstGeom>
          <a:noFill/>
        </p:spPr>
        <p:txBody>
          <a:bodyPr wrap="square" rtlCol="0">
            <a:spAutoFit/>
          </a:bodyPr>
          <a:lstStyle/>
          <a:p>
            <a:r>
              <a:rPr kumimoji="1" lang="ja-JP" altLang="en-US" sz="900" dirty="0"/>
              <a:t>「精算日」「受領」欄に押印</a:t>
            </a:r>
          </a:p>
        </p:txBody>
      </p:sp>
      <p:sp>
        <p:nvSpPr>
          <p:cNvPr id="87" name="テキスト ボックス 86"/>
          <p:cNvSpPr txBox="1"/>
          <p:nvPr/>
        </p:nvSpPr>
        <p:spPr>
          <a:xfrm>
            <a:off x="10692268" y="6483452"/>
            <a:ext cx="791641" cy="3693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118" name="ひし形 117"/>
          <p:cNvSpPr/>
          <p:nvPr/>
        </p:nvSpPr>
        <p:spPr>
          <a:xfrm>
            <a:off x="1570871" y="4254533"/>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900" dirty="0"/>
          </a:p>
        </p:txBody>
      </p:sp>
      <p:sp>
        <p:nvSpPr>
          <p:cNvPr id="119" name="四角形: 角を丸くする 144"/>
          <p:cNvSpPr/>
          <p:nvPr/>
        </p:nvSpPr>
        <p:spPr>
          <a:xfrm>
            <a:off x="2240995" y="478743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決裁（役員）</a:t>
            </a:r>
          </a:p>
        </p:txBody>
      </p:sp>
      <p:sp>
        <p:nvSpPr>
          <p:cNvPr id="109" name="テキスト ボックス 108"/>
          <p:cNvSpPr txBox="1"/>
          <p:nvPr/>
        </p:nvSpPr>
        <p:spPr>
          <a:xfrm>
            <a:off x="1740117" y="4575283"/>
            <a:ext cx="882412" cy="230832"/>
          </a:xfrm>
          <a:prstGeom prst="rect">
            <a:avLst/>
          </a:prstGeom>
          <a:noFill/>
        </p:spPr>
        <p:txBody>
          <a:bodyPr wrap="square" rtlCol="0">
            <a:spAutoFit/>
          </a:bodyPr>
          <a:lstStyle/>
          <a:p>
            <a:r>
              <a:rPr kumimoji="1" lang="en-US" altLang="ja-JP" sz="900" dirty="0"/>
              <a:t>2</a:t>
            </a:r>
            <a:r>
              <a:rPr kumimoji="1" lang="ja-JP" altLang="en-US" sz="900" dirty="0"/>
              <a:t>週間以内</a:t>
            </a:r>
          </a:p>
        </p:txBody>
      </p:sp>
      <p:sp>
        <p:nvSpPr>
          <p:cNvPr id="113" name="テキスト ボックス 112"/>
          <p:cNvSpPr txBox="1"/>
          <p:nvPr/>
        </p:nvSpPr>
        <p:spPr>
          <a:xfrm>
            <a:off x="1904398" y="4202961"/>
            <a:ext cx="882412" cy="230832"/>
          </a:xfrm>
          <a:prstGeom prst="rect">
            <a:avLst/>
          </a:prstGeom>
          <a:noFill/>
        </p:spPr>
        <p:txBody>
          <a:bodyPr wrap="square" rtlCol="0">
            <a:spAutoFit/>
          </a:bodyPr>
          <a:lstStyle/>
          <a:p>
            <a:r>
              <a:rPr kumimoji="1" lang="en-US" altLang="ja-JP" sz="900" dirty="0"/>
              <a:t>2</a:t>
            </a:r>
            <a:r>
              <a:rPr kumimoji="1" lang="ja-JP" altLang="en-US" sz="900" dirty="0"/>
              <a:t>週間以上</a:t>
            </a:r>
          </a:p>
        </p:txBody>
      </p:sp>
      <p:cxnSp>
        <p:nvCxnSpPr>
          <p:cNvPr id="129" name="コネクタ: カギ線 56"/>
          <p:cNvCxnSpPr>
            <a:stCxn id="119" idx="0"/>
            <a:endCxn id="118" idx="3"/>
          </p:cNvCxnSpPr>
          <p:nvPr/>
        </p:nvCxnSpPr>
        <p:spPr>
          <a:xfrm rot="16200000" flipV="1">
            <a:off x="2171834" y="4206423"/>
            <a:ext cx="361044" cy="800969"/>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40" name="コネクタ: カギ線 56"/>
          <p:cNvCxnSpPr>
            <a:stCxn id="70" idx="3"/>
            <a:endCxn id="41" idx="0"/>
          </p:cNvCxnSpPr>
          <p:nvPr/>
        </p:nvCxnSpPr>
        <p:spPr>
          <a:xfrm>
            <a:off x="2282099" y="3908996"/>
            <a:ext cx="1361716" cy="1851243"/>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43" name="直線矢印コネクタ 142"/>
          <p:cNvCxnSpPr/>
          <p:nvPr/>
        </p:nvCxnSpPr>
        <p:spPr>
          <a:xfrm flipV="1">
            <a:off x="1674655" y="2782319"/>
            <a:ext cx="0" cy="9548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8" name="テキスト ボックス 107"/>
          <p:cNvSpPr txBox="1"/>
          <p:nvPr/>
        </p:nvSpPr>
        <p:spPr>
          <a:xfrm>
            <a:off x="1596939" y="4249127"/>
            <a:ext cx="412059" cy="369332"/>
          </a:xfrm>
          <a:prstGeom prst="rect">
            <a:avLst/>
          </a:prstGeom>
          <a:noFill/>
        </p:spPr>
        <p:txBody>
          <a:bodyPr wrap="square" rtlCol="0">
            <a:spAutoFit/>
          </a:bodyPr>
          <a:lstStyle/>
          <a:p>
            <a:r>
              <a:rPr kumimoji="1" lang="ja-JP" altLang="en-US" sz="900" dirty="0"/>
              <a:t>精算期日</a:t>
            </a:r>
          </a:p>
        </p:txBody>
      </p:sp>
      <p:cxnSp>
        <p:nvCxnSpPr>
          <p:cNvPr id="180" name="コネクタ: カギ線 264"/>
          <p:cNvCxnSpPr>
            <a:stCxn id="110" idx="3"/>
            <a:endCxn id="89" idx="0"/>
          </p:cNvCxnSpPr>
          <p:nvPr/>
        </p:nvCxnSpPr>
        <p:spPr>
          <a:xfrm>
            <a:off x="11099401" y="5913261"/>
            <a:ext cx="632575" cy="1336656"/>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11" name="フローチャート: 書類 110"/>
          <p:cNvSpPr/>
          <p:nvPr/>
        </p:nvSpPr>
        <p:spPr>
          <a:xfrm>
            <a:off x="10645625" y="603511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endParaRPr kumimoji="1" lang="en-US" altLang="ja-JP" sz="900" dirty="0"/>
          </a:p>
        </p:txBody>
      </p:sp>
      <p:sp>
        <p:nvSpPr>
          <p:cNvPr id="81" name="楕円 80"/>
          <p:cNvSpPr/>
          <p:nvPr/>
        </p:nvSpPr>
        <p:spPr>
          <a:xfrm>
            <a:off x="12375183" y="7236673"/>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89" name="四角形: 角を丸くする 263"/>
          <p:cNvSpPr/>
          <p:nvPr/>
        </p:nvSpPr>
        <p:spPr>
          <a:xfrm>
            <a:off x="11220131" y="7249917"/>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90" name="フローチャート: 書類 89"/>
          <p:cNvSpPr/>
          <p:nvPr/>
        </p:nvSpPr>
        <p:spPr>
          <a:xfrm>
            <a:off x="10840600" y="6923307"/>
            <a:ext cx="759061" cy="41602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endParaRPr kumimoji="1" lang="en-US" altLang="ja-JP" sz="900" dirty="0"/>
          </a:p>
        </p:txBody>
      </p:sp>
      <p:sp>
        <p:nvSpPr>
          <p:cNvPr id="91" name="テキスト ボックス 90"/>
          <p:cNvSpPr txBox="1"/>
          <p:nvPr/>
        </p:nvSpPr>
        <p:spPr>
          <a:xfrm>
            <a:off x="11099401" y="7591888"/>
            <a:ext cx="1702199" cy="923330"/>
          </a:xfrm>
          <a:prstGeom prst="rect">
            <a:avLst/>
          </a:prstGeom>
          <a:noFill/>
        </p:spPr>
        <p:txBody>
          <a:bodyPr wrap="square" rtlCol="0">
            <a:spAutoFit/>
          </a:bodyPr>
          <a:lstStyle/>
          <a:p>
            <a:r>
              <a:rPr kumimoji="1" lang="en-US" altLang="ja-JP" sz="900" dirty="0"/>
              <a:t>【</a:t>
            </a:r>
            <a:r>
              <a:rPr kumimoji="1" lang="ja-JP" altLang="en-US" sz="900" dirty="0"/>
              <a:t>本社</a:t>
            </a:r>
            <a:r>
              <a:rPr kumimoji="1" lang="en-US" altLang="ja-JP" sz="900" dirty="0"/>
              <a:t>】</a:t>
            </a:r>
          </a:p>
          <a:p>
            <a:r>
              <a:rPr kumimoji="1" lang="ja-JP" altLang="en-US" sz="900" dirty="0"/>
              <a:t>原本を経理保管</a:t>
            </a:r>
            <a:endParaRPr kumimoji="1" lang="en-US" altLang="ja-JP" sz="900" dirty="0"/>
          </a:p>
          <a:p>
            <a:r>
              <a:rPr kumimoji="1" lang="en-US" altLang="ja-JP" sz="900" dirty="0"/>
              <a:t>【</a:t>
            </a:r>
            <a:r>
              <a:rPr kumimoji="1" lang="ja-JP" altLang="en-US" sz="900" dirty="0"/>
              <a:t>店頭・支社</a:t>
            </a:r>
            <a:r>
              <a:rPr kumimoji="1" lang="en-US" altLang="ja-JP" sz="900" dirty="0"/>
              <a:t>】</a:t>
            </a:r>
          </a:p>
          <a:p>
            <a:r>
              <a:rPr kumimoji="1" lang="ja-JP" altLang="en-US" sz="900" dirty="0"/>
              <a:t>一旦店頭・支社保管</a:t>
            </a:r>
            <a:endParaRPr kumimoji="1" lang="en-US" altLang="ja-JP" sz="900" dirty="0"/>
          </a:p>
          <a:p>
            <a:r>
              <a:rPr kumimoji="1" lang="ja-JP" altLang="en-US" sz="900" dirty="0"/>
              <a:t>毎月１０日・２０日・末日ごとに経理へ送付、原本保管</a:t>
            </a:r>
          </a:p>
        </p:txBody>
      </p:sp>
      <p:cxnSp>
        <p:nvCxnSpPr>
          <p:cNvPr id="99" name="直線矢印コネクタ 98"/>
          <p:cNvCxnSpPr>
            <a:stCxn id="89" idx="3"/>
            <a:endCxn id="81" idx="2"/>
          </p:cNvCxnSpPr>
          <p:nvPr/>
        </p:nvCxnSpPr>
        <p:spPr>
          <a:xfrm>
            <a:off x="12243820" y="7421770"/>
            <a:ext cx="13136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1651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フローチャート: 書類 112"/>
          <p:cNvSpPr/>
          <p:nvPr/>
        </p:nvSpPr>
        <p:spPr>
          <a:xfrm>
            <a:off x="3953259" y="4681600"/>
            <a:ext cx="759061" cy="4672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仮払申請書ｊ</a:t>
            </a:r>
          </a:p>
        </p:txBody>
      </p:sp>
      <p:sp>
        <p:nvSpPr>
          <p:cNvPr id="4" name="楕円 3"/>
          <p:cNvSpPr/>
          <p:nvPr/>
        </p:nvSpPr>
        <p:spPr>
          <a:xfrm>
            <a:off x="729349" y="867299"/>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交際費の申請</a:t>
            </a:r>
          </a:p>
        </p:txBody>
      </p:sp>
      <p:sp>
        <p:nvSpPr>
          <p:cNvPr id="10" name="四角形: 角を丸くする 9"/>
          <p:cNvSpPr/>
          <p:nvPr/>
        </p:nvSpPr>
        <p:spPr>
          <a:xfrm>
            <a:off x="1258410" y="243861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承認（所属長）</a:t>
            </a:r>
          </a:p>
        </p:txBody>
      </p:sp>
      <p:sp>
        <p:nvSpPr>
          <p:cNvPr id="11" name="四角形: 角を丸くする 10"/>
          <p:cNvSpPr/>
          <p:nvPr/>
        </p:nvSpPr>
        <p:spPr>
          <a:xfrm>
            <a:off x="1259832" y="545382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cxnSp>
        <p:nvCxnSpPr>
          <p:cNvPr id="19" name="直線矢印コネクタ 18"/>
          <p:cNvCxnSpPr>
            <a:stCxn id="4" idx="6"/>
          </p:cNvCxnSpPr>
          <p:nvPr/>
        </p:nvCxnSpPr>
        <p:spPr>
          <a:xfrm flipV="1">
            <a:off x="1099543" y="1046148"/>
            <a:ext cx="158867" cy="6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2699" y="1977571"/>
            <a:ext cx="343022" cy="1546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1" y="5068297"/>
            <a:ext cx="329669" cy="35355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4" name="テキスト ボックス 53"/>
          <p:cNvSpPr txBox="1"/>
          <p:nvPr/>
        </p:nvSpPr>
        <p:spPr>
          <a:xfrm>
            <a:off x="1770118" y="1918269"/>
            <a:ext cx="463500" cy="230832"/>
          </a:xfrm>
          <a:prstGeom prst="rect">
            <a:avLst/>
          </a:prstGeom>
          <a:noFill/>
        </p:spPr>
        <p:txBody>
          <a:bodyPr wrap="square" rtlCol="0">
            <a:spAutoFit/>
          </a:bodyPr>
          <a:lstStyle/>
          <a:p>
            <a:r>
              <a:rPr kumimoji="1" lang="ja-JP" altLang="en-US" sz="900" dirty="0"/>
              <a:t>申請</a:t>
            </a:r>
          </a:p>
        </p:txBody>
      </p:sp>
      <p:sp>
        <p:nvSpPr>
          <p:cNvPr id="55" name="テキスト ボックス 54"/>
          <p:cNvSpPr txBox="1"/>
          <p:nvPr/>
        </p:nvSpPr>
        <p:spPr>
          <a:xfrm>
            <a:off x="1211155" y="1309141"/>
            <a:ext cx="463500" cy="369332"/>
          </a:xfrm>
          <a:prstGeom prst="rect">
            <a:avLst/>
          </a:prstGeom>
          <a:noFill/>
        </p:spPr>
        <p:txBody>
          <a:bodyPr wrap="square" rtlCol="0">
            <a:spAutoFit/>
          </a:bodyPr>
          <a:lstStyle/>
          <a:p>
            <a:r>
              <a:rPr kumimoji="1" lang="ja-JP" altLang="en-US" sz="900" dirty="0"/>
              <a:t>差し戻し</a:t>
            </a:r>
          </a:p>
        </p:txBody>
      </p:sp>
      <p:cxnSp>
        <p:nvCxnSpPr>
          <p:cNvPr id="57" name="コネクタ: カギ線 56"/>
          <p:cNvCxnSpPr>
            <a:stCxn id="70" idx="3"/>
            <a:endCxn id="41" idx="0"/>
          </p:cNvCxnSpPr>
          <p:nvPr/>
        </p:nvCxnSpPr>
        <p:spPr>
          <a:xfrm>
            <a:off x="2282099" y="3996044"/>
            <a:ext cx="342341" cy="1457778"/>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66" name="テキスト ボックス 65"/>
          <p:cNvSpPr txBox="1"/>
          <p:nvPr/>
        </p:nvSpPr>
        <p:spPr>
          <a:xfrm>
            <a:off x="2620443" y="4799090"/>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82" name="テキスト ボックス 81"/>
          <p:cNvSpPr txBox="1"/>
          <p:nvPr/>
        </p:nvSpPr>
        <p:spPr>
          <a:xfrm>
            <a:off x="652459" y="5808296"/>
            <a:ext cx="1818534" cy="784830"/>
          </a:xfrm>
          <a:prstGeom prst="rect">
            <a:avLst/>
          </a:prstGeom>
          <a:noFill/>
        </p:spPr>
        <p:txBody>
          <a:bodyPr wrap="square" rtlCol="0">
            <a:spAutoFit/>
          </a:bodyPr>
          <a:lstStyle/>
          <a:p>
            <a:r>
              <a:rPr kumimoji="1" lang="ja-JP" altLang="en-US" sz="900" dirty="0"/>
              <a:t>・所属</a:t>
            </a:r>
            <a:endParaRPr kumimoji="1" lang="en-US" altLang="ja-JP" sz="900" dirty="0"/>
          </a:p>
          <a:p>
            <a:r>
              <a:rPr kumimoji="1" lang="ja-JP" altLang="en-US" sz="900" dirty="0"/>
              <a:t>・社員番号</a:t>
            </a:r>
            <a:endParaRPr kumimoji="1" lang="en-US" altLang="ja-JP" sz="900" dirty="0"/>
          </a:p>
          <a:p>
            <a:r>
              <a:rPr kumimoji="1" lang="ja-JP" altLang="en-US" sz="900" dirty="0"/>
              <a:t>・氏名</a:t>
            </a:r>
            <a:endParaRPr kumimoji="1" lang="en-US" altLang="ja-JP" sz="900" dirty="0"/>
          </a:p>
          <a:p>
            <a:r>
              <a:rPr kumimoji="1" lang="ja-JP" altLang="en-US" sz="900" dirty="0"/>
              <a:t>・費用負担の区分</a:t>
            </a:r>
            <a:endParaRPr kumimoji="1" lang="en-US" altLang="ja-JP" sz="900" dirty="0"/>
          </a:p>
          <a:p>
            <a:r>
              <a:rPr kumimoji="1" lang="ja-JP" altLang="en-US" sz="900" dirty="0"/>
              <a:t>・押印、日付</a:t>
            </a:r>
            <a:endParaRPr kumimoji="1" lang="en-US" altLang="ja-JP" sz="900" dirty="0"/>
          </a:p>
        </p:txBody>
      </p:sp>
      <p:sp>
        <p:nvSpPr>
          <p:cNvPr id="115" name="テキスト ボックス 114"/>
          <p:cNvSpPr txBox="1"/>
          <p:nvPr/>
        </p:nvSpPr>
        <p:spPr>
          <a:xfrm>
            <a:off x="2349210" y="1964664"/>
            <a:ext cx="1474806" cy="923330"/>
          </a:xfrm>
          <a:prstGeom prst="rect">
            <a:avLst/>
          </a:prstGeom>
          <a:noFill/>
        </p:spPr>
        <p:txBody>
          <a:bodyPr wrap="square" rtlCol="0">
            <a:spAutoFit/>
          </a:bodyPr>
          <a:lstStyle/>
          <a:p>
            <a:r>
              <a:rPr kumimoji="1" lang="ja-JP" altLang="en-US" sz="900" dirty="0"/>
              <a:t>・承認者</a:t>
            </a:r>
            <a:endParaRPr kumimoji="1" lang="en-US" altLang="ja-JP" sz="900" dirty="0"/>
          </a:p>
          <a:p>
            <a:r>
              <a:rPr kumimoji="1" lang="ja-JP" altLang="en-US" sz="900" dirty="0"/>
              <a:t>店舗：店長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a:p>
            <a:r>
              <a:rPr kumimoji="1" lang="ja-JP" altLang="en-US" sz="900" dirty="0"/>
              <a:t>執行役員以上：社長</a:t>
            </a:r>
          </a:p>
        </p:txBody>
      </p:sp>
      <p:sp>
        <p:nvSpPr>
          <p:cNvPr id="61" name="正方形/長方形 60"/>
          <p:cNvSpPr/>
          <p:nvPr/>
        </p:nvSpPr>
        <p:spPr>
          <a:xfrm>
            <a:off x="653" y="3522023"/>
            <a:ext cx="329669" cy="7166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70" name="四角形: 角を丸くする 69"/>
          <p:cNvSpPr/>
          <p:nvPr/>
        </p:nvSpPr>
        <p:spPr>
          <a:xfrm>
            <a:off x="1258410" y="382419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p>
        </p:txBody>
      </p:sp>
      <p:cxnSp>
        <p:nvCxnSpPr>
          <p:cNvPr id="72" name="直線矢印コネクタ 71"/>
          <p:cNvCxnSpPr>
            <a:endCxn id="10" idx="0"/>
          </p:cNvCxnSpPr>
          <p:nvPr/>
        </p:nvCxnSpPr>
        <p:spPr>
          <a:xfrm>
            <a:off x="1770255" y="1218000"/>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直線矢印コネクタ 78"/>
          <p:cNvCxnSpPr/>
          <p:nvPr/>
        </p:nvCxnSpPr>
        <p:spPr>
          <a:xfrm flipV="1">
            <a:off x="1674655" y="1218000"/>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直線矢印コネクタ 79"/>
          <p:cNvCxnSpPr>
            <a:stCxn id="10" idx="2"/>
            <a:endCxn id="70" idx="0"/>
          </p:cNvCxnSpPr>
          <p:nvPr/>
        </p:nvCxnSpPr>
        <p:spPr>
          <a:xfrm>
            <a:off x="1770255" y="2782319"/>
            <a:ext cx="0" cy="10418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2" name="テキスト ボックス 91"/>
          <p:cNvSpPr txBox="1"/>
          <p:nvPr/>
        </p:nvSpPr>
        <p:spPr>
          <a:xfrm>
            <a:off x="1770118" y="3185556"/>
            <a:ext cx="463500" cy="230832"/>
          </a:xfrm>
          <a:prstGeom prst="rect">
            <a:avLst/>
          </a:prstGeom>
          <a:noFill/>
        </p:spPr>
        <p:txBody>
          <a:bodyPr wrap="square" rtlCol="0">
            <a:spAutoFit/>
          </a:bodyPr>
          <a:lstStyle/>
          <a:p>
            <a:r>
              <a:rPr kumimoji="1" lang="ja-JP" altLang="en-US" sz="900" dirty="0"/>
              <a:t>申請</a:t>
            </a:r>
          </a:p>
        </p:txBody>
      </p:sp>
      <p:sp>
        <p:nvSpPr>
          <p:cNvPr id="93" name="テキスト ボックス 92"/>
          <p:cNvSpPr txBox="1"/>
          <p:nvPr/>
        </p:nvSpPr>
        <p:spPr>
          <a:xfrm>
            <a:off x="1211155" y="2851019"/>
            <a:ext cx="463500" cy="369332"/>
          </a:xfrm>
          <a:prstGeom prst="rect">
            <a:avLst/>
          </a:prstGeom>
          <a:noFill/>
        </p:spPr>
        <p:txBody>
          <a:bodyPr wrap="square" rtlCol="0">
            <a:spAutoFit/>
          </a:bodyPr>
          <a:lstStyle/>
          <a:p>
            <a:r>
              <a:rPr kumimoji="1" lang="ja-JP" altLang="en-US" sz="900" dirty="0"/>
              <a:t>差し戻し</a:t>
            </a:r>
          </a:p>
        </p:txBody>
      </p:sp>
      <p:sp>
        <p:nvSpPr>
          <p:cNvPr id="94" name="テキスト ボックス 93"/>
          <p:cNvSpPr txBox="1"/>
          <p:nvPr/>
        </p:nvSpPr>
        <p:spPr>
          <a:xfrm>
            <a:off x="1770118" y="4947183"/>
            <a:ext cx="463500" cy="230832"/>
          </a:xfrm>
          <a:prstGeom prst="rect">
            <a:avLst/>
          </a:prstGeom>
          <a:noFill/>
        </p:spPr>
        <p:txBody>
          <a:bodyPr wrap="square" rtlCol="0">
            <a:spAutoFit/>
          </a:bodyPr>
          <a:lstStyle/>
          <a:p>
            <a:r>
              <a:rPr kumimoji="1" lang="ja-JP" altLang="en-US" sz="900" dirty="0"/>
              <a:t>申請</a:t>
            </a:r>
          </a:p>
        </p:txBody>
      </p:sp>
      <p:sp>
        <p:nvSpPr>
          <p:cNvPr id="101" name="ひし形 100"/>
          <p:cNvSpPr/>
          <p:nvPr/>
        </p:nvSpPr>
        <p:spPr>
          <a:xfrm>
            <a:off x="3030910" y="5430590"/>
            <a:ext cx="396578" cy="37638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p>
        </p:txBody>
      </p:sp>
      <p:sp>
        <p:nvSpPr>
          <p:cNvPr id="102" name="テキスト ボックス 101"/>
          <p:cNvSpPr txBox="1"/>
          <p:nvPr/>
        </p:nvSpPr>
        <p:spPr>
          <a:xfrm>
            <a:off x="3310419" y="5398443"/>
            <a:ext cx="882412" cy="230832"/>
          </a:xfrm>
          <a:prstGeom prst="rect">
            <a:avLst/>
          </a:prstGeom>
          <a:noFill/>
        </p:spPr>
        <p:txBody>
          <a:bodyPr wrap="square" rtlCol="0">
            <a:spAutoFit/>
          </a:bodyPr>
          <a:lstStyle/>
          <a:p>
            <a:r>
              <a:rPr kumimoji="1" lang="ja-JP" altLang="en-US" sz="900" dirty="0"/>
              <a:t>あり</a:t>
            </a:r>
          </a:p>
        </p:txBody>
      </p:sp>
      <p:cxnSp>
        <p:nvCxnSpPr>
          <p:cNvPr id="107" name="直線矢印コネクタ 106"/>
          <p:cNvCxnSpPr>
            <a:stCxn id="11" idx="3"/>
            <a:endCxn id="101" idx="1"/>
          </p:cNvCxnSpPr>
          <p:nvPr/>
        </p:nvCxnSpPr>
        <p:spPr>
          <a:xfrm flipV="1">
            <a:off x="2283521" y="5618785"/>
            <a:ext cx="747389" cy="68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ひし形 40"/>
          <p:cNvSpPr/>
          <p:nvPr/>
        </p:nvSpPr>
        <p:spPr>
          <a:xfrm>
            <a:off x="2433940" y="5453822"/>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cxnSp>
        <p:nvCxnSpPr>
          <p:cNvPr id="112" name="コネクタ: カギ線 111"/>
          <p:cNvCxnSpPr>
            <a:stCxn id="248" idx="2"/>
            <a:endCxn id="101" idx="2"/>
          </p:cNvCxnSpPr>
          <p:nvPr/>
        </p:nvCxnSpPr>
        <p:spPr>
          <a:xfrm rot="10800000">
            <a:off x="3229200" y="5806979"/>
            <a:ext cx="8149915" cy="1038290"/>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21" name="テキスト ボックス 120"/>
          <p:cNvSpPr txBox="1"/>
          <p:nvPr/>
        </p:nvSpPr>
        <p:spPr>
          <a:xfrm>
            <a:off x="3218651" y="5778445"/>
            <a:ext cx="1039873" cy="230832"/>
          </a:xfrm>
          <a:prstGeom prst="rect">
            <a:avLst/>
          </a:prstGeom>
          <a:noFill/>
        </p:spPr>
        <p:txBody>
          <a:bodyPr wrap="square" rtlCol="0">
            <a:spAutoFit/>
          </a:bodyPr>
          <a:lstStyle/>
          <a:p>
            <a:r>
              <a:rPr kumimoji="1" lang="ja-JP" altLang="en-US" sz="900" dirty="0"/>
              <a:t>なし</a:t>
            </a:r>
          </a:p>
        </p:txBody>
      </p:sp>
      <p:sp>
        <p:nvSpPr>
          <p:cNvPr id="248" name="楕円 247"/>
          <p:cNvSpPr/>
          <p:nvPr/>
        </p:nvSpPr>
        <p:spPr>
          <a:xfrm>
            <a:off x="11379114" y="6660172"/>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cxnSp>
        <p:nvCxnSpPr>
          <p:cNvPr id="249" name="直線矢印コネクタ 248"/>
          <p:cNvCxnSpPr>
            <a:stCxn id="101" idx="3"/>
          </p:cNvCxnSpPr>
          <p:nvPr/>
        </p:nvCxnSpPr>
        <p:spPr>
          <a:xfrm flipV="1">
            <a:off x="3427488" y="5618784"/>
            <a:ext cx="1158812"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6" name="四角形: 角を丸くする 263"/>
          <p:cNvSpPr/>
          <p:nvPr/>
        </p:nvSpPr>
        <p:spPr>
          <a:xfrm>
            <a:off x="10131391" y="667341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78" name="テキスト ボックス 77"/>
          <p:cNvSpPr txBox="1"/>
          <p:nvPr/>
        </p:nvSpPr>
        <p:spPr>
          <a:xfrm>
            <a:off x="10060137" y="7015387"/>
            <a:ext cx="1652723" cy="923330"/>
          </a:xfrm>
          <a:prstGeom prst="rect">
            <a:avLst/>
          </a:prstGeom>
          <a:noFill/>
        </p:spPr>
        <p:txBody>
          <a:bodyPr wrap="square" rtlCol="0">
            <a:spAutoFit/>
          </a:bodyPr>
          <a:lstStyle/>
          <a:p>
            <a:r>
              <a:rPr kumimoji="1" lang="en-US" altLang="ja-JP" sz="900" dirty="0"/>
              <a:t>【</a:t>
            </a:r>
            <a:r>
              <a:rPr kumimoji="1" lang="ja-JP" altLang="en-US" sz="900" dirty="0"/>
              <a:t>本社</a:t>
            </a:r>
            <a:r>
              <a:rPr kumimoji="1" lang="en-US" altLang="ja-JP" sz="900" dirty="0"/>
              <a:t>】</a:t>
            </a:r>
          </a:p>
          <a:p>
            <a:r>
              <a:rPr kumimoji="1" lang="ja-JP" altLang="en-US" sz="900" dirty="0"/>
              <a:t>原本を経理保管</a:t>
            </a:r>
            <a:endParaRPr kumimoji="1" lang="en-US" altLang="ja-JP" sz="900" dirty="0"/>
          </a:p>
          <a:p>
            <a:r>
              <a:rPr kumimoji="1" lang="en-US" altLang="ja-JP" sz="900" dirty="0"/>
              <a:t>【</a:t>
            </a:r>
            <a:r>
              <a:rPr kumimoji="1" lang="ja-JP" altLang="en-US" sz="900" dirty="0"/>
              <a:t>店頭・支社</a:t>
            </a:r>
            <a:r>
              <a:rPr kumimoji="1" lang="en-US" altLang="ja-JP" sz="900" dirty="0"/>
              <a:t>】</a:t>
            </a:r>
          </a:p>
          <a:p>
            <a:r>
              <a:rPr kumimoji="1" lang="ja-JP" altLang="en-US" sz="900" dirty="0"/>
              <a:t>一旦店頭・支社保管</a:t>
            </a:r>
            <a:endParaRPr kumimoji="1" lang="en-US" altLang="ja-JP" sz="900" dirty="0"/>
          </a:p>
          <a:p>
            <a:r>
              <a:rPr kumimoji="1" lang="ja-JP" altLang="en-US" sz="900" dirty="0"/>
              <a:t>毎月１０日・２０日・末日ごとに経理へ送付、原本保管</a:t>
            </a:r>
          </a:p>
        </p:txBody>
      </p:sp>
      <p:sp>
        <p:nvSpPr>
          <p:cNvPr id="69" name="テキスト ボックス 68"/>
          <p:cNvSpPr txBox="1"/>
          <p:nvPr/>
        </p:nvSpPr>
        <p:spPr>
          <a:xfrm>
            <a:off x="2720010" y="880608"/>
            <a:ext cx="1375740" cy="230832"/>
          </a:xfrm>
          <a:prstGeom prst="rect">
            <a:avLst/>
          </a:prstGeom>
          <a:noFill/>
        </p:spPr>
        <p:txBody>
          <a:bodyPr wrap="square" rtlCol="0">
            <a:spAutoFit/>
          </a:bodyPr>
          <a:lstStyle/>
          <a:p>
            <a:r>
              <a:rPr kumimoji="1" lang="ja-JP" altLang="en-US" sz="900" dirty="0"/>
              <a:t>事後申請は原則禁止</a:t>
            </a:r>
          </a:p>
        </p:txBody>
      </p:sp>
      <p:sp>
        <p:nvSpPr>
          <p:cNvPr id="71" name="テキスト ボックス 70"/>
          <p:cNvSpPr txBox="1"/>
          <p:nvPr/>
        </p:nvSpPr>
        <p:spPr>
          <a:xfrm>
            <a:off x="2630003" y="3511628"/>
            <a:ext cx="4419012" cy="646331"/>
          </a:xfrm>
          <a:prstGeom prst="rect">
            <a:avLst/>
          </a:prstGeom>
          <a:noFill/>
        </p:spPr>
        <p:txBody>
          <a:bodyPr wrap="square" rtlCol="0">
            <a:spAutoFit/>
          </a:bodyPr>
          <a:lstStyle/>
          <a:p>
            <a:r>
              <a:rPr kumimoji="1" lang="ja-JP" altLang="en-US" sz="900" dirty="0"/>
              <a:t>・決裁者</a:t>
            </a:r>
            <a:endParaRPr kumimoji="1" lang="en-US" altLang="ja-JP" sz="900" dirty="0"/>
          </a:p>
          <a:p>
            <a:r>
              <a:rPr kumimoji="1" lang="ja-JP" altLang="en-US" sz="900" dirty="0"/>
              <a:t>費用</a:t>
            </a:r>
            <a:r>
              <a:rPr kumimoji="1" lang="en-US" altLang="ja-JP" sz="900" dirty="0"/>
              <a:t>10</a:t>
            </a:r>
            <a:r>
              <a:rPr kumimoji="1" lang="ja-JP" altLang="en-US" sz="900" dirty="0"/>
              <a:t>万円以上：長町専務</a:t>
            </a:r>
          </a:p>
          <a:p>
            <a:r>
              <a:rPr kumimoji="1" lang="ja-JP" altLang="en-US" sz="900" dirty="0"/>
              <a:t>費用</a:t>
            </a:r>
            <a:r>
              <a:rPr kumimoji="1" lang="en-US" altLang="ja-JP" sz="900" dirty="0"/>
              <a:t>10</a:t>
            </a:r>
            <a:r>
              <a:rPr kumimoji="1" lang="ja-JP" altLang="en-US" sz="900" dirty="0"/>
              <a:t>万円未満：担当役員</a:t>
            </a:r>
          </a:p>
          <a:p>
            <a:r>
              <a:rPr kumimoji="1" lang="en-US" altLang="ja-JP" sz="900" dirty="0"/>
              <a:t>※10</a:t>
            </a:r>
            <a:r>
              <a:rPr kumimoji="1" lang="ja-JP" altLang="en-US" sz="900" dirty="0"/>
              <a:t>万円未満は長町専務回覧不要</a:t>
            </a:r>
            <a:endParaRPr kumimoji="1" lang="en-US" altLang="ja-JP" sz="900" dirty="0"/>
          </a:p>
        </p:txBody>
      </p:sp>
      <p:cxnSp>
        <p:nvCxnSpPr>
          <p:cNvPr id="89" name="直線矢印コネクタ 88"/>
          <p:cNvCxnSpPr/>
          <p:nvPr/>
        </p:nvCxnSpPr>
        <p:spPr>
          <a:xfrm flipV="1">
            <a:off x="1673260" y="2782319"/>
            <a:ext cx="0" cy="10418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0" name="正方形/長方形 89"/>
          <p:cNvSpPr/>
          <p:nvPr/>
        </p:nvSpPr>
        <p:spPr>
          <a:xfrm>
            <a:off x="653" y="4247386"/>
            <a:ext cx="329669" cy="812149"/>
          </a:xfrm>
          <a:prstGeom prst="rect">
            <a:avLst/>
          </a:prstGeom>
        </p:spPr>
        <p:style>
          <a:lnRef idx="1">
            <a:schemeClr val="accent3"/>
          </a:lnRef>
          <a:fillRef idx="2">
            <a:schemeClr val="accent3"/>
          </a:fillRef>
          <a:effectRef idx="1">
            <a:schemeClr val="accent3"/>
          </a:effectRef>
          <a:fontRef idx="minor">
            <a:schemeClr val="dk1"/>
          </a:fontRef>
        </p:style>
        <p:txBody>
          <a:bodyPr vert="eaVert" rtlCol="0" anchor="ctr"/>
          <a:lstStyle/>
          <a:p>
            <a:pPr algn="ctr"/>
            <a:r>
              <a:rPr kumimoji="1" lang="ja-JP" altLang="en-US" sz="1100" dirty="0"/>
              <a:t>総務</a:t>
            </a:r>
            <a:endParaRPr kumimoji="1" lang="en-US" altLang="ja-JP" sz="1100" dirty="0"/>
          </a:p>
        </p:txBody>
      </p:sp>
      <p:cxnSp>
        <p:nvCxnSpPr>
          <p:cNvPr id="98" name="直線矢印コネクタ 97"/>
          <p:cNvCxnSpPr>
            <a:stCxn id="70" idx="2"/>
            <a:endCxn id="11" idx="0"/>
          </p:cNvCxnSpPr>
          <p:nvPr/>
        </p:nvCxnSpPr>
        <p:spPr>
          <a:xfrm>
            <a:off x="1770255" y="4167896"/>
            <a:ext cx="1422" cy="12859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1" name="フローチャート: 書類 80"/>
          <p:cNvSpPr/>
          <p:nvPr/>
        </p:nvSpPr>
        <p:spPr>
          <a:xfrm>
            <a:off x="783280" y="1883213"/>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83" name="フローチャート: 書類 82"/>
          <p:cNvSpPr/>
          <p:nvPr/>
        </p:nvSpPr>
        <p:spPr>
          <a:xfrm>
            <a:off x="783280" y="3238136"/>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84" name="フローチャート: 書類 83"/>
          <p:cNvSpPr/>
          <p:nvPr/>
        </p:nvSpPr>
        <p:spPr>
          <a:xfrm>
            <a:off x="783280" y="4920332"/>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99" name="楕円 98"/>
          <p:cNvSpPr/>
          <p:nvPr/>
        </p:nvSpPr>
        <p:spPr>
          <a:xfrm>
            <a:off x="4586300" y="5444178"/>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900" dirty="0"/>
              <a:t>A</a:t>
            </a:r>
            <a:endParaRPr kumimoji="1" lang="ja-JP" altLang="en-US" sz="900" dirty="0"/>
          </a:p>
        </p:txBody>
      </p:sp>
      <p:sp>
        <p:nvSpPr>
          <p:cNvPr id="106" name="テキスト ボックス 105"/>
          <p:cNvSpPr txBox="1"/>
          <p:nvPr/>
        </p:nvSpPr>
        <p:spPr>
          <a:xfrm>
            <a:off x="4269073" y="5816100"/>
            <a:ext cx="1230973" cy="369332"/>
          </a:xfrm>
          <a:prstGeom prst="rect">
            <a:avLst/>
          </a:prstGeom>
          <a:noFill/>
        </p:spPr>
        <p:txBody>
          <a:bodyPr wrap="square" rtlCol="0">
            <a:spAutoFit/>
          </a:bodyPr>
          <a:lstStyle/>
          <a:p>
            <a:r>
              <a:rPr kumimoji="1" lang="ja-JP" altLang="en-US" sz="900" dirty="0">
                <a:solidFill>
                  <a:srgbClr val="FF0000"/>
                </a:solidFill>
              </a:rPr>
              <a:t>仮払申請のフローに基づき仮払金を支払。</a:t>
            </a:r>
          </a:p>
        </p:txBody>
      </p:sp>
      <p:sp>
        <p:nvSpPr>
          <p:cNvPr id="108" name="フローチャート: 書類 107"/>
          <p:cNvSpPr/>
          <p:nvPr/>
        </p:nvSpPr>
        <p:spPr>
          <a:xfrm>
            <a:off x="9960564" y="6017836"/>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109" name="テキスト ボックス 108"/>
          <p:cNvSpPr txBox="1"/>
          <p:nvPr/>
        </p:nvSpPr>
        <p:spPr>
          <a:xfrm>
            <a:off x="2417906" y="3115833"/>
            <a:ext cx="2812220" cy="230832"/>
          </a:xfrm>
          <a:prstGeom prst="rect">
            <a:avLst/>
          </a:prstGeom>
          <a:noFill/>
        </p:spPr>
        <p:txBody>
          <a:bodyPr wrap="square" rtlCol="0">
            <a:spAutoFit/>
          </a:bodyPr>
          <a:lstStyle/>
          <a:p>
            <a:r>
              <a:rPr kumimoji="1" lang="ja-JP" altLang="en-US" sz="900" dirty="0">
                <a:solidFill>
                  <a:srgbClr val="FF0000"/>
                </a:solidFill>
              </a:rPr>
              <a:t>今は＠</a:t>
            </a:r>
            <a:r>
              <a:rPr kumimoji="1" lang="en-US" altLang="ja-JP" sz="900" dirty="0">
                <a:solidFill>
                  <a:srgbClr val="FF0000"/>
                </a:solidFill>
              </a:rPr>
              <a:t>1500</a:t>
            </a:r>
            <a:r>
              <a:rPr kumimoji="1" lang="ja-JP" altLang="en-US" sz="900" dirty="0">
                <a:solidFill>
                  <a:srgbClr val="FF0000"/>
                </a:solidFill>
              </a:rPr>
              <a:t>円未満、</a:t>
            </a:r>
            <a:r>
              <a:rPr kumimoji="1" lang="en-US" altLang="ja-JP" sz="900" dirty="0">
                <a:solidFill>
                  <a:srgbClr val="FF0000"/>
                </a:solidFill>
              </a:rPr>
              <a:t>6000</a:t>
            </a:r>
            <a:r>
              <a:rPr kumimoji="1" lang="ja-JP" altLang="en-US" sz="900" dirty="0">
                <a:solidFill>
                  <a:srgbClr val="FF0000"/>
                </a:solidFill>
              </a:rPr>
              <a:t>円未満のルールはない？</a:t>
            </a:r>
            <a:endParaRPr kumimoji="1" lang="en-US" altLang="ja-JP" sz="900" dirty="0">
              <a:solidFill>
                <a:srgbClr val="FF0000"/>
              </a:solidFill>
            </a:endParaRPr>
          </a:p>
        </p:txBody>
      </p:sp>
      <p:sp>
        <p:nvSpPr>
          <p:cNvPr id="110" name="テキスト ボックス 109"/>
          <p:cNvSpPr txBox="1"/>
          <p:nvPr/>
        </p:nvSpPr>
        <p:spPr>
          <a:xfrm>
            <a:off x="9237124" y="8108834"/>
            <a:ext cx="2878675" cy="369332"/>
          </a:xfrm>
          <a:prstGeom prst="rect">
            <a:avLst/>
          </a:prstGeom>
          <a:noFill/>
        </p:spPr>
        <p:txBody>
          <a:bodyPr wrap="square" rtlCol="0">
            <a:spAutoFit/>
          </a:bodyPr>
          <a:lstStyle/>
          <a:p>
            <a:r>
              <a:rPr kumimoji="1" lang="ja-JP" altLang="en-US" sz="900" dirty="0">
                <a:solidFill>
                  <a:srgbClr val="FF0000"/>
                </a:solidFill>
              </a:rPr>
              <a:t>申請書兼精算書のため、</a:t>
            </a:r>
            <a:endParaRPr kumimoji="1" lang="en-US" altLang="ja-JP" sz="900" dirty="0">
              <a:solidFill>
                <a:srgbClr val="FF0000"/>
              </a:solidFill>
            </a:endParaRPr>
          </a:p>
          <a:p>
            <a:r>
              <a:rPr kumimoji="1" lang="ja-JP" altLang="en-US" sz="900" dirty="0">
                <a:solidFill>
                  <a:srgbClr val="FF0000"/>
                </a:solidFill>
              </a:rPr>
              <a:t>申請が決裁された後、書類は申請者に戻される？</a:t>
            </a:r>
            <a:endParaRPr kumimoji="1" lang="en-US" altLang="ja-JP" sz="900" dirty="0">
              <a:solidFill>
                <a:srgbClr val="FF0000"/>
              </a:solidFill>
            </a:endParaRPr>
          </a:p>
        </p:txBody>
      </p:sp>
      <p:sp>
        <p:nvSpPr>
          <p:cNvPr id="16" name="四角形: 角を丸くする 15"/>
          <p:cNvSpPr/>
          <p:nvPr/>
        </p:nvSpPr>
        <p:spPr>
          <a:xfrm>
            <a:off x="9486900" y="5778445"/>
            <a:ext cx="2714625" cy="2330389"/>
          </a:xfrm>
          <a:prstGeom prst="roundRect">
            <a:avLst>
              <a:gd name="adj" fmla="val 644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フローチャート: 書類 110"/>
          <p:cNvSpPr/>
          <p:nvPr/>
        </p:nvSpPr>
        <p:spPr>
          <a:xfrm>
            <a:off x="4062772" y="4865298"/>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114" name="四角形: 角を丸くする 113"/>
          <p:cNvSpPr/>
          <p:nvPr/>
        </p:nvSpPr>
        <p:spPr>
          <a:xfrm>
            <a:off x="1258410" y="87429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8" name="フローチャート: 書類 7"/>
          <p:cNvSpPr/>
          <p:nvPr/>
        </p:nvSpPr>
        <p:spPr>
          <a:xfrm>
            <a:off x="1916451" y="1139562"/>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117" name="吹き出し: 四角形 116"/>
          <p:cNvSpPr/>
          <p:nvPr/>
        </p:nvSpPr>
        <p:spPr>
          <a:xfrm>
            <a:off x="4956494" y="2758242"/>
            <a:ext cx="1086365" cy="275110"/>
          </a:xfrm>
          <a:prstGeom prst="wedgeRectCallout">
            <a:avLst>
              <a:gd name="adj1" fmla="val -89222"/>
              <a:gd name="adj2" fmla="val 48018"/>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100" dirty="0"/>
              <a:t>要確認</a:t>
            </a:r>
          </a:p>
        </p:txBody>
      </p:sp>
      <p:sp>
        <p:nvSpPr>
          <p:cNvPr id="119" name="吹き出し: 四角形 118"/>
          <p:cNvSpPr/>
          <p:nvPr/>
        </p:nvSpPr>
        <p:spPr>
          <a:xfrm>
            <a:off x="5488214" y="5559719"/>
            <a:ext cx="1086365" cy="275110"/>
          </a:xfrm>
          <a:prstGeom prst="wedgeRectCallout">
            <a:avLst>
              <a:gd name="adj1" fmla="val -89222"/>
              <a:gd name="adj2" fmla="val 48018"/>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100" dirty="0"/>
              <a:t>要確認</a:t>
            </a:r>
          </a:p>
        </p:txBody>
      </p:sp>
      <p:sp>
        <p:nvSpPr>
          <p:cNvPr id="120" name="吹き出し: 四角形 119"/>
          <p:cNvSpPr/>
          <p:nvPr/>
        </p:nvSpPr>
        <p:spPr>
          <a:xfrm>
            <a:off x="8485107" y="7781228"/>
            <a:ext cx="1086365" cy="275110"/>
          </a:xfrm>
          <a:prstGeom prst="wedgeRectCallout">
            <a:avLst>
              <a:gd name="adj1" fmla="val 78242"/>
              <a:gd name="adj2" fmla="val 54942"/>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100" dirty="0"/>
              <a:t>要確認</a:t>
            </a:r>
          </a:p>
        </p:txBody>
      </p:sp>
    </p:spTree>
    <p:extLst>
      <p:ext uri="{BB962C8B-B14F-4D97-AF65-F5344CB8AC3E}">
        <p14:creationId xmlns:p14="http://schemas.microsoft.com/office/powerpoint/2010/main" val="1069120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6" name="直線矢印コネクタ 185"/>
          <p:cNvCxnSpPr>
            <a:stCxn id="132" idx="3"/>
            <a:endCxn id="179" idx="1"/>
          </p:cNvCxnSpPr>
          <p:nvPr/>
        </p:nvCxnSpPr>
        <p:spPr>
          <a:xfrm flipV="1">
            <a:off x="3260208" y="6508616"/>
            <a:ext cx="1467909" cy="165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 name="楕円 3"/>
          <p:cNvSpPr/>
          <p:nvPr/>
        </p:nvSpPr>
        <p:spPr>
          <a:xfrm>
            <a:off x="529509" y="1391829"/>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交際費の精算</a:t>
            </a:r>
          </a:p>
        </p:txBody>
      </p:sp>
      <p:cxnSp>
        <p:nvCxnSpPr>
          <p:cNvPr id="19" name="直線矢印コネクタ 18"/>
          <p:cNvCxnSpPr>
            <a:stCxn id="4" idx="6"/>
            <a:endCxn id="104" idx="1"/>
          </p:cNvCxnSpPr>
          <p:nvPr/>
        </p:nvCxnSpPr>
        <p:spPr>
          <a:xfrm>
            <a:off x="899703" y="1576926"/>
            <a:ext cx="358707" cy="227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2699" y="1977571"/>
            <a:ext cx="343022" cy="1546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1" y="5068296"/>
            <a:ext cx="329669" cy="35205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61" name="正方形/長方形 60"/>
          <p:cNvSpPr/>
          <p:nvPr/>
        </p:nvSpPr>
        <p:spPr>
          <a:xfrm>
            <a:off x="653" y="3522022"/>
            <a:ext cx="329669" cy="15462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81" name="テキスト ボックス 80"/>
          <p:cNvSpPr txBox="1"/>
          <p:nvPr/>
        </p:nvSpPr>
        <p:spPr>
          <a:xfrm>
            <a:off x="2329081" y="1323010"/>
            <a:ext cx="2158007" cy="369332"/>
          </a:xfrm>
          <a:prstGeom prst="rect">
            <a:avLst/>
          </a:prstGeom>
          <a:noFill/>
        </p:spPr>
        <p:txBody>
          <a:bodyPr wrap="square" rtlCol="0">
            <a:spAutoFit/>
          </a:bodyPr>
          <a:lstStyle/>
          <a:p>
            <a:r>
              <a:rPr kumimoji="1" lang="ja-JP" altLang="en-US" sz="900" dirty="0">
                <a:solidFill>
                  <a:srgbClr val="FF0000"/>
                </a:solidFill>
              </a:rPr>
              <a:t>仮払い申請を行っている場合は仮払い申請書の添付も必要？</a:t>
            </a:r>
          </a:p>
        </p:txBody>
      </p:sp>
      <p:sp>
        <p:nvSpPr>
          <p:cNvPr id="104" name="四角形: 角を丸くする 103"/>
          <p:cNvSpPr/>
          <p:nvPr/>
        </p:nvSpPr>
        <p:spPr>
          <a:xfrm>
            <a:off x="1258410" y="140734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90" name="フローチャート: 書類 89"/>
          <p:cNvSpPr/>
          <p:nvPr/>
        </p:nvSpPr>
        <p:spPr>
          <a:xfrm>
            <a:off x="1011193" y="613322"/>
            <a:ext cx="759061" cy="43008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sp>
        <p:nvSpPr>
          <p:cNvPr id="94" name="フローチャート: 書類 93"/>
          <p:cNvSpPr/>
          <p:nvPr/>
        </p:nvSpPr>
        <p:spPr>
          <a:xfrm>
            <a:off x="1099543" y="798419"/>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105" name="四角形: 角を丸くする 104"/>
          <p:cNvSpPr/>
          <p:nvPr/>
        </p:nvSpPr>
        <p:spPr>
          <a:xfrm>
            <a:off x="1258410" y="2885539"/>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承認（所属長）</a:t>
            </a:r>
          </a:p>
        </p:txBody>
      </p:sp>
      <p:sp>
        <p:nvSpPr>
          <p:cNvPr id="106" name="テキスト ボックス 105"/>
          <p:cNvSpPr txBox="1"/>
          <p:nvPr/>
        </p:nvSpPr>
        <p:spPr>
          <a:xfrm>
            <a:off x="1770118" y="1748503"/>
            <a:ext cx="463500" cy="230832"/>
          </a:xfrm>
          <a:prstGeom prst="rect">
            <a:avLst/>
          </a:prstGeom>
          <a:noFill/>
        </p:spPr>
        <p:txBody>
          <a:bodyPr wrap="square" rtlCol="0">
            <a:spAutoFit/>
          </a:bodyPr>
          <a:lstStyle/>
          <a:p>
            <a:r>
              <a:rPr kumimoji="1" lang="ja-JP" altLang="en-US" sz="900" dirty="0"/>
              <a:t>申請</a:t>
            </a:r>
          </a:p>
        </p:txBody>
      </p:sp>
      <p:sp>
        <p:nvSpPr>
          <p:cNvPr id="117" name="テキスト ボックス 116"/>
          <p:cNvSpPr txBox="1"/>
          <p:nvPr/>
        </p:nvSpPr>
        <p:spPr>
          <a:xfrm>
            <a:off x="1211155" y="1746148"/>
            <a:ext cx="463500" cy="369332"/>
          </a:xfrm>
          <a:prstGeom prst="rect">
            <a:avLst/>
          </a:prstGeom>
          <a:noFill/>
        </p:spPr>
        <p:txBody>
          <a:bodyPr wrap="square" rtlCol="0">
            <a:spAutoFit/>
          </a:bodyPr>
          <a:lstStyle/>
          <a:p>
            <a:r>
              <a:rPr kumimoji="1" lang="ja-JP" altLang="en-US" sz="900" dirty="0"/>
              <a:t>差し戻し</a:t>
            </a:r>
          </a:p>
        </p:txBody>
      </p:sp>
      <p:sp>
        <p:nvSpPr>
          <p:cNvPr id="122" name="テキスト ボックス 121"/>
          <p:cNvSpPr txBox="1"/>
          <p:nvPr/>
        </p:nvSpPr>
        <p:spPr>
          <a:xfrm>
            <a:off x="2455191" y="2134061"/>
            <a:ext cx="1474806" cy="923330"/>
          </a:xfrm>
          <a:prstGeom prst="rect">
            <a:avLst/>
          </a:prstGeom>
          <a:noFill/>
        </p:spPr>
        <p:txBody>
          <a:bodyPr wrap="square" rtlCol="0">
            <a:spAutoFit/>
          </a:bodyPr>
          <a:lstStyle/>
          <a:p>
            <a:r>
              <a:rPr kumimoji="1" lang="ja-JP" altLang="en-US" sz="900" dirty="0"/>
              <a:t>・承認者</a:t>
            </a:r>
            <a:endParaRPr kumimoji="1" lang="en-US" altLang="ja-JP" sz="900" dirty="0"/>
          </a:p>
          <a:p>
            <a:r>
              <a:rPr kumimoji="1" lang="ja-JP" altLang="en-US" sz="900" dirty="0"/>
              <a:t>店舗：店長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a:p>
            <a:r>
              <a:rPr kumimoji="1" lang="ja-JP" altLang="en-US" sz="900" dirty="0"/>
              <a:t>執行役員以上：社長</a:t>
            </a:r>
          </a:p>
        </p:txBody>
      </p:sp>
      <p:sp>
        <p:nvSpPr>
          <p:cNvPr id="127" name="フローチャート: 書類 126"/>
          <p:cNvSpPr/>
          <p:nvPr/>
        </p:nvSpPr>
        <p:spPr>
          <a:xfrm>
            <a:off x="720012" y="2131946"/>
            <a:ext cx="759061" cy="43008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sp>
        <p:nvSpPr>
          <p:cNvPr id="128" name="フローチャート: 書類 127"/>
          <p:cNvSpPr/>
          <p:nvPr/>
        </p:nvSpPr>
        <p:spPr>
          <a:xfrm>
            <a:off x="808362" y="2317043"/>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cxnSp>
        <p:nvCxnSpPr>
          <p:cNvPr id="130" name="直線矢印コネクタ 129"/>
          <p:cNvCxnSpPr>
            <a:stCxn id="104" idx="2"/>
            <a:endCxn id="105" idx="0"/>
          </p:cNvCxnSpPr>
          <p:nvPr/>
        </p:nvCxnSpPr>
        <p:spPr>
          <a:xfrm>
            <a:off x="1770255" y="1751051"/>
            <a:ext cx="0" cy="11344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1" name="直線矢印コネクタ 130"/>
          <p:cNvCxnSpPr/>
          <p:nvPr/>
        </p:nvCxnSpPr>
        <p:spPr>
          <a:xfrm flipV="1">
            <a:off x="1674655" y="1751051"/>
            <a:ext cx="0" cy="11344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2" name="四角形: 角を丸くする 131"/>
          <p:cNvSpPr/>
          <p:nvPr/>
        </p:nvSpPr>
        <p:spPr>
          <a:xfrm>
            <a:off x="2236519" y="635326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cxnSp>
        <p:nvCxnSpPr>
          <p:cNvPr id="133" name="コネクタ: カギ線 132"/>
          <p:cNvCxnSpPr>
            <a:stCxn id="142" idx="3"/>
            <a:endCxn id="137" idx="0"/>
          </p:cNvCxnSpPr>
          <p:nvPr/>
        </p:nvCxnSpPr>
        <p:spPr>
          <a:xfrm>
            <a:off x="3264684" y="4959283"/>
            <a:ext cx="358520" cy="1393982"/>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35" name="テキスト ボックス 134"/>
          <p:cNvSpPr txBox="1"/>
          <p:nvPr/>
        </p:nvSpPr>
        <p:spPr>
          <a:xfrm>
            <a:off x="943433" y="6790431"/>
            <a:ext cx="4296529" cy="1338828"/>
          </a:xfrm>
          <a:prstGeom prst="rect">
            <a:avLst/>
          </a:prstGeom>
          <a:noFill/>
        </p:spPr>
        <p:txBody>
          <a:bodyPr wrap="square" rtlCol="0">
            <a:spAutoFit/>
          </a:bodyPr>
          <a:lstStyle/>
          <a:p>
            <a:r>
              <a:rPr kumimoji="1" lang="ja-JP" altLang="en-US" sz="900" dirty="0"/>
              <a:t>・事前に申請していること</a:t>
            </a:r>
            <a:endParaRPr kumimoji="1" lang="en-US" altLang="ja-JP" sz="900" dirty="0"/>
          </a:p>
          <a:p>
            <a:r>
              <a:rPr kumimoji="1" lang="ja-JP" altLang="en-US" sz="900" dirty="0"/>
              <a:t>・押印</a:t>
            </a:r>
            <a:endParaRPr kumimoji="1" lang="en-US" altLang="ja-JP" sz="900" dirty="0"/>
          </a:p>
          <a:p>
            <a:r>
              <a:rPr kumimoji="1" lang="ja-JP" altLang="en-US" sz="900" dirty="0"/>
              <a:t>・精算日の超過</a:t>
            </a:r>
            <a:endParaRPr kumimoji="1" lang="en-US" altLang="ja-JP" sz="900" dirty="0"/>
          </a:p>
          <a:p>
            <a:r>
              <a:rPr kumimoji="1" lang="ja-JP" altLang="en-US" sz="900" dirty="0"/>
              <a:t>・申請内容と精算内容の一致</a:t>
            </a:r>
            <a:endParaRPr kumimoji="1" lang="en-US" altLang="ja-JP" sz="900" dirty="0"/>
          </a:p>
          <a:p>
            <a:r>
              <a:rPr kumimoji="1" lang="ja-JP" altLang="en-US" sz="900" dirty="0"/>
              <a:t>・（同上のため省略のチェックなし）参加人数、参加者の名前の記入</a:t>
            </a:r>
            <a:endParaRPr kumimoji="1" lang="en-US" altLang="ja-JP" sz="900" dirty="0"/>
          </a:p>
          <a:p>
            <a:r>
              <a:rPr kumimoji="1" lang="ja-JP" altLang="en-US" sz="900" dirty="0"/>
              <a:t>・（同上のため省略のチェックなし）使用年月日、支払先名称、住所、金額</a:t>
            </a:r>
            <a:endParaRPr kumimoji="1" lang="en-US" altLang="ja-JP" sz="900" dirty="0"/>
          </a:p>
          <a:p>
            <a:r>
              <a:rPr kumimoji="1" lang="ja-JP" altLang="en-US" sz="900" dirty="0"/>
              <a:t>・実際使用金額の予算超過の有無</a:t>
            </a:r>
            <a:endParaRPr kumimoji="1" lang="en-US" altLang="ja-JP" sz="900" dirty="0"/>
          </a:p>
          <a:p>
            <a:r>
              <a:rPr kumimoji="1" lang="ja-JP" altLang="en-US" sz="900" dirty="0"/>
              <a:t>・予算超過が</a:t>
            </a:r>
            <a:r>
              <a:rPr kumimoji="1" lang="en-US" altLang="ja-JP" sz="900" dirty="0"/>
              <a:t>10%</a:t>
            </a:r>
            <a:r>
              <a:rPr kumimoji="1" lang="ja-JP" altLang="en-US" sz="900" dirty="0"/>
              <a:t>以内の場合、理由の記入および役員決裁の有無</a:t>
            </a:r>
            <a:endParaRPr kumimoji="1" lang="en-US" altLang="ja-JP" sz="900" dirty="0"/>
          </a:p>
          <a:p>
            <a:r>
              <a:rPr kumimoji="1" lang="ja-JP" altLang="en-US" sz="900" dirty="0"/>
              <a:t>・領収書</a:t>
            </a:r>
            <a:endParaRPr kumimoji="1" lang="en-US" altLang="ja-JP" sz="900" dirty="0"/>
          </a:p>
        </p:txBody>
      </p:sp>
      <p:cxnSp>
        <p:nvCxnSpPr>
          <p:cNvPr id="136" name="直線矢印コネクタ 135"/>
          <p:cNvCxnSpPr>
            <a:stCxn id="142" idx="2"/>
            <a:endCxn id="132" idx="0"/>
          </p:cNvCxnSpPr>
          <p:nvPr/>
        </p:nvCxnSpPr>
        <p:spPr>
          <a:xfrm flipH="1">
            <a:off x="2748364" y="5131135"/>
            <a:ext cx="4476" cy="122213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7" name="ひし形 136"/>
          <p:cNvSpPr/>
          <p:nvPr/>
        </p:nvSpPr>
        <p:spPr>
          <a:xfrm>
            <a:off x="3432704" y="6353265"/>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sp>
        <p:nvSpPr>
          <p:cNvPr id="142" name="四角形: 角を丸くする 144"/>
          <p:cNvSpPr/>
          <p:nvPr/>
        </p:nvSpPr>
        <p:spPr>
          <a:xfrm>
            <a:off x="2240995" y="478743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決裁（役員）</a:t>
            </a:r>
          </a:p>
        </p:txBody>
      </p:sp>
      <p:sp>
        <p:nvSpPr>
          <p:cNvPr id="144" name="テキスト ボックス 143"/>
          <p:cNvSpPr txBox="1"/>
          <p:nvPr/>
        </p:nvSpPr>
        <p:spPr>
          <a:xfrm>
            <a:off x="1740117" y="4575283"/>
            <a:ext cx="882412" cy="230832"/>
          </a:xfrm>
          <a:prstGeom prst="rect">
            <a:avLst/>
          </a:prstGeom>
          <a:noFill/>
        </p:spPr>
        <p:txBody>
          <a:bodyPr wrap="square" rtlCol="0">
            <a:spAutoFit/>
          </a:bodyPr>
          <a:lstStyle/>
          <a:p>
            <a:r>
              <a:rPr kumimoji="1" lang="en-US" altLang="ja-JP" sz="900" dirty="0"/>
              <a:t>2</a:t>
            </a:r>
            <a:r>
              <a:rPr kumimoji="1" lang="ja-JP" altLang="en-US" sz="900" dirty="0"/>
              <a:t>週間以内</a:t>
            </a:r>
          </a:p>
        </p:txBody>
      </p:sp>
      <p:sp>
        <p:nvSpPr>
          <p:cNvPr id="145" name="テキスト ボックス 144"/>
          <p:cNvSpPr txBox="1"/>
          <p:nvPr/>
        </p:nvSpPr>
        <p:spPr>
          <a:xfrm>
            <a:off x="1904398" y="4202961"/>
            <a:ext cx="882412" cy="230832"/>
          </a:xfrm>
          <a:prstGeom prst="rect">
            <a:avLst/>
          </a:prstGeom>
          <a:noFill/>
        </p:spPr>
        <p:txBody>
          <a:bodyPr wrap="square" rtlCol="0">
            <a:spAutoFit/>
          </a:bodyPr>
          <a:lstStyle/>
          <a:p>
            <a:r>
              <a:rPr kumimoji="1" lang="en-US" altLang="ja-JP" sz="900" dirty="0"/>
              <a:t>2</a:t>
            </a:r>
            <a:r>
              <a:rPr kumimoji="1" lang="ja-JP" altLang="en-US" sz="900" dirty="0"/>
              <a:t>週間以上</a:t>
            </a:r>
          </a:p>
        </p:txBody>
      </p:sp>
      <p:cxnSp>
        <p:nvCxnSpPr>
          <p:cNvPr id="146" name="コネクタ: カギ線 56"/>
          <p:cNvCxnSpPr>
            <a:stCxn id="142" idx="0"/>
            <a:endCxn id="141" idx="3"/>
          </p:cNvCxnSpPr>
          <p:nvPr/>
        </p:nvCxnSpPr>
        <p:spPr>
          <a:xfrm rot="16200000" flipV="1">
            <a:off x="2171834" y="4206423"/>
            <a:ext cx="361044" cy="800969"/>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47" name="コネクタ: カギ線 56"/>
          <p:cNvCxnSpPr>
            <a:stCxn id="105" idx="3"/>
            <a:endCxn id="137" idx="0"/>
          </p:cNvCxnSpPr>
          <p:nvPr/>
        </p:nvCxnSpPr>
        <p:spPr>
          <a:xfrm>
            <a:off x="2282099" y="3057392"/>
            <a:ext cx="1341105" cy="3295873"/>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50" name="コネクタ: カギ線 56"/>
          <p:cNvCxnSpPr>
            <a:stCxn id="132" idx="1"/>
            <a:endCxn id="105" idx="2"/>
          </p:cNvCxnSpPr>
          <p:nvPr/>
        </p:nvCxnSpPr>
        <p:spPr>
          <a:xfrm rot="10800000">
            <a:off x="1770255" y="3229245"/>
            <a:ext cx="466264" cy="3295875"/>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51" name="フローチャート: 書類 150"/>
          <p:cNvSpPr/>
          <p:nvPr/>
        </p:nvSpPr>
        <p:spPr>
          <a:xfrm>
            <a:off x="1850812" y="5509120"/>
            <a:ext cx="759061" cy="43008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sp>
        <p:nvSpPr>
          <p:cNvPr id="152" name="フローチャート: 書類 151"/>
          <p:cNvSpPr/>
          <p:nvPr/>
        </p:nvSpPr>
        <p:spPr>
          <a:xfrm>
            <a:off x="1939162" y="5694217"/>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141" name="ひし形 140"/>
          <p:cNvSpPr/>
          <p:nvPr/>
        </p:nvSpPr>
        <p:spPr>
          <a:xfrm>
            <a:off x="1570871" y="4254533"/>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900" dirty="0"/>
          </a:p>
        </p:txBody>
      </p:sp>
      <p:sp>
        <p:nvSpPr>
          <p:cNvPr id="148" name="テキスト ボックス 147"/>
          <p:cNvSpPr txBox="1"/>
          <p:nvPr/>
        </p:nvSpPr>
        <p:spPr>
          <a:xfrm>
            <a:off x="1579755" y="4249127"/>
            <a:ext cx="412059" cy="369332"/>
          </a:xfrm>
          <a:prstGeom prst="rect">
            <a:avLst/>
          </a:prstGeom>
          <a:noFill/>
        </p:spPr>
        <p:txBody>
          <a:bodyPr wrap="square" rtlCol="0">
            <a:spAutoFit/>
          </a:bodyPr>
          <a:lstStyle/>
          <a:p>
            <a:r>
              <a:rPr kumimoji="1" lang="ja-JP" altLang="en-US" sz="900" dirty="0"/>
              <a:t>精算期日</a:t>
            </a:r>
          </a:p>
        </p:txBody>
      </p:sp>
      <p:sp>
        <p:nvSpPr>
          <p:cNvPr id="153" name="ひし形 152"/>
          <p:cNvSpPr/>
          <p:nvPr/>
        </p:nvSpPr>
        <p:spPr>
          <a:xfrm>
            <a:off x="1581555" y="3559325"/>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900" dirty="0"/>
          </a:p>
        </p:txBody>
      </p:sp>
      <p:sp>
        <p:nvSpPr>
          <p:cNvPr id="157" name="テキスト ボックス 156"/>
          <p:cNvSpPr txBox="1"/>
          <p:nvPr/>
        </p:nvSpPr>
        <p:spPr>
          <a:xfrm>
            <a:off x="3552291" y="5597181"/>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162" name="テキスト ボックス 161"/>
          <p:cNvSpPr txBox="1"/>
          <p:nvPr/>
        </p:nvSpPr>
        <p:spPr>
          <a:xfrm>
            <a:off x="1886819" y="3477513"/>
            <a:ext cx="882412" cy="230832"/>
          </a:xfrm>
          <a:prstGeom prst="rect">
            <a:avLst/>
          </a:prstGeom>
          <a:noFill/>
        </p:spPr>
        <p:txBody>
          <a:bodyPr wrap="square" rtlCol="0">
            <a:spAutoFit/>
          </a:bodyPr>
          <a:lstStyle/>
          <a:p>
            <a:r>
              <a:rPr kumimoji="1" lang="en-US" altLang="ja-JP" sz="900" dirty="0"/>
              <a:t>10%</a:t>
            </a:r>
            <a:r>
              <a:rPr kumimoji="1" lang="ja-JP" altLang="en-US" sz="900" dirty="0"/>
              <a:t>以内</a:t>
            </a:r>
          </a:p>
        </p:txBody>
      </p:sp>
      <p:sp>
        <p:nvSpPr>
          <p:cNvPr id="163" name="テキスト ボックス 162"/>
          <p:cNvSpPr txBox="1"/>
          <p:nvPr/>
        </p:nvSpPr>
        <p:spPr>
          <a:xfrm>
            <a:off x="1563174" y="3577655"/>
            <a:ext cx="412059" cy="369332"/>
          </a:xfrm>
          <a:prstGeom prst="rect">
            <a:avLst/>
          </a:prstGeom>
          <a:noFill/>
        </p:spPr>
        <p:txBody>
          <a:bodyPr wrap="square" rtlCol="0">
            <a:spAutoFit/>
          </a:bodyPr>
          <a:lstStyle/>
          <a:p>
            <a:r>
              <a:rPr kumimoji="1" lang="ja-JP" altLang="en-US" sz="900" dirty="0"/>
              <a:t>予算超過</a:t>
            </a:r>
          </a:p>
        </p:txBody>
      </p:sp>
      <p:sp>
        <p:nvSpPr>
          <p:cNvPr id="164" name="テキスト ボックス 163"/>
          <p:cNvSpPr txBox="1"/>
          <p:nvPr/>
        </p:nvSpPr>
        <p:spPr>
          <a:xfrm>
            <a:off x="1077441" y="3524420"/>
            <a:ext cx="882412" cy="230832"/>
          </a:xfrm>
          <a:prstGeom prst="rect">
            <a:avLst/>
          </a:prstGeom>
          <a:noFill/>
        </p:spPr>
        <p:txBody>
          <a:bodyPr wrap="square" rtlCol="0">
            <a:spAutoFit/>
          </a:bodyPr>
          <a:lstStyle/>
          <a:p>
            <a:r>
              <a:rPr kumimoji="1" lang="en-US" altLang="ja-JP" sz="900" dirty="0"/>
              <a:t>10%</a:t>
            </a:r>
            <a:r>
              <a:rPr kumimoji="1" lang="ja-JP" altLang="en-US" sz="900" dirty="0"/>
              <a:t>以上</a:t>
            </a:r>
          </a:p>
        </p:txBody>
      </p:sp>
      <p:cxnSp>
        <p:nvCxnSpPr>
          <p:cNvPr id="166" name="コネクタ: カギ線 56"/>
          <p:cNvCxnSpPr>
            <a:stCxn id="142" idx="0"/>
            <a:endCxn id="153" idx="3"/>
          </p:cNvCxnSpPr>
          <p:nvPr/>
        </p:nvCxnSpPr>
        <p:spPr>
          <a:xfrm rot="16200000" flipV="1">
            <a:off x="1829572" y="3864161"/>
            <a:ext cx="1056252" cy="790285"/>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67" name="コネクタ: カギ線 56"/>
          <p:cNvCxnSpPr>
            <a:stCxn id="169" idx="0"/>
            <a:endCxn id="153" idx="1"/>
          </p:cNvCxnSpPr>
          <p:nvPr/>
        </p:nvCxnSpPr>
        <p:spPr>
          <a:xfrm rot="5400000" flipH="1" flipV="1">
            <a:off x="993059" y="3597908"/>
            <a:ext cx="455226" cy="721766"/>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68" name="テキスト ボックス 167"/>
          <p:cNvSpPr txBox="1"/>
          <p:nvPr/>
        </p:nvSpPr>
        <p:spPr>
          <a:xfrm>
            <a:off x="1772358" y="3896611"/>
            <a:ext cx="882412" cy="230832"/>
          </a:xfrm>
          <a:prstGeom prst="rect">
            <a:avLst/>
          </a:prstGeom>
          <a:noFill/>
        </p:spPr>
        <p:txBody>
          <a:bodyPr wrap="square" rtlCol="0">
            <a:spAutoFit/>
          </a:bodyPr>
          <a:lstStyle/>
          <a:p>
            <a:r>
              <a:rPr kumimoji="1" lang="ja-JP" altLang="en-US" sz="900" dirty="0"/>
              <a:t>超過なし</a:t>
            </a:r>
          </a:p>
        </p:txBody>
      </p:sp>
      <p:sp>
        <p:nvSpPr>
          <p:cNvPr id="169" name="楕円 168"/>
          <p:cNvSpPr/>
          <p:nvPr/>
        </p:nvSpPr>
        <p:spPr>
          <a:xfrm>
            <a:off x="674692" y="4186404"/>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170" name="テキスト ボックス 169"/>
          <p:cNvSpPr txBox="1"/>
          <p:nvPr/>
        </p:nvSpPr>
        <p:spPr>
          <a:xfrm>
            <a:off x="577859" y="4556598"/>
            <a:ext cx="546092" cy="230832"/>
          </a:xfrm>
          <a:prstGeom prst="rect">
            <a:avLst/>
          </a:prstGeom>
          <a:noFill/>
        </p:spPr>
        <p:txBody>
          <a:bodyPr wrap="square" rtlCol="0">
            <a:spAutoFit/>
          </a:bodyPr>
          <a:lstStyle/>
          <a:p>
            <a:r>
              <a:rPr kumimoji="1" lang="ja-JP" altLang="en-US" sz="900" dirty="0"/>
              <a:t>再申請</a:t>
            </a:r>
          </a:p>
        </p:txBody>
      </p:sp>
      <p:sp>
        <p:nvSpPr>
          <p:cNvPr id="172" name="フローチャート: 磁気ディスク 171"/>
          <p:cNvSpPr/>
          <p:nvPr/>
        </p:nvSpPr>
        <p:spPr>
          <a:xfrm>
            <a:off x="4925862" y="8943163"/>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73" name="直線矢印コネクタ 172"/>
          <p:cNvCxnSpPr>
            <a:stCxn id="179" idx="2"/>
            <a:endCxn id="172" idx="1"/>
          </p:cNvCxnSpPr>
          <p:nvPr/>
        </p:nvCxnSpPr>
        <p:spPr>
          <a:xfrm>
            <a:off x="5239962" y="6680468"/>
            <a:ext cx="13676" cy="226269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5" name="ひし形 174"/>
          <p:cNvSpPr/>
          <p:nvPr/>
        </p:nvSpPr>
        <p:spPr>
          <a:xfrm>
            <a:off x="4114567" y="6316032"/>
            <a:ext cx="396578" cy="37638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精算</a:t>
            </a:r>
          </a:p>
        </p:txBody>
      </p:sp>
      <p:sp>
        <p:nvSpPr>
          <p:cNvPr id="176" name="テキスト ボックス 175"/>
          <p:cNvSpPr txBox="1"/>
          <p:nvPr/>
        </p:nvSpPr>
        <p:spPr>
          <a:xfrm>
            <a:off x="3976413" y="6711648"/>
            <a:ext cx="1322400" cy="369332"/>
          </a:xfrm>
          <a:prstGeom prst="rect">
            <a:avLst/>
          </a:prstGeom>
          <a:noFill/>
        </p:spPr>
        <p:txBody>
          <a:bodyPr wrap="square" rtlCol="0">
            <a:spAutoFit/>
          </a:bodyPr>
          <a:lstStyle/>
          <a:p>
            <a:r>
              <a:rPr kumimoji="1" lang="ja-JP" altLang="en-US" sz="900" dirty="0"/>
              <a:t>支払金合計＞仮払金</a:t>
            </a:r>
            <a:endParaRPr kumimoji="1" lang="en-US" altLang="ja-JP" sz="900" dirty="0"/>
          </a:p>
          <a:p>
            <a:r>
              <a:rPr kumimoji="1" lang="ja-JP" altLang="en-US" sz="900" dirty="0"/>
              <a:t>（払額）</a:t>
            </a:r>
            <a:endParaRPr kumimoji="1" lang="en-US" altLang="ja-JP" sz="900" dirty="0"/>
          </a:p>
        </p:txBody>
      </p:sp>
      <p:cxnSp>
        <p:nvCxnSpPr>
          <p:cNvPr id="177" name="コネクタ: カギ線 176"/>
          <p:cNvCxnSpPr>
            <a:stCxn id="192" idx="1"/>
            <a:endCxn id="175" idx="0"/>
          </p:cNvCxnSpPr>
          <p:nvPr/>
        </p:nvCxnSpPr>
        <p:spPr>
          <a:xfrm rot="10800000" flipV="1">
            <a:off x="4312857" y="1756984"/>
            <a:ext cx="4449659" cy="4559047"/>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78" name="テキスト ボックス 177"/>
          <p:cNvSpPr txBox="1"/>
          <p:nvPr/>
        </p:nvSpPr>
        <p:spPr>
          <a:xfrm>
            <a:off x="4328507" y="5798950"/>
            <a:ext cx="1498134" cy="369332"/>
          </a:xfrm>
          <a:prstGeom prst="rect">
            <a:avLst/>
          </a:prstGeom>
          <a:noFill/>
        </p:spPr>
        <p:txBody>
          <a:bodyPr wrap="square" rtlCol="0">
            <a:spAutoFit/>
          </a:bodyPr>
          <a:lstStyle/>
          <a:p>
            <a:r>
              <a:rPr kumimoji="1" lang="ja-JP" altLang="en-US" sz="900" dirty="0"/>
              <a:t>支払金合計＜仮払金</a:t>
            </a:r>
            <a:endParaRPr kumimoji="1" lang="en-US" altLang="ja-JP" sz="900" dirty="0"/>
          </a:p>
          <a:p>
            <a:r>
              <a:rPr kumimoji="1" lang="ja-JP" altLang="en-US" sz="900" dirty="0"/>
              <a:t>（差引戻）</a:t>
            </a:r>
          </a:p>
        </p:txBody>
      </p:sp>
      <p:sp>
        <p:nvSpPr>
          <p:cNvPr id="179" name="四角形: 角を丸くする 178"/>
          <p:cNvSpPr/>
          <p:nvPr/>
        </p:nvSpPr>
        <p:spPr>
          <a:xfrm>
            <a:off x="4728117" y="633676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81" name="四角形: 角を丸くする 180"/>
          <p:cNvSpPr/>
          <p:nvPr/>
        </p:nvSpPr>
        <p:spPr>
          <a:xfrm>
            <a:off x="7434122" y="192967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現金を受け取る</a:t>
            </a:r>
          </a:p>
        </p:txBody>
      </p:sp>
      <p:sp>
        <p:nvSpPr>
          <p:cNvPr id="182" name="四角形: 角を丸くする 181"/>
          <p:cNvSpPr/>
          <p:nvPr/>
        </p:nvSpPr>
        <p:spPr>
          <a:xfrm>
            <a:off x="7429719" y="633711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現金を渡す</a:t>
            </a:r>
          </a:p>
        </p:txBody>
      </p:sp>
      <p:cxnSp>
        <p:nvCxnSpPr>
          <p:cNvPr id="183" name="直線矢印コネクタ 182"/>
          <p:cNvCxnSpPr>
            <a:stCxn id="182" idx="0"/>
            <a:endCxn id="181" idx="2"/>
          </p:cNvCxnSpPr>
          <p:nvPr/>
        </p:nvCxnSpPr>
        <p:spPr>
          <a:xfrm flipV="1">
            <a:off x="7941564" y="2273380"/>
            <a:ext cx="4403" cy="406373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7" name="コネクタ: カギ線 186"/>
          <p:cNvCxnSpPr>
            <a:stCxn id="181" idx="3"/>
            <a:endCxn id="218" idx="1"/>
          </p:cNvCxnSpPr>
          <p:nvPr/>
        </p:nvCxnSpPr>
        <p:spPr>
          <a:xfrm>
            <a:off x="8457811" y="2101528"/>
            <a:ext cx="2718531" cy="6317176"/>
          </a:xfrm>
          <a:prstGeom prst="bentConnector3">
            <a:avLst>
              <a:gd name="adj1" fmla="val 4685"/>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89" name="直線矢印コネクタ 188"/>
          <p:cNvCxnSpPr>
            <a:stCxn id="179" idx="3"/>
            <a:endCxn id="182" idx="1"/>
          </p:cNvCxnSpPr>
          <p:nvPr/>
        </p:nvCxnSpPr>
        <p:spPr>
          <a:xfrm>
            <a:off x="5751806" y="6508616"/>
            <a:ext cx="1677913" cy="34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0" name="フローチャート: 書類 189"/>
          <p:cNvSpPr/>
          <p:nvPr/>
        </p:nvSpPr>
        <p:spPr>
          <a:xfrm>
            <a:off x="8073877" y="2352528"/>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endParaRPr kumimoji="1" lang="en-US" altLang="ja-JP" sz="900" dirty="0"/>
          </a:p>
        </p:txBody>
      </p:sp>
      <p:sp>
        <p:nvSpPr>
          <p:cNvPr id="191" name="四角形: 角を丸くする 190"/>
          <p:cNvSpPr/>
          <p:nvPr/>
        </p:nvSpPr>
        <p:spPr>
          <a:xfrm>
            <a:off x="8762515" y="6319609"/>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現金をもらう</a:t>
            </a:r>
          </a:p>
        </p:txBody>
      </p:sp>
      <p:sp>
        <p:nvSpPr>
          <p:cNvPr id="192" name="四角形: 角を丸くする 191"/>
          <p:cNvSpPr/>
          <p:nvPr/>
        </p:nvSpPr>
        <p:spPr>
          <a:xfrm>
            <a:off x="8762515" y="158513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現金を渡す（出納担当に返金）</a:t>
            </a:r>
          </a:p>
        </p:txBody>
      </p:sp>
      <p:cxnSp>
        <p:nvCxnSpPr>
          <p:cNvPr id="193" name="直線矢印コネクタ 192"/>
          <p:cNvCxnSpPr>
            <a:stCxn id="192" idx="2"/>
            <a:endCxn id="191" idx="0"/>
          </p:cNvCxnSpPr>
          <p:nvPr/>
        </p:nvCxnSpPr>
        <p:spPr>
          <a:xfrm>
            <a:off x="9274360" y="1928837"/>
            <a:ext cx="0" cy="43907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5" name="四角形: 角を丸くする 194"/>
          <p:cNvSpPr/>
          <p:nvPr/>
        </p:nvSpPr>
        <p:spPr>
          <a:xfrm>
            <a:off x="10063791" y="632118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96" name="フローチャート: 磁気ディスク 195"/>
          <p:cNvSpPr/>
          <p:nvPr/>
        </p:nvSpPr>
        <p:spPr>
          <a:xfrm>
            <a:off x="10247859" y="8943163"/>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97" name="直線矢印コネクタ 196"/>
          <p:cNvCxnSpPr>
            <a:stCxn id="195" idx="2"/>
            <a:endCxn id="196" idx="1"/>
          </p:cNvCxnSpPr>
          <p:nvPr/>
        </p:nvCxnSpPr>
        <p:spPr>
          <a:xfrm flipH="1">
            <a:off x="10575635" y="6664885"/>
            <a:ext cx="1" cy="227827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8" name="直線矢印コネクタ 197"/>
          <p:cNvCxnSpPr>
            <a:stCxn id="191" idx="3"/>
            <a:endCxn id="195" idx="1"/>
          </p:cNvCxnSpPr>
          <p:nvPr/>
        </p:nvCxnSpPr>
        <p:spPr>
          <a:xfrm>
            <a:off x="9786204" y="6491462"/>
            <a:ext cx="277587" cy="15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0" name="テキスト ボックス 199"/>
          <p:cNvSpPr txBox="1"/>
          <p:nvPr/>
        </p:nvSpPr>
        <p:spPr>
          <a:xfrm>
            <a:off x="5253637" y="7598373"/>
            <a:ext cx="833271" cy="3693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201" name="テキスト ボックス 200"/>
          <p:cNvSpPr txBox="1"/>
          <p:nvPr/>
        </p:nvSpPr>
        <p:spPr>
          <a:xfrm>
            <a:off x="7941562" y="2783808"/>
            <a:ext cx="1120755" cy="230832"/>
          </a:xfrm>
          <a:prstGeom prst="rect">
            <a:avLst/>
          </a:prstGeom>
          <a:noFill/>
        </p:spPr>
        <p:txBody>
          <a:bodyPr wrap="square" rtlCol="0">
            <a:spAutoFit/>
          </a:bodyPr>
          <a:lstStyle/>
          <a:p>
            <a:r>
              <a:rPr kumimoji="1" lang="ja-JP" altLang="en-US" sz="900" dirty="0"/>
              <a:t>「受領」欄に押印</a:t>
            </a:r>
          </a:p>
        </p:txBody>
      </p:sp>
      <p:sp>
        <p:nvSpPr>
          <p:cNvPr id="202" name="四角形: 角を丸くする 124"/>
          <p:cNvSpPr/>
          <p:nvPr/>
        </p:nvSpPr>
        <p:spPr>
          <a:xfrm>
            <a:off x="6192806" y="633676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現金の用意</a:t>
            </a:r>
          </a:p>
        </p:txBody>
      </p:sp>
      <p:sp>
        <p:nvSpPr>
          <p:cNvPr id="203" name="テキスト ボックス 202"/>
          <p:cNvSpPr txBox="1"/>
          <p:nvPr/>
        </p:nvSpPr>
        <p:spPr>
          <a:xfrm>
            <a:off x="9177072" y="7556547"/>
            <a:ext cx="1277186" cy="369332"/>
          </a:xfrm>
          <a:prstGeom prst="rect">
            <a:avLst/>
          </a:prstGeom>
          <a:noFill/>
        </p:spPr>
        <p:txBody>
          <a:bodyPr wrap="square" rtlCol="0">
            <a:spAutoFit/>
          </a:bodyPr>
          <a:lstStyle/>
          <a:p>
            <a:r>
              <a:rPr kumimoji="1" lang="ja-JP" altLang="en-US" sz="900" dirty="0"/>
              <a:t>「精算支払者」「戻入金」欄に押印</a:t>
            </a:r>
          </a:p>
        </p:txBody>
      </p:sp>
      <p:sp>
        <p:nvSpPr>
          <p:cNvPr id="204" name="テキスト ボックス 203"/>
          <p:cNvSpPr txBox="1"/>
          <p:nvPr/>
        </p:nvSpPr>
        <p:spPr>
          <a:xfrm>
            <a:off x="10575634" y="7063224"/>
            <a:ext cx="833271" cy="3693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cxnSp>
        <p:nvCxnSpPr>
          <p:cNvPr id="207" name="コネクタ: カギ線 264"/>
          <p:cNvCxnSpPr>
            <a:stCxn id="195" idx="3"/>
            <a:endCxn id="218" idx="0"/>
          </p:cNvCxnSpPr>
          <p:nvPr/>
        </p:nvCxnSpPr>
        <p:spPr>
          <a:xfrm>
            <a:off x="11087480" y="6493033"/>
            <a:ext cx="600707" cy="1753818"/>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08" name="フローチャート: 書類 207"/>
          <p:cNvSpPr/>
          <p:nvPr/>
        </p:nvSpPr>
        <p:spPr>
          <a:xfrm>
            <a:off x="10633704" y="6614882"/>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endParaRPr kumimoji="1" lang="en-US" altLang="ja-JP" sz="900" dirty="0"/>
          </a:p>
        </p:txBody>
      </p:sp>
      <p:sp>
        <p:nvSpPr>
          <p:cNvPr id="211" name="フローチャート: 書類 210"/>
          <p:cNvSpPr/>
          <p:nvPr/>
        </p:nvSpPr>
        <p:spPr>
          <a:xfrm>
            <a:off x="5327847" y="6607354"/>
            <a:ext cx="759061" cy="43008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sp>
        <p:nvSpPr>
          <p:cNvPr id="212" name="フローチャート: 書類 211"/>
          <p:cNvSpPr/>
          <p:nvPr/>
        </p:nvSpPr>
        <p:spPr>
          <a:xfrm>
            <a:off x="5416197" y="6792451"/>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214" name="フローチャート: 書類 213"/>
          <p:cNvSpPr/>
          <p:nvPr/>
        </p:nvSpPr>
        <p:spPr>
          <a:xfrm>
            <a:off x="6488796" y="6607354"/>
            <a:ext cx="759061" cy="43008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sp>
        <p:nvSpPr>
          <p:cNvPr id="215" name="フローチャート: 書類 214"/>
          <p:cNvSpPr/>
          <p:nvPr/>
        </p:nvSpPr>
        <p:spPr>
          <a:xfrm>
            <a:off x="6577146" y="6792451"/>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216" name="テキスト ボックス 215"/>
          <p:cNvSpPr txBox="1"/>
          <p:nvPr/>
        </p:nvSpPr>
        <p:spPr>
          <a:xfrm>
            <a:off x="6514363" y="7598373"/>
            <a:ext cx="1021828" cy="369332"/>
          </a:xfrm>
          <a:prstGeom prst="rect">
            <a:avLst/>
          </a:prstGeom>
          <a:noFill/>
        </p:spPr>
        <p:txBody>
          <a:bodyPr wrap="square" rtlCol="0">
            <a:spAutoFit/>
          </a:bodyPr>
          <a:lstStyle/>
          <a:p>
            <a:r>
              <a:rPr kumimoji="1" lang="ja-JP" altLang="en-US" sz="900" dirty="0"/>
              <a:t>「精算支払者」欄に押印</a:t>
            </a:r>
          </a:p>
        </p:txBody>
      </p:sp>
      <p:sp>
        <p:nvSpPr>
          <p:cNvPr id="217" name="楕円 216"/>
          <p:cNvSpPr/>
          <p:nvPr/>
        </p:nvSpPr>
        <p:spPr>
          <a:xfrm>
            <a:off x="12331394" y="8233607"/>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218" name="四角形: 角を丸くする 263"/>
          <p:cNvSpPr/>
          <p:nvPr/>
        </p:nvSpPr>
        <p:spPr>
          <a:xfrm>
            <a:off x="11176342" y="824685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220" name="テキスト ボックス 219"/>
          <p:cNvSpPr txBox="1"/>
          <p:nvPr/>
        </p:nvSpPr>
        <p:spPr>
          <a:xfrm>
            <a:off x="11024788" y="8588822"/>
            <a:ext cx="1733024" cy="923330"/>
          </a:xfrm>
          <a:prstGeom prst="rect">
            <a:avLst/>
          </a:prstGeom>
          <a:noFill/>
        </p:spPr>
        <p:txBody>
          <a:bodyPr wrap="square" rtlCol="0">
            <a:spAutoFit/>
          </a:bodyPr>
          <a:lstStyle/>
          <a:p>
            <a:r>
              <a:rPr kumimoji="1" lang="en-US" altLang="ja-JP" sz="900" dirty="0"/>
              <a:t>【</a:t>
            </a:r>
            <a:r>
              <a:rPr kumimoji="1" lang="ja-JP" altLang="en-US" sz="900" dirty="0"/>
              <a:t>本社</a:t>
            </a:r>
            <a:r>
              <a:rPr kumimoji="1" lang="en-US" altLang="ja-JP" sz="900" dirty="0"/>
              <a:t>】</a:t>
            </a:r>
          </a:p>
          <a:p>
            <a:r>
              <a:rPr kumimoji="1" lang="ja-JP" altLang="en-US" sz="900" dirty="0"/>
              <a:t>原本を経理保管</a:t>
            </a:r>
            <a:endParaRPr kumimoji="1" lang="en-US" altLang="ja-JP" sz="900" dirty="0"/>
          </a:p>
          <a:p>
            <a:r>
              <a:rPr kumimoji="1" lang="en-US" altLang="ja-JP" sz="900" dirty="0"/>
              <a:t>【</a:t>
            </a:r>
            <a:r>
              <a:rPr kumimoji="1" lang="ja-JP" altLang="en-US" sz="900" dirty="0"/>
              <a:t>店頭・支社</a:t>
            </a:r>
            <a:r>
              <a:rPr kumimoji="1" lang="en-US" altLang="ja-JP" sz="900" dirty="0"/>
              <a:t>】</a:t>
            </a:r>
          </a:p>
          <a:p>
            <a:r>
              <a:rPr kumimoji="1" lang="ja-JP" altLang="en-US" sz="900" dirty="0"/>
              <a:t>一旦店頭・支社保管</a:t>
            </a:r>
            <a:endParaRPr kumimoji="1" lang="en-US" altLang="ja-JP" sz="900" dirty="0"/>
          </a:p>
          <a:p>
            <a:r>
              <a:rPr kumimoji="1" lang="ja-JP" altLang="en-US" sz="900" dirty="0"/>
              <a:t>毎月１０日・２０日・末日ごとに経理へ送付、原本保管</a:t>
            </a:r>
          </a:p>
        </p:txBody>
      </p:sp>
      <p:sp>
        <p:nvSpPr>
          <p:cNvPr id="256" name="フローチャート: 書類 255"/>
          <p:cNvSpPr/>
          <p:nvPr/>
        </p:nvSpPr>
        <p:spPr>
          <a:xfrm>
            <a:off x="9172012" y="6607354"/>
            <a:ext cx="759061" cy="43008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sp>
        <p:nvSpPr>
          <p:cNvPr id="257" name="フローチャート: 書類 256"/>
          <p:cNvSpPr/>
          <p:nvPr/>
        </p:nvSpPr>
        <p:spPr>
          <a:xfrm>
            <a:off x="9260362" y="6792451"/>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258" name="フローチャート: 書類 257"/>
          <p:cNvSpPr/>
          <p:nvPr/>
        </p:nvSpPr>
        <p:spPr>
          <a:xfrm>
            <a:off x="10733624" y="7421134"/>
            <a:ext cx="759061" cy="43008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sp>
        <p:nvSpPr>
          <p:cNvPr id="259" name="フローチャート: 書類 258"/>
          <p:cNvSpPr/>
          <p:nvPr/>
        </p:nvSpPr>
        <p:spPr>
          <a:xfrm>
            <a:off x="10821974" y="7606231"/>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cxnSp>
        <p:nvCxnSpPr>
          <p:cNvPr id="262" name="直線矢印コネクタ 261"/>
          <p:cNvCxnSpPr>
            <a:stCxn id="218" idx="3"/>
            <a:endCxn id="217" idx="2"/>
          </p:cNvCxnSpPr>
          <p:nvPr/>
        </p:nvCxnSpPr>
        <p:spPr>
          <a:xfrm>
            <a:off x="12200031" y="8418704"/>
            <a:ext cx="13136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67" name="吹き出し: 四角形 266"/>
          <p:cNvSpPr/>
          <p:nvPr/>
        </p:nvSpPr>
        <p:spPr>
          <a:xfrm>
            <a:off x="4328507" y="1016720"/>
            <a:ext cx="1086365" cy="275110"/>
          </a:xfrm>
          <a:prstGeom prst="wedgeRectCallout">
            <a:avLst>
              <a:gd name="adj1" fmla="val -89222"/>
              <a:gd name="adj2" fmla="val 48018"/>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100" dirty="0"/>
              <a:t>要確認</a:t>
            </a:r>
          </a:p>
        </p:txBody>
      </p:sp>
      <p:sp>
        <p:nvSpPr>
          <p:cNvPr id="268" name="吹き出し: 四角形 267"/>
          <p:cNvSpPr/>
          <p:nvPr/>
        </p:nvSpPr>
        <p:spPr>
          <a:xfrm>
            <a:off x="2925319" y="3279183"/>
            <a:ext cx="1675565" cy="337831"/>
          </a:xfrm>
          <a:prstGeom prst="wedgeRectCallout">
            <a:avLst>
              <a:gd name="adj1" fmla="val -76716"/>
              <a:gd name="adj2" fmla="val 70574"/>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ja-JP" altLang="en-US" sz="1100" dirty="0"/>
              <a:t>旅費精算との違い</a:t>
            </a:r>
            <a:endParaRPr kumimoji="1" lang="en-US" altLang="ja-JP" sz="1100" dirty="0"/>
          </a:p>
          <a:p>
            <a:r>
              <a:rPr kumimoji="1" lang="ja-JP" altLang="en-US" sz="1100" dirty="0"/>
              <a:t>：予算超過の有無</a:t>
            </a:r>
          </a:p>
        </p:txBody>
      </p:sp>
    </p:spTree>
    <p:extLst>
      <p:ext uri="{BB962C8B-B14F-4D97-AF65-F5344CB8AC3E}">
        <p14:creationId xmlns:p14="http://schemas.microsoft.com/office/powerpoint/2010/main" val="1906263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p:cNvSpPr/>
          <p:nvPr/>
        </p:nvSpPr>
        <p:spPr>
          <a:xfrm>
            <a:off x="729349" y="566130"/>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5" name="四角形: 角を丸くする 4"/>
          <p:cNvSpPr/>
          <p:nvPr/>
        </p:nvSpPr>
        <p:spPr>
          <a:xfrm>
            <a:off x="2546089" y="57312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慶弔連絡</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経費の申請</a:t>
            </a:r>
          </a:p>
        </p:txBody>
      </p:sp>
      <p:sp>
        <p:nvSpPr>
          <p:cNvPr id="11" name="四角形: 角を丸くする 10"/>
          <p:cNvSpPr/>
          <p:nvPr/>
        </p:nvSpPr>
        <p:spPr>
          <a:xfrm>
            <a:off x="1259832" y="545382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cxnSp>
        <p:nvCxnSpPr>
          <p:cNvPr id="19" name="直線矢印コネクタ 18"/>
          <p:cNvCxnSpPr>
            <a:stCxn id="4" idx="6"/>
            <a:endCxn id="5" idx="1"/>
          </p:cNvCxnSpPr>
          <p:nvPr/>
        </p:nvCxnSpPr>
        <p:spPr>
          <a:xfrm flipV="1">
            <a:off x="1099543" y="744979"/>
            <a:ext cx="1446546" cy="6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2699" y="1977571"/>
            <a:ext cx="343022" cy="1546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1" y="5068297"/>
            <a:ext cx="329669" cy="26374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65" name="フローチャート: 磁気ディスク 64"/>
          <p:cNvSpPr/>
          <p:nvPr/>
        </p:nvSpPr>
        <p:spPr>
          <a:xfrm>
            <a:off x="3900184" y="8971275"/>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7" name="直線矢印コネクタ 66"/>
          <p:cNvCxnSpPr>
            <a:stCxn id="125" idx="2"/>
            <a:endCxn id="65" idx="1"/>
          </p:cNvCxnSpPr>
          <p:nvPr/>
        </p:nvCxnSpPr>
        <p:spPr>
          <a:xfrm flipH="1">
            <a:off x="4227960" y="5794279"/>
            <a:ext cx="3103" cy="31769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コネクタ: カギ線 56"/>
          <p:cNvCxnSpPr>
            <a:endCxn id="41" idx="0"/>
          </p:cNvCxnSpPr>
          <p:nvPr/>
        </p:nvCxnSpPr>
        <p:spPr>
          <a:xfrm>
            <a:off x="2282099" y="4174786"/>
            <a:ext cx="342341" cy="1279036"/>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66" name="テキスト ボックス 65"/>
          <p:cNvSpPr txBox="1"/>
          <p:nvPr/>
        </p:nvSpPr>
        <p:spPr>
          <a:xfrm>
            <a:off x="2620443" y="4799090"/>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82" name="テキスト ボックス 81"/>
          <p:cNvSpPr txBox="1"/>
          <p:nvPr/>
        </p:nvSpPr>
        <p:spPr>
          <a:xfrm>
            <a:off x="888872" y="5808296"/>
            <a:ext cx="3011312" cy="2308324"/>
          </a:xfrm>
          <a:prstGeom prst="rect">
            <a:avLst/>
          </a:prstGeom>
          <a:noFill/>
        </p:spPr>
        <p:txBody>
          <a:bodyPr wrap="square" rtlCol="0">
            <a:spAutoFit/>
          </a:bodyPr>
          <a:lstStyle/>
          <a:p>
            <a:r>
              <a:rPr kumimoji="1" lang="ja-JP" altLang="en-US" sz="900" dirty="0"/>
              <a:t>・所属</a:t>
            </a:r>
            <a:endParaRPr kumimoji="1" lang="en-US" altLang="ja-JP" sz="900" dirty="0"/>
          </a:p>
          <a:p>
            <a:r>
              <a:rPr kumimoji="1" lang="ja-JP" altLang="en-US" sz="900" dirty="0"/>
              <a:t>・社員番号</a:t>
            </a:r>
            <a:endParaRPr kumimoji="1" lang="en-US" altLang="ja-JP" sz="900" dirty="0"/>
          </a:p>
          <a:p>
            <a:r>
              <a:rPr kumimoji="1" lang="ja-JP" altLang="en-US" sz="900" dirty="0"/>
              <a:t>・氏名</a:t>
            </a:r>
            <a:endParaRPr kumimoji="1" lang="en-US" altLang="ja-JP" sz="900" dirty="0"/>
          </a:p>
          <a:p>
            <a:r>
              <a:rPr kumimoji="1" lang="ja-JP" altLang="en-US" sz="900" dirty="0"/>
              <a:t>・出発日</a:t>
            </a:r>
            <a:endParaRPr kumimoji="1" lang="en-US" altLang="ja-JP" sz="900" dirty="0"/>
          </a:p>
          <a:p>
            <a:r>
              <a:rPr kumimoji="1" lang="ja-JP" altLang="en-US" sz="900" dirty="0"/>
              <a:t>・帰着日</a:t>
            </a:r>
            <a:endParaRPr kumimoji="1" lang="en-US" altLang="ja-JP" sz="900" dirty="0"/>
          </a:p>
          <a:p>
            <a:r>
              <a:rPr kumimoji="1" lang="ja-JP" altLang="en-US" sz="900" dirty="0"/>
              <a:t>・日数</a:t>
            </a:r>
            <a:endParaRPr kumimoji="1" lang="en-US" altLang="ja-JP" sz="900" dirty="0"/>
          </a:p>
          <a:p>
            <a:r>
              <a:rPr kumimoji="1" lang="ja-JP" altLang="en-US" sz="900" dirty="0"/>
              <a:t>・押印</a:t>
            </a:r>
            <a:endParaRPr kumimoji="1" lang="en-US" altLang="ja-JP" sz="900" dirty="0"/>
          </a:p>
          <a:p>
            <a:r>
              <a:rPr kumimoji="1" lang="ja-JP" altLang="en-US" sz="900" dirty="0"/>
              <a:t>・スケジュールに無理がないか？</a:t>
            </a:r>
            <a:endParaRPr kumimoji="1" lang="en-US" altLang="ja-JP" sz="900" dirty="0"/>
          </a:p>
          <a:p>
            <a:r>
              <a:rPr kumimoji="1" lang="ja-JP" altLang="en-US" sz="900" dirty="0"/>
              <a:t>・変な時間帯になっていないか？</a:t>
            </a:r>
            <a:endParaRPr kumimoji="1" lang="en-US" altLang="ja-JP" sz="900" dirty="0"/>
          </a:p>
          <a:p>
            <a:r>
              <a:rPr kumimoji="1" lang="ja-JP" altLang="en-US" sz="900" dirty="0"/>
              <a:t>・交通機関（チケットの要否含む）</a:t>
            </a:r>
            <a:endParaRPr kumimoji="1" lang="en-US" altLang="ja-JP" sz="900" dirty="0"/>
          </a:p>
          <a:p>
            <a:r>
              <a:rPr kumimoji="1" lang="ja-JP" altLang="en-US" sz="900" dirty="0"/>
              <a:t>・所要経費</a:t>
            </a:r>
            <a:endParaRPr kumimoji="1" lang="en-US" altLang="ja-JP" sz="900" dirty="0"/>
          </a:p>
          <a:p>
            <a:r>
              <a:rPr kumimoji="1" lang="ja-JP" altLang="en-US" sz="900" dirty="0"/>
              <a:t>・交通費、宿泊費の金額が記載されているか？</a:t>
            </a:r>
            <a:endParaRPr kumimoji="1" lang="en-US" altLang="ja-JP" sz="900" dirty="0"/>
          </a:p>
          <a:p>
            <a:r>
              <a:rPr kumimoji="1" lang="ja-JP" altLang="en-US" sz="900" dirty="0"/>
              <a:t>・出張内容に対して金額が多すぎないか？</a:t>
            </a:r>
            <a:endParaRPr kumimoji="1" lang="en-US" altLang="ja-JP" sz="900" dirty="0"/>
          </a:p>
          <a:p>
            <a:r>
              <a:rPr kumimoji="1" lang="ja-JP" altLang="en-US" sz="900" dirty="0"/>
              <a:t>・正しい合計金額が入力されているか？</a:t>
            </a:r>
            <a:endParaRPr kumimoji="1" lang="en-US" altLang="ja-JP" sz="900" dirty="0"/>
          </a:p>
          <a:p>
            <a:r>
              <a:rPr kumimoji="1" lang="ja-JP" altLang="en-US" sz="900" dirty="0"/>
              <a:t>・仮払金が入力されている場合、妥当な金額か？</a:t>
            </a:r>
            <a:endParaRPr kumimoji="1" lang="en-US" altLang="ja-JP" sz="900" dirty="0"/>
          </a:p>
          <a:p>
            <a:r>
              <a:rPr kumimoji="1" lang="ja-JP" altLang="en-US" sz="900" dirty="0"/>
              <a:t>・決裁の有無（押印＆日付）</a:t>
            </a:r>
            <a:endParaRPr kumimoji="1" lang="en-US" altLang="ja-JP" sz="900" dirty="0"/>
          </a:p>
        </p:txBody>
      </p:sp>
      <p:sp>
        <p:nvSpPr>
          <p:cNvPr id="56" name="正方形/長方形 55"/>
          <p:cNvSpPr/>
          <p:nvPr/>
        </p:nvSpPr>
        <p:spPr>
          <a:xfrm>
            <a:off x="4321" y="7705725"/>
            <a:ext cx="329669" cy="881340"/>
          </a:xfrm>
          <a:prstGeom prst="rect">
            <a:avLst/>
          </a:prstGeom>
        </p:spPr>
        <p:style>
          <a:lnRef idx="1">
            <a:schemeClr val="accent3"/>
          </a:lnRef>
          <a:fillRef idx="2">
            <a:schemeClr val="accent3"/>
          </a:fillRef>
          <a:effectRef idx="1">
            <a:schemeClr val="accent3"/>
          </a:effectRef>
          <a:fontRef idx="minor">
            <a:schemeClr val="dk1"/>
          </a:fontRef>
        </p:style>
        <p:txBody>
          <a:bodyPr vert="eaVert" rtlCol="0" anchor="ctr"/>
          <a:lstStyle/>
          <a:p>
            <a:pPr algn="ctr"/>
            <a:r>
              <a:rPr kumimoji="1" lang="ja-JP" altLang="en-US" sz="1100" dirty="0"/>
              <a:t>総務</a:t>
            </a:r>
          </a:p>
        </p:txBody>
      </p:sp>
      <p:sp>
        <p:nvSpPr>
          <p:cNvPr id="61" name="正方形/長方形 60"/>
          <p:cNvSpPr/>
          <p:nvPr/>
        </p:nvSpPr>
        <p:spPr>
          <a:xfrm>
            <a:off x="653" y="3522022"/>
            <a:ext cx="329669" cy="15462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cxnSp>
        <p:nvCxnSpPr>
          <p:cNvPr id="88" name="直線矢印コネクタ 87"/>
          <p:cNvCxnSpPr>
            <a:endCxn id="11" idx="0"/>
          </p:cNvCxnSpPr>
          <p:nvPr/>
        </p:nvCxnSpPr>
        <p:spPr>
          <a:xfrm>
            <a:off x="1770255" y="4346638"/>
            <a:ext cx="1422" cy="11071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4" name="テキスト ボックス 93"/>
          <p:cNvSpPr txBox="1"/>
          <p:nvPr/>
        </p:nvSpPr>
        <p:spPr>
          <a:xfrm>
            <a:off x="1770118" y="4765330"/>
            <a:ext cx="463500" cy="230832"/>
          </a:xfrm>
          <a:prstGeom prst="rect">
            <a:avLst/>
          </a:prstGeom>
          <a:noFill/>
        </p:spPr>
        <p:txBody>
          <a:bodyPr wrap="square" rtlCol="0">
            <a:spAutoFit/>
          </a:bodyPr>
          <a:lstStyle/>
          <a:p>
            <a:r>
              <a:rPr kumimoji="1" lang="ja-JP" altLang="en-US" sz="900" dirty="0"/>
              <a:t>申請</a:t>
            </a:r>
          </a:p>
        </p:txBody>
      </p:sp>
      <p:sp>
        <p:nvSpPr>
          <p:cNvPr id="101" name="ひし形 100"/>
          <p:cNvSpPr/>
          <p:nvPr/>
        </p:nvSpPr>
        <p:spPr>
          <a:xfrm>
            <a:off x="3030910" y="5430590"/>
            <a:ext cx="396578" cy="37638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p>
        </p:txBody>
      </p:sp>
      <p:sp>
        <p:nvSpPr>
          <p:cNvPr id="102" name="テキスト ボックス 101"/>
          <p:cNvSpPr txBox="1"/>
          <p:nvPr/>
        </p:nvSpPr>
        <p:spPr>
          <a:xfrm>
            <a:off x="3310419" y="5398443"/>
            <a:ext cx="882412" cy="230832"/>
          </a:xfrm>
          <a:prstGeom prst="rect">
            <a:avLst/>
          </a:prstGeom>
          <a:noFill/>
        </p:spPr>
        <p:txBody>
          <a:bodyPr wrap="square" rtlCol="0">
            <a:spAutoFit/>
          </a:bodyPr>
          <a:lstStyle/>
          <a:p>
            <a:r>
              <a:rPr kumimoji="1" lang="ja-JP" altLang="en-US" sz="900" dirty="0"/>
              <a:t>あり</a:t>
            </a:r>
          </a:p>
        </p:txBody>
      </p:sp>
      <p:cxnSp>
        <p:nvCxnSpPr>
          <p:cNvPr id="107" name="直線矢印コネクタ 106"/>
          <p:cNvCxnSpPr>
            <a:stCxn id="11" idx="3"/>
            <a:endCxn id="101" idx="1"/>
          </p:cNvCxnSpPr>
          <p:nvPr/>
        </p:nvCxnSpPr>
        <p:spPr>
          <a:xfrm flipV="1">
            <a:off x="2283521" y="5618785"/>
            <a:ext cx="747389" cy="68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ひし形 40"/>
          <p:cNvSpPr/>
          <p:nvPr/>
        </p:nvSpPr>
        <p:spPr>
          <a:xfrm>
            <a:off x="2433940" y="5453822"/>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cxnSp>
        <p:nvCxnSpPr>
          <p:cNvPr id="112" name="コネクタ: カギ線 111"/>
          <p:cNvCxnSpPr>
            <a:stCxn id="248" idx="2"/>
            <a:endCxn id="101" idx="2"/>
          </p:cNvCxnSpPr>
          <p:nvPr/>
        </p:nvCxnSpPr>
        <p:spPr>
          <a:xfrm rot="10800000">
            <a:off x="3229200" y="5806979"/>
            <a:ext cx="8149915" cy="1038290"/>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18" name="直線矢印コネクタ 117"/>
          <p:cNvCxnSpPr>
            <a:stCxn id="132" idx="3"/>
            <a:endCxn id="138" idx="1"/>
          </p:cNvCxnSpPr>
          <p:nvPr/>
        </p:nvCxnSpPr>
        <p:spPr>
          <a:xfrm flipV="1">
            <a:off x="5530046" y="5622774"/>
            <a:ext cx="1420057" cy="2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1" name="テキスト ボックス 120"/>
          <p:cNvSpPr txBox="1"/>
          <p:nvPr/>
        </p:nvSpPr>
        <p:spPr>
          <a:xfrm>
            <a:off x="3218651" y="5778445"/>
            <a:ext cx="1039873" cy="230832"/>
          </a:xfrm>
          <a:prstGeom prst="rect">
            <a:avLst/>
          </a:prstGeom>
          <a:noFill/>
        </p:spPr>
        <p:txBody>
          <a:bodyPr wrap="square" rtlCol="0">
            <a:spAutoFit/>
          </a:bodyPr>
          <a:lstStyle/>
          <a:p>
            <a:r>
              <a:rPr kumimoji="1" lang="ja-JP" altLang="en-US" sz="900" dirty="0"/>
              <a:t>なし</a:t>
            </a:r>
          </a:p>
        </p:txBody>
      </p:sp>
      <p:sp>
        <p:nvSpPr>
          <p:cNvPr id="125" name="四角形: 角を丸くする 124"/>
          <p:cNvSpPr/>
          <p:nvPr/>
        </p:nvSpPr>
        <p:spPr>
          <a:xfrm>
            <a:off x="3719218" y="545057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32" name="ひし形 131"/>
          <p:cNvSpPr/>
          <p:nvPr/>
        </p:nvSpPr>
        <p:spPr>
          <a:xfrm>
            <a:off x="5149046" y="5453822"/>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申請者</a:t>
            </a:r>
          </a:p>
        </p:txBody>
      </p:sp>
      <p:sp>
        <p:nvSpPr>
          <p:cNvPr id="133" name="テキスト ボックス 132"/>
          <p:cNvSpPr txBox="1"/>
          <p:nvPr/>
        </p:nvSpPr>
        <p:spPr>
          <a:xfrm>
            <a:off x="5473183" y="5386219"/>
            <a:ext cx="882412" cy="230832"/>
          </a:xfrm>
          <a:prstGeom prst="rect">
            <a:avLst/>
          </a:prstGeom>
          <a:noFill/>
        </p:spPr>
        <p:txBody>
          <a:bodyPr wrap="square" rtlCol="0">
            <a:spAutoFit/>
          </a:bodyPr>
          <a:lstStyle/>
          <a:p>
            <a:r>
              <a:rPr kumimoji="1" lang="ja-JP" altLang="en-US" sz="900" dirty="0"/>
              <a:t>店舗勤務</a:t>
            </a:r>
          </a:p>
        </p:txBody>
      </p:sp>
      <p:sp>
        <p:nvSpPr>
          <p:cNvPr id="137" name="テキスト ボックス 136"/>
          <p:cNvSpPr txBox="1"/>
          <p:nvPr/>
        </p:nvSpPr>
        <p:spPr>
          <a:xfrm>
            <a:off x="5355948" y="5782012"/>
            <a:ext cx="1012610" cy="230832"/>
          </a:xfrm>
          <a:prstGeom prst="rect">
            <a:avLst/>
          </a:prstGeom>
          <a:noFill/>
        </p:spPr>
        <p:txBody>
          <a:bodyPr wrap="square" rtlCol="0">
            <a:spAutoFit/>
          </a:bodyPr>
          <a:lstStyle/>
          <a:p>
            <a:r>
              <a:rPr kumimoji="1" lang="ja-JP" altLang="en-US" sz="900" dirty="0"/>
              <a:t>支社・本社勤務</a:t>
            </a:r>
          </a:p>
        </p:txBody>
      </p:sp>
      <p:sp>
        <p:nvSpPr>
          <p:cNvPr id="138" name="四角形: 角を丸くする 137"/>
          <p:cNvSpPr/>
          <p:nvPr/>
        </p:nvSpPr>
        <p:spPr>
          <a:xfrm>
            <a:off x="6950103" y="545092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r>
              <a:rPr kumimoji="1" lang="en-US" altLang="ja-JP" sz="900" dirty="0"/>
              <a:t>/</a:t>
            </a:r>
            <a:r>
              <a:rPr kumimoji="1" lang="ja-JP" altLang="en-US" sz="900" dirty="0"/>
              <a:t>チケットを用意する</a:t>
            </a:r>
          </a:p>
        </p:txBody>
      </p:sp>
      <p:cxnSp>
        <p:nvCxnSpPr>
          <p:cNvPr id="141" name="直線矢印コネクタ 140"/>
          <p:cNvCxnSpPr>
            <a:stCxn id="138" idx="3"/>
            <a:endCxn id="159" idx="1"/>
          </p:cNvCxnSpPr>
          <p:nvPr/>
        </p:nvCxnSpPr>
        <p:spPr>
          <a:xfrm>
            <a:off x="7973792" y="5622774"/>
            <a:ext cx="29080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54" name="四角形: 角を丸くする 153"/>
          <p:cNvSpPr/>
          <p:nvPr/>
        </p:nvSpPr>
        <p:spPr>
          <a:xfrm>
            <a:off x="8256302" y="105884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r>
              <a:rPr kumimoji="1" lang="en-US" altLang="ja-JP" sz="900" dirty="0"/>
              <a:t>/</a:t>
            </a:r>
            <a:r>
              <a:rPr kumimoji="1" lang="ja-JP" altLang="en-US" sz="900" dirty="0"/>
              <a:t>チケットを受け取る</a:t>
            </a:r>
          </a:p>
        </p:txBody>
      </p:sp>
      <p:sp>
        <p:nvSpPr>
          <p:cNvPr id="159" name="四角形: 角を丸くする 158"/>
          <p:cNvSpPr/>
          <p:nvPr/>
        </p:nvSpPr>
        <p:spPr>
          <a:xfrm>
            <a:off x="8264599" y="545092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仮払金・チケットを渡す</a:t>
            </a:r>
          </a:p>
        </p:txBody>
      </p:sp>
      <p:cxnSp>
        <p:nvCxnSpPr>
          <p:cNvPr id="161" name="直線矢印コネクタ 160"/>
          <p:cNvCxnSpPr>
            <a:stCxn id="159" idx="0"/>
            <a:endCxn id="154" idx="2"/>
          </p:cNvCxnSpPr>
          <p:nvPr/>
        </p:nvCxnSpPr>
        <p:spPr>
          <a:xfrm flipH="1" flipV="1">
            <a:off x="8768147" y="1402553"/>
            <a:ext cx="8297" cy="40483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6" name="四角形: 角を丸くする 175"/>
          <p:cNvSpPr/>
          <p:nvPr/>
        </p:nvSpPr>
        <p:spPr>
          <a:xfrm>
            <a:off x="5623637" y="604380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手書き帳簿に記入</a:t>
            </a:r>
          </a:p>
        </p:txBody>
      </p:sp>
      <p:cxnSp>
        <p:nvCxnSpPr>
          <p:cNvPr id="178" name="コネクタ: カギ線 177"/>
          <p:cNvCxnSpPr>
            <a:stCxn id="176" idx="1"/>
            <a:endCxn id="132" idx="2"/>
          </p:cNvCxnSpPr>
          <p:nvPr/>
        </p:nvCxnSpPr>
        <p:spPr>
          <a:xfrm rot="10800000">
            <a:off x="5339547" y="5797527"/>
            <a:ext cx="284091" cy="418128"/>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222" name="コネクタ: カギ線 221"/>
          <p:cNvCxnSpPr>
            <a:stCxn id="138" idx="1"/>
            <a:endCxn id="176" idx="3"/>
          </p:cNvCxnSpPr>
          <p:nvPr/>
        </p:nvCxnSpPr>
        <p:spPr>
          <a:xfrm rot="10800000" flipV="1">
            <a:off x="6647327" y="5622773"/>
            <a:ext cx="302777" cy="592881"/>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243" name="フローチャート: 書類 242"/>
          <p:cNvSpPr/>
          <p:nvPr/>
        </p:nvSpPr>
        <p:spPr>
          <a:xfrm>
            <a:off x="6379961" y="6278952"/>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仮払い精算管理簿</a:t>
            </a:r>
          </a:p>
        </p:txBody>
      </p:sp>
      <p:sp>
        <p:nvSpPr>
          <p:cNvPr id="248" name="楕円 247"/>
          <p:cNvSpPr/>
          <p:nvPr/>
        </p:nvSpPr>
        <p:spPr>
          <a:xfrm>
            <a:off x="11379114" y="6660172"/>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cxnSp>
        <p:nvCxnSpPr>
          <p:cNvPr id="249" name="直線矢印コネクタ 248"/>
          <p:cNvCxnSpPr>
            <a:stCxn id="101" idx="3"/>
            <a:endCxn id="125" idx="1"/>
          </p:cNvCxnSpPr>
          <p:nvPr/>
        </p:nvCxnSpPr>
        <p:spPr>
          <a:xfrm>
            <a:off x="3427488" y="5618785"/>
            <a:ext cx="291730" cy="36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5" name="コネクタ: カギ線 264"/>
          <p:cNvCxnSpPr>
            <a:stCxn id="154" idx="3"/>
            <a:endCxn id="76" idx="1"/>
          </p:cNvCxnSpPr>
          <p:nvPr/>
        </p:nvCxnSpPr>
        <p:spPr>
          <a:xfrm>
            <a:off x="9279991" y="1230701"/>
            <a:ext cx="851400" cy="5614568"/>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78" name="フローチャート: 書類 277"/>
          <p:cNvSpPr/>
          <p:nvPr/>
        </p:nvSpPr>
        <p:spPr>
          <a:xfrm>
            <a:off x="4289131" y="5756976"/>
            <a:ext cx="759061" cy="416026"/>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endParaRPr kumimoji="1" lang="en-US" altLang="ja-JP" sz="900" dirty="0"/>
          </a:p>
        </p:txBody>
      </p:sp>
      <p:sp>
        <p:nvSpPr>
          <p:cNvPr id="279" name="フローチャート: 書類 278"/>
          <p:cNvSpPr/>
          <p:nvPr/>
        </p:nvSpPr>
        <p:spPr>
          <a:xfrm>
            <a:off x="783281" y="5175188"/>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p>
        </p:txBody>
      </p:sp>
      <p:cxnSp>
        <p:nvCxnSpPr>
          <p:cNvPr id="289" name="直線矢印コネクタ 288"/>
          <p:cNvCxnSpPr>
            <a:stCxn id="125" idx="3"/>
            <a:endCxn id="132" idx="1"/>
          </p:cNvCxnSpPr>
          <p:nvPr/>
        </p:nvCxnSpPr>
        <p:spPr>
          <a:xfrm>
            <a:off x="4742907" y="5622427"/>
            <a:ext cx="406139" cy="3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8" name="テキスト ボックス 67"/>
          <p:cNvSpPr txBox="1"/>
          <p:nvPr/>
        </p:nvSpPr>
        <p:spPr>
          <a:xfrm>
            <a:off x="4206170" y="6188887"/>
            <a:ext cx="1133375" cy="2308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73" name="フローチャート: 書類 72"/>
          <p:cNvSpPr/>
          <p:nvPr/>
        </p:nvSpPr>
        <p:spPr>
          <a:xfrm>
            <a:off x="8895461" y="1481895"/>
            <a:ext cx="759061" cy="41602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endParaRPr kumimoji="1" lang="en-US" altLang="ja-JP" sz="900" dirty="0"/>
          </a:p>
        </p:txBody>
      </p:sp>
      <p:sp>
        <p:nvSpPr>
          <p:cNvPr id="76" name="四角形: 角を丸くする 263"/>
          <p:cNvSpPr/>
          <p:nvPr/>
        </p:nvSpPr>
        <p:spPr>
          <a:xfrm>
            <a:off x="10131391" y="667341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77" name="フローチャート: 書類 76"/>
          <p:cNvSpPr/>
          <p:nvPr/>
        </p:nvSpPr>
        <p:spPr>
          <a:xfrm>
            <a:off x="10060137" y="6290792"/>
            <a:ext cx="759061" cy="41602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endParaRPr kumimoji="1" lang="en-US" altLang="ja-JP" sz="900" dirty="0"/>
          </a:p>
        </p:txBody>
      </p:sp>
      <p:sp>
        <p:nvSpPr>
          <p:cNvPr id="78" name="テキスト ボックス 77"/>
          <p:cNvSpPr txBox="1"/>
          <p:nvPr/>
        </p:nvSpPr>
        <p:spPr>
          <a:xfrm>
            <a:off x="10060137" y="7015387"/>
            <a:ext cx="1652723" cy="923330"/>
          </a:xfrm>
          <a:prstGeom prst="rect">
            <a:avLst/>
          </a:prstGeom>
          <a:noFill/>
        </p:spPr>
        <p:txBody>
          <a:bodyPr wrap="square" rtlCol="0">
            <a:spAutoFit/>
          </a:bodyPr>
          <a:lstStyle/>
          <a:p>
            <a:r>
              <a:rPr kumimoji="1" lang="en-US" altLang="ja-JP" sz="900" dirty="0"/>
              <a:t>【</a:t>
            </a:r>
            <a:r>
              <a:rPr kumimoji="1" lang="ja-JP" altLang="en-US" sz="900" dirty="0"/>
              <a:t>本社</a:t>
            </a:r>
            <a:r>
              <a:rPr kumimoji="1" lang="en-US" altLang="ja-JP" sz="900" dirty="0"/>
              <a:t>】</a:t>
            </a:r>
          </a:p>
          <a:p>
            <a:r>
              <a:rPr kumimoji="1" lang="ja-JP" altLang="en-US" sz="900" dirty="0"/>
              <a:t>原本を経理保管</a:t>
            </a:r>
            <a:endParaRPr kumimoji="1" lang="en-US" altLang="ja-JP" sz="900" dirty="0"/>
          </a:p>
          <a:p>
            <a:r>
              <a:rPr kumimoji="1" lang="en-US" altLang="ja-JP" sz="900" dirty="0"/>
              <a:t>【</a:t>
            </a:r>
            <a:r>
              <a:rPr kumimoji="1" lang="ja-JP" altLang="en-US" sz="900" dirty="0"/>
              <a:t>店頭・支社</a:t>
            </a:r>
            <a:r>
              <a:rPr kumimoji="1" lang="en-US" altLang="ja-JP" sz="900" dirty="0"/>
              <a:t>】</a:t>
            </a:r>
          </a:p>
          <a:p>
            <a:r>
              <a:rPr kumimoji="1" lang="ja-JP" altLang="en-US" sz="900" dirty="0"/>
              <a:t>一旦店頭・支社保管</a:t>
            </a:r>
            <a:endParaRPr kumimoji="1" lang="en-US" altLang="ja-JP" sz="900" dirty="0"/>
          </a:p>
          <a:p>
            <a:r>
              <a:rPr kumimoji="1" lang="ja-JP" altLang="en-US" sz="900" dirty="0"/>
              <a:t>毎月１０日・２０日・末日ごとに経理へ送付、原本保管</a:t>
            </a:r>
          </a:p>
        </p:txBody>
      </p:sp>
      <p:sp>
        <p:nvSpPr>
          <p:cNvPr id="71" name="四角形: 角を丸くする 70"/>
          <p:cNvSpPr/>
          <p:nvPr/>
        </p:nvSpPr>
        <p:spPr>
          <a:xfrm>
            <a:off x="2001868" y="620322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コピーを総務に</a:t>
            </a:r>
            <a:r>
              <a:rPr kumimoji="1" lang="en-US" altLang="ja-JP" sz="900" dirty="0"/>
              <a:t>FAX</a:t>
            </a:r>
            <a:endParaRPr kumimoji="1" lang="ja-JP" altLang="en-US" sz="900" dirty="0"/>
          </a:p>
        </p:txBody>
      </p:sp>
      <p:cxnSp>
        <p:nvCxnSpPr>
          <p:cNvPr id="75" name="コネクタ: カギ線 74"/>
          <p:cNvCxnSpPr>
            <a:stCxn id="71" idx="1"/>
            <a:endCxn id="11" idx="2"/>
          </p:cNvCxnSpPr>
          <p:nvPr/>
        </p:nvCxnSpPr>
        <p:spPr>
          <a:xfrm rot="10800000">
            <a:off x="1771678" y="5797528"/>
            <a:ext cx="230191" cy="577547"/>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83" name="四角形: 角を丸くする 82"/>
          <p:cNvSpPr/>
          <p:nvPr/>
        </p:nvSpPr>
        <p:spPr>
          <a:xfrm>
            <a:off x="2001868" y="811662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900" dirty="0"/>
              <a:t>FAX</a:t>
            </a:r>
            <a:r>
              <a:rPr kumimoji="1" lang="ja-JP" altLang="en-US" sz="900" dirty="0"/>
              <a:t>受け取り、保管</a:t>
            </a:r>
          </a:p>
        </p:txBody>
      </p:sp>
      <p:cxnSp>
        <p:nvCxnSpPr>
          <p:cNvPr id="84" name="直線矢印コネクタ 83"/>
          <p:cNvCxnSpPr>
            <a:stCxn id="71" idx="2"/>
            <a:endCxn id="83" idx="0"/>
          </p:cNvCxnSpPr>
          <p:nvPr/>
        </p:nvCxnSpPr>
        <p:spPr>
          <a:xfrm>
            <a:off x="2513713" y="6546926"/>
            <a:ext cx="0" cy="15696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7" name="テキスト ボックス 86"/>
          <p:cNvSpPr txBox="1"/>
          <p:nvPr/>
        </p:nvSpPr>
        <p:spPr>
          <a:xfrm>
            <a:off x="3022455" y="8057640"/>
            <a:ext cx="1116097" cy="646331"/>
          </a:xfrm>
          <a:prstGeom prst="rect">
            <a:avLst/>
          </a:prstGeom>
          <a:noFill/>
        </p:spPr>
        <p:txBody>
          <a:bodyPr wrap="square" rtlCol="0">
            <a:spAutoFit/>
          </a:bodyPr>
          <a:lstStyle/>
          <a:p>
            <a:r>
              <a:rPr kumimoji="1" lang="ja-JP" altLang="en-US" sz="900" dirty="0">
                <a:solidFill>
                  <a:srgbClr val="FF0000"/>
                </a:solidFill>
              </a:rPr>
              <a:t>総務は受け取った</a:t>
            </a:r>
            <a:r>
              <a:rPr kumimoji="1" lang="en-US" altLang="ja-JP" sz="900" dirty="0">
                <a:solidFill>
                  <a:srgbClr val="FF0000"/>
                </a:solidFill>
              </a:rPr>
              <a:t>FAX</a:t>
            </a:r>
            <a:r>
              <a:rPr kumimoji="1" lang="ja-JP" altLang="en-US" sz="900" dirty="0">
                <a:solidFill>
                  <a:srgbClr val="FF0000"/>
                </a:solidFill>
              </a:rPr>
              <a:t>でどのような業務を行っているのか？</a:t>
            </a:r>
          </a:p>
        </p:txBody>
      </p:sp>
      <p:sp>
        <p:nvSpPr>
          <p:cNvPr id="89" name="テキスト ボックス 88"/>
          <p:cNvSpPr txBox="1"/>
          <p:nvPr/>
        </p:nvSpPr>
        <p:spPr>
          <a:xfrm>
            <a:off x="8768146" y="1912096"/>
            <a:ext cx="1229058" cy="230832"/>
          </a:xfrm>
          <a:prstGeom prst="rect">
            <a:avLst/>
          </a:prstGeom>
          <a:noFill/>
        </p:spPr>
        <p:txBody>
          <a:bodyPr wrap="square" rtlCol="0">
            <a:spAutoFit/>
          </a:bodyPr>
          <a:lstStyle/>
          <a:p>
            <a:r>
              <a:rPr kumimoji="1" lang="ja-JP" altLang="en-US" sz="900" dirty="0"/>
              <a:t>「受領印」欄に押印</a:t>
            </a:r>
          </a:p>
        </p:txBody>
      </p:sp>
      <p:sp>
        <p:nvSpPr>
          <p:cNvPr id="90" name="フローチャート: 書類 89"/>
          <p:cNvSpPr/>
          <p:nvPr/>
        </p:nvSpPr>
        <p:spPr>
          <a:xfrm>
            <a:off x="8925706" y="211473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仮払い精算管理簿</a:t>
            </a:r>
          </a:p>
        </p:txBody>
      </p:sp>
      <p:sp>
        <p:nvSpPr>
          <p:cNvPr id="91" name="テキスト ボックス 90"/>
          <p:cNvSpPr txBox="1"/>
          <p:nvPr/>
        </p:nvSpPr>
        <p:spPr>
          <a:xfrm>
            <a:off x="8768146" y="2531682"/>
            <a:ext cx="1229058" cy="507831"/>
          </a:xfrm>
          <a:prstGeom prst="rect">
            <a:avLst/>
          </a:prstGeom>
          <a:noFill/>
        </p:spPr>
        <p:txBody>
          <a:bodyPr wrap="square" rtlCol="0">
            <a:spAutoFit/>
          </a:bodyPr>
          <a:lstStyle/>
          <a:p>
            <a:r>
              <a:rPr kumimoji="1" lang="ja-JP" altLang="en-US" sz="900" dirty="0"/>
              <a:t>「受領印」欄に押印</a:t>
            </a:r>
            <a:endParaRPr kumimoji="1" lang="en-US" altLang="ja-JP" sz="900" dirty="0"/>
          </a:p>
          <a:p>
            <a:r>
              <a:rPr kumimoji="1" lang="ja-JP" altLang="en-US" sz="900" dirty="0">
                <a:solidFill>
                  <a:schemeClr val="accent1"/>
                </a:solidFill>
              </a:rPr>
              <a:t>＊支社・本社勤務の場合</a:t>
            </a:r>
          </a:p>
        </p:txBody>
      </p:sp>
      <p:sp>
        <p:nvSpPr>
          <p:cNvPr id="98" name="テキスト ボックス 97"/>
          <p:cNvSpPr txBox="1"/>
          <p:nvPr/>
        </p:nvSpPr>
        <p:spPr>
          <a:xfrm>
            <a:off x="3697345" y="4388675"/>
            <a:ext cx="2949979" cy="784830"/>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システム化後メモ</a:t>
            </a:r>
            <a:r>
              <a:rPr kumimoji="1" lang="en-US" altLang="ja-JP" sz="900" dirty="0">
                <a:solidFill>
                  <a:srgbClr val="FF0000"/>
                </a:solidFill>
              </a:rPr>
              <a:t>】</a:t>
            </a:r>
          </a:p>
          <a:p>
            <a:r>
              <a:rPr kumimoji="1" lang="ja-JP" altLang="en-US" sz="900" dirty="0">
                <a:solidFill>
                  <a:srgbClr val="FF0000"/>
                </a:solidFill>
              </a:rPr>
              <a:t>旅費申請と規制申請は一つの画面で行うことになる。旅費の場合は決裁後に総務に</a:t>
            </a:r>
            <a:r>
              <a:rPr kumimoji="1" lang="en-US" altLang="ja-JP" sz="900" dirty="0">
                <a:solidFill>
                  <a:srgbClr val="FF0000"/>
                </a:solidFill>
              </a:rPr>
              <a:t>FAX</a:t>
            </a:r>
            <a:r>
              <a:rPr kumimoji="1" lang="ja-JP" altLang="en-US" sz="900" dirty="0" err="1">
                <a:solidFill>
                  <a:srgbClr val="FF0000"/>
                </a:solidFill>
              </a:rPr>
              <a:t>、</a:t>
            </a:r>
            <a:r>
              <a:rPr kumimoji="1" lang="ja-JP" altLang="en-US" sz="900" dirty="0">
                <a:solidFill>
                  <a:srgbClr val="FF0000"/>
                </a:solidFill>
              </a:rPr>
              <a:t>規制の場合は決裁後に回覧というルートが現状。システム化後のフローとして総務を含めることで同じ画面で申請が可能。</a:t>
            </a:r>
            <a:endParaRPr kumimoji="1" lang="en-US" altLang="ja-JP" sz="900" dirty="0">
              <a:solidFill>
                <a:srgbClr val="FF0000"/>
              </a:solidFill>
            </a:endParaRPr>
          </a:p>
        </p:txBody>
      </p:sp>
      <p:sp>
        <p:nvSpPr>
          <p:cNvPr id="95" name="ひし形 94"/>
          <p:cNvSpPr/>
          <p:nvPr/>
        </p:nvSpPr>
        <p:spPr>
          <a:xfrm>
            <a:off x="1293573" y="580962"/>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慶弔</a:t>
            </a:r>
          </a:p>
        </p:txBody>
      </p:sp>
      <p:sp>
        <p:nvSpPr>
          <p:cNvPr id="96" name="テキスト ボックス 95"/>
          <p:cNvSpPr txBox="1"/>
          <p:nvPr/>
        </p:nvSpPr>
        <p:spPr>
          <a:xfrm>
            <a:off x="1570081" y="1272746"/>
            <a:ext cx="882412" cy="230832"/>
          </a:xfrm>
          <a:prstGeom prst="rect">
            <a:avLst/>
          </a:prstGeom>
          <a:noFill/>
        </p:spPr>
        <p:txBody>
          <a:bodyPr wrap="square" rtlCol="0">
            <a:spAutoFit/>
          </a:bodyPr>
          <a:lstStyle/>
          <a:p>
            <a:r>
              <a:rPr kumimoji="1" lang="en-US" altLang="ja-JP" sz="900" dirty="0"/>
              <a:t>10000</a:t>
            </a:r>
            <a:r>
              <a:rPr kumimoji="1" lang="ja-JP" altLang="en-US" sz="900" dirty="0"/>
              <a:t>円以上</a:t>
            </a:r>
          </a:p>
        </p:txBody>
      </p:sp>
      <p:sp>
        <p:nvSpPr>
          <p:cNvPr id="97" name="テキスト ボックス 96"/>
          <p:cNvSpPr txBox="1"/>
          <p:nvPr/>
        </p:nvSpPr>
        <p:spPr>
          <a:xfrm>
            <a:off x="1474764" y="1691744"/>
            <a:ext cx="882412" cy="230832"/>
          </a:xfrm>
          <a:prstGeom prst="rect">
            <a:avLst/>
          </a:prstGeom>
          <a:noFill/>
        </p:spPr>
        <p:txBody>
          <a:bodyPr wrap="square" rtlCol="0">
            <a:spAutoFit/>
          </a:bodyPr>
          <a:lstStyle/>
          <a:p>
            <a:r>
              <a:rPr kumimoji="1" lang="en-US" altLang="ja-JP" sz="900" dirty="0"/>
              <a:t>9999</a:t>
            </a:r>
            <a:r>
              <a:rPr kumimoji="1" lang="ja-JP" altLang="en-US" sz="900" dirty="0"/>
              <a:t>円以下</a:t>
            </a:r>
          </a:p>
        </p:txBody>
      </p:sp>
      <p:sp>
        <p:nvSpPr>
          <p:cNvPr id="99" name="ひし形 98"/>
          <p:cNvSpPr/>
          <p:nvPr/>
        </p:nvSpPr>
        <p:spPr>
          <a:xfrm>
            <a:off x="1293573" y="1351351"/>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金額</a:t>
            </a:r>
          </a:p>
        </p:txBody>
      </p:sp>
      <p:sp>
        <p:nvSpPr>
          <p:cNvPr id="100" name="テキスト ボックス 99"/>
          <p:cNvSpPr txBox="1"/>
          <p:nvPr/>
        </p:nvSpPr>
        <p:spPr>
          <a:xfrm>
            <a:off x="1430638" y="915055"/>
            <a:ext cx="882412" cy="230832"/>
          </a:xfrm>
          <a:prstGeom prst="rect">
            <a:avLst/>
          </a:prstGeom>
          <a:noFill/>
        </p:spPr>
        <p:txBody>
          <a:bodyPr wrap="square" rtlCol="0">
            <a:spAutoFit/>
          </a:bodyPr>
          <a:lstStyle/>
          <a:p>
            <a:r>
              <a:rPr kumimoji="1" lang="en-US" altLang="ja-JP" sz="900" dirty="0"/>
              <a:t>no</a:t>
            </a:r>
            <a:endParaRPr kumimoji="1" lang="ja-JP" altLang="en-US" sz="900" dirty="0"/>
          </a:p>
        </p:txBody>
      </p:sp>
      <p:sp>
        <p:nvSpPr>
          <p:cNvPr id="103" name="テキスト ボックス 102"/>
          <p:cNvSpPr txBox="1"/>
          <p:nvPr/>
        </p:nvSpPr>
        <p:spPr>
          <a:xfrm>
            <a:off x="1608478" y="806377"/>
            <a:ext cx="882412" cy="230832"/>
          </a:xfrm>
          <a:prstGeom prst="rect">
            <a:avLst/>
          </a:prstGeom>
          <a:noFill/>
        </p:spPr>
        <p:txBody>
          <a:bodyPr wrap="square" rtlCol="0">
            <a:spAutoFit/>
          </a:bodyPr>
          <a:lstStyle/>
          <a:p>
            <a:r>
              <a:rPr kumimoji="1" lang="en-US" altLang="ja-JP" sz="900" dirty="0"/>
              <a:t>yes</a:t>
            </a:r>
            <a:endParaRPr kumimoji="1" lang="ja-JP" altLang="en-US" sz="900" dirty="0"/>
          </a:p>
        </p:txBody>
      </p:sp>
      <p:cxnSp>
        <p:nvCxnSpPr>
          <p:cNvPr id="104" name="直線矢印コネクタ 103"/>
          <p:cNvCxnSpPr>
            <a:stCxn id="95" idx="2"/>
            <a:endCxn id="99" idx="0"/>
          </p:cNvCxnSpPr>
          <p:nvPr/>
        </p:nvCxnSpPr>
        <p:spPr>
          <a:xfrm>
            <a:off x="1484073" y="924667"/>
            <a:ext cx="0" cy="4266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5" name="直線矢印コネクタ 104"/>
          <p:cNvCxnSpPr>
            <a:stCxn id="99" idx="2"/>
          </p:cNvCxnSpPr>
          <p:nvPr/>
        </p:nvCxnSpPr>
        <p:spPr>
          <a:xfrm flipH="1">
            <a:off x="1478393" y="1695056"/>
            <a:ext cx="5680" cy="11071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6" name="フローチャート: 書類 115"/>
          <p:cNvSpPr/>
          <p:nvPr/>
        </p:nvSpPr>
        <p:spPr>
          <a:xfrm>
            <a:off x="3152833" y="866348"/>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慶弔連絡</a:t>
            </a:r>
          </a:p>
        </p:txBody>
      </p:sp>
      <p:cxnSp>
        <p:nvCxnSpPr>
          <p:cNvPr id="122" name="直線矢印コネクタ 121"/>
          <p:cNvCxnSpPr>
            <a:stCxn id="99" idx="3"/>
          </p:cNvCxnSpPr>
          <p:nvPr/>
        </p:nvCxnSpPr>
        <p:spPr>
          <a:xfrm>
            <a:off x="1674573" y="1523204"/>
            <a:ext cx="1446546" cy="1293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3" name="四角形: 角を丸くする 122"/>
          <p:cNvSpPr/>
          <p:nvPr/>
        </p:nvSpPr>
        <p:spPr>
          <a:xfrm>
            <a:off x="2546089" y="138263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一般申請</a:t>
            </a:r>
          </a:p>
        </p:txBody>
      </p:sp>
      <p:sp>
        <p:nvSpPr>
          <p:cNvPr id="124" name="フローチャート: 書類 123"/>
          <p:cNvSpPr/>
          <p:nvPr/>
        </p:nvSpPr>
        <p:spPr>
          <a:xfrm>
            <a:off x="3152833" y="1667365"/>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Tree>
    <p:extLst>
      <p:ext uri="{BB962C8B-B14F-4D97-AF65-F5344CB8AC3E}">
        <p14:creationId xmlns:p14="http://schemas.microsoft.com/office/powerpoint/2010/main" val="125169149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3079</TotalTime>
  <Words>2982</Words>
  <Application>Microsoft Office PowerPoint</Application>
  <PresentationFormat>A3 297x420 mm</PresentationFormat>
  <Paragraphs>631</Paragraphs>
  <Slides>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游ゴシック</vt:lpstr>
      <vt:lpstr>游ゴシック Light</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田中 秀明</dc:creator>
  <cp:lastModifiedBy>田中 秀明</cp:lastModifiedBy>
  <cp:revision>87</cp:revision>
  <cp:lastPrinted>2017-07-24T07:14:12Z</cp:lastPrinted>
  <dcterms:created xsi:type="dcterms:W3CDTF">2017-07-24T07:02:16Z</dcterms:created>
  <dcterms:modified xsi:type="dcterms:W3CDTF">2017-08-02T09:22:21Z</dcterms:modified>
</cp:coreProperties>
</file>