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57" r:id="rId3"/>
    <p:sldId id="258" r:id="rId4"/>
    <p:sldId id="262" r:id="rId5"/>
    <p:sldId id="261" r:id="rId6"/>
    <p:sldId id="263" r:id="rId7"/>
    <p:sldId id="265" r:id="rId8"/>
    <p:sldId id="267" r:id="rId9"/>
    <p:sldId id="268" r:id="rId10"/>
    <p:sldId id="269" r:id="rId11"/>
    <p:sldId id="270" r:id="rId12"/>
    <p:sldId id="271" r:id="rId13"/>
    <p:sldId id="272" r:id="rId14"/>
  </p:sldIdLst>
  <p:sldSz cx="12801600" cy="9601200" type="A3"/>
  <p:notesSz cx="9866313" cy="673576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69" userDrawn="1">
          <p15:clr>
            <a:srgbClr val="A4A3A4"/>
          </p15:clr>
        </p15:guide>
        <p15:guide id="2" pos="8001"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田中 秀明" initials="田中" lastIdx="1" clrIdx="0">
    <p:extLst>
      <p:ext uri="{19B8F6BF-5375-455C-9EA6-DF929625EA0E}">
        <p15:presenceInfo xmlns:p15="http://schemas.microsoft.com/office/powerpoint/2012/main" userId="S-1-5-21-1502498253-1557861062-4154220867-1724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508" autoAdjust="0"/>
    <p:restoredTop sz="94660"/>
  </p:normalViewPr>
  <p:slideViewPr>
    <p:cSldViewPr snapToGrid="0">
      <p:cViewPr>
        <p:scale>
          <a:sx n="100" d="100"/>
          <a:sy n="100" d="100"/>
        </p:scale>
        <p:origin x="64" y="52"/>
      </p:cViewPr>
      <p:guideLst>
        <p:guide orient="horz" pos="3069"/>
        <p:guide pos="800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960120" y="1571308"/>
            <a:ext cx="10881360" cy="3342640"/>
          </a:xfrm>
        </p:spPr>
        <p:txBody>
          <a:bodyPr anchor="b"/>
          <a:lstStyle>
            <a:lvl1pPr algn="ctr">
              <a:defRPr sz="8400"/>
            </a:lvl1pPr>
          </a:lstStyle>
          <a:p>
            <a:r>
              <a:rPr lang="ja-JP" altLang="en-US"/>
              <a:t>マスター タイトルの書式設定</a:t>
            </a:r>
            <a:endParaRPr lang="en-US" dirty="0"/>
          </a:p>
        </p:txBody>
      </p:sp>
      <p:sp>
        <p:nvSpPr>
          <p:cNvPr id="3" name="Subtitle 2"/>
          <p:cNvSpPr>
            <a:spLocks noGrp="1"/>
          </p:cNvSpPr>
          <p:nvPr>
            <p:ph type="subTitle" idx="1"/>
          </p:nvPr>
        </p:nvSpPr>
        <p:spPr>
          <a:xfrm>
            <a:off x="1600200" y="5042853"/>
            <a:ext cx="9601200" cy="2318067"/>
          </a:xfrm>
        </p:spPr>
        <p:txBody>
          <a:bodyPr/>
          <a:lstStyle>
            <a:lvl1pPr marL="0" indent="0" algn="ctr">
              <a:buNone/>
              <a:defRPr sz="3360"/>
            </a:lvl1pPr>
            <a:lvl2pPr marL="640080" indent="0" algn="ctr">
              <a:buNone/>
              <a:defRPr sz="2800"/>
            </a:lvl2pPr>
            <a:lvl3pPr marL="1280160" indent="0" algn="ctr">
              <a:buNone/>
              <a:defRPr sz="2520"/>
            </a:lvl3pPr>
            <a:lvl4pPr marL="1920240" indent="0" algn="ctr">
              <a:buNone/>
              <a:defRPr sz="2240"/>
            </a:lvl4pPr>
            <a:lvl5pPr marL="2560320" indent="0" algn="ctr">
              <a:buNone/>
              <a:defRPr sz="2240"/>
            </a:lvl5pPr>
            <a:lvl6pPr marL="3200400" indent="0" algn="ctr">
              <a:buNone/>
              <a:defRPr sz="2240"/>
            </a:lvl6pPr>
            <a:lvl7pPr marL="3840480" indent="0" algn="ctr">
              <a:buNone/>
              <a:defRPr sz="2240"/>
            </a:lvl7pPr>
            <a:lvl8pPr marL="4480560" indent="0" algn="ctr">
              <a:buNone/>
              <a:defRPr sz="2240"/>
            </a:lvl8pPr>
            <a:lvl9pPr marL="5120640" indent="0" algn="ctr">
              <a:buNone/>
              <a:defRPr sz="224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5941E12-9743-4AD0-878D-512A46083B31}" type="datetimeFigureOut">
              <a:rPr kumimoji="1" lang="ja-JP" altLang="en-US" smtClean="0"/>
              <a:t>2017/8/6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8CF8D18-2963-4312-8365-E6A49727AE6C}" type="slidenum">
              <a:rPr kumimoji="1" lang="ja-JP" altLang="en-US" smtClean="0"/>
              <a:t>‹#›</a:t>
            </a:fld>
            <a:endParaRPr kumimoji="1" lang="ja-JP" altLang="en-US"/>
          </a:p>
        </p:txBody>
      </p:sp>
    </p:spTree>
    <p:extLst>
      <p:ext uri="{BB962C8B-B14F-4D97-AF65-F5344CB8AC3E}">
        <p14:creationId xmlns:p14="http://schemas.microsoft.com/office/powerpoint/2010/main" val="3235620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5941E12-9743-4AD0-878D-512A46083B31}" type="datetimeFigureOut">
              <a:rPr kumimoji="1" lang="ja-JP" altLang="en-US" smtClean="0"/>
              <a:t>2017/8/6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8CF8D18-2963-4312-8365-E6A49727AE6C}" type="slidenum">
              <a:rPr kumimoji="1" lang="ja-JP" altLang="en-US" smtClean="0"/>
              <a:t>‹#›</a:t>
            </a:fld>
            <a:endParaRPr kumimoji="1" lang="ja-JP" altLang="en-US"/>
          </a:p>
        </p:txBody>
      </p:sp>
    </p:spTree>
    <p:extLst>
      <p:ext uri="{BB962C8B-B14F-4D97-AF65-F5344CB8AC3E}">
        <p14:creationId xmlns:p14="http://schemas.microsoft.com/office/powerpoint/2010/main" val="4265732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6" y="511175"/>
            <a:ext cx="2760345" cy="8136573"/>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80111" y="511175"/>
            <a:ext cx="8121015" cy="8136573"/>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5941E12-9743-4AD0-878D-512A46083B31}" type="datetimeFigureOut">
              <a:rPr kumimoji="1" lang="ja-JP" altLang="en-US" smtClean="0"/>
              <a:t>2017/8/6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8CF8D18-2963-4312-8365-E6A49727AE6C}" type="slidenum">
              <a:rPr kumimoji="1" lang="ja-JP" altLang="en-US" smtClean="0"/>
              <a:t>‹#›</a:t>
            </a:fld>
            <a:endParaRPr kumimoji="1" lang="ja-JP" altLang="en-US"/>
          </a:p>
        </p:txBody>
      </p:sp>
    </p:spTree>
    <p:extLst>
      <p:ext uri="{BB962C8B-B14F-4D97-AF65-F5344CB8AC3E}">
        <p14:creationId xmlns:p14="http://schemas.microsoft.com/office/powerpoint/2010/main" val="4074155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5941E12-9743-4AD0-878D-512A46083B31}" type="datetimeFigureOut">
              <a:rPr kumimoji="1" lang="ja-JP" altLang="en-US" smtClean="0"/>
              <a:t>2017/8/6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8CF8D18-2963-4312-8365-E6A49727AE6C}" type="slidenum">
              <a:rPr kumimoji="1" lang="ja-JP" altLang="en-US" smtClean="0"/>
              <a:t>‹#›</a:t>
            </a:fld>
            <a:endParaRPr kumimoji="1" lang="ja-JP" altLang="en-US"/>
          </a:p>
        </p:txBody>
      </p:sp>
    </p:spTree>
    <p:extLst>
      <p:ext uri="{BB962C8B-B14F-4D97-AF65-F5344CB8AC3E}">
        <p14:creationId xmlns:p14="http://schemas.microsoft.com/office/powerpoint/2010/main" val="26756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73443" y="2393635"/>
            <a:ext cx="11041380" cy="3993832"/>
          </a:xfrm>
        </p:spPr>
        <p:txBody>
          <a:bodyPr anchor="b"/>
          <a:lstStyle>
            <a:lvl1pPr>
              <a:defRPr sz="84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73443" y="6425250"/>
            <a:ext cx="11041380" cy="2100262"/>
          </a:xfrm>
        </p:spPr>
        <p:txBody>
          <a:bodyPr/>
          <a:lstStyle>
            <a:lvl1pPr marL="0" indent="0">
              <a:buNone/>
              <a:defRPr sz="3360">
                <a:solidFill>
                  <a:schemeClr val="tx1"/>
                </a:solidFill>
              </a:defRPr>
            </a:lvl1pPr>
            <a:lvl2pPr marL="640080" indent="0">
              <a:buNone/>
              <a:defRPr sz="2800">
                <a:solidFill>
                  <a:schemeClr val="tx1">
                    <a:tint val="75000"/>
                  </a:schemeClr>
                </a:solidFill>
              </a:defRPr>
            </a:lvl2pPr>
            <a:lvl3pPr marL="1280160" indent="0">
              <a:buNone/>
              <a:defRPr sz="2520">
                <a:solidFill>
                  <a:schemeClr val="tx1">
                    <a:tint val="75000"/>
                  </a:schemeClr>
                </a:solidFill>
              </a:defRPr>
            </a:lvl3pPr>
            <a:lvl4pPr marL="1920240" indent="0">
              <a:buNone/>
              <a:defRPr sz="2240">
                <a:solidFill>
                  <a:schemeClr val="tx1">
                    <a:tint val="75000"/>
                  </a:schemeClr>
                </a:solidFill>
              </a:defRPr>
            </a:lvl4pPr>
            <a:lvl5pPr marL="2560320" indent="0">
              <a:buNone/>
              <a:defRPr sz="2240">
                <a:solidFill>
                  <a:schemeClr val="tx1">
                    <a:tint val="75000"/>
                  </a:schemeClr>
                </a:solidFill>
              </a:defRPr>
            </a:lvl5pPr>
            <a:lvl6pPr marL="3200400" indent="0">
              <a:buNone/>
              <a:defRPr sz="2240">
                <a:solidFill>
                  <a:schemeClr val="tx1">
                    <a:tint val="75000"/>
                  </a:schemeClr>
                </a:solidFill>
              </a:defRPr>
            </a:lvl6pPr>
            <a:lvl7pPr marL="3840480" indent="0">
              <a:buNone/>
              <a:defRPr sz="2240">
                <a:solidFill>
                  <a:schemeClr val="tx1">
                    <a:tint val="75000"/>
                  </a:schemeClr>
                </a:solidFill>
              </a:defRPr>
            </a:lvl7pPr>
            <a:lvl8pPr marL="4480560" indent="0">
              <a:buNone/>
              <a:defRPr sz="2240">
                <a:solidFill>
                  <a:schemeClr val="tx1">
                    <a:tint val="75000"/>
                  </a:schemeClr>
                </a:solidFill>
              </a:defRPr>
            </a:lvl8pPr>
            <a:lvl9pPr marL="5120640" indent="0">
              <a:buNone/>
              <a:defRPr sz="224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5941E12-9743-4AD0-878D-512A46083B31}" type="datetimeFigureOut">
              <a:rPr kumimoji="1" lang="ja-JP" altLang="en-US" smtClean="0"/>
              <a:t>2017/8/6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8CF8D18-2963-4312-8365-E6A49727AE6C}" type="slidenum">
              <a:rPr kumimoji="1" lang="ja-JP" altLang="en-US" smtClean="0"/>
              <a:t>‹#›</a:t>
            </a:fld>
            <a:endParaRPr kumimoji="1" lang="ja-JP" altLang="en-US"/>
          </a:p>
        </p:txBody>
      </p:sp>
    </p:spTree>
    <p:extLst>
      <p:ext uri="{BB962C8B-B14F-4D97-AF65-F5344CB8AC3E}">
        <p14:creationId xmlns:p14="http://schemas.microsoft.com/office/powerpoint/2010/main" val="2561451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80110" y="2555875"/>
            <a:ext cx="5440680" cy="60918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480810" y="2555875"/>
            <a:ext cx="5440680" cy="60918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5941E12-9743-4AD0-878D-512A46083B31}" type="datetimeFigureOut">
              <a:rPr kumimoji="1" lang="ja-JP" altLang="en-US" smtClean="0"/>
              <a:t>2017/8/6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8CF8D18-2963-4312-8365-E6A49727AE6C}" type="slidenum">
              <a:rPr kumimoji="1" lang="ja-JP" altLang="en-US" smtClean="0"/>
              <a:t>‹#›</a:t>
            </a:fld>
            <a:endParaRPr kumimoji="1" lang="ja-JP" altLang="en-US"/>
          </a:p>
        </p:txBody>
      </p:sp>
    </p:spTree>
    <p:extLst>
      <p:ext uri="{BB962C8B-B14F-4D97-AF65-F5344CB8AC3E}">
        <p14:creationId xmlns:p14="http://schemas.microsoft.com/office/powerpoint/2010/main" val="4241310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81777" y="511177"/>
            <a:ext cx="11041380" cy="1855788"/>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81779" y="2353628"/>
            <a:ext cx="5415676"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ja-JP" altLang="en-US"/>
              <a:t>マスター テキストの書式設定</a:t>
            </a:r>
          </a:p>
        </p:txBody>
      </p:sp>
      <p:sp>
        <p:nvSpPr>
          <p:cNvPr id="4" name="Content Placeholder 3"/>
          <p:cNvSpPr>
            <a:spLocks noGrp="1"/>
          </p:cNvSpPr>
          <p:nvPr>
            <p:ph sz="half" idx="2"/>
          </p:nvPr>
        </p:nvSpPr>
        <p:spPr>
          <a:xfrm>
            <a:off x="881779" y="3507105"/>
            <a:ext cx="5415676" cy="515842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480811" y="2353628"/>
            <a:ext cx="5442347"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ja-JP" altLang="en-US"/>
              <a:t>マスター テキストの書式設定</a:t>
            </a:r>
          </a:p>
        </p:txBody>
      </p:sp>
      <p:sp>
        <p:nvSpPr>
          <p:cNvPr id="6" name="Content Placeholder 5"/>
          <p:cNvSpPr>
            <a:spLocks noGrp="1"/>
          </p:cNvSpPr>
          <p:nvPr>
            <p:ph sz="quarter" idx="4"/>
          </p:nvPr>
        </p:nvSpPr>
        <p:spPr>
          <a:xfrm>
            <a:off x="6480811" y="3507105"/>
            <a:ext cx="5442347" cy="515842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5941E12-9743-4AD0-878D-512A46083B31}" type="datetimeFigureOut">
              <a:rPr kumimoji="1" lang="ja-JP" altLang="en-US" smtClean="0"/>
              <a:t>2017/8/6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38CF8D18-2963-4312-8365-E6A49727AE6C}" type="slidenum">
              <a:rPr kumimoji="1" lang="ja-JP" altLang="en-US" smtClean="0"/>
              <a:t>‹#›</a:t>
            </a:fld>
            <a:endParaRPr kumimoji="1" lang="ja-JP" altLang="en-US"/>
          </a:p>
        </p:txBody>
      </p:sp>
    </p:spTree>
    <p:extLst>
      <p:ext uri="{BB962C8B-B14F-4D97-AF65-F5344CB8AC3E}">
        <p14:creationId xmlns:p14="http://schemas.microsoft.com/office/powerpoint/2010/main" val="3871252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5941E12-9743-4AD0-878D-512A46083B31}" type="datetimeFigureOut">
              <a:rPr kumimoji="1" lang="ja-JP" altLang="en-US" smtClean="0"/>
              <a:t>2017/8/6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8CF8D18-2963-4312-8365-E6A49727AE6C}" type="slidenum">
              <a:rPr kumimoji="1" lang="ja-JP" altLang="en-US" smtClean="0"/>
              <a:t>‹#›</a:t>
            </a:fld>
            <a:endParaRPr kumimoji="1" lang="ja-JP" altLang="en-US"/>
          </a:p>
        </p:txBody>
      </p:sp>
    </p:spTree>
    <p:extLst>
      <p:ext uri="{BB962C8B-B14F-4D97-AF65-F5344CB8AC3E}">
        <p14:creationId xmlns:p14="http://schemas.microsoft.com/office/powerpoint/2010/main" val="4027765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941E12-9743-4AD0-878D-512A46083B31}" type="datetimeFigureOut">
              <a:rPr kumimoji="1" lang="ja-JP" altLang="en-US" smtClean="0"/>
              <a:t>2017/8/6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38CF8D18-2963-4312-8365-E6A49727AE6C}" type="slidenum">
              <a:rPr kumimoji="1" lang="ja-JP" altLang="en-US" smtClean="0"/>
              <a:t>‹#›</a:t>
            </a:fld>
            <a:endParaRPr kumimoji="1" lang="ja-JP" altLang="en-US"/>
          </a:p>
        </p:txBody>
      </p:sp>
    </p:spTree>
    <p:extLst>
      <p:ext uri="{BB962C8B-B14F-4D97-AF65-F5344CB8AC3E}">
        <p14:creationId xmlns:p14="http://schemas.microsoft.com/office/powerpoint/2010/main" val="949108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ja-JP" altLang="en-US"/>
              <a:t>マスター タイトルの書式設定</a:t>
            </a:r>
            <a:endParaRPr lang="en-US" dirty="0"/>
          </a:p>
        </p:txBody>
      </p:sp>
      <p:sp>
        <p:nvSpPr>
          <p:cNvPr id="3" name="Content Placeholder 2"/>
          <p:cNvSpPr>
            <a:spLocks noGrp="1"/>
          </p:cNvSpPr>
          <p:nvPr>
            <p:ph idx="1"/>
          </p:nvPr>
        </p:nvSpPr>
        <p:spPr>
          <a:xfrm>
            <a:off x="5442347" y="1382397"/>
            <a:ext cx="6480810" cy="6823075"/>
          </a:xfrm>
        </p:spPr>
        <p:txBody>
          <a:bodyPr/>
          <a:lstStyle>
            <a:lvl1pPr>
              <a:defRPr sz="4480"/>
            </a:lvl1pPr>
            <a:lvl2pPr>
              <a:defRPr sz="3920"/>
            </a:lvl2pPr>
            <a:lvl3pPr>
              <a:defRPr sz="3360"/>
            </a:lvl3pPr>
            <a:lvl4pPr>
              <a:defRPr sz="2800"/>
            </a:lvl4pPr>
            <a:lvl5pPr>
              <a:defRPr sz="2800"/>
            </a:lvl5pPr>
            <a:lvl6pPr>
              <a:defRPr sz="2800"/>
            </a:lvl6pPr>
            <a:lvl7pPr>
              <a:defRPr sz="2800"/>
            </a:lvl7pPr>
            <a:lvl8pPr>
              <a:defRPr sz="2800"/>
            </a:lvl8pPr>
            <a:lvl9pPr>
              <a:defRPr sz="2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5941E12-9743-4AD0-878D-512A46083B31}" type="datetimeFigureOut">
              <a:rPr kumimoji="1" lang="ja-JP" altLang="en-US" smtClean="0"/>
              <a:t>2017/8/6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8CF8D18-2963-4312-8365-E6A49727AE6C}" type="slidenum">
              <a:rPr kumimoji="1" lang="ja-JP" altLang="en-US" smtClean="0"/>
              <a:t>‹#›</a:t>
            </a:fld>
            <a:endParaRPr kumimoji="1" lang="ja-JP" altLang="en-US"/>
          </a:p>
        </p:txBody>
      </p:sp>
    </p:spTree>
    <p:extLst>
      <p:ext uri="{BB962C8B-B14F-4D97-AF65-F5344CB8AC3E}">
        <p14:creationId xmlns:p14="http://schemas.microsoft.com/office/powerpoint/2010/main" val="1708912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442347" y="1382397"/>
            <a:ext cx="6480810" cy="6823075"/>
          </a:xfrm>
        </p:spPr>
        <p:txBody>
          <a:bodyPr anchor="t"/>
          <a:lstStyle>
            <a:lvl1pPr marL="0" indent="0">
              <a:buNone/>
              <a:defRPr sz="4480"/>
            </a:lvl1pPr>
            <a:lvl2pPr marL="640080" indent="0">
              <a:buNone/>
              <a:defRPr sz="3920"/>
            </a:lvl2pPr>
            <a:lvl3pPr marL="1280160" indent="0">
              <a:buNone/>
              <a:defRPr sz="336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r>
              <a:rPr lang="ja-JP" altLang="en-US"/>
              <a:t>図を追加</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5941E12-9743-4AD0-878D-512A46083B31}" type="datetimeFigureOut">
              <a:rPr kumimoji="1" lang="ja-JP" altLang="en-US" smtClean="0"/>
              <a:t>2017/8/6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8CF8D18-2963-4312-8365-E6A49727AE6C}" type="slidenum">
              <a:rPr kumimoji="1" lang="ja-JP" altLang="en-US" smtClean="0"/>
              <a:t>‹#›</a:t>
            </a:fld>
            <a:endParaRPr kumimoji="1" lang="ja-JP" altLang="en-US"/>
          </a:p>
        </p:txBody>
      </p:sp>
    </p:spTree>
    <p:extLst>
      <p:ext uri="{BB962C8B-B14F-4D97-AF65-F5344CB8AC3E}">
        <p14:creationId xmlns:p14="http://schemas.microsoft.com/office/powerpoint/2010/main" val="2417075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0110" y="511177"/>
            <a:ext cx="11041380" cy="1855788"/>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80110" y="2555875"/>
            <a:ext cx="11041380" cy="60918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80110" y="8898892"/>
            <a:ext cx="2880360" cy="511175"/>
          </a:xfrm>
          <a:prstGeom prst="rect">
            <a:avLst/>
          </a:prstGeom>
        </p:spPr>
        <p:txBody>
          <a:bodyPr vert="horz" lIns="91440" tIns="45720" rIns="91440" bIns="45720" rtlCol="0" anchor="ctr"/>
          <a:lstStyle>
            <a:lvl1pPr algn="l">
              <a:defRPr sz="1680">
                <a:solidFill>
                  <a:schemeClr val="tx1">
                    <a:tint val="75000"/>
                  </a:schemeClr>
                </a:solidFill>
              </a:defRPr>
            </a:lvl1pPr>
          </a:lstStyle>
          <a:p>
            <a:fld id="{B5941E12-9743-4AD0-878D-512A46083B31}" type="datetimeFigureOut">
              <a:rPr kumimoji="1" lang="ja-JP" altLang="en-US" smtClean="0"/>
              <a:t>2017/8/6</a:t>
            </a:fld>
            <a:endParaRPr kumimoji="1" lang="ja-JP" altLang="en-US"/>
          </a:p>
        </p:txBody>
      </p:sp>
      <p:sp>
        <p:nvSpPr>
          <p:cNvPr id="5" name="Footer Placeholder 4"/>
          <p:cNvSpPr>
            <a:spLocks noGrp="1"/>
          </p:cNvSpPr>
          <p:nvPr>
            <p:ph type="ftr" sz="quarter" idx="3"/>
          </p:nvPr>
        </p:nvSpPr>
        <p:spPr>
          <a:xfrm>
            <a:off x="4240530" y="8898892"/>
            <a:ext cx="4320540" cy="511175"/>
          </a:xfrm>
          <a:prstGeom prst="rect">
            <a:avLst/>
          </a:prstGeom>
        </p:spPr>
        <p:txBody>
          <a:bodyPr vert="horz" lIns="91440" tIns="45720" rIns="91440" bIns="45720" rtlCol="0" anchor="ctr"/>
          <a:lstStyle>
            <a:lvl1pPr algn="ctr">
              <a:defRPr sz="168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9041130" y="8898892"/>
            <a:ext cx="2880360" cy="511175"/>
          </a:xfrm>
          <a:prstGeom prst="rect">
            <a:avLst/>
          </a:prstGeom>
        </p:spPr>
        <p:txBody>
          <a:bodyPr vert="horz" lIns="91440" tIns="45720" rIns="91440" bIns="45720" rtlCol="0" anchor="ctr"/>
          <a:lstStyle>
            <a:lvl1pPr algn="r">
              <a:defRPr sz="1680">
                <a:solidFill>
                  <a:schemeClr val="tx1">
                    <a:tint val="75000"/>
                  </a:schemeClr>
                </a:solidFill>
              </a:defRPr>
            </a:lvl1pPr>
          </a:lstStyle>
          <a:p>
            <a:fld id="{38CF8D18-2963-4312-8365-E6A49727AE6C}" type="slidenum">
              <a:rPr kumimoji="1" lang="ja-JP" altLang="en-US" smtClean="0"/>
              <a:t>‹#›</a:t>
            </a:fld>
            <a:endParaRPr kumimoji="1" lang="ja-JP" altLang="en-US"/>
          </a:p>
        </p:txBody>
      </p:sp>
    </p:spTree>
    <p:extLst>
      <p:ext uri="{BB962C8B-B14F-4D97-AF65-F5344CB8AC3E}">
        <p14:creationId xmlns:p14="http://schemas.microsoft.com/office/powerpoint/2010/main" val="7996917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280160" rtl="0" eaLnBrk="1" latinLnBrk="0" hangingPunct="1">
        <a:lnSpc>
          <a:spcPct val="90000"/>
        </a:lnSpc>
        <a:spcBef>
          <a:spcPct val="0"/>
        </a:spcBef>
        <a:buNone/>
        <a:defRPr kumimoji="1" sz="6160" kern="1200">
          <a:solidFill>
            <a:schemeClr val="tx1"/>
          </a:solidFill>
          <a:latin typeface="+mj-lt"/>
          <a:ea typeface="+mj-ea"/>
          <a:cs typeface="+mj-cs"/>
        </a:defRPr>
      </a:lvl1pPr>
    </p:titleStyle>
    <p:bodyStyle>
      <a:lvl1pPr marL="320040" indent="-320040" algn="l" defTabSz="1280160" rtl="0" eaLnBrk="1" latinLnBrk="0" hangingPunct="1">
        <a:lnSpc>
          <a:spcPct val="90000"/>
        </a:lnSpc>
        <a:spcBef>
          <a:spcPts val="1400"/>
        </a:spcBef>
        <a:buFont typeface="Arial" panose="020B0604020202020204" pitchFamily="34" charset="0"/>
        <a:buChar char="•"/>
        <a:defRPr kumimoji="1" sz="3920" kern="1200">
          <a:solidFill>
            <a:schemeClr val="tx1"/>
          </a:solidFill>
          <a:latin typeface="+mn-lt"/>
          <a:ea typeface="+mn-ea"/>
          <a:cs typeface="+mn-cs"/>
        </a:defRPr>
      </a:lvl1pPr>
      <a:lvl2pPr marL="960120" indent="-320040" algn="l" defTabSz="1280160" rtl="0" eaLnBrk="1" latinLnBrk="0" hangingPunct="1">
        <a:lnSpc>
          <a:spcPct val="90000"/>
        </a:lnSpc>
        <a:spcBef>
          <a:spcPts val="700"/>
        </a:spcBef>
        <a:buFont typeface="Arial" panose="020B0604020202020204" pitchFamily="34" charset="0"/>
        <a:buChar char="•"/>
        <a:defRPr kumimoji="1" sz="3360" kern="1200">
          <a:solidFill>
            <a:schemeClr val="tx1"/>
          </a:solidFill>
          <a:latin typeface="+mn-lt"/>
          <a:ea typeface="+mn-ea"/>
          <a:cs typeface="+mn-cs"/>
        </a:defRPr>
      </a:lvl2pPr>
      <a:lvl3pPr marL="1600200" indent="-320040" algn="l" defTabSz="1280160" rtl="0" eaLnBrk="1" latinLnBrk="0" hangingPunct="1">
        <a:lnSpc>
          <a:spcPct val="90000"/>
        </a:lnSpc>
        <a:spcBef>
          <a:spcPts val="700"/>
        </a:spcBef>
        <a:buFont typeface="Arial" panose="020B0604020202020204" pitchFamily="34" charset="0"/>
        <a:buChar char="•"/>
        <a:defRPr kumimoji="1" sz="2800" kern="1200">
          <a:solidFill>
            <a:schemeClr val="tx1"/>
          </a:solidFill>
          <a:latin typeface="+mn-lt"/>
          <a:ea typeface="+mn-ea"/>
          <a:cs typeface="+mn-cs"/>
        </a:defRPr>
      </a:lvl3pPr>
      <a:lvl4pPr marL="224028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4pPr>
      <a:lvl5pPr marL="288036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5pPr>
      <a:lvl6pPr marL="352044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6pPr>
      <a:lvl7pPr marL="416052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7pPr>
      <a:lvl8pPr marL="480060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8pPr>
      <a:lvl9pPr marL="544068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9pPr>
    </p:bodyStyle>
    <p:otherStyle>
      <a:defPPr>
        <a:defRPr lang="en-US"/>
      </a:defPPr>
      <a:lvl1pPr marL="0" algn="l" defTabSz="1280160" rtl="0" eaLnBrk="1" latinLnBrk="0" hangingPunct="1">
        <a:defRPr kumimoji="1" sz="2520" kern="1200">
          <a:solidFill>
            <a:schemeClr val="tx1"/>
          </a:solidFill>
          <a:latin typeface="+mn-lt"/>
          <a:ea typeface="+mn-ea"/>
          <a:cs typeface="+mn-cs"/>
        </a:defRPr>
      </a:lvl1pPr>
      <a:lvl2pPr marL="640080" algn="l" defTabSz="1280160" rtl="0" eaLnBrk="1" latinLnBrk="0" hangingPunct="1">
        <a:defRPr kumimoji="1" sz="2520" kern="1200">
          <a:solidFill>
            <a:schemeClr val="tx1"/>
          </a:solidFill>
          <a:latin typeface="+mn-lt"/>
          <a:ea typeface="+mn-ea"/>
          <a:cs typeface="+mn-cs"/>
        </a:defRPr>
      </a:lvl2pPr>
      <a:lvl3pPr marL="1280160" algn="l" defTabSz="1280160" rtl="0" eaLnBrk="1" latinLnBrk="0" hangingPunct="1">
        <a:defRPr kumimoji="1" sz="2520" kern="1200">
          <a:solidFill>
            <a:schemeClr val="tx1"/>
          </a:solidFill>
          <a:latin typeface="+mn-lt"/>
          <a:ea typeface="+mn-ea"/>
          <a:cs typeface="+mn-cs"/>
        </a:defRPr>
      </a:lvl3pPr>
      <a:lvl4pPr marL="1920240" algn="l" defTabSz="1280160" rtl="0" eaLnBrk="1" latinLnBrk="0" hangingPunct="1">
        <a:defRPr kumimoji="1" sz="2520" kern="1200">
          <a:solidFill>
            <a:schemeClr val="tx1"/>
          </a:solidFill>
          <a:latin typeface="+mn-lt"/>
          <a:ea typeface="+mn-ea"/>
          <a:cs typeface="+mn-cs"/>
        </a:defRPr>
      </a:lvl4pPr>
      <a:lvl5pPr marL="2560320" algn="l" defTabSz="1280160" rtl="0" eaLnBrk="1" latinLnBrk="0" hangingPunct="1">
        <a:defRPr kumimoji="1" sz="2520" kern="1200">
          <a:solidFill>
            <a:schemeClr val="tx1"/>
          </a:solidFill>
          <a:latin typeface="+mn-lt"/>
          <a:ea typeface="+mn-ea"/>
          <a:cs typeface="+mn-cs"/>
        </a:defRPr>
      </a:lvl5pPr>
      <a:lvl6pPr marL="3200400" algn="l" defTabSz="1280160" rtl="0" eaLnBrk="1" latinLnBrk="0" hangingPunct="1">
        <a:defRPr kumimoji="1" sz="2520" kern="1200">
          <a:solidFill>
            <a:schemeClr val="tx1"/>
          </a:solidFill>
          <a:latin typeface="+mn-lt"/>
          <a:ea typeface="+mn-ea"/>
          <a:cs typeface="+mn-cs"/>
        </a:defRPr>
      </a:lvl6pPr>
      <a:lvl7pPr marL="3840480" algn="l" defTabSz="1280160" rtl="0" eaLnBrk="1" latinLnBrk="0" hangingPunct="1">
        <a:defRPr kumimoji="1" sz="2520" kern="1200">
          <a:solidFill>
            <a:schemeClr val="tx1"/>
          </a:solidFill>
          <a:latin typeface="+mn-lt"/>
          <a:ea typeface="+mn-ea"/>
          <a:cs typeface="+mn-cs"/>
        </a:defRPr>
      </a:lvl7pPr>
      <a:lvl8pPr marL="4480560" algn="l" defTabSz="1280160" rtl="0" eaLnBrk="1" latinLnBrk="0" hangingPunct="1">
        <a:defRPr kumimoji="1" sz="2520" kern="1200">
          <a:solidFill>
            <a:schemeClr val="tx1"/>
          </a:solidFill>
          <a:latin typeface="+mn-lt"/>
          <a:ea typeface="+mn-ea"/>
          <a:cs typeface="+mn-cs"/>
        </a:defRPr>
      </a:lvl8pPr>
      <a:lvl9pPr marL="5120640" algn="l" defTabSz="1280160" rtl="0" eaLnBrk="1" latinLnBrk="0" hangingPunct="1">
        <a:defRPr kumimoji="1"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テキスト ボックス 269"/>
          <p:cNvSpPr txBox="1"/>
          <p:nvPr/>
        </p:nvSpPr>
        <p:spPr>
          <a:xfrm>
            <a:off x="-12700" y="11603"/>
            <a:ext cx="5500914" cy="369332"/>
          </a:xfrm>
          <a:prstGeom prst="rect">
            <a:avLst/>
          </a:prstGeom>
          <a:noFill/>
        </p:spPr>
        <p:txBody>
          <a:bodyPr wrap="square" rtlCol="0">
            <a:spAutoFit/>
          </a:bodyPr>
          <a:lstStyle/>
          <a:p>
            <a:r>
              <a:rPr kumimoji="1" lang="ja-JP" altLang="en-US" dirty="0"/>
              <a:t>業務フローの一覧</a:t>
            </a:r>
          </a:p>
        </p:txBody>
      </p:sp>
      <p:sp>
        <p:nvSpPr>
          <p:cNvPr id="271" name="テキスト ボックス 270"/>
          <p:cNvSpPr txBox="1"/>
          <p:nvPr/>
        </p:nvSpPr>
        <p:spPr>
          <a:xfrm>
            <a:off x="317952" y="581742"/>
            <a:ext cx="9118601" cy="3416320"/>
          </a:xfrm>
          <a:prstGeom prst="rect">
            <a:avLst/>
          </a:prstGeom>
          <a:noFill/>
        </p:spPr>
        <p:txBody>
          <a:bodyPr wrap="square" rtlCol="0">
            <a:spAutoFit/>
          </a:bodyPr>
          <a:lstStyle/>
          <a:p>
            <a:r>
              <a:rPr kumimoji="1" lang="ja-JP" altLang="en-US" dirty="0" smtClean="0"/>
              <a:t>未（</a:t>
            </a:r>
            <a:r>
              <a:rPr kumimoji="1" lang="ja-JP" altLang="en-US" dirty="0"/>
              <a:t>２）：</a:t>
            </a:r>
            <a:r>
              <a:rPr kumimoji="1" lang="en-US" altLang="ja-JP" dirty="0"/>
              <a:t>1</a:t>
            </a:r>
            <a:r>
              <a:rPr kumimoji="1" lang="ja-JP" altLang="en-US" dirty="0"/>
              <a:t>日の流れ</a:t>
            </a:r>
            <a:endParaRPr kumimoji="1" lang="en-US" altLang="ja-JP" dirty="0"/>
          </a:p>
          <a:p>
            <a:r>
              <a:rPr kumimoji="1" lang="ja-JP" altLang="en-US" dirty="0" smtClean="0"/>
              <a:t>作成（</a:t>
            </a:r>
            <a:r>
              <a:rPr kumimoji="1" lang="ja-JP" altLang="en-US" dirty="0"/>
              <a:t>３</a:t>
            </a:r>
            <a:r>
              <a:rPr kumimoji="1" lang="ja-JP" altLang="en-US" dirty="0" smtClean="0"/>
              <a:t>）：</a:t>
            </a:r>
            <a:r>
              <a:rPr kumimoji="1" lang="ja-JP" altLang="en-US" dirty="0"/>
              <a:t>交通費申請と精算</a:t>
            </a:r>
            <a:endParaRPr kumimoji="1" lang="en-US" altLang="ja-JP" dirty="0"/>
          </a:p>
          <a:p>
            <a:r>
              <a:rPr kumimoji="1" lang="ja-JP" altLang="en-US" dirty="0"/>
              <a:t>作成</a:t>
            </a:r>
            <a:r>
              <a:rPr kumimoji="1" lang="ja-JP" altLang="en-US" dirty="0" smtClean="0"/>
              <a:t>（</a:t>
            </a:r>
            <a:r>
              <a:rPr kumimoji="1" lang="ja-JP" altLang="en-US" dirty="0"/>
              <a:t>４）：旅費の申請</a:t>
            </a:r>
            <a:endParaRPr kumimoji="1" lang="en-US" altLang="ja-JP" dirty="0"/>
          </a:p>
          <a:p>
            <a:r>
              <a:rPr kumimoji="1" lang="ja-JP" altLang="en-US" dirty="0"/>
              <a:t>作成</a:t>
            </a:r>
            <a:r>
              <a:rPr kumimoji="1" lang="ja-JP" altLang="en-US" dirty="0" smtClean="0"/>
              <a:t>（５</a:t>
            </a:r>
            <a:r>
              <a:rPr kumimoji="1" lang="ja-JP" altLang="en-US" dirty="0" smtClean="0"/>
              <a:t>）：</a:t>
            </a:r>
            <a:r>
              <a:rPr kumimoji="1" lang="ja-JP" altLang="en-US" dirty="0"/>
              <a:t>旅費の精算</a:t>
            </a:r>
            <a:endParaRPr kumimoji="1" lang="en-US" altLang="ja-JP" dirty="0"/>
          </a:p>
          <a:p>
            <a:r>
              <a:rPr kumimoji="1" lang="ja-JP" altLang="en-US" dirty="0"/>
              <a:t>未（</a:t>
            </a:r>
            <a:r>
              <a:rPr kumimoji="1" lang="ja-JP" altLang="en-US" dirty="0" smtClean="0"/>
              <a:t>６）：交際費</a:t>
            </a:r>
            <a:r>
              <a:rPr kumimoji="1" lang="ja-JP" altLang="en-US" dirty="0"/>
              <a:t>の申請</a:t>
            </a:r>
            <a:endParaRPr kumimoji="1" lang="en-US" altLang="ja-JP" dirty="0"/>
          </a:p>
          <a:p>
            <a:r>
              <a:rPr kumimoji="1" lang="ja-JP" altLang="en-US" dirty="0"/>
              <a:t>未（</a:t>
            </a:r>
            <a:r>
              <a:rPr kumimoji="1" lang="ja-JP" altLang="en-US" dirty="0" smtClean="0"/>
              <a:t>７）：</a:t>
            </a:r>
            <a:r>
              <a:rPr kumimoji="1" lang="ja-JP" altLang="en-US" dirty="0"/>
              <a:t>交際費の精算</a:t>
            </a:r>
            <a:endParaRPr kumimoji="1" lang="en-US" altLang="ja-JP" dirty="0"/>
          </a:p>
          <a:p>
            <a:r>
              <a:rPr kumimoji="1" lang="ja-JP" altLang="en-US" dirty="0"/>
              <a:t>未</a:t>
            </a:r>
            <a:r>
              <a:rPr kumimoji="1" lang="ja-JP" altLang="en-US" dirty="0" smtClean="0"/>
              <a:t>（８）</a:t>
            </a:r>
            <a:r>
              <a:rPr kumimoji="1" lang="ja-JP" altLang="en-US" dirty="0"/>
              <a:t>：経費</a:t>
            </a:r>
            <a:r>
              <a:rPr kumimoji="1" lang="ja-JP" altLang="en-US" dirty="0" smtClean="0"/>
              <a:t>精算</a:t>
            </a:r>
            <a:endParaRPr kumimoji="1" lang="en-US" altLang="ja-JP" dirty="0" smtClean="0"/>
          </a:p>
          <a:p>
            <a:r>
              <a:rPr kumimoji="1" lang="ja-JP" altLang="en-US" dirty="0"/>
              <a:t>未（</a:t>
            </a:r>
            <a:r>
              <a:rPr kumimoji="1" lang="ja-JP" altLang="en-US" dirty="0"/>
              <a:t>９）：経費精算</a:t>
            </a:r>
            <a:endParaRPr kumimoji="1" lang="en-US" altLang="ja-JP" dirty="0"/>
          </a:p>
          <a:p>
            <a:r>
              <a:rPr kumimoji="1" lang="ja-JP" altLang="en-US" dirty="0"/>
              <a:t>未（</a:t>
            </a:r>
            <a:r>
              <a:rPr kumimoji="1" lang="ja-JP" altLang="en-US" dirty="0" smtClean="0"/>
              <a:t>１０）</a:t>
            </a:r>
            <a:r>
              <a:rPr kumimoji="1" lang="ja-JP" altLang="en-US" dirty="0" smtClean="0"/>
              <a:t>：支払</a:t>
            </a:r>
            <a:r>
              <a:rPr kumimoji="1" lang="ja-JP" altLang="en-US" dirty="0"/>
              <a:t>証明書</a:t>
            </a:r>
            <a:r>
              <a:rPr kumimoji="1" lang="ja-JP" altLang="en-US" dirty="0" smtClean="0"/>
              <a:t>の</a:t>
            </a:r>
            <a:r>
              <a:rPr kumimoji="1" lang="ja-JP" altLang="en-US" dirty="0"/>
              <a:t>申請</a:t>
            </a:r>
            <a:endParaRPr kumimoji="1" lang="en-US" altLang="ja-JP" dirty="0"/>
          </a:p>
          <a:p>
            <a:r>
              <a:rPr kumimoji="1" lang="ja-JP" altLang="en-US" dirty="0"/>
              <a:t>未（</a:t>
            </a:r>
            <a:r>
              <a:rPr kumimoji="1" lang="ja-JP" altLang="en-US" dirty="0" smtClean="0"/>
              <a:t>１１）</a:t>
            </a:r>
            <a:r>
              <a:rPr kumimoji="1" lang="ja-JP" altLang="en-US" dirty="0"/>
              <a:t>：タクシーチケットの使用</a:t>
            </a:r>
            <a:endParaRPr kumimoji="1" lang="en-US" altLang="ja-JP" dirty="0"/>
          </a:p>
          <a:p>
            <a:r>
              <a:rPr kumimoji="1" lang="ja-JP" altLang="en-US" dirty="0"/>
              <a:t>未（</a:t>
            </a:r>
            <a:r>
              <a:rPr kumimoji="1" lang="ja-JP" altLang="en-US" dirty="0" smtClean="0"/>
              <a:t>１２）</a:t>
            </a:r>
            <a:r>
              <a:rPr kumimoji="1" lang="ja-JP" altLang="en-US" dirty="0"/>
              <a:t>： 経理</a:t>
            </a:r>
            <a:r>
              <a:rPr kumimoji="1" lang="ja-JP" altLang="en-US" dirty="0" smtClean="0"/>
              <a:t>処理</a:t>
            </a:r>
            <a:endParaRPr kumimoji="1" lang="en-US" altLang="ja-JP" dirty="0"/>
          </a:p>
          <a:p>
            <a:r>
              <a:rPr kumimoji="1" lang="ja-JP" altLang="en-US" dirty="0"/>
              <a:t>未：出納担当者・代行責任者の変更</a:t>
            </a:r>
            <a:endParaRPr kumimoji="1" lang="en-US" altLang="ja-JP" dirty="0"/>
          </a:p>
        </p:txBody>
      </p:sp>
      <p:sp>
        <p:nvSpPr>
          <p:cNvPr id="2" name="テキスト ボックス 1"/>
          <p:cNvSpPr txBox="1"/>
          <p:nvPr/>
        </p:nvSpPr>
        <p:spPr>
          <a:xfrm>
            <a:off x="1244146" y="4705350"/>
            <a:ext cx="8192407" cy="2123658"/>
          </a:xfrm>
          <a:prstGeom prst="rect">
            <a:avLst/>
          </a:prstGeom>
          <a:noFill/>
        </p:spPr>
        <p:txBody>
          <a:bodyPr wrap="square" rtlCol="0">
            <a:spAutoFit/>
          </a:bodyPr>
          <a:lstStyle/>
          <a:p>
            <a:r>
              <a:rPr kumimoji="1" lang="en-US" altLang="ja-JP" sz="1200" dirty="0" smtClean="0">
                <a:solidFill>
                  <a:srgbClr val="FF0000"/>
                </a:solidFill>
              </a:rPr>
              <a:t># </a:t>
            </a:r>
            <a:r>
              <a:rPr kumimoji="1" lang="ja-JP" altLang="en-US" sz="1200" dirty="0" smtClean="0">
                <a:solidFill>
                  <a:srgbClr val="FF0000"/>
                </a:solidFill>
              </a:rPr>
              <a:t>確認</a:t>
            </a:r>
            <a:r>
              <a:rPr kumimoji="1" lang="ja-JP" altLang="en-US" sz="1200" dirty="0" smtClean="0">
                <a:solidFill>
                  <a:srgbClr val="FF0000"/>
                </a:solidFill>
              </a:rPr>
              <a:t>する</a:t>
            </a:r>
            <a:r>
              <a:rPr kumimoji="1" lang="ja-JP" altLang="en-US" sz="1200" dirty="0" smtClean="0">
                <a:solidFill>
                  <a:srgbClr val="FF0000"/>
                </a:solidFill>
              </a:rPr>
              <a:t>こと（運用）</a:t>
            </a:r>
            <a:endParaRPr kumimoji="1" lang="en-US" altLang="ja-JP" sz="1200" dirty="0" smtClean="0">
              <a:solidFill>
                <a:srgbClr val="FF0000"/>
              </a:solidFill>
            </a:endParaRPr>
          </a:p>
          <a:p>
            <a:r>
              <a:rPr kumimoji="1" lang="ja-JP" altLang="en-US" sz="1200" dirty="0" smtClean="0">
                <a:solidFill>
                  <a:srgbClr val="FF0000"/>
                </a:solidFill>
              </a:rPr>
              <a:t>* 旅費</a:t>
            </a:r>
            <a:r>
              <a:rPr kumimoji="1" lang="ja-JP" altLang="en-US" sz="1200" dirty="0" smtClean="0">
                <a:solidFill>
                  <a:srgbClr val="FF0000"/>
                </a:solidFill>
              </a:rPr>
              <a:t>の申請は仮払いが必要な場合</a:t>
            </a:r>
            <a:r>
              <a:rPr kumimoji="1" lang="ja-JP" altLang="en-US" sz="1200" dirty="0" smtClean="0">
                <a:solidFill>
                  <a:srgbClr val="FF0000"/>
                </a:solidFill>
              </a:rPr>
              <a:t>のみ？必ず申請必要？</a:t>
            </a:r>
            <a:endParaRPr kumimoji="1" lang="en-US" altLang="ja-JP" sz="1200" dirty="0" smtClean="0">
              <a:solidFill>
                <a:srgbClr val="FF0000"/>
              </a:solidFill>
            </a:endParaRPr>
          </a:p>
          <a:p>
            <a:r>
              <a:rPr kumimoji="1" lang="ja-JP" altLang="en-US" sz="1200" dirty="0" smtClean="0">
                <a:solidFill>
                  <a:srgbClr val="FF0000"/>
                </a:solidFill>
              </a:rPr>
              <a:t>* アルバイトの場合</a:t>
            </a:r>
            <a:endParaRPr kumimoji="1" lang="en-US" altLang="ja-JP" sz="1200" dirty="0" smtClean="0">
              <a:solidFill>
                <a:srgbClr val="FF0000"/>
              </a:solidFill>
            </a:endParaRPr>
          </a:p>
          <a:p>
            <a:r>
              <a:rPr kumimoji="1" lang="ja-JP" altLang="en-US" sz="1200" dirty="0">
                <a:solidFill>
                  <a:srgbClr val="FF0000"/>
                </a:solidFill>
              </a:rPr>
              <a:t>　</a:t>
            </a:r>
            <a:r>
              <a:rPr kumimoji="1" lang="ja-JP" altLang="en-US" sz="1200" dirty="0" smtClean="0">
                <a:solidFill>
                  <a:srgbClr val="FF0000"/>
                </a:solidFill>
              </a:rPr>
              <a:t>案）社員が立て替える、その旨を申請理由に記載</a:t>
            </a:r>
            <a:endParaRPr kumimoji="1" lang="en-US" altLang="ja-JP" sz="1200" dirty="0" smtClean="0">
              <a:solidFill>
                <a:srgbClr val="FF0000"/>
              </a:solidFill>
            </a:endParaRPr>
          </a:p>
          <a:p>
            <a:r>
              <a:rPr kumimoji="1" lang="ja-JP" altLang="en-US" sz="1200" dirty="0">
                <a:solidFill>
                  <a:srgbClr val="FF0000"/>
                </a:solidFill>
              </a:rPr>
              <a:t>　</a:t>
            </a:r>
            <a:r>
              <a:rPr kumimoji="1" lang="ja-JP" altLang="en-US" sz="1200" dirty="0" smtClean="0">
                <a:solidFill>
                  <a:srgbClr val="FF0000"/>
                </a:solidFill>
              </a:rPr>
              <a:t>代理申請機能があるよう</a:t>
            </a:r>
            <a:r>
              <a:rPr kumimoji="1" lang="ja-JP" altLang="en-US" sz="1200" dirty="0" err="1" smtClean="0">
                <a:solidFill>
                  <a:srgbClr val="FF0000"/>
                </a:solidFill>
              </a:rPr>
              <a:t>。。。</a:t>
            </a:r>
            <a:endParaRPr kumimoji="1" lang="en-US" altLang="ja-JP" sz="1200" dirty="0" smtClean="0">
              <a:solidFill>
                <a:srgbClr val="FF0000"/>
              </a:solidFill>
            </a:endParaRPr>
          </a:p>
          <a:p>
            <a:r>
              <a:rPr kumimoji="1" lang="ja-JP" altLang="en-US" sz="1200" dirty="0" smtClean="0">
                <a:solidFill>
                  <a:srgbClr val="FF0000"/>
                </a:solidFill>
              </a:rPr>
              <a:t>* </a:t>
            </a:r>
            <a:r>
              <a:rPr kumimoji="1" lang="en-US" altLang="ja-JP" sz="1200" dirty="0" smtClean="0">
                <a:solidFill>
                  <a:srgbClr val="FF0000"/>
                </a:solidFill>
              </a:rPr>
              <a:t>2</a:t>
            </a:r>
            <a:r>
              <a:rPr kumimoji="1" lang="ja-JP" altLang="en-US" sz="1200" dirty="0" smtClean="0">
                <a:solidFill>
                  <a:srgbClr val="FF0000"/>
                </a:solidFill>
              </a:rPr>
              <a:t>週間を超えた清算</a:t>
            </a:r>
            <a:endParaRPr kumimoji="1" lang="en-US" altLang="ja-JP" sz="1200" dirty="0" smtClean="0">
              <a:solidFill>
                <a:srgbClr val="FF0000"/>
              </a:solidFill>
            </a:endParaRPr>
          </a:p>
          <a:p>
            <a:r>
              <a:rPr kumimoji="1" lang="ja-JP" altLang="en-US" sz="1200" dirty="0">
                <a:solidFill>
                  <a:srgbClr val="FF0000"/>
                </a:solidFill>
              </a:rPr>
              <a:t>　</a:t>
            </a:r>
            <a:r>
              <a:rPr kumimoji="1" lang="ja-JP" altLang="en-US" sz="1200" dirty="0" smtClean="0">
                <a:solidFill>
                  <a:srgbClr val="FF0000"/>
                </a:solidFill>
              </a:rPr>
              <a:t>案）別途申請書を用意し、決裁の受けた申請書を清算時に</a:t>
            </a:r>
            <a:r>
              <a:rPr kumimoji="1" lang="en-US" altLang="ja-JP" sz="1200" dirty="0" smtClean="0">
                <a:solidFill>
                  <a:srgbClr val="FF0000"/>
                </a:solidFill>
              </a:rPr>
              <a:t>PDF</a:t>
            </a:r>
            <a:r>
              <a:rPr kumimoji="1" lang="ja-JP" altLang="en-US" sz="1200" dirty="0" smtClean="0">
                <a:solidFill>
                  <a:srgbClr val="FF0000"/>
                </a:solidFill>
              </a:rPr>
              <a:t>添付</a:t>
            </a:r>
            <a:endParaRPr kumimoji="1" lang="en-US" altLang="ja-JP" sz="1200" dirty="0" smtClean="0">
              <a:solidFill>
                <a:srgbClr val="FF0000"/>
              </a:solidFill>
            </a:endParaRPr>
          </a:p>
          <a:p>
            <a:r>
              <a:rPr kumimoji="1" lang="ja-JP" altLang="en-US" sz="1200" dirty="0" smtClean="0">
                <a:solidFill>
                  <a:srgbClr val="FF0000"/>
                </a:solidFill>
              </a:rPr>
              <a:t>* 立替清算を</a:t>
            </a:r>
            <a:r>
              <a:rPr kumimoji="1" lang="ja-JP" altLang="en-US" sz="1200" dirty="0">
                <a:solidFill>
                  <a:srgbClr val="FF0000"/>
                </a:solidFill>
              </a:rPr>
              <a:t>行うまでの現金に関するフローは現状と同じ。</a:t>
            </a:r>
            <a:endParaRPr kumimoji="1" lang="en-US" altLang="ja-JP" sz="1200" dirty="0">
              <a:solidFill>
                <a:srgbClr val="FF0000"/>
              </a:solidFill>
            </a:endParaRPr>
          </a:p>
          <a:p>
            <a:r>
              <a:rPr kumimoji="1" lang="ja-JP" altLang="en-US" sz="1200" dirty="0" smtClean="0">
                <a:solidFill>
                  <a:srgbClr val="FF0000"/>
                </a:solidFill>
              </a:rPr>
              <a:t>　ややこしく</a:t>
            </a:r>
            <a:r>
              <a:rPr kumimoji="1" lang="ja-JP" altLang="en-US" sz="1200" dirty="0">
                <a:solidFill>
                  <a:srgbClr val="FF0000"/>
                </a:solidFill>
              </a:rPr>
              <a:t>なる</a:t>
            </a:r>
            <a:r>
              <a:rPr kumimoji="1" lang="ja-JP" altLang="en-US" sz="1200" dirty="0" smtClean="0">
                <a:solidFill>
                  <a:srgbClr val="FF0000"/>
                </a:solidFill>
              </a:rPr>
              <a:t>なら立替清算も</a:t>
            </a:r>
            <a:r>
              <a:rPr kumimoji="1" lang="ja-JP" altLang="en-US" sz="1200" dirty="0">
                <a:solidFill>
                  <a:srgbClr val="FF0000"/>
                </a:solidFill>
              </a:rPr>
              <a:t>同時にやったほうが・・</a:t>
            </a:r>
            <a:r>
              <a:rPr kumimoji="1" lang="ja-JP" altLang="en-US" sz="1200" dirty="0" smtClean="0">
                <a:solidFill>
                  <a:srgbClr val="FF0000"/>
                </a:solidFill>
              </a:rPr>
              <a:t>・</a:t>
            </a:r>
            <a:endParaRPr kumimoji="1" lang="en-US" altLang="ja-JP" sz="1200" dirty="0" smtClean="0">
              <a:solidFill>
                <a:srgbClr val="FF0000"/>
              </a:solidFill>
            </a:endParaRPr>
          </a:p>
          <a:p>
            <a:r>
              <a:rPr kumimoji="1" lang="ja-JP" altLang="en-US" sz="1200" dirty="0" smtClean="0">
                <a:solidFill>
                  <a:srgbClr val="FF0000"/>
                </a:solidFill>
              </a:rPr>
              <a:t>* 店頭での仮払い業務の内容を確認</a:t>
            </a:r>
            <a:endParaRPr kumimoji="1" lang="en-US" altLang="ja-JP" sz="1200" dirty="0" smtClean="0">
              <a:solidFill>
                <a:srgbClr val="FF0000"/>
              </a:solidFill>
            </a:endParaRPr>
          </a:p>
          <a:p>
            <a:pPr marL="171450" indent="-171450">
              <a:buFont typeface="Arial" panose="020B0604020202020204" pitchFamily="34" charset="0"/>
              <a:buChar char="•"/>
            </a:pPr>
            <a:r>
              <a:rPr kumimoji="1" lang="ja-JP" altLang="en-US" sz="1200" dirty="0" smtClean="0">
                <a:solidFill>
                  <a:srgbClr val="FF0000"/>
                </a:solidFill>
              </a:rPr>
              <a:t>帰省の申請について、総務が確認している内容</a:t>
            </a:r>
            <a:endParaRPr kumimoji="1" lang="en-US" altLang="ja-JP" sz="1200" dirty="0" smtClean="0">
              <a:solidFill>
                <a:srgbClr val="FF0000"/>
              </a:solidFill>
            </a:endParaRPr>
          </a:p>
        </p:txBody>
      </p:sp>
      <p:sp>
        <p:nvSpPr>
          <p:cNvPr id="5" name="テキスト ボックス 4"/>
          <p:cNvSpPr txBox="1"/>
          <p:nvPr/>
        </p:nvSpPr>
        <p:spPr>
          <a:xfrm>
            <a:off x="4711700" y="2289902"/>
            <a:ext cx="5550352" cy="461665"/>
          </a:xfrm>
          <a:prstGeom prst="rect">
            <a:avLst/>
          </a:prstGeom>
          <a:noFill/>
        </p:spPr>
        <p:txBody>
          <a:bodyPr wrap="square" rtlCol="0">
            <a:spAutoFit/>
          </a:bodyPr>
          <a:lstStyle/>
          <a:p>
            <a:r>
              <a:rPr kumimoji="1" lang="en-US" altLang="ja-JP" sz="1200" dirty="0" smtClean="0">
                <a:solidFill>
                  <a:srgbClr val="FF0000"/>
                </a:solidFill>
              </a:rPr>
              <a:t># </a:t>
            </a:r>
            <a:r>
              <a:rPr kumimoji="1" lang="ja-JP" altLang="en-US" sz="1200" dirty="0" smtClean="0">
                <a:solidFill>
                  <a:srgbClr val="FF0000"/>
                </a:solidFill>
              </a:rPr>
              <a:t>確認</a:t>
            </a:r>
            <a:r>
              <a:rPr kumimoji="1" lang="ja-JP" altLang="en-US" sz="1200" dirty="0" smtClean="0">
                <a:solidFill>
                  <a:srgbClr val="FF0000"/>
                </a:solidFill>
              </a:rPr>
              <a:t>する</a:t>
            </a:r>
            <a:r>
              <a:rPr kumimoji="1" lang="ja-JP" altLang="en-US" sz="1200" dirty="0" smtClean="0">
                <a:solidFill>
                  <a:srgbClr val="FF0000"/>
                </a:solidFill>
              </a:rPr>
              <a:t>こと（システム）</a:t>
            </a:r>
            <a:endParaRPr kumimoji="1" lang="en-US" altLang="ja-JP" sz="1200" dirty="0" smtClean="0">
              <a:solidFill>
                <a:srgbClr val="FF0000"/>
              </a:solidFill>
            </a:endParaRPr>
          </a:p>
          <a:p>
            <a:r>
              <a:rPr kumimoji="1" lang="ja-JP" altLang="en-US" sz="1200" dirty="0">
                <a:solidFill>
                  <a:srgbClr val="FF0000"/>
                </a:solidFill>
              </a:rPr>
              <a:t>* </a:t>
            </a:r>
            <a:r>
              <a:rPr kumimoji="1" lang="ja-JP" altLang="en-US" sz="1200" dirty="0" smtClean="0">
                <a:solidFill>
                  <a:srgbClr val="FF0000"/>
                </a:solidFill>
              </a:rPr>
              <a:t>入力項目によって承認フローを変更する</a:t>
            </a:r>
            <a:endParaRPr kumimoji="1" lang="en-US" altLang="ja-JP" sz="1200" dirty="0">
              <a:solidFill>
                <a:srgbClr val="FF0000"/>
              </a:solidFill>
            </a:endParaRPr>
          </a:p>
        </p:txBody>
      </p:sp>
    </p:spTree>
    <p:extLst>
      <p:ext uri="{BB962C8B-B14F-4D97-AF65-F5344CB8AC3E}">
        <p14:creationId xmlns:p14="http://schemas.microsoft.com/office/powerpoint/2010/main" val="10945208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6" name="コネクタ: カギ線 56"/>
          <p:cNvCxnSpPr>
            <a:stCxn id="11" idx="1"/>
            <a:endCxn id="70" idx="2"/>
          </p:cNvCxnSpPr>
          <p:nvPr/>
        </p:nvCxnSpPr>
        <p:spPr>
          <a:xfrm rot="10800000">
            <a:off x="1770255" y="4080848"/>
            <a:ext cx="466264" cy="2032162"/>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5" name="四角形: 角を丸くする 4"/>
          <p:cNvSpPr/>
          <p:nvPr/>
        </p:nvSpPr>
        <p:spPr>
          <a:xfrm>
            <a:off x="1258410" y="1304183"/>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申請</a:t>
            </a:r>
          </a:p>
        </p:txBody>
      </p:sp>
      <p:sp>
        <p:nvSpPr>
          <p:cNvPr id="7" name="テキスト ボックス 6"/>
          <p:cNvSpPr txBox="1"/>
          <p:nvPr/>
        </p:nvSpPr>
        <p:spPr>
          <a:xfrm>
            <a:off x="-12700" y="11603"/>
            <a:ext cx="5500914" cy="369332"/>
          </a:xfrm>
          <a:prstGeom prst="rect">
            <a:avLst/>
          </a:prstGeom>
          <a:noFill/>
        </p:spPr>
        <p:txBody>
          <a:bodyPr wrap="square" rtlCol="0">
            <a:spAutoFit/>
          </a:bodyPr>
          <a:lstStyle/>
          <a:p>
            <a:r>
              <a:rPr kumimoji="1" lang="ja-JP" altLang="en-US" dirty="0"/>
              <a:t>仮払いの精算</a:t>
            </a:r>
          </a:p>
        </p:txBody>
      </p:sp>
      <p:sp>
        <p:nvSpPr>
          <p:cNvPr id="8" name="フローチャート: 書類 7"/>
          <p:cNvSpPr/>
          <p:nvPr/>
        </p:nvSpPr>
        <p:spPr>
          <a:xfrm>
            <a:off x="1916451" y="1569451"/>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仮払精算書</a:t>
            </a:r>
          </a:p>
        </p:txBody>
      </p:sp>
      <p:sp>
        <p:nvSpPr>
          <p:cNvPr id="10" name="四角形: 角を丸くする 9"/>
          <p:cNvSpPr/>
          <p:nvPr/>
        </p:nvSpPr>
        <p:spPr>
          <a:xfrm>
            <a:off x="1258410" y="2438614"/>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承認</a:t>
            </a:r>
          </a:p>
        </p:txBody>
      </p:sp>
      <p:sp>
        <p:nvSpPr>
          <p:cNvPr id="11" name="四角形: 角を丸くする 10"/>
          <p:cNvSpPr/>
          <p:nvPr/>
        </p:nvSpPr>
        <p:spPr>
          <a:xfrm>
            <a:off x="2236519" y="5941157"/>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チェック</a:t>
            </a:r>
          </a:p>
        </p:txBody>
      </p:sp>
      <p:sp>
        <p:nvSpPr>
          <p:cNvPr id="44" name="正方形/長方形 43"/>
          <p:cNvSpPr/>
          <p:nvPr/>
        </p:nvSpPr>
        <p:spPr>
          <a:xfrm>
            <a:off x="0" y="508000"/>
            <a:ext cx="329669" cy="1469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1100" dirty="0"/>
              <a:t>申請者</a:t>
            </a:r>
          </a:p>
        </p:txBody>
      </p:sp>
      <p:sp>
        <p:nvSpPr>
          <p:cNvPr id="45" name="正方形/長方形 44"/>
          <p:cNvSpPr/>
          <p:nvPr/>
        </p:nvSpPr>
        <p:spPr>
          <a:xfrm>
            <a:off x="-12699" y="1977571"/>
            <a:ext cx="343022" cy="15462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ja-JP" altLang="en-US" sz="1100" dirty="0"/>
              <a:t>承認者</a:t>
            </a:r>
            <a:endParaRPr kumimoji="1" lang="en-US" altLang="ja-JP" sz="1100" dirty="0"/>
          </a:p>
        </p:txBody>
      </p:sp>
      <p:sp>
        <p:nvSpPr>
          <p:cNvPr id="47" name="正方形/長方形 46"/>
          <p:cNvSpPr/>
          <p:nvPr/>
        </p:nvSpPr>
        <p:spPr>
          <a:xfrm>
            <a:off x="4321" y="5576207"/>
            <a:ext cx="329669" cy="302759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eaVert" rtlCol="0" anchor="ctr"/>
          <a:lstStyle/>
          <a:p>
            <a:pPr algn="ctr"/>
            <a:r>
              <a:rPr kumimoji="1" lang="ja-JP" altLang="en-US" sz="1100" dirty="0"/>
              <a:t>出納担当</a:t>
            </a:r>
          </a:p>
        </p:txBody>
      </p:sp>
      <p:sp>
        <p:nvSpPr>
          <p:cNvPr id="49" name="正方形/長方形 48"/>
          <p:cNvSpPr/>
          <p:nvPr/>
        </p:nvSpPr>
        <p:spPr>
          <a:xfrm>
            <a:off x="4321" y="8603801"/>
            <a:ext cx="329669" cy="987874"/>
          </a:xfrm>
          <a:prstGeom prst="rect">
            <a:avLst/>
          </a:prstGeom>
        </p:spPr>
        <p:style>
          <a:lnRef idx="2">
            <a:schemeClr val="dk1">
              <a:shade val="50000"/>
            </a:schemeClr>
          </a:lnRef>
          <a:fillRef idx="1">
            <a:schemeClr val="dk1"/>
          </a:fillRef>
          <a:effectRef idx="0">
            <a:schemeClr val="dk1"/>
          </a:effectRef>
          <a:fontRef idx="minor">
            <a:schemeClr val="lt1"/>
          </a:fontRef>
        </p:style>
        <p:txBody>
          <a:bodyPr vert="eaVert" rtlCol="0" anchor="ctr"/>
          <a:lstStyle/>
          <a:p>
            <a:pPr algn="ctr"/>
            <a:r>
              <a:rPr kumimoji="1" lang="ja-JP" altLang="en-US" sz="1100" dirty="0"/>
              <a:t>システム</a:t>
            </a:r>
          </a:p>
        </p:txBody>
      </p:sp>
      <p:sp>
        <p:nvSpPr>
          <p:cNvPr id="54" name="テキスト ボックス 53"/>
          <p:cNvSpPr txBox="1"/>
          <p:nvPr/>
        </p:nvSpPr>
        <p:spPr>
          <a:xfrm>
            <a:off x="1770118" y="1976469"/>
            <a:ext cx="463500" cy="230832"/>
          </a:xfrm>
          <a:prstGeom prst="rect">
            <a:avLst/>
          </a:prstGeom>
          <a:noFill/>
        </p:spPr>
        <p:txBody>
          <a:bodyPr wrap="square" rtlCol="0">
            <a:spAutoFit/>
          </a:bodyPr>
          <a:lstStyle/>
          <a:p>
            <a:r>
              <a:rPr kumimoji="1" lang="ja-JP" altLang="en-US" sz="900" dirty="0"/>
              <a:t>申請</a:t>
            </a:r>
          </a:p>
        </p:txBody>
      </p:sp>
      <p:sp>
        <p:nvSpPr>
          <p:cNvPr id="55" name="テキスト ボックス 54"/>
          <p:cNvSpPr txBox="1"/>
          <p:nvPr/>
        </p:nvSpPr>
        <p:spPr>
          <a:xfrm>
            <a:off x="1211155" y="1775717"/>
            <a:ext cx="463500" cy="369332"/>
          </a:xfrm>
          <a:prstGeom prst="rect">
            <a:avLst/>
          </a:prstGeom>
          <a:noFill/>
        </p:spPr>
        <p:txBody>
          <a:bodyPr wrap="square" rtlCol="0">
            <a:spAutoFit/>
          </a:bodyPr>
          <a:lstStyle/>
          <a:p>
            <a:r>
              <a:rPr kumimoji="1" lang="ja-JP" altLang="en-US" sz="900" dirty="0"/>
              <a:t>差し戻し</a:t>
            </a:r>
          </a:p>
        </p:txBody>
      </p:sp>
      <p:sp>
        <p:nvSpPr>
          <p:cNvPr id="65" name="フローチャート: 磁気ディスク 64"/>
          <p:cNvSpPr/>
          <p:nvPr/>
        </p:nvSpPr>
        <p:spPr>
          <a:xfrm>
            <a:off x="4886175" y="8971275"/>
            <a:ext cx="655551" cy="52367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67" name="直線矢印コネクタ 66"/>
          <p:cNvCxnSpPr>
            <a:stCxn id="125" idx="2"/>
            <a:endCxn id="65" idx="1"/>
          </p:cNvCxnSpPr>
          <p:nvPr/>
        </p:nvCxnSpPr>
        <p:spPr>
          <a:xfrm flipH="1">
            <a:off x="5213951" y="6281614"/>
            <a:ext cx="29823" cy="268966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6" name="テキスト ボックス 65"/>
          <p:cNvSpPr txBox="1"/>
          <p:nvPr/>
        </p:nvSpPr>
        <p:spPr>
          <a:xfrm>
            <a:off x="3563650" y="5641462"/>
            <a:ext cx="882412" cy="230832"/>
          </a:xfrm>
          <a:prstGeom prst="rect">
            <a:avLst/>
          </a:prstGeom>
          <a:noFill/>
        </p:spPr>
        <p:txBody>
          <a:bodyPr wrap="square" rtlCol="0">
            <a:spAutoFit/>
          </a:bodyPr>
          <a:lstStyle/>
          <a:p>
            <a:r>
              <a:rPr kumimoji="1" lang="ja-JP" altLang="en-US" sz="900" dirty="0"/>
              <a:t>チェック</a:t>
            </a:r>
            <a:r>
              <a:rPr kumimoji="1" lang="en-US" altLang="ja-JP" sz="900" dirty="0"/>
              <a:t>NG</a:t>
            </a:r>
            <a:endParaRPr kumimoji="1" lang="ja-JP" altLang="en-US" sz="900" dirty="0"/>
          </a:p>
        </p:txBody>
      </p:sp>
      <p:sp>
        <p:nvSpPr>
          <p:cNvPr id="82" name="テキスト ボックス 81"/>
          <p:cNvSpPr txBox="1"/>
          <p:nvPr/>
        </p:nvSpPr>
        <p:spPr>
          <a:xfrm>
            <a:off x="639884" y="5963556"/>
            <a:ext cx="3851034" cy="2031325"/>
          </a:xfrm>
          <a:prstGeom prst="rect">
            <a:avLst/>
          </a:prstGeom>
          <a:noFill/>
        </p:spPr>
        <p:txBody>
          <a:bodyPr wrap="square" rtlCol="0">
            <a:spAutoFit/>
          </a:bodyPr>
          <a:lstStyle/>
          <a:p>
            <a:r>
              <a:rPr kumimoji="1" lang="ja-JP" altLang="en-US" sz="900" dirty="0"/>
              <a:t>・提出日</a:t>
            </a:r>
            <a:endParaRPr kumimoji="1" lang="en-US" altLang="ja-JP" sz="900" dirty="0"/>
          </a:p>
          <a:p>
            <a:r>
              <a:rPr kumimoji="1" lang="ja-JP" altLang="en-US" sz="900" dirty="0"/>
              <a:t>・所属</a:t>
            </a:r>
            <a:endParaRPr kumimoji="1" lang="en-US" altLang="ja-JP" sz="900" dirty="0"/>
          </a:p>
          <a:p>
            <a:r>
              <a:rPr kumimoji="1" lang="ja-JP" altLang="en-US" sz="900" dirty="0"/>
              <a:t>・社員番号</a:t>
            </a:r>
            <a:endParaRPr kumimoji="1" lang="en-US" altLang="ja-JP" sz="900" dirty="0"/>
          </a:p>
          <a:p>
            <a:r>
              <a:rPr kumimoji="1" lang="ja-JP" altLang="en-US" sz="900" dirty="0"/>
              <a:t>・氏名</a:t>
            </a:r>
            <a:endParaRPr kumimoji="1" lang="en-US" altLang="ja-JP" sz="900" dirty="0"/>
          </a:p>
          <a:p>
            <a:r>
              <a:rPr kumimoji="1" lang="ja-JP" altLang="en-US" sz="900" dirty="0"/>
              <a:t>・精算日の超過</a:t>
            </a:r>
            <a:endParaRPr kumimoji="1" lang="en-US" altLang="ja-JP" sz="900" dirty="0"/>
          </a:p>
          <a:p>
            <a:r>
              <a:rPr kumimoji="1" lang="ja-JP" altLang="en-US" sz="900" dirty="0"/>
              <a:t>・費用負担部門</a:t>
            </a:r>
            <a:endParaRPr kumimoji="1" lang="en-US" altLang="ja-JP" sz="900" dirty="0"/>
          </a:p>
          <a:p>
            <a:r>
              <a:rPr kumimoji="1" lang="ja-JP" altLang="en-US" sz="900" dirty="0"/>
              <a:t>・領収書の日付（支払日）</a:t>
            </a:r>
            <a:endParaRPr kumimoji="1" lang="en-US" altLang="ja-JP" sz="900" dirty="0"/>
          </a:p>
          <a:p>
            <a:r>
              <a:rPr kumimoji="1" lang="ja-JP" altLang="en-US" sz="900" dirty="0"/>
              <a:t>・支払先名、支払内容、金額</a:t>
            </a:r>
            <a:endParaRPr kumimoji="1" lang="en-US" altLang="ja-JP" sz="900" dirty="0"/>
          </a:p>
          <a:p>
            <a:r>
              <a:rPr kumimoji="1" lang="ja-JP" altLang="en-US" sz="900" dirty="0"/>
              <a:t>・押印</a:t>
            </a:r>
            <a:endParaRPr kumimoji="1" lang="en-US" altLang="ja-JP" sz="900" dirty="0"/>
          </a:p>
          <a:p>
            <a:r>
              <a:rPr kumimoji="1" lang="ja-JP" altLang="en-US" sz="900" dirty="0"/>
              <a:t>・領収書の添付と割印</a:t>
            </a:r>
            <a:endParaRPr kumimoji="1" lang="en-US" altLang="ja-JP" sz="900" dirty="0"/>
          </a:p>
          <a:p>
            <a:r>
              <a:rPr kumimoji="1" lang="ja-JP" altLang="en-US" sz="900" dirty="0"/>
              <a:t>・仮払い申請書の日付・金額との一致</a:t>
            </a:r>
            <a:endParaRPr kumimoji="1" lang="en-US" altLang="ja-JP" sz="900" dirty="0"/>
          </a:p>
          <a:p>
            <a:r>
              <a:rPr kumimoji="1" lang="ja-JP" altLang="en-US" sz="900" dirty="0"/>
              <a:t>・経費合計金額の計算</a:t>
            </a:r>
            <a:endParaRPr kumimoji="1" lang="en-US" altLang="ja-JP" sz="900" dirty="0"/>
          </a:p>
          <a:p>
            <a:r>
              <a:rPr kumimoji="1" lang="ja-JP" altLang="en-US" sz="900" dirty="0"/>
              <a:t>・返納・請求の金額</a:t>
            </a:r>
            <a:endParaRPr kumimoji="1" lang="en-US" altLang="ja-JP" sz="900" dirty="0"/>
          </a:p>
          <a:p>
            <a:r>
              <a:rPr kumimoji="1" lang="ja-JP" altLang="en-US" sz="900" dirty="0"/>
              <a:t>・決裁者の押印</a:t>
            </a:r>
            <a:endParaRPr kumimoji="1" lang="en-US" altLang="ja-JP" sz="900" dirty="0"/>
          </a:p>
        </p:txBody>
      </p:sp>
      <p:sp>
        <p:nvSpPr>
          <p:cNvPr id="184" name="フローチャート: 書類 183"/>
          <p:cNvSpPr/>
          <p:nvPr/>
        </p:nvSpPr>
        <p:spPr>
          <a:xfrm>
            <a:off x="783281" y="2148022"/>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仮払精算書</a:t>
            </a:r>
          </a:p>
        </p:txBody>
      </p:sp>
      <p:sp>
        <p:nvSpPr>
          <p:cNvPr id="61" name="正方形/長方形 60"/>
          <p:cNvSpPr/>
          <p:nvPr/>
        </p:nvSpPr>
        <p:spPr>
          <a:xfrm>
            <a:off x="653" y="3522022"/>
            <a:ext cx="329669" cy="205418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eaVert" rtlCol="0" anchor="ctr"/>
          <a:lstStyle/>
          <a:p>
            <a:pPr algn="ctr"/>
            <a:r>
              <a:rPr kumimoji="1" lang="ja-JP" altLang="en-US" sz="1100" dirty="0"/>
              <a:t>決裁者</a:t>
            </a:r>
            <a:endParaRPr kumimoji="1" lang="en-US" altLang="ja-JP" sz="1100" dirty="0"/>
          </a:p>
        </p:txBody>
      </p:sp>
      <p:sp>
        <p:nvSpPr>
          <p:cNvPr id="70" name="四角形: 角を丸くする 69"/>
          <p:cNvSpPr/>
          <p:nvPr/>
        </p:nvSpPr>
        <p:spPr>
          <a:xfrm>
            <a:off x="1258410" y="3737143"/>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決裁</a:t>
            </a:r>
          </a:p>
        </p:txBody>
      </p:sp>
      <p:cxnSp>
        <p:nvCxnSpPr>
          <p:cNvPr id="72" name="直線矢印コネクタ 71"/>
          <p:cNvCxnSpPr>
            <a:stCxn id="5" idx="2"/>
            <a:endCxn id="10" idx="0"/>
          </p:cNvCxnSpPr>
          <p:nvPr/>
        </p:nvCxnSpPr>
        <p:spPr>
          <a:xfrm>
            <a:off x="1770255" y="1647888"/>
            <a:ext cx="0" cy="79072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0" name="直線矢印コネクタ 79"/>
          <p:cNvCxnSpPr>
            <a:stCxn id="10" idx="2"/>
            <a:endCxn id="70" idx="0"/>
          </p:cNvCxnSpPr>
          <p:nvPr/>
        </p:nvCxnSpPr>
        <p:spPr>
          <a:xfrm>
            <a:off x="1770255" y="2782319"/>
            <a:ext cx="0" cy="95482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86" name="フローチャート: 書類 85"/>
          <p:cNvSpPr/>
          <p:nvPr/>
        </p:nvSpPr>
        <p:spPr>
          <a:xfrm>
            <a:off x="783281" y="3452217"/>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仮払精算書</a:t>
            </a:r>
          </a:p>
        </p:txBody>
      </p:sp>
      <p:cxnSp>
        <p:nvCxnSpPr>
          <p:cNvPr id="88" name="直線矢印コネクタ 87"/>
          <p:cNvCxnSpPr>
            <a:stCxn id="119" idx="2"/>
            <a:endCxn id="11" idx="0"/>
          </p:cNvCxnSpPr>
          <p:nvPr/>
        </p:nvCxnSpPr>
        <p:spPr>
          <a:xfrm flipH="1">
            <a:off x="2748364" y="5406105"/>
            <a:ext cx="4476" cy="53505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2" name="テキスト ボックス 91"/>
          <p:cNvSpPr txBox="1"/>
          <p:nvPr/>
        </p:nvSpPr>
        <p:spPr>
          <a:xfrm>
            <a:off x="1770118" y="3185556"/>
            <a:ext cx="463500" cy="230832"/>
          </a:xfrm>
          <a:prstGeom prst="rect">
            <a:avLst/>
          </a:prstGeom>
          <a:noFill/>
        </p:spPr>
        <p:txBody>
          <a:bodyPr wrap="square" rtlCol="0">
            <a:spAutoFit/>
          </a:bodyPr>
          <a:lstStyle/>
          <a:p>
            <a:r>
              <a:rPr kumimoji="1" lang="ja-JP" altLang="en-US" sz="900" dirty="0"/>
              <a:t>申請</a:t>
            </a:r>
          </a:p>
        </p:txBody>
      </p:sp>
      <p:sp>
        <p:nvSpPr>
          <p:cNvPr id="93" name="テキスト ボックス 92"/>
          <p:cNvSpPr txBox="1"/>
          <p:nvPr/>
        </p:nvSpPr>
        <p:spPr>
          <a:xfrm>
            <a:off x="1211155" y="3126962"/>
            <a:ext cx="463500" cy="369332"/>
          </a:xfrm>
          <a:prstGeom prst="rect">
            <a:avLst/>
          </a:prstGeom>
          <a:noFill/>
        </p:spPr>
        <p:txBody>
          <a:bodyPr wrap="square" rtlCol="0">
            <a:spAutoFit/>
          </a:bodyPr>
          <a:lstStyle/>
          <a:p>
            <a:r>
              <a:rPr kumimoji="1" lang="ja-JP" altLang="en-US" sz="900" dirty="0"/>
              <a:t>差し戻し</a:t>
            </a:r>
          </a:p>
        </p:txBody>
      </p:sp>
      <p:sp>
        <p:nvSpPr>
          <p:cNvPr id="101" name="ひし形 100"/>
          <p:cNvSpPr/>
          <p:nvPr/>
        </p:nvSpPr>
        <p:spPr>
          <a:xfrm>
            <a:off x="4074617" y="5917925"/>
            <a:ext cx="396578" cy="376389"/>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精算</a:t>
            </a:r>
          </a:p>
        </p:txBody>
      </p:sp>
      <p:sp>
        <p:nvSpPr>
          <p:cNvPr id="102" name="テキスト ボックス 101"/>
          <p:cNvSpPr txBox="1"/>
          <p:nvPr/>
        </p:nvSpPr>
        <p:spPr>
          <a:xfrm>
            <a:off x="3771641" y="6312794"/>
            <a:ext cx="1353350" cy="369332"/>
          </a:xfrm>
          <a:prstGeom prst="rect">
            <a:avLst/>
          </a:prstGeom>
          <a:noFill/>
        </p:spPr>
        <p:txBody>
          <a:bodyPr wrap="square" rtlCol="0">
            <a:spAutoFit/>
          </a:bodyPr>
          <a:lstStyle/>
          <a:p>
            <a:r>
              <a:rPr kumimoji="1" lang="ja-JP" altLang="en-US" sz="900" dirty="0"/>
              <a:t>経費合計金額＞仮払金</a:t>
            </a:r>
            <a:endParaRPr kumimoji="1" lang="en-US" altLang="ja-JP" sz="900" dirty="0"/>
          </a:p>
          <a:p>
            <a:r>
              <a:rPr kumimoji="1" lang="ja-JP" altLang="en-US" sz="900" dirty="0"/>
              <a:t>（払額）</a:t>
            </a:r>
            <a:endParaRPr kumimoji="1" lang="en-US" altLang="ja-JP" sz="900" dirty="0"/>
          </a:p>
        </p:txBody>
      </p:sp>
      <p:cxnSp>
        <p:nvCxnSpPr>
          <p:cNvPr id="107" name="直線矢印コネクタ 106"/>
          <p:cNvCxnSpPr>
            <a:stCxn id="11" idx="3"/>
            <a:endCxn id="101" idx="1"/>
          </p:cNvCxnSpPr>
          <p:nvPr/>
        </p:nvCxnSpPr>
        <p:spPr>
          <a:xfrm flipV="1">
            <a:off x="3260208" y="6106120"/>
            <a:ext cx="814409" cy="689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1" name="ひし形 40"/>
          <p:cNvSpPr/>
          <p:nvPr/>
        </p:nvSpPr>
        <p:spPr>
          <a:xfrm>
            <a:off x="3453315" y="5941157"/>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結果</a:t>
            </a:r>
          </a:p>
        </p:txBody>
      </p:sp>
      <p:cxnSp>
        <p:nvCxnSpPr>
          <p:cNvPr id="112" name="コネクタ: カギ線 111"/>
          <p:cNvCxnSpPr>
            <a:stCxn id="96" idx="1"/>
            <a:endCxn id="101" idx="0"/>
          </p:cNvCxnSpPr>
          <p:nvPr/>
        </p:nvCxnSpPr>
        <p:spPr>
          <a:xfrm rot="10800000" flipV="1">
            <a:off x="4272906" y="1177213"/>
            <a:ext cx="4401028" cy="4740712"/>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121" name="テキスト ボックス 120"/>
          <p:cNvSpPr txBox="1"/>
          <p:nvPr/>
        </p:nvSpPr>
        <p:spPr>
          <a:xfrm>
            <a:off x="4272906" y="5473461"/>
            <a:ext cx="1693981" cy="369332"/>
          </a:xfrm>
          <a:prstGeom prst="rect">
            <a:avLst/>
          </a:prstGeom>
          <a:noFill/>
        </p:spPr>
        <p:txBody>
          <a:bodyPr wrap="square" rtlCol="0">
            <a:spAutoFit/>
          </a:bodyPr>
          <a:lstStyle/>
          <a:p>
            <a:r>
              <a:rPr kumimoji="1" lang="ja-JP" altLang="en-US" sz="900" dirty="0"/>
              <a:t>経費合計金額＜仮払金</a:t>
            </a:r>
            <a:endParaRPr kumimoji="1" lang="en-US" altLang="ja-JP" sz="900" dirty="0"/>
          </a:p>
          <a:p>
            <a:r>
              <a:rPr kumimoji="1" lang="ja-JP" altLang="en-US" sz="900" dirty="0"/>
              <a:t>（差引戻）</a:t>
            </a:r>
          </a:p>
        </p:txBody>
      </p:sp>
      <p:sp>
        <p:nvSpPr>
          <p:cNvPr id="125" name="四角形: 角を丸くする 124"/>
          <p:cNvSpPr/>
          <p:nvPr/>
        </p:nvSpPr>
        <p:spPr>
          <a:xfrm>
            <a:off x="4731929" y="5937909"/>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経費精算システムに入力</a:t>
            </a:r>
          </a:p>
        </p:txBody>
      </p:sp>
      <p:sp>
        <p:nvSpPr>
          <p:cNvPr id="154" name="四角形: 角を丸くする 153"/>
          <p:cNvSpPr/>
          <p:nvPr/>
        </p:nvSpPr>
        <p:spPr>
          <a:xfrm>
            <a:off x="7360287" y="1349903"/>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現金を受け取る</a:t>
            </a:r>
          </a:p>
        </p:txBody>
      </p:sp>
      <p:sp>
        <p:nvSpPr>
          <p:cNvPr id="159" name="四角形: 角を丸くする 158"/>
          <p:cNvSpPr/>
          <p:nvPr/>
        </p:nvSpPr>
        <p:spPr>
          <a:xfrm>
            <a:off x="7355884" y="5938256"/>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現金を渡す</a:t>
            </a:r>
          </a:p>
        </p:txBody>
      </p:sp>
      <p:cxnSp>
        <p:nvCxnSpPr>
          <p:cNvPr id="161" name="直線矢印コネクタ 160"/>
          <p:cNvCxnSpPr>
            <a:stCxn id="159" idx="0"/>
            <a:endCxn id="154" idx="2"/>
          </p:cNvCxnSpPr>
          <p:nvPr/>
        </p:nvCxnSpPr>
        <p:spPr>
          <a:xfrm flipV="1">
            <a:off x="7867729" y="1693608"/>
            <a:ext cx="4403" cy="424464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9" name="直線矢印コネクタ 248"/>
          <p:cNvCxnSpPr>
            <a:stCxn id="101" idx="3"/>
            <a:endCxn id="125" idx="1"/>
          </p:cNvCxnSpPr>
          <p:nvPr/>
        </p:nvCxnSpPr>
        <p:spPr>
          <a:xfrm>
            <a:off x="4471195" y="6106120"/>
            <a:ext cx="260734" cy="364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5" name="コネクタ: カギ線 264"/>
          <p:cNvCxnSpPr>
            <a:stCxn id="154" idx="3"/>
            <a:endCxn id="89" idx="1"/>
          </p:cNvCxnSpPr>
          <p:nvPr/>
        </p:nvCxnSpPr>
        <p:spPr>
          <a:xfrm>
            <a:off x="8383976" y="1521756"/>
            <a:ext cx="2836155" cy="5900014"/>
          </a:xfrm>
          <a:prstGeom prst="bentConnector3">
            <a:avLst>
              <a:gd name="adj1" fmla="val 6574"/>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278" name="フローチャート: 書類 277"/>
          <p:cNvSpPr/>
          <p:nvPr/>
        </p:nvSpPr>
        <p:spPr>
          <a:xfrm>
            <a:off x="5301842" y="6244311"/>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仮払精算書</a:t>
            </a:r>
          </a:p>
        </p:txBody>
      </p:sp>
      <p:cxnSp>
        <p:nvCxnSpPr>
          <p:cNvPr id="289" name="直線矢印コネクタ 288"/>
          <p:cNvCxnSpPr>
            <a:stCxn id="125" idx="3"/>
            <a:endCxn id="159" idx="1"/>
          </p:cNvCxnSpPr>
          <p:nvPr/>
        </p:nvCxnSpPr>
        <p:spPr>
          <a:xfrm>
            <a:off x="5755618" y="6109762"/>
            <a:ext cx="1600266" cy="34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1" name="フローチャート: 書類 70"/>
          <p:cNvSpPr/>
          <p:nvPr/>
        </p:nvSpPr>
        <p:spPr>
          <a:xfrm>
            <a:off x="1882191" y="5472881"/>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仮払精算書</a:t>
            </a:r>
          </a:p>
        </p:txBody>
      </p:sp>
      <p:sp>
        <p:nvSpPr>
          <p:cNvPr id="84" name="フローチャート: 書類 83"/>
          <p:cNvSpPr/>
          <p:nvPr/>
        </p:nvSpPr>
        <p:spPr>
          <a:xfrm>
            <a:off x="7973310" y="1632441"/>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仮払精算書</a:t>
            </a:r>
          </a:p>
        </p:txBody>
      </p:sp>
      <p:sp>
        <p:nvSpPr>
          <p:cNvPr id="95" name="四角形: 角を丸くする 94"/>
          <p:cNvSpPr/>
          <p:nvPr/>
        </p:nvSpPr>
        <p:spPr>
          <a:xfrm>
            <a:off x="8672750" y="5739837"/>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現金をもらう</a:t>
            </a:r>
          </a:p>
        </p:txBody>
      </p:sp>
      <p:sp>
        <p:nvSpPr>
          <p:cNvPr id="96" name="四角形: 角を丸くする 95"/>
          <p:cNvSpPr/>
          <p:nvPr/>
        </p:nvSpPr>
        <p:spPr>
          <a:xfrm>
            <a:off x="8673934" y="1005360"/>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現金を渡す（出納担当に返金）</a:t>
            </a:r>
          </a:p>
        </p:txBody>
      </p:sp>
      <p:cxnSp>
        <p:nvCxnSpPr>
          <p:cNvPr id="98" name="直線矢印コネクタ 97"/>
          <p:cNvCxnSpPr>
            <a:stCxn id="96" idx="2"/>
            <a:endCxn id="95" idx="0"/>
          </p:cNvCxnSpPr>
          <p:nvPr/>
        </p:nvCxnSpPr>
        <p:spPr>
          <a:xfrm flipH="1">
            <a:off x="9184595" y="1349065"/>
            <a:ext cx="1184" cy="439077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00" name="フローチャート: 書類 99"/>
          <p:cNvSpPr/>
          <p:nvPr/>
        </p:nvSpPr>
        <p:spPr>
          <a:xfrm>
            <a:off x="9193270" y="6022932"/>
            <a:ext cx="759061" cy="459465"/>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仮払精算書</a:t>
            </a:r>
          </a:p>
        </p:txBody>
      </p:sp>
      <p:sp>
        <p:nvSpPr>
          <p:cNvPr id="110" name="四角形: 角を丸くする 109"/>
          <p:cNvSpPr/>
          <p:nvPr/>
        </p:nvSpPr>
        <p:spPr>
          <a:xfrm>
            <a:off x="10075712" y="5741408"/>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経費精算システムに入力</a:t>
            </a:r>
          </a:p>
        </p:txBody>
      </p:sp>
      <p:sp>
        <p:nvSpPr>
          <p:cNvPr id="120" name="フローチャート: 磁気ディスク 119"/>
          <p:cNvSpPr/>
          <p:nvPr/>
        </p:nvSpPr>
        <p:spPr>
          <a:xfrm>
            <a:off x="10259780" y="8971275"/>
            <a:ext cx="655551" cy="52367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23" name="直線矢印コネクタ 122"/>
          <p:cNvCxnSpPr>
            <a:stCxn id="110" idx="2"/>
            <a:endCxn id="120" idx="1"/>
          </p:cNvCxnSpPr>
          <p:nvPr/>
        </p:nvCxnSpPr>
        <p:spPr>
          <a:xfrm flipH="1">
            <a:off x="10587556" y="6085113"/>
            <a:ext cx="1" cy="288616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56" name="直線矢印コネクタ 155"/>
          <p:cNvCxnSpPr>
            <a:stCxn id="95" idx="3"/>
            <a:endCxn id="110" idx="1"/>
          </p:cNvCxnSpPr>
          <p:nvPr/>
        </p:nvCxnSpPr>
        <p:spPr>
          <a:xfrm>
            <a:off x="9696439" y="5911690"/>
            <a:ext cx="379273" cy="157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8" name="テキスト ボックス 67"/>
          <p:cNvSpPr txBox="1"/>
          <p:nvPr/>
        </p:nvSpPr>
        <p:spPr>
          <a:xfrm>
            <a:off x="5199992" y="6702573"/>
            <a:ext cx="860912" cy="369332"/>
          </a:xfrm>
          <a:prstGeom prst="rect">
            <a:avLst/>
          </a:prstGeom>
          <a:noFill/>
        </p:spPr>
        <p:txBody>
          <a:bodyPr wrap="square" rtlCol="0">
            <a:spAutoFit/>
          </a:bodyPr>
          <a:lstStyle/>
          <a:p>
            <a:r>
              <a:rPr kumimoji="1" lang="ja-JP" altLang="en-US" sz="900" dirty="0"/>
              <a:t>「</a:t>
            </a:r>
            <a:r>
              <a:rPr kumimoji="1" lang="en-US" altLang="ja-JP" sz="900" dirty="0"/>
              <a:t>OA</a:t>
            </a:r>
            <a:r>
              <a:rPr kumimoji="1" lang="ja-JP" altLang="en-US" sz="900" dirty="0"/>
              <a:t>入力」欄に押印</a:t>
            </a:r>
          </a:p>
        </p:txBody>
      </p:sp>
      <p:sp>
        <p:nvSpPr>
          <p:cNvPr id="69" name="テキスト ボックス 68"/>
          <p:cNvSpPr txBox="1"/>
          <p:nvPr/>
        </p:nvSpPr>
        <p:spPr>
          <a:xfrm>
            <a:off x="7832326" y="2063721"/>
            <a:ext cx="795499" cy="369332"/>
          </a:xfrm>
          <a:prstGeom prst="rect">
            <a:avLst/>
          </a:prstGeom>
          <a:noFill/>
        </p:spPr>
        <p:txBody>
          <a:bodyPr wrap="square" rtlCol="0">
            <a:spAutoFit/>
          </a:bodyPr>
          <a:lstStyle/>
          <a:p>
            <a:r>
              <a:rPr kumimoji="1" lang="ja-JP" altLang="en-US" sz="900" dirty="0"/>
              <a:t>「受領日」欄に押印</a:t>
            </a:r>
          </a:p>
        </p:txBody>
      </p:sp>
      <p:sp>
        <p:nvSpPr>
          <p:cNvPr id="76" name="四角形: 角を丸くする 124"/>
          <p:cNvSpPr/>
          <p:nvPr/>
        </p:nvSpPr>
        <p:spPr>
          <a:xfrm>
            <a:off x="6118971" y="5937909"/>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現金の用意</a:t>
            </a:r>
          </a:p>
        </p:txBody>
      </p:sp>
      <p:sp>
        <p:nvSpPr>
          <p:cNvPr id="83" name="テキスト ボックス 82"/>
          <p:cNvSpPr txBox="1"/>
          <p:nvPr/>
        </p:nvSpPr>
        <p:spPr>
          <a:xfrm>
            <a:off x="9193270" y="6540839"/>
            <a:ext cx="855791" cy="507831"/>
          </a:xfrm>
          <a:prstGeom prst="rect">
            <a:avLst/>
          </a:prstGeom>
          <a:noFill/>
        </p:spPr>
        <p:txBody>
          <a:bodyPr wrap="square" rtlCol="0">
            <a:spAutoFit/>
          </a:bodyPr>
          <a:lstStyle/>
          <a:p>
            <a:r>
              <a:rPr kumimoji="1" lang="ja-JP" altLang="en-US" sz="900" dirty="0"/>
              <a:t>「精算日」「受領日」欄に押印</a:t>
            </a:r>
          </a:p>
        </p:txBody>
      </p:sp>
      <p:sp>
        <p:nvSpPr>
          <p:cNvPr id="87" name="テキスト ボックス 86"/>
          <p:cNvSpPr txBox="1"/>
          <p:nvPr/>
        </p:nvSpPr>
        <p:spPr>
          <a:xfrm>
            <a:off x="10692268" y="6483452"/>
            <a:ext cx="791641" cy="369332"/>
          </a:xfrm>
          <a:prstGeom prst="rect">
            <a:avLst/>
          </a:prstGeom>
          <a:noFill/>
        </p:spPr>
        <p:txBody>
          <a:bodyPr wrap="square" rtlCol="0">
            <a:spAutoFit/>
          </a:bodyPr>
          <a:lstStyle/>
          <a:p>
            <a:r>
              <a:rPr kumimoji="1" lang="ja-JP" altLang="en-US" sz="900" dirty="0"/>
              <a:t>「</a:t>
            </a:r>
            <a:r>
              <a:rPr kumimoji="1" lang="en-US" altLang="ja-JP" sz="900" dirty="0"/>
              <a:t>OA</a:t>
            </a:r>
            <a:r>
              <a:rPr kumimoji="1" lang="ja-JP" altLang="en-US" sz="900" dirty="0"/>
              <a:t>入力」欄に押印</a:t>
            </a:r>
          </a:p>
        </p:txBody>
      </p:sp>
      <p:sp>
        <p:nvSpPr>
          <p:cNvPr id="118" name="ひし形 117"/>
          <p:cNvSpPr/>
          <p:nvPr/>
        </p:nvSpPr>
        <p:spPr>
          <a:xfrm>
            <a:off x="1570871" y="4235483"/>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900" dirty="0"/>
          </a:p>
        </p:txBody>
      </p:sp>
      <p:sp>
        <p:nvSpPr>
          <p:cNvPr id="119" name="四角形: 角を丸くする 144"/>
          <p:cNvSpPr/>
          <p:nvPr/>
        </p:nvSpPr>
        <p:spPr>
          <a:xfrm>
            <a:off x="2240995" y="5062400"/>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決裁</a:t>
            </a:r>
            <a:endParaRPr kumimoji="1" lang="en-US" altLang="ja-JP" sz="900" dirty="0"/>
          </a:p>
          <a:p>
            <a:pPr algn="ctr"/>
            <a:r>
              <a:rPr kumimoji="1" lang="ja-JP" altLang="en-US" sz="900" dirty="0"/>
              <a:t>（担当役員）</a:t>
            </a:r>
          </a:p>
        </p:txBody>
      </p:sp>
      <p:sp>
        <p:nvSpPr>
          <p:cNvPr id="109" name="テキスト ボックス 108"/>
          <p:cNvSpPr txBox="1"/>
          <p:nvPr/>
        </p:nvSpPr>
        <p:spPr>
          <a:xfrm>
            <a:off x="1740117" y="4508608"/>
            <a:ext cx="882412" cy="230832"/>
          </a:xfrm>
          <a:prstGeom prst="rect">
            <a:avLst/>
          </a:prstGeom>
          <a:noFill/>
        </p:spPr>
        <p:txBody>
          <a:bodyPr wrap="square" rtlCol="0">
            <a:spAutoFit/>
          </a:bodyPr>
          <a:lstStyle/>
          <a:p>
            <a:r>
              <a:rPr kumimoji="1" lang="en-US" altLang="ja-JP" sz="900" dirty="0"/>
              <a:t>2</a:t>
            </a:r>
            <a:r>
              <a:rPr kumimoji="1" lang="ja-JP" altLang="en-US" sz="900" dirty="0"/>
              <a:t>週間以内</a:t>
            </a:r>
          </a:p>
        </p:txBody>
      </p:sp>
      <p:sp>
        <p:nvSpPr>
          <p:cNvPr id="113" name="テキスト ボックス 112"/>
          <p:cNvSpPr txBox="1"/>
          <p:nvPr/>
        </p:nvSpPr>
        <p:spPr>
          <a:xfrm>
            <a:off x="1904398" y="4202961"/>
            <a:ext cx="882412" cy="230832"/>
          </a:xfrm>
          <a:prstGeom prst="rect">
            <a:avLst/>
          </a:prstGeom>
          <a:noFill/>
        </p:spPr>
        <p:txBody>
          <a:bodyPr wrap="square" rtlCol="0">
            <a:spAutoFit/>
          </a:bodyPr>
          <a:lstStyle/>
          <a:p>
            <a:r>
              <a:rPr kumimoji="1" lang="en-US" altLang="ja-JP" sz="900" dirty="0"/>
              <a:t>2</a:t>
            </a:r>
            <a:r>
              <a:rPr kumimoji="1" lang="ja-JP" altLang="en-US" sz="900" dirty="0"/>
              <a:t>週間以上</a:t>
            </a:r>
          </a:p>
        </p:txBody>
      </p:sp>
      <p:cxnSp>
        <p:nvCxnSpPr>
          <p:cNvPr id="129" name="コネクタ: カギ線 56"/>
          <p:cNvCxnSpPr>
            <a:stCxn id="119" idx="0"/>
            <a:endCxn id="118" idx="3"/>
          </p:cNvCxnSpPr>
          <p:nvPr/>
        </p:nvCxnSpPr>
        <p:spPr>
          <a:xfrm rot="16200000" flipV="1">
            <a:off x="2024824" y="4334383"/>
            <a:ext cx="655064" cy="800969"/>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140" name="コネクタ: カギ線 56"/>
          <p:cNvCxnSpPr>
            <a:stCxn id="5" idx="3"/>
            <a:endCxn id="41" idx="0"/>
          </p:cNvCxnSpPr>
          <p:nvPr/>
        </p:nvCxnSpPr>
        <p:spPr>
          <a:xfrm>
            <a:off x="2282099" y="1476036"/>
            <a:ext cx="1361716" cy="4465121"/>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143" name="直線矢印コネクタ 142"/>
          <p:cNvCxnSpPr/>
          <p:nvPr/>
        </p:nvCxnSpPr>
        <p:spPr>
          <a:xfrm flipV="1">
            <a:off x="1674655" y="2782319"/>
            <a:ext cx="0" cy="95482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08" name="テキスト ボックス 107"/>
          <p:cNvSpPr txBox="1"/>
          <p:nvPr/>
        </p:nvSpPr>
        <p:spPr>
          <a:xfrm>
            <a:off x="1568364" y="4230077"/>
            <a:ext cx="412059" cy="369332"/>
          </a:xfrm>
          <a:prstGeom prst="rect">
            <a:avLst/>
          </a:prstGeom>
          <a:noFill/>
        </p:spPr>
        <p:txBody>
          <a:bodyPr wrap="square" rtlCol="0">
            <a:spAutoFit/>
          </a:bodyPr>
          <a:lstStyle/>
          <a:p>
            <a:r>
              <a:rPr kumimoji="1" lang="ja-JP" altLang="en-US" sz="900" dirty="0"/>
              <a:t>精算期日</a:t>
            </a:r>
          </a:p>
        </p:txBody>
      </p:sp>
      <p:cxnSp>
        <p:nvCxnSpPr>
          <p:cNvPr id="180" name="コネクタ: カギ線 264"/>
          <p:cNvCxnSpPr>
            <a:stCxn id="110" idx="3"/>
            <a:endCxn id="89" idx="0"/>
          </p:cNvCxnSpPr>
          <p:nvPr/>
        </p:nvCxnSpPr>
        <p:spPr>
          <a:xfrm>
            <a:off x="11099401" y="5913261"/>
            <a:ext cx="632575" cy="1336656"/>
          </a:xfrm>
          <a:prstGeom prst="bentConnector2">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11" name="フローチャート: 書類 110"/>
          <p:cNvSpPr/>
          <p:nvPr/>
        </p:nvSpPr>
        <p:spPr>
          <a:xfrm>
            <a:off x="10645625" y="6035109"/>
            <a:ext cx="759061" cy="447287"/>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仮払精算書</a:t>
            </a:r>
          </a:p>
        </p:txBody>
      </p:sp>
      <p:sp>
        <p:nvSpPr>
          <p:cNvPr id="81" name="楕円 80"/>
          <p:cNvSpPr/>
          <p:nvPr/>
        </p:nvSpPr>
        <p:spPr>
          <a:xfrm>
            <a:off x="12375183" y="7236673"/>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終了</a:t>
            </a:r>
          </a:p>
        </p:txBody>
      </p:sp>
      <p:sp>
        <p:nvSpPr>
          <p:cNvPr id="89" name="四角形: 角を丸くする 263"/>
          <p:cNvSpPr/>
          <p:nvPr/>
        </p:nvSpPr>
        <p:spPr>
          <a:xfrm>
            <a:off x="11220131" y="7249917"/>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書類の保管</a:t>
            </a:r>
          </a:p>
        </p:txBody>
      </p:sp>
      <p:sp>
        <p:nvSpPr>
          <p:cNvPr id="90" name="フローチャート: 書類 89"/>
          <p:cNvSpPr/>
          <p:nvPr/>
        </p:nvSpPr>
        <p:spPr>
          <a:xfrm>
            <a:off x="10840600" y="6923307"/>
            <a:ext cx="759061" cy="416027"/>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仮払精算書</a:t>
            </a:r>
          </a:p>
        </p:txBody>
      </p:sp>
      <p:sp>
        <p:nvSpPr>
          <p:cNvPr id="91" name="テキスト ボックス 90"/>
          <p:cNvSpPr txBox="1"/>
          <p:nvPr/>
        </p:nvSpPr>
        <p:spPr>
          <a:xfrm>
            <a:off x="11099401" y="7591888"/>
            <a:ext cx="1702199" cy="1061829"/>
          </a:xfrm>
          <a:prstGeom prst="rect">
            <a:avLst/>
          </a:prstGeom>
          <a:noFill/>
        </p:spPr>
        <p:txBody>
          <a:bodyPr wrap="square" rtlCol="0">
            <a:spAutoFit/>
          </a:bodyPr>
          <a:lstStyle/>
          <a:p>
            <a:r>
              <a:rPr kumimoji="1" lang="en-US" altLang="ja-JP" sz="900" dirty="0"/>
              <a:t>【</a:t>
            </a:r>
            <a:r>
              <a:rPr kumimoji="1" lang="ja-JP" altLang="en-US" sz="900" dirty="0"/>
              <a:t>本社</a:t>
            </a:r>
            <a:r>
              <a:rPr kumimoji="1" lang="en-US" altLang="ja-JP" sz="900" dirty="0"/>
              <a:t>】</a:t>
            </a:r>
          </a:p>
          <a:p>
            <a:r>
              <a:rPr kumimoji="1" lang="ja-JP" altLang="en-US" sz="900" dirty="0"/>
              <a:t>原本を経理保管</a:t>
            </a:r>
            <a:endParaRPr kumimoji="1" lang="en-US" altLang="ja-JP" sz="900" dirty="0"/>
          </a:p>
          <a:p>
            <a:r>
              <a:rPr kumimoji="1" lang="en-US" altLang="ja-JP" sz="900" dirty="0"/>
              <a:t>【</a:t>
            </a:r>
            <a:r>
              <a:rPr kumimoji="1" lang="ja-JP" altLang="en-US" sz="900" dirty="0"/>
              <a:t>店頭・支社</a:t>
            </a:r>
            <a:r>
              <a:rPr kumimoji="1" lang="en-US" altLang="ja-JP" sz="900" dirty="0"/>
              <a:t>】</a:t>
            </a:r>
          </a:p>
          <a:p>
            <a:r>
              <a:rPr kumimoji="1" lang="ja-JP" altLang="en-US" sz="900" dirty="0"/>
              <a:t>一旦店頭・支社保管</a:t>
            </a:r>
            <a:endParaRPr kumimoji="1" lang="en-US" altLang="ja-JP" sz="900" dirty="0"/>
          </a:p>
          <a:p>
            <a:r>
              <a:rPr kumimoji="1" lang="ja-JP" altLang="en-US" sz="900" dirty="0"/>
              <a:t>毎月１０日・２０日・末日ごとに経理へ送付し</a:t>
            </a:r>
            <a:r>
              <a:rPr kumimoji="1" lang="ja-JP" altLang="en-US" sz="900" dirty="0" smtClean="0"/>
              <a:t>、経理チェック後原本</a:t>
            </a:r>
            <a:r>
              <a:rPr kumimoji="1" lang="ja-JP" altLang="en-US" sz="900" dirty="0"/>
              <a:t>を経理保管</a:t>
            </a:r>
          </a:p>
        </p:txBody>
      </p:sp>
      <p:cxnSp>
        <p:nvCxnSpPr>
          <p:cNvPr id="99" name="直線矢印コネクタ 98"/>
          <p:cNvCxnSpPr>
            <a:stCxn id="89" idx="3"/>
            <a:endCxn id="81" idx="2"/>
          </p:cNvCxnSpPr>
          <p:nvPr/>
        </p:nvCxnSpPr>
        <p:spPr>
          <a:xfrm>
            <a:off x="12243820" y="7421770"/>
            <a:ext cx="131363"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4" name="テキスト ボックス 93"/>
          <p:cNvSpPr txBox="1"/>
          <p:nvPr/>
        </p:nvSpPr>
        <p:spPr>
          <a:xfrm>
            <a:off x="2296834" y="1900414"/>
            <a:ext cx="1474806" cy="784830"/>
          </a:xfrm>
          <a:prstGeom prst="rect">
            <a:avLst/>
          </a:prstGeom>
          <a:noFill/>
        </p:spPr>
        <p:txBody>
          <a:bodyPr wrap="square" rtlCol="0">
            <a:spAutoFit/>
          </a:bodyPr>
          <a:lstStyle/>
          <a:p>
            <a:r>
              <a:rPr kumimoji="1" lang="ja-JP" altLang="en-US" sz="900" dirty="0"/>
              <a:t>・承認者</a:t>
            </a:r>
            <a:endParaRPr kumimoji="1" lang="en-US" altLang="ja-JP" sz="900" dirty="0"/>
          </a:p>
          <a:p>
            <a:r>
              <a:rPr kumimoji="1" lang="ja-JP" altLang="en-US" sz="900" dirty="0"/>
              <a:t>店舗：店長</a:t>
            </a:r>
            <a:endParaRPr kumimoji="1" lang="en-US" altLang="ja-JP" sz="900" dirty="0"/>
          </a:p>
          <a:p>
            <a:r>
              <a:rPr kumimoji="1" lang="ja-JP" altLang="en-US" sz="900" dirty="0"/>
              <a:t>店長：支社長</a:t>
            </a:r>
            <a:endParaRPr kumimoji="1" lang="en-US" altLang="ja-JP" sz="900" dirty="0"/>
          </a:p>
          <a:p>
            <a:r>
              <a:rPr kumimoji="1" lang="ja-JP" altLang="en-US" sz="900" dirty="0"/>
              <a:t>部長未満：部長・支社長</a:t>
            </a:r>
            <a:endParaRPr kumimoji="1" lang="en-US" altLang="ja-JP" sz="900" dirty="0"/>
          </a:p>
          <a:p>
            <a:r>
              <a:rPr kumimoji="1" lang="ja-JP" altLang="en-US" sz="900" dirty="0"/>
              <a:t>部長：担当役員</a:t>
            </a:r>
            <a:endParaRPr kumimoji="1" lang="en-US" altLang="ja-JP" sz="900" dirty="0"/>
          </a:p>
        </p:txBody>
      </p:sp>
      <p:sp>
        <p:nvSpPr>
          <p:cNvPr id="103" name="テキスト ボックス 102"/>
          <p:cNvSpPr txBox="1"/>
          <p:nvPr/>
        </p:nvSpPr>
        <p:spPr>
          <a:xfrm>
            <a:off x="2290943" y="2755591"/>
            <a:ext cx="2058267" cy="1200329"/>
          </a:xfrm>
          <a:prstGeom prst="rect">
            <a:avLst/>
          </a:prstGeom>
          <a:noFill/>
        </p:spPr>
        <p:txBody>
          <a:bodyPr wrap="square" rtlCol="0">
            <a:spAutoFit/>
          </a:bodyPr>
          <a:lstStyle/>
          <a:p>
            <a:r>
              <a:rPr kumimoji="1" lang="ja-JP" altLang="en-US" sz="900" dirty="0"/>
              <a:t>・決裁者</a:t>
            </a:r>
            <a:endParaRPr kumimoji="1" lang="en-US" altLang="ja-JP" sz="900" dirty="0"/>
          </a:p>
          <a:p>
            <a:r>
              <a:rPr kumimoji="1" lang="ja-JP" altLang="en-US" sz="900" dirty="0"/>
              <a:t>申請者が次長以下：部長・支社長</a:t>
            </a:r>
            <a:endParaRPr kumimoji="1" lang="en-US" altLang="ja-JP" sz="900" dirty="0"/>
          </a:p>
          <a:p>
            <a:r>
              <a:rPr kumimoji="1" lang="ja-JP" altLang="en-US" sz="900" dirty="0"/>
              <a:t>申請者が部長：担当役員</a:t>
            </a:r>
            <a:endParaRPr kumimoji="1" lang="en-US" altLang="ja-JP" sz="900" dirty="0"/>
          </a:p>
          <a:p>
            <a:r>
              <a:rPr kumimoji="1" lang="ja-JP" altLang="en-US" sz="900" dirty="0"/>
              <a:t>支社長（役員でない）：担当役員</a:t>
            </a:r>
            <a:endParaRPr kumimoji="1" lang="en-US" altLang="ja-JP" sz="900" dirty="0"/>
          </a:p>
          <a:p>
            <a:r>
              <a:rPr kumimoji="1" lang="ja-JP" altLang="en-US" sz="900" dirty="0"/>
              <a:t>支社長（役員）</a:t>
            </a:r>
            <a:r>
              <a:rPr kumimoji="1" lang="ja-JP" altLang="en-US" sz="900" dirty="0" smtClean="0"/>
              <a:t>：長町専務</a:t>
            </a:r>
            <a:endParaRPr kumimoji="1" lang="en-US" altLang="ja-JP" sz="900" dirty="0"/>
          </a:p>
          <a:p>
            <a:r>
              <a:rPr kumimoji="1" lang="ja-JP" altLang="en-US" sz="900" dirty="0"/>
              <a:t>執行役員：長町専務</a:t>
            </a:r>
            <a:endParaRPr kumimoji="1" lang="en-US" altLang="ja-JP" sz="900" dirty="0"/>
          </a:p>
          <a:p>
            <a:r>
              <a:rPr kumimoji="1" lang="ja-JP" altLang="en-US" sz="900" dirty="0"/>
              <a:t>長町専務：自己決裁</a:t>
            </a:r>
            <a:endParaRPr kumimoji="1" lang="en-US" altLang="ja-JP" sz="900" dirty="0"/>
          </a:p>
          <a:p>
            <a:r>
              <a:rPr kumimoji="1" lang="ja-JP" altLang="en-US" sz="900" dirty="0"/>
              <a:t>社長：決裁なし</a:t>
            </a:r>
            <a:endParaRPr kumimoji="1" lang="en-US" altLang="ja-JP" sz="900" dirty="0"/>
          </a:p>
        </p:txBody>
      </p:sp>
      <p:sp>
        <p:nvSpPr>
          <p:cNvPr id="85" name="フローチャート: 書類 84"/>
          <p:cNvSpPr/>
          <p:nvPr/>
        </p:nvSpPr>
        <p:spPr>
          <a:xfrm>
            <a:off x="1911413" y="4740122"/>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仮払精算書</a:t>
            </a:r>
          </a:p>
        </p:txBody>
      </p:sp>
      <p:sp>
        <p:nvSpPr>
          <p:cNvPr id="97" name="フローチャート: 書類 96"/>
          <p:cNvSpPr/>
          <p:nvPr/>
        </p:nvSpPr>
        <p:spPr>
          <a:xfrm>
            <a:off x="6434045" y="6244311"/>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仮払精算書</a:t>
            </a:r>
          </a:p>
        </p:txBody>
      </p:sp>
      <p:sp>
        <p:nvSpPr>
          <p:cNvPr id="104" name="テキスト ボックス 103"/>
          <p:cNvSpPr txBox="1"/>
          <p:nvPr/>
        </p:nvSpPr>
        <p:spPr>
          <a:xfrm>
            <a:off x="6332195" y="6702573"/>
            <a:ext cx="860912" cy="369332"/>
          </a:xfrm>
          <a:prstGeom prst="rect">
            <a:avLst/>
          </a:prstGeom>
          <a:noFill/>
        </p:spPr>
        <p:txBody>
          <a:bodyPr wrap="square" rtlCol="0">
            <a:spAutoFit/>
          </a:bodyPr>
          <a:lstStyle/>
          <a:p>
            <a:r>
              <a:rPr kumimoji="1" lang="ja-JP" altLang="en-US" sz="900" dirty="0"/>
              <a:t>「精算日」欄に押印</a:t>
            </a:r>
          </a:p>
        </p:txBody>
      </p:sp>
      <p:sp>
        <p:nvSpPr>
          <p:cNvPr id="105" name="テキスト ボックス 104"/>
          <p:cNvSpPr txBox="1"/>
          <p:nvPr/>
        </p:nvSpPr>
        <p:spPr>
          <a:xfrm>
            <a:off x="4347864" y="2940048"/>
            <a:ext cx="2556600" cy="369332"/>
          </a:xfrm>
          <a:prstGeom prst="rect">
            <a:avLst/>
          </a:prstGeom>
          <a:noFill/>
        </p:spPr>
        <p:txBody>
          <a:bodyPr wrap="square" rtlCol="0">
            <a:spAutoFit/>
          </a:bodyPr>
          <a:lstStyle/>
          <a:p>
            <a:r>
              <a:rPr kumimoji="1" lang="ja-JP" altLang="en-US" sz="900" dirty="0">
                <a:solidFill>
                  <a:srgbClr val="FF0000"/>
                </a:solidFill>
              </a:rPr>
              <a:t>仮払精算が行われるのはどのような場合？</a:t>
            </a:r>
            <a:endParaRPr kumimoji="1" lang="en-US" altLang="ja-JP" sz="900" dirty="0">
              <a:solidFill>
                <a:srgbClr val="FF0000"/>
              </a:solidFill>
            </a:endParaRPr>
          </a:p>
          <a:p>
            <a:r>
              <a:rPr kumimoji="1" lang="ja-JP" altLang="en-US" sz="900" dirty="0">
                <a:solidFill>
                  <a:srgbClr val="FF0000"/>
                </a:solidFill>
              </a:rPr>
              <a:t>　→仮払申請が行われた場合</a:t>
            </a:r>
            <a:endParaRPr kumimoji="1" lang="en-US" altLang="ja-JP" sz="900" dirty="0">
              <a:solidFill>
                <a:srgbClr val="FF0000"/>
              </a:solidFill>
            </a:endParaRPr>
          </a:p>
        </p:txBody>
      </p:sp>
      <p:sp>
        <p:nvSpPr>
          <p:cNvPr id="106" name="テキスト ボックス 105"/>
          <p:cNvSpPr txBox="1"/>
          <p:nvPr/>
        </p:nvSpPr>
        <p:spPr>
          <a:xfrm>
            <a:off x="2704187" y="5495512"/>
            <a:ext cx="1011413" cy="369332"/>
          </a:xfrm>
          <a:prstGeom prst="rect">
            <a:avLst/>
          </a:prstGeom>
          <a:noFill/>
        </p:spPr>
        <p:txBody>
          <a:bodyPr wrap="square" rtlCol="0">
            <a:spAutoFit/>
          </a:bodyPr>
          <a:lstStyle/>
          <a:p>
            <a:r>
              <a:rPr kumimoji="1" lang="ja-JP" altLang="en-US" sz="900" dirty="0"/>
              <a:t>申請書の内容との突合せ</a:t>
            </a:r>
            <a:r>
              <a:rPr kumimoji="1" lang="ja-JP" altLang="en-US" sz="900" dirty="0" smtClean="0"/>
              <a:t>を実施</a:t>
            </a:r>
            <a:endParaRPr kumimoji="1" lang="en-US" altLang="ja-JP" sz="900" dirty="0"/>
          </a:p>
        </p:txBody>
      </p:sp>
      <p:sp>
        <p:nvSpPr>
          <p:cNvPr id="114" name="フローチャート: 書類 113"/>
          <p:cNvSpPr/>
          <p:nvPr/>
        </p:nvSpPr>
        <p:spPr>
          <a:xfrm>
            <a:off x="1948966" y="5653825"/>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仮払申請書</a:t>
            </a:r>
          </a:p>
        </p:txBody>
      </p:sp>
      <p:sp>
        <p:nvSpPr>
          <p:cNvPr id="115" name="テキスト ボックス 114"/>
          <p:cNvSpPr txBox="1"/>
          <p:nvPr/>
        </p:nvSpPr>
        <p:spPr>
          <a:xfrm>
            <a:off x="4354178" y="3280349"/>
            <a:ext cx="2949979" cy="507831"/>
          </a:xfrm>
          <a:prstGeom prst="rect">
            <a:avLst/>
          </a:prstGeom>
          <a:noFill/>
        </p:spPr>
        <p:txBody>
          <a:bodyPr wrap="square" rtlCol="0">
            <a:spAutoFit/>
          </a:bodyPr>
          <a:lstStyle/>
          <a:p>
            <a:r>
              <a:rPr kumimoji="1" lang="en-US" altLang="ja-JP" sz="900" dirty="0">
                <a:solidFill>
                  <a:srgbClr val="FF0000"/>
                </a:solidFill>
              </a:rPr>
              <a:t>【</a:t>
            </a:r>
            <a:r>
              <a:rPr kumimoji="1" lang="ja-JP" altLang="en-US" sz="900" dirty="0">
                <a:solidFill>
                  <a:srgbClr val="FF0000"/>
                </a:solidFill>
              </a:rPr>
              <a:t>システム化後メモ</a:t>
            </a:r>
            <a:r>
              <a:rPr kumimoji="1" lang="en-US" altLang="ja-JP" sz="900" dirty="0">
                <a:solidFill>
                  <a:srgbClr val="FF0000"/>
                </a:solidFill>
              </a:rPr>
              <a:t>】</a:t>
            </a:r>
          </a:p>
          <a:p>
            <a:r>
              <a:rPr kumimoji="1" lang="ja-JP" altLang="en-US" sz="900" dirty="0">
                <a:solidFill>
                  <a:srgbClr val="FF0000"/>
                </a:solidFill>
              </a:rPr>
              <a:t>仮払い精算のものをやめて経費精算に集約</a:t>
            </a:r>
            <a:endParaRPr kumimoji="1" lang="en-US" altLang="ja-JP" sz="900" dirty="0">
              <a:solidFill>
                <a:srgbClr val="FF0000"/>
              </a:solidFill>
            </a:endParaRPr>
          </a:p>
          <a:p>
            <a:r>
              <a:rPr kumimoji="1" lang="ja-JP" altLang="en-US" sz="900" dirty="0">
                <a:solidFill>
                  <a:srgbClr val="FF0000"/>
                </a:solidFill>
              </a:rPr>
              <a:t>　→何か不都合はでるのか？</a:t>
            </a:r>
            <a:endParaRPr kumimoji="1" lang="en-US" altLang="ja-JP" sz="900" dirty="0">
              <a:solidFill>
                <a:srgbClr val="FF0000"/>
              </a:solidFill>
            </a:endParaRPr>
          </a:p>
        </p:txBody>
      </p:sp>
      <p:sp>
        <p:nvSpPr>
          <p:cNvPr id="117" name="楕円 116"/>
          <p:cNvSpPr/>
          <p:nvPr/>
        </p:nvSpPr>
        <p:spPr>
          <a:xfrm>
            <a:off x="748399" y="566130"/>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開始</a:t>
            </a:r>
          </a:p>
        </p:txBody>
      </p:sp>
      <p:cxnSp>
        <p:nvCxnSpPr>
          <p:cNvPr id="122" name="直線矢印コネクタ 121"/>
          <p:cNvCxnSpPr>
            <a:stCxn id="117" idx="6"/>
            <a:endCxn id="130" idx="1"/>
          </p:cNvCxnSpPr>
          <p:nvPr/>
        </p:nvCxnSpPr>
        <p:spPr>
          <a:xfrm flipV="1">
            <a:off x="1118593" y="741666"/>
            <a:ext cx="1653358" cy="956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24" name="テキスト ボックス 123"/>
          <p:cNvSpPr txBox="1"/>
          <p:nvPr/>
        </p:nvSpPr>
        <p:spPr>
          <a:xfrm>
            <a:off x="1867165" y="510721"/>
            <a:ext cx="882412" cy="230832"/>
          </a:xfrm>
          <a:prstGeom prst="rect">
            <a:avLst/>
          </a:prstGeom>
          <a:noFill/>
        </p:spPr>
        <p:txBody>
          <a:bodyPr wrap="square" rtlCol="0">
            <a:spAutoFit/>
          </a:bodyPr>
          <a:lstStyle/>
          <a:p>
            <a:r>
              <a:rPr kumimoji="1" lang="ja-JP" altLang="en-US" sz="900" dirty="0"/>
              <a:t>なし</a:t>
            </a:r>
          </a:p>
        </p:txBody>
      </p:sp>
      <p:sp>
        <p:nvSpPr>
          <p:cNvPr id="127" name="テキスト ボックス 126"/>
          <p:cNvSpPr txBox="1"/>
          <p:nvPr/>
        </p:nvSpPr>
        <p:spPr>
          <a:xfrm>
            <a:off x="1771848" y="884997"/>
            <a:ext cx="882412" cy="230832"/>
          </a:xfrm>
          <a:prstGeom prst="rect">
            <a:avLst/>
          </a:prstGeom>
          <a:noFill/>
        </p:spPr>
        <p:txBody>
          <a:bodyPr wrap="square" rtlCol="0">
            <a:spAutoFit/>
          </a:bodyPr>
          <a:lstStyle/>
          <a:p>
            <a:r>
              <a:rPr kumimoji="1" lang="ja-JP" altLang="en-US" sz="900" dirty="0"/>
              <a:t>あり</a:t>
            </a:r>
          </a:p>
        </p:txBody>
      </p:sp>
      <p:sp>
        <p:nvSpPr>
          <p:cNvPr id="128" name="ひし形 127"/>
          <p:cNvSpPr/>
          <p:nvPr/>
        </p:nvSpPr>
        <p:spPr>
          <a:xfrm>
            <a:off x="1577957" y="589326"/>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領収書</a:t>
            </a:r>
          </a:p>
        </p:txBody>
      </p:sp>
      <p:sp>
        <p:nvSpPr>
          <p:cNvPr id="130" name="四角形: 角を丸くする 129"/>
          <p:cNvSpPr/>
          <p:nvPr/>
        </p:nvSpPr>
        <p:spPr>
          <a:xfrm>
            <a:off x="2771951" y="569813"/>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支払証明書作成</a:t>
            </a:r>
          </a:p>
        </p:txBody>
      </p:sp>
      <p:sp>
        <p:nvSpPr>
          <p:cNvPr id="131" name="フローチャート: 書類 130"/>
          <p:cNvSpPr/>
          <p:nvPr/>
        </p:nvSpPr>
        <p:spPr>
          <a:xfrm>
            <a:off x="3378695" y="854540"/>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支払証明書</a:t>
            </a:r>
          </a:p>
        </p:txBody>
      </p:sp>
      <p:cxnSp>
        <p:nvCxnSpPr>
          <p:cNvPr id="132" name="直線矢印コネクタ 131"/>
          <p:cNvCxnSpPr>
            <a:stCxn id="128" idx="2"/>
          </p:cNvCxnSpPr>
          <p:nvPr/>
        </p:nvCxnSpPr>
        <p:spPr>
          <a:xfrm>
            <a:off x="1768457" y="933031"/>
            <a:ext cx="3916" cy="37309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33" name="コネクタ: カギ線 145"/>
          <p:cNvCxnSpPr>
            <a:stCxn id="130" idx="2"/>
          </p:cNvCxnSpPr>
          <p:nvPr/>
        </p:nvCxnSpPr>
        <p:spPr>
          <a:xfrm rot="5400000">
            <a:off x="2331783" y="354109"/>
            <a:ext cx="392605" cy="1511423"/>
          </a:xfrm>
          <a:prstGeom prst="bentConnector3">
            <a:avLst>
              <a:gd name="adj1" fmla="val 50000"/>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34" name="直線矢印コネクタ 133"/>
          <p:cNvCxnSpPr/>
          <p:nvPr/>
        </p:nvCxnSpPr>
        <p:spPr>
          <a:xfrm flipV="1">
            <a:off x="1674655" y="1647888"/>
            <a:ext cx="0" cy="79072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35" name="テキスト ボックス 134"/>
          <p:cNvSpPr txBox="1"/>
          <p:nvPr/>
        </p:nvSpPr>
        <p:spPr>
          <a:xfrm>
            <a:off x="4096791" y="785066"/>
            <a:ext cx="1474806" cy="369332"/>
          </a:xfrm>
          <a:prstGeom prst="rect">
            <a:avLst/>
          </a:prstGeom>
          <a:noFill/>
        </p:spPr>
        <p:txBody>
          <a:bodyPr wrap="square" rtlCol="0">
            <a:spAutoFit/>
          </a:bodyPr>
          <a:lstStyle/>
          <a:p>
            <a:r>
              <a:rPr kumimoji="1" lang="ja-JP" altLang="en-US" sz="900" dirty="0"/>
              <a:t>支払証明書を精算書の裏に貼り付けて割印</a:t>
            </a:r>
            <a:endParaRPr kumimoji="1" lang="en-US" altLang="ja-JP" sz="900" dirty="0"/>
          </a:p>
        </p:txBody>
      </p:sp>
      <p:sp>
        <p:nvSpPr>
          <p:cNvPr id="116" name="テキスト ボックス 115"/>
          <p:cNvSpPr txBox="1"/>
          <p:nvPr/>
        </p:nvSpPr>
        <p:spPr>
          <a:xfrm>
            <a:off x="2755567" y="4414743"/>
            <a:ext cx="793698" cy="369332"/>
          </a:xfrm>
          <a:prstGeom prst="rect">
            <a:avLst/>
          </a:prstGeom>
          <a:noFill/>
        </p:spPr>
        <p:txBody>
          <a:bodyPr wrap="square" rtlCol="0">
            <a:spAutoFit/>
          </a:bodyPr>
          <a:lstStyle/>
          <a:p>
            <a:r>
              <a:rPr kumimoji="1" lang="ja-JP" altLang="en-US" sz="900" dirty="0" smtClean="0"/>
              <a:t>遅延理由の記載</a:t>
            </a:r>
            <a:endParaRPr kumimoji="1" lang="ja-JP" altLang="en-US" sz="900" dirty="0"/>
          </a:p>
        </p:txBody>
      </p:sp>
    </p:spTree>
    <p:extLst>
      <p:ext uri="{BB962C8B-B14F-4D97-AF65-F5344CB8AC3E}">
        <p14:creationId xmlns:p14="http://schemas.microsoft.com/office/powerpoint/2010/main" val="3160121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p:cNvSpPr txBox="1"/>
          <p:nvPr/>
        </p:nvSpPr>
        <p:spPr>
          <a:xfrm>
            <a:off x="-12700" y="11603"/>
            <a:ext cx="5500914" cy="369332"/>
          </a:xfrm>
          <a:prstGeom prst="rect">
            <a:avLst/>
          </a:prstGeom>
          <a:noFill/>
        </p:spPr>
        <p:txBody>
          <a:bodyPr wrap="square" rtlCol="0">
            <a:spAutoFit/>
          </a:bodyPr>
          <a:lstStyle/>
          <a:p>
            <a:r>
              <a:rPr kumimoji="1" lang="ja-JP" altLang="en-US" dirty="0"/>
              <a:t>支払証明書の確認</a:t>
            </a:r>
          </a:p>
        </p:txBody>
      </p:sp>
      <p:sp>
        <p:nvSpPr>
          <p:cNvPr id="44" name="正方形/長方形 43"/>
          <p:cNvSpPr/>
          <p:nvPr/>
        </p:nvSpPr>
        <p:spPr>
          <a:xfrm>
            <a:off x="0" y="508000"/>
            <a:ext cx="329669" cy="1469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1100" dirty="0"/>
              <a:t>申請者</a:t>
            </a:r>
          </a:p>
        </p:txBody>
      </p:sp>
      <p:sp>
        <p:nvSpPr>
          <p:cNvPr id="45" name="正方形/長方形 44"/>
          <p:cNvSpPr/>
          <p:nvPr/>
        </p:nvSpPr>
        <p:spPr>
          <a:xfrm>
            <a:off x="-1" y="1977571"/>
            <a:ext cx="330323" cy="15462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ja-JP" altLang="en-US" sz="1100" dirty="0"/>
              <a:t>承認者</a:t>
            </a:r>
            <a:endParaRPr kumimoji="1" lang="en-US" altLang="ja-JP" sz="1100" dirty="0"/>
          </a:p>
        </p:txBody>
      </p:sp>
      <p:sp>
        <p:nvSpPr>
          <p:cNvPr id="47" name="正方形/長方形 46"/>
          <p:cNvSpPr/>
          <p:nvPr/>
        </p:nvSpPr>
        <p:spPr>
          <a:xfrm>
            <a:off x="4321" y="5068297"/>
            <a:ext cx="329669" cy="353550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eaVert" rtlCol="0" anchor="ctr"/>
          <a:lstStyle/>
          <a:p>
            <a:pPr algn="ctr"/>
            <a:r>
              <a:rPr kumimoji="1" lang="ja-JP" altLang="en-US" sz="1100" dirty="0"/>
              <a:t>出納担当</a:t>
            </a:r>
          </a:p>
        </p:txBody>
      </p:sp>
      <p:sp>
        <p:nvSpPr>
          <p:cNvPr id="49" name="正方形/長方形 48"/>
          <p:cNvSpPr/>
          <p:nvPr/>
        </p:nvSpPr>
        <p:spPr>
          <a:xfrm>
            <a:off x="4321" y="8603801"/>
            <a:ext cx="329669" cy="987874"/>
          </a:xfrm>
          <a:prstGeom prst="rect">
            <a:avLst/>
          </a:prstGeom>
        </p:spPr>
        <p:style>
          <a:lnRef idx="2">
            <a:schemeClr val="dk1">
              <a:shade val="50000"/>
            </a:schemeClr>
          </a:lnRef>
          <a:fillRef idx="1">
            <a:schemeClr val="dk1"/>
          </a:fillRef>
          <a:effectRef idx="0">
            <a:schemeClr val="dk1"/>
          </a:effectRef>
          <a:fontRef idx="minor">
            <a:schemeClr val="lt1"/>
          </a:fontRef>
        </p:style>
        <p:txBody>
          <a:bodyPr vert="eaVert" rtlCol="0" anchor="ctr"/>
          <a:lstStyle/>
          <a:p>
            <a:pPr algn="ctr"/>
            <a:r>
              <a:rPr kumimoji="1" lang="ja-JP" altLang="en-US" sz="1100" dirty="0"/>
              <a:t>システム</a:t>
            </a:r>
          </a:p>
        </p:txBody>
      </p:sp>
      <p:sp>
        <p:nvSpPr>
          <p:cNvPr id="61" name="正方形/長方形 60"/>
          <p:cNvSpPr/>
          <p:nvPr/>
        </p:nvSpPr>
        <p:spPr>
          <a:xfrm>
            <a:off x="653" y="3522022"/>
            <a:ext cx="329669" cy="15462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eaVert" rtlCol="0" anchor="ctr"/>
          <a:lstStyle/>
          <a:p>
            <a:pPr algn="ctr"/>
            <a:r>
              <a:rPr kumimoji="1" lang="ja-JP" altLang="en-US" sz="1100" dirty="0"/>
              <a:t>決裁者</a:t>
            </a:r>
            <a:endParaRPr kumimoji="1" lang="en-US" altLang="ja-JP" sz="1100" dirty="0"/>
          </a:p>
        </p:txBody>
      </p:sp>
      <p:sp>
        <p:nvSpPr>
          <p:cNvPr id="26" name="テキスト ボックス 25"/>
          <p:cNvSpPr txBox="1"/>
          <p:nvPr/>
        </p:nvSpPr>
        <p:spPr>
          <a:xfrm>
            <a:off x="2216073" y="89655"/>
            <a:ext cx="5259325" cy="230832"/>
          </a:xfrm>
          <a:prstGeom prst="rect">
            <a:avLst/>
          </a:prstGeom>
          <a:noFill/>
        </p:spPr>
        <p:txBody>
          <a:bodyPr wrap="square" rtlCol="0">
            <a:spAutoFit/>
          </a:bodyPr>
          <a:lstStyle/>
          <a:p>
            <a:r>
              <a:rPr kumimoji="1" lang="ja-JP" altLang="en-US" sz="900" dirty="0"/>
              <a:t>領収書のない経費を精算する場合に当該書類を用意する</a:t>
            </a:r>
            <a:endParaRPr kumimoji="1" lang="en-US" altLang="ja-JP" sz="900" dirty="0"/>
          </a:p>
        </p:txBody>
      </p:sp>
      <p:sp>
        <p:nvSpPr>
          <p:cNvPr id="27" name="楕円 26"/>
          <p:cNvSpPr/>
          <p:nvPr/>
        </p:nvSpPr>
        <p:spPr>
          <a:xfrm>
            <a:off x="642255" y="1012571"/>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開始</a:t>
            </a:r>
          </a:p>
        </p:txBody>
      </p:sp>
      <p:cxnSp>
        <p:nvCxnSpPr>
          <p:cNvPr id="28" name="直線矢印コネクタ 27"/>
          <p:cNvCxnSpPr>
            <a:stCxn id="27" idx="6"/>
            <a:endCxn id="34" idx="1"/>
          </p:cNvCxnSpPr>
          <p:nvPr/>
        </p:nvCxnSpPr>
        <p:spPr>
          <a:xfrm>
            <a:off x="1012449" y="1197668"/>
            <a:ext cx="248079" cy="278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4" name="四角形: 角を丸くする 4"/>
          <p:cNvSpPr/>
          <p:nvPr/>
        </p:nvSpPr>
        <p:spPr>
          <a:xfrm>
            <a:off x="1260528" y="1028598"/>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申請</a:t>
            </a:r>
          </a:p>
        </p:txBody>
      </p:sp>
      <p:cxnSp>
        <p:nvCxnSpPr>
          <p:cNvPr id="35" name="直線矢印コネクタ 34"/>
          <p:cNvCxnSpPr>
            <a:stCxn id="34" idx="2"/>
            <a:endCxn id="71" idx="0"/>
          </p:cNvCxnSpPr>
          <p:nvPr/>
        </p:nvCxnSpPr>
        <p:spPr>
          <a:xfrm flipH="1">
            <a:off x="1770255" y="1372303"/>
            <a:ext cx="2118" cy="13544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7" name="フローチャート: 書類 36"/>
          <p:cNvSpPr/>
          <p:nvPr/>
        </p:nvSpPr>
        <p:spPr>
          <a:xfrm>
            <a:off x="1850517" y="1315923"/>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支払証明書</a:t>
            </a:r>
          </a:p>
        </p:txBody>
      </p:sp>
      <p:sp>
        <p:nvSpPr>
          <p:cNvPr id="41" name="四角形: 角を丸くする 10"/>
          <p:cNvSpPr/>
          <p:nvPr/>
        </p:nvSpPr>
        <p:spPr>
          <a:xfrm>
            <a:off x="1259832" y="5906119"/>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チェック</a:t>
            </a:r>
          </a:p>
        </p:txBody>
      </p:sp>
      <p:cxnSp>
        <p:nvCxnSpPr>
          <p:cNvPr id="42" name="コネクタ: カギ線 56"/>
          <p:cNvCxnSpPr>
            <a:stCxn id="34" idx="3"/>
            <a:endCxn id="58" idx="0"/>
          </p:cNvCxnSpPr>
          <p:nvPr/>
        </p:nvCxnSpPr>
        <p:spPr>
          <a:xfrm>
            <a:off x="2284217" y="1200451"/>
            <a:ext cx="459720" cy="4705668"/>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43" name="テキスト ボックス 42"/>
          <p:cNvSpPr txBox="1"/>
          <p:nvPr/>
        </p:nvSpPr>
        <p:spPr>
          <a:xfrm>
            <a:off x="2739940" y="5251387"/>
            <a:ext cx="882412" cy="230832"/>
          </a:xfrm>
          <a:prstGeom prst="rect">
            <a:avLst/>
          </a:prstGeom>
          <a:noFill/>
        </p:spPr>
        <p:txBody>
          <a:bodyPr wrap="square" rtlCol="0">
            <a:spAutoFit/>
          </a:bodyPr>
          <a:lstStyle/>
          <a:p>
            <a:r>
              <a:rPr kumimoji="1" lang="ja-JP" altLang="en-US" sz="900" dirty="0"/>
              <a:t>チェック</a:t>
            </a:r>
            <a:r>
              <a:rPr kumimoji="1" lang="en-US" altLang="ja-JP" sz="900" dirty="0"/>
              <a:t>NG</a:t>
            </a:r>
            <a:endParaRPr kumimoji="1" lang="ja-JP" altLang="en-US" sz="900" dirty="0"/>
          </a:p>
        </p:txBody>
      </p:sp>
      <p:sp>
        <p:nvSpPr>
          <p:cNvPr id="46" name="テキスト ボックス 45"/>
          <p:cNvSpPr txBox="1"/>
          <p:nvPr/>
        </p:nvSpPr>
        <p:spPr>
          <a:xfrm>
            <a:off x="888872" y="6260593"/>
            <a:ext cx="3011312" cy="1200329"/>
          </a:xfrm>
          <a:prstGeom prst="rect">
            <a:avLst/>
          </a:prstGeom>
          <a:noFill/>
        </p:spPr>
        <p:txBody>
          <a:bodyPr wrap="square" rtlCol="0">
            <a:spAutoFit/>
          </a:bodyPr>
          <a:lstStyle/>
          <a:p>
            <a:r>
              <a:rPr kumimoji="1" lang="ja-JP" altLang="en-US" sz="900" dirty="0"/>
              <a:t>・氏名</a:t>
            </a:r>
            <a:endParaRPr kumimoji="1" lang="en-US" altLang="ja-JP" sz="900" dirty="0"/>
          </a:p>
          <a:p>
            <a:r>
              <a:rPr kumimoji="1" lang="ja-JP" altLang="en-US" sz="900" dirty="0"/>
              <a:t>・支払日</a:t>
            </a:r>
            <a:endParaRPr kumimoji="1" lang="en-US" altLang="ja-JP" sz="900" dirty="0"/>
          </a:p>
          <a:p>
            <a:r>
              <a:rPr kumimoji="1" lang="ja-JP" altLang="en-US" sz="900" dirty="0"/>
              <a:t>・支払先</a:t>
            </a:r>
            <a:endParaRPr kumimoji="1" lang="en-US" altLang="ja-JP" sz="900" dirty="0"/>
          </a:p>
          <a:p>
            <a:r>
              <a:rPr kumimoji="1" lang="ja-JP" altLang="en-US" sz="900" dirty="0"/>
              <a:t>・支払証明事由</a:t>
            </a:r>
            <a:endParaRPr kumimoji="1" lang="en-US" altLang="ja-JP" sz="900" dirty="0"/>
          </a:p>
          <a:p>
            <a:r>
              <a:rPr kumimoji="1" lang="ja-JP" altLang="en-US" sz="900" dirty="0"/>
              <a:t>・具体的な支払った内容</a:t>
            </a:r>
            <a:endParaRPr kumimoji="1" lang="en-US" altLang="ja-JP" sz="900" dirty="0"/>
          </a:p>
          <a:p>
            <a:r>
              <a:rPr kumimoji="1" lang="ja-JP" altLang="en-US" sz="900" dirty="0"/>
              <a:t>・決裁者の押印</a:t>
            </a:r>
            <a:endParaRPr kumimoji="1" lang="en-US" altLang="ja-JP" sz="900" dirty="0"/>
          </a:p>
          <a:p>
            <a:r>
              <a:rPr kumimoji="1" lang="ja-JP" altLang="en-US" sz="900" dirty="0"/>
              <a:t>・</a:t>
            </a:r>
            <a:r>
              <a:rPr kumimoji="1" lang="ja-JP" altLang="en-US" sz="900" dirty="0" smtClean="0"/>
              <a:t>割印</a:t>
            </a:r>
            <a:endParaRPr kumimoji="1" lang="en-US" altLang="ja-JP" sz="900" dirty="0" smtClean="0"/>
          </a:p>
          <a:p>
            <a:r>
              <a:rPr kumimoji="1" lang="ja-JP" altLang="en-US" sz="900" dirty="0" smtClean="0"/>
              <a:t>・金額</a:t>
            </a:r>
            <a:endParaRPr kumimoji="1" lang="en-US" altLang="ja-JP" sz="900" dirty="0"/>
          </a:p>
        </p:txBody>
      </p:sp>
      <p:sp>
        <p:nvSpPr>
          <p:cNvPr id="48" name="四角形: 角を丸くする 69"/>
          <p:cNvSpPr/>
          <p:nvPr/>
        </p:nvSpPr>
        <p:spPr>
          <a:xfrm>
            <a:off x="1258410" y="4455230"/>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決裁</a:t>
            </a:r>
          </a:p>
        </p:txBody>
      </p:sp>
      <p:cxnSp>
        <p:nvCxnSpPr>
          <p:cNvPr id="51" name="直線矢印コネクタ 50"/>
          <p:cNvCxnSpPr>
            <a:stCxn id="48" idx="2"/>
            <a:endCxn id="41" idx="0"/>
          </p:cNvCxnSpPr>
          <p:nvPr/>
        </p:nvCxnSpPr>
        <p:spPr>
          <a:xfrm>
            <a:off x="1770255" y="4798935"/>
            <a:ext cx="1422" cy="110718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2" name="テキスト ボックス 51"/>
          <p:cNvSpPr txBox="1"/>
          <p:nvPr/>
        </p:nvSpPr>
        <p:spPr>
          <a:xfrm>
            <a:off x="1770118" y="3637853"/>
            <a:ext cx="463500" cy="230832"/>
          </a:xfrm>
          <a:prstGeom prst="rect">
            <a:avLst/>
          </a:prstGeom>
          <a:noFill/>
        </p:spPr>
        <p:txBody>
          <a:bodyPr wrap="square" rtlCol="0">
            <a:spAutoFit/>
          </a:bodyPr>
          <a:lstStyle/>
          <a:p>
            <a:r>
              <a:rPr kumimoji="1" lang="ja-JP" altLang="en-US" sz="900" dirty="0"/>
              <a:t>申請</a:t>
            </a:r>
          </a:p>
        </p:txBody>
      </p:sp>
      <p:sp>
        <p:nvSpPr>
          <p:cNvPr id="53" name="テキスト ボックス 52"/>
          <p:cNvSpPr txBox="1"/>
          <p:nvPr/>
        </p:nvSpPr>
        <p:spPr>
          <a:xfrm>
            <a:off x="1211155" y="3579259"/>
            <a:ext cx="463500" cy="369332"/>
          </a:xfrm>
          <a:prstGeom prst="rect">
            <a:avLst/>
          </a:prstGeom>
          <a:noFill/>
        </p:spPr>
        <p:txBody>
          <a:bodyPr wrap="square" rtlCol="0">
            <a:spAutoFit/>
          </a:bodyPr>
          <a:lstStyle/>
          <a:p>
            <a:r>
              <a:rPr kumimoji="1" lang="ja-JP" altLang="en-US" sz="900" dirty="0"/>
              <a:t>差し戻し</a:t>
            </a:r>
          </a:p>
        </p:txBody>
      </p:sp>
      <p:sp>
        <p:nvSpPr>
          <p:cNvPr id="54" name="テキスト ボックス 53"/>
          <p:cNvSpPr txBox="1"/>
          <p:nvPr/>
        </p:nvSpPr>
        <p:spPr>
          <a:xfrm>
            <a:off x="1770118" y="5217627"/>
            <a:ext cx="463500" cy="230832"/>
          </a:xfrm>
          <a:prstGeom prst="rect">
            <a:avLst/>
          </a:prstGeom>
          <a:noFill/>
        </p:spPr>
        <p:txBody>
          <a:bodyPr wrap="square" rtlCol="0">
            <a:spAutoFit/>
          </a:bodyPr>
          <a:lstStyle/>
          <a:p>
            <a:r>
              <a:rPr kumimoji="1" lang="ja-JP" altLang="en-US" sz="900" dirty="0"/>
              <a:t>申請</a:t>
            </a:r>
          </a:p>
        </p:txBody>
      </p:sp>
      <p:cxnSp>
        <p:nvCxnSpPr>
          <p:cNvPr id="55" name="直線矢印コネクタ 54"/>
          <p:cNvCxnSpPr>
            <a:stCxn id="41" idx="3"/>
          </p:cNvCxnSpPr>
          <p:nvPr/>
        </p:nvCxnSpPr>
        <p:spPr>
          <a:xfrm flipV="1">
            <a:off x="2283521" y="6074724"/>
            <a:ext cx="1435697" cy="324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8" name="ひし形 57"/>
          <p:cNvSpPr/>
          <p:nvPr/>
        </p:nvSpPr>
        <p:spPr>
          <a:xfrm>
            <a:off x="2553437" y="5906119"/>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結果</a:t>
            </a:r>
          </a:p>
        </p:txBody>
      </p:sp>
      <p:sp>
        <p:nvSpPr>
          <p:cNvPr id="71" name="四角形: 角を丸くする 9"/>
          <p:cNvSpPr/>
          <p:nvPr/>
        </p:nvSpPr>
        <p:spPr>
          <a:xfrm>
            <a:off x="1258410" y="2726802"/>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承認</a:t>
            </a:r>
          </a:p>
        </p:txBody>
      </p:sp>
      <p:sp>
        <p:nvSpPr>
          <p:cNvPr id="73" name="テキスト ボックス 72"/>
          <p:cNvSpPr txBox="1"/>
          <p:nvPr/>
        </p:nvSpPr>
        <p:spPr>
          <a:xfrm>
            <a:off x="1770118" y="2269720"/>
            <a:ext cx="463500" cy="230832"/>
          </a:xfrm>
          <a:prstGeom prst="rect">
            <a:avLst/>
          </a:prstGeom>
          <a:noFill/>
        </p:spPr>
        <p:txBody>
          <a:bodyPr wrap="square" rtlCol="0">
            <a:spAutoFit/>
          </a:bodyPr>
          <a:lstStyle/>
          <a:p>
            <a:r>
              <a:rPr kumimoji="1" lang="ja-JP" altLang="en-US" sz="900" dirty="0"/>
              <a:t>申請</a:t>
            </a:r>
          </a:p>
        </p:txBody>
      </p:sp>
      <p:sp>
        <p:nvSpPr>
          <p:cNvPr id="74" name="テキスト ボックス 73"/>
          <p:cNvSpPr txBox="1"/>
          <p:nvPr/>
        </p:nvSpPr>
        <p:spPr>
          <a:xfrm>
            <a:off x="1211155" y="1558331"/>
            <a:ext cx="463500" cy="369332"/>
          </a:xfrm>
          <a:prstGeom prst="rect">
            <a:avLst/>
          </a:prstGeom>
          <a:noFill/>
        </p:spPr>
        <p:txBody>
          <a:bodyPr wrap="square" rtlCol="0">
            <a:spAutoFit/>
          </a:bodyPr>
          <a:lstStyle/>
          <a:p>
            <a:r>
              <a:rPr kumimoji="1" lang="ja-JP" altLang="en-US" sz="900" dirty="0"/>
              <a:t>差し戻し</a:t>
            </a:r>
          </a:p>
        </p:txBody>
      </p:sp>
      <p:sp>
        <p:nvSpPr>
          <p:cNvPr id="75" name="テキスト ボックス 74"/>
          <p:cNvSpPr txBox="1"/>
          <p:nvPr/>
        </p:nvSpPr>
        <p:spPr>
          <a:xfrm>
            <a:off x="2814940" y="2469687"/>
            <a:ext cx="1474806" cy="784830"/>
          </a:xfrm>
          <a:prstGeom prst="rect">
            <a:avLst/>
          </a:prstGeom>
          <a:noFill/>
        </p:spPr>
        <p:txBody>
          <a:bodyPr wrap="square" rtlCol="0">
            <a:spAutoFit/>
          </a:bodyPr>
          <a:lstStyle/>
          <a:p>
            <a:r>
              <a:rPr kumimoji="1" lang="ja-JP" altLang="en-US" sz="900" dirty="0" smtClean="0"/>
              <a:t>各種清算書の裏に割り印して回覧されるため、各清算書の承認フローに基づいて承認・決裁が行われ</a:t>
            </a:r>
            <a:r>
              <a:rPr kumimoji="1" lang="ja-JP" altLang="en-US" sz="900" dirty="0"/>
              <a:t>る</a:t>
            </a:r>
            <a:r>
              <a:rPr kumimoji="1" lang="ja-JP" altLang="en-US" sz="900" dirty="0" smtClean="0"/>
              <a:t>。</a:t>
            </a:r>
            <a:endParaRPr kumimoji="1" lang="en-US" altLang="ja-JP" sz="900" dirty="0"/>
          </a:p>
        </p:txBody>
      </p:sp>
      <p:sp>
        <p:nvSpPr>
          <p:cNvPr id="77" name="フローチャート: 書類 76"/>
          <p:cNvSpPr/>
          <p:nvPr/>
        </p:nvSpPr>
        <p:spPr>
          <a:xfrm>
            <a:off x="767672" y="2280447"/>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支払証明書</a:t>
            </a:r>
          </a:p>
        </p:txBody>
      </p:sp>
      <p:cxnSp>
        <p:nvCxnSpPr>
          <p:cNvPr id="83" name="直線矢印コネクタ 82"/>
          <p:cNvCxnSpPr>
            <a:stCxn id="71" idx="2"/>
            <a:endCxn id="48" idx="0"/>
          </p:cNvCxnSpPr>
          <p:nvPr/>
        </p:nvCxnSpPr>
        <p:spPr>
          <a:xfrm>
            <a:off x="1770255" y="3070507"/>
            <a:ext cx="0" cy="138472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5" name="直線矢印コネクタ 84"/>
          <p:cNvCxnSpPr/>
          <p:nvPr/>
        </p:nvCxnSpPr>
        <p:spPr>
          <a:xfrm flipV="1">
            <a:off x="1700800" y="3070507"/>
            <a:ext cx="0" cy="138472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87" name="楕円 86"/>
          <p:cNvSpPr/>
          <p:nvPr/>
        </p:nvSpPr>
        <p:spPr>
          <a:xfrm>
            <a:off x="3715087" y="5898839"/>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終了</a:t>
            </a:r>
          </a:p>
        </p:txBody>
      </p:sp>
      <p:sp>
        <p:nvSpPr>
          <p:cNvPr id="88" name="テキスト ボックス 87"/>
          <p:cNvSpPr txBox="1"/>
          <p:nvPr/>
        </p:nvSpPr>
        <p:spPr>
          <a:xfrm>
            <a:off x="3551527" y="6316050"/>
            <a:ext cx="882412" cy="230832"/>
          </a:xfrm>
          <a:prstGeom prst="rect">
            <a:avLst/>
          </a:prstGeom>
          <a:noFill/>
        </p:spPr>
        <p:txBody>
          <a:bodyPr wrap="square" rtlCol="0">
            <a:spAutoFit/>
          </a:bodyPr>
          <a:lstStyle/>
          <a:p>
            <a:r>
              <a:rPr kumimoji="1" lang="ja-JP" altLang="en-US" sz="900" dirty="0"/>
              <a:t>経費精算処理</a:t>
            </a:r>
          </a:p>
        </p:txBody>
      </p:sp>
      <p:cxnSp>
        <p:nvCxnSpPr>
          <p:cNvPr id="89" name="直線矢印コネクタ 88"/>
          <p:cNvCxnSpPr/>
          <p:nvPr/>
        </p:nvCxnSpPr>
        <p:spPr>
          <a:xfrm flipH="1" flipV="1">
            <a:off x="1677313" y="1372303"/>
            <a:ext cx="2118" cy="13544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0" name="テキスト ボックス 89"/>
          <p:cNvSpPr txBox="1"/>
          <p:nvPr/>
        </p:nvSpPr>
        <p:spPr>
          <a:xfrm>
            <a:off x="2739940" y="1044079"/>
            <a:ext cx="3692741" cy="369332"/>
          </a:xfrm>
          <a:prstGeom prst="rect">
            <a:avLst/>
          </a:prstGeom>
          <a:noFill/>
        </p:spPr>
        <p:txBody>
          <a:bodyPr wrap="square" rtlCol="0">
            <a:spAutoFit/>
          </a:bodyPr>
          <a:lstStyle/>
          <a:p>
            <a:r>
              <a:rPr kumimoji="1" lang="ja-JP" altLang="en-US" sz="900" dirty="0"/>
              <a:t>旅費精算・経費精算・仮払精算の裏面に貼り付けて割印を行う。</a:t>
            </a:r>
            <a:endParaRPr kumimoji="1" lang="en-US" altLang="ja-JP" sz="900" dirty="0"/>
          </a:p>
          <a:p>
            <a:r>
              <a:rPr kumimoji="1" lang="ja-JP" altLang="en-US" sz="900" dirty="0"/>
              <a:t>交通費精算は別途交通費支払証明書があるため、それを使用する。</a:t>
            </a:r>
            <a:endParaRPr kumimoji="1" lang="en-US" altLang="ja-JP" sz="900" dirty="0"/>
          </a:p>
        </p:txBody>
      </p:sp>
      <p:sp>
        <p:nvSpPr>
          <p:cNvPr id="91" name="テキスト ボックス 90"/>
          <p:cNvSpPr txBox="1"/>
          <p:nvPr/>
        </p:nvSpPr>
        <p:spPr>
          <a:xfrm>
            <a:off x="4845735" y="2542265"/>
            <a:ext cx="3016465" cy="369332"/>
          </a:xfrm>
          <a:prstGeom prst="rect">
            <a:avLst/>
          </a:prstGeom>
          <a:noFill/>
        </p:spPr>
        <p:txBody>
          <a:bodyPr wrap="square" rtlCol="0">
            <a:spAutoFit/>
          </a:bodyPr>
          <a:lstStyle/>
          <a:p>
            <a:r>
              <a:rPr kumimoji="1" lang="en-US" altLang="ja-JP" sz="900" dirty="0">
                <a:solidFill>
                  <a:srgbClr val="FF0000"/>
                </a:solidFill>
              </a:rPr>
              <a:t>【</a:t>
            </a:r>
            <a:r>
              <a:rPr kumimoji="1" lang="ja-JP" altLang="en-US" sz="900" dirty="0">
                <a:solidFill>
                  <a:srgbClr val="FF0000"/>
                </a:solidFill>
              </a:rPr>
              <a:t>システム化後メモ</a:t>
            </a:r>
            <a:r>
              <a:rPr kumimoji="1" lang="en-US" altLang="ja-JP" sz="900" dirty="0">
                <a:solidFill>
                  <a:srgbClr val="FF0000"/>
                </a:solidFill>
              </a:rPr>
              <a:t>】</a:t>
            </a:r>
          </a:p>
          <a:p>
            <a:r>
              <a:rPr kumimoji="1" lang="ja-JP" altLang="en-US" sz="900" dirty="0" smtClean="0">
                <a:solidFill>
                  <a:srgbClr val="FF0000"/>
                </a:solidFill>
              </a:rPr>
              <a:t>システム化後は電子</a:t>
            </a:r>
            <a:r>
              <a:rPr kumimoji="1" lang="ja-JP" altLang="en-US" sz="900" dirty="0">
                <a:solidFill>
                  <a:srgbClr val="FF0000"/>
                </a:solidFill>
              </a:rPr>
              <a:t>データをシステムに添付</a:t>
            </a:r>
            <a:r>
              <a:rPr kumimoji="1" lang="ja-JP" altLang="en-US" sz="900" dirty="0" smtClean="0">
                <a:solidFill>
                  <a:srgbClr val="FF0000"/>
                </a:solidFill>
              </a:rPr>
              <a:t>する</a:t>
            </a:r>
            <a:endParaRPr kumimoji="1" lang="en-US" altLang="ja-JP" sz="900" dirty="0">
              <a:solidFill>
                <a:srgbClr val="FF0000"/>
              </a:solidFill>
            </a:endParaRPr>
          </a:p>
        </p:txBody>
      </p:sp>
      <p:sp>
        <p:nvSpPr>
          <p:cNvPr id="39" name="フローチャート: 書類 38"/>
          <p:cNvSpPr/>
          <p:nvPr/>
        </p:nvSpPr>
        <p:spPr>
          <a:xfrm>
            <a:off x="1928661" y="1528089"/>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smtClean="0"/>
              <a:t>各種清算書</a:t>
            </a:r>
            <a:endParaRPr kumimoji="1" lang="ja-JP" altLang="en-US" sz="900" dirty="0"/>
          </a:p>
        </p:txBody>
      </p:sp>
      <p:sp>
        <p:nvSpPr>
          <p:cNvPr id="40" name="フローチャート: 書類 39"/>
          <p:cNvSpPr/>
          <p:nvPr/>
        </p:nvSpPr>
        <p:spPr>
          <a:xfrm>
            <a:off x="835484" y="2477213"/>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smtClean="0"/>
              <a:t>各種清算書</a:t>
            </a:r>
            <a:endParaRPr kumimoji="1" lang="ja-JP" altLang="en-US" sz="900" dirty="0"/>
          </a:p>
        </p:txBody>
      </p:sp>
      <p:sp>
        <p:nvSpPr>
          <p:cNvPr id="56" name="フローチャート: 書類 55"/>
          <p:cNvSpPr/>
          <p:nvPr/>
        </p:nvSpPr>
        <p:spPr>
          <a:xfrm>
            <a:off x="767672" y="3945195"/>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支払証明書</a:t>
            </a:r>
          </a:p>
        </p:txBody>
      </p:sp>
      <p:sp>
        <p:nvSpPr>
          <p:cNvPr id="57" name="フローチャート: 書類 56"/>
          <p:cNvSpPr/>
          <p:nvPr/>
        </p:nvSpPr>
        <p:spPr>
          <a:xfrm>
            <a:off x="835484" y="4141961"/>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smtClean="0"/>
              <a:t>各種清算書</a:t>
            </a:r>
            <a:endParaRPr kumimoji="1" lang="ja-JP" altLang="en-US" sz="900" dirty="0"/>
          </a:p>
        </p:txBody>
      </p:sp>
      <p:sp>
        <p:nvSpPr>
          <p:cNvPr id="60" name="テキスト ボックス 59"/>
          <p:cNvSpPr txBox="1"/>
          <p:nvPr/>
        </p:nvSpPr>
        <p:spPr>
          <a:xfrm>
            <a:off x="2765452" y="3945195"/>
            <a:ext cx="1474806" cy="784830"/>
          </a:xfrm>
          <a:prstGeom prst="rect">
            <a:avLst/>
          </a:prstGeom>
          <a:noFill/>
        </p:spPr>
        <p:txBody>
          <a:bodyPr wrap="square" rtlCol="0">
            <a:spAutoFit/>
          </a:bodyPr>
          <a:lstStyle/>
          <a:p>
            <a:r>
              <a:rPr kumimoji="1" lang="ja-JP" altLang="en-US" sz="900" dirty="0" smtClean="0"/>
              <a:t>各種清算書の裏に割り印して回覧されるため、各清算書の承認フローに基づいて承認・決裁が行われ</a:t>
            </a:r>
            <a:r>
              <a:rPr kumimoji="1" lang="ja-JP" altLang="en-US" sz="900" dirty="0"/>
              <a:t>る</a:t>
            </a:r>
            <a:r>
              <a:rPr kumimoji="1" lang="ja-JP" altLang="en-US" sz="900" dirty="0" smtClean="0"/>
              <a:t>。</a:t>
            </a:r>
            <a:endParaRPr kumimoji="1" lang="en-US" altLang="ja-JP" sz="900" dirty="0"/>
          </a:p>
        </p:txBody>
      </p:sp>
    </p:spTree>
    <p:extLst>
      <p:ext uri="{BB962C8B-B14F-4D97-AF65-F5344CB8AC3E}">
        <p14:creationId xmlns:p14="http://schemas.microsoft.com/office/powerpoint/2010/main" val="12892236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p:cNvSpPr txBox="1"/>
          <p:nvPr/>
        </p:nvSpPr>
        <p:spPr>
          <a:xfrm>
            <a:off x="-12700" y="11603"/>
            <a:ext cx="5500914" cy="369332"/>
          </a:xfrm>
          <a:prstGeom prst="rect">
            <a:avLst/>
          </a:prstGeom>
          <a:noFill/>
        </p:spPr>
        <p:txBody>
          <a:bodyPr wrap="square" rtlCol="0">
            <a:spAutoFit/>
          </a:bodyPr>
          <a:lstStyle/>
          <a:p>
            <a:r>
              <a:rPr kumimoji="1" lang="ja-JP" altLang="en-US" dirty="0"/>
              <a:t>タクシーチケット使用報告</a:t>
            </a:r>
          </a:p>
        </p:txBody>
      </p:sp>
      <p:sp>
        <p:nvSpPr>
          <p:cNvPr id="44" name="正方形/長方形 43"/>
          <p:cNvSpPr/>
          <p:nvPr/>
        </p:nvSpPr>
        <p:spPr>
          <a:xfrm>
            <a:off x="0" y="508000"/>
            <a:ext cx="329669" cy="1469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1100" dirty="0"/>
              <a:t>申請者</a:t>
            </a:r>
          </a:p>
        </p:txBody>
      </p:sp>
      <p:sp>
        <p:nvSpPr>
          <p:cNvPr id="45" name="正方形/長方形 44"/>
          <p:cNvSpPr/>
          <p:nvPr/>
        </p:nvSpPr>
        <p:spPr>
          <a:xfrm>
            <a:off x="0" y="1977571"/>
            <a:ext cx="329670" cy="170610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eaVert" rtlCol="0" anchor="ctr"/>
          <a:lstStyle/>
          <a:p>
            <a:pPr algn="ctr"/>
            <a:r>
              <a:rPr kumimoji="1" lang="ja-JP" altLang="en-US" sz="1100" dirty="0"/>
              <a:t>決裁者</a:t>
            </a:r>
            <a:endParaRPr kumimoji="1" lang="en-US" altLang="ja-JP" sz="1100" dirty="0"/>
          </a:p>
        </p:txBody>
      </p:sp>
      <p:sp>
        <p:nvSpPr>
          <p:cNvPr id="47" name="正方形/長方形 46"/>
          <p:cNvSpPr/>
          <p:nvPr/>
        </p:nvSpPr>
        <p:spPr>
          <a:xfrm>
            <a:off x="4785" y="3696375"/>
            <a:ext cx="329669" cy="230640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eaVert" rtlCol="0" anchor="ctr"/>
          <a:lstStyle/>
          <a:p>
            <a:pPr algn="ctr"/>
            <a:r>
              <a:rPr kumimoji="1" lang="ja-JP" altLang="en-US" sz="1100" dirty="0"/>
              <a:t>支社総務経理担当</a:t>
            </a:r>
          </a:p>
        </p:txBody>
      </p:sp>
      <p:sp>
        <p:nvSpPr>
          <p:cNvPr id="49" name="正方形/長方形 48"/>
          <p:cNvSpPr/>
          <p:nvPr/>
        </p:nvSpPr>
        <p:spPr>
          <a:xfrm>
            <a:off x="4321" y="8603801"/>
            <a:ext cx="329669" cy="987874"/>
          </a:xfrm>
          <a:prstGeom prst="rect">
            <a:avLst/>
          </a:prstGeom>
        </p:spPr>
        <p:style>
          <a:lnRef idx="2">
            <a:schemeClr val="dk1">
              <a:shade val="50000"/>
            </a:schemeClr>
          </a:lnRef>
          <a:fillRef idx="1">
            <a:schemeClr val="dk1"/>
          </a:fillRef>
          <a:effectRef idx="0">
            <a:schemeClr val="dk1"/>
          </a:effectRef>
          <a:fontRef idx="minor">
            <a:schemeClr val="lt1"/>
          </a:fontRef>
        </p:style>
        <p:txBody>
          <a:bodyPr vert="eaVert" rtlCol="0" anchor="ctr"/>
          <a:lstStyle/>
          <a:p>
            <a:pPr algn="ctr"/>
            <a:r>
              <a:rPr kumimoji="1" lang="ja-JP" altLang="en-US" sz="1100" dirty="0"/>
              <a:t>システム</a:t>
            </a:r>
          </a:p>
        </p:txBody>
      </p:sp>
      <p:sp>
        <p:nvSpPr>
          <p:cNvPr id="26" name="テキスト ボックス 25"/>
          <p:cNvSpPr txBox="1"/>
          <p:nvPr/>
        </p:nvSpPr>
        <p:spPr>
          <a:xfrm>
            <a:off x="6214976" y="3157410"/>
            <a:ext cx="5312995" cy="2446824"/>
          </a:xfrm>
          <a:prstGeom prst="rect">
            <a:avLst/>
          </a:prstGeom>
          <a:noFill/>
        </p:spPr>
        <p:txBody>
          <a:bodyPr wrap="square" rtlCol="0">
            <a:spAutoFit/>
          </a:bodyPr>
          <a:lstStyle/>
          <a:p>
            <a:r>
              <a:rPr kumimoji="1" lang="en-US" altLang="ja-JP" sz="900" dirty="0" smtClean="0"/>
              <a:t>【</a:t>
            </a:r>
            <a:r>
              <a:rPr kumimoji="1" lang="ja-JP" altLang="en-US" sz="900" dirty="0" smtClean="0"/>
              <a:t>タクシーの利用と支払いについて</a:t>
            </a:r>
            <a:r>
              <a:rPr kumimoji="1" lang="en-US" altLang="ja-JP" sz="900" dirty="0" smtClean="0"/>
              <a:t>】</a:t>
            </a:r>
          </a:p>
          <a:p>
            <a:r>
              <a:rPr kumimoji="1" lang="ja-JP" altLang="en-US" sz="900" dirty="0" smtClean="0"/>
              <a:t>タクシーとケットは役人に配布されており、本社またはオーバルで運用されている。</a:t>
            </a:r>
            <a:endParaRPr kumimoji="1" lang="en-US" altLang="ja-JP" sz="900" dirty="0" smtClean="0"/>
          </a:p>
          <a:p>
            <a:r>
              <a:rPr kumimoji="1" lang="ja-JP" altLang="en-US" sz="900" dirty="0" smtClean="0"/>
              <a:t>（よって、店舗などの出納担当者は関係ない業務）</a:t>
            </a:r>
            <a:endParaRPr kumimoji="1" lang="en-US" altLang="ja-JP" sz="900" dirty="0" smtClean="0"/>
          </a:p>
          <a:p>
            <a:r>
              <a:rPr kumimoji="1" lang="ja-JP" altLang="en-US" sz="900" dirty="0" smtClean="0"/>
              <a:t>タクシー会社が送付する請求書をもとに支払いを行うため、利用した本人は利用報告のみ。</a:t>
            </a:r>
            <a:endParaRPr kumimoji="1" lang="en-US" altLang="ja-JP" sz="900" dirty="0" smtClean="0"/>
          </a:p>
          <a:p>
            <a:r>
              <a:rPr kumimoji="1" lang="ja-JP" altLang="en-US" sz="900" dirty="0" smtClean="0"/>
              <a:t>支払いは各支社の経費支払いに入る。</a:t>
            </a:r>
            <a:endParaRPr kumimoji="1" lang="en-US" altLang="ja-JP" sz="900" dirty="0" smtClean="0"/>
          </a:p>
          <a:p>
            <a:endParaRPr kumimoji="1" lang="en-US" altLang="ja-JP" sz="900" dirty="0"/>
          </a:p>
          <a:p>
            <a:r>
              <a:rPr kumimoji="1" lang="ja-JP" altLang="en-US" sz="900" dirty="0" smtClean="0"/>
              <a:t>①請求書が届く（</a:t>
            </a:r>
            <a:r>
              <a:rPr kumimoji="1" lang="en-US" altLang="ja-JP" sz="900" dirty="0" smtClean="0"/>
              <a:t>20</a:t>
            </a:r>
            <a:r>
              <a:rPr kumimoji="1" lang="ja-JP" altLang="en-US" sz="900" dirty="0" smtClean="0"/>
              <a:t>日占め</a:t>
            </a:r>
            <a:r>
              <a:rPr kumimoji="1" lang="en-US" altLang="ja-JP" sz="900" dirty="0" smtClean="0"/>
              <a:t>10</a:t>
            </a:r>
            <a:r>
              <a:rPr kumimoji="1" lang="ja-JP" altLang="en-US" sz="900" dirty="0" smtClean="0"/>
              <a:t>日払い）</a:t>
            </a:r>
            <a:endParaRPr kumimoji="1" lang="en-US" altLang="ja-JP" sz="900" dirty="0" smtClean="0"/>
          </a:p>
          <a:p>
            <a:r>
              <a:rPr kumimoji="1" lang="ja-JP" altLang="en-US" sz="900" dirty="0" smtClean="0"/>
              <a:t>②各支社の経費支払いに入る</a:t>
            </a:r>
            <a:endParaRPr kumimoji="1" lang="en-US" altLang="ja-JP" sz="900" dirty="0" smtClean="0"/>
          </a:p>
          <a:p>
            <a:r>
              <a:rPr kumimoji="1" lang="ja-JP" altLang="en-US" sz="900" dirty="0" smtClean="0"/>
              <a:t>③支社総務経理にて他経費と合わせて支払い一覧を作成</a:t>
            </a:r>
            <a:endParaRPr kumimoji="1" lang="en-US" altLang="ja-JP" sz="900" dirty="0" smtClean="0"/>
          </a:p>
          <a:p>
            <a:r>
              <a:rPr kumimoji="1" lang="ja-JP" altLang="en-US" sz="900" dirty="0" smtClean="0"/>
              <a:t>④報告書と請求書の付け合わせ</a:t>
            </a:r>
            <a:endParaRPr kumimoji="1" lang="en-US" altLang="ja-JP" sz="900" dirty="0" smtClean="0"/>
          </a:p>
          <a:p>
            <a:r>
              <a:rPr kumimoji="1" lang="ja-JP" altLang="en-US" sz="900" dirty="0" smtClean="0"/>
              <a:t>⑤支社長決裁</a:t>
            </a:r>
            <a:endParaRPr kumimoji="1" lang="en-US" altLang="ja-JP" sz="900" dirty="0" smtClean="0"/>
          </a:p>
          <a:p>
            <a:r>
              <a:rPr kumimoji="1" lang="ja-JP" altLang="en-US" sz="900" dirty="0" smtClean="0"/>
              <a:t>⑥本社経理部に届く</a:t>
            </a:r>
            <a:endParaRPr kumimoji="1" lang="en-US" altLang="ja-JP" sz="900" dirty="0" smtClean="0"/>
          </a:p>
          <a:p>
            <a:r>
              <a:rPr kumimoji="1" lang="ja-JP" altLang="en-US" sz="900" dirty="0" smtClean="0"/>
              <a:t>⑦勘定奉行に仕訳入力、請求書と中身を照合</a:t>
            </a:r>
            <a:endParaRPr kumimoji="1" lang="en-US" altLang="ja-JP" sz="900" dirty="0" smtClean="0"/>
          </a:p>
          <a:p>
            <a:r>
              <a:rPr kumimoji="1" lang="ja-JP" altLang="en-US" sz="900" dirty="0" smtClean="0"/>
              <a:t>⑧経理部長回覧決裁</a:t>
            </a:r>
            <a:endParaRPr kumimoji="1" lang="en-US" altLang="ja-JP" sz="900" dirty="0" smtClean="0"/>
          </a:p>
          <a:p>
            <a:r>
              <a:rPr kumimoji="1" lang="ja-JP" altLang="en-US" sz="900" dirty="0" smtClean="0"/>
              <a:t>⑨本社総務回覧</a:t>
            </a:r>
            <a:endParaRPr kumimoji="1" lang="en-US" altLang="ja-JP" sz="900" dirty="0" smtClean="0"/>
          </a:p>
          <a:p>
            <a:r>
              <a:rPr kumimoji="1" lang="ja-JP" altLang="en-US" sz="900" dirty="0" smtClean="0"/>
              <a:t>⑩支払処理、送金処理（データ伝送）</a:t>
            </a:r>
            <a:endParaRPr kumimoji="1" lang="en-US" altLang="ja-JP" sz="900" dirty="0" smtClean="0"/>
          </a:p>
          <a:p>
            <a:r>
              <a:rPr kumimoji="1" lang="ja-JP" altLang="en-US" sz="900" dirty="0" smtClean="0"/>
              <a:t>経理</a:t>
            </a:r>
            <a:r>
              <a:rPr kumimoji="1" lang="ja-JP" altLang="en-US" sz="900" dirty="0"/>
              <a:t>保管</a:t>
            </a:r>
            <a:endParaRPr kumimoji="1" lang="en-US" altLang="ja-JP" sz="900" dirty="0" smtClean="0"/>
          </a:p>
        </p:txBody>
      </p:sp>
      <p:sp>
        <p:nvSpPr>
          <p:cNvPr id="27" name="楕円 26"/>
          <p:cNvSpPr/>
          <p:nvPr/>
        </p:nvSpPr>
        <p:spPr>
          <a:xfrm>
            <a:off x="642255" y="1012571"/>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開始</a:t>
            </a:r>
          </a:p>
        </p:txBody>
      </p:sp>
      <p:cxnSp>
        <p:nvCxnSpPr>
          <p:cNvPr id="28" name="直線矢印コネクタ 27"/>
          <p:cNvCxnSpPr>
            <a:stCxn id="27" idx="6"/>
            <a:endCxn id="34" idx="1"/>
          </p:cNvCxnSpPr>
          <p:nvPr/>
        </p:nvCxnSpPr>
        <p:spPr>
          <a:xfrm>
            <a:off x="1012449" y="1197668"/>
            <a:ext cx="248079" cy="278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4" name="四角形: 角を丸くする 4"/>
          <p:cNvSpPr/>
          <p:nvPr/>
        </p:nvSpPr>
        <p:spPr>
          <a:xfrm>
            <a:off x="1260528" y="1028598"/>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申請</a:t>
            </a:r>
          </a:p>
        </p:txBody>
      </p:sp>
      <p:cxnSp>
        <p:nvCxnSpPr>
          <p:cNvPr id="35" name="直線矢印コネクタ 34"/>
          <p:cNvCxnSpPr>
            <a:stCxn id="34" idx="2"/>
            <a:endCxn id="41" idx="0"/>
          </p:cNvCxnSpPr>
          <p:nvPr/>
        </p:nvCxnSpPr>
        <p:spPr>
          <a:xfrm flipH="1">
            <a:off x="1771677" y="1372303"/>
            <a:ext cx="696" cy="301256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1" name="四角形: 角を丸くする 10"/>
          <p:cNvSpPr/>
          <p:nvPr/>
        </p:nvSpPr>
        <p:spPr>
          <a:xfrm>
            <a:off x="1259832" y="4384868"/>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チェック</a:t>
            </a:r>
          </a:p>
        </p:txBody>
      </p:sp>
      <p:cxnSp>
        <p:nvCxnSpPr>
          <p:cNvPr id="42" name="コネクタ: カギ線 56"/>
          <p:cNvCxnSpPr>
            <a:stCxn id="34" idx="3"/>
            <a:endCxn id="58" idx="0"/>
          </p:cNvCxnSpPr>
          <p:nvPr/>
        </p:nvCxnSpPr>
        <p:spPr>
          <a:xfrm>
            <a:off x="2284217" y="1200451"/>
            <a:ext cx="426616" cy="3184417"/>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43" name="テキスト ボックス 42"/>
          <p:cNvSpPr txBox="1"/>
          <p:nvPr/>
        </p:nvSpPr>
        <p:spPr>
          <a:xfrm>
            <a:off x="2805906" y="986261"/>
            <a:ext cx="2435565" cy="369332"/>
          </a:xfrm>
          <a:prstGeom prst="rect">
            <a:avLst/>
          </a:prstGeom>
          <a:noFill/>
        </p:spPr>
        <p:txBody>
          <a:bodyPr wrap="square" rtlCol="0">
            <a:spAutoFit/>
          </a:bodyPr>
          <a:lstStyle/>
          <a:p>
            <a:r>
              <a:rPr kumimoji="1" lang="ja-JP" altLang="en-US" sz="900" dirty="0" smtClean="0"/>
              <a:t>毎月</a:t>
            </a:r>
            <a:r>
              <a:rPr kumimoji="1" lang="en-US" altLang="ja-JP" sz="900" dirty="0" smtClean="0"/>
              <a:t>10</a:t>
            </a:r>
            <a:r>
              <a:rPr kumimoji="1" lang="ja-JP" altLang="en-US" sz="900" dirty="0" smtClean="0"/>
              <a:t>日までに前月</a:t>
            </a:r>
            <a:r>
              <a:rPr kumimoji="1" lang="en-US" altLang="ja-JP" sz="900" dirty="0" smtClean="0"/>
              <a:t>1</a:t>
            </a:r>
            <a:r>
              <a:rPr kumimoji="1" lang="ja-JP" altLang="en-US" sz="900" dirty="0" smtClean="0"/>
              <a:t>か月分の利用状況の報告を行い、総務部あて</a:t>
            </a:r>
            <a:r>
              <a:rPr kumimoji="1" lang="ja-JP" altLang="en-US" sz="900" dirty="0"/>
              <a:t>に送付する</a:t>
            </a:r>
            <a:r>
              <a:rPr kumimoji="1" lang="ja-JP" altLang="en-US" sz="900" dirty="0" smtClean="0"/>
              <a:t>。</a:t>
            </a:r>
            <a:endParaRPr kumimoji="1" lang="en-US" altLang="ja-JP" sz="900" dirty="0"/>
          </a:p>
        </p:txBody>
      </p:sp>
      <p:sp>
        <p:nvSpPr>
          <p:cNvPr id="48" name="四角形: 角を丸くする 69"/>
          <p:cNvSpPr/>
          <p:nvPr/>
        </p:nvSpPr>
        <p:spPr>
          <a:xfrm>
            <a:off x="3856359" y="2933979"/>
            <a:ext cx="1023689" cy="4664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決裁</a:t>
            </a:r>
            <a:endParaRPr kumimoji="1" lang="en-US" altLang="ja-JP" sz="900" dirty="0"/>
          </a:p>
          <a:p>
            <a:pPr algn="ctr"/>
            <a:r>
              <a:rPr kumimoji="1" lang="en-US" altLang="ja-JP" sz="900" dirty="0"/>
              <a:t>(</a:t>
            </a:r>
            <a:r>
              <a:rPr kumimoji="1" lang="ja-JP" altLang="en-US" sz="900" dirty="0"/>
              <a:t>経営管理本部長</a:t>
            </a:r>
            <a:r>
              <a:rPr kumimoji="1" lang="en-US" altLang="ja-JP" sz="900" dirty="0"/>
              <a:t>)</a:t>
            </a:r>
            <a:endParaRPr kumimoji="1" lang="ja-JP" altLang="en-US" sz="900" dirty="0"/>
          </a:p>
        </p:txBody>
      </p:sp>
      <p:sp>
        <p:nvSpPr>
          <p:cNvPr id="52" name="テキスト ボックス 51"/>
          <p:cNvSpPr txBox="1"/>
          <p:nvPr/>
        </p:nvSpPr>
        <p:spPr>
          <a:xfrm>
            <a:off x="4415321" y="4422209"/>
            <a:ext cx="463500" cy="230832"/>
          </a:xfrm>
          <a:prstGeom prst="rect">
            <a:avLst/>
          </a:prstGeom>
          <a:noFill/>
        </p:spPr>
        <p:txBody>
          <a:bodyPr wrap="square" rtlCol="0">
            <a:spAutoFit/>
          </a:bodyPr>
          <a:lstStyle/>
          <a:p>
            <a:r>
              <a:rPr kumimoji="1" lang="ja-JP" altLang="en-US" sz="900" dirty="0"/>
              <a:t>申請</a:t>
            </a:r>
          </a:p>
        </p:txBody>
      </p:sp>
      <p:sp>
        <p:nvSpPr>
          <p:cNvPr id="53" name="テキスト ボックス 52"/>
          <p:cNvSpPr txBox="1"/>
          <p:nvPr/>
        </p:nvSpPr>
        <p:spPr>
          <a:xfrm>
            <a:off x="3856358" y="4363615"/>
            <a:ext cx="463500" cy="369332"/>
          </a:xfrm>
          <a:prstGeom prst="rect">
            <a:avLst/>
          </a:prstGeom>
          <a:noFill/>
        </p:spPr>
        <p:txBody>
          <a:bodyPr wrap="square" rtlCol="0">
            <a:spAutoFit/>
          </a:bodyPr>
          <a:lstStyle/>
          <a:p>
            <a:r>
              <a:rPr kumimoji="1" lang="ja-JP" altLang="en-US" sz="900" dirty="0"/>
              <a:t>差し戻し</a:t>
            </a:r>
          </a:p>
        </p:txBody>
      </p:sp>
      <p:sp>
        <p:nvSpPr>
          <p:cNvPr id="54" name="テキスト ボックス 53"/>
          <p:cNvSpPr txBox="1"/>
          <p:nvPr/>
        </p:nvSpPr>
        <p:spPr>
          <a:xfrm>
            <a:off x="1770118" y="3696376"/>
            <a:ext cx="463500" cy="230832"/>
          </a:xfrm>
          <a:prstGeom prst="rect">
            <a:avLst/>
          </a:prstGeom>
          <a:noFill/>
        </p:spPr>
        <p:txBody>
          <a:bodyPr wrap="square" rtlCol="0">
            <a:spAutoFit/>
          </a:bodyPr>
          <a:lstStyle/>
          <a:p>
            <a:r>
              <a:rPr kumimoji="1" lang="ja-JP" altLang="en-US" sz="900" dirty="0"/>
              <a:t>申請</a:t>
            </a:r>
          </a:p>
        </p:txBody>
      </p:sp>
      <p:cxnSp>
        <p:nvCxnSpPr>
          <p:cNvPr id="55" name="直線矢印コネクタ 54"/>
          <p:cNvCxnSpPr>
            <a:stCxn id="41" idx="3"/>
            <a:endCxn id="58" idx="1"/>
          </p:cNvCxnSpPr>
          <p:nvPr/>
        </p:nvCxnSpPr>
        <p:spPr>
          <a:xfrm>
            <a:off x="2283521" y="4556721"/>
            <a:ext cx="236812"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8" name="ひし形 57"/>
          <p:cNvSpPr/>
          <p:nvPr/>
        </p:nvSpPr>
        <p:spPr>
          <a:xfrm>
            <a:off x="2520333" y="4384868"/>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結果</a:t>
            </a:r>
          </a:p>
        </p:txBody>
      </p:sp>
      <p:sp>
        <p:nvSpPr>
          <p:cNvPr id="71" name="四角形: 角を丸くする 9"/>
          <p:cNvSpPr/>
          <p:nvPr/>
        </p:nvSpPr>
        <p:spPr>
          <a:xfrm>
            <a:off x="3856359" y="7089509"/>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決裁</a:t>
            </a:r>
            <a:endParaRPr kumimoji="1" lang="en-US" altLang="ja-JP" sz="900" dirty="0"/>
          </a:p>
          <a:p>
            <a:pPr algn="ctr"/>
            <a:r>
              <a:rPr kumimoji="1" lang="en-US" altLang="ja-JP" sz="900" dirty="0"/>
              <a:t>(</a:t>
            </a:r>
            <a:r>
              <a:rPr kumimoji="1" lang="ja-JP" altLang="en-US" sz="900" dirty="0"/>
              <a:t>総務・人事部</a:t>
            </a:r>
            <a:r>
              <a:rPr kumimoji="1" lang="en-US" altLang="ja-JP" sz="900" dirty="0"/>
              <a:t>)</a:t>
            </a:r>
            <a:endParaRPr kumimoji="1" lang="ja-JP" altLang="en-US" sz="900" dirty="0"/>
          </a:p>
        </p:txBody>
      </p:sp>
      <p:cxnSp>
        <p:nvCxnSpPr>
          <p:cNvPr id="83" name="直線矢印コネクタ 82"/>
          <p:cNvCxnSpPr>
            <a:stCxn id="71" idx="0"/>
            <a:endCxn id="48" idx="2"/>
          </p:cNvCxnSpPr>
          <p:nvPr/>
        </p:nvCxnSpPr>
        <p:spPr>
          <a:xfrm flipV="1">
            <a:off x="4368204" y="3400461"/>
            <a:ext cx="0" cy="368904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1" name="テキスト ボックス 90"/>
          <p:cNvSpPr txBox="1"/>
          <p:nvPr/>
        </p:nvSpPr>
        <p:spPr>
          <a:xfrm>
            <a:off x="6906132" y="2146328"/>
            <a:ext cx="2613110" cy="646331"/>
          </a:xfrm>
          <a:prstGeom prst="rect">
            <a:avLst/>
          </a:prstGeom>
          <a:noFill/>
        </p:spPr>
        <p:txBody>
          <a:bodyPr wrap="square" rtlCol="0">
            <a:spAutoFit/>
          </a:bodyPr>
          <a:lstStyle/>
          <a:p>
            <a:r>
              <a:rPr kumimoji="1" lang="en-US" altLang="ja-JP" sz="900" dirty="0">
                <a:solidFill>
                  <a:srgbClr val="FF0000"/>
                </a:solidFill>
              </a:rPr>
              <a:t>【</a:t>
            </a:r>
            <a:r>
              <a:rPr kumimoji="1" lang="ja-JP" altLang="en-US" sz="900" dirty="0">
                <a:solidFill>
                  <a:srgbClr val="FF0000"/>
                </a:solidFill>
              </a:rPr>
              <a:t>システム化後メモ</a:t>
            </a:r>
            <a:r>
              <a:rPr kumimoji="1" lang="en-US" altLang="ja-JP" sz="900" dirty="0">
                <a:solidFill>
                  <a:srgbClr val="FF0000"/>
                </a:solidFill>
              </a:rPr>
              <a:t>】</a:t>
            </a:r>
          </a:p>
          <a:p>
            <a:r>
              <a:rPr kumimoji="1" lang="ja-JP" altLang="en-US" sz="900" dirty="0">
                <a:solidFill>
                  <a:srgbClr val="FF0000"/>
                </a:solidFill>
              </a:rPr>
              <a:t>システム化は難しい。</a:t>
            </a:r>
            <a:endParaRPr kumimoji="1" lang="en-US" altLang="ja-JP" sz="900" dirty="0">
              <a:solidFill>
                <a:srgbClr val="FF0000"/>
              </a:solidFill>
            </a:endParaRPr>
          </a:p>
          <a:p>
            <a:r>
              <a:rPr kumimoji="1" lang="ja-JP" altLang="en-US" sz="900" dirty="0">
                <a:solidFill>
                  <a:srgbClr val="FF0000"/>
                </a:solidFill>
              </a:rPr>
              <a:t>　→電子データをシステムに添付する</a:t>
            </a:r>
            <a:endParaRPr kumimoji="1" lang="en-US" altLang="ja-JP" sz="900" dirty="0">
              <a:solidFill>
                <a:srgbClr val="FF0000"/>
              </a:solidFill>
            </a:endParaRPr>
          </a:p>
          <a:p>
            <a:r>
              <a:rPr kumimoji="1" lang="ja-JP" altLang="en-US" sz="900" dirty="0">
                <a:solidFill>
                  <a:srgbClr val="FF0000"/>
                </a:solidFill>
              </a:rPr>
              <a:t>　→今まで通りの運用</a:t>
            </a:r>
            <a:endParaRPr kumimoji="1" lang="en-US" altLang="ja-JP" sz="900" dirty="0">
              <a:solidFill>
                <a:srgbClr val="FF0000"/>
              </a:solidFill>
            </a:endParaRPr>
          </a:p>
        </p:txBody>
      </p:sp>
      <p:cxnSp>
        <p:nvCxnSpPr>
          <p:cNvPr id="62" name="コネクタ: カギ線 56"/>
          <p:cNvCxnSpPr>
            <a:stCxn id="71" idx="1"/>
            <a:endCxn id="58" idx="3"/>
          </p:cNvCxnSpPr>
          <p:nvPr/>
        </p:nvCxnSpPr>
        <p:spPr>
          <a:xfrm rot="10800000">
            <a:off x="2901333" y="4556722"/>
            <a:ext cx="955026" cy="2704641"/>
          </a:xfrm>
          <a:prstGeom prst="bentConnector3">
            <a:avLst>
              <a:gd name="adj1" fmla="val 50000"/>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68" name="四角形: 角を丸くする 86"/>
          <p:cNvSpPr/>
          <p:nvPr/>
        </p:nvSpPr>
        <p:spPr>
          <a:xfrm>
            <a:off x="6214976" y="7093464"/>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書類の保管</a:t>
            </a:r>
          </a:p>
        </p:txBody>
      </p:sp>
      <p:sp>
        <p:nvSpPr>
          <p:cNvPr id="70" name="テキスト ボックス 69"/>
          <p:cNvSpPr txBox="1"/>
          <p:nvPr/>
        </p:nvSpPr>
        <p:spPr>
          <a:xfrm>
            <a:off x="6146774" y="7533059"/>
            <a:ext cx="1105159" cy="230832"/>
          </a:xfrm>
          <a:prstGeom prst="rect">
            <a:avLst/>
          </a:prstGeom>
          <a:noFill/>
        </p:spPr>
        <p:txBody>
          <a:bodyPr wrap="square" rtlCol="0">
            <a:spAutoFit/>
          </a:bodyPr>
          <a:lstStyle/>
          <a:p>
            <a:r>
              <a:rPr kumimoji="1" lang="ja-JP" altLang="en-US" sz="900" dirty="0"/>
              <a:t>書類は総務管轄</a:t>
            </a:r>
          </a:p>
        </p:txBody>
      </p:sp>
      <p:cxnSp>
        <p:nvCxnSpPr>
          <p:cNvPr id="72" name="コネクタ: カギ線 56"/>
          <p:cNvCxnSpPr>
            <a:stCxn id="68" idx="1"/>
            <a:endCxn id="48" idx="3"/>
          </p:cNvCxnSpPr>
          <p:nvPr/>
        </p:nvCxnSpPr>
        <p:spPr>
          <a:xfrm rot="10800000">
            <a:off x="4880048" y="3167221"/>
            <a:ext cx="1334928" cy="4098097"/>
          </a:xfrm>
          <a:prstGeom prst="bentConnector3">
            <a:avLst>
              <a:gd name="adj1" fmla="val 50000"/>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78" name="楕円 77"/>
          <p:cNvSpPr/>
          <p:nvPr/>
        </p:nvSpPr>
        <p:spPr>
          <a:xfrm>
            <a:off x="7574502" y="7102824"/>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終了</a:t>
            </a:r>
          </a:p>
        </p:txBody>
      </p:sp>
      <p:sp>
        <p:nvSpPr>
          <p:cNvPr id="82" name="フローチャート: 書類 81"/>
          <p:cNvSpPr/>
          <p:nvPr/>
        </p:nvSpPr>
        <p:spPr>
          <a:xfrm>
            <a:off x="1809618" y="1331254"/>
            <a:ext cx="759061" cy="483697"/>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smtClean="0"/>
              <a:t>請求書</a:t>
            </a:r>
            <a:endParaRPr kumimoji="1" lang="ja-JP" altLang="en-US" sz="900" dirty="0"/>
          </a:p>
        </p:txBody>
      </p:sp>
      <p:sp>
        <p:nvSpPr>
          <p:cNvPr id="37" name="フローチャート: 書類 36"/>
          <p:cNvSpPr/>
          <p:nvPr/>
        </p:nvSpPr>
        <p:spPr>
          <a:xfrm>
            <a:off x="1861382" y="1525408"/>
            <a:ext cx="759061" cy="483697"/>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タクシーチケット使用報告</a:t>
            </a:r>
          </a:p>
        </p:txBody>
      </p:sp>
      <p:sp>
        <p:nvSpPr>
          <p:cNvPr id="84" name="フローチャート: 書類 83"/>
          <p:cNvSpPr/>
          <p:nvPr/>
        </p:nvSpPr>
        <p:spPr>
          <a:xfrm>
            <a:off x="885604" y="3846404"/>
            <a:ext cx="759061" cy="483697"/>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smtClean="0"/>
              <a:t>請求書</a:t>
            </a:r>
            <a:endParaRPr kumimoji="1" lang="ja-JP" altLang="en-US" sz="900" dirty="0"/>
          </a:p>
        </p:txBody>
      </p:sp>
      <p:sp>
        <p:nvSpPr>
          <p:cNvPr id="86" name="フローチャート: 書類 85"/>
          <p:cNvSpPr/>
          <p:nvPr/>
        </p:nvSpPr>
        <p:spPr>
          <a:xfrm>
            <a:off x="937368" y="4040558"/>
            <a:ext cx="759061" cy="483697"/>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タクシーチケット使用報告</a:t>
            </a:r>
          </a:p>
        </p:txBody>
      </p:sp>
      <p:sp>
        <p:nvSpPr>
          <p:cNvPr id="94" name="フローチャート: 書類 93"/>
          <p:cNvSpPr/>
          <p:nvPr/>
        </p:nvSpPr>
        <p:spPr>
          <a:xfrm>
            <a:off x="3387778" y="6541291"/>
            <a:ext cx="759061" cy="483697"/>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smtClean="0"/>
              <a:t>請求書</a:t>
            </a:r>
            <a:endParaRPr kumimoji="1" lang="ja-JP" altLang="en-US" sz="900" dirty="0"/>
          </a:p>
        </p:txBody>
      </p:sp>
      <p:sp>
        <p:nvSpPr>
          <p:cNvPr id="95" name="フローチャート: 書類 94"/>
          <p:cNvSpPr/>
          <p:nvPr/>
        </p:nvSpPr>
        <p:spPr>
          <a:xfrm>
            <a:off x="3439542" y="6735445"/>
            <a:ext cx="759061" cy="483697"/>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タクシーチケット使用報告</a:t>
            </a:r>
          </a:p>
        </p:txBody>
      </p:sp>
      <p:sp>
        <p:nvSpPr>
          <p:cNvPr id="96" name="フローチャート: 書類 95"/>
          <p:cNvSpPr/>
          <p:nvPr/>
        </p:nvSpPr>
        <p:spPr>
          <a:xfrm>
            <a:off x="3417203" y="2395515"/>
            <a:ext cx="759061" cy="483697"/>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smtClean="0"/>
              <a:t>請求書</a:t>
            </a:r>
            <a:endParaRPr kumimoji="1" lang="ja-JP" altLang="en-US" sz="900" dirty="0"/>
          </a:p>
        </p:txBody>
      </p:sp>
      <p:sp>
        <p:nvSpPr>
          <p:cNvPr id="97" name="フローチャート: 書類 96"/>
          <p:cNvSpPr/>
          <p:nvPr/>
        </p:nvSpPr>
        <p:spPr>
          <a:xfrm>
            <a:off x="3468967" y="2589669"/>
            <a:ext cx="759061" cy="483697"/>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タクシーチケット使用報告</a:t>
            </a:r>
          </a:p>
        </p:txBody>
      </p:sp>
      <p:sp>
        <p:nvSpPr>
          <p:cNvPr id="98" name="フローチャート: 書類 97"/>
          <p:cNvSpPr/>
          <p:nvPr/>
        </p:nvSpPr>
        <p:spPr>
          <a:xfrm>
            <a:off x="5888529" y="6540389"/>
            <a:ext cx="759061" cy="483697"/>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smtClean="0"/>
              <a:t>請求書</a:t>
            </a:r>
            <a:endParaRPr kumimoji="1" lang="ja-JP" altLang="en-US" sz="900" dirty="0"/>
          </a:p>
        </p:txBody>
      </p:sp>
      <p:sp>
        <p:nvSpPr>
          <p:cNvPr id="99" name="フローチャート: 書類 98"/>
          <p:cNvSpPr/>
          <p:nvPr/>
        </p:nvSpPr>
        <p:spPr>
          <a:xfrm>
            <a:off x="5940293" y="6734543"/>
            <a:ext cx="759061" cy="483697"/>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タクシーチケット使用報告</a:t>
            </a:r>
          </a:p>
        </p:txBody>
      </p:sp>
      <p:sp>
        <p:nvSpPr>
          <p:cNvPr id="50" name="正方形/長方形 49"/>
          <p:cNvSpPr/>
          <p:nvPr/>
        </p:nvSpPr>
        <p:spPr>
          <a:xfrm>
            <a:off x="-4536" y="6015483"/>
            <a:ext cx="342369" cy="2575617"/>
          </a:xfrm>
          <a:prstGeom prst="rect">
            <a:avLst/>
          </a:prstGeom>
        </p:spPr>
        <p:style>
          <a:lnRef idx="1">
            <a:schemeClr val="accent4"/>
          </a:lnRef>
          <a:fillRef idx="2">
            <a:schemeClr val="accent4"/>
          </a:fillRef>
          <a:effectRef idx="1">
            <a:schemeClr val="accent4"/>
          </a:effectRef>
          <a:fontRef idx="minor">
            <a:schemeClr val="dk1"/>
          </a:fontRef>
        </p:style>
        <p:txBody>
          <a:bodyPr vert="eaVert" rtlCol="0" anchor="ctr"/>
          <a:lstStyle/>
          <a:p>
            <a:pPr algn="ctr"/>
            <a:r>
              <a:rPr kumimoji="1" lang="ja-JP" altLang="en-US" sz="1100" dirty="0"/>
              <a:t>総務</a:t>
            </a:r>
          </a:p>
        </p:txBody>
      </p:sp>
      <p:cxnSp>
        <p:nvCxnSpPr>
          <p:cNvPr id="57" name="直線矢印コネクタ 56"/>
          <p:cNvCxnSpPr>
            <a:stCxn id="68" idx="3"/>
            <a:endCxn id="78" idx="2"/>
          </p:cNvCxnSpPr>
          <p:nvPr/>
        </p:nvCxnSpPr>
        <p:spPr>
          <a:xfrm>
            <a:off x="7238665" y="7265317"/>
            <a:ext cx="335837" cy="2260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9" name="直線矢印コネクタ 68"/>
          <p:cNvCxnSpPr/>
          <p:nvPr/>
        </p:nvCxnSpPr>
        <p:spPr>
          <a:xfrm>
            <a:off x="4271570" y="3400461"/>
            <a:ext cx="0" cy="368904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6" name="テキスト ボックス 55"/>
          <p:cNvSpPr txBox="1"/>
          <p:nvPr/>
        </p:nvSpPr>
        <p:spPr>
          <a:xfrm>
            <a:off x="8914861" y="4782942"/>
            <a:ext cx="2882532" cy="784830"/>
          </a:xfrm>
          <a:prstGeom prst="rect">
            <a:avLst/>
          </a:prstGeom>
          <a:noFill/>
        </p:spPr>
        <p:txBody>
          <a:bodyPr wrap="square" rtlCol="0">
            <a:spAutoFit/>
          </a:bodyPr>
          <a:lstStyle/>
          <a:p>
            <a:r>
              <a:rPr kumimoji="1" lang="en-US" altLang="ja-JP" sz="900" dirty="0">
                <a:solidFill>
                  <a:srgbClr val="FF0000"/>
                </a:solidFill>
              </a:rPr>
              <a:t>【</a:t>
            </a:r>
            <a:r>
              <a:rPr kumimoji="1" lang="ja-JP" altLang="en-US" sz="900" dirty="0">
                <a:solidFill>
                  <a:srgbClr val="FF0000"/>
                </a:solidFill>
              </a:rPr>
              <a:t>システム化後メモ</a:t>
            </a:r>
            <a:r>
              <a:rPr kumimoji="1" lang="en-US" altLang="ja-JP" sz="900" dirty="0">
                <a:solidFill>
                  <a:srgbClr val="FF0000"/>
                </a:solidFill>
              </a:rPr>
              <a:t>】</a:t>
            </a:r>
          </a:p>
          <a:p>
            <a:r>
              <a:rPr kumimoji="1" lang="ja-JP" altLang="en-US" sz="900" dirty="0" smtClean="0">
                <a:solidFill>
                  <a:srgbClr val="FF0000"/>
                </a:solidFill>
              </a:rPr>
              <a:t>現行の経費精算は関連しないので、システム化後も現状と同じ運用でも可能。</a:t>
            </a:r>
            <a:endParaRPr kumimoji="1" lang="en-US" altLang="ja-JP" sz="900" dirty="0" smtClean="0">
              <a:solidFill>
                <a:srgbClr val="FF0000"/>
              </a:solidFill>
            </a:endParaRPr>
          </a:p>
          <a:p>
            <a:r>
              <a:rPr kumimoji="1" lang="ja-JP" altLang="en-US" sz="900" dirty="0" smtClean="0">
                <a:solidFill>
                  <a:srgbClr val="FF0000"/>
                </a:solidFill>
              </a:rPr>
              <a:t>勘定</a:t>
            </a:r>
            <a:r>
              <a:rPr kumimoji="1" lang="ja-JP" altLang="en-US" sz="900" dirty="0">
                <a:solidFill>
                  <a:srgbClr val="FF0000"/>
                </a:solidFill>
              </a:rPr>
              <a:t>奉行</a:t>
            </a:r>
            <a:r>
              <a:rPr kumimoji="1" lang="ja-JP" altLang="en-US" sz="900" dirty="0" smtClean="0">
                <a:solidFill>
                  <a:srgbClr val="FF0000"/>
                </a:solidFill>
              </a:rPr>
              <a:t>への入力や紙の申請を廃止し、楽楽清算上で清算・承認・仕訳入力を行うことも可能？</a:t>
            </a:r>
            <a:endParaRPr kumimoji="1" lang="en-US" altLang="ja-JP" sz="900" dirty="0">
              <a:solidFill>
                <a:srgbClr val="FF0000"/>
              </a:solidFill>
            </a:endParaRPr>
          </a:p>
        </p:txBody>
      </p:sp>
    </p:spTree>
    <p:extLst>
      <p:ext uri="{BB962C8B-B14F-4D97-AF65-F5344CB8AC3E}">
        <p14:creationId xmlns:p14="http://schemas.microsoft.com/office/powerpoint/2010/main" val="5761274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楕円 3"/>
          <p:cNvSpPr/>
          <p:nvPr/>
        </p:nvSpPr>
        <p:spPr>
          <a:xfrm>
            <a:off x="5622254" y="6735137"/>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開始</a:t>
            </a:r>
          </a:p>
        </p:txBody>
      </p:sp>
      <p:sp>
        <p:nvSpPr>
          <p:cNvPr id="7" name="テキスト ボックス 6"/>
          <p:cNvSpPr txBox="1"/>
          <p:nvPr/>
        </p:nvSpPr>
        <p:spPr>
          <a:xfrm>
            <a:off x="-12700" y="11603"/>
            <a:ext cx="5500914" cy="369332"/>
          </a:xfrm>
          <a:prstGeom prst="rect">
            <a:avLst/>
          </a:prstGeom>
          <a:noFill/>
        </p:spPr>
        <p:txBody>
          <a:bodyPr wrap="square" rtlCol="0">
            <a:spAutoFit/>
          </a:bodyPr>
          <a:lstStyle/>
          <a:p>
            <a:r>
              <a:rPr kumimoji="1" lang="ja-JP" altLang="en-US" dirty="0"/>
              <a:t>経理処理</a:t>
            </a:r>
          </a:p>
        </p:txBody>
      </p:sp>
      <p:cxnSp>
        <p:nvCxnSpPr>
          <p:cNvPr id="19" name="直線矢印コネクタ 18"/>
          <p:cNvCxnSpPr>
            <a:stCxn id="4" idx="6"/>
            <a:endCxn id="36" idx="1"/>
          </p:cNvCxnSpPr>
          <p:nvPr/>
        </p:nvCxnSpPr>
        <p:spPr>
          <a:xfrm flipV="1">
            <a:off x="5992448" y="6916717"/>
            <a:ext cx="1660489" cy="351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4" name="正方形/長方形 43"/>
          <p:cNvSpPr/>
          <p:nvPr/>
        </p:nvSpPr>
        <p:spPr>
          <a:xfrm>
            <a:off x="0" y="508000"/>
            <a:ext cx="329669" cy="1469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1100" dirty="0"/>
              <a:t>申請者</a:t>
            </a:r>
          </a:p>
        </p:txBody>
      </p:sp>
      <p:sp>
        <p:nvSpPr>
          <p:cNvPr id="45" name="正方形/長方形 44"/>
          <p:cNvSpPr/>
          <p:nvPr/>
        </p:nvSpPr>
        <p:spPr>
          <a:xfrm>
            <a:off x="-1" y="1778413"/>
            <a:ext cx="330323" cy="136641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ja-JP" altLang="en-US" sz="1100" dirty="0"/>
              <a:t>承認者</a:t>
            </a:r>
            <a:endParaRPr kumimoji="1" lang="en-US" altLang="ja-JP" sz="1100" dirty="0"/>
          </a:p>
        </p:txBody>
      </p:sp>
      <p:sp>
        <p:nvSpPr>
          <p:cNvPr id="47" name="正方形/長方形 46"/>
          <p:cNvSpPr/>
          <p:nvPr/>
        </p:nvSpPr>
        <p:spPr>
          <a:xfrm>
            <a:off x="4321" y="4542307"/>
            <a:ext cx="329669" cy="237792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eaVert" rtlCol="0" anchor="ctr"/>
          <a:lstStyle/>
          <a:p>
            <a:pPr algn="ctr"/>
            <a:r>
              <a:rPr kumimoji="1" lang="ja-JP" altLang="en-US" sz="1100" dirty="0"/>
              <a:t>出納担当</a:t>
            </a:r>
          </a:p>
        </p:txBody>
      </p:sp>
      <p:sp>
        <p:nvSpPr>
          <p:cNvPr id="49" name="正方形/長方形 48"/>
          <p:cNvSpPr/>
          <p:nvPr/>
        </p:nvSpPr>
        <p:spPr>
          <a:xfrm>
            <a:off x="4321" y="8603801"/>
            <a:ext cx="329669" cy="987874"/>
          </a:xfrm>
          <a:prstGeom prst="rect">
            <a:avLst/>
          </a:prstGeom>
        </p:spPr>
        <p:style>
          <a:lnRef idx="2">
            <a:schemeClr val="dk1">
              <a:shade val="50000"/>
            </a:schemeClr>
          </a:lnRef>
          <a:fillRef idx="1">
            <a:schemeClr val="dk1"/>
          </a:fillRef>
          <a:effectRef idx="0">
            <a:schemeClr val="dk1"/>
          </a:effectRef>
          <a:fontRef idx="minor">
            <a:schemeClr val="lt1"/>
          </a:fontRef>
        </p:style>
        <p:txBody>
          <a:bodyPr vert="eaVert" rtlCol="0" anchor="ctr"/>
          <a:lstStyle/>
          <a:p>
            <a:pPr algn="ctr"/>
            <a:r>
              <a:rPr kumimoji="1" lang="ja-JP" altLang="en-US" sz="1100" dirty="0"/>
              <a:t>システム</a:t>
            </a:r>
          </a:p>
        </p:txBody>
      </p:sp>
      <p:cxnSp>
        <p:nvCxnSpPr>
          <p:cNvPr id="57" name="コネクタ: カギ線 56"/>
          <p:cNvCxnSpPr>
            <a:stCxn id="79" idx="2"/>
            <a:endCxn id="37" idx="3"/>
          </p:cNvCxnSpPr>
          <p:nvPr/>
        </p:nvCxnSpPr>
        <p:spPr>
          <a:xfrm rot="10800000">
            <a:off x="10291999" y="7941406"/>
            <a:ext cx="254611" cy="156"/>
          </a:xfrm>
          <a:prstGeom prst="bentConnector3">
            <a:avLst>
              <a:gd name="adj1" fmla="val 50000"/>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56" name="正方形/長方形 55"/>
          <p:cNvSpPr/>
          <p:nvPr/>
        </p:nvSpPr>
        <p:spPr>
          <a:xfrm>
            <a:off x="-12699" y="6920234"/>
            <a:ext cx="346690" cy="1666831"/>
          </a:xfrm>
          <a:prstGeom prst="rect">
            <a:avLst/>
          </a:prstGeom>
        </p:spPr>
        <p:style>
          <a:lnRef idx="1">
            <a:schemeClr val="accent3"/>
          </a:lnRef>
          <a:fillRef idx="2">
            <a:schemeClr val="accent3"/>
          </a:fillRef>
          <a:effectRef idx="1">
            <a:schemeClr val="accent3"/>
          </a:effectRef>
          <a:fontRef idx="minor">
            <a:schemeClr val="dk1"/>
          </a:fontRef>
        </p:style>
        <p:txBody>
          <a:bodyPr vert="eaVert" rtlCol="0" anchor="ctr"/>
          <a:lstStyle/>
          <a:p>
            <a:pPr algn="ctr"/>
            <a:r>
              <a:rPr kumimoji="1" lang="ja-JP" altLang="en-US" sz="1100" dirty="0"/>
              <a:t>経理</a:t>
            </a:r>
          </a:p>
        </p:txBody>
      </p:sp>
      <p:sp>
        <p:nvSpPr>
          <p:cNvPr id="61" name="正方形/長方形 60"/>
          <p:cNvSpPr/>
          <p:nvPr/>
        </p:nvSpPr>
        <p:spPr>
          <a:xfrm>
            <a:off x="-4189" y="3161564"/>
            <a:ext cx="329669" cy="136641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eaVert" rtlCol="0" anchor="ctr"/>
          <a:lstStyle/>
          <a:p>
            <a:pPr algn="ctr"/>
            <a:r>
              <a:rPr kumimoji="1" lang="ja-JP" altLang="en-US" sz="1100" dirty="0"/>
              <a:t>決裁者</a:t>
            </a:r>
            <a:endParaRPr kumimoji="1" lang="en-US" altLang="ja-JP" sz="1100" dirty="0"/>
          </a:p>
        </p:txBody>
      </p:sp>
      <p:sp>
        <p:nvSpPr>
          <p:cNvPr id="79" name="楕円 247"/>
          <p:cNvSpPr/>
          <p:nvPr/>
        </p:nvSpPr>
        <p:spPr>
          <a:xfrm>
            <a:off x="10546609" y="7756465"/>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終了</a:t>
            </a:r>
          </a:p>
        </p:txBody>
      </p:sp>
      <p:sp>
        <p:nvSpPr>
          <p:cNvPr id="36" name="四角形: 角を丸くする 70"/>
          <p:cNvSpPr/>
          <p:nvPr/>
        </p:nvSpPr>
        <p:spPr>
          <a:xfrm>
            <a:off x="7652937" y="6744864"/>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smtClean="0"/>
              <a:t>自動仕分け処理</a:t>
            </a:r>
            <a:endParaRPr kumimoji="1" lang="en-US" altLang="ja-JP" sz="900" dirty="0" smtClean="0"/>
          </a:p>
          <a:p>
            <a:pPr algn="ctr"/>
            <a:r>
              <a:rPr kumimoji="1" lang="ja-JP" altLang="en-US" sz="900" dirty="0" smtClean="0"/>
              <a:t>（データ出力）</a:t>
            </a:r>
            <a:endParaRPr kumimoji="1" lang="ja-JP" altLang="en-US" sz="900" dirty="0"/>
          </a:p>
        </p:txBody>
      </p:sp>
      <p:sp>
        <p:nvSpPr>
          <p:cNvPr id="37" name="四角形: 角を丸くする 70"/>
          <p:cNvSpPr/>
          <p:nvPr/>
        </p:nvSpPr>
        <p:spPr>
          <a:xfrm>
            <a:off x="9268309" y="7769553"/>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勘定奉行に取込</a:t>
            </a:r>
          </a:p>
        </p:txBody>
      </p:sp>
      <p:sp>
        <p:nvSpPr>
          <p:cNvPr id="38" name="フローチャート: 磁気ディスク 37"/>
          <p:cNvSpPr/>
          <p:nvPr/>
        </p:nvSpPr>
        <p:spPr>
          <a:xfrm>
            <a:off x="7836026" y="8807253"/>
            <a:ext cx="655551" cy="52367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39" name="直線矢印コネクタ 38"/>
          <p:cNvCxnSpPr>
            <a:stCxn id="38" idx="1"/>
            <a:endCxn id="36" idx="2"/>
          </p:cNvCxnSpPr>
          <p:nvPr/>
        </p:nvCxnSpPr>
        <p:spPr>
          <a:xfrm flipV="1">
            <a:off x="8163802" y="7088569"/>
            <a:ext cx="980" cy="171868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1" name="フローチャート: 磁気ディスク 40"/>
          <p:cNvSpPr/>
          <p:nvPr/>
        </p:nvSpPr>
        <p:spPr>
          <a:xfrm>
            <a:off x="9452377" y="8822599"/>
            <a:ext cx="655551" cy="52367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42" name="直線矢印コネクタ 41"/>
          <p:cNvCxnSpPr>
            <a:stCxn id="37" idx="2"/>
            <a:endCxn id="41" idx="1"/>
          </p:cNvCxnSpPr>
          <p:nvPr/>
        </p:nvCxnSpPr>
        <p:spPr>
          <a:xfrm flipH="1">
            <a:off x="9780153" y="8113258"/>
            <a:ext cx="1" cy="70934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3" name="フローチャート: 記憶データ 42"/>
          <p:cNvSpPr/>
          <p:nvPr/>
        </p:nvSpPr>
        <p:spPr>
          <a:xfrm>
            <a:off x="8282091" y="7071644"/>
            <a:ext cx="566573" cy="250928"/>
          </a:xfrm>
          <a:prstGeom prst="flowChartOnlineStorag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900" dirty="0" smtClean="0"/>
              <a:t>CSV</a:t>
            </a:r>
            <a:endParaRPr kumimoji="1" lang="ja-JP" altLang="en-US" sz="900" dirty="0"/>
          </a:p>
        </p:txBody>
      </p:sp>
      <p:sp>
        <p:nvSpPr>
          <p:cNvPr id="25" name="楕円 3"/>
          <p:cNvSpPr/>
          <p:nvPr/>
        </p:nvSpPr>
        <p:spPr>
          <a:xfrm>
            <a:off x="434569" y="5006384"/>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開始</a:t>
            </a:r>
          </a:p>
        </p:txBody>
      </p:sp>
      <p:cxnSp>
        <p:nvCxnSpPr>
          <p:cNvPr id="26" name="直線矢印コネクタ 25"/>
          <p:cNvCxnSpPr>
            <a:stCxn id="50" idx="3"/>
            <a:endCxn id="29" idx="1"/>
          </p:cNvCxnSpPr>
          <p:nvPr/>
        </p:nvCxnSpPr>
        <p:spPr>
          <a:xfrm>
            <a:off x="2294558" y="5187964"/>
            <a:ext cx="602901"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7" name="コネクタ: カギ線 56"/>
          <p:cNvCxnSpPr>
            <a:stCxn id="28" idx="2"/>
            <a:endCxn id="30" idx="3"/>
          </p:cNvCxnSpPr>
          <p:nvPr/>
        </p:nvCxnSpPr>
        <p:spPr>
          <a:xfrm rot="10800000">
            <a:off x="5819429" y="5191325"/>
            <a:ext cx="311394" cy="156"/>
          </a:xfrm>
          <a:prstGeom prst="bentConnector3">
            <a:avLst>
              <a:gd name="adj1" fmla="val 50000"/>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28" name="楕円 247"/>
          <p:cNvSpPr/>
          <p:nvPr/>
        </p:nvSpPr>
        <p:spPr>
          <a:xfrm>
            <a:off x="6130823" y="5006384"/>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終了</a:t>
            </a:r>
          </a:p>
        </p:txBody>
      </p:sp>
      <p:sp>
        <p:nvSpPr>
          <p:cNvPr id="29" name="四角形: 角を丸くする 70"/>
          <p:cNvSpPr/>
          <p:nvPr/>
        </p:nvSpPr>
        <p:spPr>
          <a:xfrm>
            <a:off x="2897459" y="5016111"/>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smtClean="0"/>
              <a:t>現金出納帳チェック</a:t>
            </a:r>
            <a:endParaRPr kumimoji="1" lang="ja-JP" altLang="en-US" sz="900" dirty="0"/>
          </a:p>
        </p:txBody>
      </p:sp>
      <p:sp>
        <p:nvSpPr>
          <p:cNvPr id="30" name="四角形: 角を丸くする 70"/>
          <p:cNvSpPr/>
          <p:nvPr/>
        </p:nvSpPr>
        <p:spPr>
          <a:xfrm>
            <a:off x="4795740" y="5019472"/>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smtClean="0"/>
              <a:t>拠点確定</a:t>
            </a:r>
            <a:endParaRPr kumimoji="1" lang="ja-JP" altLang="en-US" sz="900" dirty="0"/>
          </a:p>
        </p:txBody>
      </p:sp>
      <p:cxnSp>
        <p:nvCxnSpPr>
          <p:cNvPr id="31" name="直線矢印コネクタ 30"/>
          <p:cNvCxnSpPr>
            <a:stCxn id="29" idx="3"/>
            <a:endCxn id="30" idx="1"/>
          </p:cNvCxnSpPr>
          <p:nvPr/>
        </p:nvCxnSpPr>
        <p:spPr>
          <a:xfrm>
            <a:off x="3921148" y="5187964"/>
            <a:ext cx="874592" cy="336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2" name="フローチャート: 磁気ディスク 31"/>
          <p:cNvSpPr/>
          <p:nvPr/>
        </p:nvSpPr>
        <p:spPr>
          <a:xfrm>
            <a:off x="1454937" y="8822599"/>
            <a:ext cx="655551" cy="52367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8" name="フローチャート: 書類 47"/>
          <p:cNvSpPr/>
          <p:nvPr/>
        </p:nvSpPr>
        <p:spPr>
          <a:xfrm>
            <a:off x="2554903" y="4678520"/>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smtClean="0"/>
              <a:t>現金出納帳</a:t>
            </a:r>
            <a:endParaRPr kumimoji="1" lang="ja-JP" altLang="en-US" sz="900" dirty="0"/>
          </a:p>
        </p:txBody>
      </p:sp>
      <p:sp>
        <p:nvSpPr>
          <p:cNvPr id="50" name="四角形: 角を丸くする 70"/>
          <p:cNvSpPr/>
          <p:nvPr/>
        </p:nvSpPr>
        <p:spPr>
          <a:xfrm>
            <a:off x="1270869" y="5016111"/>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smtClean="0"/>
              <a:t>現金出納帳出力</a:t>
            </a:r>
            <a:endParaRPr kumimoji="1" lang="ja-JP" altLang="en-US" sz="900" dirty="0"/>
          </a:p>
        </p:txBody>
      </p:sp>
      <p:cxnSp>
        <p:nvCxnSpPr>
          <p:cNvPr id="51" name="直線矢印コネクタ 50"/>
          <p:cNvCxnSpPr>
            <a:stCxn id="32" idx="1"/>
            <a:endCxn id="50" idx="2"/>
          </p:cNvCxnSpPr>
          <p:nvPr/>
        </p:nvCxnSpPr>
        <p:spPr>
          <a:xfrm flipV="1">
            <a:off x="1782713" y="5359816"/>
            <a:ext cx="1" cy="346278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2" name="フローチャート: 書類 51"/>
          <p:cNvSpPr/>
          <p:nvPr/>
        </p:nvSpPr>
        <p:spPr>
          <a:xfrm>
            <a:off x="1873770" y="5274512"/>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smtClean="0"/>
              <a:t>現金出納帳</a:t>
            </a:r>
            <a:endParaRPr kumimoji="1" lang="ja-JP" altLang="en-US" sz="900" dirty="0"/>
          </a:p>
        </p:txBody>
      </p:sp>
      <p:sp>
        <p:nvSpPr>
          <p:cNvPr id="53" name="ひし形 52"/>
          <p:cNvSpPr/>
          <p:nvPr/>
        </p:nvSpPr>
        <p:spPr>
          <a:xfrm>
            <a:off x="4175759" y="5006384"/>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結果</a:t>
            </a:r>
          </a:p>
        </p:txBody>
      </p:sp>
      <p:cxnSp>
        <p:nvCxnSpPr>
          <p:cNvPr id="54" name="直線矢印コネクタ 53"/>
          <p:cNvCxnSpPr>
            <a:stCxn id="25" idx="6"/>
            <a:endCxn id="50" idx="1"/>
          </p:cNvCxnSpPr>
          <p:nvPr/>
        </p:nvCxnSpPr>
        <p:spPr>
          <a:xfrm flipV="1">
            <a:off x="804763" y="5187964"/>
            <a:ext cx="466106" cy="351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5" name="フローチャート: 磁気ディスク 54"/>
          <p:cNvSpPr/>
          <p:nvPr/>
        </p:nvSpPr>
        <p:spPr>
          <a:xfrm>
            <a:off x="4966704" y="8822599"/>
            <a:ext cx="655551" cy="52367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59" name="直線矢印コネクタ 58"/>
          <p:cNvCxnSpPr>
            <a:stCxn id="30" idx="2"/>
            <a:endCxn id="55" idx="1"/>
          </p:cNvCxnSpPr>
          <p:nvPr/>
        </p:nvCxnSpPr>
        <p:spPr>
          <a:xfrm flipH="1">
            <a:off x="5294480" y="5363177"/>
            <a:ext cx="13105" cy="345942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0" name="四角形: 角を丸くする 70"/>
          <p:cNvSpPr/>
          <p:nvPr/>
        </p:nvSpPr>
        <p:spPr>
          <a:xfrm>
            <a:off x="6188650" y="6702691"/>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smtClean="0"/>
              <a:t>本社確定</a:t>
            </a:r>
            <a:endParaRPr kumimoji="1" lang="ja-JP" altLang="en-US" sz="900" dirty="0"/>
          </a:p>
        </p:txBody>
      </p:sp>
      <p:sp>
        <p:nvSpPr>
          <p:cNvPr id="62" name="テキスト ボックス 61"/>
          <p:cNvSpPr txBox="1"/>
          <p:nvPr/>
        </p:nvSpPr>
        <p:spPr>
          <a:xfrm>
            <a:off x="5806325" y="5940192"/>
            <a:ext cx="2162666" cy="646331"/>
          </a:xfrm>
          <a:prstGeom prst="rect">
            <a:avLst/>
          </a:prstGeom>
          <a:noFill/>
        </p:spPr>
        <p:txBody>
          <a:bodyPr wrap="square" rtlCol="0">
            <a:spAutoFit/>
          </a:bodyPr>
          <a:lstStyle/>
          <a:p>
            <a:r>
              <a:rPr kumimoji="1" lang="ja-JP" altLang="en-US" sz="900" dirty="0" smtClean="0"/>
              <a:t>会社単位で自動仕分け処理を行うため、「学生情報センター」「アイサポ」「ホーミック」それぞれをまとめて</a:t>
            </a:r>
            <a:r>
              <a:rPr kumimoji="1" lang="en-US" altLang="ja-JP" sz="900" dirty="0" smtClean="0"/>
              <a:t>3</a:t>
            </a:r>
            <a:r>
              <a:rPr kumimoji="1" lang="ja-JP" altLang="en-US" sz="900" dirty="0" smtClean="0"/>
              <a:t>度確定処理を行う。</a:t>
            </a:r>
            <a:endParaRPr kumimoji="1" lang="en-US" altLang="ja-JP" sz="900" dirty="0"/>
          </a:p>
        </p:txBody>
      </p:sp>
      <p:sp>
        <p:nvSpPr>
          <p:cNvPr id="68" name="右中かっこ 67"/>
          <p:cNvSpPr/>
          <p:nvPr/>
        </p:nvSpPr>
        <p:spPr>
          <a:xfrm rot="16200000">
            <a:off x="7286935" y="4366490"/>
            <a:ext cx="288907" cy="2775924"/>
          </a:xfrm>
          <a:prstGeom prst="rightBrace">
            <a:avLst>
              <a:gd name="adj1" fmla="val 26950"/>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0" name="右中かっこ 69"/>
          <p:cNvSpPr/>
          <p:nvPr/>
        </p:nvSpPr>
        <p:spPr>
          <a:xfrm rot="16200000">
            <a:off x="9717973" y="6649795"/>
            <a:ext cx="288907" cy="1293456"/>
          </a:xfrm>
          <a:prstGeom prst="rightBrace">
            <a:avLst>
              <a:gd name="adj1" fmla="val 26950"/>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1" name="テキスト ボックス 70"/>
          <p:cNvSpPr txBox="1"/>
          <p:nvPr/>
        </p:nvSpPr>
        <p:spPr>
          <a:xfrm>
            <a:off x="6849540" y="5322730"/>
            <a:ext cx="1155109" cy="230832"/>
          </a:xfrm>
          <a:prstGeom prst="rect">
            <a:avLst/>
          </a:prstGeom>
          <a:noFill/>
          <a:ln>
            <a:noFill/>
          </a:ln>
        </p:spPr>
        <p:txBody>
          <a:bodyPr wrap="square" rtlCol="0">
            <a:spAutoFit/>
          </a:bodyPr>
          <a:lstStyle/>
          <a:p>
            <a:r>
              <a:rPr kumimoji="1" lang="ja-JP" altLang="en-US" sz="900" dirty="0" smtClean="0"/>
              <a:t>翌</a:t>
            </a:r>
            <a:r>
              <a:rPr kumimoji="1" lang="ja-JP" altLang="en-US" sz="900" dirty="0"/>
              <a:t>営業日</a:t>
            </a:r>
            <a:r>
              <a:rPr kumimoji="1" lang="ja-JP" altLang="en-US" sz="900" dirty="0" smtClean="0"/>
              <a:t>の午前中</a:t>
            </a:r>
            <a:endParaRPr kumimoji="1" lang="ja-JP" altLang="en-US" sz="900" dirty="0"/>
          </a:p>
        </p:txBody>
      </p:sp>
      <p:sp>
        <p:nvSpPr>
          <p:cNvPr id="72" name="テキスト ボックス 71"/>
          <p:cNvSpPr txBox="1"/>
          <p:nvPr/>
        </p:nvSpPr>
        <p:spPr>
          <a:xfrm>
            <a:off x="9417016" y="6864800"/>
            <a:ext cx="1155109" cy="230832"/>
          </a:xfrm>
          <a:prstGeom prst="rect">
            <a:avLst/>
          </a:prstGeom>
          <a:noFill/>
          <a:ln>
            <a:noFill/>
          </a:ln>
        </p:spPr>
        <p:txBody>
          <a:bodyPr wrap="square" rtlCol="0">
            <a:spAutoFit/>
          </a:bodyPr>
          <a:lstStyle/>
          <a:p>
            <a:r>
              <a:rPr kumimoji="1" lang="ja-JP" altLang="en-US" sz="900" dirty="0" smtClean="0"/>
              <a:t>翌</a:t>
            </a:r>
            <a:r>
              <a:rPr kumimoji="1" lang="ja-JP" altLang="en-US" sz="900" dirty="0"/>
              <a:t>営業日</a:t>
            </a:r>
            <a:r>
              <a:rPr kumimoji="1" lang="ja-JP" altLang="en-US" sz="900" dirty="0" smtClean="0"/>
              <a:t>の昼</a:t>
            </a:r>
            <a:endParaRPr kumimoji="1" lang="ja-JP" altLang="en-US" sz="900" dirty="0"/>
          </a:p>
        </p:txBody>
      </p:sp>
      <p:sp>
        <p:nvSpPr>
          <p:cNvPr id="73" name="フローチャート: 記憶データ 72"/>
          <p:cNvSpPr/>
          <p:nvPr/>
        </p:nvSpPr>
        <p:spPr>
          <a:xfrm>
            <a:off x="9213580" y="7560044"/>
            <a:ext cx="566573" cy="250928"/>
          </a:xfrm>
          <a:prstGeom prst="flowChartOnlineStorag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900" dirty="0" smtClean="0"/>
              <a:t>CSV</a:t>
            </a:r>
            <a:endParaRPr kumimoji="1" lang="ja-JP" altLang="en-US" sz="900" dirty="0"/>
          </a:p>
        </p:txBody>
      </p:sp>
      <p:sp>
        <p:nvSpPr>
          <p:cNvPr id="74" name="テキスト ボックス 73"/>
          <p:cNvSpPr txBox="1"/>
          <p:nvPr/>
        </p:nvSpPr>
        <p:spPr>
          <a:xfrm>
            <a:off x="3020650" y="4061219"/>
            <a:ext cx="1155109" cy="230832"/>
          </a:xfrm>
          <a:prstGeom prst="rect">
            <a:avLst/>
          </a:prstGeom>
          <a:noFill/>
          <a:ln>
            <a:noFill/>
          </a:ln>
        </p:spPr>
        <p:txBody>
          <a:bodyPr wrap="square" rtlCol="0">
            <a:spAutoFit/>
          </a:bodyPr>
          <a:lstStyle/>
          <a:p>
            <a:r>
              <a:rPr kumimoji="1" lang="ja-JP" altLang="en-US" sz="900" dirty="0" smtClean="0"/>
              <a:t>営業</a:t>
            </a:r>
            <a:r>
              <a:rPr kumimoji="1" lang="ja-JP" altLang="en-US" sz="900" dirty="0"/>
              <a:t>終了後</a:t>
            </a:r>
          </a:p>
        </p:txBody>
      </p:sp>
      <p:cxnSp>
        <p:nvCxnSpPr>
          <p:cNvPr id="80" name="コネクタ: カギ線 56"/>
          <p:cNvCxnSpPr>
            <a:stCxn id="37" idx="1"/>
            <a:endCxn id="36" idx="3"/>
          </p:cNvCxnSpPr>
          <p:nvPr/>
        </p:nvCxnSpPr>
        <p:spPr>
          <a:xfrm rot="10800000">
            <a:off x="8676627" y="6916718"/>
            <a:ext cx="591683" cy="1024689"/>
          </a:xfrm>
          <a:prstGeom prst="bentConnector3">
            <a:avLst>
              <a:gd name="adj1" fmla="val 50000"/>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84" name="右中かっこ 83"/>
          <p:cNvSpPr/>
          <p:nvPr/>
        </p:nvSpPr>
        <p:spPr>
          <a:xfrm rot="16200000">
            <a:off x="3167672" y="1946005"/>
            <a:ext cx="352871" cy="5133676"/>
          </a:xfrm>
          <a:prstGeom prst="rightBrace">
            <a:avLst>
              <a:gd name="adj1" fmla="val 26950"/>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テキスト ボックス 84"/>
          <p:cNvSpPr txBox="1"/>
          <p:nvPr/>
        </p:nvSpPr>
        <p:spPr>
          <a:xfrm>
            <a:off x="6988630" y="1567159"/>
            <a:ext cx="3020784" cy="646331"/>
          </a:xfrm>
          <a:prstGeom prst="rect">
            <a:avLst/>
          </a:prstGeom>
          <a:noFill/>
        </p:spPr>
        <p:txBody>
          <a:bodyPr wrap="square" rtlCol="0">
            <a:spAutoFit/>
          </a:bodyPr>
          <a:lstStyle/>
          <a:p>
            <a:r>
              <a:rPr kumimoji="1" lang="ja-JP" altLang="en-US" sz="900" b="1" dirty="0" smtClean="0">
                <a:solidFill>
                  <a:srgbClr val="FF0000"/>
                </a:solidFill>
              </a:rPr>
              <a:t>その他、経費精算システムで行っていること（機能）</a:t>
            </a:r>
            <a:endParaRPr kumimoji="1" lang="en-US" altLang="ja-JP" sz="900" b="1" dirty="0" smtClean="0">
              <a:solidFill>
                <a:srgbClr val="FF0000"/>
              </a:solidFill>
            </a:endParaRPr>
          </a:p>
          <a:p>
            <a:endParaRPr kumimoji="1" lang="en-US" altLang="ja-JP" sz="900" dirty="0">
              <a:solidFill>
                <a:srgbClr val="FF0000"/>
              </a:solidFill>
            </a:endParaRPr>
          </a:p>
          <a:p>
            <a:r>
              <a:rPr kumimoji="1" lang="ja-JP" altLang="en-US" sz="900" dirty="0" smtClean="0">
                <a:solidFill>
                  <a:srgbClr val="FF0000"/>
                </a:solidFill>
              </a:rPr>
              <a:t>・商品券、回数券の残高管理</a:t>
            </a:r>
            <a:endParaRPr kumimoji="1" lang="en-US" altLang="ja-JP" sz="900" dirty="0" smtClean="0">
              <a:solidFill>
                <a:srgbClr val="FF0000"/>
              </a:solidFill>
            </a:endParaRPr>
          </a:p>
          <a:p>
            <a:r>
              <a:rPr kumimoji="1" lang="ja-JP" altLang="en-US" sz="900" dirty="0" smtClean="0">
                <a:solidFill>
                  <a:srgbClr val="FF0000"/>
                </a:solidFill>
              </a:rPr>
              <a:t>（出納帳として出力もできる）</a:t>
            </a:r>
            <a:endParaRPr kumimoji="1" lang="en-US" altLang="ja-JP" sz="900" dirty="0" smtClean="0">
              <a:solidFill>
                <a:srgbClr val="FF0000"/>
              </a:solidFill>
            </a:endParaRPr>
          </a:p>
        </p:txBody>
      </p:sp>
      <p:sp>
        <p:nvSpPr>
          <p:cNvPr id="86" name="テキスト ボックス 85"/>
          <p:cNvSpPr txBox="1"/>
          <p:nvPr/>
        </p:nvSpPr>
        <p:spPr>
          <a:xfrm>
            <a:off x="7087144" y="2978145"/>
            <a:ext cx="3020784" cy="1061829"/>
          </a:xfrm>
          <a:prstGeom prst="rect">
            <a:avLst/>
          </a:prstGeom>
          <a:noFill/>
        </p:spPr>
        <p:txBody>
          <a:bodyPr wrap="square" rtlCol="0">
            <a:spAutoFit/>
          </a:bodyPr>
          <a:lstStyle/>
          <a:p>
            <a:r>
              <a:rPr kumimoji="1" lang="ja-JP" altLang="en-US" sz="900" b="1" dirty="0" smtClean="0">
                <a:solidFill>
                  <a:srgbClr val="FF0000"/>
                </a:solidFill>
              </a:rPr>
              <a:t>現金が必要となる業務</a:t>
            </a:r>
            <a:endParaRPr kumimoji="1" lang="en-US" altLang="ja-JP" sz="900" b="1" dirty="0" smtClean="0">
              <a:solidFill>
                <a:srgbClr val="FF0000"/>
              </a:solidFill>
            </a:endParaRPr>
          </a:p>
          <a:p>
            <a:endParaRPr kumimoji="1" lang="en-US" altLang="ja-JP" sz="900" dirty="0">
              <a:solidFill>
                <a:srgbClr val="FF0000"/>
              </a:solidFill>
            </a:endParaRPr>
          </a:p>
          <a:p>
            <a:r>
              <a:rPr kumimoji="1" lang="ja-JP" altLang="en-US" sz="900" dirty="0" smtClean="0">
                <a:solidFill>
                  <a:srgbClr val="FF0000"/>
                </a:solidFill>
              </a:rPr>
              <a:t>・町内会費の支払いなど、急遽現金での支払いが必要となる場合（今は小口金庫から引き出し、水稲依頼書を作成している）</a:t>
            </a:r>
            <a:endParaRPr kumimoji="1" lang="en-US" altLang="ja-JP" sz="900" dirty="0" smtClean="0">
              <a:solidFill>
                <a:srgbClr val="FF0000"/>
              </a:solidFill>
            </a:endParaRPr>
          </a:p>
          <a:p>
            <a:r>
              <a:rPr kumimoji="1" lang="ja-JP" altLang="en-US" sz="900" dirty="0" smtClean="0">
                <a:solidFill>
                  <a:srgbClr val="FF0000"/>
                </a:solidFill>
              </a:rPr>
              <a:t>・急な解約清算</a:t>
            </a:r>
            <a:endParaRPr kumimoji="1" lang="en-US" altLang="ja-JP" sz="900" dirty="0" smtClean="0">
              <a:solidFill>
                <a:srgbClr val="FF0000"/>
              </a:solidFill>
            </a:endParaRPr>
          </a:p>
          <a:p>
            <a:r>
              <a:rPr kumimoji="1" lang="ja-JP" altLang="en-US" sz="900" dirty="0" smtClean="0">
                <a:solidFill>
                  <a:srgbClr val="FF0000"/>
                </a:solidFill>
              </a:rPr>
              <a:t>・・・</a:t>
            </a:r>
            <a:endParaRPr kumimoji="1" lang="en-US" altLang="ja-JP" sz="900" dirty="0" smtClean="0">
              <a:solidFill>
                <a:srgbClr val="FF0000"/>
              </a:solidFill>
            </a:endParaRPr>
          </a:p>
        </p:txBody>
      </p:sp>
    </p:spTree>
    <p:extLst>
      <p:ext uri="{BB962C8B-B14F-4D97-AF65-F5344CB8AC3E}">
        <p14:creationId xmlns:p14="http://schemas.microsoft.com/office/powerpoint/2010/main" val="10563295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楕円 3"/>
          <p:cNvSpPr/>
          <p:nvPr/>
        </p:nvSpPr>
        <p:spPr>
          <a:xfrm>
            <a:off x="441583" y="7684714"/>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開始</a:t>
            </a:r>
          </a:p>
        </p:txBody>
      </p:sp>
      <p:sp>
        <p:nvSpPr>
          <p:cNvPr id="7" name="テキスト ボックス 6"/>
          <p:cNvSpPr txBox="1"/>
          <p:nvPr/>
        </p:nvSpPr>
        <p:spPr>
          <a:xfrm>
            <a:off x="-12700" y="11603"/>
            <a:ext cx="5500914" cy="369332"/>
          </a:xfrm>
          <a:prstGeom prst="rect">
            <a:avLst/>
          </a:prstGeom>
          <a:noFill/>
        </p:spPr>
        <p:txBody>
          <a:bodyPr wrap="square" rtlCol="0">
            <a:spAutoFit/>
          </a:bodyPr>
          <a:lstStyle/>
          <a:p>
            <a:r>
              <a:rPr kumimoji="1" lang="en-US" altLang="ja-JP" dirty="0"/>
              <a:t>1</a:t>
            </a:r>
            <a:r>
              <a:rPr kumimoji="1" lang="ja-JP" altLang="en-US" dirty="0"/>
              <a:t>日の業務の流れ</a:t>
            </a:r>
          </a:p>
        </p:txBody>
      </p:sp>
      <p:sp>
        <p:nvSpPr>
          <p:cNvPr id="44" name="正方形/長方形 43"/>
          <p:cNvSpPr/>
          <p:nvPr/>
        </p:nvSpPr>
        <p:spPr>
          <a:xfrm>
            <a:off x="-9525" y="508000"/>
            <a:ext cx="331025" cy="1469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1100" dirty="0"/>
              <a:t>申請者</a:t>
            </a:r>
          </a:p>
        </p:txBody>
      </p:sp>
      <p:sp>
        <p:nvSpPr>
          <p:cNvPr id="45" name="正方形/長方形 44"/>
          <p:cNvSpPr/>
          <p:nvPr/>
        </p:nvSpPr>
        <p:spPr>
          <a:xfrm>
            <a:off x="-9525" y="1977572"/>
            <a:ext cx="336179" cy="9425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ja-JP" altLang="en-US" sz="1100" dirty="0"/>
              <a:t>承認者</a:t>
            </a:r>
            <a:endParaRPr kumimoji="1" lang="en-US" altLang="ja-JP" sz="1100" dirty="0"/>
          </a:p>
        </p:txBody>
      </p:sp>
      <p:sp>
        <p:nvSpPr>
          <p:cNvPr id="47" name="正方形/長方形 46"/>
          <p:cNvSpPr/>
          <p:nvPr/>
        </p:nvSpPr>
        <p:spPr>
          <a:xfrm>
            <a:off x="-5204" y="3660236"/>
            <a:ext cx="331025" cy="348356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eaVert" rtlCol="0" anchor="ctr"/>
          <a:lstStyle/>
          <a:p>
            <a:pPr algn="ctr"/>
            <a:r>
              <a:rPr kumimoji="1" lang="ja-JP" altLang="en-US" sz="1100" dirty="0"/>
              <a:t>出納担当</a:t>
            </a:r>
          </a:p>
        </p:txBody>
      </p:sp>
      <p:sp>
        <p:nvSpPr>
          <p:cNvPr id="49" name="正方形/長方形 48"/>
          <p:cNvSpPr/>
          <p:nvPr/>
        </p:nvSpPr>
        <p:spPr>
          <a:xfrm>
            <a:off x="-5204" y="8613326"/>
            <a:ext cx="331025" cy="987874"/>
          </a:xfrm>
          <a:prstGeom prst="rect">
            <a:avLst/>
          </a:prstGeom>
        </p:spPr>
        <p:style>
          <a:lnRef idx="2">
            <a:schemeClr val="dk1">
              <a:shade val="50000"/>
            </a:schemeClr>
          </a:lnRef>
          <a:fillRef idx="1">
            <a:schemeClr val="dk1"/>
          </a:fillRef>
          <a:effectRef idx="0">
            <a:schemeClr val="dk1"/>
          </a:effectRef>
          <a:fontRef idx="minor">
            <a:schemeClr val="lt1"/>
          </a:fontRef>
        </p:style>
        <p:txBody>
          <a:bodyPr vert="eaVert" rtlCol="0" anchor="ctr"/>
          <a:lstStyle/>
          <a:p>
            <a:pPr algn="ctr"/>
            <a:r>
              <a:rPr kumimoji="1" lang="ja-JP" altLang="en-US" sz="1100" dirty="0"/>
              <a:t>システム</a:t>
            </a:r>
          </a:p>
        </p:txBody>
      </p:sp>
      <p:sp>
        <p:nvSpPr>
          <p:cNvPr id="56" name="正方形/長方形 55"/>
          <p:cNvSpPr/>
          <p:nvPr/>
        </p:nvSpPr>
        <p:spPr>
          <a:xfrm>
            <a:off x="-5204" y="7152557"/>
            <a:ext cx="331025" cy="1434508"/>
          </a:xfrm>
          <a:prstGeom prst="rect">
            <a:avLst/>
          </a:prstGeom>
        </p:spPr>
        <p:style>
          <a:lnRef idx="1">
            <a:schemeClr val="accent4"/>
          </a:lnRef>
          <a:fillRef idx="2">
            <a:schemeClr val="accent4"/>
          </a:fillRef>
          <a:effectRef idx="1">
            <a:schemeClr val="accent4"/>
          </a:effectRef>
          <a:fontRef idx="minor">
            <a:schemeClr val="dk1"/>
          </a:fontRef>
        </p:style>
        <p:txBody>
          <a:bodyPr vert="eaVert" rtlCol="0" anchor="ctr"/>
          <a:lstStyle/>
          <a:p>
            <a:pPr algn="ctr"/>
            <a:r>
              <a:rPr kumimoji="1" lang="ja-JP" altLang="en-US" sz="1100" dirty="0"/>
              <a:t>任命責任者または</a:t>
            </a:r>
            <a:endParaRPr kumimoji="1" lang="en-US" altLang="ja-JP" sz="1100" dirty="0"/>
          </a:p>
          <a:p>
            <a:pPr algn="ctr"/>
            <a:r>
              <a:rPr kumimoji="1" lang="ja-JP" altLang="en-US" sz="1100" dirty="0"/>
              <a:t>代行責任者</a:t>
            </a:r>
          </a:p>
        </p:txBody>
      </p:sp>
      <p:sp>
        <p:nvSpPr>
          <p:cNvPr id="59" name="四角形: 角を丸くする 58"/>
          <p:cNvSpPr/>
          <p:nvPr/>
        </p:nvSpPr>
        <p:spPr>
          <a:xfrm>
            <a:off x="2207634" y="7711203"/>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手提金庫の取り出し</a:t>
            </a:r>
          </a:p>
        </p:txBody>
      </p:sp>
      <p:sp>
        <p:nvSpPr>
          <p:cNvPr id="61" name="四角形: 角を丸くする 60"/>
          <p:cNvSpPr/>
          <p:nvPr/>
        </p:nvSpPr>
        <p:spPr>
          <a:xfrm>
            <a:off x="2207634" y="5525250"/>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前日の現金残高の確認</a:t>
            </a:r>
          </a:p>
        </p:txBody>
      </p:sp>
      <p:sp>
        <p:nvSpPr>
          <p:cNvPr id="3" name="フリーフォーム: 図形 2"/>
          <p:cNvSpPr/>
          <p:nvPr/>
        </p:nvSpPr>
        <p:spPr>
          <a:xfrm>
            <a:off x="3633173" y="4333875"/>
            <a:ext cx="448036" cy="4581525"/>
          </a:xfrm>
          <a:custGeom>
            <a:avLst/>
            <a:gdLst>
              <a:gd name="connsiteX0" fmla="*/ 428659 w 448036"/>
              <a:gd name="connsiteY0" fmla="*/ 0 h 3562350"/>
              <a:gd name="connsiteX1" fmla="*/ 34 w 448036"/>
              <a:gd name="connsiteY1" fmla="*/ 1381125 h 3562350"/>
              <a:gd name="connsiteX2" fmla="*/ 447709 w 448036"/>
              <a:gd name="connsiteY2" fmla="*/ 2619375 h 3562350"/>
              <a:gd name="connsiteX3" fmla="*/ 57184 w 448036"/>
              <a:gd name="connsiteY3" fmla="*/ 3562350 h 3562350"/>
            </a:gdLst>
            <a:ahLst/>
            <a:cxnLst>
              <a:cxn ang="0">
                <a:pos x="connsiteX0" y="connsiteY0"/>
              </a:cxn>
              <a:cxn ang="0">
                <a:pos x="connsiteX1" y="connsiteY1"/>
              </a:cxn>
              <a:cxn ang="0">
                <a:pos x="connsiteX2" y="connsiteY2"/>
              </a:cxn>
              <a:cxn ang="0">
                <a:pos x="connsiteX3" y="connsiteY3"/>
              </a:cxn>
            </a:cxnLst>
            <a:rect l="l" t="t" r="r" b="b"/>
            <a:pathLst>
              <a:path w="448036" h="3562350">
                <a:moveTo>
                  <a:pt x="428659" y="0"/>
                </a:moveTo>
                <a:cubicBezTo>
                  <a:pt x="212759" y="472281"/>
                  <a:pt x="-3141" y="944563"/>
                  <a:pt x="34" y="1381125"/>
                </a:cubicBezTo>
                <a:cubicBezTo>
                  <a:pt x="3209" y="1817687"/>
                  <a:pt x="438184" y="2255838"/>
                  <a:pt x="447709" y="2619375"/>
                </a:cubicBezTo>
                <a:cubicBezTo>
                  <a:pt x="457234" y="2982912"/>
                  <a:pt x="257209" y="3272631"/>
                  <a:pt x="57184" y="356235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ln w="0"/>
              <a:solidFill>
                <a:schemeClr val="tx1"/>
              </a:solidFill>
              <a:effectLst>
                <a:outerShdw blurRad="38100" dist="19050" dir="2700000" algn="tl" rotWithShape="0">
                  <a:schemeClr val="dk1">
                    <a:alpha val="40000"/>
                  </a:schemeClr>
                </a:outerShdw>
              </a:effectLst>
            </a:endParaRPr>
          </a:p>
        </p:txBody>
      </p:sp>
      <p:sp>
        <p:nvSpPr>
          <p:cNvPr id="62" name="フリーフォーム: 図形 61"/>
          <p:cNvSpPr/>
          <p:nvPr/>
        </p:nvSpPr>
        <p:spPr>
          <a:xfrm>
            <a:off x="3709406" y="4333875"/>
            <a:ext cx="433861" cy="4581525"/>
          </a:xfrm>
          <a:custGeom>
            <a:avLst/>
            <a:gdLst>
              <a:gd name="connsiteX0" fmla="*/ 428659 w 448036"/>
              <a:gd name="connsiteY0" fmla="*/ 0 h 3562350"/>
              <a:gd name="connsiteX1" fmla="*/ 34 w 448036"/>
              <a:gd name="connsiteY1" fmla="*/ 1381125 h 3562350"/>
              <a:gd name="connsiteX2" fmla="*/ 447709 w 448036"/>
              <a:gd name="connsiteY2" fmla="*/ 2619375 h 3562350"/>
              <a:gd name="connsiteX3" fmla="*/ 57184 w 448036"/>
              <a:gd name="connsiteY3" fmla="*/ 3562350 h 3562350"/>
            </a:gdLst>
            <a:ahLst/>
            <a:cxnLst>
              <a:cxn ang="0">
                <a:pos x="connsiteX0" y="connsiteY0"/>
              </a:cxn>
              <a:cxn ang="0">
                <a:pos x="connsiteX1" y="connsiteY1"/>
              </a:cxn>
              <a:cxn ang="0">
                <a:pos x="connsiteX2" y="connsiteY2"/>
              </a:cxn>
              <a:cxn ang="0">
                <a:pos x="connsiteX3" y="connsiteY3"/>
              </a:cxn>
            </a:cxnLst>
            <a:rect l="l" t="t" r="r" b="b"/>
            <a:pathLst>
              <a:path w="448036" h="3562350">
                <a:moveTo>
                  <a:pt x="428659" y="0"/>
                </a:moveTo>
                <a:cubicBezTo>
                  <a:pt x="212759" y="472281"/>
                  <a:pt x="-3141" y="944563"/>
                  <a:pt x="34" y="1381125"/>
                </a:cubicBezTo>
                <a:cubicBezTo>
                  <a:pt x="3209" y="1817687"/>
                  <a:pt x="438184" y="2255838"/>
                  <a:pt x="447709" y="2619375"/>
                </a:cubicBezTo>
                <a:cubicBezTo>
                  <a:pt x="457234" y="2982912"/>
                  <a:pt x="257209" y="3272631"/>
                  <a:pt x="57184" y="356235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ln w="0"/>
              <a:solidFill>
                <a:schemeClr val="tx1"/>
              </a:solidFill>
              <a:effectLst>
                <a:outerShdw blurRad="38100" dist="19050" dir="2700000" algn="tl" rotWithShape="0">
                  <a:schemeClr val="dk1">
                    <a:alpha val="40000"/>
                  </a:schemeClr>
                </a:outerShdw>
              </a:effectLst>
            </a:endParaRPr>
          </a:p>
        </p:txBody>
      </p:sp>
      <p:cxnSp>
        <p:nvCxnSpPr>
          <p:cNvPr id="63" name="直線矢印コネクタ 62"/>
          <p:cNvCxnSpPr>
            <a:stCxn id="4" idx="6"/>
            <a:endCxn id="59" idx="1"/>
          </p:cNvCxnSpPr>
          <p:nvPr/>
        </p:nvCxnSpPr>
        <p:spPr>
          <a:xfrm>
            <a:off x="811777" y="7869811"/>
            <a:ext cx="1395857" cy="132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8" name="四角形: 角を丸くする 57"/>
          <p:cNvSpPr/>
          <p:nvPr/>
        </p:nvSpPr>
        <p:spPr>
          <a:xfrm>
            <a:off x="989780" y="7711203"/>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大金庫の開扉</a:t>
            </a:r>
          </a:p>
        </p:txBody>
      </p:sp>
      <p:cxnSp>
        <p:nvCxnSpPr>
          <p:cNvPr id="70" name="直線矢印コネクタ 69"/>
          <p:cNvCxnSpPr>
            <a:stCxn id="59" idx="0"/>
            <a:endCxn id="61" idx="2"/>
          </p:cNvCxnSpPr>
          <p:nvPr/>
        </p:nvCxnSpPr>
        <p:spPr>
          <a:xfrm flipV="1">
            <a:off x="2719479" y="5868955"/>
            <a:ext cx="0" cy="184224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1" name="四角形: 角を丸くする 70"/>
          <p:cNvSpPr/>
          <p:nvPr/>
        </p:nvSpPr>
        <p:spPr>
          <a:xfrm>
            <a:off x="3787941" y="5839574"/>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各種申請・精算の受付</a:t>
            </a:r>
          </a:p>
        </p:txBody>
      </p:sp>
      <p:sp>
        <p:nvSpPr>
          <p:cNvPr id="72" name="四角形: 角を丸くする 71"/>
          <p:cNvSpPr/>
          <p:nvPr/>
        </p:nvSpPr>
        <p:spPr>
          <a:xfrm>
            <a:off x="4476442" y="6583464"/>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システムへの入力</a:t>
            </a:r>
          </a:p>
        </p:txBody>
      </p:sp>
      <p:sp>
        <p:nvSpPr>
          <p:cNvPr id="73" name="フリーフォーム: 図形 72"/>
          <p:cNvSpPr/>
          <p:nvPr/>
        </p:nvSpPr>
        <p:spPr>
          <a:xfrm>
            <a:off x="5562094" y="4333875"/>
            <a:ext cx="448036" cy="4581525"/>
          </a:xfrm>
          <a:custGeom>
            <a:avLst/>
            <a:gdLst>
              <a:gd name="connsiteX0" fmla="*/ 428659 w 448036"/>
              <a:gd name="connsiteY0" fmla="*/ 0 h 3562350"/>
              <a:gd name="connsiteX1" fmla="*/ 34 w 448036"/>
              <a:gd name="connsiteY1" fmla="*/ 1381125 h 3562350"/>
              <a:gd name="connsiteX2" fmla="*/ 447709 w 448036"/>
              <a:gd name="connsiteY2" fmla="*/ 2619375 h 3562350"/>
              <a:gd name="connsiteX3" fmla="*/ 57184 w 448036"/>
              <a:gd name="connsiteY3" fmla="*/ 3562350 h 3562350"/>
            </a:gdLst>
            <a:ahLst/>
            <a:cxnLst>
              <a:cxn ang="0">
                <a:pos x="connsiteX0" y="connsiteY0"/>
              </a:cxn>
              <a:cxn ang="0">
                <a:pos x="connsiteX1" y="connsiteY1"/>
              </a:cxn>
              <a:cxn ang="0">
                <a:pos x="connsiteX2" y="connsiteY2"/>
              </a:cxn>
              <a:cxn ang="0">
                <a:pos x="connsiteX3" y="connsiteY3"/>
              </a:cxn>
            </a:cxnLst>
            <a:rect l="l" t="t" r="r" b="b"/>
            <a:pathLst>
              <a:path w="448036" h="3562350">
                <a:moveTo>
                  <a:pt x="428659" y="0"/>
                </a:moveTo>
                <a:cubicBezTo>
                  <a:pt x="212759" y="472281"/>
                  <a:pt x="-3141" y="944563"/>
                  <a:pt x="34" y="1381125"/>
                </a:cubicBezTo>
                <a:cubicBezTo>
                  <a:pt x="3209" y="1817687"/>
                  <a:pt x="438184" y="2255838"/>
                  <a:pt x="447709" y="2619375"/>
                </a:cubicBezTo>
                <a:cubicBezTo>
                  <a:pt x="457234" y="2982912"/>
                  <a:pt x="257209" y="3272631"/>
                  <a:pt x="57184" y="356235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ln w="0"/>
              <a:solidFill>
                <a:schemeClr val="tx1"/>
              </a:solidFill>
              <a:effectLst>
                <a:outerShdw blurRad="38100" dist="19050" dir="2700000" algn="tl" rotWithShape="0">
                  <a:schemeClr val="dk1">
                    <a:alpha val="40000"/>
                  </a:schemeClr>
                </a:outerShdw>
              </a:effectLst>
            </a:endParaRPr>
          </a:p>
        </p:txBody>
      </p:sp>
      <p:sp>
        <p:nvSpPr>
          <p:cNvPr id="74" name="フリーフォーム: 図形 73"/>
          <p:cNvSpPr/>
          <p:nvPr/>
        </p:nvSpPr>
        <p:spPr>
          <a:xfrm>
            <a:off x="5638327" y="4333875"/>
            <a:ext cx="433861" cy="4581525"/>
          </a:xfrm>
          <a:custGeom>
            <a:avLst/>
            <a:gdLst>
              <a:gd name="connsiteX0" fmla="*/ 428659 w 448036"/>
              <a:gd name="connsiteY0" fmla="*/ 0 h 3562350"/>
              <a:gd name="connsiteX1" fmla="*/ 34 w 448036"/>
              <a:gd name="connsiteY1" fmla="*/ 1381125 h 3562350"/>
              <a:gd name="connsiteX2" fmla="*/ 447709 w 448036"/>
              <a:gd name="connsiteY2" fmla="*/ 2619375 h 3562350"/>
              <a:gd name="connsiteX3" fmla="*/ 57184 w 448036"/>
              <a:gd name="connsiteY3" fmla="*/ 3562350 h 3562350"/>
            </a:gdLst>
            <a:ahLst/>
            <a:cxnLst>
              <a:cxn ang="0">
                <a:pos x="connsiteX0" y="connsiteY0"/>
              </a:cxn>
              <a:cxn ang="0">
                <a:pos x="connsiteX1" y="connsiteY1"/>
              </a:cxn>
              <a:cxn ang="0">
                <a:pos x="connsiteX2" y="connsiteY2"/>
              </a:cxn>
              <a:cxn ang="0">
                <a:pos x="connsiteX3" y="connsiteY3"/>
              </a:cxn>
            </a:cxnLst>
            <a:rect l="l" t="t" r="r" b="b"/>
            <a:pathLst>
              <a:path w="448036" h="3562350">
                <a:moveTo>
                  <a:pt x="428659" y="0"/>
                </a:moveTo>
                <a:cubicBezTo>
                  <a:pt x="212759" y="472281"/>
                  <a:pt x="-3141" y="944563"/>
                  <a:pt x="34" y="1381125"/>
                </a:cubicBezTo>
                <a:cubicBezTo>
                  <a:pt x="3209" y="1817687"/>
                  <a:pt x="438184" y="2255838"/>
                  <a:pt x="447709" y="2619375"/>
                </a:cubicBezTo>
                <a:cubicBezTo>
                  <a:pt x="457234" y="2982912"/>
                  <a:pt x="257209" y="3272631"/>
                  <a:pt x="57184" y="356235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ln w="0"/>
              <a:solidFill>
                <a:schemeClr val="tx1"/>
              </a:solidFill>
              <a:effectLst>
                <a:outerShdw blurRad="38100" dist="19050" dir="2700000" algn="tl" rotWithShape="0">
                  <a:schemeClr val="dk1">
                    <a:alpha val="40000"/>
                  </a:schemeClr>
                </a:outerShdw>
              </a:effectLst>
            </a:endParaRPr>
          </a:p>
        </p:txBody>
      </p:sp>
      <p:sp>
        <p:nvSpPr>
          <p:cNvPr id="78" name="四角形: 角を丸くする 77"/>
          <p:cNvSpPr/>
          <p:nvPr/>
        </p:nvSpPr>
        <p:spPr>
          <a:xfrm>
            <a:off x="5778339" y="5525250"/>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現金出納帳で入出金の確認</a:t>
            </a:r>
          </a:p>
        </p:txBody>
      </p:sp>
      <p:sp>
        <p:nvSpPr>
          <p:cNvPr id="79" name="四角形: 角を丸くする 78"/>
          <p:cNvSpPr/>
          <p:nvPr/>
        </p:nvSpPr>
        <p:spPr>
          <a:xfrm>
            <a:off x="7258331" y="5525250"/>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現金残高照合表の作成</a:t>
            </a:r>
          </a:p>
        </p:txBody>
      </p:sp>
      <p:sp>
        <p:nvSpPr>
          <p:cNvPr id="80" name="四角形: 角を丸くする 79"/>
          <p:cNvSpPr/>
          <p:nvPr/>
        </p:nvSpPr>
        <p:spPr>
          <a:xfrm>
            <a:off x="7258331" y="6583464"/>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照合</a:t>
            </a:r>
          </a:p>
        </p:txBody>
      </p:sp>
      <p:sp>
        <p:nvSpPr>
          <p:cNvPr id="81" name="フローチャート: 書類 80"/>
          <p:cNvSpPr/>
          <p:nvPr/>
        </p:nvSpPr>
        <p:spPr>
          <a:xfrm>
            <a:off x="6356189" y="5839528"/>
            <a:ext cx="753316"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現金出納帳</a:t>
            </a:r>
          </a:p>
        </p:txBody>
      </p:sp>
      <p:sp>
        <p:nvSpPr>
          <p:cNvPr id="83" name="フローチャート: 書類 82"/>
          <p:cNvSpPr/>
          <p:nvPr/>
        </p:nvSpPr>
        <p:spPr>
          <a:xfrm>
            <a:off x="7909433" y="5839528"/>
            <a:ext cx="753316"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現金残高照合表</a:t>
            </a:r>
          </a:p>
        </p:txBody>
      </p:sp>
      <p:sp>
        <p:nvSpPr>
          <p:cNvPr id="85" name="四角形: 角を丸くする 84"/>
          <p:cNvSpPr/>
          <p:nvPr/>
        </p:nvSpPr>
        <p:spPr>
          <a:xfrm>
            <a:off x="8609795" y="6583463"/>
            <a:ext cx="1023689" cy="44420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システムへの入力（現金残高入力）</a:t>
            </a:r>
          </a:p>
        </p:txBody>
      </p:sp>
      <p:cxnSp>
        <p:nvCxnSpPr>
          <p:cNvPr id="86" name="直線矢印コネクタ 85"/>
          <p:cNvCxnSpPr>
            <a:stCxn id="78" idx="3"/>
            <a:endCxn id="79" idx="1"/>
          </p:cNvCxnSpPr>
          <p:nvPr/>
        </p:nvCxnSpPr>
        <p:spPr>
          <a:xfrm>
            <a:off x="6802028" y="5697103"/>
            <a:ext cx="456303"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1" name="コネクタ: カギ線 90"/>
          <p:cNvCxnSpPr>
            <a:stCxn id="81" idx="2"/>
            <a:endCxn id="80" idx="0"/>
          </p:cNvCxnSpPr>
          <p:nvPr/>
        </p:nvCxnSpPr>
        <p:spPr>
          <a:xfrm rot="16200000" flipH="1">
            <a:off x="7075195" y="5888482"/>
            <a:ext cx="352633" cy="1037329"/>
          </a:xfrm>
          <a:prstGeom prst="bentConnector3">
            <a:avLst>
              <a:gd name="adj1" fmla="val 50000"/>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97" name="直線矢印コネクタ 96"/>
          <p:cNvCxnSpPr>
            <a:stCxn id="79" idx="2"/>
            <a:endCxn id="80" idx="0"/>
          </p:cNvCxnSpPr>
          <p:nvPr/>
        </p:nvCxnSpPr>
        <p:spPr>
          <a:xfrm>
            <a:off x="7770176" y="5868955"/>
            <a:ext cx="0" cy="71450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02" name="コネクタ: カギ線 101"/>
          <p:cNvCxnSpPr>
            <a:stCxn id="83" idx="2"/>
            <a:endCxn id="80" idx="0"/>
          </p:cNvCxnSpPr>
          <p:nvPr/>
        </p:nvCxnSpPr>
        <p:spPr>
          <a:xfrm rot="5400000">
            <a:off x="7851818" y="6149190"/>
            <a:ext cx="352633" cy="515915"/>
          </a:xfrm>
          <a:prstGeom prst="bentConnector3">
            <a:avLst>
              <a:gd name="adj1" fmla="val 50000"/>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84" name="四角形: 角を丸くする 83"/>
          <p:cNvSpPr/>
          <p:nvPr/>
        </p:nvSpPr>
        <p:spPr>
          <a:xfrm>
            <a:off x="7258709" y="7710974"/>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実査</a:t>
            </a:r>
          </a:p>
        </p:txBody>
      </p:sp>
      <p:sp>
        <p:nvSpPr>
          <p:cNvPr id="119" name="フローチャート: 磁気ディスク 118"/>
          <p:cNvSpPr/>
          <p:nvPr/>
        </p:nvSpPr>
        <p:spPr>
          <a:xfrm>
            <a:off x="4655223" y="8896350"/>
            <a:ext cx="655551" cy="52367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20" name="直線矢印コネクタ 119"/>
          <p:cNvCxnSpPr>
            <a:stCxn id="72" idx="2"/>
            <a:endCxn id="119" idx="1"/>
          </p:cNvCxnSpPr>
          <p:nvPr/>
        </p:nvCxnSpPr>
        <p:spPr>
          <a:xfrm flipH="1">
            <a:off x="4982999" y="6927169"/>
            <a:ext cx="5288" cy="196918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28" name="直線矢印コネクタ 127"/>
          <p:cNvCxnSpPr>
            <a:stCxn id="80" idx="2"/>
            <a:endCxn id="84" idx="0"/>
          </p:cNvCxnSpPr>
          <p:nvPr/>
        </p:nvCxnSpPr>
        <p:spPr>
          <a:xfrm>
            <a:off x="7770176" y="6927169"/>
            <a:ext cx="378" cy="78380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37" name="フローチャート: 書類 136"/>
          <p:cNvSpPr/>
          <p:nvPr/>
        </p:nvSpPr>
        <p:spPr>
          <a:xfrm>
            <a:off x="1344234" y="8003310"/>
            <a:ext cx="753316"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金庫開閉記録簿</a:t>
            </a:r>
          </a:p>
        </p:txBody>
      </p:sp>
      <p:sp>
        <p:nvSpPr>
          <p:cNvPr id="138" name="フローチャート: 書類 137"/>
          <p:cNvSpPr/>
          <p:nvPr/>
        </p:nvSpPr>
        <p:spPr>
          <a:xfrm>
            <a:off x="2830920" y="5807205"/>
            <a:ext cx="753316"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現金残高照合表</a:t>
            </a:r>
          </a:p>
        </p:txBody>
      </p:sp>
      <p:sp>
        <p:nvSpPr>
          <p:cNvPr id="140" name="楕円 139"/>
          <p:cNvSpPr/>
          <p:nvPr/>
        </p:nvSpPr>
        <p:spPr>
          <a:xfrm>
            <a:off x="12299489" y="5501307"/>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終了</a:t>
            </a:r>
          </a:p>
        </p:txBody>
      </p:sp>
      <p:sp>
        <p:nvSpPr>
          <p:cNvPr id="125" name="ひし形 124"/>
          <p:cNvSpPr/>
          <p:nvPr/>
        </p:nvSpPr>
        <p:spPr>
          <a:xfrm>
            <a:off x="10608051" y="5510328"/>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違算</a:t>
            </a:r>
          </a:p>
        </p:txBody>
      </p:sp>
      <p:sp>
        <p:nvSpPr>
          <p:cNvPr id="147" name="テキスト ボックス 146"/>
          <p:cNvSpPr txBox="1"/>
          <p:nvPr/>
        </p:nvSpPr>
        <p:spPr>
          <a:xfrm>
            <a:off x="10994307" y="5460079"/>
            <a:ext cx="511843" cy="230832"/>
          </a:xfrm>
          <a:prstGeom prst="rect">
            <a:avLst/>
          </a:prstGeom>
          <a:noFill/>
        </p:spPr>
        <p:txBody>
          <a:bodyPr wrap="square" rtlCol="0">
            <a:spAutoFit/>
          </a:bodyPr>
          <a:lstStyle/>
          <a:p>
            <a:r>
              <a:rPr kumimoji="1" lang="ja-JP" altLang="en-US" sz="900" dirty="0"/>
              <a:t>なし</a:t>
            </a:r>
          </a:p>
        </p:txBody>
      </p:sp>
      <p:sp>
        <p:nvSpPr>
          <p:cNvPr id="148" name="テキスト ボックス 147"/>
          <p:cNvSpPr txBox="1"/>
          <p:nvPr/>
        </p:nvSpPr>
        <p:spPr>
          <a:xfrm>
            <a:off x="10863973" y="5854033"/>
            <a:ext cx="511843" cy="230832"/>
          </a:xfrm>
          <a:prstGeom prst="rect">
            <a:avLst/>
          </a:prstGeom>
          <a:noFill/>
        </p:spPr>
        <p:txBody>
          <a:bodyPr wrap="square" rtlCol="0">
            <a:spAutoFit/>
          </a:bodyPr>
          <a:lstStyle/>
          <a:p>
            <a:r>
              <a:rPr kumimoji="1" lang="ja-JP" altLang="en-US" sz="900" dirty="0"/>
              <a:t>あり</a:t>
            </a:r>
          </a:p>
        </p:txBody>
      </p:sp>
      <p:sp>
        <p:nvSpPr>
          <p:cNvPr id="150" name="フローチャート: 磁気ディスク 149"/>
          <p:cNvSpPr/>
          <p:nvPr/>
        </p:nvSpPr>
        <p:spPr>
          <a:xfrm>
            <a:off x="8793863" y="8900594"/>
            <a:ext cx="655551" cy="52367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51" name="直線矢印コネクタ 150"/>
          <p:cNvCxnSpPr>
            <a:stCxn id="85" idx="2"/>
            <a:endCxn id="150" idx="1"/>
          </p:cNvCxnSpPr>
          <p:nvPr/>
        </p:nvCxnSpPr>
        <p:spPr>
          <a:xfrm flipH="1">
            <a:off x="9121639" y="7027667"/>
            <a:ext cx="1" cy="187292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5" name="コネクタ: カギ線 164"/>
          <p:cNvCxnSpPr>
            <a:stCxn id="84" idx="3"/>
            <a:endCxn id="85" idx="1"/>
          </p:cNvCxnSpPr>
          <p:nvPr/>
        </p:nvCxnSpPr>
        <p:spPr>
          <a:xfrm flipV="1">
            <a:off x="8282398" y="6805565"/>
            <a:ext cx="327397" cy="1077262"/>
          </a:xfrm>
          <a:prstGeom prst="bentConnector3">
            <a:avLst>
              <a:gd name="adj1" fmla="val 50000"/>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77" name="コネクタ: カギ線 176"/>
          <p:cNvCxnSpPr/>
          <p:nvPr/>
        </p:nvCxnSpPr>
        <p:spPr>
          <a:xfrm flipV="1">
            <a:off x="8282398" y="6798942"/>
            <a:ext cx="327397" cy="1077262"/>
          </a:xfrm>
          <a:prstGeom prst="bentConnector3">
            <a:avLst>
              <a:gd name="adj1" fmla="val 50000"/>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07" name="四角形: 角を丸くする 106"/>
          <p:cNvSpPr/>
          <p:nvPr/>
        </p:nvSpPr>
        <p:spPr>
          <a:xfrm>
            <a:off x="9274194" y="7710974"/>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大金庫の閉扉</a:t>
            </a:r>
          </a:p>
        </p:txBody>
      </p:sp>
      <p:cxnSp>
        <p:nvCxnSpPr>
          <p:cNvPr id="183" name="コネクタ: カギ線 182"/>
          <p:cNvCxnSpPr>
            <a:stCxn id="85" idx="3"/>
            <a:endCxn id="107" idx="0"/>
          </p:cNvCxnSpPr>
          <p:nvPr/>
        </p:nvCxnSpPr>
        <p:spPr>
          <a:xfrm>
            <a:off x="9633484" y="6805565"/>
            <a:ext cx="152555" cy="905409"/>
          </a:xfrm>
          <a:prstGeom prst="bentConnector2">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89" name="コネクタ: カギ線 188"/>
          <p:cNvCxnSpPr>
            <a:stCxn id="107" idx="3"/>
            <a:endCxn id="125" idx="1"/>
          </p:cNvCxnSpPr>
          <p:nvPr/>
        </p:nvCxnSpPr>
        <p:spPr>
          <a:xfrm flipV="1">
            <a:off x="10297883" y="5682181"/>
            <a:ext cx="310168" cy="2200646"/>
          </a:xfrm>
          <a:prstGeom prst="bentConnector3">
            <a:avLst>
              <a:gd name="adj1" fmla="val 50000"/>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95" name="直線矢印コネクタ 194"/>
          <p:cNvCxnSpPr>
            <a:stCxn id="125" idx="3"/>
          </p:cNvCxnSpPr>
          <p:nvPr/>
        </p:nvCxnSpPr>
        <p:spPr>
          <a:xfrm>
            <a:off x="10989051" y="5682181"/>
            <a:ext cx="1260596" cy="422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02" name="四角形: 角を丸くする 201"/>
          <p:cNvSpPr/>
          <p:nvPr/>
        </p:nvSpPr>
        <p:spPr>
          <a:xfrm>
            <a:off x="10994305" y="6093604"/>
            <a:ext cx="1023689" cy="47091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過不足金発生報告書件発見報告書作成</a:t>
            </a:r>
          </a:p>
        </p:txBody>
      </p:sp>
      <p:cxnSp>
        <p:nvCxnSpPr>
          <p:cNvPr id="207" name="コネクタ: カギ線 206"/>
          <p:cNvCxnSpPr>
            <a:stCxn id="71" idx="2"/>
            <a:endCxn id="72" idx="1"/>
          </p:cNvCxnSpPr>
          <p:nvPr/>
        </p:nvCxnSpPr>
        <p:spPr>
          <a:xfrm rot="16200000" flipH="1">
            <a:off x="4102095" y="6380970"/>
            <a:ext cx="572038" cy="176656"/>
          </a:xfrm>
          <a:prstGeom prst="bentConnector2">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25" name="コネクタ: カギ線 224"/>
          <p:cNvCxnSpPr>
            <a:stCxn id="125" idx="2"/>
            <a:endCxn id="202" idx="1"/>
          </p:cNvCxnSpPr>
          <p:nvPr/>
        </p:nvCxnSpPr>
        <p:spPr>
          <a:xfrm rot="16200000" flipH="1">
            <a:off x="10658914" y="5993670"/>
            <a:ext cx="475028" cy="195754"/>
          </a:xfrm>
          <a:prstGeom prst="bentConnector2">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251" name="四角形: 角を丸くする 250"/>
          <p:cNvSpPr/>
          <p:nvPr/>
        </p:nvSpPr>
        <p:spPr>
          <a:xfrm>
            <a:off x="3787940" y="1021820"/>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各種申請</a:t>
            </a:r>
          </a:p>
        </p:txBody>
      </p:sp>
      <p:cxnSp>
        <p:nvCxnSpPr>
          <p:cNvPr id="253" name="直線矢印コネクタ 252"/>
          <p:cNvCxnSpPr>
            <a:stCxn id="251" idx="2"/>
            <a:endCxn id="71" idx="0"/>
          </p:cNvCxnSpPr>
          <p:nvPr/>
        </p:nvCxnSpPr>
        <p:spPr>
          <a:xfrm>
            <a:off x="4299785" y="1365525"/>
            <a:ext cx="1" cy="44740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57" name="四角形: 角を丸くする 256"/>
          <p:cNvSpPr/>
          <p:nvPr/>
        </p:nvSpPr>
        <p:spPr>
          <a:xfrm>
            <a:off x="3787940" y="2376156"/>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承認</a:t>
            </a:r>
          </a:p>
        </p:txBody>
      </p:sp>
      <p:sp>
        <p:nvSpPr>
          <p:cNvPr id="258" name="テキスト ボックス 257"/>
          <p:cNvSpPr txBox="1"/>
          <p:nvPr/>
        </p:nvSpPr>
        <p:spPr>
          <a:xfrm>
            <a:off x="7018133" y="8097396"/>
            <a:ext cx="1623176" cy="1061829"/>
          </a:xfrm>
          <a:prstGeom prst="rect">
            <a:avLst/>
          </a:prstGeom>
          <a:noFill/>
        </p:spPr>
        <p:txBody>
          <a:bodyPr wrap="square" rtlCol="0">
            <a:spAutoFit/>
          </a:bodyPr>
          <a:lstStyle/>
          <a:p>
            <a:r>
              <a:rPr kumimoji="1" lang="ja-JP" altLang="en-US" sz="900" dirty="0"/>
              <a:t>・現金出納帳の入出金</a:t>
            </a:r>
            <a:endParaRPr kumimoji="1" lang="en-US" altLang="ja-JP" sz="900" dirty="0"/>
          </a:p>
          <a:p>
            <a:r>
              <a:rPr kumimoji="1" lang="ja-JP" altLang="en-US" sz="900" dirty="0"/>
              <a:t>・お金を数えて残高照合表</a:t>
            </a:r>
            <a:endParaRPr kumimoji="1" lang="en-US" altLang="ja-JP" sz="900" dirty="0"/>
          </a:p>
          <a:p>
            <a:r>
              <a:rPr kumimoji="1" lang="ja-JP" altLang="en-US" sz="900" dirty="0"/>
              <a:t>・残高照合表と現金出納帳の残高の一致</a:t>
            </a:r>
            <a:endParaRPr kumimoji="1" lang="en-US" altLang="ja-JP" sz="900" dirty="0"/>
          </a:p>
          <a:p>
            <a:r>
              <a:rPr kumimoji="1" lang="ja-JP" altLang="en-US" sz="900" dirty="0">
                <a:solidFill>
                  <a:schemeClr val="accent1"/>
                </a:solidFill>
              </a:rPr>
              <a:t>＊出納担当者と同じ内容を任命責任者または代行責任者は確認する</a:t>
            </a:r>
            <a:endParaRPr kumimoji="1" lang="en-US" altLang="ja-JP" sz="900" dirty="0">
              <a:solidFill>
                <a:schemeClr val="accent1"/>
              </a:solidFill>
            </a:endParaRPr>
          </a:p>
        </p:txBody>
      </p:sp>
      <p:sp>
        <p:nvSpPr>
          <p:cNvPr id="260" name="テキスト ボックス 259"/>
          <p:cNvSpPr txBox="1"/>
          <p:nvPr/>
        </p:nvSpPr>
        <p:spPr>
          <a:xfrm>
            <a:off x="8686621" y="5932071"/>
            <a:ext cx="1526621" cy="646331"/>
          </a:xfrm>
          <a:prstGeom prst="rect">
            <a:avLst/>
          </a:prstGeom>
          <a:noFill/>
        </p:spPr>
        <p:txBody>
          <a:bodyPr wrap="square" rtlCol="0">
            <a:spAutoFit/>
          </a:bodyPr>
          <a:lstStyle/>
          <a:p>
            <a:r>
              <a:rPr kumimoji="1" lang="ja-JP" altLang="en-US" sz="900" dirty="0"/>
              <a:t>・現金確定処理メニューで確定を入力</a:t>
            </a:r>
            <a:endParaRPr kumimoji="1" lang="en-US" altLang="ja-JP" sz="900" dirty="0"/>
          </a:p>
          <a:p>
            <a:r>
              <a:rPr kumimoji="1" lang="ja-JP" altLang="en-US" sz="900" dirty="0"/>
              <a:t>・経費精算システムから現金出納帳を出力</a:t>
            </a:r>
            <a:endParaRPr kumimoji="1" lang="en-US" altLang="ja-JP" sz="900" dirty="0"/>
          </a:p>
        </p:txBody>
      </p:sp>
      <p:sp>
        <p:nvSpPr>
          <p:cNvPr id="261" name="吹き出し: 四角形 260"/>
          <p:cNvSpPr/>
          <p:nvPr/>
        </p:nvSpPr>
        <p:spPr>
          <a:xfrm>
            <a:off x="5681469" y="1418298"/>
            <a:ext cx="2612298" cy="648150"/>
          </a:xfrm>
          <a:prstGeom prst="wedgeRectCallout">
            <a:avLst>
              <a:gd name="adj1" fmla="val -72487"/>
              <a:gd name="adj2" fmla="val 4044"/>
            </a:avLst>
          </a:prstGeom>
        </p:spPr>
        <p:style>
          <a:lnRef idx="1">
            <a:schemeClr val="accent2"/>
          </a:lnRef>
          <a:fillRef idx="2">
            <a:schemeClr val="accent2"/>
          </a:fillRef>
          <a:effectRef idx="1">
            <a:schemeClr val="accent2"/>
          </a:effectRef>
          <a:fontRef idx="minor">
            <a:schemeClr val="dk1"/>
          </a:fontRef>
        </p:style>
        <p:txBody>
          <a:bodyPr rtlCol="0" anchor="t"/>
          <a:lstStyle/>
          <a:p>
            <a:r>
              <a:rPr kumimoji="1" lang="en-US" altLang="ja-JP" sz="900" dirty="0"/>
              <a:t>【</a:t>
            </a:r>
            <a:r>
              <a:rPr kumimoji="1" lang="ja-JP" altLang="en-US" sz="900" dirty="0"/>
              <a:t>非定例業務</a:t>
            </a:r>
            <a:r>
              <a:rPr kumimoji="1" lang="en-US" altLang="ja-JP" sz="900" dirty="0"/>
              <a:t>】</a:t>
            </a:r>
          </a:p>
          <a:p>
            <a:r>
              <a:rPr kumimoji="1" lang="ja-JP" altLang="en-US" sz="900" dirty="0"/>
              <a:t>・小口現金の補充（支社）</a:t>
            </a:r>
            <a:endParaRPr kumimoji="1" lang="en-US" altLang="ja-JP" sz="900" dirty="0"/>
          </a:p>
          <a:p>
            <a:r>
              <a:rPr kumimoji="1" lang="ja-JP" altLang="en-US" sz="900" dirty="0"/>
              <a:t>小口現金が足りない場合、出納担当者は専用口座から小口現金を取り出す。</a:t>
            </a:r>
          </a:p>
        </p:txBody>
      </p:sp>
      <p:sp>
        <p:nvSpPr>
          <p:cNvPr id="263" name="四角形: 角を丸くする 262"/>
          <p:cNvSpPr/>
          <p:nvPr/>
        </p:nvSpPr>
        <p:spPr>
          <a:xfrm>
            <a:off x="10994305" y="7626483"/>
            <a:ext cx="1023689" cy="47091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過不足金発生報告書件発見報告書確認</a:t>
            </a:r>
          </a:p>
        </p:txBody>
      </p:sp>
      <p:cxnSp>
        <p:nvCxnSpPr>
          <p:cNvPr id="264" name="直線矢印コネクタ 263"/>
          <p:cNvCxnSpPr>
            <a:stCxn id="202" idx="2"/>
            <a:endCxn id="263" idx="0"/>
          </p:cNvCxnSpPr>
          <p:nvPr/>
        </p:nvCxnSpPr>
        <p:spPr>
          <a:xfrm>
            <a:off x="11506150" y="6564518"/>
            <a:ext cx="0" cy="106196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76" name="フローチャート: 書類 275"/>
          <p:cNvSpPr/>
          <p:nvPr/>
        </p:nvSpPr>
        <p:spPr>
          <a:xfrm>
            <a:off x="8348410" y="1418298"/>
            <a:ext cx="753316" cy="710873"/>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キャッシュカード使用記録簿</a:t>
            </a:r>
          </a:p>
        </p:txBody>
      </p:sp>
      <p:sp>
        <p:nvSpPr>
          <p:cNvPr id="277" name="吹き出し: 四角形 276"/>
          <p:cNvSpPr/>
          <p:nvPr/>
        </p:nvSpPr>
        <p:spPr>
          <a:xfrm>
            <a:off x="5679739" y="2129171"/>
            <a:ext cx="2612298" cy="790911"/>
          </a:xfrm>
          <a:prstGeom prst="wedgeRectCallout">
            <a:avLst>
              <a:gd name="adj1" fmla="val -70300"/>
              <a:gd name="adj2" fmla="val 5428"/>
            </a:avLst>
          </a:prstGeom>
        </p:spPr>
        <p:style>
          <a:lnRef idx="1">
            <a:schemeClr val="accent2"/>
          </a:lnRef>
          <a:fillRef idx="2">
            <a:schemeClr val="accent2"/>
          </a:fillRef>
          <a:effectRef idx="1">
            <a:schemeClr val="accent2"/>
          </a:effectRef>
          <a:fontRef idx="minor">
            <a:schemeClr val="dk1"/>
          </a:fontRef>
        </p:style>
        <p:txBody>
          <a:bodyPr rtlCol="0" anchor="t"/>
          <a:lstStyle/>
          <a:p>
            <a:r>
              <a:rPr kumimoji="1" lang="en-US" altLang="ja-JP" sz="900" dirty="0"/>
              <a:t>【</a:t>
            </a:r>
            <a:r>
              <a:rPr kumimoji="1" lang="ja-JP" altLang="en-US" sz="900" dirty="0"/>
              <a:t>非定例業務</a:t>
            </a:r>
            <a:r>
              <a:rPr kumimoji="1" lang="en-US" altLang="ja-JP" sz="900" dirty="0"/>
              <a:t>】</a:t>
            </a:r>
          </a:p>
          <a:p>
            <a:r>
              <a:rPr kumimoji="1" lang="ja-JP" altLang="en-US" sz="900" dirty="0"/>
              <a:t>・小口現金口座の補充（支社）</a:t>
            </a:r>
            <a:endParaRPr kumimoji="1" lang="en-US" altLang="ja-JP" sz="900" dirty="0"/>
          </a:p>
          <a:p>
            <a:r>
              <a:rPr kumimoji="1" lang="ja-JP" altLang="en-US" sz="900" dirty="0"/>
              <a:t>小口現金口座が足りない場合、出納担当者は「小口現金口座振替依頼書」を使用して経理部長へ請求する。</a:t>
            </a:r>
          </a:p>
          <a:p>
            <a:endParaRPr kumimoji="1" lang="ja-JP" altLang="en-US" sz="900" dirty="0"/>
          </a:p>
        </p:txBody>
      </p:sp>
      <p:sp>
        <p:nvSpPr>
          <p:cNvPr id="278" name="フローチャート: 書類 277"/>
          <p:cNvSpPr/>
          <p:nvPr/>
        </p:nvSpPr>
        <p:spPr>
          <a:xfrm>
            <a:off x="8348410" y="2232441"/>
            <a:ext cx="753316" cy="577265"/>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小口現金口座振替依頼書</a:t>
            </a:r>
          </a:p>
        </p:txBody>
      </p:sp>
      <p:sp>
        <p:nvSpPr>
          <p:cNvPr id="279" name="吹き出し: 四角形 278"/>
          <p:cNvSpPr/>
          <p:nvPr/>
        </p:nvSpPr>
        <p:spPr>
          <a:xfrm>
            <a:off x="5681469" y="606874"/>
            <a:ext cx="2612298" cy="739033"/>
          </a:xfrm>
          <a:prstGeom prst="wedgeRectCallout">
            <a:avLst>
              <a:gd name="adj1" fmla="val -72123"/>
              <a:gd name="adj2" fmla="val 4286"/>
            </a:avLst>
          </a:prstGeom>
        </p:spPr>
        <p:style>
          <a:lnRef idx="1">
            <a:schemeClr val="accent2"/>
          </a:lnRef>
          <a:fillRef idx="2">
            <a:schemeClr val="accent2"/>
          </a:fillRef>
          <a:effectRef idx="1">
            <a:schemeClr val="accent2"/>
          </a:effectRef>
          <a:fontRef idx="minor">
            <a:schemeClr val="dk1"/>
          </a:fontRef>
        </p:style>
        <p:txBody>
          <a:bodyPr rtlCol="0" anchor="t"/>
          <a:lstStyle/>
          <a:p>
            <a:r>
              <a:rPr kumimoji="1" lang="en-US" altLang="ja-JP" sz="900" dirty="0"/>
              <a:t>【</a:t>
            </a:r>
            <a:r>
              <a:rPr kumimoji="1" lang="ja-JP" altLang="en-US" sz="900" dirty="0"/>
              <a:t>非定例業務</a:t>
            </a:r>
            <a:r>
              <a:rPr kumimoji="1" lang="en-US" altLang="ja-JP" sz="900" dirty="0"/>
              <a:t>】</a:t>
            </a:r>
          </a:p>
          <a:p>
            <a:r>
              <a:rPr kumimoji="1" lang="ja-JP" altLang="en-US" sz="900" dirty="0"/>
              <a:t>・小口現金の補充（店舗）</a:t>
            </a:r>
            <a:endParaRPr kumimoji="1" lang="en-US" altLang="ja-JP" sz="900" dirty="0"/>
          </a:p>
          <a:p>
            <a:r>
              <a:rPr kumimoji="1" lang="ja-JP" altLang="en-US" sz="900" dirty="0"/>
              <a:t>小口現金が足りない場合、出納担当者は「小口現金請求書兼受領書」を使用して支社長へ請求する。</a:t>
            </a:r>
          </a:p>
        </p:txBody>
      </p:sp>
      <p:sp>
        <p:nvSpPr>
          <p:cNvPr id="280" name="フローチャート: 書類 279"/>
          <p:cNvSpPr/>
          <p:nvPr/>
        </p:nvSpPr>
        <p:spPr>
          <a:xfrm>
            <a:off x="8348410" y="722583"/>
            <a:ext cx="753316" cy="577265"/>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小口現金請求書兼受領書</a:t>
            </a:r>
          </a:p>
        </p:txBody>
      </p:sp>
      <p:cxnSp>
        <p:nvCxnSpPr>
          <p:cNvPr id="289" name="コネクタ: カギ線 288"/>
          <p:cNvCxnSpPr>
            <a:stCxn id="263" idx="3"/>
          </p:cNvCxnSpPr>
          <p:nvPr/>
        </p:nvCxnSpPr>
        <p:spPr>
          <a:xfrm flipV="1">
            <a:off x="12017994" y="5686404"/>
            <a:ext cx="231653" cy="2175536"/>
          </a:xfrm>
          <a:prstGeom prst="bentConnector3">
            <a:avLst>
              <a:gd name="adj1" fmla="val 50000"/>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204" name="フローチャート: 書類 203"/>
          <p:cNvSpPr/>
          <p:nvPr/>
        </p:nvSpPr>
        <p:spPr>
          <a:xfrm>
            <a:off x="11543797" y="6624636"/>
            <a:ext cx="753316" cy="754063"/>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過不足金発生報告書件発見報告書</a:t>
            </a:r>
          </a:p>
        </p:txBody>
      </p:sp>
      <p:sp>
        <p:nvSpPr>
          <p:cNvPr id="66" name="フローチャート: 書類 65"/>
          <p:cNvSpPr/>
          <p:nvPr/>
        </p:nvSpPr>
        <p:spPr>
          <a:xfrm>
            <a:off x="9633484" y="8003310"/>
            <a:ext cx="753316"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金庫開閉記録簿</a:t>
            </a:r>
          </a:p>
        </p:txBody>
      </p:sp>
      <p:sp>
        <p:nvSpPr>
          <p:cNvPr id="67" name="テキスト ボックス 66"/>
          <p:cNvSpPr txBox="1"/>
          <p:nvPr/>
        </p:nvSpPr>
        <p:spPr>
          <a:xfrm>
            <a:off x="6332175" y="6517023"/>
            <a:ext cx="1623176" cy="1200329"/>
          </a:xfrm>
          <a:prstGeom prst="rect">
            <a:avLst/>
          </a:prstGeom>
          <a:noFill/>
        </p:spPr>
        <p:txBody>
          <a:bodyPr wrap="square" rtlCol="0">
            <a:spAutoFit/>
          </a:bodyPr>
          <a:lstStyle/>
          <a:p>
            <a:r>
              <a:rPr kumimoji="1" lang="ja-JP" altLang="en-US" sz="900" dirty="0"/>
              <a:t>本社</a:t>
            </a:r>
            <a:endParaRPr kumimoji="1" lang="en-US" altLang="ja-JP" sz="900" dirty="0"/>
          </a:p>
          <a:p>
            <a:r>
              <a:rPr kumimoji="1" lang="ja-JP" altLang="en-US" sz="900" dirty="0"/>
              <a:t>・新幹線回数券</a:t>
            </a:r>
            <a:endParaRPr kumimoji="1" lang="en-US" altLang="ja-JP" sz="900" dirty="0"/>
          </a:p>
          <a:p>
            <a:r>
              <a:rPr kumimoji="1" lang="ja-JP" altLang="en-US" sz="900" dirty="0"/>
              <a:t>・商品券</a:t>
            </a:r>
            <a:endParaRPr kumimoji="1" lang="en-US" altLang="ja-JP" sz="900" dirty="0"/>
          </a:p>
          <a:p>
            <a:r>
              <a:rPr kumimoji="1" lang="ja-JP" altLang="en-US" sz="900" dirty="0"/>
              <a:t>・収入印紙＋社外前払い金</a:t>
            </a:r>
            <a:endParaRPr kumimoji="1" lang="en-US" altLang="ja-JP" sz="900" dirty="0"/>
          </a:p>
          <a:p>
            <a:r>
              <a:rPr kumimoji="1" lang="ja-JP" altLang="en-US" sz="900" dirty="0"/>
              <a:t>現場</a:t>
            </a:r>
            <a:endParaRPr kumimoji="1" lang="en-US" altLang="ja-JP" sz="900" dirty="0"/>
          </a:p>
          <a:p>
            <a:r>
              <a:rPr kumimoji="1" lang="ja-JP" altLang="en-US" sz="900" dirty="0"/>
              <a:t>・切手</a:t>
            </a:r>
            <a:endParaRPr kumimoji="1" lang="en-US" altLang="ja-JP" sz="900" dirty="0"/>
          </a:p>
          <a:p>
            <a:r>
              <a:rPr kumimoji="1" lang="ja-JP" altLang="en-US" sz="900" dirty="0"/>
              <a:t>・レターパック</a:t>
            </a:r>
            <a:endParaRPr kumimoji="1" lang="en-US" altLang="ja-JP" sz="900" dirty="0"/>
          </a:p>
          <a:p>
            <a:r>
              <a:rPr kumimoji="1" lang="ja-JP" altLang="en-US" sz="900" dirty="0"/>
              <a:t>を同時に在庫確認</a:t>
            </a:r>
            <a:endParaRPr kumimoji="1" lang="en-US" altLang="ja-JP" sz="900" dirty="0"/>
          </a:p>
        </p:txBody>
      </p:sp>
      <p:sp>
        <p:nvSpPr>
          <p:cNvPr id="68" name="テキスト ボックス 67"/>
          <p:cNvSpPr txBox="1"/>
          <p:nvPr/>
        </p:nvSpPr>
        <p:spPr>
          <a:xfrm>
            <a:off x="6082262" y="7788392"/>
            <a:ext cx="960004" cy="784830"/>
          </a:xfrm>
          <a:prstGeom prst="rect">
            <a:avLst/>
          </a:prstGeom>
          <a:noFill/>
        </p:spPr>
        <p:txBody>
          <a:bodyPr wrap="square" rtlCol="0">
            <a:spAutoFit/>
          </a:bodyPr>
          <a:lstStyle/>
          <a:p>
            <a:r>
              <a:rPr kumimoji="1" lang="ja-JP" altLang="en-US" sz="900" dirty="0">
                <a:solidFill>
                  <a:srgbClr val="FF0000"/>
                </a:solidFill>
              </a:rPr>
              <a:t>新幹線回数券と商品券は現在の経費生産システムで残高表示される</a:t>
            </a:r>
            <a:endParaRPr kumimoji="1" lang="en-US" altLang="ja-JP" sz="900" dirty="0">
              <a:solidFill>
                <a:srgbClr val="FF0000"/>
              </a:solidFill>
            </a:endParaRPr>
          </a:p>
        </p:txBody>
      </p:sp>
      <p:sp>
        <p:nvSpPr>
          <p:cNvPr id="75" name="四角形: 角を丸くする 70"/>
          <p:cNvSpPr/>
          <p:nvPr/>
        </p:nvSpPr>
        <p:spPr>
          <a:xfrm>
            <a:off x="4551106" y="4525211"/>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清算漏れがないかチェック</a:t>
            </a:r>
          </a:p>
        </p:txBody>
      </p:sp>
      <p:sp>
        <p:nvSpPr>
          <p:cNvPr id="76" name="フローチャート: 書類 75"/>
          <p:cNvSpPr/>
          <p:nvPr/>
        </p:nvSpPr>
        <p:spPr>
          <a:xfrm>
            <a:off x="4473008" y="4113103"/>
            <a:ext cx="753316"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仮払い管理簿</a:t>
            </a:r>
          </a:p>
        </p:txBody>
      </p:sp>
      <p:sp>
        <p:nvSpPr>
          <p:cNvPr id="96" name="四角形: 角を丸くする 95"/>
          <p:cNvSpPr/>
          <p:nvPr/>
        </p:nvSpPr>
        <p:spPr>
          <a:xfrm>
            <a:off x="4388114" y="4055440"/>
            <a:ext cx="1250213" cy="859595"/>
          </a:xfrm>
          <a:prstGeom prst="roundRect">
            <a:avLst>
              <a:gd name="adj" fmla="val 9445"/>
            </a:avLst>
          </a:prstGeom>
          <a:noFill/>
          <a:ln w="22225"/>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98" name="正方形/長方形 97"/>
          <p:cNvSpPr/>
          <p:nvPr/>
        </p:nvSpPr>
        <p:spPr>
          <a:xfrm>
            <a:off x="-8872" y="2915059"/>
            <a:ext cx="329669" cy="74517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eaVert" rtlCol="0" anchor="ctr"/>
          <a:lstStyle/>
          <a:p>
            <a:pPr algn="ctr"/>
            <a:r>
              <a:rPr kumimoji="1" lang="ja-JP" altLang="en-US" sz="1100" dirty="0"/>
              <a:t>決裁者</a:t>
            </a:r>
            <a:endParaRPr kumimoji="1" lang="en-US" altLang="ja-JP" sz="1100" dirty="0"/>
          </a:p>
        </p:txBody>
      </p:sp>
    </p:spTree>
    <p:extLst>
      <p:ext uri="{BB962C8B-B14F-4D97-AF65-F5344CB8AC3E}">
        <p14:creationId xmlns:p14="http://schemas.microsoft.com/office/powerpoint/2010/main" val="16619907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フリーフォーム 186"/>
          <p:cNvSpPr/>
          <p:nvPr/>
        </p:nvSpPr>
        <p:spPr>
          <a:xfrm>
            <a:off x="5257671" y="636814"/>
            <a:ext cx="3627296" cy="8278586"/>
          </a:xfrm>
          <a:custGeom>
            <a:avLst/>
            <a:gdLst>
              <a:gd name="connsiteX0" fmla="*/ 0 w 6302829"/>
              <a:gd name="connsiteY0" fmla="*/ 8278586 h 8278586"/>
              <a:gd name="connsiteX1" fmla="*/ 0 w 6302829"/>
              <a:gd name="connsiteY1" fmla="*/ 4433207 h 8278586"/>
              <a:gd name="connsiteX2" fmla="*/ 1273629 w 6302829"/>
              <a:gd name="connsiteY2" fmla="*/ 4433207 h 8278586"/>
              <a:gd name="connsiteX3" fmla="*/ 1273629 w 6302829"/>
              <a:gd name="connsiteY3" fmla="*/ 0 h 8278586"/>
              <a:gd name="connsiteX4" fmla="*/ 6302829 w 6302829"/>
              <a:gd name="connsiteY4" fmla="*/ 0 h 8278586"/>
              <a:gd name="connsiteX5" fmla="*/ 6302829 w 6302829"/>
              <a:gd name="connsiteY5" fmla="*/ 8229600 h 8278586"/>
              <a:gd name="connsiteX6" fmla="*/ 0 w 6302829"/>
              <a:gd name="connsiteY6" fmla="*/ 8278586 h 8278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2829" h="8278586">
                <a:moveTo>
                  <a:pt x="0" y="8278586"/>
                </a:moveTo>
                <a:lnTo>
                  <a:pt x="0" y="4433207"/>
                </a:lnTo>
                <a:lnTo>
                  <a:pt x="1273629" y="4433207"/>
                </a:lnTo>
                <a:lnTo>
                  <a:pt x="1273629" y="0"/>
                </a:lnTo>
                <a:lnTo>
                  <a:pt x="6302829" y="0"/>
                </a:lnTo>
                <a:lnTo>
                  <a:pt x="6302829" y="8229600"/>
                </a:lnTo>
                <a:lnTo>
                  <a:pt x="0" y="8278586"/>
                </a:lnTo>
                <a:close/>
              </a:path>
            </a:pathLst>
          </a:custGeom>
          <a:solidFill>
            <a:schemeClr val="accent1">
              <a:alpha val="10000"/>
            </a:schemeClr>
          </a:solidFill>
          <a:ln cmpd="sng">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4" name="楕円 3"/>
          <p:cNvSpPr/>
          <p:nvPr/>
        </p:nvSpPr>
        <p:spPr>
          <a:xfrm>
            <a:off x="478732" y="622534"/>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開始</a:t>
            </a:r>
          </a:p>
        </p:txBody>
      </p:sp>
      <p:sp>
        <p:nvSpPr>
          <p:cNvPr id="5" name="四角形: 角を丸くする 4"/>
          <p:cNvSpPr/>
          <p:nvPr/>
        </p:nvSpPr>
        <p:spPr>
          <a:xfrm>
            <a:off x="798940" y="1471238"/>
            <a:ext cx="1023689" cy="343705"/>
          </a:xfrm>
          <a:prstGeom prst="roundRect">
            <a:avLst/>
          </a:prstGeom>
          <a:ln w="38100" cmpd="db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申請</a:t>
            </a:r>
          </a:p>
        </p:txBody>
      </p:sp>
      <p:sp>
        <p:nvSpPr>
          <p:cNvPr id="7" name="テキスト ボックス 6"/>
          <p:cNvSpPr txBox="1"/>
          <p:nvPr/>
        </p:nvSpPr>
        <p:spPr>
          <a:xfrm>
            <a:off x="10382" y="28142"/>
            <a:ext cx="5500914" cy="369332"/>
          </a:xfrm>
          <a:prstGeom prst="rect">
            <a:avLst/>
          </a:prstGeom>
          <a:noFill/>
        </p:spPr>
        <p:txBody>
          <a:bodyPr wrap="square" rtlCol="0">
            <a:spAutoFit/>
          </a:bodyPr>
          <a:lstStyle/>
          <a:p>
            <a:r>
              <a:rPr kumimoji="1" lang="ja-JP" altLang="en-US" dirty="0"/>
              <a:t>交通費の申請と精算</a:t>
            </a:r>
          </a:p>
        </p:txBody>
      </p:sp>
      <p:sp>
        <p:nvSpPr>
          <p:cNvPr id="10" name="四角形: 角を丸くする 9"/>
          <p:cNvSpPr/>
          <p:nvPr/>
        </p:nvSpPr>
        <p:spPr>
          <a:xfrm>
            <a:off x="798416" y="3729822"/>
            <a:ext cx="1023689" cy="343705"/>
          </a:xfrm>
          <a:prstGeom prst="roundRect">
            <a:avLst/>
          </a:prstGeom>
          <a:ln w="38100" cmpd="db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smtClean="0"/>
              <a:t>承認１</a:t>
            </a:r>
            <a:endParaRPr kumimoji="1" lang="en-US" altLang="ja-JP" sz="900" dirty="0" smtClean="0"/>
          </a:p>
          <a:p>
            <a:pPr algn="ctr"/>
            <a:r>
              <a:rPr kumimoji="1" lang="ja-JP" altLang="en-US" sz="900" dirty="0" smtClean="0"/>
              <a:t>（決裁）</a:t>
            </a:r>
            <a:endParaRPr kumimoji="1" lang="ja-JP" altLang="en-US" sz="900" dirty="0"/>
          </a:p>
        </p:txBody>
      </p:sp>
      <p:sp>
        <p:nvSpPr>
          <p:cNvPr id="11" name="四角形: 角を丸くする 10"/>
          <p:cNvSpPr/>
          <p:nvPr/>
        </p:nvSpPr>
        <p:spPr>
          <a:xfrm>
            <a:off x="798416" y="6036986"/>
            <a:ext cx="1023689" cy="343705"/>
          </a:xfrm>
          <a:prstGeom prst="roundRect">
            <a:avLst/>
          </a:prstGeom>
          <a:ln w="38100" cmpd="db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smtClean="0"/>
              <a:t>承認２</a:t>
            </a:r>
            <a:endParaRPr kumimoji="1" lang="en-US" altLang="ja-JP" sz="900" dirty="0" smtClean="0"/>
          </a:p>
          <a:p>
            <a:pPr algn="ctr"/>
            <a:r>
              <a:rPr kumimoji="1" lang="en-US" altLang="ja-JP" sz="900" dirty="0" smtClean="0"/>
              <a:t>(</a:t>
            </a:r>
            <a:r>
              <a:rPr kumimoji="1" lang="ja-JP" altLang="en-US" sz="900" dirty="0" smtClean="0"/>
              <a:t>経理チェック</a:t>
            </a:r>
            <a:r>
              <a:rPr kumimoji="1" lang="en-US" altLang="ja-JP" sz="900" dirty="0" smtClean="0"/>
              <a:t>)</a:t>
            </a:r>
            <a:endParaRPr kumimoji="1" lang="ja-JP" altLang="en-US" sz="900" dirty="0"/>
          </a:p>
        </p:txBody>
      </p:sp>
      <p:sp>
        <p:nvSpPr>
          <p:cNvPr id="14" name="四角形: 角を丸くする 13"/>
          <p:cNvSpPr/>
          <p:nvPr/>
        </p:nvSpPr>
        <p:spPr>
          <a:xfrm>
            <a:off x="6811551" y="6036987"/>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申請者へ声掛け</a:t>
            </a:r>
            <a:endParaRPr kumimoji="1" lang="en-US" altLang="ja-JP" sz="900" dirty="0"/>
          </a:p>
          <a:p>
            <a:pPr algn="ctr"/>
            <a:r>
              <a:rPr kumimoji="1" lang="ja-JP" altLang="en-US" sz="900" dirty="0"/>
              <a:t>現金を渡す</a:t>
            </a:r>
          </a:p>
        </p:txBody>
      </p:sp>
      <p:sp>
        <p:nvSpPr>
          <p:cNvPr id="16" name="四角形: 角を丸くする 15"/>
          <p:cNvSpPr/>
          <p:nvPr/>
        </p:nvSpPr>
        <p:spPr>
          <a:xfrm>
            <a:off x="6833749" y="1054656"/>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現金を受け取る</a:t>
            </a:r>
            <a:endParaRPr kumimoji="1" lang="en-US" altLang="ja-JP" sz="900" dirty="0"/>
          </a:p>
        </p:txBody>
      </p:sp>
      <p:cxnSp>
        <p:nvCxnSpPr>
          <p:cNvPr id="23" name="コネクタ: カギ線 22"/>
          <p:cNvCxnSpPr>
            <a:stCxn id="11" idx="3"/>
            <a:endCxn id="14" idx="1"/>
          </p:cNvCxnSpPr>
          <p:nvPr/>
        </p:nvCxnSpPr>
        <p:spPr>
          <a:xfrm>
            <a:off x="1822105" y="6208839"/>
            <a:ext cx="4989446" cy="1"/>
          </a:xfrm>
          <a:prstGeom prst="bentConnector3">
            <a:avLst>
              <a:gd name="adj1" fmla="val 50000"/>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9" name="直線矢印コネクタ 18"/>
          <p:cNvCxnSpPr>
            <a:stCxn id="4" idx="6"/>
            <a:endCxn id="74" idx="1"/>
          </p:cNvCxnSpPr>
          <p:nvPr/>
        </p:nvCxnSpPr>
        <p:spPr>
          <a:xfrm>
            <a:off x="848926" y="807631"/>
            <a:ext cx="269066" cy="319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4" name="楕円 23"/>
          <p:cNvSpPr/>
          <p:nvPr/>
        </p:nvSpPr>
        <p:spPr>
          <a:xfrm>
            <a:off x="9236628" y="6458205"/>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終了</a:t>
            </a:r>
          </a:p>
        </p:txBody>
      </p:sp>
      <p:sp>
        <p:nvSpPr>
          <p:cNvPr id="44" name="正方形/長方形 43"/>
          <p:cNvSpPr/>
          <p:nvPr/>
        </p:nvSpPr>
        <p:spPr>
          <a:xfrm>
            <a:off x="0" y="508000"/>
            <a:ext cx="329669" cy="1469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1100" dirty="0"/>
              <a:t>申請者</a:t>
            </a:r>
          </a:p>
        </p:txBody>
      </p:sp>
      <p:sp>
        <p:nvSpPr>
          <p:cNvPr id="45" name="正方形/長方形 44"/>
          <p:cNvSpPr/>
          <p:nvPr/>
        </p:nvSpPr>
        <p:spPr>
          <a:xfrm>
            <a:off x="1" y="1977571"/>
            <a:ext cx="329668" cy="331349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eaVert" rtlCol="0" anchor="ctr"/>
          <a:lstStyle/>
          <a:p>
            <a:pPr algn="ctr"/>
            <a:r>
              <a:rPr kumimoji="1" lang="ja-JP" altLang="en-US" sz="1100" dirty="0"/>
              <a:t>決裁者</a:t>
            </a:r>
            <a:endParaRPr kumimoji="1" lang="en-US" altLang="ja-JP" sz="1100" dirty="0"/>
          </a:p>
        </p:txBody>
      </p:sp>
      <p:sp>
        <p:nvSpPr>
          <p:cNvPr id="47" name="正方形/長方形 46"/>
          <p:cNvSpPr/>
          <p:nvPr/>
        </p:nvSpPr>
        <p:spPr>
          <a:xfrm>
            <a:off x="4321" y="5299829"/>
            <a:ext cx="329669" cy="330397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eaVert" rtlCol="0" anchor="ctr"/>
          <a:lstStyle/>
          <a:p>
            <a:pPr algn="ctr"/>
            <a:r>
              <a:rPr kumimoji="1" lang="ja-JP" altLang="en-US" sz="1100" dirty="0"/>
              <a:t>出納担当</a:t>
            </a:r>
          </a:p>
        </p:txBody>
      </p:sp>
      <p:sp>
        <p:nvSpPr>
          <p:cNvPr id="49" name="正方形/長方形 48"/>
          <p:cNvSpPr/>
          <p:nvPr/>
        </p:nvSpPr>
        <p:spPr>
          <a:xfrm>
            <a:off x="4321" y="8603801"/>
            <a:ext cx="329669" cy="987874"/>
          </a:xfrm>
          <a:prstGeom prst="rect">
            <a:avLst/>
          </a:prstGeom>
        </p:spPr>
        <p:style>
          <a:lnRef idx="2">
            <a:schemeClr val="dk1">
              <a:shade val="50000"/>
            </a:schemeClr>
          </a:lnRef>
          <a:fillRef idx="1">
            <a:schemeClr val="dk1"/>
          </a:fillRef>
          <a:effectRef idx="0">
            <a:schemeClr val="dk1"/>
          </a:effectRef>
          <a:fontRef idx="minor">
            <a:schemeClr val="lt1"/>
          </a:fontRef>
        </p:style>
        <p:txBody>
          <a:bodyPr vert="eaVert" rtlCol="0" anchor="ctr"/>
          <a:lstStyle/>
          <a:p>
            <a:pPr algn="ctr"/>
            <a:r>
              <a:rPr kumimoji="1" lang="ja-JP" altLang="en-US" sz="1100" dirty="0"/>
              <a:t>システム</a:t>
            </a:r>
          </a:p>
        </p:txBody>
      </p:sp>
      <p:sp>
        <p:nvSpPr>
          <p:cNvPr id="54" name="テキスト ボックス 53"/>
          <p:cNvSpPr txBox="1"/>
          <p:nvPr/>
        </p:nvSpPr>
        <p:spPr>
          <a:xfrm>
            <a:off x="1327580" y="3294439"/>
            <a:ext cx="463500" cy="230832"/>
          </a:xfrm>
          <a:prstGeom prst="rect">
            <a:avLst/>
          </a:prstGeom>
          <a:noFill/>
        </p:spPr>
        <p:txBody>
          <a:bodyPr wrap="square" rtlCol="0">
            <a:spAutoFit/>
          </a:bodyPr>
          <a:lstStyle/>
          <a:p>
            <a:r>
              <a:rPr kumimoji="1" lang="ja-JP" altLang="en-US" sz="900" dirty="0"/>
              <a:t>申請</a:t>
            </a:r>
          </a:p>
        </p:txBody>
      </p:sp>
      <p:sp>
        <p:nvSpPr>
          <p:cNvPr id="55" name="テキスト ボックス 54"/>
          <p:cNvSpPr txBox="1"/>
          <p:nvPr/>
        </p:nvSpPr>
        <p:spPr>
          <a:xfrm>
            <a:off x="768617" y="3235845"/>
            <a:ext cx="463500" cy="369332"/>
          </a:xfrm>
          <a:prstGeom prst="rect">
            <a:avLst/>
          </a:prstGeom>
          <a:noFill/>
        </p:spPr>
        <p:txBody>
          <a:bodyPr wrap="square" rtlCol="0">
            <a:spAutoFit/>
          </a:bodyPr>
          <a:lstStyle/>
          <a:p>
            <a:r>
              <a:rPr kumimoji="1" lang="ja-JP" altLang="en-US" sz="900" dirty="0"/>
              <a:t>差し戻し</a:t>
            </a:r>
          </a:p>
        </p:txBody>
      </p:sp>
      <p:sp>
        <p:nvSpPr>
          <p:cNvPr id="41" name="ひし形 40"/>
          <p:cNvSpPr/>
          <p:nvPr/>
        </p:nvSpPr>
        <p:spPr>
          <a:xfrm>
            <a:off x="3273817" y="6036986"/>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結果</a:t>
            </a:r>
          </a:p>
        </p:txBody>
      </p:sp>
      <p:sp>
        <p:nvSpPr>
          <p:cNvPr id="66" name="テキスト ボックス 65"/>
          <p:cNvSpPr txBox="1"/>
          <p:nvPr/>
        </p:nvSpPr>
        <p:spPr>
          <a:xfrm>
            <a:off x="3460320" y="5754084"/>
            <a:ext cx="882412" cy="230832"/>
          </a:xfrm>
          <a:prstGeom prst="rect">
            <a:avLst/>
          </a:prstGeom>
          <a:noFill/>
        </p:spPr>
        <p:txBody>
          <a:bodyPr wrap="square" rtlCol="0">
            <a:spAutoFit/>
          </a:bodyPr>
          <a:lstStyle/>
          <a:p>
            <a:r>
              <a:rPr kumimoji="1" lang="ja-JP" altLang="en-US" sz="900" dirty="0"/>
              <a:t>チェック</a:t>
            </a:r>
            <a:r>
              <a:rPr kumimoji="1" lang="en-US" altLang="ja-JP" sz="900" dirty="0"/>
              <a:t>NG</a:t>
            </a:r>
            <a:endParaRPr kumimoji="1" lang="ja-JP" altLang="en-US" sz="900" dirty="0"/>
          </a:p>
        </p:txBody>
      </p:sp>
      <p:sp>
        <p:nvSpPr>
          <p:cNvPr id="82" name="テキスト ボックス 81"/>
          <p:cNvSpPr txBox="1"/>
          <p:nvPr/>
        </p:nvSpPr>
        <p:spPr>
          <a:xfrm>
            <a:off x="758402" y="6818473"/>
            <a:ext cx="2123109" cy="1477328"/>
          </a:xfrm>
          <a:prstGeom prst="rect">
            <a:avLst/>
          </a:prstGeom>
          <a:noFill/>
        </p:spPr>
        <p:txBody>
          <a:bodyPr wrap="square" rtlCol="0">
            <a:spAutoFit/>
          </a:bodyPr>
          <a:lstStyle/>
          <a:p>
            <a:r>
              <a:rPr kumimoji="1" lang="en-US" altLang="ja-JP" sz="900" dirty="0" smtClean="0"/>
              <a:t>【</a:t>
            </a:r>
            <a:r>
              <a:rPr kumimoji="1" lang="ja-JP" altLang="en-US" sz="900" dirty="0" smtClean="0"/>
              <a:t>チェックの内容</a:t>
            </a:r>
            <a:r>
              <a:rPr kumimoji="1" lang="en-US" altLang="ja-JP" sz="900" dirty="0" smtClean="0"/>
              <a:t>】</a:t>
            </a:r>
          </a:p>
          <a:p>
            <a:r>
              <a:rPr kumimoji="1" lang="ja-JP" altLang="en-US" sz="900" dirty="0" smtClean="0"/>
              <a:t>・</a:t>
            </a:r>
            <a:r>
              <a:rPr kumimoji="1" lang="ja-JP" altLang="en-US" sz="900" dirty="0"/>
              <a:t>交通費の支払日</a:t>
            </a:r>
            <a:endParaRPr kumimoji="1" lang="en-US" altLang="ja-JP" sz="900" dirty="0"/>
          </a:p>
          <a:p>
            <a:r>
              <a:rPr kumimoji="1" lang="ja-JP" altLang="en-US" sz="900" dirty="0"/>
              <a:t>・訪問先</a:t>
            </a:r>
            <a:endParaRPr kumimoji="1" lang="en-US" altLang="ja-JP" sz="900" dirty="0"/>
          </a:p>
          <a:p>
            <a:r>
              <a:rPr kumimoji="1" lang="ja-JP" altLang="en-US" sz="900" dirty="0"/>
              <a:t>・目的</a:t>
            </a:r>
            <a:endParaRPr kumimoji="1" lang="en-US" altLang="ja-JP" sz="900" dirty="0"/>
          </a:p>
          <a:p>
            <a:r>
              <a:rPr kumimoji="1" lang="ja-JP" altLang="en-US" sz="900" dirty="0" smtClean="0"/>
              <a:t>・</a:t>
            </a:r>
            <a:r>
              <a:rPr kumimoji="1" lang="ja-JP" altLang="en-US" sz="900" dirty="0"/>
              <a:t>経路</a:t>
            </a:r>
            <a:endParaRPr kumimoji="1" lang="en-US" altLang="ja-JP" sz="900" dirty="0"/>
          </a:p>
          <a:p>
            <a:r>
              <a:rPr kumimoji="1" lang="ja-JP" altLang="en-US" sz="900" dirty="0" smtClean="0"/>
              <a:t>・</a:t>
            </a:r>
            <a:r>
              <a:rPr kumimoji="1" lang="ja-JP" altLang="en-US" sz="900" dirty="0"/>
              <a:t>費用負担部署</a:t>
            </a:r>
            <a:endParaRPr kumimoji="1" lang="en-US" altLang="ja-JP" sz="900" dirty="0"/>
          </a:p>
          <a:p>
            <a:r>
              <a:rPr kumimoji="1" lang="ja-JP" altLang="en-US" sz="900" dirty="0"/>
              <a:t>・領収書日付</a:t>
            </a:r>
            <a:endParaRPr kumimoji="1" lang="en-US" altLang="ja-JP" sz="900" dirty="0"/>
          </a:p>
          <a:p>
            <a:r>
              <a:rPr kumimoji="1" lang="ja-JP" altLang="en-US" sz="900" dirty="0"/>
              <a:t>・支払相手先、支払内容、支払金額</a:t>
            </a:r>
            <a:endParaRPr kumimoji="1" lang="en-US" altLang="ja-JP" sz="900" dirty="0"/>
          </a:p>
          <a:p>
            <a:r>
              <a:rPr kumimoji="1" lang="ja-JP" altLang="en-US" sz="900" dirty="0" smtClean="0"/>
              <a:t>・</a:t>
            </a:r>
            <a:r>
              <a:rPr kumimoji="1" lang="ja-JP" altLang="en-US" sz="900" dirty="0"/>
              <a:t>精算期日</a:t>
            </a:r>
            <a:endParaRPr kumimoji="1" lang="en-US" altLang="ja-JP" sz="900" dirty="0"/>
          </a:p>
          <a:p>
            <a:r>
              <a:rPr kumimoji="1" lang="ja-JP" altLang="en-US" sz="900" dirty="0"/>
              <a:t>・</a:t>
            </a:r>
            <a:r>
              <a:rPr kumimoji="1" lang="ja-JP" altLang="en-US" sz="900" dirty="0" smtClean="0"/>
              <a:t>内容</a:t>
            </a:r>
            <a:endParaRPr kumimoji="1" lang="en-US" altLang="ja-JP" sz="900" dirty="0"/>
          </a:p>
        </p:txBody>
      </p:sp>
      <p:sp>
        <p:nvSpPr>
          <p:cNvPr id="115" name="テキスト ボックス 114"/>
          <p:cNvSpPr txBox="1"/>
          <p:nvPr/>
        </p:nvSpPr>
        <p:spPr>
          <a:xfrm>
            <a:off x="1862339" y="3436691"/>
            <a:ext cx="1474806" cy="1061829"/>
          </a:xfrm>
          <a:prstGeom prst="rect">
            <a:avLst/>
          </a:prstGeom>
          <a:noFill/>
        </p:spPr>
        <p:txBody>
          <a:bodyPr wrap="square" rtlCol="0">
            <a:spAutoFit/>
          </a:bodyPr>
          <a:lstStyle/>
          <a:p>
            <a:r>
              <a:rPr kumimoji="1" lang="en-US" altLang="ja-JP" sz="900" dirty="0" smtClean="0"/>
              <a:t>【</a:t>
            </a:r>
            <a:r>
              <a:rPr kumimoji="1" lang="ja-JP" altLang="en-US" sz="900" dirty="0" smtClean="0"/>
              <a:t>承認１</a:t>
            </a:r>
            <a:r>
              <a:rPr kumimoji="1" lang="en-US" altLang="ja-JP" sz="900" dirty="0" smtClean="0"/>
              <a:t>】</a:t>
            </a:r>
          </a:p>
          <a:p>
            <a:r>
              <a:rPr kumimoji="1" lang="ja-JP" altLang="en-US" sz="900" dirty="0" smtClean="0"/>
              <a:t>店舗</a:t>
            </a:r>
            <a:r>
              <a:rPr kumimoji="1" lang="ja-JP" altLang="en-US" sz="900" dirty="0"/>
              <a:t>：店長</a:t>
            </a:r>
            <a:endParaRPr kumimoji="1" lang="en-US" altLang="ja-JP" sz="900" dirty="0"/>
          </a:p>
          <a:p>
            <a:r>
              <a:rPr kumimoji="1" lang="ja-JP" altLang="en-US" sz="900" dirty="0"/>
              <a:t>店長：支社長</a:t>
            </a:r>
            <a:endParaRPr kumimoji="1" lang="en-US" altLang="ja-JP" sz="900" dirty="0"/>
          </a:p>
          <a:p>
            <a:r>
              <a:rPr kumimoji="1" lang="ja-JP" altLang="en-US" sz="900" dirty="0"/>
              <a:t>部長未満：部長・支社長</a:t>
            </a:r>
            <a:endParaRPr kumimoji="1" lang="en-US" altLang="ja-JP" sz="900" dirty="0"/>
          </a:p>
          <a:p>
            <a:r>
              <a:rPr kumimoji="1" lang="ja-JP" altLang="en-US" sz="900" dirty="0"/>
              <a:t>部長：担当役員</a:t>
            </a:r>
            <a:endParaRPr kumimoji="1" lang="en-US" altLang="ja-JP" sz="900" dirty="0"/>
          </a:p>
          <a:p>
            <a:r>
              <a:rPr kumimoji="1" lang="ja-JP" altLang="en-US" sz="900" dirty="0"/>
              <a:t>執行役員：長町専務</a:t>
            </a:r>
            <a:endParaRPr kumimoji="1" lang="en-US" altLang="ja-JP" sz="900" dirty="0"/>
          </a:p>
          <a:p>
            <a:r>
              <a:rPr kumimoji="1" lang="ja-JP" altLang="en-US" sz="900" dirty="0"/>
              <a:t>長町専務</a:t>
            </a:r>
            <a:r>
              <a:rPr kumimoji="1" lang="ja-JP" altLang="en-US" sz="900" dirty="0" smtClean="0"/>
              <a:t>：自己決裁</a:t>
            </a:r>
            <a:endParaRPr kumimoji="1" lang="ja-JP" altLang="en-US" sz="900" dirty="0"/>
          </a:p>
        </p:txBody>
      </p:sp>
      <p:cxnSp>
        <p:nvCxnSpPr>
          <p:cNvPr id="70" name="コネクタ: カギ線 69"/>
          <p:cNvCxnSpPr>
            <a:stCxn id="5" idx="3"/>
            <a:endCxn id="41" idx="0"/>
          </p:cNvCxnSpPr>
          <p:nvPr/>
        </p:nvCxnSpPr>
        <p:spPr>
          <a:xfrm>
            <a:off x="1822629" y="1643091"/>
            <a:ext cx="1641688" cy="4393895"/>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61" name="直線矢印コネクタ 60"/>
          <p:cNvCxnSpPr>
            <a:stCxn id="5" idx="2"/>
            <a:endCxn id="10" idx="0"/>
          </p:cNvCxnSpPr>
          <p:nvPr/>
        </p:nvCxnSpPr>
        <p:spPr>
          <a:xfrm flipH="1">
            <a:off x="1310261" y="1814943"/>
            <a:ext cx="524" cy="191487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2" name="四角形: 角を丸くする 11"/>
          <p:cNvSpPr/>
          <p:nvPr/>
        </p:nvSpPr>
        <p:spPr>
          <a:xfrm>
            <a:off x="5501231" y="6036987"/>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現金の準備</a:t>
            </a:r>
          </a:p>
        </p:txBody>
      </p:sp>
      <p:sp>
        <p:nvSpPr>
          <p:cNvPr id="99" name="テキスト ボックス 98"/>
          <p:cNvSpPr txBox="1"/>
          <p:nvPr/>
        </p:nvSpPr>
        <p:spPr>
          <a:xfrm>
            <a:off x="6724913" y="6437127"/>
            <a:ext cx="1282772" cy="507831"/>
          </a:xfrm>
          <a:prstGeom prst="rect">
            <a:avLst/>
          </a:prstGeom>
          <a:noFill/>
        </p:spPr>
        <p:txBody>
          <a:bodyPr wrap="square" rtlCol="0">
            <a:spAutoFit/>
          </a:bodyPr>
          <a:lstStyle/>
          <a:p>
            <a:r>
              <a:rPr kumimoji="1" lang="ja-JP" altLang="en-US" sz="900" dirty="0"/>
              <a:t>当日渡せない場合は預かり金庫へ保管後、翌日以降に渡す</a:t>
            </a:r>
          </a:p>
        </p:txBody>
      </p:sp>
      <p:cxnSp>
        <p:nvCxnSpPr>
          <p:cNvPr id="102" name="直線矢印コネクタ 101"/>
          <p:cNvCxnSpPr>
            <a:stCxn id="14" idx="0"/>
            <a:endCxn id="16" idx="2"/>
          </p:cNvCxnSpPr>
          <p:nvPr/>
        </p:nvCxnSpPr>
        <p:spPr>
          <a:xfrm flipV="1">
            <a:off x="7323396" y="1398361"/>
            <a:ext cx="22198" cy="463862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07" name="コネクタ: カギ線 56"/>
          <p:cNvCxnSpPr>
            <a:stCxn id="24" idx="2"/>
            <a:endCxn id="16" idx="3"/>
          </p:cNvCxnSpPr>
          <p:nvPr/>
        </p:nvCxnSpPr>
        <p:spPr>
          <a:xfrm rot="10800000">
            <a:off x="7857438" y="1226510"/>
            <a:ext cx="1379190" cy="5416793"/>
          </a:xfrm>
          <a:prstGeom prst="bentConnector3">
            <a:avLst>
              <a:gd name="adj1" fmla="val 50000"/>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114" name="テキスト ボックス 113"/>
          <p:cNvSpPr txBox="1"/>
          <p:nvPr/>
        </p:nvSpPr>
        <p:spPr>
          <a:xfrm>
            <a:off x="3614150" y="1742374"/>
            <a:ext cx="1897146" cy="1061829"/>
          </a:xfrm>
          <a:prstGeom prst="rect">
            <a:avLst/>
          </a:prstGeom>
          <a:noFill/>
        </p:spPr>
        <p:txBody>
          <a:bodyPr wrap="square" rtlCol="0">
            <a:spAutoFit/>
          </a:bodyPr>
          <a:lstStyle/>
          <a:p>
            <a:r>
              <a:rPr kumimoji="1" lang="en-US" altLang="ja-JP" sz="900" dirty="0">
                <a:solidFill>
                  <a:srgbClr val="FF0000"/>
                </a:solidFill>
              </a:rPr>
              <a:t>【</a:t>
            </a:r>
            <a:r>
              <a:rPr kumimoji="1" lang="ja-JP" altLang="en-US" sz="900" dirty="0">
                <a:solidFill>
                  <a:srgbClr val="FF0000"/>
                </a:solidFill>
              </a:rPr>
              <a:t>新システム導入メモ</a:t>
            </a:r>
            <a:r>
              <a:rPr kumimoji="1" lang="en-US" altLang="ja-JP" sz="900" dirty="0">
                <a:solidFill>
                  <a:srgbClr val="FF0000"/>
                </a:solidFill>
              </a:rPr>
              <a:t>】</a:t>
            </a:r>
          </a:p>
          <a:p>
            <a:r>
              <a:rPr kumimoji="1" lang="ja-JP" altLang="en-US" sz="900" dirty="0" smtClean="0">
                <a:solidFill>
                  <a:srgbClr val="FF0000"/>
                </a:solidFill>
              </a:rPr>
              <a:t>アルバイトの場合、社員が代行して申請と清算を行う。</a:t>
            </a:r>
            <a:endParaRPr kumimoji="1" lang="en-US" altLang="ja-JP" sz="900" dirty="0" smtClean="0">
              <a:solidFill>
                <a:srgbClr val="FF0000"/>
              </a:solidFill>
            </a:endParaRPr>
          </a:p>
          <a:p>
            <a:r>
              <a:rPr kumimoji="1" lang="ja-JP" altLang="en-US" sz="900" dirty="0" smtClean="0">
                <a:solidFill>
                  <a:srgbClr val="FF0000"/>
                </a:solidFill>
              </a:rPr>
              <a:t>申請・清算時にアルバイトの代行である旨を記載する。</a:t>
            </a:r>
            <a:endParaRPr kumimoji="1" lang="en-US" altLang="ja-JP" sz="900" dirty="0" smtClean="0">
              <a:solidFill>
                <a:srgbClr val="FF0000"/>
              </a:solidFill>
            </a:endParaRPr>
          </a:p>
          <a:p>
            <a:r>
              <a:rPr kumimoji="1" lang="ja-JP" altLang="en-US" sz="900" b="1" dirty="0">
                <a:solidFill>
                  <a:srgbClr val="FF0000"/>
                </a:solidFill>
              </a:rPr>
              <a:t>　</a:t>
            </a:r>
            <a:r>
              <a:rPr kumimoji="1" lang="ja-JP" altLang="en-US" sz="900" b="1" dirty="0" smtClean="0">
                <a:solidFill>
                  <a:srgbClr val="FF0000"/>
                </a:solidFill>
              </a:rPr>
              <a:t>→申請時に入力項目として用意する</a:t>
            </a:r>
            <a:endParaRPr kumimoji="1" lang="ja-JP" altLang="en-US" sz="900" b="1" dirty="0">
              <a:solidFill>
                <a:srgbClr val="FF0000"/>
              </a:solidFill>
            </a:endParaRPr>
          </a:p>
        </p:txBody>
      </p:sp>
      <p:sp>
        <p:nvSpPr>
          <p:cNvPr id="74" name="ひし形 73"/>
          <p:cNvSpPr/>
          <p:nvPr/>
        </p:nvSpPr>
        <p:spPr>
          <a:xfrm>
            <a:off x="1117992" y="638971"/>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900" dirty="0"/>
          </a:p>
        </p:txBody>
      </p:sp>
      <p:sp>
        <p:nvSpPr>
          <p:cNvPr id="75" name="テキスト ボックス 74"/>
          <p:cNvSpPr txBox="1"/>
          <p:nvPr/>
        </p:nvSpPr>
        <p:spPr>
          <a:xfrm>
            <a:off x="1131535" y="657167"/>
            <a:ext cx="412059" cy="369332"/>
          </a:xfrm>
          <a:prstGeom prst="rect">
            <a:avLst/>
          </a:prstGeom>
          <a:noFill/>
        </p:spPr>
        <p:txBody>
          <a:bodyPr wrap="square" rtlCol="0">
            <a:spAutoFit/>
          </a:bodyPr>
          <a:lstStyle/>
          <a:p>
            <a:r>
              <a:rPr kumimoji="1" lang="ja-JP" altLang="en-US" sz="900" dirty="0"/>
              <a:t>精算期日</a:t>
            </a:r>
          </a:p>
        </p:txBody>
      </p:sp>
      <p:sp>
        <p:nvSpPr>
          <p:cNvPr id="76" name="テキスト ボックス 75"/>
          <p:cNvSpPr txBox="1"/>
          <p:nvPr/>
        </p:nvSpPr>
        <p:spPr>
          <a:xfrm>
            <a:off x="1269965" y="955281"/>
            <a:ext cx="882412" cy="230832"/>
          </a:xfrm>
          <a:prstGeom prst="rect">
            <a:avLst/>
          </a:prstGeom>
          <a:noFill/>
        </p:spPr>
        <p:txBody>
          <a:bodyPr wrap="square" rtlCol="0">
            <a:spAutoFit/>
          </a:bodyPr>
          <a:lstStyle/>
          <a:p>
            <a:r>
              <a:rPr kumimoji="1" lang="en-US" altLang="ja-JP" sz="900" dirty="0"/>
              <a:t>2</a:t>
            </a:r>
            <a:r>
              <a:rPr kumimoji="1" lang="ja-JP" altLang="en-US" sz="900" dirty="0"/>
              <a:t>週間以内</a:t>
            </a:r>
          </a:p>
        </p:txBody>
      </p:sp>
      <p:sp>
        <p:nvSpPr>
          <p:cNvPr id="77" name="テキスト ボックス 76"/>
          <p:cNvSpPr txBox="1"/>
          <p:nvPr/>
        </p:nvSpPr>
        <p:spPr>
          <a:xfrm>
            <a:off x="1485782" y="606281"/>
            <a:ext cx="882412" cy="230832"/>
          </a:xfrm>
          <a:prstGeom prst="rect">
            <a:avLst/>
          </a:prstGeom>
          <a:noFill/>
        </p:spPr>
        <p:txBody>
          <a:bodyPr wrap="square" rtlCol="0">
            <a:spAutoFit/>
          </a:bodyPr>
          <a:lstStyle/>
          <a:p>
            <a:r>
              <a:rPr kumimoji="1" lang="en-US" altLang="ja-JP" sz="900" dirty="0"/>
              <a:t>2</a:t>
            </a:r>
            <a:r>
              <a:rPr kumimoji="1" lang="ja-JP" altLang="en-US" sz="900" dirty="0"/>
              <a:t>週間以上</a:t>
            </a:r>
          </a:p>
        </p:txBody>
      </p:sp>
      <p:sp>
        <p:nvSpPr>
          <p:cNvPr id="81" name="四角形: 角を丸くする 4"/>
          <p:cNvSpPr/>
          <p:nvPr/>
        </p:nvSpPr>
        <p:spPr>
          <a:xfrm>
            <a:off x="2229588" y="627420"/>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smtClean="0"/>
              <a:t>清算遅延理由</a:t>
            </a:r>
            <a:endParaRPr kumimoji="1" lang="en-US" altLang="ja-JP" sz="900" dirty="0" smtClean="0"/>
          </a:p>
        </p:txBody>
      </p:sp>
      <p:sp>
        <p:nvSpPr>
          <p:cNvPr id="83" name="フローチャート: 書類 82"/>
          <p:cNvSpPr/>
          <p:nvPr/>
        </p:nvSpPr>
        <p:spPr>
          <a:xfrm>
            <a:off x="2826257" y="905796"/>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smtClean="0"/>
              <a:t>清算遅延理由</a:t>
            </a:r>
            <a:endParaRPr kumimoji="1" lang="ja-JP" altLang="en-US" sz="900" dirty="0"/>
          </a:p>
        </p:txBody>
      </p:sp>
      <p:cxnSp>
        <p:nvCxnSpPr>
          <p:cNvPr id="94" name="直線矢印コネクタ 93"/>
          <p:cNvCxnSpPr>
            <a:stCxn id="74" idx="3"/>
            <a:endCxn id="81" idx="1"/>
          </p:cNvCxnSpPr>
          <p:nvPr/>
        </p:nvCxnSpPr>
        <p:spPr>
          <a:xfrm flipV="1">
            <a:off x="1498992" y="799273"/>
            <a:ext cx="730596" cy="1155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54" name="直線矢印コネクタ 153"/>
          <p:cNvCxnSpPr>
            <a:stCxn id="10" idx="2"/>
            <a:endCxn id="11" idx="0"/>
          </p:cNvCxnSpPr>
          <p:nvPr/>
        </p:nvCxnSpPr>
        <p:spPr>
          <a:xfrm>
            <a:off x="1310261" y="4073527"/>
            <a:ext cx="0" cy="196345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70" name="直線矢印コネクタ 169"/>
          <p:cNvCxnSpPr>
            <a:stCxn id="74" idx="2"/>
            <a:endCxn id="5" idx="0"/>
          </p:cNvCxnSpPr>
          <p:nvPr/>
        </p:nvCxnSpPr>
        <p:spPr>
          <a:xfrm>
            <a:off x="1308492" y="982676"/>
            <a:ext cx="2293" cy="48856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78" name="コネクタ: カギ線 56"/>
          <p:cNvCxnSpPr>
            <a:stCxn id="5" idx="0"/>
            <a:endCxn id="81" idx="2"/>
          </p:cNvCxnSpPr>
          <p:nvPr/>
        </p:nvCxnSpPr>
        <p:spPr>
          <a:xfrm rot="5400000" flipH="1" flipV="1">
            <a:off x="1776053" y="505858"/>
            <a:ext cx="500113" cy="1430648"/>
          </a:xfrm>
          <a:prstGeom prst="bentConnector3">
            <a:avLst>
              <a:gd name="adj1" fmla="val 50000"/>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181" name="テキスト ボックス 180"/>
          <p:cNvSpPr txBox="1"/>
          <p:nvPr/>
        </p:nvSpPr>
        <p:spPr>
          <a:xfrm>
            <a:off x="3614150" y="522682"/>
            <a:ext cx="1897146" cy="923330"/>
          </a:xfrm>
          <a:prstGeom prst="rect">
            <a:avLst/>
          </a:prstGeom>
          <a:noFill/>
        </p:spPr>
        <p:txBody>
          <a:bodyPr wrap="square" rtlCol="0">
            <a:spAutoFit/>
          </a:bodyPr>
          <a:lstStyle/>
          <a:p>
            <a:r>
              <a:rPr kumimoji="1" lang="en-US" altLang="ja-JP" sz="900" dirty="0">
                <a:solidFill>
                  <a:srgbClr val="FF0000"/>
                </a:solidFill>
              </a:rPr>
              <a:t>【</a:t>
            </a:r>
            <a:r>
              <a:rPr kumimoji="1" lang="ja-JP" altLang="en-US" sz="900" dirty="0">
                <a:solidFill>
                  <a:srgbClr val="FF0000"/>
                </a:solidFill>
              </a:rPr>
              <a:t>新システム導入メモ</a:t>
            </a:r>
            <a:r>
              <a:rPr kumimoji="1" lang="en-US" altLang="ja-JP" sz="900" dirty="0">
                <a:solidFill>
                  <a:srgbClr val="FF0000"/>
                </a:solidFill>
              </a:rPr>
              <a:t>】</a:t>
            </a:r>
          </a:p>
          <a:p>
            <a:r>
              <a:rPr kumimoji="1" lang="en-US" altLang="ja-JP" sz="900" dirty="0" smtClean="0">
                <a:solidFill>
                  <a:srgbClr val="FF0000"/>
                </a:solidFill>
              </a:rPr>
              <a:t>2</a:t>
            </a:r>
            <a:r>
              <a:rPr kumimoji="1" lang="ja-JP" altLang="en-US" sz="900" dirty="0" smtClean="0">
                <a:solidFill>
                  <a:srgbClr val="FF0000"/>
                </a:solidFill>
              </a:rPr>
              <a:t>週間を超えている場合、別途清算遅延理由申請書を作成。</a:t>
            </a:r>
            <a:endParaRPr kumimoji="1" lang="en-US" altLang="ja-JP" sz="900" dirty="0" smtClean="0">
              <a:solidFill>
                <a:srgbClr val="FF0000"/>
              </a:solidFill>
            </a:endParaRPr>
          </a:p>
          <a:p>
            <a:r>
              <a:rPr kumimoji="1" lang="ja-JP" altLang="en-US" sz="900" dirty="0" smtClean="0">
                <a:solidFill>
                  <a:srgbClr val="FF0000"/>
                </a:solidFill>
              </a:rPr>
              <a:t>清算時は所属長＋役員の決裁を受けた申請書をファイル添付する。</a:t>
            </a:r>
            <a:endParaRPr kumimoji="1" lang="ja-JP" altLang="en-US" sz="900" dirty="0">
              <a:solidFill>
                <a:srgbClr val="FF0000"/>
              </a:solidFill>
            </a:endParaRPr>
          </a:p>
        </p:txBody>
      </p:sp>
      <p:sp>
        <p:nvSpPr>
          <p:cNvPr id="189" name="テキスト ボックス 188"/>
          <p:cNvSpPr txBox="1"/>
          <p:nvPr/>
        </p:nvSpPr>
        <p:spPr>
          <a:xfrm>
            <a:off x="5302709" y="5147398"/>
            <a:ext cx="3334608" cy="646331"/>
          </a:xfrm>
          <a:prstGeom prst="rect">
            <a:avLst/>
          </a:prstGeom>
          <a:noFill/>
          <a:ln>
            <a:noFill/>
          </a:ln>
        </p:spPr>
        <p:txBody>
          <a:bodyPr wrap="square" rtlCol="0">
            <a:spAutoFit/>
          </a:bodyPr>
          <a:lstStyle/>
          <a:p>
            <a:r>
              <a:rPr kumimoji="1" lang="ja-JP" altLang="en-US" b="1" dirty="0" smtClean="0">
                <a:solidFill>
                  <a:schemeClr val="accent1"/>
                </a:solidFill>
              </a:rPr>
              <a:t>立替清算開始までの現金に関するフローは現状と同じ。</a:t>
            </a:r>
            <a:endParaRPr kumimoji="1" lang="en-US" altLang="ja-JP" b="1" dirty="0" smtClean="0">
              <a:solidFill>
                <a:schemeClr val="accent1"/>
              </a:solidFill>
            </a:endParaRPr>
          </a:p>
        </p:txBody>
      </p:sp>
      <p:sp>
        <p:nvSpPr>
          <p:cNvPr id="195" name="テキスト ボックス 194"/>
          <p:cNvSpPr txBox="1"/>
          <p:nvPr/>
        </p:nvSpPr>
        <p:spPr>
          <a:xfrm>
            <a:off x="3614150" y="3140152"/>
            <a:ext cx="1897146" cy="646331"/>
          </a:xfrm>
          <a:prstGeom prst="rect">
            <a:avLst/>
          </a:prstGeom>
          <a:noFill/>
        </p:spPr>
        <p:txBody>
          <a:bodyPr wrap="square" rtlCol="0">
            <a:spAutoFit/>
          </a:bodyPr>
          <a:lstStyle/>
          <a:p>
            <a:r>
              <a:rPr kumimoji="1" lang="en-US" altLang="ja-JP" sz="900" dirty="0">
                <a:solidFill>
                  <a:srgbClr val="FF0000"/>
                </a:solidFill>
              </a:rPr>
              <a:t>【</a:t>
            </a:r>
            <a:r>
              <a:rPr kumimoji="1" lang="ja-JP" altLang="en-US" sz="900" dirty="0">
                <a:solidFill>
                  <a:srgbClr val="FF0000"/>
                </a:solidFill>
              </a:rPr>
              <a:t>新システム導入メモ</a:t>
            </a:r>
            <a:r>
              <a:rPr kumimoji="1" lang="en-US" altLang="ja-JP" sz="900" dirty="0">
                <a:solidFill>
                  <a:srgbClr val="FF0000"/>
                </a:solidFill>
              </a:rPr>
              <a:t>】</a:t>
            </a:r>
          </a:p>
          <a:p>
            <a:r>
              <a:rPr kumimoji="1" lang="en-US" altLang="ja-JP" sz="900" dirty="0">
                <a:solidFill>
                  <a:srgbClr val="FF0000"/>
                </a:solidFill>
              </a:rPr>
              <a:t>Step2</a:t>
            </a:r>
            <a:r>
              <a:rPr kumimoji="1" lang="ja-JP" altLang="en-US" sz="900" dirty="0">
                <a:solidFill>
                  <a:srgbClr val="FF0000"/>
                </a:solidFill>
              </a:rPr>
              <a:t>以降、申請者に振込み</a:t>
            </a:r>
            <a:r>
              <a:rPr kumimoji="1" lang="ja-JP" altLang="en-US" sz="900" dirty="0" smtClean="0">
                <a:solidFill>
                  <a:srgbClr val="FF0000"/>
                </a:solidFill>
              </a:rPr>
              <a:t>完了の通知</a:t>
            </a:r>
            <a:endParaRPr kumimoji="1" lang="en-US" altLang="ja-JP" sz="900" dirty="0" smtClean="0">
              <a:solidFill>
                <a:srgbClr val="FF0000"/>
              </a:solidFill>
            </a:endParaRPr>
          </a:p>
          <a:p>
            <a:r>
              <a:rPr kumimoji="1" lang="ja-JP" altLang="en-US" sz="900" dirty="0">
                <a:solidFill>
                  <a:srgbClr val="FF0000"/>
                </a:solidFill>
              </a:rPr>
              <a:t>　</a:t>
            </a:r>
            <a:r>
              <a:rPr kumimoji="1" lang="ja-JP" altLang="en-US" sz="900" dirty="0" smtClean="0">
                <a:solidFill>
                  <a:srgbClr val="FF0000"/>
                </a:solidFill>
              </a:rPr>
              <a:t>→要検討</a:t>
            </a:r>
            <a:endParaRPr kumimoji="1" lang="en-US" altLang="ja-JP" sz="900" dirty="0">
              <a:solidFill>
                <a:srgbClr val="FF0000"/>
              </a:solidFill>
            </a:endParaRPr>
          </a:p>
        </p:txBody>
      </p:sp>
      <p:sp>
        <p:nvSpPr>
          <p:cNvPr id="203" name="テキスト ボックス 202"/>
          <p:cNvSpPr txBox="1"/>
          <p:nvPr/>
        </p:nvSpPr>
        <p:spPr>
          <a:xfrm>
            <a:off x="764056" y="6506376"/>
            <a:ext cx="1011818" cy="369332"/>
          </a:xfrm>
          <a:prstGeom prst="rect">
            <a:avLst/>
          </a:prstGeom>
          <a:noFill/>
        </p:spPr>
        <p:txBody>
          <a:bodyPr wrap="square" rtlCol="0">
            <a:spAutoFit/>
          </a:bodyPr>
          <a:lstStyle/>
          <a:p>
            <a:r>
              <a:rPr kumimoji="1" lang="en-US" altLang="ja-JP" sz="900" dirty="0" smtClean="0"/>
              <a:t>【</a:t>
            </a:r>
            <a:r>
              <a:rPr kumimoji="1" lang="ja-JP" altLang="en-US" sz="900" dirty="0" smtClean="0"/>
              <a:t>承認２</a:t>
            </a:r>
            <a:r>
              <a:rPr kumimoji="1" lang="en-US" altLang="ja-JP" sz="900" dirty="0" smtClean="0"/>
              <a:t>】</a:t>
            </a:r>
          </a:p>
          <a:p>
            <a:r>
              <a:rPr kumimoji="1" lang="ja-JP" altLang="en-US" sz="900" dirty="0" smtClean="0"/>
              <a:t>出納担当</a:t>
            </a:r>
            <a:endParaRPr kumimoji="1" lang="en-US" altLang="ja-JP" sz="900" dirty="0"/>
          </a:p>
        </p:txBody>
      </p:sp>
      <p:sp>
        <p:nvSpPr>
          <p:cNvPr id="204" name="テキスト ボックス 203"/>
          <p:cNvSpPr txBox="1"/>
          <p:nvPr/>
        </p:nvSpPr>
        <p:spPr>
          <a:xfrm>
            <a:off x="1732942" y="1682347"/>
            <a:ext cx="1850196" cy="507831"/>
          </a:xfrm>
          <a:prstGeom prst="rect">
            <a:avLst/>
          </a:prstGeom>
          <a:noFill/>
        </p:spPr>
        <p:txBody>
          <a:bodyPr wrap="square" rtlCol="0">
            <a:spAutoFit/>
          </a:bodyPr>
          <a:lstStyle/>
          <a:p>
            <a:r>
              <a:rPr kumimoji="1" lang="en-US" altLang="ja-JP" sz="900" dirty="0"/>
              <a:t>【</a:t>
            </a:r>
            <a:r>
              <a:rPr kumimoji="1" lang="ja-JP" altLang="en-US" sz="900" dirty="0"/>
              <a:t>申請</a:t>
            </a:r>
            <a:r>
              <a:rPr kumimoji="1" lang="en-US" altLang="ja-JP" sz="900" dirty="0"/>
              <a:t>】</a:t>
            </a:r>
          </a:p>
          <a:p>
            <a:r>
              <a:rPr kumimoji="1" lang="ja-JP" altLang="en-US" sz="900" dirty="0"/>
              <a:t>・必須）必要事項の</a:t>
            </a:r>
            <a:r>
              <a:rPr kumimoji="1" lang="ja-JP" altLang="en-US" sz="900" dirty="0" smtClean="0"/>
              <a:t>入力</a:t>
            </a:r>
            <a:endParaRPr kumimoji="1" lang="en-US" altLang="ja-JP" sz="900" dirty="0" smtClean="0"/>
          </a:p>
          <a:p>
            <a:r>
              <a:rPr kumimoji="1" lang="ja-JP" altLang="en-US" sz="900" dirty="0"/>
              <a:t>・任意）清算遅延理由の</a:t>
            </a:r>
            <a:r>
              <a:rPr kumimoji="1" lang="ja-JP" altLang="en-US" sz="900" dirty="0" smtClean="0"/>
              <a:t>添付</a:t>
            </a:r>
            <a:endParaRPr kumimoji="1" lang="en-US" altLang="ja-JP" sz="900" dirty="0"/>
          </a:p>
        </p:txBody>
      </p:sp>
    </p:spTree>
    <p:extLst>
      <p:ext uri="{BB962C8B-B14F-4D97-AF65-F5344CB8AC3E}">
        <p14:creationId xmlns:p14="http://schemas.microsoft.com/office/powerpoint/2010/main" val="1999023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フリーフォーム 83"/>
          <p:cNvSpPr/>
          <p:nvPr/>
        </p:nvSpPr>
        <p:spPr>
          <a:xfrm>
            <a:off x="4983968" y="636814"/>
            <a:ext cx="5013235" cy="8278586"/>
          </a:xfrm>
          <a:custGeom>
            <a:avLst/>
            <a:gdLst>
              <a:gd name="connsiteX0" fmla="*/ 0 w 6302829"/>
              <a:gd name="connsiteY0" fmla="*/ 8278586 h 8278586"/>
              <a:gd name="connsiteX1" fmla="*/ 0 w 6302829"/>
              <a:gd name="connsiteY1" fmla="*/ 4433207 h 8278586"/>
              <a:gd name="connsiteX2" fmla="*/ 1273629 w 6302829"/>
              <a:gd name="connsiteY2" fmla="*/ 4433207 h 8278586"/>
              <a:gd name="connsiteX3" fmla="*/ 1273629 w 6302829"/>
              <a:gd name="connsiteY3" fmla="*/ 0 h 8278586"/>
              <a:gd name="connsiteX4" fmla="*/ 6302829 w 6302829"/>
              <a:gd name="connsiteY4" fmla="*/ 0 h 8278586"/>
              <a:gd name="connsiteX5" fmla="*/ 6302829 w 6302829"/>
              <a:gd name="connsiteY5" fmla="*/ 8229600 h 8278586"/>
              <a:gd name="connsiteX6" fmla="*/ 0 w 6302829"/>
              <a:gd name="connsiteY6" fmla="*/ 8278586 h 8278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2829" h="8278586">
                <a:moveTo>
                  <a:pt x="0" y="8278586"/>
                </a:moveTo>
                <a:lnTo>
                  <a:pt x="0" y="4433207"/>
                </a:lnTo>
                <a:lnTo>
                  <a:pt x="1273629" y="4433207"/>
                </a:lnTo>
                <a:lnTo>
                  <a:pt x="1273629" y="0"/>
                </a:lnTo>
                <a:lnTo>
                  <a:pt x="6302829" y="0"/>
                </a:lnTo>
                <a:lnTo>
                  <a:pt x="6302829" y="8229600"/>
                </a:lnTo>
                <a:lnTo>
                  <a:pt x="0" y="8278586"/>
                </a:lnTo>
                <a:close/>
              </a:path>
            </a:pathLst>
          </a:custGeom>
          <a:solidFill>
            <a:schemeClr val="accent1">
              <a:alpha val="10000"/>
            </a:schemeClr>
          </a:solidFill>
          <a:ln cmpd="sng">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4" name="楕円 3"/>
          <p:cNvSpPr/>
          <p:nvPr/>
        </p:nvSpPr>
        <p:spPr>
          <a:xfrm>
            <a:off x="460346" y="867299"/>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開始</a:t>
            </a:r>
          </a:p>
        </p:txBody>
      </p:sp>
      <p:sp>
        <p:nvSpPr>
          <p:cNvPr id="5" name="四角形: 角を丸くする 4"/>
          <p:cNvSpPr/>
          <p:nvPr/>
        </p:nvSpPr>
        <p:spPr>
          <a:xfrm>
            <a:off x="989407" y="874295"/>
            <a:ext cx="1023689" cy="343705"/>
          </a:xfrm>
          <a:prstGeom prst="roundRect">
            <a:avLst/>
          </a:prstGeom>
          <a:ln w="38100" cmpd="db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申請</a:t>
            </a:r>
          </a:p>
        </p:txBody>
      </p:sp>
      <p:sp>
        <p:nvSpPr>
          <p:cNvPr id="7" name="テキスト ボックス 6"/>
          <p:cNvSpPr txBox="1"/>
          <p:nvPr/>
        </p:nvSpPr>
        <p:spPr>
          <a:xfrm>
            <a:off x="-12700" y="11603"/>
            <a:ext cx="5500914" cy="369332"/>
          </a:xfrm>
          <a:prstGeom prst="rect">
            <a:avLst/>
          </a:prstGeom>
          <a:noFill/>
        </p:spPr>
        <p:txBody>
          <a:bodyPr wrap="square" rtlCol="0">
            <a:spAutoFit/>
          </a:bodyPr>
          <a:lstStyle/>
          <a:p>
            <a:r>
              <a:rPr kumimoji="1" lang="ja-JP" altLang="en-US" dirty="0" smtClean="0"/>
              <a:t>旅費の申請（帰省含む）</a:t>
            </a:r>
            <a:endParaRPr kumimoji="1" lang="ja-JP" altLang="en-US" dirty="0"/>
          </a:p>
        </p:txBody>
      </p:sp>
      <p:sp>
        <p:nvSpPr>
          <p:cNvPr id="10" name="四角形: 角を丸くする 9"/>
          <p:cNvSpPr/>
          <p:nvPr/>
        </p:nvSpPr>
        <p:spPr>
          <a:xfrm>
            <a:off x="989407" y="2438614"/>
            <a:ext cx="1023689" cy="343705"/>
          </a:xfrm>
          <a:prstGeom prst="roundRect">
            <a:avLst/>
          </a:prstGeom>
          <a:ln w="38100" cmpd="db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smtClean="0"/>
              <a:t>承認１</a:t>
            </a:r>
            <a:endParaRPr kumimoji="1" lang="ja-JP" altLang="en-US" sz="900" dirty="0"/>
          </a:p>
        </p:txBody>
      </p:sp>
      <p:sp>
        <p:nvSpPr>
          <p:cNvPr id="11" name="四角形: 角を丸くする 10"/>
          <p:cNvSpPr/>
          <p:nvPr/>
        </p:nvSpPr>
        <p:spPr>
          <a:xfrm>
            <a:off x="1942864" y="7207169"/>
            <a:ext cx="1023689" cy="343705"/>
          </a:xfrm>
          <a:prstGeom prst="roundRect">
            <a:avLst/>
          </a:prstGeom>
          <a:ln w="38100" cmpd="db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smtClean="0"/>
              <a:t>承認４</a:t>
            </a:r>
            <a:endParaRPr kumimoji="1" lang="en-US" altLang="ja-JP" sz="900" dirty="0" smtClean="0"/>
          </a:p>
          <a:p>
            <a:pPr algn="ctr"/>
            <a:r>
              <a:rPr kumimoji="1" lang="en-US" altLang="ja-JP" sz="900" dirty="0"/>
              <a:t>(</a:t>
            </a:r>
            <a:r>
              <a:rPr kumimoji="1" lang="ja-JP" altLang="en-US" sz="900" dirty="0" smtClean="0"/>
              <a:t>経理チェック</a:t>
            </a:r>
            <a:r>
              <a:rPr kumimoji="1" lang="en-US" altLang="ja-JP" sz="900" dirty="0" smtClean="0"/>
              <a:t>)</a:t>
            </a:r>
            <a:endParaRPr kumimoji="1" lang="ja-JP" altLang="en-US" sz="900" dirty="0"/>
          </a:p>
        </p:txBody>
      </p:sp>
      <p:cxnSp>
        <p:nvCxnSpPr>
          <p:cNvPr id="19" name="直線矢印コネクタ 18"/>
          <p:cNvCxnSpPr>
            <a:stCxn id="4" idx="6"/>
            <a:endCxn id="5" idx="1"/>
          </p:cNvCxnSpPr>
          <p:nvPr/>
        </p:nvCxnSpPr>
        <p:spPr>
          <a:xfrm flipV="1">
            <a:off x="830540" y="1046148"/>
            <a:ext cx="158867" cy="624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4" name="正方形/長方形 43"/>
          <p:cNvSpPr/>
          <p:nvPr/>
        </p:nvSpPr>
        <p:spPr>
          <a:xfrm>
            <a:off x="0" y="508000"/>
            <a:ext cx="329669" cy="1469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1100" dirty="0"/>
              <a:t>申請者</a:t>
            </a:r>
          </a:p>
        </p:txBody>
      </p:sp>
      <p:sp>
        <p:nvSpPr>
          <p:cNvPr id="45" name="正方形/長方形 44"/>
          <p:cNvSpPr/>
          <p:nvPr/>
        </p:nvSpPr>
        <p:spPr>
          <a:xfrm>
            <a:off x="0" y="1975748"/>
            <a:ext cx="329669" cy="15462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ja-JP" altLang="en-US" sz="1100" dirty="0"/>
              <a:t>承認者</a:t>
            </a:r>
            <a:endParaRPr kumimoji="1" lang="en-US" altLang="ja-JP" sz="1100" dirty="0"/>
          </a:p>
        </p:txBody>
      </p:sp>
      <p:sp>
        <p:nvSpPr>
          <p:cNvPr id="47" name="正方形/長方形 46"/>
          <p:cNvSpPr/>
          <p:nvPr/>
        </p:nvSpPr>
        <p:spPr>
          <a:xfrm>
            <a:off x="-5273" y="6928535"/>
            <a:ext cx="329669" cy="180271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eaVert" rtlCol="0" anchor="ctr"/>
          <a:lstStyle/>
          <a:p>
            <a:pPr algn="ctr"/>
            <a:r>
              <a:rPr kumimoji="1" lang="ja-JP" altLang="en-US" sz="1100" dirty="0"/>
              <a:t>出納担当</a:t>
            </a:r>
          </a:p>
        </p:txBody>
      </p:sp>
      <p:sp>
        <p:nvSpPr>
          <p:cNvPr id="54" name="テキスト ボックス 53"/>
          <p:cNvSpPr txBox="1"/>
          <p:nvPr/>
        </p:nvSpPr>
        <p:spPr>
          <a:xfrm>
            <a:off x="1501115" y="1748503"/>
            <a:ext cx="463500" cy="230832"/>
          </a:xfrm>
          <a:prstGeom prst="rect">
            <a:avLst/>
          </a:prstGeom>
          <a:noFill/>
        </p:spPr>
        <p:txBody>
          <a:bodyPr wrap="square" rtlCol="0">
            <a:spAutoFit/>
          </a:bodyPr>
          <a:lstStyle/>
          <a:p>
            <a:r>
              <a:rPr kumimoji="1" lang="ja-JP" altLang="en-US" sz="900" dirty="0"/>
              <a:t>申請</a:t>
            </a:r>
          </a:p>
        </p:txBody>
      </p:sp>
      <p:sp>
        <p:nvSpPr>
          <p:cNvPr id="55" name="テキスト ボックス 54"/>
          <p:cNvSpPr txBox="1"/>
          <p:nvPr/>
        </p:nvSpPr>
        <p:spPr>
          <a:xfrm>
            <a:off x="942152" y="1689909"/>
            <a:ext cx="463500" cy="369332"/>
          </a:xfrm>
          <a:prstGeom prst="rect">
            <a:avLst/>
          </a:prstGeom>
          <a:noFill/>
        </p:spPr>
        <p:txBody>
          <a:bodyPr wrap="square" rtlCol="0">
            <a:spAutoFit/>
          </a:bodyPr>
          <a:lstStyle/>
          <a:p>
            <a:r>
              <a:rPr kumimoji="1" lang="ja-JP" altLang="en-US" sz="900" dirty="0"/>
              <a:t>差し戻し</a:t>
            </a:r>
          </a:p>
        </p:txBody>
      </p:sp>
      <p:cxnSp>
        <p:nvCxnSpPr>
          <p:cNvPr id="57" name="コネクタ: カギ線 56"/>
          <p:cNvCxnSpPr>
            <a:stCxn id="5" idx="3"/>
            <a:endCxn id="41" idx="0"/>
          </p:cNvCxnSpPr>
          <p:nvPr/>
        </p:nvCxnSpPr>
        <p:spPr>
          <a:xfrm>
            <a:off x="2013096" y="1046148"/>
            <a:ext cx="1885960" cy="6161021"/>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66" name="テキスト ボックス 65"/>
          <p:cNvSpPr txBox="1"/>
          <p:nvPr/>
        </p:nvSpPr>
        <p:spPr>
          <a:xfrm>
            <a:off x="3839694" y="6954906"/>
            <a:ext cx="882412" cy="230832"/>
          </a:xfrm>
          <a:prstGeom prst="rect">
            <a:avLst/>
          </a:prstGeom>
          <a:noFill/>
        </p:spPr>
        <p:txBody>
          <a:bodyPr wrap="square" rtlCol="0">
            <a:spAutoFit/>
          </a:bodyPr>
          <a:lstStyle/>
          <a:p>
            <a:r>
              <a:rPr kumimoji="1" lang="ja-JP" altLang="en-US" sz="900" dirty="0"/>
              <a:t>チェック</a:t>
            </a:r>
            <a:r>
              <a:rPr kumimoji="1" lang="en-US" altLang="ja-JP" sz="900" dirty="0"/>
              <a:t>NG</a:t>
            </a:r>
            <a:endParaRPr kumimoji="1" lang="ja-JP" altLang="en-US" sz="900" dirty="0"/>
          </a:p>
        </p:txBody>
      </p:sp>
      <p:sp>
        <p:nvSpPr>
          <p:cNvPr id="82" name="テキスト ボックス 81"/>
          <p:cNvSpPr txBox="1"/>
          <p:nvPr/>
        </p:nvSpPr>
        <p:spPr>
          <a:xfrm>
            <a:off x="1619704" y="7951680"/>
            <a:ext cx="3161202" cy="1061829"/>
          </a:xfrm>
          <a:prstGeom prst="rect">
            <a:avLst/>
          </a:prstGeom>
          <a:noFill/>
        </p:spPr>
        <p:txBody>
          <a:bodyPr wrap="square" rtlCol="0">
            <a:spAutoFit/>
          </a:bodyPr>
          <a:lstStyle/>
          <a:p>
            <a:r>
              <a:rPr kumimoji="1" lang="en-US" altLang="ja-JP" sz="900" dirty="0" smtClean="0"/>
              <a:t>【</a:t>
            </a:r>
            <a:r>
              <a:rPr kumimoji="1" lang="ja-JP" altLang="en-US" sz="900" dirty="0" smtClean="0"/>
              <a:t>チェック内容</a:t>
            </a:r>
            <a:r>
              <a:rPr kumimoji="1" lang="en-US" altLang="ja-JP" sz="900" dirty="0" smtClean="0"/>
              <a:t>】</a:t>
            </a:r>
          </a:p>
          <a:p>
            <a:r>
              <a:rPr kumimoji="1" lang="ja-JP" altLang="en-US" sz="900" dirty="0" smtClean="0"/>
              <a:t>・</a:t>
            </a:r>
            <a:r>
              <a:rPr kumimoji="1" lang="ja-JP" altLang="en-US" sz="900" dirty="0"/>
              <a:t>新幹線、航空会社、鉄道機関、乗り入れの有無、利用区間の記入</a:t>
            </a:r>
            <a:endParaRPr kumimoji="1" lang="en-US" altLang="ja-JP" sz="900" dirty="0"/>
          </a:p>
          <a:p>
            <a:r>
              <a:rPr kumimoji="1" lang="ja-JP" altLang="en-US" sz="900" dirty="0"/>
              <a:t>・回数券希望の場合、チケット欄に「○」があるか</a:t>
            </a:r>
            <a:endParaRPr kumimoji="1" lang="en-US" altLang="ja-JP" sz="900" dirty="0"/>
          </a:p>
          <a:p>
            <a:r>
              <a:rPr kumimoji="1" lang="ja-JP" altLang="en-US" sz="900" dirty="0"/>
              <a:t>・金額は片道分が記入されているか？</a:t>
            </a:r>
            <a:endParaRPr kumimoji="1" lang="en-US" altLang="ja-JP" sz="900" dirty="0"/>
          </a:p>
          <a:p>
            <a:r>
              <a:rPr kumimoji="1" lang="ja-JP" altLang="en-US" sz="900" dirty="0"/>
              <a:t>・「○」がついている区間とチケットの区間が同じか？</a:t>
            </a:r>
            <a:endParaRPr kumimoji="1" lang="en-US" altLang="ja-JP" sz="900" dirty="0"/>
          </a:p>
          <a:p>
            <a:r>
              <a:rPr kumimoji="1" lang="ja-JP" altLang="en-US" sz="900" dirty="0"/>
              <a:t>・仮払金がチケット分を除いた金額となっているか？</a:t>
            </a:r>
            <a:endParaRPr kumimoji="1" lang="en-US" altLang="ja-JP" sz="900" dirty="0"/>
          </a:p>
        </p:txBody>
      </p:sp>
      <p:sp>
        <p:nvSpPr>
          <p:cNvPr id="61" name="正方形/長方形 60"/>
          <p:cNvSpPr/>
          <p:nvPr/>
        </p:nvSpPr>
        <p:spPr>
          <a:xfrm>
            <a:off x="653" y="3522022"/>
            <a:ext cx="329669" cy="110712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eaVert" rtlCol="0" anchor="ctr"/>
          <a:lstStyle/>
          <a:p>
            <a:pPr algn="ctr"/>
            <a:r>
              <a:rPr kumimoji="1" lang="ja-JP" altLang="en-US" sz="1100" dirty="0"/>
              <a:t>決裁者</a:t>
            </a:r>
            <a:endParaRPr kumimoji="1" lang="en-US" altLang="ja-JP" sz="1100" dirty="0"/>
          </a:p>
        </p:txBody>
      </p:sp>
      <p:sp>
        <p:nvSpPr>
          <p:cNvPr id="70" name="四角形: 角を丸くする 69"/>
          <p:cNvSpPr/>
          <p:nvPr/>
        </p:nvSpPr>
        <p:spPr>
          <a:xfrm>
            <a:off x="989407" y="3824191"/>
            <a:ext cx="1023689" cy="343705"/>
          </a:xfrm>
          <a:prstGeom prst="roundRect">
            <a:avLst/>
          </a:prstGeom>
          <a:ln w="38100" cmpd="db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smtClean="0"/>
              <a:t>承認２</a:t>
            </a:r>
            <a:endParaRPr kumimoji="1" lang="en-US" altLang="ja-JP" sz="900" dirty="0" smtClean="0"/>
          </a:p>
          <a:p>
            <a:pPr algn="ctr"/>
            <a:r>
              <a:rPr kumimoji="1" lang="ja-JP" altLang="en-US" sz="900" dirty="0"/>
              <a:t>（</a:t>
            </a:r>
            <a:r>
              <a:rPr kumimoji="1" lang="ja-JP" altLang="en-US" sz="900" dirty="0" smtClean="0"/>
              <a:t>決裁）</a:t>
            </a:r>
            <a:endParaRPr kumimoji="1" lang="ja-JP" altLang="en-US" sz="900" dirty="0"/>
          </a:p>
        </p:txBody>
      </p:sp>
      <p:cxnSp>
        <p:nvCxnSpPr>
          <p:cNvPr id="72" name="直線矢印コネクタ 71"/>
          <p:cNvCxnSpPr>
            <a:stCxn id="5" idx="2"/>
            <a:endCxn id="10" idx="0"/>
          </p:cNvCxnSpPr>
          <p:nvPr/>
        </p:nvCxnSpPr>
        <p:spPr>
          <a:xfrm>
            <a:off x="1501252" y="1218000"/>
            <a:ext cx="0" cy="122061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9" name="直線矢印コネクタ 78"/>
          <p:cNvCxnSpPr/>
          <p:nvPr/>
        </p:nvCxnSpPr>
        <p:spPr>
          <a:xfrm flipV="1">
            <a:off x="1405652" y="1218000"/>
            <a:ext cx="0" cy="122061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0" name="直線矢印コネクタ 79"/>
          <p:cNvCxnSpPr>
            <a:stCxn id="10" idx="2"/>
            <a:endCxn id="70" idx="0"/>
          </p:cNvCxnSpPr>
          <p:nvPr/>
        </p:nvCxnSpPr>
        <p:spPr>
          <a:xfrm>
            <a:off x="1501252" y="2782319"/>
            <a:ext cx="0" cy="104187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8" name="直線矢印コネクタ 87"/>
          <p:cNvCxnSpPr>
            <a:stCxn id="70" idx="2"/>
            <a:endCxn id="100" idx="0"/>
          </p:cNvCxnSpPr>
          <p:nvPr/>
        </p:nvCxnSpPr>
        <p:spPr>
          <a:xfrm flipH="1">
            <a:off x="1501115" y="4167896"/>
            <a:ext cx="137" cy="36048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2" name="テキスト ボックス 91"/>
          <p:cNvSpPr txBox="1"/>
          <p:nvPr/>
        </p:nvSpPr>
        <p:spPr>
          <a:xfrm>
            <a:off x="1501115" y="3185556"/>
            <a:ext cx="463500" cy="230832"/>
          </a:xfrm>
          <a:prstGeom prst="rect">
            <a:avLst/>
          </a:prstGeom>
          <a:noFill/>
        </p:spPr>
        <p:txBody>
          <a:bodyPr wrap="square" rtlCol="0">
            <a:spAutoFit/>
          </a:bodyPr>
          <a:lstStyle/>
          <a:p>
            <a:r>
              <a:rPr kumimoji="1" lang="ja-JP" altLang="en-US" sz="900" dirty="0"/>
              <a:t>申請</a:t>
            </a:r>
          </a:p>
        </p:txBody>
      </p:sp>
      <p:sp>
        <p:nvSpPr>
          <p:cNvPr id="93" name="テキスト ボックス 92"/>
          <p:cNvSpPr txBox="1"/>
          <p:nvPr/>
        </p:nvSpPr>
        <p:spPr>
          <a:xfrm>
            <a:off x="942152" y="3126962"/>
            <a:ext cx="463500" cy="369332"/>
          </a:xfrm>
          <a:prstGeom prst="rect">
            <a:avLst/>
          </a:prstGeom>
          <a:noFill/>
        </p:spPr>
        <p:txBody>
          <a:bodyPr wrap="square" rtlCol="0">
            <a:spAutoFit/>
          </a:bodyPr>
          <a:lstStyle/>
          <a:p>
            <a:r>
              <a:rPr kumimoji="1" lang="ja-JP" altLang="en-US" sz="900" dirty="0"/>
              <a:t>差し戻し</a:t>
            </a:r>
          </a:p>
        </p:txBody>
      </p:sp>
      <p:sp>
        <p:nvSpPr>
          <p:cNvPr id="102" name="テキスト ボックス 101"/>
          <p:cNvSpPr txBox="1"/>
          <p:nvPr/>
        </p:nvSpPr>
        <p:spPr>
          <a:xfrm>
            <a:off x="2482373" y="6387882"/>
            <a:ext cx="882412" cy="230832"/>
          </a:xfrm>
          <a:prstGeom prst="rect">
            <a:avLst/>
          </a:prstGeom>
          <a:noFill/>
        </p:spPr>
        <p:txBody>
          <a:bodyPr wrap="square" rtlCol="0">
            <a:spAutoFit/>
          </a:bodyPr>
          <a:lstStyle/>
          <a:p>
            <a:r>
              <a:rPr kumimoji="1" lang="ja-JP" altLang="en-US" sz="900" dirty="0"/>
              <a:t>あり</a:t>
            </a:r>
          </a:p>
        </p:txBody>
      </p:sp>
      <p:cxnSp>
        <p:nvCxnSpPr>
          <p:cNvPr id="107" name="直線矢印コネクタ 106"/>
          <p:cNvCxnSpPr>
            <a:stCxn id="11" idx="3"/>
            <a:endCxn id="132" idx="1"/>
          </p:cNvCxnSpPr>
          <p:nvPr/>
        </p:nvCxnSpPr>
        <p:spPr>
          <a:xfrm>
            <a:off x="2966553" y="7379022"/>
            <a:ext cx="2182493"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1" name="ひし形 40"/>
          <p:cNvSpPr/>
          <p:nvPr/>
        </p:nvSpPr>
        <p:spPr>
          <a:xfrm>
            <a:off x="3708556" y="7207169"/>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結果</a:t>
            </a:r>
          </a:p>
        </p:txBody>
      </p:sp>
      <p:cxnSp>
        <p:nvCxnSpPr>
          <p:cNvPr id="118" name="直線矢印コネクタ 117"/>
          <p:cNvCxnSpPr>
            <a:stCxn id="132" idx="3"/>
            <a:endCxn id="138" idx="1"/>
          </p:cNvCxnSpPr>
          <p:nvPr/>
        </p:nvCxnSpPr>
        <p:spPr>
          <a:xfrm flipV="1">
            <a:off x="5530046" y="7376121"/>
            <a:ext cx="1420057" cy="2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32" name="ひし形 131"/>
          <p:cNvSpPr/>
          <p:nvPr/>
        </p:nvSpPr>
        <p:spPr>
          <a:xfrm>
            <a:off x="5149046" y="7207169"/>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申請者</a:t>
            </a:r>
          </a:p>
        </p:txBody>
      </p:sp>
      <p:sp>
        <p:nvSpPr>
          <p:cNvPr id="133" name="テキスト ボックス 132"/>
          <p:cNvSpPr txBox="1"/>
          <p:nvPr/>
        </p:nvSpPr>
        <p:spPr>
          <a:xfrm>
            <a:off x="5473183" y="7139566"/>
            <a:ext cx="882412" cy="230832"/>
          </a:xfrm>
          <a:prstGeom prst="rect">
            <a:avLst/>
          </a:prstGeom>
          <a:noFill/>
        </p:spPr>
        <p:txBody>
          <a:bodyPr wrap="square" rtlCol="0">
            <a:spAutoFit/>
          </a:bodyPr>
          <a:lstStyle/>
          <a:p>
            <a:r>
              <a:rPr kumimoji="1" lang="ja-JP" altLang="en-US" sz="900" dirty="0"/>
              <a:t>店舗勤務</a:t>
            </a:r>
          </a:p>
        </p:txBody>
      </p:sp>
      <p:sp>
        <p:nvSpPr>
          <p:cNvPr id="137" name="テキスト ボックス 136"/>
          <p:cNvSpPr txBox="1"/>
          <p:nvPr/>
        </p:nvSpPr>
        <p:spPr>
          <a:xfrm>
            <a:off x="5355948" y="7535359"/>
            <a:ext cx="1012610" cy="230832"/>
          </a:xfrm>
          <a:prstGeom prst="rect">
            <a:avLst/>
          </a:prstGeom>
          <a:noFill/>
        </p:spPr>
        <p:txBody>
          <a:bodyPr wrap="square" rtlCol="0">
            <a:spAutoFit/>
          </a:bodyPr>
          <a:lstStyle/>
          <a:p>
            <a:r>
              <a:rPr kumimoji="1" lang="ja-JP" altLang="en-US" sz="900" dirty="0"/>
              <a:t>支社・本社勤務</a:t>
            </a:r>
          </a:p>
        </p:txBody>
      </p:sp>
      <p:sp>
        <p:nvSpPr>
          <p:cNvPr id="138" name="四角形: 角を丸くする 137"/>
          <p:cNvSpPr/>
          <p:nvPr/>
        </p:nvSpPr>
        <p:spPr>
          <a:xfrm>
            <a:off x="6950103" y="7204268"/>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仮払金</a:t>
            </a:r>
            <a:r>
              <a:rPr kumimoji="1" lang="en-US" altLang="ja-JP" sz="900" dirty="0"/>
              <a:t>/</a:t>
            </a:r>
            <a:r>
              <a:rPr kumimoji="1" lang="ja-JP" altLang="en-US" sz="900" dirty="0"/>
              <a:t>チケットを用意する</a:t>
            </a:r>
          </a:p>
        </p:txBody>
      </p:sp>
      <p:cxnSp>
        <p:nvCxnSpPr>
          <p:cNvPr id="141" name="直線矢印コネクタ 140"/>
          <p:cNvCxnSpPr>
            <a:stCxn id="138" idx="3"/>
            <a:endCxn id="159" idx="1"/>
          </p:cNvCxnSpPr>
          <p:nvPr/>
        </p:nvCxnSpPr>
        <p:spPr>
          <a:xfrm>
            <a:off x="7973792" y="7376121"/>
            <a:ext cx="290807"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54" name="四角形: 角を丸くする 153"/>
          <p:cNvSpPr/>
          <p:nvPr/>
        </p:nvSpPr>
        <p:spPr>
          <a:xfrm>
            <a:off x="8256302" y="1058848"/>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仮払金</a:t>
            </a:r>
            <a:r>
              <a:rPr kumimoji="1" lang="en-US" altLang="ja-JP" sz="900" dirty="0"/>
              <a:t>/</a:t>
            </a:r>
            <a:r>
              <a:rPr kumimoji="1" lang="ja-JP" altLang="en-US" sz="900" dirty="0"/>
              <a:t>チケットを受け取る</a:t>
            </a:r>
          </a:p>
        </p:txBody>
      </p:sp>
      <p:sp>
        <p:nvSpPr>
          <p:cNvPr id="159" name="四角形: 角を丸くする 158"/>
          <p:cNvSpPr/>
          <p:nvPr/>
        </p:nvSpPr>
        <p:spPr>
          <a:xfrm>
            <a:off x="8264599" y="7204268"/>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仮払金・チケットを渡す</a:t>
            </a:r>
          </a:p>
        </p:txBody>
      </p:sp>
      <p:cxnSp>
        <p:nvCxnSpPr>
          <p:cNvPr id="161" name="直線矢印コネクタ 160"/>
          <p:cNvCxnSpPr>
            <a:stCxn id="159" idx="0"/>
            <a:endCxn id="154" idx="2"/>
          </p:cNvCxnSpPr>
          <p:nvPr/>
        </p:nvCxnSpPr>
        <p:spPr>
          <a:xfrm flipH="1" flipV="1">
            <a:off x="8768147" y="1402553"/>
            <a:ext cx="8297" cy="580171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76" name="四角形: 角を丸くする 175"/>
          <p:cNvSpPr/>
          <p:nvPr/>
        </p:nvSpPr>
        <p:spPr>
          <a:xfrm>
            <a:off x="5623637" y="7797149"/>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手書き帳簿に記入</a:t>
            </a:r>
          </a:p>
        </p:txBody>
      </p:sp>
      <p:cxnSp>
        <p:nvCxnSpPr>
          <p:cNvPr id="178" name="コネクタ: カギ線 177"/>
          <p:cNvCxnSpPr>
            <a:stCxn id="176" idx="1"/>
            <a:endCxn id="132" idx="2"/>
          </p:cNvCxnSpPr>
          <p:nvPr/>
        </p:nvCxnSpPr>
        <p:spPr>
          <a:xfrm rot="10800000">
            <a:off x="5339547" y="7550874"/>
            <a:ext cx="284091" cy="418128"/>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222" name="コネクタ: カギ線 221"/>
          <p:cNvCxnSpPr>
            <a:stCxn id="138" idx="1"/>
            <a:endCxn id="176" idx="3"/>
          </p:cNvCxnSpPr>
          <p:nvPr/>
        </p:nvCxnSpPr>
        <p:spPr>
          <a:xfrm rot="10800000" flipV="1">
            <a:off x="6647327" y="7376120"/>
            <a:ext cx="302777" cy="592881"/>
          </a:xfrm>
          <a:prstGeom prst="bentConnector3">
            <a:avLst>
              <a:gd name="adj1" fmla="val 50000"/>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243" name="フローチャート: 書類 242"/>
          <p:cNvSpPr/>
          <p:nvPr/>
        </p:nvSpPr>
        <p:spPr>
          <a:xfrm>
            <a:off x="6379961" y="8032299"/>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仮払い精算管理簿</a:t>
            </a:r>
          </a:p>
        </p:txBody>
      </p:sp>
      <p:sp>
        <p:nvSpPr>
          <p:cNvPr id="248" name="楕円 247"/>
          <p:cNvSpPr/>
          <p:nvPr/>
        </p:nvSpPr>
        <p:spPr>
          <a:xfrm>
            <a:off x="11379114" y="7217216"/>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終了</a:t>
            </a:r>
          </a:p>
        </p:txBody>
      </p:sp>
      <p:cxnSp>
        <p:nvCxnSpPr>
          <p:cNvPr id="265" name="コネクタ: カギ線 264"/>
          <p:cNvCxnSpPr>
            <a:stCxn id="154" idx="3"/>
            <a:endCxn id="248" idx="2"/>
          </p:cNvCxnSpPr>
          <p:nvPr/>
        </p:nvCxnSpPr>
        <p:spPr>
          <a:xfrm>
            <a:off x="9279991" y="1230701"/>
            <a:ext cx="2099123" cy="6171612"/>
          </a:xfrm>
          <a:prstGeom prst="bentConnector3">
            <a:avLst>
              <a:gd name="adj1" fmla="val 50000"/>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87" name="四角形: 角を丸くする 86"/>
          <p:cNvSpPr/>
          <p:nvPr/>
        </p:nvSpPr>
        <p:spPr>
          <a:xfrm>
            <a:off x="1941442" y="5237846"/>
            <a:ext cx="1023689" cy="343705"/>
          </a:xfrm>
          <a:prstGeom prst="roundRect">
            <a:avLst/>
          </a:prstGeom>
          <a:ln w="38100" cmpd="db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smtClean="0"/>
              <a:t>承認３</a:t>
            </a:r>
            <a:endParaRPr kumimoji="1" lang="en-US" altLang="ja-JP" sz="900" dirty="0" smtClean="0"/>
          </a:p>
          <a:p>
            <a:pPr algn="ctr"/>
            <a:r>
              <a:rPr kumimoji="1" lang="en-US" altLang="ja-JP" sz="900" dirty="0" smtClean="0"/>
              <a:t>(</a:t>
            </a:r>
            <a:r>
              <a:rPr kumimoji="1" lang="ja-JP" altLang="en-US" sz="900" dirty="0" smtClean="0"/>
              <a:t>総務チェック</a:t>
            </a:r>
            <a:r>
              <a:rPr kumimoji="1" lang="en-US" altLang="ja-JP" sz="900" dirty="0" smtClean="0"/>
              <a:t>)</a:t>
            </a:r>
            <a:endParaRPr kumimoji="1" lang="ja-JP" altLang="en-US" sz="900" dirty="0"/>
          </a:p>
        </p:txBody>
      </p:sp>
      <p:cxnSp>
        <p:nvCxnSpPr>
          <p:cNvPr id="89" name="直線矢印コネクタ 88"/>
          <p:cNvCxnSpPr/>
          <p:nvPr/>
        </p:nvCxnSpPr>
        <p:spPr>
          <a:xfrm flipV="1">
            <a:off x="1404257" y="2782319"/>
            <a:ext cx="0" cy="104187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0" name="正方形/長方形 89"/>
          <p:cNvSpPr/>
          <p:nvPr/>
        </p:nvSpPr>
        <p:spPr>
          <a:xfrm>
            <a:off x="653" y="4629150"/>
            <a:ext cx="329669" cy="2299384"/>
          </a:xfrm>
          <a:prstGeom prst="rect">
            <a:avLst/>
          </a:prstGeom>
        </p:spPr>
        <p:style>
          <a:lnRef idx="1">
            <a:schemeClr val="accent3"/>
          </a:lnRef>
          <a:fillRef idx="2">
            <a:schemeClr val="accent3"/>
          </a:fillRef>
          <a:effectRef idx="1">
            <a:schemeClr val="accent3"/>
          </a:effectRef>
          <a:fontRef idx="minor">
            <a:schemeClr val="dk1"/>
          </a:fontRef>
        </p:style>
        <p:txBody>
          <a:bodyPr vert="eaVert" rtlCol="0" anchor="ctr"/>
          <a:lstStyle/>
          <a:p>
            <a:pPr algn="ctr"/>
            <a:r>
              <a:rPr kumimoji="1" lang="ja-JP" altLang="en-US" sz="1100" dirty="0" smtClean="0"/>
              <a:t>総務・人事部長</a:t>
            </a:r>
            <a:endParaRPr kumimoji="1" lang="en-US" altLang="ja-JP" sz="1100" dirty="0"/>
          </a:p>
        </p:txBody>
      </p:sp>
      <p:cxnSp>
        <p:nvCxnSpPr>
          <p:cNvPr id="98" name="直線矢印コネクタ 97"/>
          <p:cNvCxnSpPr>
            <a:stCxn id="87" idx="2"/>
            <a:endCxn id="11" idx="0"/>
          </p:cNvCxnSpPr>
          <p:nvPr/>
        </p:nvCxnSpPr>
        <p:spPr>
          <a:xfrm>
            <a:off x="2453287" y="5581551"/>
            <a:ext cx="1422" cy="162561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04" name="フローチャート: 書類 103"/>
          <p:cNvSpPr/>
          <p:nvPr/>
        </p:nvSpPr>
        <p:spPr>
          <a:xfrm>
            <a:off x="8925706" y="2114730"/>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仮払い精算管理簿</a:t>
            </a:r>
          </a:p>
        </p:txBody>
      </p:sp>
      <p:sp>
        <p:nvSpPr>
          <p:cNvPr id="105" name="テキスト ボックス 104"/>
          <p:cNvSpPr txBox="1"/>
          <p:nvPr/>
        </p:nvSpPr>
        <p:spPr>
          <a:xfrm>
            <a:off x="8768146" y="2531682"/>
            <a:ext cx="1229058" cy="507831"/>
          </a:xfrm>
          <a:prstGeom prst="rect">
            <a:avLst/>
          </a:prstGeom>
          <a:noFill/>
        </p:spPr>
        <p:txBody>
          <a:bodyPr wrap="square" rtlCol="0">
            <a:spAutoFit/>
          </a:bodyPr>
          <a:lstStyle/>
          <a:p>
            <a:r>
              <a:rPr kumimoji="1" lang="ja-JP" altLang="en-US" sz="900" dirty="0"/>
              <a:t>「受領印」欄に押印</a:t>
            </a:r>
            <a:endParaRPr kumimoji="1" lang="en-US" altLang="ja-JP" sz="900" dirty="0"/>
          </a:p>
          <a:p>
            <a:r>
              <a:rPr kumimoji="1" lang="ja-JP" altLang="en-US" sz="900" dirty="0">
                <a:solidFill>
                  <a:schemeClr val="accent1"/>
                </a:solidFill>
              </a:rPr>
              <a:t>＊支社・本社勤務の場合</a:t>
            </a:r>
          </a:p>
        </p:txBody>
      </p:sp>
      <p:sp>
        <p:nvSpPr>
          <p:cNvPr id="81" name="テキスト ボックス 80"/>
          <p:cNvSpPr txBox="1"/>
          <p:nvPr/>
        </p:nvSpPr>
        <p:spPr>
          <a:xfrm>
            <a:off x="2005221" y="2166204"/>
            <a:ext cx="1474806" cy="784830"/>
          </a:xfrm>
          <a:prstGeom prst="rect">
            <a:avLst/>
          </a:prstGeom>
          <a:noFill/>
        </p:spPr>
        <p:txBody>
          <a:bodyPr wrap="square" rtlCol="0">
            <a:spAutoFit/>
          </a:bodyPr>
          <a:lstStyle/>
          <a:p>
            <a:r>
              <a:rPr kumimoji="1" lang="en-US" altLang="ja-JP" sz="900" dirty="0" smtClean="0"/>
              <a:t>【</a:t>
            </a:r>
            <a:r>
              <a:rPr kumimoji="1" lang="ja-JP" altLang="en-US" sz="900" dirty="0" smtClean="0"/>
              <a:t>承認１</a:t>
            </a:r>
            <a:r>
              <a:rPr kumimoji="1" lang="en-US" altLang="ja-JP" sz="900" dirty="0" smtClean="0"/>
              <a:t>】</a:t>
            </a:r>
          </a:p>
          <a:p>
            <a:r>
              <a:rPr kumimoji="1" lang="ja-JP" altLang="en-US" sz="900" dirty="0" smtClean="0"/>
              <a:t>店舗</a:t>
            </a:r>
            <a:r>
              <a:rPr kumimoji="1" lang="ja-JP" altLang="en-US" sz="900" dirty="0"/>
              <a:t>：店長</a:t>
            </a:r>
            <a:endParaRPr kumimoji="1" lang="en-US" altLang="ja-JP" sz="900" dirty="0"/>
          </a:p>
          <a:p>
            <a:r>
              <a:rPr kumimoji="1" lang="ja-JP" altLang="en-US" sz="900" dirty="0"/>
              <a:t>店長：支社長</a:t>
            </a:r>
            <a:endParaRPr kumimoji="1" lang="en-US" altLang="ja-JP" sz="900" dirty="0"/>
          </a:p>
          <a:p>
            <a:r>
              <a:rPr kumimoji="1" lang="ja-JP" altLang="en-US" sz="900" dirty="0"/>
              <a:t>部長未満：部長・支社長</a:t>
            </a:r>
            <a:endParaRPr kumimoji="1" lang="en-US" altLang="ja-JP" sz="900" dirty="0"/>
          </a:p>
          <a:p>
            <a:r>
              <a:rPr kumimoji="1" lang="ja-JP" altLang="en-US" sz="900" dirty="0"/>
              <a:t>部長：担当役員</a:t>
            </a:r>
            <a:endParaRPr kumimoji="1" lang="en-US" altLang="ja-JP" sz="900" dirty="0"/>
          </a:p>
        </p:txBody>
      </p:sp>
      <p:sp>
        <p:nvSpPr>
          <p:cNvPr id="85" name="テキスト ボックス 84"/>
          <p:cNvSpPr txBox="1"/>
          <p:nvPr/>
        </p:nvSpPr>
        <p:spPr>
          <a:xfrm>
            <a:off x="2004622" y="3207812"/>
            <a:ext cx="2058267" cy="1200329"/>
          </a:xfrm>
          <a:prstGeom prst="rect">
            <a:avLst/>
          </a:prstGeom>
          <a:noFill/>
        </p:spPr>
        <p:txBody>
          <a:bodyPr wrap="square" rtlCol="0">
            <a:spAutoFit/>
          </a:bodyPr>
          <a:lstStyle/>
          <a:p>
            <a:r>
              <a:rPr kumimoji="1" lang="en-US" altLang="ja-JP" sz="900" dirty="0" smtClean="0"/>
              <a:t>【</a:t>
            </a:r>
            <a:r>
              <a:rPr kumimoji="1" lang="ja-JP" altLang="en-US" sz="900" dirty="0" smtClean="0"/>
              <a:t>承認２</a:t>
            </a:r>
            <a:r>
              <a:rPr kumimoji="1" lang="en-US" altLang="ja-JP" sz="900" dirty="0" smtClean="0"/>
              <a:t>】</a:t>
            </a:r>
          </a:p>
          <a:p>
            <a:r>
              <a:rPr kumimoji="1" lang="ja-JP" altLang="en-US" sz="900" dirty="0" smtClean="0"/>
              <a:t>申請者</a:t>
            </a:r>
            <a:r>
              <a:rPr kumimoji="1" lang="ja-JP" altLang="en-US" sz="900" dirty="0"/>
              <a:t>が次長以下：部長・支社長</a:t>
            </a:r>
            <a:endParaRPr kumimoji="1" lang="en-US" altLang="ja-JP" sz="900" dirty="0"/>
          </a:p>
          <a:p>
            <a:r>
              <a:rPr kumimoji="1" lang="ja-JP" altLang="en-US" sz="900" dirty="0"/>
              <a:t>申請者が部長：担当役員</a:t>
            </a:r>
            <a:endParaRPr kumimoji="1" lang="en-US" altLang="ja-JP" sz="900" dirty="0"/>
          </a:p>
          <a:p>
            <a:r>
              <a:rPr kumimoji="1" lang="ja-JP" altLang="en-US" sz="900" dirty="0"/>
              <a:t>支社長（役員でない）：担当役員</a:t>
            </a:r>
            <a:endParaRPr kumimoji="1" lang="en-US" altLang="ja-JP" sz="900" dirty="0"/>
          </a:p>
          <a:p>
            <a:r>
              <a:rPr kumimoji="1" lang="ja-JP" altLang="en-US" sz="900" dirty="0"/>
              <a:t>支社長（役員）：社長</a:t>
            </a:r>
            <a:endParaRPr kumimoji="1" lang="en-US" altLang="ja-JP" sz="900" dirty="0"/>
          </a:p>
          <a:p>
            <a:r>
              <a:rPr kumimoji="1" lang="ja-JP" altLang="en-US" sz="900" dirty="0"/>
              <a:t>執行役員：長町専務</a:t>
            </a:r>
            <a:endParaRPr kumimoji="1" lang="en-US" altLang="ja-JP" sz="900" dirty="0"/>
          </a:p>
          <a:p>
            <a:r>
              <a:rPr kumimoji="1" lang="ja-JP" altLang="en-US" sz="900" dirty="0"/>
              <a:t>長町専務：自己決裁</a:t>
            </a:r>
            <a:endParaRPr kumimoji="1" lang="en-US" altLang="ja-JP" sz="900" dirty="0"/>
          </a:p>
          <a:p>
            <a:r>
              <a:rPr kumimoji="1" lang="ja-JP" altLang="en-US" sz="900" dirty="0"/>
              <a:t>社長：決裁なし</a:t>
            </a:r>
            <a:endParaRPr kumimoji="1" lang="en-US" altLang="ja-JP" sz="900" dirty="0"/>
          </a:p>
        </p:txBody>
      </p:sp>
      <p:sp>
        <p:nvSpPr>
          <p:cNvPr id="97" name="テキスト ボックス 96"/>
          <p:cNvSpPr txBox="1"/>
          <p:nvPr/>
        </p:nvSpPr>
        <p:spPr>
          <a:xfrm>
            <a:off x="4004679" y="984340"/>
            <a:ext cx="1749163" cy="1061829"/>
          </a:xfrm>
          <a:prstGeom prst="rect">
            <a:avLst/>
          </a:prstGeom>
          <a:noFill/>
        </p:spPr>
        <p:txBody>
          <a:bodyPr wrap="square" rtlCol="0">
            <a:spAutoFit/>
          </a:bodyPr>
          <a:lstStyle/>
          <a:p>
            <a:r>
              <a:rPr kumimoji="1" lang="en-US" altLang="ja-JP" sz="900" dirty="0" smtClean="0">
                <a:solidFill>
                  <a:srgbClr val="FF0000"/>
                </a:solidFill>
              </a:rPr>
              <a:t>【</a:t>
            </a:r>
            <a:r>
              <a:rPr kumimoji="1" lang="ja-JP" altLang="en-US" sz="900" dirty="0" smtClean="0">
                <a:solidFill>
                  <a:srgbClr val="FF0000"/>
                </a:solidFill>
              </a:rPr>
              <a:t>システム化後メモ</a:t>
            </a:r>
            <a:r>
              <a:rPr kumimoji="1" lang="en-US" altLang="ja-JP" sz="900" dirty="0" smtClean="0">
                <a:solidFill>
                  <a:srgbClr val="FF0000"/>
                </a:solidFill>
              </a:rPr>
              <a:t>】</a:t>
            </a:r>
          </a:p>
          <a:p>
            <a:r>
              <a:rPr kumimoji="1" lang="ja-JP" altLang="en-US" sz="900" dirty="0" smtClean="0">
                <a:solidFill>
                  <a:srgbClr val="FF0000"/>
                </a:solidFill>
              </a:rPr>
              <a:t>帰省かどうかがわかるように入力項目を用意する。</a:t>
            </a:r>
            <a:endParaRPr kumimoji="1" lang="en-US" altLang="ja-JP" sz="900" dirty="0" smtClean="0">
              <a:solidFill>
                <a:srgbClr val="FF0000"/>
              </a:solidFill>
            </a:endParaRPr>
          </a:p>
          <a:p>
            <a:r>
              <a:rPr kumimoji="1" lang="ja-JP" altLang="en-US" sz="900" dirty="0" smtClean="0">
                <a:solidFill>
                  <a:srgbClr val="FF0000"/>
                </a:solidFill>
              </a:rPr>
              <a:t>入力</a:t>
            </a:r>
            <a:r>
              <a:rPr kumimoji="1" lang="ja-JP" altLang="en-US" sz="900" dirty="0">
                <a:solidFill>
                  <a:srgbClr val="FF0000"/>
                </a:solidFill>
              </a:rPr>
              <a:t>内容</a:t>
            </a:r>
            <a:r>
              <a:rPr kumimoji="1" lang="ja-JP" altLang="en-US" sz="900" dirty="0" smtClean="0">
                <a:solidFill>
                  <a:srgbClr val="FF0000"/>
                </a:solidFill>
              </a:rPr>
              <a:t>によって承認ルートを変えることができるようにする。（チェックボックスなどがあればよいのだが）</a:t>
            </a:r>
            <a:endParaRPr kumimoji="1" lang="en-US" altLang="ja-JP" sz="900" dirty="0" smtClean="0">
              <a:solidFill>
                <a:srgbClr val="FF0000"/>
              </a:solidFill>
            </a:endParaRPr>
          </a:p>
        </p:txBody>
      </p:sp>
      <p:sp>
        <p:nvSpPr>
          <p:cNvPr id="94" name="ひし形 93"/>
          <p:cNvSpPr/>
          <p:nvPr/>
        </p:nvSpPr>
        <p:spPr>
          <a:xfrm>
            <a:off x="2262650" y="6154208"/>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smtClean="0"/>
              <a:t>仮払金</a:t>
            </a:r>
            <a:endParaRPr kumimoji="1" lang="ja-JP" altLang="en-US" sz="900" dirty="0"/>
          </a:p>
        </p:txBody>
      </p:sp>
      <p:sp>
        <p:nvSpPr>
          <p:cNvPr id="99" name="テキスト ボックス 98"/>
          <p:cNvSpPr txBox="1"/>
          <p:nvPr/>
        </p:nvSpPr>
        <p:spPr>
          <a:xfrm>
            <a:off x="2643650" y="6113562"/>
            <a:ext cx="882412" cy="230832"/>
          </a:xfrm>
          <a:prstGeom prst="rect">
            <a:avLst/>
          </a:prstGeom>
          <a:noFill/>
        </p:spPr>
        <p:txBody>
          <a:bodyPr wrap="square" rtlCol="0">
            <a:spAutoFit/>
          </a:bodyPr>
          <a:lstStyle/>
          <a:p>
            <a:r>
              <a:rPr kumimoji="1" lang="ja-JP" altLang="en-US" sz="900" dirty="0" smtClean="0"/>
              <a:t>なし</a:t>
            </a:r>
            <a:endParaRPr kumimoji="1" lang="ja-JP" altLang="en-US" sz="900" dirty="0"/>
          </a:p>
        </p:txBody>
      </p:sp>
      <p:sp>
        <p:nvSpPr>
          <p:cNvPr id="115" name="楕円 247"/>
          <p:cNvSpPr/>
          <p:nvPr/>
        </p:nvSpPr>
        <p:spPr>
          <a:xfrm>
            <a:off x="11440084" y="6140963"/>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終了</a:t>
            </a:r>
          </a:p>
        </p:txBody>
      </p:sp>
      <p:cxnSp>
        <p:nvCxnSpPr>
          <p:cNvPr id="116" name="直線矢印コネクタ 115"/>
          <p:cNvCxnSpPr>
            <a:stCxn id="94" idx="3"/>
            <a:endCxn id="115" idx="2"/>
          </p:cNvCxnSpPr>
          <p:nvPr/>
        </p:nvCxnSpPr>
        <p:spPr>
          <a:xfrm flipV="1">
            <a:off x="2643650" y="6326060"/>
            <a:ext cx="8796434" cy="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7" name="コネクタ: カギ線 56"/>
          <p:cNvCxnSpPr>
            <a:stCxn id="5" idx="3"/>
            <a:endCxn id="87" idx="3"/>
          </p:cNvCxnSpPr>
          <p:nvPr/>
        </p:nvCxnSpPr>
        <p:spPr>
          <a:xfrm>
            <a:off x="2013096" y="1046148"/>
            <a:ext cx="952035" cy="4363551"/>
          </a:xfrm>
          <a:prstGeom prst="bentConnector3">
            <a:avLst>
              <a:gd name="adj1" fmla="val 12401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95" name="テキスト ボックス 94"/>
          <p:cNvSpPr txBox="1"/>
          <p:nvPr/>
        </p:nvSpPr>
        <p:spPr>
          <a:xfrm>
            <a:off x="3133362" y="5360183"/>
            <a:ext cx="2383889" cy="646331"/>
          </a:xfrm>
          <a:prstGeom prst="rect">
            <a:avLst/>
          </a:prstGeom>
          <a:noFill/>
        </p:spPr>
        <p:txBody>
          <a:bodyPr wrap="square" rtlCol="0">
            <a:spAutoFit/>
          </a:bodyPr>
          <a:lstStyle/>
          <a:p>
            <a:r>
              <a:rPr kumimoji="1" lang="en-US" altLang="ja-JP" sz="900" dirty="0" smtClean="0"/>
              <a:t>【</a:t>
            </a:r>
            <a:r>
              <a:rPr kumimoji="1" lang="ja-JP" altLang="en-US" sz="900" dirty="0" smtClean="0"/>
              <a:t>チェック内容</a:t>
            </a:r>
            <a:r>
              <a:rPr kumimoji="1" lang="en-US" altLang="ja-JP" sz="900" dirty="0" smtClean="0"/>
              <a:t>】</a:t>
            </a:r>
            <a:endParaRPr kumimoji="1" lang="en-US" altLang="ja-JP" sz="900" b="1" dirty="0" smtClean="0"/>
          </a:p>
          <a:p>
            <a:r>
              <a:rPr kumimoji="1" lang="ja-JP" altLang="en-US" sz="900" dirty="0" smtClean="0"/>
              <a:t>・帰省回数</a:t>
            </a:r>
            <a:endParaRPr kumimoji="1" lang="en-US" altLang="ja-JP" sz="900" dirty="0" smtClean="0"/>
          </a:p>
          <a:p>
            <a:r>
              <a:rPr kumimoji="1" lang="ja-JP" altLang="en-US" sz="900" dirty="0" smtClean="0"/>
              <a:t>・帰省先</a:t>
            </a:r>
            <a:r>
              <a:rPr kumimoji="1" lang="ja-JP" altLang="en-US" sz="900" dirty="0" smtClean="0"/>
              <a:t>都市名</a:t>
            </a:r>
            <a:endParaRPr kumimoji="1" lang="en-US" altLang="ja-JP" sz="900" dirty="0"/>
          </a:p>
          <a:p>
            <a:r>
              <a:rPr kumimoji="1" lang="ja-JP" altLang="en-US" sz="900" dirty="0" smtClean="0"/>
              <a:t>・帰省日（出発・帰着）</a:t>
            </a:r>
            <a:endParaRPr kumimoji="1" lang="en-US" altLang="ja-JP" sz="900" dirty="0" smtClean="0"/>
          </a:p>
        </p:txBody>
      </p:sp>
      <p:sp>
        <p:nvSpPr>
          <p:cNvPr id="100" name="ひし形 99"/>
          <p:cNvSpPr/>
          <p:nvPr/>
        </p:nvSpPr>
        <p:spPr>
          <a:xfrm>
            <a:off x="1310615" y="4528379"/>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smtClean="0"/>
              <a:t>帰省</a:t>
            </a:r>
            <a:endParaRPr kumimoji="1" lang="ja-JP" altLang="en-US" sz="900" dirty="0"/>
          </a:p>
        </p:txBody>
      </p:sp>
      <p:sp>
        <p:nvSpPr>
          <p:cNvPr id="101" name="テキスト ボックス 100"/>
          <p:cNvSpPr txBox="1"/>
          <p:nvPr/>
        </p:nvSpPr>
        <p:spPr>
          <a:xfrm>
            <a:off x="1530338" y="4844770"/>
            <a:ext cx="882412" cy="230832"/>
          </a:xfrm>
          <a:prstGeom prst="rect">
            <a:avLst/>
          </a:prstGeom>
          <a:noFill/>
        </p:spPr>
        <p:txBody>
          <a:bodyPr wrap="square" rtlCol="0">
            <a:spAutoFit/>
          </a:bodyPr>
          <a:lstStyle/>
          <a:p>
            <a:r>
              <a:rPr kumimoji="1" lang="en-US" altLang="ja-JP" sz="900" dirty="0" smtClean="0"/>
              <a:t>no</a:t>
            </a:r>
            <a:endParaRPr kumimoji="1" lang="ja-JP" altLang="en-US" sz="900" dirty="0"/>
          </a:p>
        </p:txBody>
      </p:sp>
      <p:sp>
        <p:nvSpPr>
          <p:cNvPr id="106" name="テキスト ボックス 105"/>
          <p:cNvSpPr txBox="1"/>
          <p:nvPr/>
        </p:nvSpPr>
        <p:spPr>
          <a:xfrm>
            <a:off x="1691615" y="4480646"/>
            <a:ext cx="882412" cy="230832"/>
          </a:xfrm>
          <a:prstGeom prst="rect">
            <a:avLst/>
          </a:prstGeom>
          <a:noFill/>
        </p:spPr>
        <p:txBody>
          <a:bodyPr wrap="square" rtlCol="0">
            <a:spAutoFit/>
          </a:bodyPr>
          <a:lstStyle/>
          <a:p>
            <a:r>
              <a:rPr kumimoji="1" lang="en-US" altLang="ja-JP" sz="900" dirty="0" smtClean="0"/>
              <a:t>yes</a:t>
            </a:r>
            <a:endParaRPr kumimoji="1" lang="ja-JP" altLang="en-US" sz="900" dirty="0"/>
          </a:p>
        </p:txBody>
      </p:sp>
      <p:cxnSp>
        <p:nvCxnSpPr>
          <p:cNvPr id="111" name="コネクタ: カギ線 56"/>
          <p:cNvCxnSpPr>
            <a:stCxn id="11" idx="1"/>
            <a:endCxn id="100" idx="2"/>
          </p:cNvCxnSpPr>
          <p:nvPr/>
        </p:nvCxnSpPr>
        <p:spPr>
          <a:xfrm rot="10800000">
            <a:off x="1501116" y="4872084"/>
            <a:ext cx="441749" cy="2506938"/>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112" name="コネクタ: カギ線 56"/>
          <p:cNvCxnSpPr>
            <a:stCxn id="87" idx="0"/>
            <a:endCxn id="100" idx="3"/>
          </p:cNvCxnSpPr>
          <p:nvPr/>
        </p:nvCxnSpPr>
        <p:spPr>
          <a:xfrm rot="16200000" flipV="1">
            <a:off x="1803644" y="4588203"/>
            <a:ext cx="537614" cy="761672"/>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120" name="テキスト ボックス 119"/>
          <p:cNvSpPr txBox="1"/>
          <p:nvPr/>
        </p:nvSpPr>
        <p:spPr>
          <a:xfrm>
            <a:off x="3149139" y="5003664"/>
            <a:ext cx="1011818" cy="369332"/>
          </a:xfrm>
          <a:prstGeom prst="rect">
            <a:avLst/>
          </a:prstGeom>
          <a:noFill/>
        </p:spPr>
        <p:txBody>
          <a:bodyPr wrap="square" rtlCol="0">
            <a:spAutoFit/>
          </a:bodyPr>
          <a:lstStyle/>
          <a:p>
            <a:r>
              <a:rPr kumimoji="1" lang="en-US" altLang="ja-JP" sz="900" dirty="0" smtClean="0"/>
              <a:t>【</a:t>
            </a:r>
            <a:r>
              <a:rPr kumimoji="1" lang="ja-JP" altLang="en-US" sz="900" dirty="0" smtClean="0"/>
              <a:t>承認３</a:t>
            </a:r>
            <a:r>
              <a:rPr kumimoji="1" lang="en-US" altLang="ja-JP" sz="900" dirty="0" smtClean="0"/>
              <a:t>】</a:t>
            </a:r>
          </a:p>
          <a:p>
            <a:r>
              <a:rPr kumimoji="1" lang="ja-JP" altLang="en-US" sz="900" dirty="0" smtClean="0"/>
              <a:t>総務・人事部長</a:t>
            </a:r>
            <a:endParaRPr kumimoji="1" lang="en-US" altLang="ja-JP" sz="900" dirty="0"/>
          </a:p>
        </p:txBody>
      </p:sp>
      <p:sp>
        <p:nvSpPr>
          <p:cNvPr id="122" name="テキスト ボックス 121"/>
          <p:cNvSpPr txBox="1"/>
          <p:nvPr/>
        </p:nvSpPr>
        <p:spPr>
          <a:xfrm>
            <a:off x="1619705" y="7625219"/>
            <a:ext cx="1011818" cy="369332"/>
          </a:xfrm>
          <a:prstGeom prst="rect">
            <a:avLst/>
          </a:prstGeom>
          <a:noFill/>
        </p:spPr>
        <p:txBody>
          <a:bodyPr wrap="square" rtlCol="0">
            <a:spAutoFit/>
          </a:bodyPr>
          <a:lstStyle/>
          <a:p>
            <a:r>
              <a:rPr kumimoji="1" lang="en-US" altLang="ja-JP" sz="900" dirty="0" smtClean="0"/>
              <a:t>【</a:t>
            </a:r>
            <a:r>
              <a:rPr kumimoji="1" lang="ja-JP" altLang="en-US" sz="900" dirty="0" smtClean="0"/>
              <a:t>承認４</a:t>
            </a:r>
            <a:r>
              <a:rPr kumimoji="1" lang="en-US" altLang="ja-JP" sz="900" dirty="0" smtClean="0"/>
              <a:t>】</a:t>
            </a:r>
          </a:p>
          <a:p>
            <a:r>
              <a:rPr kumimoji="1" lang="ja-JP" altLang="en-US" sz="900" dirty="0" smtClean="0"/>
              <a:t>出納担当</a:t>
            </a:r>
            <a:endParaRPr kumimoji="1" lang="en-US" altLang="ja-JP" sz="900" dirty="0"/>
          </a:p>
        </p:txBody>
      </p:sp>
      <p:sp>
        <p:nvSpPr>
          <p:cNvPr id="126" name="テキスト ボックス 125"/>
          <p:cNvSpPr txBox="1"/>
          <p:nvPr/>
        </p:nvSpPr>
        <p:spPr>
          <a:xfrm>
            <a:off x="5069496" y="5423480"/>
            <a:ext cx="3334608" cy="646331"/>
          </a:xfrm>
          <a:prstGeom prst="rect">
            <a:avLst/>
          </a:prstGeom>
          <a:noFill/>
          <a:ln>
            <a:noFill/>
          </a:ln>
        </p:spPr>
        <p:txBody>
          <a:bodyPr wrap="square" rtlCol="0">
            <a:spAutoFit/>
          </a:bodyPr>
          <a:lstStyle/>
          <a:p>
            <a:r>
              <a:rPr kumimoji="1" lang="ja-JP" altLang="en-US" b="1" dirty="0" smtClean="0">
                <a:solidFill>
                  <a:schemeClr val="accent1"/>
                </a:solidFill>
              </a:rPr>
              <a:t>立替清算開始までの現金に関するフローは現状と同じ。</a:t>
            </a:r>
            <a:endParaRPr kumimoji="1" lang="en-US" altLang="ja-JP" b="1" dirty="0" smtClean="0">
              <a:solidFill>
                <a:schemeClr val="accent1"/>
              </a:solidFill>
            </a:endParaRPr>
          </a:p>
        </p:txBody>
      </p:sp>
      <p:sp>
        <p:nvSpPr>
          <p:cNvPr id="128" name="テキスト ボックス 127"/>
          <p:cNvSpPr txBox="1"/>
          <p:nvPr/>
        </p:nvSpPr>
        <p:spPr>
          <a:xfrm>
            <a:off x="3942548" y="2168581"/>
            <a:ext cx="1846253" cy="923330"/>
          </a:xfrm>
          <a:prstGeom prst="rect">
            <a:avLst/>
          </a:prstGeom>
          <a:noFill/>
        </p:spPr>
        <p:txBody>
          <a:bodyPr wrap="square" rtlCol="0">
            <a:spAutoFit/>
          </a:bodyPr>
          <a:lstStyle/>
          <a:p>
            <a:r>
              <a:rPr kumimoji="1" lang="en-US" altLang="ja-JP" sz="900" dirty="0">
                <a:solidFill>
                  <a:srgbClr val="FF0000"/>
                </a:solidFill>
              </a:rPr>
              <a:t>【</a:t>
            </a:r>
            <a:r>
              <a:rPr kumimoji="1" lang="ja-JP" altLang="en-US" sz="900" dirty="0">
                <a:solidFill>
                  <a:srgbClr val="FF0000"/>
                </a:solidFill>
              </a:rPr>
              <a:t>システム化後メモ</a:t>
            </a:r>
            <a:r>
              <a:rPr kumimoji="1" lang="en-US" altLang="ja-JP" sz="900" dirty="0" smtClean="0">
                <a:solidFill>
                  <a:srgbClr val="FF0000"/>
                </a:solidFill>
              </a:rPr>
              <a:t>】</a:t>
            </a:r>
          </a:p>
          <a:p>
            <a:r>
              <a:rPr kumimoji="1" lang="ja-JP" altLang="en-US" sz="900" dirty="0" smtClean="0">
                <a:solidFill>
                  <a:srgbClr val="FF0000"/>
                </a:solidFill>
              </a:rPr>
              <a:t>申請の</a:t>
            </a:r>
            <a:r>
              <a:rPr kumimoji="1" lang="ja-JP" altLang="en-US" sz="900" dirty="0" smtClean="0">
                <a:solidFill>
                  <a:srgbClr val="FF0000"/>
                </a:solidFill>
              </a:rPr>
              <a:t>条件</a:t>
            </a:r>
            <a:endParaRPr kumimoji="1" lang="en-US" altLang="ja-JP" sz="900" dirty="0" smtClean="0">
              <a:solidFill>
                <a:srgbClr val="FF0000"/>
              </a:solidFill>
            </a:endParaRPr>
          </a:p>
          <a:p>
            <a:r>
              <a:rPr kumimoji="1" lang="ja-JP" altLang="en-US" sz="900" dirty="0" smtClean="0">
                <a:solidFill>
                  <a:srgbClr val="FF0000"/>
                </a:solidFill>
              </a:rPr>
              <a:t>　→</a:t>
            </a:r>
            <a:r>
              <a:rPr kumimoji="1" lang="ja-JP" altLang="en-US" sz="900" dirty="0" smtClean="0">
                <a:solidFill>
                  <a:srgbClr val="FF0000"/>
                </a:solidFill>
              </a:rPr>
              <a:t>仮払または帰省の</a:t>
            </a:r>
            <a:r>
              <a:rPr kumimoji="1" lang="ja-JP" altLang="en-US" sz="900" dirty="0" smtClean="0">
                <a:solidFill>
                  <a:srgbClr val="FF0000"/>
                </a:solidFill>
              </a:rPr>
              <a:t>必要がある場合のみ旅費申請を行う</a:t>
            </a:r>
            <a:endParaRPr kumimoji="1" lang="en-US" altLang="ja-JP" sz="900" dirty="0" smtClean="0">
              <a:solidFill>
                <a:srgbClr val="FF0000"/>
              </a:solidFill>
            </a:endParaRPr>
          </a:p>
          <a:p>
            <a:r>
              <a:rPr kumimoji="1" lang="ja-JP" altLang="en-US" sz="900" dirty="0">
                <a:solidFill>
                  <a:srgbClr val="FF0000"/>
                </a:solidFill>
              </a:rPr>
              <a:t>　</a:t>
            </a:r>
            <a:r>
              <a:rPr kumimoji="1" lang="ja-JP" altLang="en-US" sz="900" dirty="0" smtClean="0">
                <a:solidFill>
                  <a:srgbClr val="FF0000"/>
                </a:solidFill>
              </a:rPr>
              <a:t>→仮払いの有無に関わらず旅費申請を行う</a:t>
            </a:r>
            <a:endParaRPr kumimoji="1" lang="en-US" altLang="ja-JP" sz="900" dirty="0">
              <a:solidFill>
                <a:srgbClr val="FF0000"/>
              </a:solidFill>
            </a:endParaRPr>
          </a:p>
        </p:txBody>
      </p:sp>
      <p:sp>
        <p:nvSpPr>
          <p:cNvPr id="130" name="テキスト ボックス 129"/>
          <p:cNvSpPr txBox="1"/>
          <p:nvPr/>
        </p:nvSpPr>
        <p:spPr>
          <a:xfrm>
            <a:off x="5342416" y="6756556"/>
            <a:ext cx="1467743" cy="369332"/>
          </a:xfrm>
          <a:prstGeom prst="rect">
            <a:avLst/>
          </a:prstGeom>
          <a:noFill/>
        </p:spPr>
        <p:txBody>
          <a:bodyPr wrap="square" rtlCol="0">
            <a:spAutoFit/>
          </a:bodyPr>
          <a:lstStyle/>
          <a:p>
            <a:r>
              <a:rPr kumimoji="1" lang="en-US" altLang="ja-JP" sz="900" dirty="0" smtClean="0">
                <a:solidFill>
                  <a:srgbClr val="FF0000"/>
                </a:solidFill>
              </a:rPr>
              <a:t>【</a:t>
            </a:r>
            <a:r>
              <a:rPr kumimoji="1" lang="ja-JP" altLang="en-US" sz="900" dirty="0" smtClean="0">
                <a:solidFill>
                  <a:srgbClr val="FF0000"/>
                </a:solidFill>
              </a:rPr>
              <a:t>確認事項</a:t>
            </a:r>
            <a:r>
              <a:rPr kumimoji="1" lang="en-US" altLang="ja-JP" sz="900" dirty="0" smtClean="0">
                <a:solidFill>
                  <a:srgbClr val="FF0000"/>
                </a:solidFill>
              </a:rPr>
              <a:t>】</a:t>
            </a:r>
          </a:p>
          <a:p>
            <a:r>
              <a:rPr kumimoji="1" lang="ja-JP" altLang="en-US" sz="900" dirty="0" smtClean="0">
                <a:solidFill>
                  <a:srgbClr val="FF0000"/>
                </a:solidFill>
              </a:rPr>
              <a:t>店頭</a:t>
            </a:r>
            <a:r>
              <a:rPr kumimoji="1" lang="ja-JP" altLang="en-US" sz="900" dirty="0">
                <a:solidFill>
                  <a:srgbClr val="FF0000"/>
                </a:solidFill>
              </a:rPr>
              <a:t>における業務要確認</a:t>
            </a:r>
            <a:endParaRPr kumimoji="1" lang="en-US" altLang="ja-JP" sz="900" dirty="0">
              <a:solidFill>
                <a:srgbClr val="FF0000"/>
              </a:solidFill>
            </a:endParaRPr>
          </a:p>
        </p:txBody>
      </p:sp>
      <p:sp>
        <p:nvSpPr>
          <p:cNvPr id="139" name="テキスト ボックス 138"/>
          <p:cNvSpPr txBox="1"/>
          <p:nvPr/>
        </p:nvSpPr>
        <p:spPr>
          <a:xfrm>
            <a:off x="2005221" y="1079089"/>
            <a:ext cx="1850196" cy="369332"/>
          </a:xfrm>
          <a:prstGeom prst="rect">
            <a:avLst/>
          </a:prstGeom>
          <a:noFill/>
        </p:spPr>
        <p:txBody>
          <a:bodyPr wrap="square" rtlCol="0">
            <a:spAutoFit/>
          </a:bodyPr>
          <a:lstStyle/>
          <a:p>
            <a:r>
              <a:rPr kumimoji="1" lang="en-US" altLang="ja-JP" sz="900" dirty="0"/>
              <a:t>【</a:t>
            </a:r>
            <a:r>
              <a:rPr kumimoji="1" lang="ja-JP" altLang="en-US" sz="900" dirty="0"/>
              <a:t>申請</a:t>
            </a:r>
            <a:r>
              <a:rPr kumimoji="1" lang="en-US" altLang="ja-JP" sz="900" dirty="0"/>
              <a:t>】</a:t>
            </a:r>
          </a:p>
          <a:p>
            <a:r>
              <a:rPr kumimoji="1" lang="ja-JP" altLang="en-US" sz="900" dirty="0"/>
              <a:t>・必須）必要事項の</a:t>
            </a:r>
            <a:r>
              <a:rPr kumimoji="1" lang="ja-JP" altLang="en-US" sz="900" dirty="0" smtClean="0"/>
              <a:t>入力</a:t>
            </a:r>
            <a:endParaRPr kumimoji="1" lang="en-US" altLang="ja-JP" sz="900" dirty="0"/>
          </a:p>
        </p:txBody>
      </p:sp>
    </p:spTree>
    <p:extLst>
      <p:ext uri="{BB962C8B-B14F-4D97-AF65-F5344CB8AC3E}">
        <p14:creationId xmlns:p14="http://schemas.microsoft.com/office/powerpoint/2010/main" val="20235441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正方形/長方形 241"/>
          <p:cNvSpPr/>
          <p:nvPr/>
        </p:nvSpPr>
        <p:spPr>
          <a:xfrm>
            <a:off x="4775985" y="626137"/>
            <a:ext cx="5078909" cy="8281099"/>
          </a:xfrm>
          <a:prstGeom prst="rect">
            <a:avLst/>
          </a:prstGeom>
          <a:solidFill>
            <a:schemeClr val="accent1">
              <a:alpha val="10000"/>
            </a:schemeClr>
          </a:solidFill>
          <a:ln w="12700" cmpd="sng">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四角形: 角を丸くする 4"/>
          <p:cNvSpPr/>
          <p:nvPr/>
        </p:nvSpPr>
        <p:spPr>
          <a:xfrm>
            <a:off x="810630" y="2071566"/>
            <a:ext cx="1023689" cy="343705"/>
          </a:xfrm>
          <a:prstGeom prst="roundRect">
            <a:avLst/>
          </a:prstGeom>
          <a:ln w="38100" cmpd="db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申請</a:t>
            </a:r>
          </a:p>
        </p:txBody>
      </p:sp>
      <p:sp>
        <p:nvSpPr>
          <p:cNvPr id="7" name="テキスト ボックス 6"/>
          <p:cNvSpPr txBox="1"/>
          <p:nvPr/>
        </p:nvSpPr>
        <p:spPr>
          <a:xfrm>
            <a:off x="21494" y="25600"/>
            <a:ext cx="5500914" cy="369332"/>
          </a:xfrm>
          <a:prstGeom prst="rect">
            <a:avLst/>
          </a:prstGeom>
          <a:noFill/>
        </p:spPr>
        <p:txBody>
          <a:bodyPr wrap="square" rtlCol="0">
            <a:spAutoFit/>
          </a:bodyPr>
          <a:lstStyle/>
          <a:p>
            <a:r>
              <a:rPr kumimoji="1" lang="ja-JP" altLang="en-US" dirty="0" smtClean="0"/>
              <a:t>旅費の精算（帰省含む）</a:t>
            </a:r>
            <a:endParaRPr kumimoji="1" lang="ja-JP" altLang="en-US" dirty="0"/>
          </a:p>
        </p:txBody>
      </p:sp>
      <p:sp>
        <p:nvSpPr>
          <p:cNvPr id="10" name="四角形: 角を丸くする 9"/>
          <p:cNvSpPr/>
          <p:nvPr/>
        </p:nvSpPr>
        <p:spPr>
          <a:xfrm>
            <a:off x="810630" y="3337513"/>
            <a:ext cx="1023689" cy="343705"/>
          </a:xfrm>
          <a:prstGeom prst="roundRect">
            <a:avLst/>
          </a:prstGeom>
          <a:ln w="38100" cmpd="db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smtClean="0"/>
              <a:t>承認１</a:t>
            </a:r>
            <a:endParaRPr kumimoji="1" lang="ja-JP" altLang="en-US" sz="900" dirty="0"/>
          </a:p>
        </p:txBody>
      </p:sp>
      <p:sp>
        <p:nvSpPr>
          <p:cNvPr id="11" name="四角形: 角を丸くする 10"/>
          <p:cNvSpPr/>
          <p:nvPr/>
        </p:nvSpPr>
        <p:spPr>
          <a:xfrm>
            <a:off x="806869" y="5874723"/>
            <a:ext cx="1023689" cy="343705"/>
          </a:xfrm>
          <a:prstGeom prst="roundRect">
            <a:avLst/>
          </a:prstGeom>
          <a:ln w="38100" cmpd="db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smtClean="0"/>
              <a:t>承認３</a:t>
            </a:r>
            <a:endParaRPr kumimoji="1" lang="en-US" altLang="ja-JP" sz="900" dirty="0" smtClean="0"/>
          </a:p>
          <a:p>
            <a:pPr algn="ctr"/>
            <a:r>
              <a:rPr kumimoji="1" lang="en-US" altLang="ja-JP" sz="900" dirty="0" smtClean="0"/>
              <a:t>(</a:t>
            </a:r>
            <a:r>
              <a:rPr kumimoji="1" lang="ja-JP" altLang="en-US" sz="900" dirty="0" smtClean="0"/>
              <a:t>経理チェック</a:t>
            </a:r>
            <a:r>
              <a:rPr kumimoji="1" lang="en-US" altLang="ja-JP" sz="900" dirty="0" smtClean="0"/>
              <a:t>)</a:t>
            </a:r>
            <a:endParaRPr kumimoji="1" lang="ja-JP" altLang="en-US" sz="900" dirty="0"/>
          </a:p>
        </p:txBody>
      </p:sp>
      <p:sp>
        <p:nvSpPr>
          <p:cNvPr id="44" name="正方形/長方形 43"/>
          <p:cNvSpPr/>
          <p:nvPr/>
        </p:nvSpPr>
        <p:spPr>
          <a:xfrm>
            <a:off x="0" y="507999"/>
            <a:ext cx="329669" cy="23099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1100" dirty="0"/>
              <a:t>申請者</a:t>
            </a:r>
          </a:p>
        </p:txBody>
      </p:sp>
      <p:sp>
        <p:nvSpPr>
          <p:cNvPr id="45" name="正方形/長方形 44"/>
          <p:cNvSpPr/>
          <p:nvPr/>
        </p:nvSpPr>
        <p:spPr>
          <a:xfrm>
            <a:off x="4321" y="2817905"/>
            <a:ext cx="326001" cy="122341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ja-JP" altLang="en-US" sz="1100" dirty="0"/>
              <a:t>承認者</a:t>
            </a:r>
            <a:endParaRPr kumimoji="1" lang="en-US" altLang="ja-JP" sz="1100" dirty="0"/>
          </a:p>
        </p:txBody>
      </p:sp>
      <p:sp>
        <p:nvSpPr>
          <p:cNvPr id="47" name="正方形/長方形 46"/>
          <p:cNvSpPr/>
          <p:nvPr/>
        </p:nvSpPr>
        <p:spPr>
          <a:xfrm>
            <a:off x="4322" y="5372099"/>
            <a:ext cx="318764" cy="323170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eaVert" rtlCol="0" anchor="ctr"/>
          <a:lstStyle/>
          <a:p>
            <a:pPr algn="ctr"/>
            <a:r>
              <a:rPr kumimoji="1" lang="ja-JP" altLang="en-US" sz="1100" dirty="0"/>
              <a:t>出納担当</a:t>
            </a:r>
          </a:p>
        </p:txBody>
      </p:sp>
      <p:sp>
        <p:nvSpPr>
          <p:cNvPr id="54" name="テキスト ボックス 53"/>
          <p:cNvSpPr txBox="1"/>
          <p:nvPr/>
        </p:nvSpPr>
        <p:spPr>
          <a:xfrm>
            <a:off x="1322338" y="2817905"/>
            <a:ext cx="463500" cy="230832"/>
          </a:xfrm>
          <a:prstGeom prst="rect">
            <a:avLst/>
          </a:prstGeom>
          <a:noFill/>
        </p:spPr>
        <p:txBody>
          <a:bodyPr wrap="square" rtlCol="0">
            <a:spAutoFit/>
          </a:bodyPr>
          <a:lstStyle/>
          <a:p>
            <a:r>
              <a:rPr kumimoji="1" lang="ja-JP" altLang="en-US" sz="900" dirty="0"/>
              <a:t>申請</a:t>
            </a:r>
          </a:p>
        </p:txBody>
      </p:sp>
      <p:sp>
        <p:nvSpPr>
          <p:cNvPr id="55" name="テキスト ボックス 54"/>
          <p:cNvSpPr txBox="1"/>
          <p:nvPr/>
        </p:nvSpPr>
        <p:spPr>
          <a:xfrm>
            <a:off x="763375" y="2731361"/>
            <a:ext cx="463500" cy="369332"/>
          </a:xfrm>
          <a:prstGeom prst="rect">
            <a:avLst/>
          </a:prstGeom>
          <a:noFill/>
        </p:spPr>
        <p:txBody>
          <a:bodyPr wrap="square" rtlCol="0">
            <a:spAutoFit/>
          </a:bodyPr>
          <a:lstStyle/>
          <a:p>
            <a:r>
              <a:rPr kumimoji="1" lang="ja-JP" altLang="en-US" sz="900" dirty="0"/>
              <a:t>差し戻し</a:t>
            </a:r>
          </a:p>
        </p:txBody>
      </p:sp>
      <p:sp>
        <p:nvSpPr>
          <p:cNvPr id="66" name="テキスト ボックス 65"/>
          <p:cNvSpPr txBox="1"/>
          <p:nvPr/>
        </p:nvSpPr>
        <p:spPr>
          <a:xfrm>
            <a:off x="3939779" y="5644605"/>
            <a:ext cx="882412" cy="230832"/>
          </a:xfrm>
          <a:prstGeom prst="rect">
            <a:avLst/>
          </a:prstGeom>
          <a:noFill/>
        </p:spPr>
        <p:txBody>
          <a:bodyPr wrap="square" rtlCol="0">
            <a:spAutoFit/>
          </a:bodyPr>
          <a:lstStyle/>
          <a:p>
            <a:r>
              <a:rPr kumimoji="1" lang="ja-JP" altLang="en-US" sz="900" dirty="0"/>
              <a:t>チェック</a:t>
            </a:r>
            <a:r>
              <a:rPr kumimoji="1" lang="en-US" altLang="ja-JP" sz="900" dirty="0"/>
              <a:t>NG</a:t>
            </a:r>
            <a:endParaRPr kumimoji="1" lang="ja-JP" altLang="en-US" sz="900" dirty="0"/>
          </a:p>
        </p:txBody>
      </p:sp>
      <p:sp>
        <p:nvSpPr>
          <p:cNvPr id="82" name="テキスト ボックス 81"/>
          <p:cNvSpPr txBox="1"/>
          <p:nvPr/>
        </p:nvSpPr>
        <p:spPr>
          <a:xfrm>
            <a:off x="637585" y="6591917"/>
            <a:ext cx="3851034" cy="2862322"/>
          </a:xfrm>
          <a:prstGeom prst="rect">
            <a:avLst/>
          </a:prstGeom>
          <a:noFill/>
        </p:spPr>
        <p:txBody>
          <a:bodyPr wrap="square" rtlCol="0">
            <a:spAutoFit/>
          </a:bodyPr>
          <a:lstStyle/>
          <a:p>
            <a:r>
              <a:rPr kumimoji="1" lang="en-US" altLang="ja-JP" sz="900" dirty="0" smtClean="0"/>
              <a:t>【</a:t>
            </a:r>
            <a:r>
              <a:rPr kumimoji="1" lang="ja-JP" altLang="en-US" sz="900" dirty="0" smtClean="0"/>
              <a:t>チェック内容</a:t>
            </a:r>
            <a:r>
              <a:rPr kumimoji="1" lang="en-US" altLang="ja-JP" sz="900" dirty="0" smtClean="0"/>
              <a:t>】</a:t>
            </a:r>
          </a:p>
          <a:p>
            <a:r>
              <a:rPr kumimoji="1" lang="ja-JP" altLang="en-US" sz="900" dirty="0" smtClean="0"/>
              <a:t>・</a:t>
            </a:r>
            <a:r>
              <a:rPr kumimoji="1" lang="ja-JP" altLang="en-US" sz="900" dirty="0"/>
              <a:t>精算の期日</a:t>
            </a:r>
            <a:endParaRPr kumimoji="1" lang="en-US" altLang="ja-JP" sz="900" dirty="0"/>
          </a:p>
          <a:p>
            <a:r>
              <a:rPr kumimoji="1" lang="ja-JP" altLang="en-US" sz="900" dirty="0"/>
              <a:t>・クレジットカードの使用禁止</a:t>
            </a:r>
            <a:endParaRPr kumimoji="1" lang="en-US" altLang="ja-JP" sz="900" dirty="0"/>
          </a:p>
          <a:p>
            <a:r>
              <a:rPr kumimoji="1" lang="ja-JP" altLang="en-US" sz="900" dirty="0"/>
              <a:t>・日当・宿泊費（旅費支給基準表との整合性）</a:t>
            </a:r>
            <a:endParaRPr kumimoji="1" lang="en-US" altLang="ja-JP" sz="900" dirty="0"/>
          </a:p>
          <a:p>
            <a:r>
              <a:rPr kumimoji="1" lang="ja-JP" altLang="en-US" sz="900" dirty="0"/>
              <a:t>・領収書の添付</a:t>
            </a:r>
            <a:endParaRPr kumimoji="1" lang="en-US" altLang="ja-JP" sz="900" dirty="0"/>
          </a:p>
          <a:p>
            <a:r>
              <a:rPr kumimoji="1" lang="ja-JP" altLang="en-US" sz="900" dirty="0" smtClean="0"/>
              <a:t>・</a:t>
            </a:r>
            <a:r>
              <a:rPr kumimoji="1" lang="ja-JP" altLang="en-US" sz="900" dirty="0"/>
              <a:t>出張期間</a:t>
            </a:r>
            <a:endParaRPr kumimoji="1" lang="en-US" altLang="ja-JP" sz="900" dirty="0"/>
          </a:p>
          <a:p>
            <a:r>
              <a:rPr kumimoji="1" lang="ja-JP" altLang="en-US" sz="900" dirty="0"/>
              <a:t>・提出日</a:t>
            </a:r>
            <a:endParaRPr kumimoji="1" lang="en-US" altLang="ja-JP" sz="900" dirty="0"/>
          </a:p>
          <a:p>
            <a:r>
              <a:rPr kumimoji="1" lang="ja-JP" altLang="en-US" sz="900" dirty="0"/>
              <a:t>・出張先</a:t>
            </a:r>
            <a:endParaRPr kumimoji="1" lang="en-US" altLang="ja-JP" sz="900" dirty="0"/>
          </a:p>
          <a:p>
            <a:r>
              <a:rPr kumimoji="1" lang="ja-JP" altLang="en-US" sz="900" dirty="0" smtClean="0"/>
              <a:t>・</a:t>
            </a:r>
            <a:r>
              <a:rPr kumimoji="1" lang="ja-JP" altLang="en-US" sz="900" dirty="0"/>
              <a:t>目的</a:t>
            </a:r>
            <a:endParaRPr kumimoji="1" lang="en-US" altLang="ja-JP" sz="900" dirty="0"/>
          </a:p>
          <a:p>
            <a:r>
              <a:rPr kumimoji="1" lang="ja-JP" altLang="en-US" sz="900" dirty="0" smtClean="0"/>
              <a:t>・精算日の超過</a:t>
            </a:r>
            <a:endParaRPr kumimoji="1" lang="en-US" altLang="ja-JP" sz="900" dirty="0" smtClean="0"/>
          </a:p>
          <a:p>
            <a:r>
              <a:rPr kumimoji="1" lang="ja-JP" altLang="en-US" sz="900" dirty="0" smtClean="0"/>
              <a:t>・</a:t>
            </a:r>
            <a:r>
              <a:rPr kumimoji="1" lang="ja-JP" altLang="en-US" sz="900" dirty="0"/>
              <a:t>発着の地名、時刻</a:t>
            </a:r>
            <a:endParaRPr kumimoji="1" lang="en-US" altLang="ja-JP" sz="900" dirty="0"/>
          </a:p>
          <a:p>
            <a:r>
              <a:rPr kumimoji="1" lang="ja-JP" altLang="en-US" sz="900" dirty="0"/>
              <a:t>・回数券は「回数券」と記入されているか</a:t>
            </a:r>
            <a:endParaRPr kumimoji="1" lang="en-US" altLang="ja-JP" sz="900" dirty="0"/>
          </a:p>
          <a:p>
            <a:r>
              <a:rPr kumimoji="1" lang="ja-JP" altLang="en-US" sz="900" dirty="0"/>
              <a:t>・特急、新幹線、飛行機等は領収書の添付と割印の有無</a:t>
            </a:r>
            <a:endParaRPr kumimoji="1" lang="en-US" altLang="ja-JP" sz="900" dirty="0"/>
          </a:p>
          <a:p>
            <a:r>
              <a:rPr kumimoji="1" lang="ja-JP" altLang="en-US" sz="900" dirty="0"/>
              <a:t>・日当の金額が「旅費支給基準表」通りに記入されているか？</a:t>
            </a:r>
            <a:endParaRPr kumimoji="1" lang="en-US" altLang="ja-JP" sz="900" dirty="0"/>
          </a:p>
          <a:p>
            <a:r>
              <a:rPr kumimoji="1" lang="ja-JP" altLang="en-US" sz="900" dirty="0"/>
              <a:t>・宿泊地、宿泊先が書かれているか？</a:t>
            </a:r>
            <a:endParaRPr kumimoji="1" lang="en-US" altLang="ja-JP" sz="900" dirty="0"/>
          </a:p>
          <a:p>
            <a:r>
              <a:rPr kumimoji="1" lang="ja-JP" altLang="en-US" sz="900" dirty="0"/>
              <a:t>・宿泊費が「旅費支給基準表」通りに記入されているか？</a:t>
            </a:r>
            <a:endParaRPr kumimoji="1" lang="en-US" altLang="ja-JP" sz="900" dirty="0"/>
          </a:p>
          <a:p>
            <a:r>
              <a:rPr kumimoji="1" lang="ja-JP" altLang="en-US" sz="900" dirty="0"/>
              <a:t>・宿泊に関する領収書の</a:t>
            </a:r>
            <a:r>
              <a:rPr kumimoji="1" lang="ja-JP" altLang="en-US" sz="900" dirty="0" smtClean="0"/>
              <a:t>添付</a:t>
            </a:r>
            <a:endParaRPr kumimoji="1" lang="en-US" altLang="ja-JP" sz="900" dirty="0"/>
          </a:p>
          <a:p>
            <a:r>
              <a:rPr kumimoji="1" lang="ja-JP" altLang="en-US" sz="900" dirty="0"/>
              <a:t>・交通費、日当、業務費、宿泊費の小計の計算が間違っていないか？</a:t>
            </a:r>
            <a:endParaRPr kumimoji="1" lang="en-US" altLang="ja-JP" sz="900" dirty="0"/>
          </a:p>
          <a:p>
            <a:r>
              <a:rPr kumimoji="1" lang="ja-JP" altLang="en-US" sz="900" dirty="0" smtClean="0"/>
              <a:t>・</a:t>
            </a:r>
            <a:r>
              <a:rPr kumimoji="1" lang="ja-JP" altLang="en-US" sz="900" dirty="0"/>
              <a:t>仮払金の金額が</a:t>
            </a:r>
            <a:r>
              <a:rPr kumimoji="1" lang="ja-JP" altLang="en-US" sz="900" dirty="0" smtClean="0"/>
              <a:t>「出張申請」</a:t>
            </a:r>
            <a:r>
              <a:rPr kumimoji="1" lang="ja-JP" altLang="en-US" sz="900" dirty="0"/>
              <a:t>と一致しているか？</a:t>
            </a:r>
            <a:endParaRPr kumimoji="1" lang="en-US" altLang="ja-JP" sz="900" dirty="0"/>
          </a:p>
          <a:p>
            <a:r>
              <a:rPr kumimoji="1" lang="ja-JP" altLang="en-US" sz="900" dirty="0"/>
              <a:t>・差引戻、払額の計算が間違っていないか</a:t>
            </a:r>
            <a:r>
              <a:rPr kumimoji="1" lang="ja-JP" altLang="en-US" sz="900" dirty="0" smtClean="0"/>
              <a:t>？</a:t>
            </a:r>
            <a:endParaRPr kumimoji="1" lang="en-US" altLang="ja-JP" sz="900" dirty="0"/>
          </a:p>
        </p:txBody>
      </p:sp>
      <p:sp>
        <p:nvSpPr>
          <p:cNvPr id="61" name="正方形/長方形 60"/>
          <p:cNvSpPr/>
          <p:nvPr/>
        </p:nvSpPr>
        <p:spPr>
          <a:xfrm>
            <a:off x="653" y="4041321"/>
            <a:ext cx="329669" cy="133077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eaVert" rtlCol="0" anchor="ctr"/>
          <a:lstStyle/>
          <a:p>
            <a:pPr algn="ctr"/>
            <a:r>
              <a:rPr kumimoji="1" lang="ja-JP" altLang="en-US" sz="1100" dirty="0"/>
              <a:t>決裁者</a:t>
            </a:r>
            <a:endParaRPr kumimoji="1" lang="en-US" altLang="ja-JP" sz="1100" dirty="0"/>
          </a:p>
        </p:txBody>
      </p:sp>
      <p:sp>
        <p:nvSpPr>
          <p:cNvPr id="70" name="四角形: 角を丸くする 69"/>
          <p:cNvSpPr/>
          <p:nvPr/>
        </p:nvSpPr>
        <p:spPr>
          <a:xfrm>
            <a:off x="810630" y="4509661"/>
            <a:ext cx="1023689" cy="343705"/>
          </a:xfrm>
          <a:prstGeom prst="roundRect">
            <a:avLst/>
          </a:prstGeom>
          <a:ln w="38100" cmpd="db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smtClean="0"/>
              <a:t>承認２</a:t>
            </a:r>
            <a:endParaRPr kumimoji="1" lang="en-US" altLang="ja-JP" sz="900" dirty="0" smtClean="0"/>
          </a:p>
          <a:p>
            <a:pPr algn="ctr"/>
            <a:r>
              <a:rPr kumimoji="1" lang="ja-JP" altLang="en-US" sz="900" dirty="0" smtClean="0"/>
              <a:t>（決裁）</a:t>
            </a:r>
            <a:endParaRPr kumimoji="1" lang="ja-JP" altLang="en-US" sz="900" dirty="0"/>
          </a:p>
        </p:txBody>
      </p:sp>
      <p:cxnSp>
        <p:nvCxnSpPr>
          <p:cNvPr id="72" name="直線矢印コネクタ 71"/>
          <p:cNvCxnSpPr>
            <a:stCxn id="5" idx="2"/>
            <a:endCxn id="10" idx="0"/>
          </p:cNvCxnSpPr>
          <p:nvPr/>
        </p:nvCxnSpPr>
        <p:spPr>
          <a:xfrm>
            <a:off x="1322475" y="2415271"/>
            <a:ext cx="0" cy="92224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0" name="直線矢印コネクタ 79"/>
          <p:cNvCxnSpPr>
            <a:stCxn id="10" idx="2"/>
            <a:endCxn id="70" idx="0"/>
          </p:cNvCxnSpPr>
          <p:nvPr/>
        </p:nvCxnSpPr>
        <p:spPr>
          <a:xfrm>
            <a:off x="1322475" y="3681218"/>
            <a:ext cx="0" cy="82844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2" name="テキスト ボックス 91"/>
          <p:cNvSpPr txBox="1"/>
          <p:nvPr/>
        </p:nvSpPr>
        <p:spPr>
          <a:xfrm>
            <a:off x="1322338" y="3937784"/>
            <a:ext cx="463500" cy="230832"/>
          </a:xfrm>
          <a:prstGeom prst="rect">
            <a:avLst/>
          </a:prstGeom>
          <a:noFill/>
        </p:spPr>
        <p:txBody>
          <a:bodyPr wrap="square" rtlCol="0">
            <a:spAutoFit/>
          </a:bodyPr>
          <a:lstStyle/>
          <a:p>
            <a:r>
              <a:rPr kumimoji="1" lang="ja-JP" altLang="en-US" sz="900" dirty="0"/>
              <a:t>申請</a:t>
            </a:r>
          </a:p>
        </p:txBody>
      </p:sp>
      <p:sp>
        <p:nvSpPr>
          <p:cNvPr id="93" name="テキスト ボックス 92"/>
          <p:cNvSpPr txBox="1"/>
          <p:nvPr/>
        </p:nvSpPr>
        <p:spPr>
          <a:xfrm>
            <a:off x="763375" y="3902751"/>
            <a:ext cx="463500" cy="369332"/>
          </a:xfrm>
          <a:prstGeom prst="rect">
            <a:avLst/>
          </a:prstGeom>
          <a:noFill/>
        </p:spPr>
        <p:txBody>
          <a:bodyPr wrap="square" rtlCol="0">
            <a:spAutoFit/>
          </a:bodyPr>
          <a:lstStyle/>
          <a:p>
            <a:r>
              <a:rPr kumimoji="1" lang="ja-JP" altLang="en-US" sz="900" dirty="0"/>
              <a:t>差し戻し</a:t>
            </a:r>
          </a:p>
        </p:txBody>
      </p:sp>
      <p:sp>
        <p:nvSpPr>
          <p:cNvPr id="101" name="ひし形 100"/>
          <p:cNvSpPr/>
          <p:nvPr/>
        </p:nvSpPr>
        <p:spPr>
          <a:xfrm>
            <a:off x="5133895" y="5851491"/>
            <a:ext cx="396578" cy="376389"/>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精算</a:t>
            </a:r>
          </a:p>
        </p:txBody>
      </p:sp>
      <p:sp>
        <p:nvSpPr>
          <p:cNvPr id="102" name="テキスト ボックス 101"/>
          <p:cNvSpPr txBox="1"/>
          <p:nvPr/>
        </p:nvSpPr>
        <p:spPr>
          <a:xfrm>
            <a:off x="5084701" y="6246360"/>
            <a:ext cx="1099567" cy="369332"/>
          </a:xfrm>
          <a:prstGeom prst="rect">
            <a:avLst/>
          </a:prstGeom>
          <a:noFill/>
        </p:spPr>
        <p:txBody>
          <a:bodyPr wrap="square" rtlCol="0">
            <a:spAutoFit/>
          </a:bodyPr>
          <a:lstStyle/>
          <a:p>
            <a:r>
              <a:rPr kumimoji="1" lang="ja-JP" altLang="en-US" sz="900" dirty="0"/>
              <a:t>旅費総額＞仮払金</a:t>
            </a:r>
            <a:endParaRPr kumimoji="1" lang="en-US" altLang="ja-JP" sz="900" dirty="0"/>
          </a:p>
          <a:p>
            <a:r>
              <a:rPr kumimoji="1" lang="ja-JP" altLang="en-US" sz="900" dirty="0"/>
              <a:t>（払額）</a:t>
            </a:r>
            <a:endParaRPr kumimoji="1" lang="en-US" altLang="ja-JP" sz="900" dirty="0"/>
          </a:p>
        </p:txBody>
      </p:sp>
      <p:cxnSp>
        <p:nvCxnSpPr>
          <p:cNvPr id="107" name="直線矢印コネクタ 106"/>
          <p:cNvCxnSpPr>
            <a:stCxn id="11" idx="3"/>
            <a:endCxn id="101" idx="1"/>
          </p:cNvCxnSpPr>
          <p:nvPr/>
        </p:nvCxnSpPr>
        <p:spPr>
          <a:xfrm flipV="1">
            <a:off x="1830558" y="6039686"/>
            <a:ext cx="3303337" cy="689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1" name="ひし形 40"/>
          <p:cNvSpPr/>
          <p:nvPr/>
        </p:nvSpPr>
        <p:spPr>
          <a:xfrm>
            <a:off x="3822094" y="5874723"/>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結果</a:t>
            </a:r>
          </a:p>
        </p:txBody>
      </p:sp>
      <p:cxnSp>
        <p:nvCxnSpPr>
          <p:cNvPr id="112" name="コネクタ: カギ線 111"/>
          <p:cNvCxnSpPr>
            <a:stCxn id="96" idx="1"/>
            <a:endCxn id="101" idx="0"/>
          </p:cNvCxnSpPr>
          <p:nvPr/>
        </p:nvCxnSpPr>
        <p:spPr>
          <a:xfrm rot="10800000" flipV="1">
            <a:off x="5332184" y="1177213"/>
            <a:ext cx="3341750" cy="4674278"/>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121" name="テキスト ボックス 120"/>
          <p:cNvSpPr txBox="1"/>
          <p:nvPr/>
        </p:nvSpPr>
        <p:spPr>
          <a:xfrm>
            <a:off x="5332184" y="5523544"/>
            <a:ext cx="1193377" cy="369332"/>
          </a:xfrm>
          <a:prstGeom prst="rect">
            <a:avLst/>
          </a:prstGeom>
          <a:noFill/>
        </p:spPr>
        <p:txBody>
          <a:bodyPr wrap="square" rtlCol="0">
            <a:spAutoFit/>
          </a:bodyPr>
          <a:lstStyle/>
          <a:p>
            <a:r>
              <a:rPr kumimoji="1" lang="ja-JP" altLang="en-US" sz="900" dirty="0"/>
              <a:t>旅費総額＜仮払金</a:t>
            </a:r>
            <a:endParaRPr kumimoji="1" lang="en-US" altLang="ja-JP" sz="900" dirty="0"/>
          </a:p>
          <a:p>
            <a:r>
              <a:rPr kumimoji="1" lang="ja-JP" altLang="en-US" sz="900" dirty="0"/>
              <a:t>（差引戻）</a:t>
            </a:r>
          </a:p>
        </p:txBody>
      </p:sp>
      <p:sp>
        <p:nvSpPr>
          <p:cNvPr id="154" name="四角形: 角を丸くする 153"/>
          <p:cNvSpPr/>
          <p:nvPr/>
        </p:nvSpPr>
        <p:spPr>
          <a:xfrm>
            <a:off x="7360287" y="1349903"/>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現金を受け取る</a:t>
            </a:r>
          </a:p>
        </p:txBody>
      </p:sp>
      <p:sp>
        <p:nvSpPr>
          <p:cNvPr id="159" name="四角形: 角を丸くする 158"/>
          <p:cNvSpPr/>
          <p:nvPr/>
        </p:nvSpPr>
        <p:spPr>
          <a:xfrm>
            <a:off x="7355884" y="5871822"/>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現金を渡す</a:t>
            </a:r>
          </a:p>
        </p:txBody>
      </p:sp>
      <p:cxnSp>
        <p:nvCxnSpPr>
          <p:cNvPr id="161" name="直線矢印コネクタ 160"/>
          <p:cNvCxnSpPr>
            <a:stCxn id="159" idx="0"/>
            <a:endCxn id="154" idx="2"/>
          </p:cNvCxnSpPr>
          <p:nvPr/>
        </p:nvCxnSpPr>
        <p:spPr>
          <a:xfrm flipV="1">
            <a:off x="7867729" y="1693608"/>
            <a:ext cx="4403" cy="417821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5" name="コネクタ: カギ線 264"/>
          <p:cNvCxnSpPr>
            <a:stCxn id="154" idx="3"/>
            <a:endCxn id="81" idx="2"/>
          </p:cNvCxnSpPr>
          <p:nvPr/>
        </p:nvCxnSpPr>
        <p:spPr>
          <a:xfrm>
            <a:off x="8383976" y="1521756"/>
            <a:ext cx="3729949" cy="5900014"/>
          </a:xfrm>
          <a:prstGeom prst="bentConnector3">
            <a:avLst>
              <a:gd name="adj1" fmla="val 4472"/>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89" name="直線矢印コネクタ 288"/>
          <p:cNvCxnSpPr>
            <a:stCxn id="101" idx="3"/>
            <a:endCxn id="159" idx="1"/>
          </p:cNvCxnSpPr>
          <p:nvPr/>
        </p:nvCxnSpPr>
        <p:spPr>
          <a:xfrm>
            <a:off x="5530473" y="6039686"/>
            <a:ext cx="1825411" cy="398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5" name="四角形: 角を丸くする 94"/>
          <p:cNvSpPr/>
          <p:nvPr/>
        </p:nvSpPr>
        <p:spPr>
          <a:xfrm>
            <a:off x="8672750" y="5739837"/>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現金をもらう</a:t>
            </a:r>
          </a:p>
        </p:txBody>
      </p:sp>
      <p:sp>
        <p:nvSpPr>
          <p:cNvPr id="96" name="四角形: 角を丸くする 95"/>
          <p:cNvSpPr/>
          <p:nvPr/>
        </p:nvSpPr>
        <p:spPr>
          <a:xfrm>
            <a:off x="8673934" y="1005360"/>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現金を渡す（出納担当に返金）</a:t>
            </a:r>
          </a:p>
        </p:txBody>
      </p:sp>
      <p:cxnSp>
        <p:nvCxnSpPr>
          <p:cNvPr id="98" name="直線矢印コネクタ 97"/>
          <p:cNvCxnSpPr>
            <a:stCxn id="96" idx="2"/>
            <a:endCxn id="95" idx="0"/>
          </p:cNvCxnSpPr>
          <p:nvPr/>
        </p:nvCxnSpPr>
        <p:spPr>
          <a:xfrm flipH="1">
            <a:off x="9184595" y="1349065"/>
            <a:ext cx="1184" cy="439077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6" name="四角形: 角を丸くする 124"/>
          <p:cNvSpPr/>
          <p:nvPr/>
        </p:nvSpPr>
        <p:spPr>
          <a:xfrm>
            <a:off x="6118971" y="5871475"/>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現金の用意</a:t>
            </a:r>
          </a:p>
        </p:txBody>
      </p:sp>
      <p:cxnSp>
        <p:nvCxnSpPr>
          <p:cNvPr id="140" name="コネクタ: カギ線 56"/>
          <p:cNvCxnSpPr>
            <a:stCxn id="5" idx="3"/>
            <a:endCxn id="41" idx="0"/>
          </p:cNvCxnSpPr>
          <p:nvPr/>
        </p:nvCxnSpPr>
        <p:spPr>
          <a:xfrm>
            <a:off x="1834319" y="2243419"/>
            <a:ext cx="2178275" cy="3631304"/>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81" name="楕円 80"/>
          <p:cNvSpPr/>
          <p:nvPr/>
        </p:nvSpPr>
        <p:spPr>
          <a:xfrm>
            <a:off x="12113925" y="7236673"/>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終了</a:t>
            </a:r>
          </a:p>
        </p:txBody>
      </p:sp>
      <p:sp>
        <p:nvSpPr>
          <p:cNvPr id="94" name="テキスト ボックス 93"/>
          <p:cNvSpPr txBox="1"/>
          <p:nvPr/>
        </p:nvSpPr>
        <p:spPr>
          <a:xfrm>
            <a:off x="1806258" y="3333115"/>
            <a:ext cx="1474806" cy="784830"/>
          </a:xfrm>
          <a:prstGeom prst="rect">
            <a:avLst/>
          </a:prstGeom>
          <a:noFill/>
        </p:spPr>
        <p:txBody>
          <a:bodyPr wrap="square" rtlCol="0">
            <a:spAutoFit/>
          </a:bodyPr>
          <a:lstStyle/>
          <a:p>
            <a:r>
              <a:rPr kumimoji="1" lang="en-US" altLang="ja-JP" sz="900" dirty="0" smtClean="0"/>
              <a:t>【</a:t>
            </a:r>
            <a:r>
              <a:rPr kumimoji="1" lang="ja-JP" altLang="en-US" sz="900" dirty="0" smtClean="0"/>
              <a:t>承認１</a:t>
            </a:r>
            <a:r>
              <a:rPr kumimoji="1" lang="en-US" altLang="ja-JP" sz="900" dirty="0" smtClean="0"/>
              <a:t>】</a:t>
            </a:r>
          </a:p>
          <a:p>
            <a:r>
              <a:rPr kumimoji="1" lang="ja-JP" altLang="en-US" sz="900" dirty="0" smtClean="0"/>
              <a:t>店舗</a:t>
            </a:r>
            <a:r>
              <a:rPr kumimoji="1" lang="ja-JP" altLang="en-US" sz="900" dirty="0"/>
              <a:t>：店長</a:t>
            </a:r>
            <a:endParaRPr kumimoji="1" lang="en-US" altLang="ja-JP" sz="900" dirty="0"/>
          </a:p>
          <a:p>
            <a:r>
              <a:rPr kumimoji="1" lang="ja-JP" altLang="en-US" sz="900" dirty="0"/>
              <a:t>店長：支社長</a:t>
            </a:r>
            <a:endParaRPr kumimoji="1" lang="en-US" altLang="ja-JP" sz="900" dirty="0"/>
          </a:p>
          <a:p>
            <a:r>
              <a:rPr kumimoji="1" lang="ja-JP" altLang="en-US" sz="900" dirty="0"/>
              <a:t>部長未満：部長・支社長</a:t>
            </a:r>
            <a:endParaRPr kumimoji="1" lang="en-US" altLang="ja-JP" sz="900" dirty="0"/>
          </a:p>
          <a:p>
            <a:r>
              <a:rPr kumimoji="1" lang="ja-JP" altLang="en-US" sz="900" dirty="0"/>
              <a:t>部長：担当役員</a:t>
            </a:r>
            <a:endParaRPr kumimoji="1" lang="en-US" altLang="ja-JP" sz="900" dirty="0"/>
          </a:p>
        </p:txBody>
      </p:sp>
      <p:sp>
        <p:nvSpPr>
          <p:cNvPr id="103" name="テキスト ボックス 102"/>
          <p:cNvSpPr txBox="1"/>
          <p:nvPr/>
        </p:nvSpPr>
        <p:spPr>
          <a:xfrm>
            <a:off x="1806258" y="4503877"/>
            <a:ext cx="2058267" cy="1200329"/>
          </a:xfrm>
          <a:prstGeom prst="rect">
            <a:avLst/>
          </a:prstGeom>
          <a:noFill/>
        </p:spPr>
        <p:txBody>
          <a:bodyPr wrap="square" rtlCol="0">
            <a:spAutoFit/>
          </a:bodyPr>
          <a:lstStyle/>
          <a:p>
            <a:r>
              <a:rPr kumimoji="1" lang="en-US" altLang="ja-JP" sz="900" dirty="0" smtClean="0"/>
              <a:t>【</a:t>
            </a:r>
            <a:r>
              <a:rPr kumimoji="1" lang="ja-JP" altLang="en-US" sz="900" dirty="0" smtClean="0"/>
              <a:t>承認２</a:t>
            </a:r>
            <a:r>
              <a:rPr kumimoji="1" lang="en-US" altLang="ja-JP" sz="900" dirty="0" smtClean="0"/>
              <a:t>】</a:t>
            </a:r>
          </a:p>
          <a:p>
            <a:r>
              <a:rPr kumimoji="1" lang="ja-JP" altLang="en-US" sz="900" dirty="0" smtClean="0"/>
              <a:t>申請者</a:t>
            </a:r>
            <a:r>
              <a:rPr kumimoji="1" lang="ja-JP" altLang="en-US" sz="900" dirty="0"/>
              <a:t>が次長以下：部長・支社長</a:t>
            </a:r>
            <a:endParaRPr kumimoji="1" lang="en-US" altLang="ja-JP" sz="900" dirty="0"/>
          </a:p>
          <a:p>
            <a:r>
              <a:rPr kumimoji="1" lang="ja-JP" altLang="en-US" sz="900" dirty="0"/>
              <a:t>申請者が部長：担当役員</a:t>
            </a:r>
            <a:endParaRPr kumimoji="1" lang="en-US" altLang="ja-JP" sz="900" dirty="0"/>
          </a:p>
          <a:p>
            <a:r>
              <a:rPr kumimoji="1" lang="ja-JP" altLang="en-US" sz="900" dirty="0"/>
              <a:t>支社長（役員でない）：担当役員</a:t>
            </a:r>
            <a:endParaRPr kumimoji="1" lang="en-US" altLang="ja-JP" sz="900" dirty="0"/>
          </a:p>
          <a:p>
            <a:r>
              <a:rPr kumimoji="1" lang="ja-JP" altLang="en-US" sz="900" dirty="0"/>
              <a:t>支社長（役員）：社長</a:t>
            </a:r>
            <a:endParaRPr kumimoji="1" lang="en-US" altLang="ja-JP" sz="900" dirty="0"/>
          </a:p>
          <a:p>
            <a:r>
              <a:rPr kumimoji="1" lang="ja-JP" altLang="en-US" sz="900" dirty="0"/>
              <a:t>執行役員：長町専務</a:t>
            </a:r>
            <a:endParaRPr kumimoji="1" lang="en-US" altLang="ja-JP" sz="900" dirty="0"/>
          </a:p>
          <a:p>
            <a:r>
              <a:rPr kumimoji="1" lang="ja-JP" altLang="en-US" sz="900" dirty="0"/>
              <a:t>長町専務：自己決裁</a:t>
            </a:r>
            <a:endParaRPr kumimoji="1" lang="en-US" altLang="ja-JP" sz="900" dirty="0"/>
          </a:p>
          <a:p>
            <a:r>
              <a:rPr kumimoji="1" lang="ja-JP" altLang="en-US" sz="900" dirty="0"/>
              <a:t>社長：決裁なし</a:t>
            </a:r>
            <a:endParaRPr kumimoji="1" lang="en-US" altLang="ja-JP" sz="900" dirty="0"/>
          </a:p>
        </p:txBody>
      </p:sp>
      <p:sp>
        <p:nvSpPr>
          <p:cNvPr id="114" name="楕円 113"/>
          <p:cNvSpPr/>
          <p:nvPr/>
        </p:nvSpPr>
        <p:spPr>
          <a:xfrm>
            <a:off x="471994" y="566130"/>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開始</a:t>
            </a:r>
          </a:p>
        </p:txBody>
      </p:sp>
      <p:cxnSp>
        <p:nvCxnSpPr>
          <p:cNvPr id="115" name="直線矢印コネクタ 114"/>
          <p:cNvCxnSpPr>
            <a:stCxn id="114" idx="6"/>
            <a:endCxn id="124" idx="1"/>
          </p:cNvCxnSpPr>
          <p:nvPr/>
        </p:nvCxnSpPr>
        <p:spPr>
          <a:xfrm flipV="1">
            <a:off x="842188" y="741666"/>
            <a:ext cx="1481360" cy="956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16" name="テキスト ボックス 115"/>
          <p:cNvSpPr txBox="1"/>
          <p:nvPr/>
        </p:nvSpPr>
        <p:spPr>
          <a:xfrm>
            <a:off x="1695167" y="510721"/>
            <a:ext cx="882412" cy="230832"/>
          </a:xfrm>
          <a:prstGeom prst="rect">
            <a:avLst/>
          </a:prstGeom>
          <a:noFill/>
        </p:spPr>
        <p:txBody>
          <a:bodyPr wrap="square" rtlCol="0">
            <a:spAutoFit/>
          </a:bodyPr>
          <a:lstStyle/>
          <a:p>
            <a:r>
              <a:rPr kumimoji="1" lang="ja-JP" altLang="en-US" sz="900" dirty="0"/>
              <a:t>なし</a:t>
            </a:r>
          </a:p>
        </p:txBody>
      </p:sp>
      <p:sp>
        <p:nvSpPr>
          <p:cNvPr id="117" name="テキスト ボックス 116"/>
          <p:cNvSpPr txBox="1"/>
          <p:nvPr/>
        </p:nvSpPr>
        <p:spPr>
          <a:xfrm>
            <a:off x="1495443" y="884997"/>
            <a:ext cx="882412" cy="230832"/>
          </a:xfrm>
          <a:prstGeom prst="rect">
            <a:avLst/>
          </a:prstGeom>
          <a:noFill/>
        </p:spPr>
        <p:txBody>
          <a:bodyPr wrap="square" rtlCol="0">
            <a:spAutoFit/>
          </a:bodyPr>
          <a:lstStyle/>
          <a:p>
            <a:r>
              <a:rPr kumimoji="1" lang="ja-JP" altLang="en-US" sz="900" dirty="0"/>
              <a:t>あり</a:t>
            </a:r>
          </a:p>
        </p:txBody>
      </p:sp>
      <p:sp>
        <p:nvSpPr>
          <p:cNvPr id="122" name="ひし形 121"/>
          <p:cNvSpPr/>
          <p:nvPr/>
        </p:nvSpPr>
        <p:spPr>
          <a:xfrm>
            <a:off x="1129554" y="589326"/>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領収書</a:t>
            </a:r>
          </a:p>
        </p:txBody>
      </p:sp>
      <p:sp>
        <p:nvSpPr>
          <p:cNvPr id="124" name="四角形: 角を丸くする 123"/>
          <p:cNvSpPr/>
          <p:nvPr/>
        </p:nvSpPr>
        <p:spPr>
          <a:xfrm>
            <a:off x="2323548" y="569813"/>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支払証明書作成</a:t>
            </a:r>
          </a:p>
        </p:txBody>
      </p:sp>
      <p:sp>
        <p:nvSpPr>
          <p:cNvPr id="127" name="フローチャート: 書類 126"/>
          <p:cNvSpPr/>
          <p:nvPr/>
        </p:nvSpPr>
        <p:spPr>
          <a:xfrm>
            <a:off x="2930292" y="854540"/>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支払証明書</a:t>
            </a:r>
          </a:p>
        </p:txBody>
      </p:sp>
      <p:cxnSp>
        <p:nvCxnSpPr>
          <p:cNvPr id="130" name="直線矢印コネクタ 129"/>
          <p:cNvCxnSpPr>
            <a:stCxn id="122" idx="2"/>
            <a:endCxn id="5" idx="0"/>
          </p:cNvCxnSpPr>
          <p:nvPr/>
        </p:nvCxnSpPr>
        <p:spPr>
          <a:xfrm>
            <a:off x="1320054" y="933031"/>
            <a:ext cx="2421" cy="113853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31" name="コネクタ: カギ線 130"/>
          <p:cNvCxnSpPr>
            <a:stCxn id="124" idx="2"/>
            <a:endCxn id="139" idx="0"/>
          </p:cNvCxnSpPr>
          <p:nvPr/>
        </p:nvCxnSpPr>
        <p:spPr>
          <a:xfrm rot="5400000">
            <a:off x="1866182" y="372157"/>
            <a:ext cx="427850" cy="1510573"/>
          </a:xfrm>
          <a:prstGeom prst="bentConnector3">
            <a:avLst>
              <a:gd name="adj1" fmla="val 50000"/>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34" name="テキスト ボックス 133"/>
          <p:cNvSpPr txBox="1"/>
          <p:nvPr/>
        </p:nvSpPr>
        <p:spPr>
          <a:xfrm>
            <a:off x="3642512" y="1437976"/>
            <a:ext cx="1897146" cy="923330"/>
          </a:xfrm>
          <a:prstGeom prst="rect">
            <a:avLst/>
          </a:prstGeom>
          <a:noFill/>
        </p:spPr>
        <p:txBody>
          <a:bodyPr wrap="square" rtlCol="0">
            <a:spAutoFit/>
          </a:bodyPr>
          <a:lstStyle/>
          <a:p>
            <a:r>
              <a:rPr kumimoji="1" lang="en-US" altLang="ja-JP" sz="900" dirty="0">
                <a:solidFill>
                  <a:srgbClr val="FF0000"/>
                </a:solidFill>
              </a:rPr>
              <a:t>【</a:t>
            </a:r>
            <a:r>
              <a:rPr kumimoji="1" lang="ja-JP" altLang="en-US" sz="900" dirty="0">
                <a:solidFill>
                  <a:srgbClr val="FF0000"/>
                </a:solidFill>
              </a:rPr>
              <a:t>新システム導入メモ</a:t>
            </a:r>
            <a:r>
              <a:rPr kumimoji="1" lang="en-US" altLang="ja-JP" sz="900" dirty="0">
                <a:solidFill>
                  <a:srgbClr val="FF0000"/>
                </a:solidFill>
              </a:rPr>
              <a:t>】</a:t>
            </a:r>
          </a:p>
          <a:p>
            <a:r>
              <a:rPr kumimoji="1" lang="en-US" altLang="ja-JP" sz="900" dirty="0" smtClean="0">
                <a:solidFill>
                  <a:srgbClr val="FF0000"/>
                </a:solidFill>
              </a:rPr>
              <a:t>2</a:t>
            </a:r>
            <a:r>
              <a:rPr kumimoji="1" lang="ja-JP" altLang="en-US" sz="900" dirty="0" smtClean="0">
                <a:solidFill>
                  <a:srgbClr val="FF0000"/>
                </a:solidFill>
              </a:rPr>
              <a:t>週間を超えている場合、別途清算遅延理由申請書を作成。</a:t>
            </a:r>
            <a:endParaRPr kumimoji="1" lang="en-US" altLang="ja-JP" sz="900" dirty="0" smtClean="0">
              <a:solidFill>
                <a:srgbClr val="FF0000"/>
              </a:solidFill>
            </a:endParaRPr>
          </a:p>
          <a:p>
            <a:r>
              <a:rPr kumimoji="1" lang="ja-JP" altLang="en-US" sz="900" dirty="0" smtClean="0">
                <a:solidFill>
                  <a:srgbClr val="FF0000"/>
                </a:solidFill>
              </a:rPr>
              <a:t>清算時は所属長＋役員の決裁を受けた申請書をファイル添付する。</a:t>
            </a:r>
            <a:endParaRPr kumimoji="1" lang="ja-JP" altLang="en-US" sz="900" dirty="0">
              <a:solidFill>
                <a:srgbClr val="FF0000"/>
              </a:solidFill>
            </a:endParaRPr>
          </a:p>
        </p:txBody>
      </p:sp>
      <p:cxnSp>
        <p:nvCxnSpPr>
          <p:cNvPr id="135" name="コネクタ: カギ線 264"/>
          <p:cNvCxnSpPr>
            <a:stCxn id="95" idx="3"/>
            <a:endCxn id="81" idx="2"/>
          </p:cNvCxnSpPr>
          <p:nvPr/>
        </p:nvCxnSpPr>
        <p:spPr>
          <a:xfrm>
            <a:off x="9696439" y="5911690"/>
            <a:ext cx="2417486" cy="1510080"/>
          </a:xfrm>
          <a:prstGeom prst="bentConnector3">
            <a:avLst>
              <a:gd name="adj1" fmla="val 50000"/>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39" name="ひし形 138"/>
          <p:cNvSpPr/>
          <p:nvPr/>
        </p:nvSpPr>
        <p:spPr>
          <a:xfrm>
            <a:off x="1134320" y="1341368"/>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900" dirty="0"/>
          </a:p>
        </p:txBody>
      </p:sp>
      <p:sp>
        <p:nvSpPr>
          <p:cNvPr id="141" name="テキスト ボックス 140"/>
          <p:cNvSpPr txBox="1"/>
          <p:nvPr/>
        </p:nvSpPr>
        <p:spPr>
          <a:xfrm>
            <a:off x="1133757" y="1356046"/>
            <a:ext cx="412059" cy="369332"/>
          </a:xfrm>
          <a:prstGeom prst="rect">
            <a:avLst/>
          </a:prstGeom>
          <a:noFill/>
        </p:spPr>
        <p:txBody>
          <a:bodyPr wrap="square" rtlCol="0">
            <a:spAutoFit/>
          </a:bodyPr>
          <a:lstStyle/>
          <a:p>
            <a:r>
              <a:rPr kumimoji="1" lang="ja-JP" altLang="en-US" sz="900" dirty="0"/>
              <a:t>精算期日</a:t>
            </a:r>
          </a:p>
        </p:txBody>
      </p:sp>
      <p:sp>
        <p:nvSpPr>
          <p:cNvPr id="142" name="テキスト ボックス 141"/>
          <p:cNvSpPr txBox="1"/>
          <p:nvPr/>
        </p:nvSpPr>
        <p:spPr>
          <a:xfrm>
            <a:off x="1269965" y="1657678"/>
            <a:ext cx="882412" cy="230832"/>
          </a:xfrm>
          <a:prstGeom prst="rect">
            <a:avLst/>
          </a:prstGeom>
          <a:noFill/>
        </p:spPr>
        <p:txBody>
          <a:bodyPr wrap="square" rtlCol="0">
            <a:spAutoFit/>
          </a:bodyPr>
          <a:lstStyle/>
          <a:p>
            <a:r>
              <a:rPr kumimoji="1" lang="en-US" altLang="ja-JP" sz="900" dirty="0"/>
              <a:t>2</a:t>
            </a:r>
            <a:r>
              <a:rPr kumimoji="1" lang="ja-JP" altLang="en-US" sz="900" dirty="0"/>
              <a:t>週間以内</a:t>
            </a:r>
          </a:p>
        </p:txBody>
      </p:sp>
      <p:sp>
        <p:nvSpPr>
          <p:cNvPr id="144" name="テキスト ボックス 143"/>
          <p:cNvSpPr txBox="1"/>
          <p:nvPr/>
        </p:nvSpPr>
        <p:spPr>
          <a:xfrm>
            <a:off x="1485782" y="1308678"/>
            <a:ext cx="882412" cy="230832"/>
          </a:xfrm>
          <a:prstGeom prst="rect">
            <a:avLst/>
          </a:prstGeom>
          <a:noFill/>
        </p:spPr>
        <p:txBody>
          <a:bodyPr wrap="square" rtlCol="0">
            <a:spAutoFit/>
          </a:bodyPr>
          <a:lstStyle/>
          <a:p>
            <a:r>
              <a:rPr kumimoji="1" lang="en-US" altLang="ja-JP" sz="900" dirty="0"/>
              <a:t>2</a:t>
            </a:r>
            <a:r>
              <a:rPr kumimoji="1" lang="ja-JP" altLang="en-US" sz="900" dirty="0"/>
              <a:t>週間以上</a:t>
            </a:r>
          </a:p>
        </p:txBody>
      </p:sp>
      <p:sp>
        <p:nvSpPr>
          <p:cNvPr id="145" name="四角形: 角を丸くする 4"/>
          <p:cNvSpPr/>
          <p:nvPr/>
        </p:nvSpPr>
        <p:spPr>
          <a:xfrm>
            <a:off x="2327453" y="1329817"/>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smtClean="0"/>
              <a:t>清算遅延理由</a:t>
            </a:r>
            <a:endParaRPr kumimoji="1" lang="en-US" altLang="ja-JP" sz="900" dirty="0" smtClean="0"/>
          </a:p>
        </p:txBody>
      </p:sp>
      <p:sp>
        <p:nvSpPr>
          <p:cNvPr id="146" name="フローチャート: 書類 145"/>
          <p:cNvSpPr/>
          <p:nvPr/>
        </p:nvSpPr>
        <p:spPr>
          <a:xfrm>
            <a:off x="2924122" y="1608193"/>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smtClean="0"/>
              <a:t>清算遅延理由</a:t>
            </a:r>
            <a:endParaRPr kumimoji="1" lang="ja-JP" altLang="en-US" sz="900" dirty="0"/>
          </a:p>
        </p:txBody>
      </p:sp>
      <p:cxnSp>
        <p:nvCxnSpPr>
          <p:cNvPr id="147" name="直線矢印コネクタ 146"/>
          <p:cNvCxnSpPr>
            <a:stCxn id="139" idx="3"/>
            <a:endCxn id="145" idx="1"/>
          </p:cNvCxnSpPr>
          <p:nvPr/>
        </p:nvCxnSpPr>
        <p:spPr>
          <a:xfrm flipV="1">
            <a:off x="1515320" y="1501670"/>
            <a:ext cx="812133" cy="1155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8" name="コネクタ: カギ線 130"/>
          <p:cNvCxnSpPr>
            <a:stCxn id="145" idx="2"/>
            <a:endCxn id="5" idx="0"/>
          </p:cNvCxnSpPr>
          <p:nvPr/>
        </p:nvCxnSpPr>
        <p:spPr>
          <a:xfrm rot="5400000">
            <a:off x="1881865" y="1114133"/>
            <a:ext cx="398044" cy="1516823"/>
          </a:xfrm>
          <a:prstGeom prst="bentConnector3">
            <a:avLst>
              <a:gd name="adj1" fmla="val 50000"/>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52" name="直線矢印コネクタ 151"/>
          <p:cNvCxnSpPr>
            <a:stCxn id="70" idx="2"/>
            <a:endCxn id="11" idx="0"/>
          </p:cNvCxnSpPr>
          <p:nvPr/>
        </p:nvCxnSpPr>
        <p:spPr>
          <a:xfrm flipH="1">
            <a:off x="1318714" y="4853366"/>
            <a:ext cx="3761" cy="102135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53" name="テキスト ボックス 152"/>
          <p:cNvSpPr txBox="1"/>
          <p:nvPr/>
        </p:nvSpPr>
        <p:spPr>
          <a:xfrm>
            <a:off x="3642512" y="679115"/>
            <a:ext cx="1897146" cy="507831"/>
          </a:xfrm>
          <a:prstGeom prst="rect">
            <a:avLst/>
          </a:prstGeom>
          <a:noFill/>
        </p:spPr>
        <p:txBody>
          <a:bodyPr wrap="square" rtlCol="0">
            <a:spAutoFit/>
          </a:bodyPr>
          <a:lstStyle/>
          <a:p>
            <a:r>
              <a:rPr kumimoji="1" lang="en-US" altLang="ja-JP" sz="900" dirty="0">
                <a:solidFill>
                  <a:srgbClr val="FF0000"/>
                </a:solidFill>
              </a:rPr>
              <a:t>【</a:t>
            </a:r>
            <a:r>
              <a:rPr kumimoji="1" lang="ja-JP" altLang="en-US" sz="900" dirty="0">
                <a:solidFill>
                  <a:srgbClr val="FF0000"/>
                </a:solidFill>
              </a:rPr>
              <a:t>新システム導入メモ</a:t>
            </a:r>
            <a:r>
              <a:rPr kumimoji="1" lang="en-US" altLang="ja-JP" sz="900" dirty="0">
                <a:solidFill>
                  <a:srgbClr val="FF0000"/>
                </a:solidFill>
              </a:rPr>
              <a:t>】</a:t>
            </a:r>
          </a:p>
          <a:p>
            <a:r>
              <a:rPr kumimoji="1" lang="ja-JP" altLang="en-US" sz="900" dirty="0" smtClean="0">
                <a:solidFill>
                  <a:srgbClr val="FF0000"/>
                </a:solidFill>
              </a:rPr>
              <a:t>領収書がない場合は支払い証明書を作成して添付。</a:t>
            </a:r>
            <a:endParaRPr kumimoji="1" lang="ja-JP" altLang="en-US" sz="900" dirty="0">
              <a:solidFill>
                <a:srgbClr val="FF0000"/>
              </a:solidFill>
            </a:endParaRPr>
          </a:p>
        </p:txBody>
      </p:sp>
      <p:sp>
        <p:nvSpPr>
          <p:cNvPr id="157" name="テキスト ボックス 156"/>
          <p:cNvSpPr txBox="1"/>
          <p:nvPr/>
        </p:nvSpPr>
        <p:spPr>
          <a:xfrm>
            <a:off x="5069496" y="3566013"/>
            <a:ext cx="3334608" cy="646331"/>
          </a:xfrm>
          <a:prstGeom prst="rect">
            <a:avLst/>
          </a:prstGeom>
          <a:noFill/>
          <a:ln>
            <a:noFill/>
          </a:ln>
        </p:spPr>
        <p:txBody>
          <a:bodyPr wrap="square" rtlCol="0">
            <a:spAutoFit/>
          </a:bodyPr>
          <a:lstStyle/>
          <a:p>
            <a:r>
              <a:rPr kumimoji="1" lang="ja-JP" altLang="en-US" b="1" dirty="0" smtClean="0">
                <a:solidFill>
                  <a:schemeClr val="accent1"/>
                </a:solidFill>
              </a:rPr>
              <a:t>立替清算開始までの現金に関するフローは現状と同じ。</a:t>
            </a:r>
            <a:endParaRPr kumimoji="1" lang="en-US" altLang="ja-JP" b="1" dirty="0" smtClean="0">
              <a:solidFill>
                <a:schemeClr val="accent1"/>
              </a:solidFill>
            </a:endParaRPr>
          </a:p>
        </p:txBody>
      </p:sp>
      <p:sp>
        <p:nvSpPr>
          <p:cNvPr id="160" name="テキスト ボックス 159"/>
          <p:cNvSpPr txBox="1"/>
          <p:nvPr/>
        </p:nvSpPr>
        <p:spPr>
          <a:xfrm>
            <a:off x="635488" y="6257559"/>
            <a:ext cx="1011818" cy="369332"/>
          </a:xfrm>
          <a:prstGeom prst="rect">
            <a:avLst/>
          </a:prstGeom>
          <a:noFill/>
        </p:spPr>
        <p:txBody>
          <a:bodyPr wrap="square" rtlCol="0">
            <a:spAutoFit/>
          </a:bodyPr>
          <a:lstStyle/>
          <a:p>
            <a:r>
              <a:rPr kumimoji="1" lang="en-US" altLang="ja-JP" sz="900" dirty="0" smtClean="0"/>
              <a:t>【</a:t>
            </a:r>
            <a:r>
              <a:rPr kumimoji="1" lang="ja-JP" altLang="en-US" sz="900" dirty="0" smtClean="0"/>
              <a:t>承認４</a:t>
            </a:r>
            <a:r>
              <a:rPr kumimoji="1" lang="en-US" altLang="ja-JP" sz="900" dirty="0" smtClean="0"/>
              <a:t>】</a:t>
            </a:r>
          </a:p>
          <a:p>
            <a:r>
              <a:rPr kumimoji="1" lang="ja-JP" altLang="en-US" sz="900" dirty="0" smtClean="0"/>
              <a:t>出納担当</a:t>
            </a:r>
            <a:endParaRPr kumimoji="1" lang="en-US" altLang="ja-JP" sz="900" dirty="0"/>
          </a:p>
        </p:txBody>
      </p:sp>
      <p:sp>
        <p:nvSpPr>
          <p:cNvPr id="162" name="テキスト ボックス 161"/>
          <p:cNvSpPr txBox="1"/>
          <p:nvPr/>
        </p:nvSpPr>
        <p:spPr>
          <a:xfrm>
            <a:off x="1734317" y="2311459"/>
            <a:ext cx="2139366" cy="646331"/>
          </a:xfrm>
          <a:prstGeom prst="rect">
            <a:avLst/>
          </a:prstGeom>
          <a:noFill/>
        </p:spPr>
        <p:txBody>
          <a:bodyPr wrap="square" rtlCol="0">
            <a:spAutoFit/>
          </a:bodyPr>
          <a:lstStyle/>
          <a:p>
            <a:r>
              <a:rPr kumimoji="1" lang="en-US" altLang="ja-JP" sz="900" dirty="0" smtClean="0"/>
              <a:t>【</a:t>
            </a:r>
            <a:r>
              <a:rPr kumimoji="1" lang="ja-JP" altLang="en-US" sz="900" dirty="0" smtClean="0"/>
              <a:t>申請</a:t>
            </a:r>
            <a:r>
              <a:rPr kumimoji="1" lang="en-US" altLang="ja-JP" sz="900" dirty="0" smtClean="0"/>
              <a:t>】</a:t>
            </a:r>
          </a:p>
          <a:p>
            <a:r>
              <a:rPr kumimoji="1" lang="ja-JP" altLang="en-US" sz="900" dirty="0" smtClean="0"/>
              <a:t>・必須）必要事項の入力</a:t>
            </a:r>
            <a:endParaRPr kumimoji="1" lang="en-US" altLang="ja-JP" sz="900" dirty="0" smtClean="0"/>
          </a:p>
          <a:p>
            <a:r>
              <a:rPr kumimoji="1" lang="ja-JP" altLang="en-US" sz="900" dirty="0"/>
              <a:t>・必須）領収書</a:t>
            </a:r>
            <a:r>
              <a:rPr kumimoji="1" lang="ja-JP" altLang="en-US" sz="900" dirty="0" smtClean="0"/>
              <a:t>（支払証明書）の添付</a:t>
            </a:r>
            <a:endParaRPr kumimoji="1" lang="en-US" altLang="ja-JP" sz="900" dirty="0" smtClean="0"/>
          </a:p>
          <a:p>
            <a:r>
              <a:rPr kumimoji="1" lang="ja-JP" altLang="en-US" sz="900" dirty="0" smtClean="0"/>
              <a:t>・任意）清算遅延理由の添付</a:t>
            </a:r>
            <a:endParaRPr kumimoji="1" lang="en-US" altLang="ja-JP" sz="900" dirty="0" smtClean="0"/>
          </a:p>
        </p:txBody>
      </p:sp>
      <p:cxnSp>
        <p:nvCxnSpPr>
          <p:cNvPr id="163" name="直線矢印コネクタ 162"/>
          <p:cNvCxnSpPr/>
          <p:nvPr/>
        </p:nvCxnSpPr>
        <p:spPr>
          <a:xfrm flipV="1">
            <a:off x="1226875" y="2415271"/>
            <a:ext cx="0" cy="92224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4" name="直線矢印コネクタ 163"/>
          <p:cNvCxnSpPr/>
          <p:nvPr/>
        </p:nvCxnSpPr>
        <p:spPr>
          <a:xfrm flipV="1">
            <a:off x="1226875" y="3681218"/>
            <a:ext cx="0" cy="82844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16510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フローチャート: 書類 94"/>
          <p:cNvSpPr/>
          <p:nvPr/>
        </p:nvSpPr>
        <p:spPr>
          <a:xfrm>
            <a:off x="701588" y="2166273"/>
            <a:ext cx="759061" cy="467297"/>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a:t>
            </a:r>
            <a:r>
              <a:rPr kumimoji="1" lang="ja-JP" altLang="en-US" sz="900" dirty="0" smtClean="0"/>
              <a:t>申請書</a:t>
            </a:r>
            <a:endParaRPr kumimoji="1" lang="ja-JP" altLang="en-US" sz="900" dirty="0"/>
          </a:p>
        </p:txBody>
      </p:sp>
      <p:sp>
        <p:nvSpPr>
          <p:cNvPr id="96" name="フローチャート: 書類 95"/>
          <p:cNvSpPr/>
          <p:nvPr/>
        </p:nvSpPr>
        <p:spPr>
          <a:xfrm>
            <a:off x="701588" y="3630721"/>
            <a:ext cx="759061" cy="467297"/>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a:t>
            </a:r>
            <a:r>
              <a:rPr kumimoji="1" lang="ja-JP" altLang="en-US" sz="900" dirty="0" smtClean="0"/>
              <a:t>申請書</a:t>
            </a:r>
            <a:endParaRPr kumimoji="1" lang="ja-JP" altLang="en-US" sz="900" dirty="0"/>
          </a:p>
        </p:txBody>
      </p:sp>
      <p:sp>
        <p:nvSpPr>
          <p:cNvPr id="97" name="フローチャート: 書類 96"/>
          <p:cNvSpPr/>
          <p:nvPr/>
        </p:nvSpPr>
        <p:spPr>
          <a:xfrm>
            <a:off x="701588" y="7250583"/>
            <a:ext cx="759061" cy="467297"/>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a:t>
            </a:r>
            <a:r>
              <a:rPr kumimoji="1" lang="ja-JP" altLang="en-US" sz="900" dirty="0" smtClean="0"/>
              <a:t>申請書</a:t>
            </a:r>
            <a:endParaRPr kumimoji="1" lang="ja-JP" altLang="en-US" sz="900" dirty="0"/>
          </a:p>
        </p:txBody>
      </p:sp>
      <p:sp>
        <p:nvSpPr>
          <p:cNvPr id="113" name="フローチャート: 書類 112"/>
          <p:cNvSpPr/>
          <p:nvPr/>
        </p:nvSpPr>
        <p:spPr>
          <a:xfrm>
            <a:off x="6336013" y="7045058"/>
            <a:ext cx="759061" cy="467297"/>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仮払申請書ｊ</a:t>
            </a:r>
          </a:p>
        </p:txBody>
      </p:sp>
      <p:sp>
        <p:nvSpPr>
          <p:cNvPr id="4" name="楕円 3"/>
          <p:cNvSpPr/>
          <p:nvPr/>
        </p:nvSpPr>
        <p:spPr>
          <a:xfrm>
            <a:off x="729349" y="572056"/>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開始</a:t>
            </a:r>
          </a:p>
        </p:txBody>
      </p:sp>
      <p:sp>
        <p:nvSpPr>
          <p:cNvPr id="7" name="テキスト ボックス 6"/>
          <p:cNvSpPr txBox="1"/>
          <p:nvPr/>
        </p:nvSpPr>
        <p:spPr>
          <a:xfrm>
            <a:off x="-12700" y="11603"/>
            <a:ext cx="5500914" cy="369332"/>
          </a:xfrm>
          <a:prstGeom prst="rect">
            <a:avLst/>
          </a:prstGeom>
          <a:noFill/>
        </p:spPr>
        <p:txBody>
          <a:bodyPr wrap="square" rtlCol="0">
            <a:spAutoFit/>
          </a:bodyPr>
          <a:lstStyle/>
          <a:p>
            <a:r>
              <a:rPr kumimoji="1" lang="ja-JP" altLang="en-US" dirty="0"/>
              <a:t>交際費の申請</a:t>
            </a:r>
          </a:p>
        </p:txBody>
      </p:sp>
      <p:sp>
        <p:nvSpPr>
          <p:cNvPr id="10" name="四角形: 角を丸くする 9"/>
          <p:cNvSpPr/>
          <p:nvPr/>
        </p:nvSpPr>
        <p:spPr>
          <a:xfrm>
            <a:off x="1258410" y="2926598"/>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smtClean="0"/>
              <a:t>承認</a:t>
            </a:r>
            <a:endParaRPr kumimoji="1" lang="en-US" altLang="ja-JP" sz="900" dirty="0" smtClean="0"/>
          </a:p>
        </p:txBody>
      </p:sp>
      <p:sp>
        <p:nvSpPr>
          <p:cNvPr id="11" name="四角形: 角を丸くする 10"/>
          <p:cNvSpPr/>
          <p:nvPr/>
        </p:nvSpPr>
        <p:spPr>
          <a:xfrm>
            <a:off x="1259832" y="7961934"/>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チェック</a:t>
            </a:r>
          </a:p>
        </p:txBody>
      </p:sp>
      <p:cxnSp>
        <p:nvCxnSpPr>
          <p:cNvPr id="19" name="直線矢印コネクタ 18"/>
          <p:cNvCxnSpPr>
            <a:stCxn id="4" idx="6"/>
            <a:endCxn id="58" idx="1"/>
          </p:cNvCxnSpPr>
          <p:nvPr/>
        </p:nvCxnSpPr>
        <p:spPr>
          <a:xfrm flipV="1">
            <a:off x="1099543" y="748925"/>
            <a:ext cx="480358" cy="822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4" name="正方形/長方形 43"/>
          <p:cNvSpPr/>
          <p:nvPr/>
        </p:nvSpPr>
        <p:spPr>
          <a:xfrm>
            <a:off x="0" y="508000"/>
            <a:ext cx="329669" cy="1469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1100" dirty="0"/>
              <a:t>申請者</a:t>
            </a:r>
          </a:p>
        </p:txBody>
      </p:sp>
      <p:sp>
        <p:nvSpPr>
          <p:cNvPr id="45" name="正方形/長方形 44"/>
          <p:cNvSpPr/>
          <p:nvPr/>
        </p:nvSpPr>
        <p:spPr>
          <a:xfrm>
            <a:off x="-1" y="1977571"/>
            <a:ext cx="330323" cy="15462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ja-JP" altLang="en-US" sz="1100" dirty="0"/>
              <a:t>承認者</a:t>
            </a:r>
            <a:endParaRPr kumimoji="1" lang="en-US" altLang="ja-JP" sz="1100" dirty="0"/>
          </a:p>
        </p:txBody>
      </p:sp>
      <p:sp>
        <p:nvSpPr>
          <p:cNvPr id="47" name="正方形/長方形 46"/>
          <p:cNvSpPr/>
          <p:nvPr/>
        </p:nvSpPr>
        <p:spPr>
          <a:xfrm>
            <a:off x="4322" y="7066907"/>
            <a:ext cx="325348" cy="153689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eaVert" rtlCol="0" anchor="ctr"/>
          <a:lstStyle/>
          <a:p>
            <a:pPr algn="ctr"/>
            <a:r>
              <a:rPr kumimoji="1" lang="ja-JP" altLang="en-US" sz="1100" dirty="0"/>
              <a:t>出納担当</a:t>
            </a:r>
          </a:p>
        </p:txBody>
      </p:sp>
      <p:sp>
        <p:nvSpPr>
          <p:cNvPr id="49" name="正方形/長方形 48"/>
          <p:cNvSpPr/>
          <p:nvPr/>
        </p:nvSpPr>
        <p:spPr>
          <a:xfrm>
            <a:off x="4321" y="8603801"/>
            <a:ext cx="329669" cy="987874"/>
          </a:xfrm>
          <a:prstGeom prst="rect">
            <a:avLst/>
          </a:prstGeom>
        </p:spPr>
        <p:style>
          <a:lnRef idx="2">
            <a:schemeClr val="dk1">
              <a:shade val="50000"/>
            </a:schemeClr>
          </a:lnRef>
          <a:fillRef idx="1">
            <a:schemeClr val="dk1"/>
          </a:fillRef>
          <a:effectRef idx="0">
            <a:schemeClr val="dk1"/>
          </a:effectRef>
          <a:fontRef idx="minor">
            <a:schemeClr val="lt1"/>
          </a:fontRef>
        </p:style>
        <p:txBody>
          <a:bodyPr vert="eaVert" rtlCol="0" anchor="ctr"/>
          <a:lstStyle/>
          <a:p>
            <a:pPr algn="ctr"/>
            <a:r>
              <a:rPr kumimoji="1" lang="ja-JP" altLang="en-US" sz="1100" dirty="0"/>
              <a:t>システム</a:t>
            </a:r>
          </a:p>
        </p:txBody>
      </p:sp>
      <p:sp>
        <p:nvSpPr>
          <p:cNvPr id="54" name="テキスト ボックス 53"/>
          <p:cNvSpPr txBox="1"/>
          <p:nvPr/>
        </p:nvSpPr>
        <p:spPr>
          <a:xfrm>
            <a:off x="1770118" y="2533482"/>
            <a:ext cx="463500" cy="230832"/>
          </a:xfrm>
          <a:prstGeom prst="rect">
            <a:avLst/>
          </a:prstGeom>
          <a:noFill/>
        </p:spPr>
        <p:txBody>
          <a:bodyPr wrap="square" rtlCol="0">
            <a:spAutoFit/>
          </a:bodyPr>
          <a:lstStyle/>
          <a:p>
            <a:r>
              <a:rPr kumimoji="1" lang="ja-JP" altLang="en-US" sz="900" dirty="0"/>
              <a:t>申請</a:t>
            </a:r>
          </a:p>
        </p:txBody>
      </p:sp>
      <p:sp>
        <p:nvSpPr>
          <p:cNvPr id="55" name="テキスト ボックス 54"/>
          <p:cNvSpPr txBox="1"/>
          <p:nvPr/>
        </p:nvSpPr>
        <p:spPr>
          <a:xfrm>
            <a:off x="1211155" y="1797125"/>
            <a:ext cx="463500" cy="369332"/>
          </a:xfrm>
          <a:prstGeom prst="rect">
            <a:avLst/>
          </a:prstGeom>
          <a:noFill/>
        </p:spPr>
        <p:txBody>
          <a:bodyPr wrap="square" rtlCol="0">
            <a:spAutoFit/>
          </a:bodyPr>
          <a:lstStyle/>
          <a:p>
            <a:r>
              <a:rPr kumimoji="1" lang="ja-JP" altLang="en-US" sz="900" dirty="0"/>
              <a:t>差し戻し</a:t>
            </a:r>
          </a:p>
        </p:txBody>
      </p:sp>
      <p:cxnSp>
        <p:nvCxnSpPr>
          <p:cNvPr id="57" name="コネクタ: カギ線 56"/>
          <p:cNvCxnSpPr>
            <a:stCxn id="114" idx="3"/>
            <a:endCxn id="41" idx="0"/>
          </p:cNvCxnSpPr>
          <p:nvPr/>
        </p:nvCxnSpPr>
        <p:spPr>
          <a:xfrm>
            <a:off x="2282099" y="1451354"/>
            <a:ext cx="3214259" cy="6512696"/>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66" name="テキスト ボックス 65"/>
          <p:cNvSpPr txBox="1"/>
          <p:nvPr/>
        </p:nvSpPr>
        <p:spPr>
          <a:xfrm>
            <a:off x="5492361" y="7718803"/>
            <a:ext cx="882412" cy="230832"/>
          </a:xfrm>
          <a:prstGeom prst="rect">
            <a:avLst/>
          </a:prstGeom>
          <a:noFill/>
        </p:spPr>
        <p:txBody>
          <a:bodyPr wrap="square" rtlCol="0">
            <a:spAutoFit/>
          </a:bodyPr>
          <a:lstStyle/>
          <a:p>
            <a:r>
              <a:rPr kumimoji="1" lang="ja-JP" altLang="en-US" sz="900" dirty="0"/>
              <a:t>チェック</a:t>
            </a:r>
            <a:r>
              <a:rPr kumimoji="1" lang="en-US" altLang="ja-JP" sz="900" dirty="0"/>
              <a:t>NG</a:t>
            </a:r>
            <a:endParaRPr kumimoji="1" lang="ja-JP" altLang="en-US" sz="900" dirty="0"/>
          </a:p>
        </p:txBody>
      </p:sp>
      <p:sp>
        <p:nvSpPr>
          <p:cNvPr id="82" name="テキスト ボックス 81"/>
          <p:cNvSpPr txBox="1"/>
          <p:nvPr/>
        </p:nvSpPr>
        <p:spPr>
          <a:xfrm>
            <a:off x="652459" y="8316408"/>
            <a:ext cx="1818534" cy="784830"/>
          </a:xfrm>
          <a:prstGeom prst="rect">
            <a:avLst/>
          </a:prstGeom>
          <a:noFill/>
        </p:spPr>
        <p:txBody>
          <a:bodyPr wrap="square" rtlCol="0">
            <a:spAutoFit/>
          </a:bodyPr>
          <a:lstStyle/>
          <a:p>
            <a:r>
              <a:rPr kumimoji="1" lang="ja-JP" altLang="en-US" sz="900" dirty="0"/>
              <a:t>・所属</a:t>
            </a:r>
            <a:endParaRPr kumimoji="1" lang="en-US" altLang="ja-JP" sz="900" dirty="0"/>
          </a:p>
          <a:p>
            <a:r>
              <a:rPr kumimoji="1" lang="ja-JP" altLang="en-US" sz="900" dirty="0"/>
              <a:t>・社員番号</a:t>
            </a:r>
            <a:endParaRPr kumimoji="1" lang="en-US" altLang="ja-JP" sz="900" dirty="0"/>
          </a:p>
          <a:p>
            <a:r>
              <a:rPr kumimoji="1" lang="ja-JP" altLang="en-US" sz="900" dirty="0"/>
              <a:t>・氏名</a:t>
            </a:r>
            <a:endParaRPr kumimoji="1" lang="en-US" altLang="ja-JP" sz="900" dirty="0"/>
          </a:p>
          <a:p>
            <a:r>
              <a:rPr kumimoji="1" lang="ja-JP" altLang="en-US" sz="900" dirty="0"/>
              <a:t>・費用負担の区分</a:t>
            </a:r>
            <a:endParaRPr kumimoji="1" lang="en-US" altLang="ja-JP" sz="900" dirty="0"/>
          </a:p>
          <a:p>
            <a:r>
              <a:rPr kumimoji="1" lang="ja-JP" altLang="en-US" sz="900" dirty="0"/>
              <a:t>・押印、日付</a:t>
            </a:r>
            <a:endParaRPr kumimoji="1" lang="en-US" altLang="ja-JP" sz="900" dirty="0"/>
          </a:p>
        </p:txBody>
      </p:sp>
      <p:sp>
        <p:nvSpPr>
          <p:cNvPr id="115" name="テキスト ボックス 114"/>
          <p:cNvSpPr txBox="1"/>
          <p:nvPr/>
        </p:nvSpPr>
        <p:spPr>
          <a:xfrm>
            <a:off x="2494710" y="2598611"/>
            <a:ext cx="1474806" cy="923330"/>
          </a:xfrm>
          <a:prstGeom prst="rect">
            <a:avLst/>
          </a:prstGeom>
          <a:noFill/>
        </p:spPr>
        <p:txBody>
          <a:bodyPr wrap="square" rtlCol="0">
            <a:spAutoFit/>
          </a:bodyPr>
          <a:lstStyle/>
          <a:p>
            <a:r>
              <a:rPr kumimoji="1" lang="ja-JP" altLang="en-US" sz="900" dirty="0"/>
              <a:t>・承認者</a:t>
            </a:r>
            <a:endParaRPr kumimoji="1" lang="en-US" altLang="ja-JP" sz="900" dirty="0"/>
          </a:p>
          <a:p>
            <a:r>
              <a:rPr kumimoji="1" lang="ja-JP" altLang="en-US" sz="900" dirty="0"/>
              <a:t>店舗：店長</a:t>
            </a:r>
            <a:endParaRPr kumimoji="1" lang="en-US" altLang="ja-JP" sz="900" dirty="0"/>
          </a:p>
          <a:p>
            <a:r>
              <a:rPr kumimoji="1" lang="ja-JP" altLang="en-US" sz="900" dirty="0"/>
              <a:t>店長：支社長</a:t>
            </a:r>
            <a:endParaRPr kumimoji="1" lang="en-US" altLang="ja-JP" sz="900" dirty="0"/>
          </a:p>
          <a:p>
            <a:r>
              <a:rPr kumimoji="1" lang="ja-JP" altLang="en-US" sz="900" dirty="0"/>
              <a:t>部長未満：部長・支社長</a:t>
            </a:r>
            <a:endParaRPr kumimoji="1" lang="en-US" altLang="ja-JP" sz="900" dirty="0"/>
          </a:p>
          <a:p>
            <a:r>
              <a:rPr kumimoji="1" lang="ja-JP" altLang="en-US" sz="900" dirty="0"/>
              <a:t>部長：担当役員</a:t>
            </a:r>
            <a:endParaRPr kumimoji="1" lang="en-US" altLang="ja-JP" sz="900" dirty="0"/>
          </a:p>
          <a:p>
            <a:r>
              <a:rPr kumimoji="1" lang="ja-JP" altLang="en-US" sz="900" dirty="0"/>
              <a:t>執行役員以上：社長</a:t>
            </a:r>
          </a:p>
        </p:txBody>
      </p:sp>
      <p:sp>
        <p:nvSpPr>
          <p:cNvPr id="61" name="正方形/長方形 60"/>
          <p:cNvSpPr/>
          <p:nvPr/>
        </p:nvSpPr>
        <p:spPr>
          <a:xfrm>
            <a:off x="653" y="3522023"/>
            <a:ext cx="329669" cy="120237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eaVert" rtlCol="0" anchor="ctr"/>
          <a:lstStyle/>
          <a:p>
            <a:pPr algn="ctr"/>
            <a:r>
              <a:rPr kumimoji="1" lang="ja-JP" altLang="en-US" sz="1100" dirty="0"/>
              <a:t>決裁者</a:t>
            </a:r>
            <a:endParaRPr kumimoji="1" lang="en-US" altLang="ja-JP" sz="1100" dirty="0"/>
          </a:p>
        </p:txBody>
      </p:sp>
      <p:sp>
        <p:nvSpPr>
          <p:cNvPr id="70" name="四角形: 角を丸くする 69"/>
          <p:cNvSpPr/>
          <p:nvPr/>
        </p:nvSpPr>
        <p:spPr>
          <a:xfrm>
            <a:off x="1258410" y="4312175"/>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決裁</a:t>
            </a:r>
          </a:p>
        </p:txBody>
      </p:sp>
      <p:cxnSp>
        <p:nvCxnSpPr>
          <p:cNvPr id="72" name="直線矢印コネクタ 71"/>
          <p:cNvCxnSpPr>
            <a:stCxn id="114" idx="2"/>
            <a:endCxn id="10" idx="0"/>
          </p:cNvCxnSpPr>
          <p:nvPr/>
        </p:nvCxnSpPr>
        <p:spPr>
          <a:xfrm>
            <a:off x="1770255" y="1623206"/>
            <a:ext cx="0" cy="130339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0" name="直線矢印コネクタ 79"/>
          <p:cNvCxnSpPr>
            <a:stCxn id="10" idx="2"/>
            <a:endCxn id="70" idx="0"/>
          </p:cNvCxnSpPr>
          <p:nvPr/>
        </p:nvCxnSpPr>
        <p:spPr>
          <a:xfrm>
            <a:off x="1770255" y="3270303"/>
            <a:ext cx="0" cy="104187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2" name="テキスト ボックス 91"/>
          <p:cNvSpPr txBox="1"/>
          <p:nvPr/>
        </p:nvSpPr>
        <p:spPr>
          <a:xfrm>
            <a:off x="1770118" y="3673540"/>
            <a:ext cx="463500" cy="230832"/>
          </a:xfrm>
          <a:prstGeom prst="rect">
            <a:avLst/>
          </a:prstGeom>
          <a:noFill/>
        </p:spPr>
        <p:txBody>
          <a:bodyPr wrap="square" rtlCol="0">
            <a:spAutoFit/>
          </a:bodyPr>
          <a:lstStyle/>
          <a:p>
            <a:r>
              <a:rPr kumimoji="1" lang="ja-JP" altLang="en-US" sz="900" dirty="0"/>
              <a:t>申請</a:t>
            </a:r>
          </a:p>
        </p:txBody>
      </p:sp>
      <p:sp>
        <p:nvSpPr>
          <p:cNvPr id="93" name="テキスト ボックス 92"/>
          <p:cNvSpPr txBox="1"/>
          <p:nvPr/>
        </p:nvSpPr>
        <p:spPr>
          <a:xfrm>
            <a:off x="1211155" y="3262868"/>
            <a:ext cx="463500" cy="369332"/>
          </a:xfrm>
          <a:prstGeom prst="rect">
            <a:avLst/>
          </a:prstGeom>
          <a:noFill/>
        </p:spPr>
        <p:txBody>
          <a:bodyPr wrap="square" rtlCol="0">
            <a:spAutoFit/>
          </a:bodyPr>
          <a:lstStyle/>
          <a:p>
            <a:r>
              <a:rPr kumimoji="1" lang="ja-JP" altLang="en-US" sz="900" dirty="0"/>
              <a:t>差し戻し</a:t>
            </a:r>
          </a:p>
        </p:txBody>
      </p:sp>
      <p:cxnSp>
        <p:nvCxnSpPr>
          <p:cNvPr id="107" name="直線矢印コネクタ 106"/>
          <p:cNvCxnSpPr>
            <a:stCxn id="11" idx="3"/>
            <a:endCxn id="99" idx="2"/>
          </p:cNvCxnSpPr>
          <p:nvPr/>
        </p:nvCxnSpPr>
        <p:spPr>
          <a:xfrm flipV="1">
            <a:off x="2283521" y="8133153"/>
            <a:ext cx="4685533" cy="63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1" name="ひし形 40"/>
          <p:cNvSpPr/>
          <p:nvPr/>
        </p:nvSpPr>
        <p:spPr>
          <a:xfrm>
            <a:off x="5305858" y="7964050"/>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結果</a:t>
            </a:r>
          </a:p>
        </p:txBody>
      </p:sp>
      <p:sp>
        <p:nvSpPr>
          <p:cNvPr id="248" name="楕円 247"/>
          <p:cNvSpPr/>
          <p:nvPr/>
        </p:nvSpPr>
        <p:spPr>
          <a:xfrm>
            <a:off x="11519213" y="7948816"/>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終了</a:t>
            </a:r>
          </a:p>
        </p:txBody>
      </p:sp>
      <p:sp>
        <p:nvSpPr>
          <p:cNvPr id="78" name="テキスト ボックス 77"/>
          <p:cNvSpPr txBox="1"/>
          <p:nvPr/>
        </p:nvSpPr>
        <p:spPr>
          <a:xfrm>
            <a:off x="10143086" y="8304031"/>
            <a:ext cx="1652723" cy="1061829"/>
          </a:xfrm>
          <a:prstGeom prst="rect">
            <a:avLst/>
          </a:prstGeom>
          <a:noFill/>
        </p:spPr>
        <p:txBody>
          <a:bodyPr wrap="square" rtlCol="0">
            <a:spAutoFit/>
          </a:bodyPr>
          <a:lstStyle/>
          <a:p>
            <a:r>
              <a:rPr kumimoji="1" lang="en-US" altLang="ja-JP" sz="900" dirty="0"/>
              <a:t>【</a:t>
            </a:r>
            <a:r>
              <a:rPr kumimoji="1" lang="ja-JP" altLang="en-US" sz="900" dirty="0"/>
              <a:t>本社</a:t>
            </a:r>
            <a:r>
              <a:rPr kumimoji="1" lang="en-US" altLang="ja-JP" sz="900" dirty="0"/>
              <a:t>】</a:t>
            </a:r>
          </a:p>
          <a:p>
            <a:r>
              <a:rPr kumimoji="1" lang="ja-JP" altLang="en-US" sz="900" dirty="0"/>
              <a:t>原本を経理保管</a:t>
            </a:r>
            <a:endParaRPr kumimoji="1" lang="en-US" altLang="ja-JP" sz="900" dirty="0"/>
          </a:p>
          <a:p>
            <a:r>
              <a:rPr kumimoji="1" lang="en-US" altLang="ja-JP" sz="900" dirty="0"/>
              <a:t>【</a:t>
            </a:r>
            <a:r>
              <a:rPr kumimoji="1" lang="ja-JP" altLang="en-US" sz="900" dirty="0"/>
              <a:t>店頭・支社</a:t>
            </a:r>
            <a:r>
              <a:rPr kumimoji="1" lang="en-US" altLang="ja-JP" sz="900" dirty="0"/>
              <a:t>】</a:t>
            </a:r>
          </a:p>
          <a:p>
            <a:r>
              <a:rPr kumimoji="1" lang="ja-JP" altLang="en-US" sz="900" dirty="0"/>
              <a:t>一旦店頭・支社保管</a:t>
            </a:r>
            <a:endParaRPr kumimoji="1" lang="en-US" altLang="ja-JP" sz="900" dirty="0"/>
          </a:p>
          <a:p>
            <a:r>
              <a:rPr kumimoji="1" lang="ja-JP" altLang="en-US" sz="900" dirty="0"/>
              <a:t>毎月１０日・２０日・末日ごとに経理へ送付</a:t>
            </a:r>
            <a:r>
              <a:rPr kumimoji="1" lang="ja-JP" altLang="en-US" sz="900" dirty="0" smtClean="0"/>
              <a:t>、経理チェック後原本</a:t>
            </a:r>
            <a:r>
              <a:rPr kumimoji="1" lang="ja-JP" altLang="en-US" sz="900" dirty="0"/>
              <a:t>保管</a:t>
            </a:r>
          </a:p>
        </p:txBody>
      </p:sp>
      <p:sp>
        <p:nvSpPr>
          <p:cNvPr id="69" name="テキスト ボックス 68"/>
          <p:cNvSpPr txBox="1"/>
          <p:nvPr/>
        </p:nvSpPr>
        <p:spPr>
          <a:xfrm>
            <a:off x="2455525" y="552788"/>
            <a:ext cx="1375740" cy="230832"/>
          </a:xfrm>
          <a:prstGeom prst="rect">
            <a:avLst/>
          </a:prstGeom>
          <a:noFill/>
        </p:spPr>
        <p:txBody>
          <a:bodyPr wrap="square" rtlCol="0">
            <a:spAutoFit/>
          </a:bodyPr>
          <a:lstStyle/>
          <a:p>
            <a:r>
              <a:rPr kumimoji="1" lang="ja-JP" altLang="en-US" sz="900" dirty="0"/>
              <a:t>事後申請は原則禁止</a:t>
            </a:r>
          </a:p>
        </p:txBody>
      </p:sp>
      <p:sp>
        <p:nvSpPr>
          <p:cNvPr id="71" name="テキスト ボックス 70"/>
          <p:cNvSpPr txBox="1"/>
          <p:nvPr/>
        </p:nvSpPr>
        <p:spPr>
          <a:xfrm>
            <a:off x="2494710" y="4134270"/>
            <a:ext cx="2063757" cy="646331"/>
          </a:xfrm>
          <a:prstGeom prst="rect">
            <a:avLst/>
          </a:prstGeom>
          <a:noFill/>
        </p:spPr>
        <p:txBody>
          <a:bodyPr wrap="square" rtlCol="0">
            <a:spAutoFit/>
          </a:bodyPr>
          <a:lstStyle/>
          <a:p>
            <a:r>
              <a:rPr kumimoji="1" lang="ja-JP" altLang="en-US" sz="900" dirty="0"/>
              <a:t>・決裁者</a:t>
            </a:r>
            <a:endParaRPr kumimoji="1" lang="en-US" altLang="ja-JP" sz="900" dirty="0"/>
          </a:p>
          <a:p>
            <a:r>
              <a:rPr kumimoji="1" lang="ja-JP" altLang="en-US" sz="900" dirty="0"/>
              <a:t>費用</a:t>
            </a:r>
            <a:r>
              <a:rPr kumimoji="1" lang="en-US" altLang="ja-JP" sz="900" dirty="0"/>
              <a:t>10</a:t>
            </a:r>
            <a:r>
              <a:rPr kumimoji="1" lang="ja-JP" altLang="en-US" sz="900" dirty="0"/>
              <a:t>万円以上：長町専務</a:t>
            </a:r>
          </a:p>
          <a:p>
            <a:r>
              <a:rPr kumimoji="1" lang="ja-JP" altLang="en-US" sz="900" dirty="0"/>
              <a:t>費用</a:t>
            </a:r>
            <a:r>
              <a:rPr kumimoji="1" lang="en-US" altLang="ja-JP" sz="900" dirty="0"/>
              <a:t>10</a:t>
            </a:r>
            <a:r>
              <a:rPr kumimoji="1" lang="ja-JP" altLang="en-US" sz="900" dirty="0"/>
              <a:t>万円未満：担当役員</a:t>
            </a:r>
          </a:p>
          <a:p>
            <a:r>
              <a:rPr kumimoji="1" lang="en-US" altLang="ja-JP" sz="900" dirty="0"/>
              <a:t>※10</a:t>
            </a:r>
            <a:r>
              <a:rPr kumimoji="1" lang="ja-JP" altLang="en-US" sz="900" dirty="0"/>
              <a:t>万円未満は長町専務回覧不要</a:t>
            </a:r>
            <a:endParaRPr kumimoji="1" lang="en-US" altLang="ja-JP" sz="900" dirty="0"/>
          </a:p>
        </p:txBody>
      </p:sp>
      <p:cxnSp>
        <p:nvCxnSpPr>
          <p:cNvPr id="89" name="直線矢印コネクタ 88"/>
          <p:cNvCxnSpPr/>
          <p:nvPr/>
        </p:nvCxnSpPr>
        <p:spPr>
          <a:xfrm flipV="1">
            <a:off x="1673260" y="3270303"/>
            <a:ext cx="0" cy="104187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8" name="直線矢印コネクタ 97"/>
          <p:cNvCxnSpPr>
            <a:stCxn id="70" idx="2"/>
            <a:endCxn id="11" idx="0"/>
          </p:cNvCxnSpPr>
          <p:nvPr/>
        </p:nvCxnSpPr>
        <p:spPr>
          <a:xfrm>
            <a:off x="1770255" y="4655880"/>
            <a:ext cx="1422" cy="330605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81" name="フローチャート: 書類 80"/>
          <p:cNvSpPr/>
          <p:nvPr/>
        </p:nvSpPr>
        <p:spPr>
          <a:xfrm>
            <a:off x="783280" y="2371197"/>
            <a:ext cx="759061" cy="722271"/>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会合・接待・催事出席申請書兼経費精算書</a:t>
            </a:r>
          </a:p>
        </p:txBody>
      </p:sp>
      <p:sp>
        <p:nvSpPr>
          <p:cNvPr id="83" name="フローチャート: 書類 82"/>
          <p:cNvSpPr/>
          <p:nvPr/>
        </p:nvSpPr>
        <p:spPr>
          <a:xfrm>
            <a:off x="783280" y="3813884"/>
            <a:ext cx="759061" cy="722271"/>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会合・接待・催事出席申請書兼経費精算書</a:t>
            </a:r>
          </a:p>
        </p:txBody>
      </p:sp>
      <p:sp>
        <p:nvSpPr>
          <p:cNvPr id="84" name="フローチャート: 書類 83"/>
          <p:cNvSpPr/>
          <p:nvPr/>
        </p:nvSpPr>
        <p:spPr>
          <a:xfrm>
            <a:off x="783280" y="7428444"/>
            <a:ext cx="759061" cy="807212"/>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会合・接待・催事出席申請書兼経費</a:t>
            </a:r>
            <a:r>
              <a:rPr kumimoji="1" lang="ja-JP" altLang="en-US" sz="900" dirty="0" smtClean="0"/>
              <a:t>精算書</a:t>
            </a:r>
            <a:endParaRPr kumimoji="1" lang="en-US" altLang="ja-JP" sz="900" dirty="0" smtClean="0"/>
          </a:p>
          <a:p>
            <a:pPr algn="ctr"/>
            <a:r>
              <a:rPr kumimoji="1" lang="ja-JP" altLang="en-US" sz="900" dirty="0" smtClean="0"/>
              <a:t>（コピー）</a:t>
            </a:r>
            <a:endParaRPr kumimoji="1" lang="ja-JP" altLang="en-US" sz="900" dirty="0"/>
          </a:p>
        </p:txBody>
      </p:sp>
      <p:sp>
        <p:nvSpPr>
          <p:cNvPr id="99" name="楕円 98"/>
          <p:cNvSpPr/>
          <p:nvPr/>
        </p:nvSpPr>
        <p:spPr>
          <a:xfrm>
            <a:off x="6969054" y="7948056"/>
            <a:ext cx="370194" cy="37019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900" dirty="0"/>
              <a:t>A</a:t>
            </a:r>
            <a:endParaRPr kumimoji="1" lang="ja-JP" altLang="en-US" sz="900" dirty="0"/>
          </a:p>
        </p:txBody>
      </p:sp>
      <p:sp>
        <p:nvSpPr>
          <p:cNvPr id="106" name="テキスト ボックス 105"/>
          <p:cNvSpPr txBox="1"/>
          <p:nvPr/>
        </p:nvSpPr>
        <p:spPr>
          <a:xfrm>
            <a:off x="7187064" y="7550212"/>
            <a:ext cx="1230973" cy="369332"/>
          </a:xfrm>
          <a:prstGeom prst="rect">
            <a:avLst/>
          </a:prstGeom>
          <a:noFill/>
        </p:spPr>
        <p:txBody>
          <a:bodyPr wrap="square" rtlCol="0">
            <a:spAutoFit/>
          </a:bodyPr>
          <a:lstStyle/>
          <a:p>
            <a:r>
              <a:rPr kumimoji="1" lang="ja-JP" altLang="en-US" sz="900" dirty="0"/>
              <a:t>仮払申請のフローに基づき仮払金を支払</a:t>
            </a:r>
            <a:r>
              <a:rPr kumimoji="1" lang="ja-JP" altLang="en-US" sz="900" dirty="0" smtClean="0"/>
              <a:t>。</a:t>
            </a:r>
            <a:endParaRPr kumimoji="1" lang="en-US" altLang="ja-JP" sz="900" dirty="0" smtClean="0"/>
          </a:p>
        </p:txBody>
      </p:sp>
      <p:sp>
        <p:nvSpPr>
          <p:cNvPr id="111" name="フローチャート: 書類 110"/>
          <p:cNvSpPr/>
          <p:nvPr/>
        </p:nvSpPr>
        <p:spPr>
          <a:xfrm>
            <a:off x="6445526" y="7224250"/>
            <a:ext cx="759061" cy="824351"/>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会合・接待・催事出席申請書兼経費</a:t>
            </a:r>
            <a:r>
              <a:rPr kumimoji="1" lang="ja-JP" altLang="en-US" sz="900" dirty="0" smtClean="0"/>
              <a:t>精算書</a:t>
            </a:r>
            <a:endParaRPr kumimoji="1" lang="en-US" altLang="ja-JP" sz="900" dirty="0" smtClean="0"/>
          </a:p>
          <a:p>
            <a:pPr algn="ctr"/>
            <a:r>
              <a:rPr kumimoji="1" lang="ja-JP" altLang="en-US" sz="900" dirty="0" smtClean="0"/>
              <a:t>（コピー）</a:t>
            </a:r>
            <a:endParaRPr kumimoji="1" lang="ja-JP" altLang="en-US" sz="900" dirty="0"/>
          </a:p>
        </p:txBody>
      </p:sp>
      <p:sp>
        <p:nvSpPr>
          <p:cNvPr id="114" name="四角形: 角を丸くする 113"/>
          <p:cNvSpPr/>
          <p:nvPr/>
        </p:nvSpPr>
        <p:spPr>
          <a:xfrm>
            <a:off x="1258410" y="1279501"/>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申請</a:t>
            </a:r>
          </a:p>
        </p:txBody>
      </p:sp>
      <p:sp>
        <p:nvSpPr>
          <p:cNvPr id="58" name="ひし形 57"/>
          <p:cNvSpPr/>
          <p:nvPr/>
        </p:nvSpPr>
        <p:spPr>
          <a:xfrm>
            <a:off x="1579901" y="577072"/>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900" dirty="0"/>
          </a:p>
        </p:txBody>
      </p:sp>
      <p:sp>
        <p:nvSpPr>
          <p:cNvPr id="59" name="テキスト ボックス 58"/>
          <p:cNvSpPr txBox="1"/>
          <p:nvPr/>
        </p:nvSpPr>
        <p:spPr>
          <a:xfrm>
            <a:off x="1560499" y="583107"/>
            <a:ext cx="412059" cy="369332"/>
          </a:xfrm>
          <a:prstGeom prst="rect">
            <a:avLst/>
          </a:prstGeom>
          <a:noFill/>
        </p:spPr>
        <p:txBody>
          <a:bodyPr wrap="square" rtlCol="0">
            <a:spAutoFit/>
          </a:bodyPr>
          <a:lstStyle/>
          <a:p>
            <a:r>
              <a:rPr kumimoji="1" lang="ja-JP" altLang="en-US" sz="900" dirty="0" smtClean="0"/>
              <a:t>事前</a:t>
            </a:r>
            <a:r>
              <a:rPr kumimoji="1" lang="ja-JP" altLang="en-US" sz="900" dirty="0"/>
              <a:t>申請</a:t>
            </a:r>
          </a:p>
        </p:txBody>
      </p:sp>
      <p:cxnSp>
        <p:nvCxnSpPr>
          <p:cNvPr id="60" name="直線矢印コネクタ 59"/>
          <p:cNvCxnSpPr>
            <a:stCxn id="58" idx="2"/>
            <a:endCxn id="114" idx="0"/>
          </p:cNvCxnSpPr>
          <p:nvPr/>
        </p:nvCxnSpPr>
        <p:spPr>
          <a:xfrm flipH="1">
            <a:off x="1770255" y="920777"/>
            <a:ext cx="146" cy="35872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5" name="テキスト ボックス 64"/>
          <p:cNvSpPr txBox="1"/>
          <p:nvPr/>
        </p:nvSpPr>
        <p:spPr>
          <a:xfrm>
            <a:off x="1776689" y="874804"/>
            <a:ext cx="368132" cy="230832"/>
          </a:xfrm>
          <a:prstGeom prst="rect">
            <a:avLst/>
          </a:prstGeom>
          <a:noFill/>
        </p:spPr>
        <p:txBody>
          <a:bodyPr wrap="square" rtlCol="0">
            <a:spAutoFit/>
          </a:bodyPr>
          <a:lstStyle/>
          <a:p>
            <a:r>
              <a:rPr kumimoji="1" lang="en-US" altLang="ja-JP" sz="900" dirty="0" smtClean="0"/>
              <a:t>yes</a:t>
            </a:r>
            <a:endParaRPr kumimoji="1" lang="ja-JP" altLang="en-US" sz="900" dirty="0"/>
          </a:p>
        </p:txBody>
      </p:sp>
      <p:sp>
        <p:nvSpPr>
          <p:cNvPr id="67" name="テキスト ボックス 66"/>
          <p:cNvSpPr txBox="1"/>
          <p:nvPr/>
        </p:nvSpPr>
        <p:spPr>
          <a:xfrm>
            <a:off x="1984215" y="521140"/>
            <a:ext cx="368132" cy="230832"/>
          </a:xfrm>
          <a:prstGeom prst="rect">
            <a:avLst/>
          </a:prstGeom>
          <a:noFill/>
        </p:spPr>
        <p:txBody>
          <a:bodyPr wrap="square" rtlCol="0">
            <a:spAutoFit/>
          </a:bodyPr>
          <a:lstStyle/>
          <a:p>
            <a:r>
              <a:rPr kumimoji="1" lang="en-US" altLang="ja-JP" sz="900" dirty="0" smtClean="0"/>
              <a:t>no</a:t>
            </a:r>
            <a:endParaRPr kumimoji="1" lang="ja-JP" altLang="en-US" sz="900" dirty="0"/>
          </a:p>
        </p:txBody>
      </p:sp>
      <p:sp>
        <p:nvSpPr>
          <p:cNvPr id="73" name="楕円 247"/>
          <p:cNvSpPr/>
          <p:nvPr/>
        </p:nvSpPr>
        <p:spPr>
          <a:xfrm>
            <a:off x="11519213" y="572056"/>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終了</a:t>
            </a:r>
          </a:p>
        </p:txBody>
      </p:sp>
      <p:cxnSp>
        <p:nvCxnSpPr>
          <p:cNvPr id="74" name="直線矢印コネクタ 73"/>
          <p:cNvCxnSpPr>
            <a:stCxn id="58" idx="3"/>
            <a:endCxn id="73" idx="2"/>
          </p:cNvCxnSpPr>
          <p:nvPr/>
        </p:nvCxnSpPr>
        <p:spPr>
          <a:xfrm>
            <a:off x="1960901" y="748925"/>
            <a:ext cx="9558312" cy="822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87" name="ひし形 86"/>
          <p:cNvSpPr/>
          <p:nvPr/>
        </p:nvSpPr>
        <p:spPr>
          <a:xfrm>
            <a:off x="1581229" y="6196625"/>
            <a:ext cx="396578" cy="376389"/>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仮払金</a:t>
            </a:r>
          </a:p>
        </p:txBody>
      </p:sp>
      <p:sp>
        <p:nvSpPr>
          <p:cNvPr id="88" name="テキスト ボックス 87"/>
          <p:cNvSpPr txBox="1"/>
          <p:nvPr/>
        </p:nvSpPr>
        <p:spPr>
          <a:xfrm>
            <a:off x="1860738" y="6164478"/>
            <a:ext cx="882412" cy="230832"/>
          </a:xfrm>
          <a:prstGeom prst="rect">
            <a:avLst/>
          </a:prstGeom>
          <a:noFill/>
        </p:spPr>
        <p:txBody>
          <a:bodyPr wrap="square" rtlCol="0">
            <a:spAutoFit/>
          </a:bodyPr>
          <a:lstStyle/>
          <a:p>
            <a:r>
              <a:rPr kumimoji="1" lang="ja-JP" altLang="en-US" sz="900" dirty="0" smtClean="0"/>
              <a:t>なし</a:t>
            </a:r>
            <a:endParaRPr kumimoji="1" lang="ja-JP" altLang="en-US" sz="900" dirty="0"/>
          </a:p>
        </p:txBody>
      </p:sp>
      <p:sp>
        <p:nvSpPr>
          <p:cNvPr id="90" name="テキスト ボックス 89"/>
          <p:cNvSpPr txBox="1"/>
          <p:nvPr/>
        </p:nvSpPr>
        <p:spPr>
          <a:xfrm>
            <a:off x="1697884" y="6596538"/>
            <a:ext cx="1039873" cy="230832"/>
          </a:xfrm>
          <a:prstGeom prst="rect">
            <a:avLst/>
          </a:prstGeom>
          <a:noFill/>
        </p:spPr>
        <p:txBody>
          <a:bodyPr wrap="square" rtlCol="0">
            <a:spAutoFit/>
          </a:bodyPr>
          <a:lstStyle/>
          <a:p>
            <a:r>
              <a:rPr kumimoji="1" lang="ja-JP" altLang="en-US" sz="900" dirty="0" smtClean="0"/>
              <a:t>あり</a:t>
            </a:r>
            <a:endParaRPr kumimoji="1" lang="ja-JP" altLang="en-US" sz="900" dirty="0"/>
          </a:p>
        </p:txBody>
      </p:sp>
      <p:sp>
        <p:nvSpPr>
          <p:cNvPr id="100" name="テキスト ボックス 99"/>
          <p:cNvSpPr txBox="1"/>
          <p:nvPr/>
        </p:nvSpPr>
        <p:spPr>
          <a:xfrm>
            <a:off x="2622114" y="1534534"/>
            <a:ext cx="1515451" cy="369332"/>
          </a:xfrm>
          <a:prstGeom prst="rect">
            <a:avLst/>
          </a:prstGeom>
          <a:noFill/>
        </p:spPr>
        <p:txBody>
          <a:bodyPr wrap="square" rtlCol="0">
            <a:spAutoFit/>
          </a:bodyPr>
          <a:lstStyle/>
          <a:p>
            <a:r>
              <a:rPr kumimoji="1" lang="ja-JP" altLang="en-US" sz="900" dirty="0" smtClean="0"/>
              <a:t>仮払申請書は仮払が必要な場合のみ</a:t>
            </a:r>
            <a:endParaRPr kumimoji="1" lang="ja-JP" altLang="en-US" sz="900" dirty="0"/>
          </a:p>
        </p:txBody>
      </p:sp>
      <p:cxnSp>
        <p:nvCxnSpPr>
          <p:cNvPr id="116" name="直線矢印コネクタ 115"/>
          <p:cNvCxnSpPr/>
          <p:nvPr/>
        </p:nvCxnSpPr>
        <p:spPr>
          <a:xfrm flipV="1">
            <a:off x="1673260" y="1623206"/>
            <a:ext cx="0" cy="130339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18" name="四角形: 角を丸くする 69"/>
          <p:cNvSpPr/>
          <p:nvPr/>
        </p:nvSpPr>
        <p:spPr>
          <a:xfrm>
            <a:off x="1258410" y="6805067"/>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smtClean="0"/>
              <a:t>コピーを出納担当に渡す</a:t>
            </a:r>
            <a:endParaRPr kumimoji="1" lang="ja-JP" altLang="en-US" sz="900" dirty="0"/>
          </a:p>
        </p:txBody>
      </p:sp>
      <p:sp>
        <p:nvSpPr>
          <p:cNvPr id="124" name="正方形/長方形 123"/>
          <p:cNvSpPr/>
          <p:nvPr/>
        </p:nvSpPr>
        <p:spPr>
          <a:xfrm>
            <a:off x="-4083" y="4724400"/>
            <a:ext cx="333752" cy="2367595"/>
          </a:xfrm>
          <a:prstGeom prst="rect">
            <a:avLst/>
          </a:prstGeom>
        </p:spPr>
        <p:style>
          <a:lnRef idx="1">
            <a:schemeClr val="accent3"/>
          </a:lnRef>
          <a:fillRef idx="2">
            <a:schemeClr val="accent3"/>
          </a:fillRef>
          <a:effectRef idx="1">
            <a:schemeClr val="accent3"/>
          </a:effectRef>
          <a:fontRef idx="minor">
            <a:schemeClr val="dk1"/>
          </a:fontRef>
        </p:style>
        <p:txBody>
          <a:bodyPr vert="eaVert" rtlCol="0" anchor="ctr"/>
          <a:lstStyle/>
          <a:p>
            <a:pPr algn="ctr"/>
            <a:r>
              <a:rPr kumimoji="1" lang="ja-JP" altLang="en-US" sz="1100" dirty="0"/>
              <a:t>総務</a:t>
            </a:r>
            <a:endParaRPr kumimoji="1" lang="en-US" altLang="ja-JP" sz="1100" dirty="0"/>
          </a:p>
        </p:txBody>
      </p:sp>
      <p:sp>
        <p:nvSpPr>
          <p:cNvPr id="133" name="四角形: 角を丸くする 69"/>
          <p:cNvSpPr/>
          <p:nvPr/>
        </p:nvSpPr>
        <p:spPr>
          <a:xfrm>
            <a:off x="1258410" y="4869622"/>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smtClean="0"/>
              <a:t>チェック</a:t>
            </a:r>
            <a:endParaRPr kumimoji="1" lang="en-US" altLang="ja-JP" sz="900" dirty="0" smtClean="0"/>
          </a:p>
          <a:p>
            <a:pPr algn="ctr"/>
            <a:r>
              <a:rPr kumimoji="1" lang="ja-JP" altLang="en-US" sz="900" dirty="0" smtClean="0"/>
              <a:t>（総務）</a:t>
            </a:r>
            <a:endParaRPr kumimoji="1" lang="ja-JP" altLang="en-US" sz="900" dirty="0"/>
          </a:p>
        </p:txBody>
      </p:sp>
      <p:cxnSp>
        <p:nvCxnSpPr>
          <p:cNvPr id="134" name="コネクタ: カギ線 56"/>
          <p:cNvCxnSpPr>
            <a:stCxn id="114" idx="3"/>
            <a:endCxn id="133" idx="3"/>
          </p:cNvCxnSpPr>
          <p:nvPr/>
        </p:nvCxnSpPr>
        <p:spPr>
          <a:xfrm>
            <a:off x="2282099" y="1451354"/>
            <a:ext cx="12700" cy="3590121"/>
          </a:xfrm>
          <a:prstGeom prst="bentConnector3">
            <a:avLst>
              <a:gd name="adj1" fmla="val 1800000"/>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138" name="テキスト ボックス 137"/>
          <p:cNvSpPr txBox="1"/>
          <p:nvPr/>
        </p:nvSpPr>
        <p:spPr>
          <a:xfrm>
            <a:off x="2500200" y="4857343"/>
            <a:ext cx="2058267" cy="369332"/>
          </a:xfrm>
          <a:prstGeom prst="rect">
            <a:avLst/>
          </a:prstGeom>
          <a:noFill/>
        </p:spPr>
        <p:txBody>
          <a:bodyPr wrap="square" rtlCol="0">
            <a:spAutoFit/>
          </a:bodyPr>
          <a:lstStyle/>
          <a:p>
            <a:r>
              <a:rPr kumimoji="1" lang="ja-JP" altLang="en-US" sz="900" dirty="0"/>
              <a:t>総務は受付。総務・人事部長が申請内容のチェックを行う。</a:t>
            </a:r>
            <a:endParaRPr kumimoji="1" lang="en-US" altLang="ja-JP" sz="900" dirty="0"/>
          </a:p>
        </p:txBody>
      </p:sp>
      <p:sp>
        <p:nvSpPr>
          <p:cNvPr id="149" name="テキスト ボックス 148"/>
          <p:cNvSpPr txBox="1"/>
          <p:nvPr/>
        </p:nvSpPr>
        <p:spPr>
          <a:xfrm>
            <a:off x="3831265" y="6545206"/>
            <a:ext cx="1616600" cy="507831"/>
          </a:xfrm>
          <a:prstGeom prst="rect">
            <a:avLst/>
          </a:prstGeom>
          <a:noFill/>
        </p:spPr>
        <p:txBody>
          <a:bodyPr wrap="square" rtlCol="0">
            <a:spAutoFit/>
          </a:bodyPr>
          <a:lstStyle/>
          <a:p>
            <a:r>
              <a:rPr kumimoji="1" lang="ja-JP" altLang="en-US" sz="900" dirty="0" smtClean="0"/>
              <a:t>申請書は請求書を兼ねているため、申請書は申請者に返却</a:t>
            </a:r>
            <a:endParaRPr kumimoji="1" lang="en-US" altLang="ja-JP" sz="900" dirty="0"/>
          </a:p>
        </p:txBody>
      </p:sp>
      <p:cxnSp>
        <p:nvCxnSpPr>
          <p:cNvPr id="157" name="直線矢印コネクタ 156"/>
          <p:cNvCxnSpPr>
            <a:stCxn id="99" idx="6"/>
            <a:endCxn id="248" idx="2"/>
          </p:cNvCxnSpPr>
          <p:nvPr/>
        </p:nvCxnSpPr>
        <p:spPr>
          <a:xfrm>
            <a:off x="7339248" y="8133153"/>
            <a:ext cx="4179965" cy="76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6" name="四角形: 角を丸くする 263"/>
          <p:cNvSpPr/>
          <p:nvPr/>
        </p:nvSpPr>
        <p:spPr>
          <a:xfrm>
            <a:off x="10214340" y="7962060"/>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書類の保管</a:t>
            </a:r>
          </a:p>
        </p:txBody>
      </p:sp>
      <p:sp>
        <p:nvSpPr>
          <p:cNvPr id="169" name="四角形: 角を丸くする 69"/>
          <p:cNvSpPr/>
          <p:nvPr/>
        </p:nvSpPr>
        <p:spPr>
          <a:xfrm>
            <a:off x="4029570" y="6210557"/>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smtClean="0"/>
              <a:t>コピーを申請書</a:t>
            </a:r>
            <a:r>
              <a:rPr kumimoji="1" lang="ja-JP" altLang="en-US" sz="900" dirty="0"/>
              <a:t>に</a:t>
            </a:r>
            <a:r>
              <a:rPr kumimoji="1" lang="ja-JP" altLang="en-US" sz="900" dirty="0" smtClean="0"/>
              <a:t>返却</a:t>
            </a:r>
            <a:endParaRPr kumimoji="1" lang="ja-JP" altLang="en-US" sz="900" dirty="0"/>
          </a:p>
        </p:txBody>
      </p:sp>
      <p:cxnSp>
        <p:nvCxnSpPr>
          <p:cNvPr id="170" name="コネクタ: カギ線 56"/>
          <p:cNvCxnSpPr>
            <a:stCxn id="114" idx="3"/>
            <a:endCxn id="169" idx="0"/>
          </p:cNvCxnSpPr>
          <p:nvPr/>
        </p:nvCxnSpPr>
        <p:spPr>
          <a:xfrm>
            <a:off x="2282099" y="1451354"/>
            <a:ext cx="2259316" cy="4759203"/>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173" name="直線矢印コネクタ 172"/>
          <p:cNvCxnSpPr>
            <a:stCxn id="87" idx="3"/>
            <a:endCxn id="169" idx="1"/>
          </p:cNvCxnSpPr>
          <p:nvPr/>
        </p:nvCxnSpPr>
        <p:spPr>
          <a:xfrm flipV="1">
            <a:off x="1977807" y="6382410"/>
            <a:ext cx="2051763" cy="24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92" name="四角形: 角を丸くする 69"/>
          <p:cNvSpPr/>
          <p:nvPr/>
        </p:nvSpPr>
        <p:spPr>
          <a:xfrm>
            <a:off x="8524903" y="7972767"/>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申請者</a:t>
            </a:r>
            <a:r>
              <a:rPr kumimoji="1" lang="ja-JP" altLang="en-US" sz="900" dirty="0" smtClean="0"/>
              <a:t>に返却</a:t>
            </a:r>
            <a:endParaRPr kumimoji="1" lang="ja-JP" altLang="en-US" sz="900" dirty="0"/>
          </a:p>
        </p:txBody>
      </p:sp>
      <p:cxnSp>
        <p:nvCxnSpPr>
          <p:cNvPr id="193" name="コネクタ: カギ線 56"/>
          <p:cNvCxnSpPr>
            <a:stCxn id="114" idx="3"/>
            <a:endCxn id="192" idx="0"/>
          </p:cNvCxnSpPr>
          <p:nvPr/>
        </p:nvCxnSpPr>
        <p:spPr>
          <a:xfrm>
            <a:off x="2282099" y="1451354"/>
            <a:ext cx="6754649" cy="6521413"/>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196" name="テキスト ボックス 195"/>
          <p:cNvSpPr txBox="1"/>
          <p:nvPr/>
        </p:nvSpPr>
        <p:spPr>
          <a:xfrm>
            <a:off x="8512493" y="8327114"/>
            <a:ext cx="1616600" cy="646331"/>
          </a:xfrm>
          <a:prstGeom prst="rect">
            <a:avLst/>
          </a:prstGeom>
          <a:noFill/>
        </p:spPr>
        <p:txBody>
          <a:bodyPr wrap="square" rtlCol="0">
            <a:spAutoFit/>
          </a:bodyPr>
          <a:lstStyle/>
          <a:p>
            <a:r>
              <a:rPr kumimoji="1" lang="ja-JP" altLang="en-US" sz="900" dirty="0" smtClean="0"/>
              <a:t>申請書は請求書を兼ねているため、決裁された申請書は申請者に返却。</a:t>
            </a:r>
            <a:endParaRPr kumimoji="1" lang="en-US" altLang="ja-JP" sz="900" dirty="0" smtClean="0"/>
          </a:p>
          <a:p>
            <a:r>
              <a:rPr kumimoji="1" lang="ja-JP" altLang="en-US" sz="900" dirty="0" smtClean="0"/>
              <a:t>＊仮払申請書は返却しない</a:t>
            </a:r>
            <a:endParaRPr kumimoji="1" lang="en-US" altLang="ja-JP" sz="900" dirty="0"/>
          </a:p>
        </p:txBody>
      </p:sp>
      <p:sp>
        <p:nvSpPr>
          <p:cNvPr id="161" name="フローチャート: 書類 160"/>
          <p:cNvSpPr/>
          <p:nvPr/>
        </p:nvSpPr>
        <p:spPr>
          <a:xfrm>
            <a:off x="9879244" y="7620848"/>
            <a:ext cx="759061" cy="467297"/>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a:t>
            </a:r>
            <a:r>
              <a:rPr kumimoji="1" lang="ja-JP" altLang="en-US" sz="900" dirty="0" smtClean="0"/>
              <a:t>申請書</a:t>
            </a:r>
            <a:endParaRPr kumimoji="1" lang="ja-JP" altLang="en-US" sz="900" dirty="0"/>
          </a:p>
        </p:txBody>
      </p:sp>
      <p:sp>
        <p:nvSpPr>
          <p:cNvPr id="199" name="フローチャート: 書類 198"/>
          <p:cNvSpPr/>
          <p:nvPr/>
        </p:nvSpPr>
        <p:spPr>
          <a:xfrm>
            <a:off x="8698934" y="7085267"/>
            <a:ext cx="759061" cy="824351"/>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会合・接待・催事出席申請書兼経費</a:t>
            </a:r>
            <a:r>
              <a:rPr kumimoji="1" lang="ja-JP" altLang="en-US" sz="900" dirty="0" smtClean="0"/>
              <a:t>精算書</a:t>
            </a:r>
            <a:endParaRPr kumimoji="1" lang="en-US" altLang="ja-JP" sz="900" dirty="0" smtClean="0"/>
          </a:p>
          <a:p>
            <a:pPr algn="ctr"/>
            <a:r>
              <a:rPr kumimoji="1" lang="ja-JP" altLang="en-US" sz="900" dirty="0" smtClean="0"/>
              <a:t>（コピー）</a:t>
            </a:r>
            <a:endParaRPr kumimoji="1" lang="ja-JP" altLang="en-US" sz="900" dirty="0"/>
          </a:p>
        </p:txBody>
      </p:sp>
      <p:sp>
        <p:nvSpPr>
          <p:cNvPr id="200" name="フローチャート: 書類 199"/>
          <p:cNvSpPr/>
          <p:nvPr/>
        </p:nvSpPr>
        <p:spPr>
          <a:xfrm>
            <a:off x="4140186" y="5270006"/>
            <a:ext cx="759061" cy="824351"/>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会合・接待・催事出席申請書兼経費</a:t>
            </a:r>
            <a:r>
              <a:rPr kumimoji="1" lang="ja-JP" altLang="en-US" sz="900" dirty="0" smtClean="0"/>
              <a:t>精算書</a:t>
            </a:r>
          </a:p>
          <a:p>
            <a:pPr algn="ctr"/>
            <a:r>
              <a:rPr kumimoji="1" lang="ja-JP" altLang="en-US" sz="900" dirty="0" smtClean="0"/>
              <a:t>（コピー）</a:t>
            </a:r>
            <a:endParaRPr kumimoji="1" lang="ja-JP" altLang="en-US" sz="900" dirty="0"/>
          </a:p>
        </p:txBody>
      </p:sp>
      <p:sp>
        <p:nvSpPr>
          <p:cNvPr id="201" name="四角形: 角を丸くする 86"/>
          <p:cNvSpPr/>
          <p:nvPr/>
        </p:nvSpPr>
        <p:spPr>
          <a:xfrm>
            <a:off x="1258410" y="5586409"/>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書類</a:t>
            </a:r>
            <a:r>
              <a:rPr kumimoji="1" lang="ja-JP" altLang="en-US" sz="900" dirty="0" smtClean="0"/>
              <a:t>の保管とコピー</a:t>
            </a:r>
            <a:endParaRPr kumimoji="1" lang="ja-JP" altLang="en-US" sz="900" dirty="0"/>
          </a:p>
        </p:txBody>
      </p:sp>
      <p:sp>
        <p:nvSpPr>
          <p:cNvPr id="203" name="テキスト ボックス 202"/>
          <p:cNvSpPr txBox="1"/>
          <p:nvPr/>
        </p:nvSpPr>
        <p:spPr>
          <a:xfrm>
            <a:off x="2331572" y="5642735"/>
            <a:ext cx="1105159" cy="230832"/>
          </a:xfrm>
          <a:prstGeom prst="rect">
            <a:avLst/>
          </a:prstGeom>
          <a:noFill/>
        </p:spPr>
        <p:txBody>
          <a:bodyPr wrap="square" rtlCol="0">
            <a:spAutoFit/>
          </a:bodyPr>
          <a:lstStyle/>
          <a:p>
            <a:r>
              <a:rPr kumimoji="1" lang="ja-JP" altLang="en-US" sz="900" dirty="0"/>
              <a:t>書類は総務管轄</a:t>
            </a:r>
          </a:p>
        </p:txBody>
      </p:sp>
      <p:sp>
        <p:nvSpPr>
          <p:cNvPr id="122" name="フローチャート: 書類 121"/>
          <p:cNvSpPr/>
          <p:nvPr/>
        </p:nvSpPr>
        <p:spPr>
          <a:xfrm>
            <a:off x="492178" y="5317714"/>
            <a:ext cx="759061" cy="467297"/>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a:t>
            </a:r>
            <a:r>
              <a:rPr kumimoji="1" lang="ja-JP" altLang="en-US" sz="900" dirty="0" smtClean="0"/>
              <a:t>申請書</a:t>
            </a:r>
            <a:endParaRPr kumimoji="1" lang="ja-JP" altLang="en-US" sz="900" dirty="0"/>
          </a:p>
        </p:txBody>
      </p:sp>
      <p:sp>
        <p:nvSpPr>
          <p:cNvPr id="123" name="フローチャート: 書類 122"/>
          <p:cNvSpPr/>
          <p:nvPr/>
        </p:nvSpPr>
        <p:spPr>
          <a:xfrm>
            <a:off x="573870" y="5474354"/>
            <a:ext cx="759061" cy="722271"/>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会合・接待・催事出席申請書兼経費精算書</a:t>
            </a:r>
          </a:p>
        </p:txBody>
      </p:sp>
      <p:sp>
        <p:nvSpPr>
          <p:cNvPr id="214" name="楕円 247"/>
          <p:cNvSpPr/>
          <p:nvPr/>
        </p:nvSpPr>
        <p:spPr>
          <a:xfrm>
            <a:off x="11558573" y="6207401"/>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終了</a:t>
            </a:r>
          </a:p>
        </p:txBody>
      </p:sp>
      <p:cxnSp>
        <p:nvCxnSpPr>
          <p:cNvPr id="215" name="直線矢印コネクタ 214"/>
          <p:cNvCxnSpPr>
            <a:stCxn id="169" idx="3"/>
            <a:endCxn id="214" idx="2"/>
          </p:cNvCxnSpPr>
          <p:nvPr/>
        </p:nvCxnSpPr>
        <p:spPr>
          <a:xfrm>
            <a:off x="5053259" y="6382410"/>
            <a:ext cx="6505314" cy="100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20" name="フローチャート: 磁気ディスク 219"/>
          <p:cNvSpPr/>
          <p:nvPr/>
        </p:nvSpPr>
        <p:spPr>
          <a:xfrm>
            <a:off x="6825056" y="8943163"/>
            <a:ext cx="655551" cy="52367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221" name="直線矢印コネクタ 220"/>
          <p:cNvCxnSpPr>
            <a:stCxn id="99" idx="4"/>
            <a:endCxn id="220" idx="1"/>
          </p:cNvCxnSpPr>
          <p:nvPr/>
        </p:nvCxnSpPr>
        <p:spPr>
          <a:xfrm flipH="1">
            <a:off x="7152832" y="8318250"/>
            <a:ext cx="1319" cy="6249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8" name="フローチャート: 書類 7"/>
          <p:cNvSpPr/>
          <p:nvPr/>
        </p:nvSpPr>
        <p:spPr>
          <a:xfrm>
            <a:off x="1924267" y="1768607"/>
            <a:ext cx="759061" cy="722271"/>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会合・接待・催事出席申請書兼経費精算書</a:t>
            </a:r>
          </a:p>
        </p:txBody>
      </p:sp>
      <p:sp>
        <p:nvSpPr>
          <p:cNvPr id="91" name="フローチャート: 書類 90"/>
          <p:cNvSpPr/>
          <p:nvPr/>
        </p:nvSpPr>
        <p:spPr>
          <a:xfrm>
            <a:off x="1854087" y="1570601"/>
            <a:ext cx="759061" cy="467297"/>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a:t>
            </a:r>
            <a:r>
              <a:rPr kumimoji="1" lang="ja-JP" altLang="en-US" sz="900" dirty="0" smtClean="0"/>
              <a:t>申請書</a:t>
            </a:r>
            <a:endParaRPr kumimoji="1" lang="ja-JP" altLang="en-US" sz="900" dirty="0"/>
          </a:p>
        </p:txBody>
      </p:sp>
    </p:spTree>
    <p:extLst>
      <p:ext uri="{BB962C8B-B14F-4D97-AF65-F5344CB8AC3E}">
        <p14:creationId xmlns:p14="http://schemas.microsoft.com/office/powerpoint/2010/main" val="10691201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6" name="直線矢印コネクタ 185"/>
          <p:cNvCxnSpPr>
            <a:stCxn id="132" idx="3"/>
            <a:endCxn id="179" idx="1"/>
          </p:cNvCxnSpPr>
          <p:nvPr/>
        </p:nvCxnSpPr>
        <p:spPr>
          <a:xfrm flipV="1">
            <a:off x="3260208" y="6707783"/>
            <a:ext cx="1467909" cy="1650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 name="テキスト ボックス 6"/>
          <p:cNvSpPr txBox="1"/>
          <p:nvPr/>
        </p:nvSpPr>
        <p:spPr>
          <a:xfrm>
            <a:off x="-12700" y="11603"/>
            <a:ext cx="5500914" cy="369332"/>
          </a:xfrm>
          <a:prstGeom prst="rect">
            <a:avLst/>
          </a:prstGeom>
          <a:noFill/>
        </p:spPr>
        <p:txBody>
          <a:bodyPr wrap="square" rtlCol="0">
            <a:spAutoFit/>
          </a:bodyPr>
          <a:lstStyle/>
          <a:p>
            <a:r>
              <a:rPr kumimoji="1" lang="ja-JP" altLang="en-US" dirty="0"/>
              <a:t>交際費の精算</a:t>
            </a:r>
          </a:p>
        </p:txBody>
      </p:sp>
      <p:sp>
        <p:nvSpPr>
          <p:cNvPr id="44" name="正方形/長方形 43"/>
          <p:cNvSpPr/>
          <p:nvPr/>
        </p:nvSpPr>
        <p:spPr>
          <a:xfrm>
            <a:off x="0" y="508000"/>
            <a:ext cx="329669" cy="1469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1100" dirty="0"/>
              <a:t>申請者</a:t>
            </a:r>
          </a:p>
        </p:txBody>
      </p:sp>
      <p:sp>
        <p:nvSpPr>
          <p:cNvPr id="45" name="正方形/長方形 44"/>
          <p:cNvSpPr/>
          <p:nvPr/>
        </p:nvSpPr>
        <p:spPr>
          <a:xfrm>
            <a:off x="4321" y="1977571"/>
            <a:ext cx="312678" cy="146957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ja-JP" altLang="en-US" sz="1100" dirty="0"/>
              <a:t>承認者</a:t>
            </a:r>
            <a:endParaRPr kumimoji="1" lang="en-US" altLang="ja-JP" sz="1100" dirty="0"/>
          </a:p>
        </p:txBody>
      </p:sp>
      <p:sp>
        <p:nvSpPr>
          <p:cNvPr id="47" name="正方形/長方形 46"/>
          <p:cNvSpPr/>
          <p:nvPr/>
        </p:nvSpPr>
        <p:spPr>
          <a:xfrm>
            <a:off x="0" y="5751432"/>
            <a:ext cx="329669" cy="292542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eaVert" rtlCol="0" anchor="ctr"/>
          <a:lstStyle/>
          <a:p>
            <a:pPr algn="ctr"/>
            <a:r>
              <a:rPr kumimoji="1" lang="ja-JP" altLang="en-US" sz="1100" dirty="0"/>
              <a:t>出納担当</a:t>
            </a:r>
          </a:p>
        </p:txBody>
      </p:sp>
      <p:sp>
        <p:nvSpPr>
          <p:cNvPr id="49" name="正方形/長方形 48"/>
          <p:cNvSpPr/>
          <p:nvPr/>
        </p:nvSpPr>
        <p:spPr>
          <a:xfrm>
            <a:off x="4321" y="8603801"/>
            <a:ext cx="329669" cy="987874"/>
          </a:xfrm>
          <a:prstGeom prst="rect">
            <a:avLst/>
          </a:prstGeom>
        </p:spPr>
        <p:style>
          <a:lnRef idx="2">
            <a:schemeClr val="dk1">
              <a:shade val="50000"/>
            </a:schemeClr>
          </a:lnRef>
          <a:fillRef idx="1">
            <a:schemeClr val="dk1"/>
          </a:fillRef>
          <a:effectRef idx="0">
            <a:schemeClr val="dk1"/>
          </a:effectRef>
          <a:fontRef idx="minor">
            <a:schemeClr val="lt1"/>
          </a:fontRef>
        </p:style>
        <p:txBody>
          <a:bodyPr vert="eaVert" rtlCol="0" anchor="ctr"/>
          <a:lstStyle/>
          <a:p>
            <a:pPr algn="ctr"/>
            <a:r>
              <a:rPr kumimoji="1" lang="ja-JP" altLang="en-US" sz="1100" dirty="0"/>
              <a:t>システム</a:t>
            </a:r>
          </a:p>
        </p:txBody>
      </p:sp>
      <p:sp>
        <p:nvSpPr>
          <p:cNvPr id="61" name="正方形/長方形 60"/>
          <p:cNvSpPr/>
          <p:nvPr/>
        </p:nvSpPr>
        <p:spPr>
          <a:xfrm>
            <a:off x="653" y="3447142"/>
            <a:ext cx="329669" cy="23176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eaVert" rtlCol="0" anchor="ctr"/>
          <a:lstStyle/>
          <a:p>
            <a:pPr algn="ctr"/>
            <a:r>
              <a:rPr kumimoji="1" lang="ja-JP" altLang="en-US" sz="1100" dirty="0"/>
              <a:t>決裁者</a:t>
            </a:r>
            <a:endParaRPr kumimoji="1" lang="en-US" altLang="ja-JP" sz="1100" dirty="0"/>
          </a:p>
        </p:txBody>
      </p:sp>
      <p:sp>
        <p:nvSpPr>
          <p:cNvPr id="104" name="四角形: 角を丸くする 103"/>
          <p:cNvSpPr/>
          <p:nvPr/>
        </p:nvSpPr>
        <p:spPr>
          <a:xfrm>
            <a:off x="1258410" y="1606513"/>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申請</a:t>
            </a:r>
          </a:p>
        </p:txBody>
      </p:sp>
      <p:sp>
        <p:nvSpPr>
          <p:cNvPr id="105" name="四角形: 角を丸くする 104"/>
          <p:cNvSpPr/>
          <p:nvPr/>
        </p:nvSpPr>
        <p:spPr>
          <a:xfrm>
            <a:off x="1258410" y="2867710"/>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承認</a:t>
            </a:r>
          </a:p>
        </p:txBody>
      </p:sp>
      <p:sp>
        <p:nvSpPr>
          <p:cNvPr id="106" name="テキスト ボックス 105"/>
          <p:cNvSpPr txBox="1"/>
          <p:nvPr/>
        </p:nvSpPr>
        <p:spPr>
          <a:xfrm>
            <a:off x="1770118" y="1947670"/>
            <a:ext cx="463500" cy="230832"/>
          </a:xfrm>
          <a:prstGeom prst="rect">
            <a:avLst/>
          </a:prstGeom>
          <a:noFill/>
        </p:spPr>
        <p:txBody>
          <a:bodyPr wrap="square" rtlCol="0">
            <a:spAutoFit/>
          </a:bodyPr>
          <a:lstStyle/>
          <a:p>
            <a:r>
              <a:rPr kumimoji="1" lang="ja-JP" altLang="en-US" sz="900" dirty="0"/>
              <a:t>申請</a:t>
            </a:r>
          </a:p>
        </p:txBody>
      </p:sp>
      <p:sp>
        <p:nvSpPr>
          <p:cNvPr id="117" name="テキスト ボックス 116"/>
          <p:cNvSpPr txBox="1"/>
          <p:nvPr/>
        </p:nvSpPr>
        <p:spPr>
          <a:xfrm>
            <a:off x="1211155" y="1945315"/>
            <a:ext cx="463500" cy="369332"/>
          </a:xfrm>
          <a:prstGeom prst="rect">
            <a:avLst/>
          </a:prstGeom>
          <a:noFill/>
        </p:spPr>
        <p:txBody>
          <a:bodyPr wrap="square" rtlCol="0">
            <a:spAutoFit/>
          </a:bodyPr>
          <a:lstStyle/>
          <a:p>
            <a:r>
              <a:rPr kumimoji="1" lang="ja-JP" altLang="en-US" sz="900" dirty="0"/>
              <a:t>差し戻し</a:t>
            </a:r>
          </a:p>
        </p:txBody>
      </p:sp>
      <p:sp>
        <p:nvSpPr>
          <p:cNvPr id="122" name="テキスト ボックス 121"/>
          <p:cNvSpPr txBox="1"/>
          <p:nvPr/>
        </p:nvSpPr>
        <p:spPr>
          <a:xfrm>
            <a:off x="2407485" y="2174271"/>
            <a:ext cx="1474806" cy="923330"/>
          </a:xfrm>
          <a:prstGeom prst="rect">
            <a:avLst/>
          </a:prstGeom>
          <a:noFill/>
        </p:spPr>
        <p:txBody>
          <a:bodyPr wrap="square" rtlCol="0">
            <a:spAutoFit/>
          </a:bodyPr>
          <a:lstStyle/>
          <a:p>
            <a:r>
              <a:rPr kumimoji="1" lang="ja-JP" altLang="en-US" sz="900" dirty="0"/>
              <a:t>・承認者</a:t>
            </a:r>
            <a:endParaRPr kumimoji="1" lang="en-US" altLang="ja-JP" sz="900" dirty="0"/>
          </a:p>
          <a:p>
            <a:r>
              <a:rPr kumimoji="1" lang="ja-JP" altLang="en-US" sz="900" dirty="0"/>
              <a:t>店舗：店長</a:t>
            </a:r>
            <a:endParaRPr kumimoji="1" lang="en-US" altLang="ja-JP" sz="900" dirty="0"/>
          </a:p>
          <a:p>
            <a:r>
              <a:rPr kumimoji="1" lang="ja-JP" altLang="en-US" sz="900" dirty="0"/>
              <a:t>店長：支社長</a:t>
            </a:r>
            <a:endParaRPr kumimoji="1" lang="en-US" altLang="ja-JP" sz="900" dirty="0"/>
          </a:p>
          <a:p>
            <a:r>
              <a:rPr kumimoji="1" lang="ja-JP" altLang="en-US" sz="900" dirty="0"/>
              <a:t>部長未満：部長・支社長</a:t>
            </a:r>
            <a:endParaRPr kumimoji="1" lang="en-US" altLang="ja-JP" sz="900" dirty="0"/>
          </a:p>
          <a:p>
            <a:r>
              <a:rPr kumimoji="1" lang="ja-JP" altLang="en-US" sz="900" dirty="0"/>
              <a:t>部長：担当役員</a:t>
            </a:r>
            <a:endParaRPr kumimoji="1" lang="en-US" altLang="ja-JP" sz="900" dirty="0"/>
          </a:p>
          <a:p>
            <a:r>
              <a:rPr kumimoji="1" lang="ja-JP" altLang="en-US" sz="900" dirty="0"/>
              <a:t>執行役員以上：社長</a:t>
            </a:r>
          </a:p>
        </p:txBody>
      </p:sp>
      <p:sp>
        <p:nvSpPr>
          <p:cNvPr id="128" name="フローチャート: 書類 127"/>
          <p:cNvSpPr/>
          <p:nvPr/>
        </p:nvSpPr>
        <p:spPr>
          <a:xfrm>
            <a:off x="808362" y="2299214"/>
            <a:ext cx="759061" cy="722271"/>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会合・接待・催事出席申請書兼経費精算書</a:t>
            </a:r>
          </a:p>
        </p:txBody>
      </p:sp>
      <p:cxnSp>
        <p:nvCxnSpPr>
          <p:cNvPr id="130" name="直線矢印コネクタ 129"/>
          <p:cNvCxnSpPr>
            <a:stCxn id="104" idx="2"/>
            <a:endCxn id="105" idx="0"/>
          </p:cNvCxnSpPr>
          <p:nvPr/>
        </p:nvCxnSpPr>
        <p:spPr>
          <a:xfrm>
            <a:off x="1770255" y="1950218"/>
            <a:ext cx="0" cy="91749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32" name="四角形: 角を丸くする 131"/>
          <p:cNvSpPr/>
          <p:nvPr/>
        </p:nvSpPr>
        <p:spPr>
          <a:xfrm>
            <a:off x="2236519" y="6552433"/>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チェック</a:t>
            </a:r>
          </a:p>
        </p:txBody>
      </p:sp>
      <p:sp>
        <p:nvSpPr>
          <p:cNvPr id="135" name="テキスト ボックス 134"/>
          <p:cNvSpPr txBox="1"/>
          <p:nvPr/>
        </p:nvSpPr>
        <p:spPr>
          <a:xfrm>
            <a:off x="943433" y="6989598"/>
            <a:ext cx="4296529" cy="1338828"/>
          </a:xfrm>
          <a:prstGeom prst="rect">
            <a:avLst/>
          </a:prstGeom>
          <a:noFill/>
        </p:spPr>
        <p:txBody>
          <a:bodyPr wrap="square" rtlCol="0">
            <a:spAutoFit/>
          </a:bodyPr>
          <a:lstStyle/>
          <a:p>
            <a:r>
              <a:rPr kumimoji="1" lang="ja-JP" altLang="en-US" sz="900" dirty="0"/>
              <a:t>・事前に申請していること</a:t>
            </a:r>
            <a:endParaRPr kumimoji="1" lang="en-US" altLang="ja-JP" sz="900" dirty="0"/>
          </a:p>
          <a:p>
            <a:r>
              <a:rPr kumimoji="1" lang="ja-JP" altLang="en-US" sz="900" dirty="0"/>
              <a:t>・押印</a:t>
            </a:r>
            <a:endParaRPr kumimoji="1" lang="en-US" altLang="ja-JP" sz="900" dirty="0"/>
          </a:p>
          <a:p>
            <a:r>
              <a:rPr kumimoji="1" lang="ja-JP" altLang="en-US" sz="900" dirty="0"/>
              <a:t>・精算日の超過</a:t>
            </a:r>
            <a:endParaRPr kumimoji="1" lang="en-US" altLang="ja-JP" sz="900" dirty="0"/>
          </a:p>
          <a:p>
            <a:r>
              <a:rPr kumimoji="1" lang="ja-JP" altLang="en-US" sz="900" dirty="0"/>
              <a:t>・申請内容と精算内容の一致</a:t>
            </a:r>
            <a:endParaRPr kumimoji="1" lang="en-US" altLang="ja-JP" sz="900" dirty="0"/>
          </a:p>
          <a:p>
            <a:r>
              <a:rPr kumimoji="1" lang="ja-JP" altLang="en-US" sz="900" dirty="0"/>
              <a:t>・（同上のため省略のチェックなし）参加人数、参加者の名前の記入</a:t>
            </a:r>
            <a:endParaRPr kumimoji="1" lang="en-US" altLang="ja-JP" sz="900" dirty="0"/>
          </a:p>
          <a:p>
            <a:r>
              <a:rPr kumimoji="1" lang="ja-JP" altLang="en-US" sz="900" dirty="0"/>
              <a:t>・（同上のため省略のチェックなし）使用年月日、支払先名称、住所、金額</a:t>
            </a:r>
            <a:endParaRPr kumimoji="1" lang="en-US" altLang="ja-JP" sz="900" dirty="0"/>
          </a:p>
          <a:p>
            <a:r>
              <a:rPr kumimoji="1" lang="ja-JP" altLang="en-US" sz="900" dirty="0"/>
              <a:t>・実際使用金額の予算超過の有無</a:t>
            </a:r>
            <a:endParaRPr kumimoji="1" lang="en-US" altLang="ja-JP" sz="900" dirty="0"/>
          </a:p>
          <a:p>
            <a:r>
              <a:rPr kumimoji="1" lang="ja-JP" altLang="en-US" sz="900" dirty="0"/>
              <a:t>・予算超過が</a:t>
            </a:r>
            <a:r>
              <a:rPr kumimoji="1" lang="en-US" altLang="ja-JP" sz="900" dirty="0"/>
              <a:t>10%</a:t>
            </a:r>
            <a:r>
              <a:rPr kumimoji="1" lang="ja-JP" altLang="en-US" sz="900" dirty="0"/>
              <a:t>以内の場合、理由の記入および役員決裁の有無</a:t>
            </a:r>
            <a:endParaRPr kumimoji="1" lang="en-US" altLang="ja-JP" sz="900" dirty="0"/>
          </a:p>
          <a:p>
            <a:r>
              <a:rPr kumimoji="1" lang="ja-JP" altLang="en-US" sz="900" dirty="0"/>
              <a:t>・領収書</a:t>
            </a:r>
            <a:endParaRPr kumimoji="1" lang="en-US" altLang="ja-JP" sz="900" dirty="0"/>
          </a:p>
        </p:txBody>
      </p:sp>
      <p:cxnSp>
        <p:nvCxnSpPr>
          <p:cNvPr id="136" name="直線矢印コネクタ 135"/>
          <p:cNvCxnSpPr>
            <a:stCxn id="142" idx="2"/>
            <a:endCxn id="132" idx="0"/>
          </p:cNvCxnSpPr>
          <p:nvPr/>
        </p:nvCxnSpPr>
        <p:spPr>
          <a:xfrm flipH="1">
            <a:off x="2748364" y="5764817"/>
            <a:ext cx="4476" cy="78761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37" name="ひし形 136"/>
          <p:cNvSpPr/>
          <p:nvPr/>
        </p:nvSpPr>
        <p:spPr>
          <a:xfrm>
            <a:off x="3432704" y="6552432"/>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結果</a:t>
            </a:r>
          </a:p>
        </p:txBody>
      </p:sp>
      <p:sp>
        <p:nvSpPr>
          <p:cNvPr id="142" name="四角形: 角を丸くする 144"/>
          <p:cNvSpPr/>
          <p:nvPr/>
        </p:nvSpPr>
        <p:spPr>
          <a:xfrm>
            <a:off x="2240995" y="5421112"/>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決裁</a:t>
            </a:r>
            <a:endParaRPr kumimoji="1" lang="en-US" altLang="ja-JP" sz="900" dirty="0"/>
          </a:p>
          <a:p>
            <a:pPr algn="ctr"/>
            <a:r>
              <a:rPr kumimoji="1" lang="ja-JP" altLang="en-US" sz="900" dirty="0"/>
              <a:t>（担当役員）</a:t>
            </a:r>
          </a:p>
        </p:txBody>
      </p:sp>
      <p:sp>
        <p:nvSpPr>
          <p:cNvPr id="144" name="テキスト ボックス 143"/>
          <p:cNvSpPr txBox="1"/>
          <p:nvPr/>
        </p:nvSpPr>
        <p:spPr>
          <a:xfrm>
            <a:off x="1740117" y="5137876"/>
            <a:ext cx="882412" cy="230832"/>
          </a:xfrm>
          <a:prstGeom prst="rect">
            <a:avLst/>
          </a:prstGeom>
          <a:noFill/>
        </p:spPr>
        <p:txBody>
          <a:bodyPr wrap="square" rtlCol="0">
            <a:spAutoFit/>
          </a:bodyPr>
          <a:lstStyle/>
          <a:p>
            <a:r>
              <a:rPr kumimoji="1" lang="en-US" altLang="ja-JP" sz="900" dirty="0"/>
              <a:t>2</a:t>
            </a:r>
            <a:r>
              <a:rPr kumimoji="1" lang="ja-JP" altLang="en-US" sz="900" dirty="0"/>
              <a:t>週間以内</a:t>
            </a:r>
          </a:p>
        </p:txBody>
      </p:sp>
      <p:sp>
        <p:nvSpPr>
          <p:cNvPr id="145" name="テキスト ボックス 144"/>
          <p:cNvSpPr txBox="1"/>
          <p:nvPr/>
        </p:nvSpPr>
        <p:spPr>
          <a:xfrm>
            <a:off x="1904398" y="4765554"/>
            <a:ext cx="882412" cy="230832"/>
          </a:xfrm>
          <a:prstGeom prst="rect">
            <a:avLst/>
          </a:prstGeom>
          <a:noFill/>
        </p:spPr>
        <p:txBody>
          <a:bodyPr wrap="square" rtlCol="0">
            <a:spAutoFit/>
          </a:bodyPr>
          <a:lstStyle/>
          <a:p>
            <a:r>
              <a:rPr kumimoji="1" lang="en-US" altLang="ja-JP" sz="900" dirty="0"/>
              <a:t>2</a:t>
            </a:r>
            <a:r>
              <a:rPr kumimoji="1" lang="ja-JP" altLang="en-US" sz="900" dirty="0"/>
              <a:t>週間以上</a:t>
            </a:r>
          </a:p>
        </p:txBody>
      </p:sp>
      <p:cxnSp>
        <p:nvCxnSpPr>
          <p:cNvPr id="146" name="コネクタ: カギ線 56"/>
          <p:cNvCxnSpPr>
            <a:stCxn id="142" idx="0"/>
            <a:endCxn id="141" idx="3"/>
          </p:cNvCxnSpPr>
          <p:nvPr/>
        </p:nvCxnSpPr>
        <p:spPr>
          <a:xfrm rot="16200000" flipV="1">
            <a:off x="2137770" y="4806041"/>
            <a:ext cx="429173" cy="800969"/>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147" name="コネクタ: カギ線 56"/>
          <p:cNvCxnSpPr>
            <a:stCxn id="104" idx="3"/>
            <a:endCxn id="137" idx="0"/>
          </p:cNvCxnSpPr>
          <p:nvPr/>
        </p:nvCxnSpPr>
        <p:spPr>
          <a:xfrm>
            <a:off x="2282099" y="1778366"/>
            <a:ext cx="1341105" cy="4774066"/>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150" name="コネクタ: カギ線 56"/>
          <p:cNvCxnSpPr>
            <a:stCxn id="132" idx="1"/>
            <a:endCxn id="88" idx="2"/>
          </p:cNvCxnSpPr>
          <p:nvPr/>
        </p:nvCxnSpPr>
        <p:spPr>
          <a:xfrm rot="10800000">
            <a:off x="1770255" y="3934388"/>
            <a:ext cx="466264" cy="2789898"/>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152" name="フローチャート: 書類 151"/>
          <p:cNvSpPr/>
          <p:nvPr/>
        </p:nvSpPr>
        <p:spPr>
          <a:xfrm>
            <a:off x="1939162" y="5893384"/>
            <a:ext cx="759061" cy="722271"/>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会合・接待・催事出席申請書兼経費精算書</a:t>
            </a:r>
          </a:p>
        </p:txBody>
      </p:sp>
      <p:sp>
        <p:nvSpPr>
          <p:cNvPr id="141" name="ひし形 140"/>
          <p:cNvSpPr/>
          <p:nvPr/>
        </p:nvSpPr>
        <p:spPr>
          <a:xfrm>
            <a:off x="1570871" y="4820086"/>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900" dirty="0"/>
          </a:p>
        </p:txBody>
      </p:sp>
      <p:sp>
        <p:nvSpPr>
          <p:cNvPr id="148" name="テキスト ボックス 147"/>
          <p:cNvSpPr txBox="1"/>
          <p:nvPr/>
        </p:nvSpPr>
        <p:spPr>
          <a:xfrm>
            <a:off x="1579755" y="4811720"/>
            <a:ext cx="412059" cy="369332"/>
          </a:xfrm>
          <a:prstGeom prst="rect">
            <a:avLst/>
          </a:prstGeom>
          <a:noFill/>
        </p:spPr>
        <p:txBody>
          <a:bodyPr wrap="square" rtlCol="0">
            <a:spAutoFit/>
          </a:bodyPr>
          <a:lstStyle/>
          <a:p>
            <a:r>
              <a:rPr kumimoji="1" lang="ja-JP" altLang="en-US" sz="900" dirty="0"/>
              <a:t>精算期日</a:t>
            </a:r>
          </a:p>
        </p:txBody>
      </p:sp>
      <p:sp>
        <p:nvSpPr>
          <p:cNvPr id="153" name="ひし形 152"/>
          <p:cNvSpPr/>
          <p:nvPr/>
        </p:nvSpPr>
        <p:spPr>
          <a:xfrm>
            <a:off x="1581555" y="4193007"/>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900" dirty="0"/>
          </a:p>
        </p:txBody>
      </p:sp>
      <p:sp>
        <p:nvSpPr>
          <p:cNvPr id="157" name="テキスト ボックス 156"/>
          <p:cNvSpPr txBox="1"/>
          <p:nvPr/>
        </p:nvSpPr>
        <p:spPr>
          <a:xfrm>
            <a:off x="3552291" y="6265735"/>
            <a:ext cx="882412" cy="230832"/>
          </a:xfrm>
          <a:prstGeom prst="rect">
            <a:avLst/>
          </a:prstGeom>
          <a:noFill/>
        </p:spPr>
        <p:txBody>
          <a:bodyPr wrap="square" rtlCol="0">
            <a:spAutoFit/>
          </a:bodyPr>
          <a:lstStyle/>
          <a:p>
            <a:r>
              <a:rPr kumimoji="1" lang="ja-JP" altLang="en-US" sz="900" dirty="0"/>
              <a:t>チェック</a:t>
            </a:r>
            <a:r>
              <a:rPr kumimoji="1" lang="en-US" altLang="ja-JP" sz="900" dirty="0"/>
              <a:t>NG</a:t>
            </a:r>
            <a:endParaRPr kumimoji="1" lang="ja-JP" altLang="en-US" sz="900" dirty="0"/>
          </a:p>
        </p:txBody>
      </p:sp>
      <p:sp>
        <p:nvSpPr>
          <p:cNvPr id="162" name="テキスト ボックス 161"/>
          <p:cNvSpPr txBox="1"/>
          <p:nvPr/>
        </p:nvSpPr>
        <p:spPr>
          <a:xfrm>
            <a:off x="1886819" y="4111195"/>
            <a:ext cx="882412" cy="230832"/>
          </a:xfrm>
          <a:prstGeom prst="rect">
            <a:avLst/>
          </a:prstGeom>
          <a:noFill/>
        </p:spPr>
        <p:txBody>
          <a:bodyPr wrap="square" rtlCol="0">
            <a:spAutoFit/>
          </a:bodyPr>
          <a:lstStyle/>
          <a:p>
            <a:r>
              <a:rPr kumimoji="1" lang="en-US" altLang="ja-JP" sz="900" dirty="0"/>
              <a:t>10%</a:t>
            </a:r>
            <a:r>
              <a:rPr kumimoji="1" lang="ja-JP" altLang="en-US" sz="900" dirty="0"/>
              <a:t>以内</a:t>
            </a:r>
          </a:p>
        </p:txBody>
      </p:sp>
      <p:sp>
        <p:nvSpPr>
          <p:cNvPr id="163" name="テキスト ボックス 162"/>
          <p:cNvSpPr txBox="1"/>
          <p:nvPr/>
        </p:nvSpPr>
        <p:spPr>
          <a:xfrm>
            <a:off x="1563174" y="4211337"/>
            <a:ext cx="412059" cy="369332"/>
          </a:xfrm>
          <a:prstGeom prst="rect">
            <a:avLst/>
          </a:prstGeom>
          <a:noFill/>
        </p:spPr>
        <p:txBody>
          <a:bodyPr wrap="square" rtlCol="0">
            <a:spAutoFit/>
          </a:bodyPr>
          <a:lstStyle/>
          <a:p>
            <a:r>
              <a:rPr kumimoji="1" lang="ja-JP" altLang="en-US" sz="900" dirty="0"/>
              <a:t>予算超過</a:t>
            </a:r>
          </a:p>
        </p:txBody>
      </p:sp>
      <p:sp>
        <p:nvSpPr>
          <p:cNvPr id="164" name="テキスト ボックス 163"/>
          <p:cNvSpPr txBox="1"/>
          <p:nvPr/>
        </p:nvSpPr>
        <p:spPr>
          <a:xfrm>
            <a:off x="1077441" y="4158102"/>
            <a:ext cx="882412" cy="230832"/>
          </a:xfrm>
          <a:prstGeom prst="rect">
            <a:avLst/>
          </a:prstGeom>
          <a:noFill/>
        </p:spPr>
        <p:txBody>
          <a:bodyPr wrap="square" rtlCol="0">
            <a:spAutoFit/>
          </a:bodyPr>
          <a:lstStyle/>
          <a:p>
            <a:r>
              <a:rPr kumimoji="1" lang="en-US" altLang="ja-JP" sz="900" dirty="0"/>
              <a:t>10%</a:t>
            </a:r>
            <a:r>
              <a:rPr kumimoji="1" lang="ja-JP" altLang="en-US" sz="900" dirty="0"/>
              <a:t>以上</a:t>
            </a:r>
          </a:p>
        </p:txBody>
      </p:sp>
      <p:cxnSp>
        <p:nvCxnSpPr>
          <p:cNvPr id="166" name="コネクタ: カギ線 56"/>
          <p:cNvCxnSpPr>
            <a:stCxn id="142" idx="0"/>
            <a:endCxn id="153" idx="3"/>
          </p:cNvCxnSpPr>
          <p:nvPr/>
        </p:nvCxnSpPr>
        <p:spPr>
          <a:xfrm rot="16200000" flipV="1">
            <a:off x="1829572" y="4497843"/>
            <a:ext cx="1056252" cy="790285"/>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167" name="コネクタ: カギ線 56"/>
          <p:cNvCxnSpPr>
            <a:stCxn id="169" idx="0"/>
            <a:endCxn id="153" idx="1"/>
          </p:cNvCxnSpPr>
          <p:nvPr/>
        </p:nvCxnSpPr>
        <p:spPr>
          <a:xfrm rot="5400000" flipH="1" flipV="1">
            <a:off x="993059" y="4231590"/>
            <a:ext cx="455226" cy="721766"/>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168" name="テキスト ボックス 167"/>
          <p:cNvSpPr txBox="1"/>
          <p:nvPr/>
        </p:nvSpPr>
        <p:spPr>
          <a:xfrm>
            <a:off x="1730463" y="4477057"/>
            <a:ext cx="882412" cy="230832"/>
          </a:xfrm>
          <a:prstGeom prst="rect">
            <a:avLst/>
          </a:prstGeom>
          <a:noFill/>
        </p:spPr>
        <p:txBody>
          <a:bodyPr wrap="square" rtlCol="0">
            <a:spAutoFit/>
          </a:bodyPr>
          <a:lstStyle/>
          <a:p>
            <a:r>
              <a:rPr kumimoji="1" lang="ja-JP" altLang="en-US" sz="900" dirty="0"/>
              <a:t>超過なし</a:t>
            </a:r>
          </a:p>
        </p:txBody>
      </p:sp>
      <p:sp>
        <p:nvSpPr>
          <p:cNvPr id="169" name="楕円 168"/>
          <p:cNvSpPr/>
          <p:nvPr/>
        </p:nvSpPr>
        <p:spPr>
          <a:xfrm>
            <a:off x="674692" y="4820086"/>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終了</a:t>
            </a:r>
          </a:p>
        </p:txBody>
      </p:sp>
      <p:sp>
        <p:nvSpPr>
          <p:cNvPr id="170" name="テキスト ボックス 169"/>
          <p:cNvSpPr txBox="1"/>
          <p:nvPr/>
        </p:nvSpPr>
        <p:spPr>
          <a:xfrm>
            <a:off x="577859" y="5190280"/>
            <a:ext cx="546092" cy="230832"/>
          </a:xfrm>
          <a:prstGeom prst="rect">
            <a:avLst/>
          </a:prstGeom>
          <a:noFill/>
        </p:spPr>
        <p:txBody>
          <a:bodyPr wrap="square" rtlCol="0">
            <a:spAutoFit/>
          </a:bodyPr>
          <a:lstStyle/>
          <a:p>
            <a:r>
              <a:rPr kumimoji="1" lang="ja-JP" altLang="en-US" sz="900" dirty="0"/>
              <a:t>再申請</a:t>
            </a:r>
          </a:p>
        </p:txBody>
      </p:sp>
      <p:sp>
        <p:nvSpPr>
          <p:cNvPr id="172" name="フローチャート: 磁気ディスク 171"/>
          <p:cNvSpPr/>
          <p:nvPr/>
        </p:nvSpPr>
        <p:spPr>
          <a:xfrm>
            <a:off x="4925862" y="8943163"/>
            <a:ext cx="655551" cy="52367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73" name="直線矢印コネクタ 172"/>
          <p:cNvCxnSpPr>
            <a:stCxn id="179" idx="2"/>
            <a:endCxn id="172" idx="1"/>
          </p:cNvCxnSpPr>
          <p:nvPr/>
        </p:nvCxnSpPr>
        <p:spPr>
          <a:xfrm>
            <a:off x="5239962" y="6879635"/>
            <a:ext cx="13676" cy="206352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75" name="ひし形 174"/>
          <p:cNvSpPr/>
          <p:nvPr/>
        </p:nvSpPr>
        <p:spPr>
          <a:xfrm>
            <a:off x="4114567" y="6515199"/>
            <a:ext cx="396578" cy="376389"/>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精算</a:t>
            </a:r>
          </a:p>
        </p:txBody>
      </p:sp>
      <p:sp>
        <p:nvSpPr>
          <p:cNvPr id="176" name="テキスト ボックス 175"/>
          <p:cNvSpPr txBox="1"/>
          <p:nvPr/>
        </p:nvSpPr>
        <p:spPr>
          <a:xfrm>
            <a:off x="3976413" y="6910815"/>
            <a:ext cx="1322400" cy="369332"/>
          </a:xfrm>
          <a:prstGeom prst="rect">
            <a:avLst/>
          </a:prstGeom>
          <a:noFill/>
        </p:spPr>
        <p:txBody>
          <a:bodyPr wrap="square" rtlCol="0">
            <a:spAutoFit/>
          </a:bodyPr>
          <a:lstStyle/>
          <a:p>
            <a:r>
              <a:rPr kumimoji="1" lang="ja-JP" altLang="en-US" sz="900" dirty="0"/>
              <a:t>支払金合計＞仮払金</a:t>
            </a:r>
            <a:endParaRPr kumimoji="1" lang="en-US" altLang="ja-JP" sz="900" dirty="0"/>
          </a:p>
          <a:p>
            <a:r>
              <a:rPr kumimoji="1" lang="ja-JP" altLang="en-US" sz="900" dirty="0"/>
              <a:t>（払額）</a:t>
            </a:r>
            <a:endParaRPr kumimoji="1" lang="en-US" altLang="ja-JP" sz="900" dirty="0"/>
          </a:p>
        </p:txBody>
      </p:sp>
      <p:cxnSp>
        <p:nvCxnSpPr>
          <p:cNvPr id="177" name="コネクタ: カギ線 176"/>
          <p:cNvCxnSpPr>
            <a:stCxn id="192" idx="1"/>
            <a:endCxn id="175" idx="0"/>
          </p:cNvCxnSpPr>
          <p:nvPr/>
        </p:nvCxnSpPr>
        <p:spPr>
          <a:xfrm rot="10800000" flipV="1">
            <a:off x="4312857" y="1250799"/>
            <a:ext cx="4449659" cy="5264400"/>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178" name="テキスト ボックス 177"/>
          <p:cNvSpPr txBox="1"/>
          <p:nvPr/>
        </p:nvSpPr>
        <p:spPr>
          <a:xfrm>
            <a:off x="4328507" y="6111960"/>
            <a:ext cx="1498134" cy="369332"/>
          </a:xfrm>
          <a:prstGeom prst="rect">
            <a:avLst/>
          </a:prstGeom>
          <a:noFill/>
        </p:spPr>
        <p:txBody>
          <a:bodyPr wrap="square" rtlCol="0">
            <a:spAutoFit/>
          </a:bodyPr>
          <a:lstStyle/>
          <a:p>
            <a:r>
              <a:rPr kumimoji="1" lang="ja-JP" altLang="en-US" sz="900" dirty="0"/>
              <a:t>支払金合計＜仮払金</a:t>
            </a:r>
            <a:endParaRPr kumimoji="1" lang="en-US" altLang="ja-JP" sz="900" dirty="0"/>
          </a:p>
          <a:p>
            <a:r>
              <a:rPr kumimoji="1" lang="ja-JP" altLang="en-US" sz="900" dirty="0"/>
              <a:t>（差引戻）</a:t>
            </a:r>
          </a:p>
        </p:txBody>
      </p:sp>
      <p:sp>
        <p:nvSpPr>
          <p:cNvPr id="179" name="四角形: 角を丸くする 178"/>
          <p:cNvSpPr/>
          <p:nvPr/>
        </p:nvSpPr>
        <p:spPr>
          <a:xfrm>
            <a:off x="4728117" y="6535930"/>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経費精算システムに入力</a:t>
            </a:r>
          </a:p>
        </p:txBody>
      </p:sp>
      <p:sp>
        <p:nvSpPr>
          <p:cNvPr id="181" name="四角形: 角を丸くする 180"/>
          <p:cNvSpPr/>
          <p:nvPr/>
        </p:nvSpPr>
        <p:spPr>
          <a:xfrm>
            <a:off x="7434122" y="1423489"/>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現金を受け取る</a:t>
            </a:r>
          </a:p>
        </p:txBody>
      </p:sp>
      <p:sp>
        <p:nvSpPr>
          <p:cNvPr id="182" name="四角形: 角を丸くする 181"/>
          <p:cNvSpPr/>
          <p:nvPr/>
        </p:nvSpPr>
        <p:spPr>
          <a:xfrm>
            <a:off x="7429719" y="6536277"/>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現金を渡す</a:t>
            </a:r>
          </a:p>
        </p:txBody>
      </p:sp>
      <p:cxnSp>
        <p:nvCxnSpPr>
          <p:cNvPr id="183" name="直線矢印コネクタ 182"/>
          <p:cNvCxnSpPr>
            <a:stCxn id="182" idx="0"/>
            <a:endCxn id="181" idx="2"/>
          </p:cNvCxnSpPr>
          <p:nvPr/>
        </p:nvCxnSpPr>
        <p:spPr>
          <a:xfrm flipV="1">
            <a:off x="7941564" y="1767194"/>
            <a:ext cx="4403" cy="476908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87" name="コネクタ: カギ線 186"/>
          <p:cNvCxnSpPr>
            <a:stCxn id="181" idx="3"/>
            <a:endCxn id="218" idx="1"/>
          </p:cNvCxnSpPr>
          <p:nvPr/>
        </p:nvCxnSpPr>
        <p:spPr>
          <a:xfrm>
            <a:off x="8457811" y="1595342"/>
            <a:ext cx="2718531" cy="6372363"/>
          </a:xfrm>
          <a:prstGeom prst="bentConnector3">
            <a:avLst>
              <a:gd name="adj1" fmla="val 7054"/>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89" name="直線矢印コネクタ 188"/>
          <p:cNvCxnSpPr>
            <a:stCxn id="179" idx="3"/>
            <a:endCxn id="182" idx="1"/>
          </p:cNvCxnSpPr>
          <p:nvPr/>
        </p:nvCxnSpPr>
        <p:spPr>
          <a:xfrm>
            <a:off x="5751806" y="6707783"/>
            <a:ext cx="1677913" cy="34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91" name="四角形: 角を丸くする 190"/>
          <p:cNvSpPr/>
          <p:nvPr/>
        </p:nvSpPr>
        <p:spPr>
          <a:xfrm>
            <a:off x="8762515" y="5751432"/>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現金をもらう</a:t>
            </a:r>
          </a:p>
        </p:txBody>
      </p:sp>
      <p:sp>
        <p:nvSpPr>
          <p:cNvPr id="192" name="四角形: 角を丸くする 191"/>
          <p:cNvSpPr/>
          <p:nvPr/>
        </p:nvSpPr>
        <p:spPr>
          <a:xfrm>
            <a:off x="8762515" y="1078946"/>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現金を渡す（出納担当に返金）</a:t>
            </a:r>
          </a:p>
        </p:txBody>
      </p:sp>
      <p:cxnSp>
        <p:nvCxnSpPr>
          <p:cNvPr id="193" name="直線矢印コネクタ 192"/>
          <p:cNvCxnSpPr>
            <a:stCxn id="192" idx="2"/>
            <a:endCxn id="191" idx="0"/>
          </p:cNvCxnSpPr>
          <p:nvPr/>
        </p:nvCxnSpPr>
        <p:spPr>
          <a:xfrm>
            <a:off x="9274360" y="1422651"/>
            <a:ext cx="0" cy="432878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95" name="四角形: 角を丸くする 194"/>
          <p:cNvSpPr/>
          <p:nvPr/>
        </p:nvSpPr>
        <p:spPr>
          <a:xfrm>
            <a:off x="10063791" y="5753003"/>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経費精算システムに入力</a:t>
            </a:r>
          </a:p>
        </p:txBody>
      </p:sp>
      <p:sp>
        <p:nvSpPr>
          <p:cNvPr id="196" name="フローチャート: 磁気ディスク 195"/>
          <p:cNvSpPr/>
          <p:nvPr/>
        </p:nvSpPr>
        <p:spPr>
          <a:xfrm>
            <a:off x="10247859" y="8943163"/>
            <a:ext cx="655551" cy="52367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97" name="直線矢印コネクタ 196"/>
          <p:cNvCxnSpPr>
            <a:stCxn id="195" idx="2"/>
            <a:endCxn id="196" idx="1"/>
          </p:cNvCxnSpPr>
          <p:nvPr/>
        </p:nvCxnSpPr>
        <p:spPr>
          <a:xfrm flipH="1">
            <a:off x="10575635" y="6096708"/>
            <a:ext cx="1" cy="284645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8" name="直線矢印コネクタ 197"/>
          <p:cNvCxnSpPr>
            <a:stCxn id="191" idx="3"/>
            <a:endCxn id="195" idx="1"/>
          </p:cNvCxnSpPr>
          <p:nvPr/>
        </p:nvCxnSpPr>
        <p:spPr>
          <a:xfrm>
            <a:off x="9786204" y="5923285"/>
            <a:ext cx="277587" cy="157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00" name="テキスト ボックス 199"/>
          <p:cNvSpPr txBox="1"/>
          <p:nvPr/>
        </p:nvSpPr>
        <p:spPr>
          <a:xfrm>
            <a:off x="5253637" y="7635895"/>
            <a:ext cx="833271" cy="369332"/>
          </a:xfrm>
          <a:prstGeom prst="rect">
            <a:avLst/>
          </a:prstGeom>
          <a:noFill/>
        </p:spPr>
        <p:txBody>
          <a:bodyPr wrap="square" rtlCol="0">
            <a:spAutoFit/>
          </a:bodyPr>
          <a:lstStyle/>
          <a:p>
            <a:r>
              <a:rPr kumimoji="1" lang="ja-JP" altLang="en-US" sz="900" dirty="0"/>
              <a:t>「</a:t>
            </a:r>
            <a:r>
              <a:rPr kumimoji="1" lang="en-US" altLang="ja-JP" sz="900" dirty="0"/>
              <a:t>OA</a:t>
            </a:r>
            <a:r>
              <a:rPr kumimoji="1" lang="ja-JP" altLang="en-US" sz="900" dirty="0"/>
              <a:t>入力」欄に押印</a:t>
            </a:r>
          </a:p>
        </p:txBody>
      </p:sp>
      <p:sp>
        <p:nvSpPr>
          <p:cNvPr id="201" name="テキスト ボックス 200"/>
          <p:cNvSpPr txBox="1"/>
          <p:nvPr/>
        </p:nvSpPr>
        <p:spPr>
          <a:xfrm>
            <a:off x="7890684" y="2492128"/>
            <a:ext cx="1120755" cy="230832"/>
          </a:xfrm>
          <a:prstGeom prst="rect">
            <a:avLst/>
          </a:prstGeom>
          <a:noFill/>
        </p:spPr>
        <p:txBody>
          <a:bodyPr wrap="square" rtlCol="0">
            <a:spAutoFit/>
          </a:bodyPr>
          <a:lstStyle/>
          <a:p>
            <a:r>
              <a:rPr kumimoji="1" lang="ja-JP" altLang="en-US" sz="900" dirty="0"/>
              <a:t>「受領」欄に押印</a:t>
            </a:r>
          </a:p>
        </p:txBody>
      </p:sp>
      <p:sp>
        <p:nvSpPr>
          <p:cNvPr id="202" name="四角形: 角を丸くする 124"/>
          <p:cNvSpPr/>
          <p:nvPr/>
        </p:nvSpPr>
        <p:spPr>
          <a:xfrm>
            <a:off x="6192806" y="6535930"/>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現金の用意</a:t>
            </a:r>
          </a:p>
        </p:txBody>
      </p:sp>
      <p:sp>
        <p:nvSpPr>
          <p:cNvPr id="203" name="テキスト ボックス 202"/>
          <p:cNvSpPr txBox="1"/>
          <p:nvPr/>
        </p:nvSpPr>
        <p:spPr>
          <a:xfrm>
            <a:off x="9177072" y="6814462"/>
            <a:ext cx="993869" cy="507831"/>
          </a:xfrm>
          <a:prstGeom prst="rect">
            <a:avLst/>
          </a:prstGeom>
          <a:noFill/>
        </p:spPr>
        <p:txBody>
          <a:bodyPr wrap="square" rtlCol="0">
            <a:spAutoFit/>
          </a:bodyPr>
          <a:lstStyle/>
          <a:p>
            <a:r>
              <a:rPr kumimoji="1" lang="ja-JP" altLang="en-US" sz="900" dirty="0"/>
              <a:t>「精算支払者」「戻入金」欄に押印</a:t>
            </a:r>
          </a:p>
        </p:txBody>
      </p:sp>
      <p:sp>
        <p:nvSpPr>
          <p:cNvPr id="204" name="テキスト ボックス 203"/>
          <p:cNvSpPr txBox="1"/>
          <p:nvPr/>
        </p:nvSpPr>
        <p:spPr>
          <a:xfrm>
            <a:off x="10575634" y="6814462"/>
            <a:ext cx="833271" cy="369332"/>
          </a:xfrm>
          <a:prstGeom prst="rect">
            <a:avLst/>
          </a:prstGeom>
          <a:noFill/>
        </p:spPr>
        <p:txBody>
          <a:bodyPr wrap="square" rtlCol="0">
            <a:spAutoFit/>
          </a:bodyPr>
          <a:lstStyle/>
          <a:p>
            <a:r>
              <a:rPr kumimoji="1" lang="ja-JP" altLang="en-US" sz="900" dirty="0"/>
              <a:t>「</a:t>
            </a:r>
            <a:r>
              <a:rPr kumimoji="1" lang="en-US" altLang="ja-JP" sz="900" dirty="0"/>
              <a:t>OA</a:t>
            </a:r>
            <a:r>
              <a:rPr kumimoji="1" lang="ja-JP" altLang="en-US" sz="900" dirty="0"/>
              <a:t>入力」欄に押印</a:t>
            </a:r>
          </a:p>
        </p:txBody>
      </p:sp>
      <p:cxnSp>
        <p:nvCxnSpPr>
          <p:cNvPr id="207" name="コネクタ: カギ線 264"/>
          <p:cNvCxnSpPr>
            <a:stCxn id="195" idx="3"/>
            <a:endCxn id="218" idx="0"/>
          </p:cNvCxnSpPr>
          <p:nvPr/>
        </p:nvCxnSpPr>
        <p:spPr>
          <a:xfrm>
            <a:off x="11087480" y="5924856"/>
            <a:ext cx="600707" cy="1870996"/>
          </a:xfrm>
          <a:prstGeom prst="bentConnector2">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212" name="フローチャート: 書類 211"/>
          <p:cNvSpPr/>
          <p:nvPr/>
        </p:nvSpPr>
        <p:spPr>
          <a:xfrm>
            <a:off x="5416197" y="6829973"/>
            <a:ext cx="759061" cy="722271"/>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会合・接待・催事出席申請書兼経費精算書</a:t>
            </a:r>
          </a:p>
        </p:txBody>
      </p:sp>
      <p:sp>
        <p:nvSpPr>
          <p:cNvPr id="215" name="フローチャート: 書類 214"/>
          <p:cNvSpPr/>
          <p:nvPr/>
        </p:nvSpPr>
        <p:spPr>
          <a:xfrm>
            <a:off x="6577146" y="6829973"/>
            <a:ext cx="759061" cy="722271"/>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会合・接待・催事出席申請書兼経費精算書</a:t>
            </a:r>
          </a:p>
        </p:txBody>
      </p:sp>
      <p:sp>
        <p:nvSpPr>
          <p:cNvPr id="216" name="テキスト ボックス 215"/>
          <p:cNvSpPr txBox="1"/>
          <p:nvPr/>
        </p:nvSpPr>
        <p:spPr>
          <a:xfrm>
            <a:off x="6514363" y="7635895"/>
            <a:ext cx="1021828" cy="369332"/>
          </a:xfrm>
          <a:prstGeom prst="rect">
            <a:avLst/>
          </a:prstGeom>
          <a:noFill/>
        </p:spPr>
        <p:txBody>
          <a:bodyPr wrap="square" rtlCol="0">
            <a:spAutoFit/>
          </a:bodyPr>
          <a:lstStyle/>
          <a:p>
            <a:r>
              <a:rPr kumimoji="1" lang="ja-JP" altLang="en-US" sz="900" dirty="0"/>
              <a:t>「精算支払者」欄に押印</a:t>
            </a:r>
          </a:p>
        </p:txBody>
      </p:sp>
      <p:sp>
        <p:nvSpPr>
          <p:cNvPr id="217" name="楕円 216"/>
          <p:cNvSpPr/>
          <p:nvPr/>
        </p:nvSpPr>
        <p:spPr>
          <a:xfrm>
            <a:off x="12331394" y="7782608"/>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終了</a:t>
            </a:r>
          </a:p>
        </p:txBody>
      </p:sp>
      <p:sp>
        <p:nvSpPr>
          <p:cNvPr id="218" name="四角形: 角を丸くする 263"/>
          <p:cNvSpPr/>
          <p:nvPr/>
        </p:nvSpPr>
        <p:spPr>
          <a:xfrm>
            <a:off x="11176342" y="7795852"/>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書類の保管</a:t>
            </a:r>
          </a:p>
        </p:txBody>
      </p:sp>
      <p:sp>
        <p:nvSpPr>
          <p:cNvPr id="220" name="テキスト ボックス 219"/>
          <p:cNvSpPr txBox="1"/>
          <p:nvPr/>
        </p:nvSpPr>
        <p:spPr>
          <a:xfrm>
            <a:off x="11024788" y="8137823"/>
            <a:ext cx="1733024" cy="1061829"/>
          </a:xfrm>
          <a:prstGeom prst="rect">
            <a:avLst/>
          </a:prstGeom>
          <a:noFill/>
        </p:spPr>
        <p:txBody>
          <a:bodyPr wrap="square" rtlCol="0">
            <a:spAutoFit/>
          </a:bodyPr>
          <a:lstStyle/>
          <a:p>
            <a:r>
              <a:rPr kumimoji="1" lang="en-US" altLang="ja-JP" sz="900" dirty="0"/>
              <a:t>【</a:t>
            </a:r>
            <a:r>
              <a:rPr kumimoji="1" lang="ja-JP" altLang="en-US" sz="900" dirty="0"/>
              <a:t>本社</a:t>
            </a:r>
            <a:r>
              <a:rPr kumimoji="1" lang="en-US" altLang="ja-JP" sz="900" dirty="0"/>
              <a:t>】</a:t>
            </a:r>
          </a:p>
          <a:p>
            <a:r>
              <a:rPr kumimoji="1" lang="ja-JP" altLang="en-US" sz="900" dirty="0"/>
              <a:t>原本を経理保管</a:t>
            </a:r>
            <a:endParaRPr kumimoji="1" lang="en-US" altLang="ja-JP" sz="900" dirty="0"/>
          </a:p>
          <a:p>
            <a:r>
              <a:rPr kumimoji="1" lang="en-US" altLang="ja-JP" sz="900" dirty="0"/>
              <a:t>【</a:t>
            </a:r>
            <a:r>
              <a:rPr kumimoji="1" lang="ja-JP" altLang="en-US" sz="900" dirty="0"/>
              <a:t>店頭・支社</a:t>
            </a:r>
            <a:r>
              <a:rPr kumimoji="1" lang="en-US" altLang="ja-JP" sz="900" dirty="0"/>
              <a:t>】</a:t>
            </a:r>
          </a:p>
          <a:p>
            <a:r>
              <a:rPr kumimoji="1" lang="ja-JP" altLang="en-US" sz="900" dirty="0"/>
              <a:t>一旦店頭・支社保管</a:t>
            </a:r>
            <a:endParaRPr kumimoji="1" lang="en-US" altLang="ja-JP" sz="900" dirty="0"/>
          </a:p>
          <a:p>
            <a:r>
              <a:rPr kumimoji="1" lang="ja-JP" altLang="en-US" sz="900" dirty="0"/>
              <a:t>毎月１０日・２０日・末日ごとに経理へ送付し</a:t>
            </a:r>
            <a:r>
              <a:rPr kumimoji="1" lang="ja-JP" altLang="en-US" sz="900" dirty="0" smtClean="0"/>
              <a:t>、経理チェック後原本</a:t>
            </a:r>
            <a:r>
              <a:rPr kumimoji="1" lang="ja-JP" altLang="en-US" sz="900" dirty="0"/>
              <a:t>を経理保管</a:t>
            </a:r>
          </a:p>
        </p:txBody>
      </p:sp>
      <p:sp>
        <p:nvSpPr>
          <p:cNvPr id="257" name="フローチャート: 書類 256"/>
          <p:cNvSpPr/>
          <p:nvPr/>
        </p:nvSpPr>
        <p:spPr>
          <a:xfrm>
            <a:off x="9260362" y="6050366"/>
            <a:ext cx="759061" cy="722271"/>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会合・接待・催事出席申請書兼経費精算書</a:t>
            </a:r>
          </a:p>
        </p:txBody>
      </p:sp>
      <p:sp>
        <p:nvSpPr>
          <p:cNvPr id="259" name="フローチャート: 書類 258"/>
          <p:cNvSpPr/>
          <p:nvPr/>
        </p:nvSpPr>
        <p:spPr>
          <a:xfrm>
            <a:off x="10821974" y="7155232"/>
            <a:ext cx="759061" cy="722271"/>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会合・接待・催事出席申請書兼経費精算書</a:t>
            </a:r>
          </a:p>
        </p:txBody>
      </p:sp>
      <p:cxnSp>
        <p:nvCxnSpPr>
          <p:cNvPr id="262" name="直線矢印コネクタ 261"/>
          <p:cNvCxnSpPr>
            <a:stCxn id="218" idx="3"/>
            <a:endCxn id="217" idx="2"/>
          </p:cNvCxnSpPr>
          <p:nvPr/>
        </p:nvCxnSpPr>
        <p:spPr>
          <a:xfrm>
            <a:off x="12200031" y="7967705"/>
            <a:ext cx="131363"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6" name="フローチャート: 書類 95"/>
          <p:cNvSpPr/>
          <p:nvPr/>
        </p:nvSpPr>
        <p:spPr>
          <a:xfrm>
            <a:off x="10723356" y="6050366"/>
            <a:ext cx="759061" cy="722271"/>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会合・接待・催事出席申請書兼経費精算書</a:t>
            </a:r>
          </a:p>
        </p:txBody>
      </p:sp>
      <p:sp>
        <p:nvSpPr>
          <p:cNvPr id="93" name="フローチャート: 書類 92"/>
          <p:cNvSpPr/>
          <p:nvPr/>
        </p:nvSpPr>
        <p:spPr>
          <a:xfrm>
            <a:off x="8073877" y="1713421"/>
            <a:ext cx="759061" cy="722271"/>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会合・接待・催事出席申請書兼経費精算書</a:t>
            </a:r>
          </a:p>
        </p:txBody>
      </p:sp>
      <p:sp>
        <p:nvSpPr>
          <p:cNvPr id="97" name="テキスト ボックス 96"/>
          <p:cNvSpPr txBox="1"/>
          <p:nvPr/>
        </p:nvSpPr>
        <p:spPr>
          <a:xfrm>
            <a:off x="2752839" y="4329769"/>
            <a:ext cx="882412" cy="369332"/>
          </a:xfrm>
          <a:prstGeom prst="rect">
            <a:avLst/>
          </a:prstGeom>
          <a:noFill/>
        </p:spPr>
        <p:txBody>
          <a:bodyPr wrap="square" rtlCol="0">
            <a:spAutoFit/>
          </a:bodyPr>
          <a:lstStyle/>
          <a:p>
            <a:r>
              <a:rPr kumimoji="1" lang="ja-JP" altLang="en-US" sz="900" dirty="0" smtClean="0"/>
              <a:t>超過理由の記載が必要</a:t>
            </a:r>
            <a:endParaRPr kumimoji="1" lang="ja-JP" altLang="en-US" sz="900" dirty="0"/>
          </a:p>
        </p:txBody>
      </p:sp>
      <p:sp>
        <p:nvSpPr>
          <p:cNvPr id="98" name="テキスト ボックス 97"/>
          <p:cNvSpPr txBox="1"/>
          <p:nvPr/>
        </p:nvSpPr>
        <p:spPr>
          <a:xfrm>
            <a:off x="2752839" y="4942741"/>
            <a:ext cx="882412" cy="369332"/>
          </a:xfrm>
          <a:prstGeom prst="rect">
            <a:avLst/>
          </a:prstGeom>
          <a:noFill/>
        </p:spPr>
        <p:txBody>
          <a:bodyPr wrap="square" rtlCol="0">
            <a:spAutoFit/>
          </a:bodyPr>
          <a:lstStyle/>
          <a:p>
            <a:r>
              <a:rPr kumimoji="1" lang="ja-JP" altLang="en-US" sz="900" dirty="0" smtClean="0"/>
              <a:t>遅延理由の記載が必要</a:t>
            </a:r>
            <a:endParaRPr kumimoji="1" lang="ja-JP" altLang="en-US" sz="900" dirty="0"/>
          </a:p>
        </p:txBody>
      </p:sp>
      <p:cxnSp>
        <p:nvCxnSpPr>
          <p:cNvPr id="84" name="直線矢印コネクタ 83"/>
          <p:cNvCxnSpPr/>
          <p:nvPr/>
        </p:nvCxnSpPr>
        <p:spPr>
          <a:xfrm flipV="1">
            <a:off x="1674655" y="1950218"/>
            <a:ext cx="0" cy="91749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88" name="四角形: 角を丸くする 104"/>
          <p:cNvSpPr/>
          <p:nvPr/>
        </p:nvSpPr>
        <p:spPr>
          <a:xfrm>
            <a:off x="1258410" y="3590683"/>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smtClean="0"/>
              <a:t>決裁</a:t>
            </a:r>
            <a:endParaRPr kumimoji="1" lang="ja-JP" altLang="en-US" sz="900" dirty="0"/>
          </a:p>
        </p:txBody>
      </p:sp>
      <p:sp>
        <p:nvSpPr>
          <p:cNvPr id="89" name="テキスト ボックス 88"/>
          <p:cNvSpPr txBox="1"/>
          <p:nvPr/>
        </p:nvSpPr>
        <p:spPr>
          <a:xfrm>
            <a:off x="2396665" y="3044134"/>
            <a:ext cx="2058267" cy="1200329"/>
          </a:xfrm>
          <a:prstGeom prst="rect">
            <a:avLst/>
          </a:prstGeom>
          <a:noFill/>
        </p:spPr>
        <p:txBody>
          <a:bodyPr wrap="square" rtlCol="0">
            <a:spAutoFit/>
          </a:bodyPr>
          <a:lstStyle/>
          <a:p>
            <a:r>
              <a:rPr kumimoji="1" lang="ja-JP" altLang="en-US" sz="900" dirty="0"/>
              <a:t>・決裁者</a:t>
            </a:r>
            <a:endParaRPr kumimoji="1" lang="en-US" altLang="ja-JP" sz="900" dirty="0"/>
          </a:p>
          <a:p>
            <a:r>
              <a:rPr kumimoji="1" lang="ja-JP" altLang="en-US" sz="900" dirty="0"/>
              <a:t>申請者が次長以下：部長・支社長</a:t>
            </a:r>
            <a:endParaRPr kumimoji="1" lang="en-US" altLang="ja-JP" sz="900" dirty="0"/>
          </a:p>
          <a:p>
            <a:r>
              <a:rPr kumimoji="1" lang="ja-JP" altLang="en-US" sz="900" dirty="0"/>
              <a:t>申請者が部長：担当役員</a:t>
            </a:r>
            <a:endParaRPr kumimoji="1" lang="en-US" altLang="ja-JP" sz="900" dirty="0"/>
          </a:p>
          <a:p>
            <a:r>
              <a:rPr kumimoji="1" lang="ja-JP" altLang="en-US" sz="900" dirty="0"/>
              <a:t>支社長（役員でない）：担当役員</a:t>
            </a:r>
            <a:endParaRPr kumimoji="1" lang="en-US" altLang="ja-JP" sz="900" dirty="0"/>
          </a:p>
          <a:p>
            <a:r>
              <a:rPr kumimoji="1" lang="ja-JP" altLang="en-US" sz="900" dirty="0"/>
              <a:t>支社長（役員</a:t>
            </a:r>
            <a:r>
              <a:rPr kumimoji="1" lang="ja-JP" altLang="en-US" sz="900"/>
              <a:t>）</a:t>
            </a:r>
            <a:r>
              <a:rPr kumimoji="1" lang="ja-JP" altLang="en-US" sz="900" smtClean="0"/>
              <a:t>：社長</a:t>
            </a:r>
            <a:endParaRPr kumimoji="1" lang="en-US" altLang="ja-JP" sz="900" dirty="0"/>
          </a:p>
          <a:p>
            <a:r>
              <a:rPr kumimoji="1" lang="ja-JP" altLang="en-US" sz="900" dirty="0"/>
              <a:t>執行役員：長町専務</a:t>
            </a:r>
            <a:endParaRPr kumimoji="1" lang="en-US" altLang="ja-JP" sz="900" dirty="0"/>
          </a:p>
          <a:p>
            <a:r>
              <a:rPr kumimoji="1" lang="ja-JP" altLang="en-US" sz="900" dirty="0"/>
              <a:t>長町専務：自己決裁</a:t>
            </a:r>
            <a:endParaRPr kumimoji="1" lang="en-US" altLang="ja-JP" sz="900" dirty="0"/>
          </a:p>
          <a:p>
            <a:r>
              <a:rPr kumimoji="1" lang="ja-JP" altLang="en-US" sz="900" dirty="0"/>
              <a:t>社長：決裁なし</a:t>
            </a:r>
            <a:endParaRPr kumimoji="1" lang="en-US" altLang="ja-JP" sz="900" dirty="0"/>
          </a:p>
        </p:txBody>
      </p:sp>
      <p:sp>
        <p:nvSpPr>
          <p:cNvPr id="90" name="テキスト ボックス 89"/>
          <p:cNvSpPr txBox="1"/>
          <p:nvPr/>
        </p:nvSpPr>
        <p:spPr>
          <a:xfrm>
            <a:off x="1770118" y="3309344"/>
            <a:ext cx="463500" cy="230832"/>
          </a:xfrm>
          <a:prstGeom prst="rect">
            <a:avLst/>
          </a:prstGeom>
          <a:noFill/>
        </p:spPr>
        <p:txBody>
          <a:bodyPr wrap="square" rtlCol="0">
            <a:spAutoFit/>
          </a:bodyPr>
          <a:lstStyle/>
          <a:p>
            <a:r>
              <a:rPr kumimoji="1" lang="ja-JP" altLang="en-US" sz="900" dirty="0"/>
              <a:t>申請</a:t>
            </a:r>
          </a:p>
        </p:txBody>
      </p:sp>
      <p:sp>
        <p:nvSpPr>
          <p:cNvPr id="92" name="テキスト ボックス 91"/>
          <p:cNvSpPr txBox="1"/>
          <p:nvPr/>
        </p:nvSpPr>
        <p:spPr>
          <a:xfrm>
            <a:off x="1234735" y="3218361"/>
            <a:ext cx="463500" cy="369332"/>
          </a:xfrm>
          <a:prstGeom prst="rect">
            <a:avLst/>
          </a:prstGeom>
          <a:noFill/>
        </p:spPr>
        <p:txBody>
          <a:bodyPr wrap="square" rtlCol="0">
            <a:spAutoFit/>
          </a:bodyPr>
          <a:lstStyle/>
          <a:p>
            <a:r>
              <a:rPr kumimoji="1" lang="ja-JP" altLang="en-US" sz="900" dirty="0"/>
              <a:t>差し戻し</a:t>
            </a:r>
          </a:p>
        </p:txBody>
      </p:sp>
      <p:cxnSp>
        <p:nvCxnSpPr>
          <p:cNvPr id="95" name="直線矢印コネクタ 94"/>
          <p:cNvCxnSpPr>
            <a:stCxn id="105" idx="2"/>
            <a:endCxn id="88" idx="0"/>
          </p:cNvCxnSpPr>
          <p:nvPr/>
        </p:nvCxnSpPr>
        <p:spPr>
          <a:xfrm>
            <a:off x="1770255" y="3211415"/>
            <a:ext cx="0" cy="37926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9" name="直線矢印コネクタ 98"/>
          <p:cNvCxnSpPr/>
          <p:nvPr/>
        </p:nvCxnSpPr>
        <p:spPr>
          <a:xfrm flipV="1">
            <a:off x="1674655" y="3211415"/>
            <a:ext cx="0" cy="37926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01" name="楕円 113"/>
          <p:cNvSpPr/>
          <p:nvPr/>
        </p:nvSpPr>
        <p:spPr>
          <a:xfrm>
            <a:off x="519905" y="566130"/>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開始</a:t>
            </a:r>
          </a:p>
        </p:txBody>
      </p:sp>
      <p:cxnSp>
        <p:nvCxnSpPr>
          <p:cNvPr id="102" name="直線矢印コネクタ 101"/>
          <p:cNvCxnSpPr>
            <a:stCxn id="101" idx="6"/>
            <a:endCxn id="109" idx="1"/>
          </p:cNvCxnSpPr>
          <p:nvPr/>
        </p:nvCxnSpPr>
        <p:spPr>
          <a:xfrm flipV="1">
            <a:off x="890099" y="741666"/>
            <a:ext cx="1653358" cy="956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03" name="テキスト ボックス 102"/>
          <p:cNvSpPr txBox="1"/>
          <p:nvPr/>
        </p:nvSpPr>
        <p:spPr>
          <a:xfrm>
            <a:off x="1858604" y="510721"/>
            <a:ext cx="882412" cy="230832"/>
          </a:xfrm>
          <a:prstGeom prst="rect">
            <a:avLst/>
          </a:prstGeom>
          <a:noFill/>
        </p:spPr>
        <p:txBody>
          <a:bodyPr wrap="square" rtlCol="0">
            <a:spAutoFit/>
          </a:bodyPr>
          <a:lstStyle/>
          <a:p>
            <a:r>
              <a:rPr kumimoji="1" lang="ja-JP" altLang="en-US" sz="900" dirty="0"/>
              <a:t>なし</a:t>
            </a:r>
          </a:p>
        </p:txBody>
      </p:sp>
      <p:sp>
        <p:nvSpPr>
          <p:cNvPr id="107" name="テキスト ボックス 106"/>
          <p:cNvSpPr txBox="1"/>
          <p:nvPr/>
        </p:nvSpPr>
        <p:spPr>
          <a:xfrm>
            <a:off x="1763287" y="884997"/>
            <a:ext cx="882412" cy="230832"/>
          </a:xfrm>
          <a:prstGeom prst="rect">
            <a:avLst/>
          </a:prstGeom>
          <a:noFill/>
        </p:spPr>
        <p:txBody>
          <a:bodyPr wrap="square" rtlCol="0">
            <a:spAutoFit/>
          </a:bodyPr>
          <a:lstStyle/>
          <a:p>
            <a:r>
              <a:rPr kumimoji="1" lang="ja-JP" altLang="en-US" sz="900" dirty="0"/>
              <a:t>あり</a:t>
            </a:r>
          </a:p>
        </p:txBody>
      </p:sp>
      <p:sp>
        <p:nvSpPr>
          <p:cNvPr id="108" name="ひし形 107"/>
          <p:cNvSpPr/>
          <p:nvPr/>
        </p:nvSpPr>
        <p:spPr>
          <a:xfrm>
            <a:off x="1569396" y="589326"/>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領収書</a:t>
            </a:r>
          </a:p>
        </p:txBody>
      </p:sp>
      <p:sp>
        <p:nvSpPr>
          <p:cNvPr id="109" name="四角形: 角を丸くする 123"/>
          <p:cNvSpPr/>
          <p:nvPr/>
        </p:nvSpPr>
        <p:spPr>
          <a:xfrm>
            <a:off x="2543457" y="569813"/>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支払証明書作成</a:t>
            </a:r>
          </a:p>
        </p:txBody>
      </p:sp>
      <p:sp>
        <p:nvSpPr>
          <p:cNvPr id="110" name="フローチャート: 書類 109"/>
          <p:cNvSpPr/>
          <p:nvPr/>
        </p:nvSpPr>
        <p:spPr>
          <a:xfrm>
            <a:off x="3150201" y="854540"/>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支払証明書</a:t>
            </a:r>
          </a:p>
        </p:txBody>
      </p:sp>
      <p:sp>
        <p:nvSpPr>
          <p:cNvPr id="111" name="テキスト ボックス 110"/>
          <p:cNvSpPr txBox="1"/>
          <p:nvPr/>
        </p:nvSpPr>
        <p:spPr>
          <a:xfrm>
            <a:off x="3868297" y="785066"/>
            <a:ext cx="1474806" cy="369332"/>
          </a:xfrm>
          <a:prstGeom prst="rect">
            <a:avLst/>
          </a:prstGeom>
          <a:noFill/>
        </p:spPr>
        <p:txBody>
          <a:bodyPr wrap="square" rtlCol="0">
            <a:spAutoFit/>
          </a:bodyPr>
          <a:lstStyle/>
          <a:p>
            <a:r>
              <a:rPr kumimoji="1" lang="ja-JP" altLang="en-US" sz="900" dirty="0"/>
              <a:t>支払証明書を精算書の裏に貼り付けて割印</a:t>
            </a:r>
            <a:endParaRPr kumimoji="1" lang="en-US" altLang="ja-JP" sz="900" dirty="0"/>
          </a:p>
        </p:txBody>
      </p:sp>
      <p:cxnSp>
        <p:nvCxnSpPr>
          <p:cNvPr id="112" name="直線矢印コネクタ 111"/>
          <p:cNvCxnSpPr>
            <a:stCxn id="108" idx="2"/>
            <a:endCxn id="104" idx="0"/>
          </p:cNvCxnSpPr>
          <p:nvPr/>
        </p:nvCxnSpPr>
        <p:spPr>
          <a:xfrm>
            <a:off x="1759896" y="933031"/>
            <a:ext cx="10359" cy="67348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4" name="フローチャート: 書類 93"/>
          <p:cNvSpPr/>
          <p:nvPr/>
        </p:nvSpPr>
        <p:spPr>
          <a:xfrm>
            <a:off x="805475" y="1094356"/>
            <a:ext cx="759061" cy="722271"/>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会合・接待・催事出席申請書兼経費精算書</a:t>
            </a:r>
          </a:p>
        </p:txBody>
      </p:sp>
    </p:spTree>
    <p:extLst>
      <p:ext uri="{BB962C8B-B14F-4D97-AF65-F5344CB8AC3E}">
        <p14:creationId xmlns:p14="http://schemas.microsoft.com/office/powerpoint/2010/main" val="19062635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線矢印コネクタ 29"/>
          <p:cNvCxnSpPr>
            <a:stCxn id="12" idx="3"/>
            <a:endCxn id="14" idx="1"/>
          </p:cNvCxnSpPr>
          <p:nvPr/>
        </p:nvCxnSpPr>
        <p:spPr>
          <a:xfrm>
            <a:off x="5490752" y="7836201"/>
            <a:ext cx="1520197"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 name="四角形: 角を丸くする 4"/>
          <p:cNvSpPr/>
          <p:nvPr/>
        </p:nvSpPr>
        <p:spPr>
          <a:xfrm>
            <a:off x="1241478" y="2572529"/>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申請</a:t>
            </a:r>
          </a:p>
        </p:txBody>
      </p:sp>
      <p:sp>
        <p:nvSpPr>
          <p:cNvPr id="7" name="テキスト ボックス 6"/>
          <p:cNvSpPr txBox="1"/>
          <p:nvPr/>
        </p:nvSpPr>
        <p:spPr>
          <a:xfrm>
            <a:off x="-12700" y="11603"/>
            <a:ext cx="5500914" cy="369332"/>
          </a:xfrm>
          <a:prstGeom prst="rect">
            <a:avLst/>
          </a:prstGeom>
          <a:noFill/>
        </p:spPr>
        <p:txBody>
          <a:bodyPr wrap="square" rtlCol="0">
            <a:spAutoFit/>
          </a:bodyPr>
          <a:lstStyle/>
          <a:p>
            <a:r>
              <a:rPr kumimoji="1" lang="ja-JP" altLang="en-US" dirty="0"/>
              <a:t>経費の精算</a:t>
            </a:r>
          </a:p>
        </p:txBody>
      </p:sp>
      <p:sp>
        <p:nvSpPr>
          <p:cNvPr id="10" name="四角形: 角を丸くする 9"/>
          <p:cNvSpPr/>
          <p:nvPr/>
        </p:nvSpPr>
        <p:spPr>
          <a:xfrm>
            <a:off x="1240954" y="4083433"/>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smtClean="0"/>
              <a:t>決裁</a:t>
            </a:r>
            <a:endParaRPr kumimoji="1" lang="ja-JP" altLang="en-US" sz="900" dirty="0"/>
          </a:p>
        </p:txBody>
      </p:sp>
      <p:sp>
        <p:nvSpPr>
          <p:cNvPr id="11" name="四角形: 角を丸くする 10"/>
          <p:cNvSpPr/>
          <p:nvPr/>
        </p:nvSpPr>
        <p:spPr>
          <a:xfrm>
            <a:off x="2379772" y="7664347"/>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チェック</a:t>
            </a:r>
          </a:p>
        </p:txBody>
      </p:sp>
      <p:sp>
        <p:nvSpPr>
          <p:cNvPr id="12" name="四角形: 角を丸くする 11"/>
          <p:cNvSpPr/>
          <p:nvPr/>
        </p:nvSpPr>
        <p:spPr>
          <a:xfrm>
            <a:off x="4467063" y="7664348"/>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経費精算システムに入力</a:t>
            </a:r>
          </a:p>
        </p:txBody>
      </p:sp>
      <p:sp>
        <p:nvSpPr>
          <p:cNvPr id="14" name="四角形: 角を丸くする 13"/>
          <p:cNvSpPr/>
          <p:nvPr/>
        </p:nvSpPr>
        <p:spPr>
          <a:xfrm>
            <a:off x="7010949" y="7664348"/>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申請者へ声掛け</a:t>
            </a:r>
            <a:endParaRPr kumimoji="1" lang="en-US" altLang="ja-JP" sz="900" dirty="0"/>
          </a:p>
          <a:p>
            <a:pPr algn="ctr"/>
            <a:r>
              <a:rPr kumimoji="1" lang="ja-JP" altLang="en-US" sz="900" dirty="0"/>
              <a:t>現金を渡す</a:t>
            </a:r>
          </a:p>
        </p:txBody>
      </p:sp>
      <p:sp>
        <p:nvSpPr>
          <p:cNvPr id="16" name="四角形: 角を丸くする 15"/>
          <p:cNvSpPr/>
          <p:nvPr/>
        </p:nvSpPr>
        <p:spPr>
          <a:xfrm>
            <a:off x="7010949" y="2247553"/>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現金を受け取る</a:t>
            </a:r>
            <a:endParaRPr kumimoji="1" lang="en-US" altLang="ja-JP" sz="900" dirty="0"/>
          </a:p>
        </p:txBody>
      </p:sp>
      <p:cxnSp>
        <p:nvCxnSpPr>
          <p:cNvPr id="20" name="コネクタ: カギ線 19"/>
          <p:cNvCxnSpPr>
            <a:stCxn id="10" idx="2"/>
            <a:endCxn id="11" idx="1"/>
          </p:cNvCxnSpPr>
          <p:nvPr/>
        </p:nvCxnSpPr>
        <p:spPr>
          <a:xfrm rot="16200000" flipH="1">
            <a:off x="361754" y="5818182"/>
            <a:ext cx="3409062" cy="626973"/>
          </a:xfrm>
          <a:prstGeom prst="bentConnector2">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3" name="コネクタ: カギ線 22"/>
          <p:cNvCxnSpPr>
            <a:stCxn id="11" idx="3"/>
            <a:endCxn id="12" idx="1"/>
          </p:cNvCxnSpPr>
          <p:nvPr/>
        </p:nvCxnSpPr>
        <p:spPr>
          <a:xfrm>
            <a:off x="3403461" y="7836200"/>
            <a:ext cx="1063602" cy="1"/>
          </a:xfrm>
          <a:prstGeom prst="bentConnector3">
            <a:avLst>
              <a:gd name="adj1" fmla="val 50000"/>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24" name="楕円 23"/>
          <p:cNvSpPr/>
          <p:nvPr/>
        </p:nvSpPr>
        <p:spPr>
          <a:xfrm>
            <a:off x="10361278" y="7651102"/>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終了</a:t>
            </a:r>
          </a:p>
        </p:txBody>
      </p:sp>
      <p:sp>
        <p:nvSpPr>
          <p:cNvPr id="44" name="正方形/長方形 43"/>
          <p:cNvSpPr/>
          <p:nvPr/>
        </p:nvSpPr>
        <p:spPr>
          <a:xfrm>
            <a:off x="0" y="508000"/>
            <a:ext cx="329669" cy="32525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1100" dirty="0"/>
              <a:t>申請者</a:t>
            </a:r>
          </a:p>
        </p:txBody>
      </p:sp>
      <p:sp>
        <p:nvSpPr>
          <p:cNvPr id="45" name="正方形/長方形 44"/>
          <p:cNvSpPr/>
          <p:nvPr/>
        </p:nvSpPr>
        <p:spPr>
          <a:xfrm>
            <a:off x="1" y="3760570"/>
            <a:ext cx="329668" cy="298845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eaVert" rtlCol="0" anchor="ctr"/>
          <a:lstStyle/>
          <a:p>
            <a:pPr algn="ctr"/>
            <a:r>
              <a:rPr kumimoji="1" lang="ja-JP" altLang="en-US" sz="1100" dirty="0" smtClean="0"/>
              <a:t>決裁者</a:t>
            </a:r>
            <a:endParaRPr kumimoji="1" lang="en-US" altLang="ja-JP" sz="1100" dirty="0"/>
          </a:p>
        </p:txBody>
      </p:sp>
      <p:sp>
        <p:nvSpPr>
          <p:cNvPr id="47" name="正方形/長方形 46"/>
          <p:cNvSpPr/>
          <p:nvPr/>
        </p:nvSpPr>
        <p:spPr>
          <a:xfrm>
            <a:off x="4321" y="6760639"/>
            <a:ext cx="322377" cy="184316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eaVert" rtlCol="0" anchor="ctr"/>
          <a:lstStyle/>
          <a:p>
            <a:pPr algn="ctr"/>
            <a:r>
              <a:rPr kumimoji="1" lang="ja-JP" altLang="en-US" sz="1100" dirty="0"/>
              <a:t>出納担当</a:t>
            </a:r>
          </a:p>
        </p:txBody>
      </p:sp>
      <p:sp>
        <p:nvSpPr>
          <p:cNvPr id="49" name="正方形/長方形 48"/>
          <p:cNvSpPr/>
          <p:nvPr/>
        </p:nvSpPr>
        <p:spPr>
          <a:xfrm>
            <a:off x="4321" y="8603801"/>
            <a:ext cx="329669" cy="987874"/>
          </a:xfrm>
          <a:prstGeom prst="rect">
            <a:avLst/>
          </a:prstGeom>
        </p:spPr>
        <p:style>
          <a:lnRef idx="2">
            <a:schemeClr val="dk1">
              <a:shade val="50000"/>
            </a:schemeClr>
          </a:lnRef>
          <a:fillRef idx="1">
            <a:schemeClr val="dk1"/>
          </a:fillRef>
          <a:effectRef idx="0">
            <a:schemeClr val="dk1"/>
          </a:effectRef>
          <a:fontRef idx="minor">
            <a:schemeClr val="lt1"/>
          </a:fontRef>
        </p:style>
        <p:txBody>
          <a:bodyPr vert="eaVert" rtlCol="0" anchor="ctr"/>
          <a:lstStyle/>
          <a:p>
            <a:pPr algn="ctr"/>
            <a:r>
              <a:rPr kumimoji="1" lang="ja-JP" altLang="en-US" sz="1100" dirty="0"/>
              <a:t>システム</a:t>
            </a:r>
          </a:p>
        </p:txBody>
      </p:sp>
      <p:sp>
        <p:nvSpPr>
          <p:cNvPr id="54" name="テキスト ボックス 53"/>
          <p:cNvSpPr txBox="1"/>
          <p:nvPr/>
        </p:nvSpPr>
        <p:spPr>
          <a:xfrm>
            <a:off x="1771511" y="3676010"/>
            <a:ext cx="463500" cy="230832"/>
          </a:xfrm>
          <a:prstGeom prst="rect">
            <a:avLst/>
          </a:prstGeom>
          <a:noFill/>
        </p:spPr>
        <p:txBody>
          <a:bodyPr wrap="square" rtlCol="0">
            <a:spAutoFit/>
          </a:bodyPr>
          <a:lstStyle/>
          <a:p>
            <a:r>
              <a:rPr kumimoji="1" lang="ja-JP" altLang="en-US" sz="900" dirty="0"/>
              <a:t>申請</a:t>
            </a:r>
          </a:p>
        </p:txBody>
      </p:sp>
      <p:sp>
        <p:nvSpPr>
          <p:cNvPr id="55" name="テキスト ボックス 54"/>
          <p:cNvSpPr txBox="1"/>
          <p:nvPr/>
        </p:nvSpPr>
        <p:spPr>
          <a:xfrm>
            <a:off x="1211155" y="2935363"/>
            <a:ext cx="463500" cy="369332"/>
          </a:xfrm>
          <a:prstGeom prst="rect">
            <a:avLst/>
          </a:prstGeom>
          <a:noFill/>
        </p:spPr>
        <p:txBody>
          <a:bodyPr wrap="square" rtlCol="0">
            <a:spAutoFit/>
          </a:bodyPr>
          <a:lstStyle/>
          <a:p>
            <a:r>
              <a:rPr kumimoji="1" lang="ja-JP" altLang="en-US" sz="900" dirty="0"/>
              <a:t>差し戻し</a:t>
            </a:r>
          </a:p>
        </p:txBody>
      </p:sp>
      <p:sp>
        <p:nvSpPr>
          <p:cNvPr id="65" name="フローチャート: 磁気ディスク 64"/>
          <p:cNvSpPr/>
          <p:nvPr/>
        </p:nvSpPr>
        <p:spPr>
          <a:xfrm>
            <a:off x="4651131" y="8971275"/>
            <a:ext cx="655551" cy="52367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67" name="直線矢印コネクタ 66"/>
          <p:cNvCxnSpPr>
            <a:stCxn id="12" idx="2"/>
            <a:endCxn id="65" idx="1"/>
          </p:cNvCxnSpPr>
          <p:nvPr/>
        </p:nvCxnSpPr>
        <p:spPr>
          <a:xfrm flipH="1">
            <a:off x="4978907" y="8008053"/>
            <a:ext cx="1" cy="96322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1" name="ひし形 40"/>
          <p:cNvSpPr/>
          <p:nvPr/>
        </p:nvSpPr>
        <p:spPr>
          <a:xfrm>
            <a:off x="3695334" y="7664347"/>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結果</a:t>
            </a:r>
          </a:p>
        </p:txBody>
      </p:sp>
      <p:sp>
        <p:nvSpPr>
          <p:cNvPr id="66" name="テキスト ボックス 65"/>
          <p:cNvSpPr txBox="1"/>
          <p:nvPr/>
        </p:nvSpPr>
        <p:spPr>
          <a:xfrm>
            <a:off x="3881837" y="7381445"/>
            <a:ext cx="882412" cy="230832"/>
          </a:xfrm>
          <a:prstGeom prst="rect">
            <a:avLst/>
          </a:prstGeom>
          <a:noFill/>
        </p:spPr>
        <p:txBody>
          <a:bodyPr wrap="square" rtlCol="0">
            <a:spAutoFit/>
          </a:bodyPr>
          <a:lstStyle/>
          <a:p>
            <a:r>
              <a:rPr kumimoji="1" lang="ja-JP" altLang="en-US" sz="900" dirty="0"/>
              <a:t>チェック</a:t>
            </a:r>
            <a:r>
              <a:rPr kumimoji="1" lang="en-US" altLang="ja-JP" sz="900" dirty="0"/>
              <a:t>NG</a:t>
            </a:r>
            <a:endParaRPr kumimoji="1" lang="ja-JP" altLang="en-US" sz="900" dirty="0"/>
          </a:p>
        </p:txBody>
      </p:sp>
      <p:sp>
        <p:nvSpPr>
          <p:cNvPr id="115" name="テキスト ボックス 114"/>
          <p:cNvSpPr txBox="1"/>
          <p:nvPr/>
        </p:nvSpPr>
        <p:spPr>
          <a:xfrm>
            <a:off x="2390168" y="3627404"/>
            <a:ext cx="1474806" cy="923330"/>
          </a:xfrm>
          <a:prstGeom prst="rect">
            <a:avLst/>
          </a:prstGeom>
          <a:noFill/>
        </p:spPr>
        <p:txBody>
          <a:bodyPr wrap="square" rtlCol="0">
            <a:spAutoFit/>
          </a:bodyPr>
          <a:lstStyle/>
          <a:p>
            <a:r>
              <a:rPr kumimoji="1" lang="ja-JP" altLang="en-US" sz="900" dirty="0" smtClean="0"/>
              <a:t>店舗</a:t>
            </a:r>
            <a:r>
              <a:rPr kumimoji="1" lang="ja-JP" altLang="en-US" sz="900" dirty="0"/>
              <a:t>：店長</a:t>
            </a:r>
            <a:endParaRPr kumimoji="1" lang="en-US" altLang="ja-JP" sz="900" dirty="0"/>
          </a:p>
          <a:p>
            <a:r>
              <a:rPr kumimoji="1" lang="ja-JP" altLang="en-US" sz="900" dirty="0"/>
              <a:t>店長：支社長</a:t>
            </a:r>
            <a:endParaRPr kumimoji="1" lang="en-US" altLang="ja-JP" sz="900" dirty="0"/>
          </a:p>
          <a:p>
            <a:r>
              <a:rPr kumimoji="1" lang="ja-JP" altLang="en-US" sz="900" dirty="0"/>
              <a:t>部長未満：部長・支社長</a:t>
            </a:r>
            <a:endParaRPr kumimoji="1" lang="en-US" altLang="ja-JP" sz="900" dirty="0"/>
          </a:p>
          <a:p>
            <a:r>
              <a:rPr kumimoji="1" lang="ja-JP" altLang="en-US" sz="900" dirty="0"/>
              <a:t>部長：担当役員</a:t>
            </a:r>
            <a:endParaRPr kumimoji="1" lang="en-US" altLang="ja-JP" sz="900" dirty="0"/>
          </a:p>
          <a:p>
            <a:r>
              <a:rPr kumimoji="1" lang="ja-JP" altLang="en-US" sz="900" dirty="0"/>
              <a:t>執行役員：長町専務</a:t>
            </a:r>
            <a:endParaRPr kumimoji="1" lang="en-US" altLang="ja-JP" sz="900" dirty="0"/>
          </a:p>
          <a:p>
            <a:r>
              <a:rPr kumimoji="1" lang="ja-JP" altLang="en-US" sz="900" dirty="0"/>
              <a:t>長町専務</a:t>
            </a:r>
            <a:r>
              <a:rPr kumimoji="1" lang="ja-JP" altLang="en-US" sz="900" dirty="0" smtClean="0"/>
              <a:t>：自己</a:t>
            </a:r>
            <a:r>
              <a:rPr kumimoji="1" lang="ja-JP" altLang="en-US" sz="900" dirty="0"/>
              <a:t>決裁</a:t>
            </a:r>
          </a:p>
        </p:txBody>
      </p:sp>
      <p:sp>
        <p:nvSpPr>
          <p:cNvPr id="116" name="テキスト ボックス 115"/>
          <p:cNvSpPr txBox="1"/>
          <p:nvPr/>
        </p:nvSpPr>
        <p:spPr>
          <a:xfrm>
            <a:off x="4192437" y="6355591"/>
            <a:ext cx="2731874" cy="646331"/>
          </a:xfrm>
          <a:prstGeom prst="rect">
            <a:avLst/>
          </a:prstGeom>
          <a:noFill/>
        </p:spPr>
        <p:txBody>
          <a:bodyPr wrap="square" rtlCol="0">
            <a:spAutoFit/>
          </a:bodyPr>
          <a:lstStyle/>
          <a:p>
            <a:r>
              <a:rPr kumimoji="1" lang="en-US" altLang="ja-JP" sz="900" dirty="0">
                <a:solidFill>
                  <a:srgbClr val="FF0000"/>
                </a:solidFill>
              </a:rPr>
              <a:t>【</a:t>
            </a:r>
            <a:r>
              <a:rPr kumimoji="1" lang="ja-JP" altLang="en-US" sz="900" dirty="0">
                <a:solidFill>
                  <a:srgbClr val="FF0000"/>
                </a:solidFill>
              </a:rPr>
              <a:t>新システム導入メモ</a:t>
            </a:r>
            <a:r>
              <a:rPr kumimoji="1" lang="en-US" altLang="ja-JP" sz="900" dirty="0">
                <a:solidFill>
                  <a:srgbClr val="FF0000"/>
                </a:solidFill>
              </a:rPr>
              <a:t>】</a:t>
            </a:r>
          </a:p>
          <a:p>
            <a:r>
              <a:rPr kumimoji="1" lang="ja-JP" altLang="en-US" sz="900" dirty="0">
                <a:solidFill>
                  <a:srgbClr val="FF0000"/>
                </a:solidFill>
              </a:rPr>
              <a:t>・交通費清算との違い</a:t>
            </a:r>
            <a:endParaRPr kumimoji="1" lang="en-US" altLang="ja-JP" sz="900" dirty="0">
              <a:solidFill>
                <a:srgbClr val="FF0000"/>
              </a:solidFill>
            </a:endParaRPr>
          </a:p>
          <a:p>
            <a:r>
              <a:rPr kumimoji="1" lang="ja-JP" altLang="en-US" sz="900" dirty="0">
                <a:solidFill>
                  <a:srgbClr val="FF0000"/>
                </a:solidFill>
              </a:rPr>
              <a:t>１．</a:t>
            </a:r>
            <a:r>
              <a:rPr kumimoji="1" lang="ja-JP" altLang="en-US" sz="900" dirty="0" smtClean="0">
                <a:solidFill>
                  <a:srgbClr val="FF0000"/>
                </a:solidFill>
              </a:rPr>
              <a:t>申請書（慶弔連絡、一般申請、支払証明書）</a:t>
            </a:r>
            <a:endParaRPr kumimoji="1" lang="en-US" altLang="ja-JP" sz="900" dirty="0">
              <a:solidFill>
                <a:srgbClr val="FF0000"/>
              </a:solidFill>
            </a:endParaRPr>
          </a:p>
          <a:p>
            <a:r>
              <a:rPr kumimoji="1" lang="ja-JP" altLang="en-US" sz="900" dirty="0">
                <a:solidFill>
                  <a:srgbClr val="FF0000"/>
                </a:solidFill>
              </a:rPr>
              <a:t>２．出納担当のチェック内容</a:t>
            </a:r>
            <a:endParaRPr kumimoji="1" lang="en-US" altLang="ja-JP" sz="900" dirty="0">
              <a:solidFill>
                <a:srgbClr val="FF0000"/>
              </a:solidFill>
            </a:endParaRPr>
          </a:p>
        </p:txBody>
      </p:sp>
      <p:sp>
        <p:nvSpPr>
          <p:cNvPr id="134" name="ひし形 133"/>
          <p:cNvSpPr/>
          <p:nvPr/>
        </p:nvSpPr>
        <p:spPr>
          <a:xfrm>
            <a:off x="1549088" y="4700409"/>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900" dirty="0"/>
          </a:p>
        </p:txBody>
      </p:sp>
      <p:sp>
        <p:nvSpPr>
          <p:cNvPr id="60" name="テキスト ボックス 59"/>
          <p:cNvSpPr txBox="1"/>
          <p:nvPr/>
        </p:nvSpPr>
        <p:spPr>
          <a:xfrm>
            <a:off x="1565938" y="4716743"/>
            <a:ext cx="412059" cy="369332"/>
          </a:xfrm>
          <a:prstGeom prst="rect">
            <a:avLst/>
          </a:prstGeom>
          <a:noFill/>
        </p:spPr>
        <p:txBody>
          <a:bodyPr wrap="square" rtlCol="0">
            <a:spAutoFit/>
          </a:bodyPr>
          <a:lstStyle/>
          <a:p>
            <a:r>
              <a:rPr kumimoji="1" lang="ja-JP" altLang="en-US" sz="900" dirty="0"/>
              <a:t>精算期日</a:t>
            </a:r>
          </a:p>
        </p:txBody>
      </p:sp>
      <p:sp>
        <p:nvSpPr>
          <p:cNvPr id="135" name="テキスト ボックス 134"/>
          <p:cNvSpPr txBox="1"/>
          <p:nvPr/>
        </p:nvSpPr>
        <p:spPr>
          <a:xfrm>
            <a:off x="1694787" y="5016719"/>
            <a:ext cx="882412" cy="230832"/>
          </a:xfrm>
          <a:prstGeom prst="rect">
            <a:avLst/>
          </a:prstGeom>
          <a:noFill/>
        </p:spPr>
        <p:txBody>
          <a:bodyPr wrap="square" rtlCol="0">
            <a:spAutoFit/>
          </a:bodyPr>
          <a:lstStyle/>
          <a:p>
            <a:r>
              <a:rPr kumimoji="1" lang="en-US" altLang="ja-JP" sz="900" dirty="0"/>
              <a:t>2</a:t>
            </a:r>
            <a:r>
              <a:rPr kumimoji="1" lang="ja-JP" altLang="en-US" sz="900" dirty="0"/>
              <a:t>週間以内</a:t>
            </a:r>
          </a:p>
        </p:txBody>
      </p:sp>
      <p:sp>
        <p:nvSpPr>
          <p:cNvPr id="136" name="テキスト ボックス 135"/>
          <p:cNvSpPr txBox="1"/>
          <p:nvPr/>
        </p:nvSpPr>
        <p:spPr>
          <a:xfrm>
            <a:off x="1910604" y="4667719"/>
            <a:ext cx="882412" cy="230832"/>
          </a:xfrm>
          <a:prstGeom prst="rect">
            <a:avLst/>
          </a:prstGeom>
          <a:noFill/>
        </p:spPr>
        <p:txBody>
          <a:bodyPr wrap="square" rtlCol="0">
            <a:spAutoFit/>
          </a:bodyPr>
          <a:lstStyle/>
          <a:p>
            <a:r>
              <a:rPr kumimoji="1" lang="en-US" altLang="ja-JP" sz="900" dirty="0"/>
              <a:t>2</a:t>
            </a:r>
            <a:r>
              <a:rPr kumimoji="1" lang="ja-JP" altLang="en-US" sz="900" dirty="0"/>
              <a:t>週間以上</a:t>
            </a:r>
          </a:p>
        </p:txBody>
      </p:sp>
      <p:sp>
        <p:nvSpPr>
          <p:cNvPr id="145" name="四角形: 角を丸くする 144"/>
          <p:cNvSpPr/>
          <p:nvPr/>
        </p:nvSpPr>
        <p:spPr>
          <a:xfrm>
            <a:off x="2382293" y="6140260"/>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決裁</a:t>
            </a:r>
            <a:endParaRPr kumimoji="1" lang="en-US" altLang="ja-JP" sz="900" dirty="0"/>
          </a:p>
          <a:p>
            <a:pPr algn="ctr"/>
            <a:r>
              <a:rPr kumimoji="1" lang="ja-JP" altLang="en-US" sz="900" dirty="0"/>
              <a:t>（担当役員）</a:t>
            </a:r>
          </a:p>
        </p:txBody>
      </p:sp>
      <p:cxnSp>
        <p:nvCxnSpPr>
          <p:cNvPr id="146" name="コネクタ: カギ線 145"/>
          <p:cNvCxnSpPr>
            <a:stCxn id="134" idx="3"/>
            <a:endCxn id="145" idx="0"/>
          </p:cNvCxnSpPr>
          <p:nvPr/>
        </p:nvCxnSpPr>
        <p:spPr>
          <a:xfrm>
            <a:off x="1930088" y="4872262"/>
            <a:ext cx="964050" cy="1267998"/>
          </a:xfrm>
          <a:prstGeom prst="bentConnector2">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49" name="コネクタ: カギ線 148"/>
          <p:cNvCxnSpPr>
            <a:stCxn id="145" idx="2"/>
            <a:endCxn id="11" idx="0"/>
          </p:cNvCxnSpPr>
          <p:nvPr/>
        </p:nvCxnSpPr>
        <p:spPr>
          <a:xfrm rot="5400000">
            <a:off x="2302687" y="7072896"/>
            <a:ext cx="1180382" cy="2521"/>
          </a:xfrm>
          <a:prstGeom prst="bentConnector3">
            <a:avLst>
              <a:gd name="adj1" fmla="val 50000"/>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88" name="テキスト ボックス 187"/>
          <p:cNvSpPr txBox="1"/>
          <p:nvPr/>
        </p:nvSpPr>
        <p:spPr>
          <a:xfrm>
            <a:off x="2978233" y="5485337"/>
            <a:ext cx="1622118" cy="507831"/>
          </a:xfrm>
          <a:prstGeom prst="rect">
            <a:avLst/>
          </a:prstGeom>
          <a:noFill/>
        </p:spPr>
        <p:txBody>
          <a:bodyPr wrap="square" rtlCol="0">
            <a:spAutoFit/>
          </a:bodyPr>
          <a:lstStyle/>
          <a:p>
            <a:r>
              <a:rPr kumimoji="1" lang="ja-JP" altLang="en-US" sz="900" dirty="0" smtClean="0"/>
              <a:t>執行</a:t>
            </a:r>
            <a:r>
              <a:rPr kumimoji="1" lang="ja-JP" altLang="en-US" sz="900" dirty="0"/>
              <a:t>役員以外：役員</a:t>
            </a:r>
            <a:endParaRPr kumimoji="1" lang="en-US" altLang="ja-JP" sz="900" dirty="0"/>
          </a:p>
          <a:p>
            <a:r>
              <a:rPr kumimoji="1" lang="ja-JP" altLang="en-US" sz="900" dirty="0"/>
              <a:t>＊精算期日が</a:t>
            </a:r>
            <a:r>
              <a:rPr kumimoji="1" lang="en-US" altLang="ja-JP" sz="900" dirty="0"/>
              <a:t>2</a:t>
            </a:r>
            <a:r>
              <a:rPr kumimoji="1" lang="ja-JP" altLang="en-US" sz="900" dirty="0"/>
              <a:t>週間以上の場合のみ、遅延理由必要</a:t>
            </a:r>
          </a:p>
        </p:txBody>
      </p:sp>
      <p:cxnSp>
        <p:nvCxnSpPr>
          <p:cNvPr id="70" name="コネクタ: カギ線 69"/>
          <p:cNvCxnSpPr>
            <a:stCxn id="5" idx="3"/>
            <a:endCxn id="41" idx="0"/>
          </p:cNvCxnSpPr>
          <p:nvPr/>
        </p:nvCxnSpPr>
        <p:spPr>
          <a:xfrm>
            <a:off x="2265167" y="2744382"/>
            <a:ext cx="1620667" cy="4919965"/>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61" name="直線矢印コネクタ 60"/>
          <p:cNvCxnSpPr>
            <a:stCxn id="5" idx="2"/>
            <a:endCxn id="10" idx="0"/>
          </p:cNvCxnSpPr>
          <p:nvPr/>
        </p:nvCxnSpPr>
        <p:spPr>
          <a:xfrm flipH="1">
            <a:off x="1752799" y="2916234"/>
            <a:ext cx="524" cy="11671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2" name="四角形: 角を丸くする 11"/>
          <p:cNvSpPr/>
          <p:nvPr/>
        </p:nvSpPr>
        <p:spPr>
          <a:xfrm>
            <a:off x="5700629" y="7664348"/>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現金の準備</a:t>
            </a:r>
          </a:p>
        </p:txBody>
      </p:sp>
      <p:sp>
        <p:nvSpPr>
          <p:cNvPr id="90" name="テキスト ボックス 89"/>
          <p:cNvSpPr txBox="1"/>
          <p:nvPr/>
        </p:nvSpPr>
        <p:spPr>
          <a:xfrm>
            <a:off x="5147246" y="8785450"/>
            <a:ext cx="1284535" cy="230832"/>
          </a:xfrm>
          <a:prstGeom prst="rect">
            <a:avLst/>
          </a:prstGeom>
          <a:noFill/>
        </p:spPr>
        <p:txBody>
          <a:bodyPr wrap="square" rtlCol="0">
            <a:spAutoFit/>
          </a:bodyPr>
          <a:lstStyle/>
          <a:p>
            <a:r>
              <a:rPr kumimoji="1" lang="ja-JP" altLang="en-US" sz="900" dirty="0"/>
              <a:t>「</a:t>
            </a:r>
            <a:r>
              <a:rPr kumimoji="1" lang="en-US" altLang="ja-JP" sz="900" dirty="0"/>
              <a:t>OA</a:t>
            </a:r>
            <a:r>
              <a:rPr kumimoji="1" lang="ja-JP" altLang="en-US" sz="900" dirty="0"/>
              <a:t>入力」欄に押印</a:t>
            </a:r>
          </a:p>
        </p:txBody>
      </p:sp>
      <p:sp>
        <p:nvSpPr>
          <p:cNvPr id="91" name="テキスト ボックス 90"/>
          <p:cNvSpPr txBox="1"/>
          <p:nvPr/>
        </p:nvSpPr>
        <p:spPr>
          <a:xfrm>
            <a:off x="7452814" y="3292875"/>
            <a:ext cx="848376" cy="369332"/>
          </a:xfrm>
          <a:prstGeom prst="rect">
            <a:avLst/>
          </a:prstGeom>
          <a:noFill/>
        </p:spPr>
        <p:txBody>
          <a:bodyPr wrap="square" rtlCol="0">
            <a:spAutoFit/>
          </a:bodyPr>
          <a:lstStyle/>
          <a:p>
            <a:r>
              <a:rPr kumimoji="1" lang="ja-JP" altLang="en-US" sz="900" dirty="0"/>
              <a:t>「精算日」欄に押印</a:t>
            </a:r>
          </a:p>
        </p:txBody>
      </p:sp>
      <p:sp>
        <p:nvSpPr>
          <p:cNvPr id="92" name="四角形: 角を丸くする 13"/>
          <p:cNvSpPr/>
          <p:nvPr/>
        </p:nvSpPr>
        <p:spPr>
          <a:xfrm>
            <a:off x="9061346" y="7664348"/>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書類の保管</a:t>
            </a:r>
          </a:p>
        </p:txBody>
      </p:sp>
      <p:sp>
        <p:nvSpPr>
          <p:cNvPr id="99" name="テキスト ボックス 98"/>
          <p:cNvSpPr txBox="1"/>
          <p:nvPr/>
        </p:nvSpPr>
        <p:spPr>
          <a:xfrm>
            <a:off x="6924311" y="8064488"/>
            <a:ext cx="1282772" cy="507831"/>
          </a:xfrm>
          <a:prstGeom prst="rect">
            <a:avLst/>
          </a:prstGeom>
          <a:noFill/>
        </p:spPr>
        <p:txBody>
          <a:bodyPr wrap="square" rtlCol="0">
            <a:spAutoFit/>
          </a:bodyPr>
          <a:lstStyle/>
          <a:p>
            <a:r>
              <a:rPr kumimoji="1" lang="ja-JP" altLang="en-US" sz="900" dirty="0"/>
              <a:t>当日渡せない場合は預かり金庫へ保管後、翌日以降に渡す</a:t>
            </a:r>
          </a:p>
        </p:txBody>
      </p:sp>
      <p:cxnSp>
        <p:nvCxnSpPr>
          <p:cNvPr id="102" name="直線矢印コネクタ 101"/>
          <p:cNvCxnSpPr>
            <a:stCxn id="14" idx="0"/>
            <a:endCxn id="16" idx="2"/>
          </p:cNvCxnSpPr>
          <p:nvPr/>
        </p:nvCxnSpPr>
        <p:spPr>
          <a:xfrm flipV="1">
            <a:off x="7522794" y="2591258"/>
            <a:ext cx="0" cy="507309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07" name="コネクタ: カギ線 56"/>
          <p:cNvCxnSpPr>
            <a:stCxn id="92" idx="1"/>
            <a:endCxn id="16" idx="3"/>
          </p:cNvCxnSpPr>
          <p:nvPr/>
        </p:nvCxnSpPr>
        <p:spPr>
          <a:xfrm rot="10800000">
            <a:off x="8034638" y="2419407"/>
            <a:ext cx="1026708" cy="5416795"/>
          </a:xfrm>
          <a:prstGeom prst="bentConnector3">
            <a:avLst>
              <a:gd name="adj1" fmla="val 50000"/>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113" name="テキスト ボックス 112"/>
          <p:cNvSpPr txBox="1"/>
          <p:nvPr/>
        </p:nvSpPr>
        <p:spPr>
          <a:xfrm>
            <a:off x="8930839" y="8064488"/>
            <a:ext cx="1652723" cy="1061829"/>
          </a:xfrm>
          <a:prstGeom prst="rect">
            <a:avLst/>
          </a:prstGeom>
          <a:noFill/>
        </p:spPr>
        <p:txBody>
          <a:bodyPr wrap="square" rtlCol="0">
            <a:spAutoFit/>
          </a:bodyPr>
          <a:lstStyle/>
          <a:p>
            <a:r>
              <a:rPr kumimoji="1" lang="en-US" altLang="ja-JP" sz="900" dirty="0"/>
              <a:t>【</a:t>
            </a:r>
            <a:r>
              <a:rPr kumimoji="1" lang="ja-JP" altLang="en-US" sz="900" dirty="0"/>
              <a:t>本社</a:t>
            </a:r>
            <a:r>
              <a:rPr kumimoji="1" lang="en-US" altLang="ja-JP" sz="900" dirty="0"/>
              <a:t>】</a:t>
            </a:r>
          </a:p>
          <a:p>
            <a:r>
              <a:rPr kumimoji="1" lang="ja-JP" altLang="en-US" sz="900" dirty="0"/>
              <a:t>原本を経理保管</a:t>
            </a:r>
            <a:endParaRPr kumimoji="1" lang="en-US" altLang="ja-JP" sz="900" dirty="0"/>
          </a:p>
          <a:p>
            <a:r>
              <a:rPr kumimoji="1" lang="en-US" altLang="ja-JP" sz="900" dirty="0"/>
              <a:t>【</a:t>
            </a:r>
            <a:r>
              <a:rPr kumimoji="1" lang="ja-JP" altLang="en-US" sz="900" dirty="0"/>
              <a:t>店頭・支社</a:t>
            </a:r>
            <a:r>
              <a:rPr kumimoji="1" lang="en-US" altLang="ja-JP" sz="900" dirty="0"/>
              <a:t>】</a:t>
            </a:r>
          </a:p>
          <a:p>
            <a:r>
              <a:rPr kumimoji="1" lang="ja-JP" altLang="en-US" sz="900" dirty="0"/>
              <a:t>一旦店頭・支社保管</a:t>
            </a:r>
            <a:endParaRPr kumimoji="1" lang="en-US" altLang="ja-JP" sz="900" dirty="0"/>
          </a:p>
          <a:p>
            <a:r>
              <a:rPr kumimoji="1" lang="ja-JP" altLang="en-US" sz="900" dirty="0"/>
              <a:t>毎月１０日・２０日・末日ごとに経理へ送付し</a:t>
            </a:r>
            <a:r>
              <a:rPr kumimoji="1" lang="ja-JP" altLang="en-US" sz="900" dirty="0" smtClean="0"/>
              <a:t>、経理確認後原本</a:t>
            </a:r>
            <a:r>
              <a:rPr kumimoji="1" lang="ja-JP" altLang="en-US" sz="900" dirty="0"/>
              <a:t>を経理保管</a:t>
            </a:r>
          </a:p>
        </p:txBody>
      </p:sp>
      <p:sp>
        <p:nvSpPr>
          <p:cNvPr id="114" name="テキスト ボックス 113"/>
          <p:cNvSpPr txBox="1"/>
          <p:nvPr/>
        </p:nvSpPr>
        <p:spPr>
          <a:xfrm>
            <a:off x="6846803" y="8628754"/>
            <a:ext cx="1855147" cy="646331"/>
          </a:xfrm>
          <a:prstGeom prst="rect">
            <a:avLst/>
          </a:prstGeom>
          <a:noFill/>
        </p:spPr>
        <p:txBody>
          <a:bodyPr wrap="square" rtlCol="0">
            <a:spAutoFit/>
          </a:bodyPr>
          <a:lstStyle/>
          <a:p>
            <a:r>
              <a:rPr kumimoji="1" lang="en-US" altLang="ja-JP" sz="900" dirty="0">
                <a:solidFill>
                  <a:srgbClr val="FF0000"/>
                </a:solidFill>
              </a:rPr>
              <a:t>【</a:t>
            </a:r>
            <a:r>
              <a:rPr kumimoji="1" lang="ja-JP" altLang="en-US" sz="900" dirty="0">
                <a:solidFill>
                  <a:srgbClr val="FF0000"/>
                </a:solidFill>
              </a:rPr>
              <a:t>新システム導入メモ</a:t>
            </a:r>
            <a:r>
              <a:rPr kumimoji="1" lang="en-US" altLang="ja-JP" sz="900" dirty="0">
                <a:solidFill>
                  <a:srgbClr val="FF0000"/>
                </a:solidFill>
              </a:rPr>
              <a:t>】</a:t>
            </a:r>
          </a:p>
          <a:p>
            <a:r>
              <a:rPr kumimoji="1" lang="en-US" altLang="ja-JP" sz="900" dirty="0">
                <a:solidFill>
                  <a:srgbClr val="FF0000"/>
                </a:solidFill>
              </a:rPr>
              <a:t>Step2</a:t>
            </a:r>
            <a:r>
              <a:rPr kumimoji="1" lang="ja-JP" altLang="en-US" sz="900" dirty="0">
                <a:solidFill>
                  <a:srgbClr val="FF0000"/>
                </a:solidFill>
              </a:rPr>
              <a:t>以降、申請者に振込み完了通知の機能はある</a:t>
            </a:r>
            <a:r>
              <a:rPr kumimoji="1" lang="ja-JP" altLang="en-US" sz="900" dirty="0" smtClean="0">
                <a:solidFill>
                  <a:srgbClr val="FF0000"/>
                </a:solidFill>
              </a:rPr>
              <a:t>？</a:t>
            </a:r>
            <a:endParaRPr kumimoji="1" lang="en-US" altLang="ja-JP" sz="900" dirty="0" smtClean="0">
              <a:solidFill>
                <a:srgbClr val="FF0000"/>
              </a:solidFill>
            </a:endParaRPr>
          </a:p>
          <a:p>
            <a:r>
              <a:rPr kumimoji="1" lang="ja-JP" altLang="en-US" sz="900" dirty="0">
                <a:solidFill>
                  <a:srgbClr val="FF0000"/>
                </a:solidFill>
              </a:rPr>
              <a:t>　</a:t>
            </a:r>
            <a:r>
              <a:rPr kumimoji="1" lang="ja-JP" altLang="en-US" sz="900" dirty="0" smtClean="0">
                <a:solidFill>
                  <a:srgbClr val="FF0000"/>
                </a:solidFill>
              </a:rPr>
              <a:t>→</a:t>
            </a:r>
            <a:r>
              <a:rPr kumimoji="1" lang="en-US" altLang="ja-JP" sz="900" dirty="0" smtClean="0">
                <a:solidFill>
                  <a:srgbClr val="FF0000"/>
                </a:solidFill>
              </a:rPr>
              <a:t>”</a:t>
            </a:r>
            <a:r>
              <a:rPr kumimoji="1" lang="ja-JP" altLang="en-US" sz="900" dirty="0" smtClean="0">
                <a:solidFill>
                  <a:srgbClr val="FF0000"/>
                </a:solidFill>
              </a:rPr>
              <a:t>データ送信完了</a:t>
            </a:r>
            <a:r>
              <a:rPr kumimoji="1" lang="en-US" altLang="ja-JP" sz="900" dirty="0" smtClean="0">
                <a:solidFill>
                  <a:srgbClr val="FF0000"/>
                </a:solidFill>
              </a:rPr>
              <a:t>”</a:t>
            </a:r>
            <a:r>
              <a:rPr kumimoji="1" lang="ja-JP" altLang="en-US" sz="900" dirty="0" smtClean="0">
                <a:solidFill>
                  <a:srgbClr val="FF0000"/>
                </a:solidFill>
              </a:rPr>
              <a:t>等の通知</a:t>
            </a:r>
            <a:endParaRPr kumimoji="1" lang="ja-JP" altLang="en-US" sz="900" dirty="0">
              <a:solidFill>
                <a:srgbClr val="FF0000"/>
              </a:solidFill>
            </a:endParaRPr>
          </a:p>
        </p:txBody>
      </p:sp>
      <p:cxnSp>
        <p:nvCxnSpPr>
          <p:cNvPr id="118" name="直線矢印コネクタ 117"/>
          <p:cNvCxnSpPr>
            <a:stCxn id="92" idx="3"/>
            <a:endCxn id="24" idx="2"/>
          </p:cNvCxnSpPr>
          <p:nvPr/>
        </p:nvCxnSpPr>
        <p:spPr>
          <a:xfrm flipV="1">
            <a:off x="10085035" y="7836199"/>
            <a:ext cx="276243" cy="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8" name="テキスト ボックス 67"/>
          <p:cNvSpPr txBox="1"/>
          <p:nvPr/>
        </p:nvSpPr>
        <p:spPr>
          <a:xfrm>
            <a:off x="2733820" y="2837132"/>
            <a:ext cx="809816" cy="230832"/>
          </a:xfrm>
          <a:prstGeom prst="rect">
            <a:avLst/>
          </a:prstGeom>
          <a:noFill/>
        </p:spPr>
        <p:txBody>
          <a:bodyPr wrap="square" rtlCol="0">
            <a:spAutoFit/>
          </a:bodyPr>
          <a:lstStyle/>
          <a:p>
            <a:r>
              <a:rPr kumimoji="1" lang="ja-JP" altLang="en-US" sz="900" dirty="0"/>
              <a:t>慶弔の場合</a:t>
            </a:r>
          </a:p>
        </p:txBody>
      </p:sp>
      <p:sp>
        <p:nvSpPr>
          <p:cNvPr id="69" name="テキスト ボックス 68"/>
          <p:cNvSpPr txBox="1"/>
          <p:nvPr/>
        </p:nvSpPr>
        <p:spPr>
          <a:xfrm>
            <a:off x="2834132" y="3022955"/>
            <a:ext cx="1970460" cy="230832"/>
          </a:xfrm>
          <a:prstGeom prst="rect">
            <a:avLst/>
          </a:prstGeom>
          <a:noFill/>
        </p:spPr>
        <p:txBody>
          <a:bodyPr wrap="square" rtlCol="0">
            <a:spAutoFit/>
          </a:bodyPr>
          <a:lstStyle/>
          <a:p>
            <a:r>
              <a:rPr kumimoji="1" lang="ja-JP" altLang="en-US" sz="900" dirty="0"/>
              <a:t>金額</a:t>
            </a:r>
            <a:r>
              <a:rPr kumimoji="1" lang="ja-JP" altLang="en-US" sz="900" dirty="0" smtClean="0"/>
              <a:t>が税別</a:t>
            </a:r>
            <a:r>
              <a:rPr kumimoji="1" lang="en-US" altLang="ja-JP" sz="900" dirty="0" smtClean="0"/>
              <a:t>10000</a:t>
            </a:r>
            <a:r>
              <a:rPr kumimoji="1" lang="ja-JP" altLang="en-US" sz="900" dirty="0"/>
              <a:t>円以上の場合</a:t>
            </a:r>
          </a:p>
        </p:txBody>
      </p:sp>
      <p:sp>
        <p:nvSpPr>
          <p:cNvPr id="74" name="フローチャート: 書類 73"/>
          <p:cNvSpPr/>
          <p:nvPr/>
        </p:nvSpPr>
        <p:spPr>
          <a:xfrm>
            <a:off x="670850" y="3453775"/>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慶弔連絡</a:t>
            </a:r>
          </a:p>
        </p:txBody>
      </p:sp>
      <p:sp>
        <p:nvSpPr>
          <p:cNvPr id="75" name="フローチャート: 書類 74"/>
          <p:cNvSpPr/>
          <p:nvPr/>
        </p:nvSpPr>
        <p:spPr>
          <a:xfrm>
            <a:off x="727370" y="3630313"/>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一般申請</a:t>
            </a:r>
          </a:p>
        </p:txBody>
      </p:sp>
      <p:sp>
        <p:nvSpPr>
          <p:cNvPr id="73" name="フローチャート: 書類 72"/>
          <p:cNvSpPr/>
          <p:nvPr/>
        </p:nvSpPr>
        <p:spPr>
          <a:xfrm>
            <a:off x="781779" y="3810162"/>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経費精算書</a:t>
            </a:r>
          </a:p>
        </p:txBody>
      </p:sp>
      <p:sp>
        <p:nvSpPr>
          <p:cNvPr id="94" name="テキスト ボックス 93"/>
          <p:cNvSpPr txBox="1"/>
          <p:nvPr/>
        </p:nvSpPr>
        <p:spPr>
          <a:xfrm>
            <a:off x="2141493" y="8013809"/>
            <a:ext cx="2123109" cy="1338828"/>
          </a:xfrm>
          <a:prstGeom prst="rect">
            <a:avLst/>
          </a:prstGeom>
          <a:noFill/>
        </p:spPr>
        <p:txBody>
          <a:bodyPr wrap="square" rtlCol="0">
            <a:spAutoFit/>
          </a:bodyPr>
          <a:lstStyle/>
          <a:p>
            <a:r>
              <a:rPr kumimoji="1" lang="ja-JP" altLang="en-US" sz="900" dirty="0"/>
              <a:t>・費用負担部署</a:t>
            </a:r>
            <a:endParaRPr kumimoji="1" lang="en-US" altLang="ja-JP" sz="900" dirty="0"/>
          </a:p>
          <a:p>
            <a:r>
              <a:rPr kumimoji="1" lang="ja-JP" altLang="en-US" sz="900" dirty="0"/>
              <a:t>・領収書日付</a:t>
            </a:r>
            <a:endParaRPr kumimoji="1" lang="en-US" altLang="ja-JP" sz="900" dirty="0"/>
          </a:p>
          <a:p>
            <a:r>
              <a:rPr kumimoji="1" lang="ja-JP" altLang="en-US" sz="900" dirty="0"/>
              <a:t>・支払相手先、支払内容、支払金額</a:t>
            </a:r>
            <a:endParaRPr kumimoji="1" lang="en-US" altLang="ja-JP" sz="900" dirty="0"/>
          </a:p>
          <a:p>
            <a:r>
              <a:rPr kumimoji="1" lang="ja-JP" altLang="en-US" sz="900" dirty="0"/>
              <a:t>・領収書の添付</a:t>
            </a:r>
            <a:endParaRPr kumimoji="1" lang="en-US" altLang="ja-JP" sz="900" dirty="0"/>
          </a:p>
          <a:p>
            <a:r>
              <a:rPr kumimoji="1" lang="ja-JP" altLang="en-US" sz="900" dirty="0"/>
              <a:t>・割印</a:t>
            </a:r>
            <a:endParaRPr kumimoji="1" lang="en-US" altLang="ja-JP" sz="900" dirty="0"/>
          </a:p>
          <a:p>
            <a:r>
              <a:rPr kumimoji="1" lang="ja-JP" altLang="en-US" sz="900" dirty="0"/>
              <a:t>・精算期日</a:t>
            </a:r>
            <a:endParaRPr kumimoji="1" lang="en-US" altLang="ja-JP" sz="900" dirty="0"/>
          </a:p>
          <a:p>
            <a:r>
              <a:rPr kumimoji="1" lang="ja-JP" altLang="en-US" sz="900" dirty="0"/>
              <a:t>・内容</a:t>
            </a:r>
            <a:endParaRPr kumimoji="1" lang="en-US" altLang="ja-JP" sz="900" dirty="0"/>
          </a:p>
          <a:p>
            <a:r>
              <a:rPr kumimoji="1" lang="ja-JP" altLang="en-US" sz="900" dirty="0"/>
              <a:t>・合計金額</a:t>
            </a:r>
            <a:endParaRPr kumimoji="1" lang="en-US" altLang="ja-JP" sz="900" dirty="0"/>
          </a:p>
          <a:p>
            <a:r>
              <a:rPr kumimoji="1" lang="ja-JP" altLang="en-US" sz="900" dirty="0" smtClean="0"/>
              <a:t>・決裁者の</a:t>
            </a:r>
            <a:r>
              <a:rPr kumimoji="1" lang="ja-JP" altLang="en-US" sz="900" dirty="0"/>
              <a:t>押印と日付</a:t>
            </a:r>
          </a:p>
        </p:txBody>
      </p:sp>
      <p:sp>
        <p:nvSpPr>
          <p:cNvPr id="78" name="テキスト ボックス 77"/>
          <p:cNvSpPr txBox="1"/>
          <p:nvPr/>
        </p:nvSpPr>
        <p:spPr>
          <a:xfrm>
            <a:off x="4159753" y="3479986"/>
            <a:ext cx="2949979" cy="507831"/>
          </a:xfrm>
          <a:prstGeom prst="rect">
            <a:avLst/>
          </a:prstGeom>
          <a:noFill/>
        </p:spPr>
        <p:txBody>
          <a:bodyPr wrap="square" rtlCol="0">
            <a:spAutoFit/>
          </a:bodyPr>
          <a:lstStyle/>
          <a:p>
            <a:r>
              <a:rPr kumimoji="1" lang="en-US" altLang="ja-JP" sz="900" dirty="0">
                <a:solidFill>
                  <a:srgbClr val="FF0000"/>
                </a:solidFill>
              </a:rPr>
              <a:t>【</a:t>
            </a:r>
            <a:r>
              <a:rPr kumimoji="1" lang="ja-JP" altLang="en-US" sz="900" dirty="0">
                <a:solidFill>
                  <a:srgbClr val="FF0000"/>
                </a:solidFill>
              </a:rPr>
              <a:t>システム化後メモ</a:t>
            </a:r>
            <a:r>
              <a:rPr kumimoji="1" lang="en-US" altLang="ja-JP" sz="900" dirty="0">
                <a:solidFill>
                  <a:srgbClr val="FF0000"/>
                </a:solidFill>
              </a:rPr>
              <a:t>】</a:t>
            </a:r>
          </a:p>
          <a:p>
            <a:r>
              <a:rPr kumimoji="1" lang="ja-JP" altLang="en-US" sz="900" dirty="0">
                <a:solidFill>
                  <a:srgbClr val="FF0000"/>
                </a:solidFill>
              </a:rPr>
              <a:t>慶弔連絡の</a:t>
            </a:r>
            <a:r>
              <a:rPr kumimoji="1" lang="en-US" altLang="ja-JP" sz="900" dirty="0">
                <a:solidFill>
                  <a:srgbClr val="FF0000"/>
                </a:solidFill>
              </a:rPr>
              <a:t>PDF</a:t>
            </a:r>
            <a:r>
              <a:rPr kumimoji="1" lang="ja-JP" altLang="en-US" sz="900" dirty="0">
                <a:solidFill>
                  <a:srgbClr val="FF0000"/>
                </a:solidFill>
              </a:rPr>
              <a:t>を精算時に添付する</a:t>
            </a:r>
            <a:endParaRPr kumimoji="1" lang="en-US" altLang="ja-JP" sz="900" dirty="0">
              <a:solidFill>
                <a:srgbClr val="FF0000"/>
              </a:solidFill>
            </a:endParaRPr>
          </a:p>
          <a:p>
            <a:r>
              <a:rPr kumimoji="1" lang="ja-JP" altLang="en-US" sz="900" dirty="0">
                <a:solidFill>
                  <a:srgbClr val="FF0000"/>
                </a:solidFill>
              </a:rPr>
              <a:t>一般申請の</a:t>
            </a:r>
            <a:r>
              <a:rPr kumimoji="1" lang="en-US" altLang="ja-JP" sz="900" dirty="0">
                <a:solidFill>
                  <a:srgbClr val="FF0000"/>
                </a:solidFill>
              </a:rPr>
              <a:t>PDF</a:t>
            </a:r>
            <a:r>
              <a:rPr kumimoji="1" lang="ja-JP" altLang="en-US" sz="900" dirty="0">
                <a:solidFill>
                  <a:srgbClr val="FF0000"/>
                </a:solidFill>
              </a:rPr>
              <a:t>を精算時に添付する</a:t>
            </a:r>
            <a:endParaRPr kumimoji="1" lang="en-US" altLang="ja-JP" sz="900" dirty="0">
              <a:solidFill>
                <a:srgbClr val="FF0000"/>
              </a:solidFill>
            </a:endParaRPr>
          </a:p>
        </p:txBody>
      </p:sp>
      <p:sp>
        <p:nvSpPr>
          <p:cNvPr id="84" name="テキスト ボックス 83"/>
          <p:cNvSpPr txBox="1"/>
          <p:nvPr/>
        </p:nvSpPr>
        <p:spPr>
          <a:xfrm>
            <a:off x="1867165" y="463096"/>
            <a:ext cx="882412" cy="230832"/>
          </a:xfrm>
          <a:prstGeom prst="rect">
            <a:avLst/>
          </a:prstGeom>
          <a:noFill/>
        </p:spPr>
        <p:txBody>
          <a:bodyPr wrap="square" rtlCol="0">
            <a:spAutoFit/>
          </a:bodyPr>
          <a:lstStyle/>
          <a:p>
            <a:r>
              <a:rPr kumimoji="1" lang="en-US" altLang="ja-JP" sz="900" dirty="0" smtClean="0"/>
              <a:t>yes</a:t>
            </a:r>
            <a:endParaRPr kumimoji="1" lang="ja-JP" altLang="en-US" sz="900" dirty="0"/>
          </a:p>
        </p:txBody>
      </p:sp>
      <p:sp>
        <p:nvSpPr>
          <p:cNvPr id="87" name="四角形: 角を丸くする 86"/>
          <p:cNvSpPr/>
          <p:nvPr/>
        </p:nvSpPr>
        <p:spPr>
          <a:xfrm>
            <a:off x="3008797" y="1962408"/>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支払証明書作成</a:t>
            </a:r>
          </a:p>
        </p:txBody>
      </p:sp>
      <p:sp>
        <p:nvSpPr>
          <p:cNvPr id="88" name="フローチャート: 書類 87"/>
          <p:cNvSpPr/>
          <p:nvPr/>
        </p:nvSpPr>
        <p:spPr>
          <a:xfrm>
            <a:off x="3615541" y="2247135"/>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支払証明書</a:t>
            </a:r>
          </a:p>
        </p:txBody>
      </p:sp>
      <p:sp>
        <p:nvSpPr>
          <p:cNvPr id="89" name="テキスト ボックス 88"/>
          <p:cNvSpPr txBox="1"/>
          <p:nvPr/>
        </p:nvSpPr>
        <p:spPr>
          <a:xfrm>
            <a:off x="4327308" y="1977963"/>
            <a:ext cx="1474806" cy="369332"/>
          </a:xfrm>
          <a:prstGeom prst="rect">
            <a:avLst/>
          </a:prstGeom>
          <a:noFill/>
        </p:spPr>
        <p:txBody>
          <a:bodyPr wrap="square" rtlCol="0">
            <a:spAutoFit/>
          </a:bodyPr>
          <a:lstStyle/>
          <a:p>
            <a:r>
              <a:rPr kumimoji="1" lang="ja-JP" altLang="en-US" sz="900" dirty="0"/>
              <a:t>支払証明書を精算書の裏に貼り付けて割印</a:t>
            </a:r>
            <a:endParaRPr kumimoji="1" lang="en-US" altLang="ja-JP" sz="900" dirty="0"/>
          </a:p>
        </p:txBody>
      </p:sp>
      <p:cxnSp>
        <p:nvCxnSpPr>
          <p:cNvPr id="110" name="直線矢印コネクタ 109"/>
          <p:cNvCxnSpPr>
            <a:stCxn id="121" idx="2"/>
            <a:endCxn id="5" idx="0"/>
          </p:cNvCxnSpPr>
          <p:nvPr/>
        </p:nvCxnSpPr>
        <p:spPr>
          <a:xfrm>
            <a:off x="1752798" y="877042"/>
            <a:ext cx="525" cy="169548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1" name="コネクタ: カギ線 110"/>
          <p:cNvCxnSpPr>
            <a:stCxn id="87" idx="2"/>
            <a:endCxn id="5" idx="0"/>
          </p:cNvCxnSpPr>
          <p:nvPr/>
        </p:nvCxnSpPr>
        <p:spPr>
          <a:xfrm rot="5400000">
            <a:off x="2503775" y="1555662"/>
            <a:ext cx="266416" cy="1767319"/>
          </a:xfrm>
          <a:prstGeom prst="bentConnector3">
            <a:avLst>
              <a:gd name="adj1" fmla="val 50000"/>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12" name="直線矢印コネクタ 111"/>
          <p:cNvCxnSpPr/>
          <p:nvPr/>
        </p:nvCxnSpPr>
        <p:spPr>
          <a:xfrm flipH="1" flipV="1">
            <a:off x="1667691" y="2916234"/>
            <a:ext cx="524" cy="11671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17" name="楕円 116"/>
          <p:cNvSpPr/>
          <p:nvPr/>
        </p:nvSpPr>
        <p:spPr>
          <a:xfrm>
            <a:off x="729349" y="518505"/>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開始</a:t>
            </a:r>
          </a:p>
        </p:txBody>
      </p:sp>
      <p:sp>
        <p:nvSpPr>
          <p:cNvPr id="119" name="四角形: 角を丸くする 118"/>
          <p:cNvSpPr/>
          <p:nvPr/>
        </p:nvSpPr>
        <p:spPr>
          <a:xfrm>
            <a:off x="3051660" y="525501"/>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慶弔連絡</a:t>
            </a:r>
          </a:p>
        </p:txBody>
      </p:sp>
      <p:cxnSp>
        <p:nvCxnSpPr>
          <p:cNvPr id="120" name="直線矢印コネクタ 119"/>
          <p:cNvCxnSpPr>
            <a:stCxn id="117" idx="6"/>
            <a:endCxn id="119" idx="1"/>
          </p:cNvCxnSpPr>
          <p:nvPr/>
        </p:nvCxnSpPr>
        <p:spPr>
          <a:xfrm flipV="1">
            <a:off x="1099543" y="697354"/>
            <a:ext cx="1952117" cy="624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21" name="ひし形 120"/>
          <p:cNvSpPr/>
          <p:nvPr/>
        </p:nvSpPr>
        <p:spPr>
          <a:xfrm>
            <a:off x="1562298" y="533337"/>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慶弔</a:t>
            </a:r>
          </a:p>
        </p:txBody>
      </p:sp>
      <p:sp>
        <p:nvSpPr>
          <p:cNvPr id="122" name="テキスト ボックス 121"/>
          <p:cNvSpPr txBox="1"/>
          <p:nvPr/>
        </p:nvSpPr>
        <p:spPr>
          <a:xfrm>
            <a:off x="1838805" y="1139396"/>
            <a:ext cx="1052811" cy="230832"/>
          </a:xfrm>
          <a:prstGeom prst="rect">
            <a:avLst/>
          </a:prstGeom>
          <a:noFill/>
        </p:spPr>
        <p:txBody>
          <a:bodyPr wrap="square" rtlCol="0">
            <a:spAutoFit/>
          </a:bodyPr>
          <a:lstStyle/>
          <a:p>
            <a:r>
              <a:rPr kumimoji="1" lang="ja-JP" altLang="en-US" sz="900" dirty="0" smtClean="0"/>
              <a:t>税別</a:t>
            </a:r>
            <a:r>
              <a:rPr kumimoji="1" lang="en-US" altLang="ja-JP" sz="900" dirty="0" smtClean="0"/>
              <a:t>10000</a:t>
            </a:r>
            <a:r>
              <a:rPr kumimoji="1" lang="ja-JP" altLang="en-US" sz="900" dirty="0"/>
              <a:t>円以上</a:t>
            </a:r>
          </a:p>
        </p:txBody>
      </p:sp>
      <p:sp>
        <p:nvSpPr>
          <p:cNvPr id="123" name="テキスト ボックス 122"/>
          <p:cNvSpPr txBox="1"/>
          <p:nvPr/>
        </p:nvSpPr>
        <p:spPr>
          <a:xfrm>
            <a:off x="1739115" y="1520592"/>
            <a:ext cx="1010461" cy="230832"/>
          </a:xfrm>
          <a:prstGeom prst="rect">
            <a:avLst/>
          </a:prstGeom>
          <a:noFill/>
        </p:spPr>
        <p:txBody>
          <a:bodyPr wrap="square" rtlCol="0">
            <a:spAutoFit/>
          </a:bodyPr>
          <a:lstStyle/>
          <a:p>
            <a:r>
              <a:rPr kumimoji="1" lang="ja-JP" altLang="en-US" sz="900" dirty="0" smtClean="0"/>
              <a:t>税別</a:t>
            </a:r>
            <a:r>
              <a:rPr kumimoji="1" lang="en-US" altLang="ja-JP" sz="900" dirty="0" smtClean="0"/>
              <a:t>9999</a:t>
            </a:r>
            <a:r>
              <a:rPr kumimoji="1" lang="ja-JP" altLang="en-US" sz="900" dirty="0"/>
              <a:t>円以下</a:t>
            </a:r>
          </a:p>
        </p:txBody>
      </p:sp>
      <p:sp>
        <p:nvSpPr>
          <p:cNvPr id="124" name="ひし形 123"/>
          <p:cNvSpPr/>
          <p:nvPr/>
        </p:nvSpPr>
        <p:spPr>
          <a:xfrm>
            <a:off x="1562298" y="1256101"/>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金額</a:t>
            </a:r>
          </a:p>
        </p:txBody>
      </p:sp>
      <p:sp>
        <p:nvSpPr>
          <p:cNvPr id="125" name="テキスト ボックス 124"/>
          <p:cNvSpPr txBox="1"/>
          <p:nvPr/>
        </p:nvSpPr>
        <p:spPr>
          <a:xfrm>
            <a:off x="1699363" y="867430"/>
            <a:ext cx="882412" cy="230832"/>
          </a:xfrm>
          <a:prstGeom prst="rect">
            <a:avLst/>
          </a:prstGeom>
          <a:noFill/>
        </p:spPr>
        <p:txBody>
          <a:bodyPr wrap="square" rtlCol="0">
            <a:spAutoFit/>
          </a:bodyPr>
          <a:lstStyle/>
          <a:p>
            <a:r>
              <a:rPr kumimoji="1" lang="en-US" altLang="ja-JP" sz="900" dirty="0"/>
              <a:t>no</a:t>
            </a:r>
            <a:endParaRPr kumimoji="1" lang="ja-JP" altLang="en-US" sz="900" dirty="0"/>
          </a:p>
        </p:txBody>
      </p:sp>
      <p:sp>
        <p:nvSpPr>
          <p:cNvPr id="128" name="フローチャート: 書類 127"/>
          <p:cNvSpPr/>
          <p:nvPr/>
        </p:nvSpPr>
        <p:spPr>
          <a:xfrm>
            <a:off x="3658404" y="788177"/>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慶弔連絡</a:t>
            </a:r>
          </a:p>
        </p:txBody>
      </p:sp>
      <p:cxnSp>
        <p:nvCxnSpPr>
          <p:cNvPr id="129" name="直線矢印コネクタ 128"/>
          <p:cNvCxnSpPr>
            <a:stCxn id="124" idx="3"/>
            <a:endCxn id="130" idx="1"/>
          </p:cNvCxnSpPr>
          <p:nvPr/>
        </p:nvCxnSpPr>
        <p:spPr>
          <a:xfrm flipV="1">
            <a:off x="1943298" y="1421141"/>
            <a:ext cx="1108361" cy="68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30" name="四角形: 角を丸くする 129"/>
          <p:cNvSpPr/>
          <p:nvPr/>
        </p:nvSpPr>
        <p:spPr>
          <a:xfrm>
            <a:off x="3051659" y="1249288"/>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一般申請</a:t>
            </a:r>
          </a:p>
        </p:txBody>
      </p:sp>
      <p:sp>
        <p:nvSpPr>
          <p:cNvPr id="131" name="フローチャート: 書類 130"/>
          <p:cNvSpPr/>
          <p:nvPr/>
        </p:nvSpPr>
        <p:spPr>
          <a:xfrm>
            <a:off x="3658403" y="1513690"/>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一般申請</a:t>
            </a:r>
          </a:p>
        </p:txBody>
      </p:sp>
      <p:sp>
        <p:nvSpPr>
          <p:cNvPr id="132" name="テキスト ボックス 131"/>
          <p:cNvSpPr txBox="1"/>
          <p:nvPr/>
        </p:nvSpPr>
        <p:spPr>
          <a:xfrm>
            <a:off x="1907591" y="1753649"/>
            <a:ext cx="882412" cy="230832"/>
          </a:xfrm>
          <a:prstGeom prst="rect">
            <a:avLst/>
          </a:prstGeom>
          <a:noFill/>
        </p:spPr>
        <p:txBody>
          <a:bodyPr wrap="square" rtlCol="0">
            <a:spAutoFit/>
          </a:bodyPr>
          <a:lstStyle/>
          <a:p>
            <a:r>
              <a:rPr kumimoji="1" lang="en-US" altLang="ja-JP" sz="900" dirty="0"/>
              <a:t>yes</a:t>
            </a:r>
            <a:endParaRPr kumimoji="1" lang="ja-JP" altLang="en-US" sz="900" dirty="0"/>
          </a:p>
        </p:txBody>
      </p:sp>
      <p:sp>
        <p:nvSpPr>
          <p:cNvPr id="85" name="テキスト ボックス 84"/>
          <p:cNvSpPr txBox="1"/>
          <p:nvPr/>
        </p:nvSpPr>
        <p:spPr>
          <a:xfrm>
            <a:off x="1752798" y="2231518"/>
            <a:ext cx="882412" cy="230832"/>
          </a:xfrm>
          <a:prstGeom prst="rect">
            <a:avLst/>
          </a:prstGeom>
          <a:noFill/>
        </p:spPr>
        <p:txBody>
          <a:bodyPr wrap="square" rtlCol="0">
            <a:spAutoFit/>
          </a:bodyPr>
          <a:lstStyle/>
          <a:p>
            <a:r>
              <a:rPr kumimoji="1" lang="ja-JP" altLang="en-US" sz="900" dirty="0"/>
              <a:t>あり</a:t>
            </a:r>
          </a:p>
        </p:txBody>
      </p:sp>
      <p:sp>
        <p:nvSpPr>
          <p:cNvPr id="86" name="ひし形 85"/>
          <p:cNvSpPr/>
          <p:nvPr/>
        </p:nvSpPr>
        <p:spPr>
          <a:xfrm>
            <a:off x="1558907" y="1973947"/>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領収書</a:t>
            </a:r>
          </a:p>
        </p:txBody>
      </p:sp>
      <p:cxnSp>
        <p:nvCxnSpPr>
          <p:cNvPr id="133" name="直線矢印コネクタ 132"/>
          <p:cNvCxnSpPr>
            <a:stCxn id="86" idx="3"/>
            <a:endCxn id="87" idx="1"/>
          </p:cNvCxnSpPr>
          <p:nvPr/>
        </p:nvCxnSpPr>
        <p:spPr>
          <a:xfrm flipV="1">
            <a:off x="1939907" y="2134261"/>
            <a:ext cx="1068890" cy="1153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37" name="コネクタ: カギ線 136"/>
          <p:cNvCxnSpPr>
            <a:stCxn id="130" idx="2"/>
            <a:endCxn id="86" idx="0"/>
          </p:cNvCxnSpPr>
          <p:nvPr/>
        </p:nvCxnSpPr>
        <p:spPr>
          <a:xfrm rot="5400000">
            <a:off x="2465979" y="876422"/>
            <a:ext cx="380954" cy="1814097"/>
          </a:xfrm>
          <a:prstGeom prst="bentConnector3">
            <a:avLst>
              <a:gd name="adj1" fmla="val 50000"/>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38" name="コネクタ: カギ線 137"/>
          <p:cNvCxnSpPr>
            <a:stCxn id="119" idx="2"/>
            <a:endCxn id="124" idx="0"/>
          </p:cNvCxnSpPr>
          <p:nvPr/>
        </p:nvCxnSpPr>
        <p:spPr>
          <a:xfrm rot="5400000">
            <a:off x="2464705" y="157300"/>
            <a:ext cx="386895" cy="1810707"/>
          </a:xfrm>
          <a:prstGeom prst="bentConnector3">
            <a:avLst>
              <a:gd name="adj1" fmla="val 50000"/>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41" name="フローチャート: 書類 140"/>
          <p:cNvSpPr/>
          <p:nvPr/>
        </p:nvSpPr>
        <p:spPr>
          <a:xfrm>
            <a:off x="2013489" y="2846064"/>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慶弔連絡</a:t>
            </a:r>
          </a:p>
        </p:txBody>
      </p:sp>
      <p:sp>
        <p:nvSpPr>
          <p:cNvPr id="142" name="フローチャート: 書類 141"/>
          <p:cNvSpPr/>
          <p:nvPr/>
        </p:nvSpPr>
        <p:spPr>
          <a:xfrm>
            <a:off x="2070009" y="3022602"/>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一般申請</a:t>
            </a:r>
          </a:p>
        </p:txBody>
      </p:sp>
      <p:sp>
        <p:nvSpPr>
          <p:cNvPr id="143" name="フローチャート: 書類 142"/>
          <p:cNvSpPr/>
          <p:nvPr/>
        </p:nvSpPr>
        <p:spPr>
          <a:xfrm>
            <a:off x="2124418" y="3202451"/>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経費精算書</a:t>
            </a:r>
          </a:p>
        </p:txBody>
      </p:sp>
      <p:sp>
        <p:nvSpPr>
          <p:cNvPr id="148" name="フローチャート: 書類 147"/>
          <p:cNvSpPr/>
          <p:nvPr/>
        </p:nvSpPr>
        <p:spPr>
          <a:xfrm>
            <a:off x="1861563" y="5520388"/>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慶弔連絡</a:t>
            </a:r>
          </a:p>
        </p:txBody>
      </p:sp>
      <p:sp>
        <p:nvSpPr>
          <p:cNvPr id="150" name="フローチャート: 書類 149"/>
          <p:cNvSpPr/>
          <p:nvPr/>
        </p:nvSpPr>
        <p:spPr>
          <a:xfrm>
            <a:off x="1918083" y="5696926"/>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一般申請</a:t>
            </a:r>
          </a:p>
        </p:txBody>
      </p:sp>
      <p:sp>
        <p:nvSpPr>
          <p:cNvPr id="151" name="フローチャート: 書類 150"/>
          <p:cNvSpPr/>
          <p:nvPr/>
        </p:nvSpPr>
        <p:spPr>
          <a:xfrm>
            <a:off x="1972492" y="5876775"/>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経費精算書</a:t>
            </a:r>
          </a:p>
        </p:txBody>
      </p:sp>
      <p:sp>
        <p:nvSpPr>
          <p:cNvPr id="153" name="フローチャート: 書類 152"/>
          <p:cNvSpPr/>
          <p:nvPr/>
        </p:nvSpPr>
        <p:spPr>
          <a:xfrm>
            <a:off x="1851228" y="7015423"/>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慶弔連絡</a:t>
            </a:r>
          </a:p>
        </p:txBody>
      </p:sp>
      <p:sp>
        <p:nvSpPr>
          <p:cNvPr id="154" name="フローチャート: 書類 153"/>
          <p:cNvSpPr/>
          <p:nvPr/>
        </p:nvSpPr>
        <p:spPr>
          <a:xfrm>
            <a:off x="1907748" y="7191961"/>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一般申請</a:t>
            </a:r>
          </a:p>
        </p:txBody>
      </p:sp>
      <p:sp>
        <p:nvSpPr>
          <p:cNvPr id="155" name="フローチャート: 書類 154"/>
          <p:cNvSpPr/>
          <p:nvPr/>
        </p:nvSpPr>
        <p:spPr>
          <a:xfrm>
            <a:off x="1962157" y="7371810"/>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経費精算書</a:t>
            </a:r>
          </a:p>
        </p:txBody>
      </p:sp>
      <p:sp>
        <p:nvSpPr>
          <p:cNvPr id="157" name="フローチャート: 書類 156"/>
          <p:cNvSpPr/>
          <p:nvPr/>
        </p:nvSpPr>
        <p:spPr>
          <a:xfrm>
            <a:off x="8645431" y="6993827"/>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慶弔連絡</a:t>
            </a:r>
          </a:p>
        </p:txBody>
      </p:sp>
      <p:sp>
        <p:nvSpPr>
          <p:cNvPr id="158" name="フローチャート: 書類 157"/>
          <p:cNvSpPr/>
          <p:nvPr/>
        </p:nvSpPr>
        <p:spPr>
          <a:xfrm>
            <a:off x="8701951" y="7170365"/>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一般申請</a:t>
            </a:r>
          </a:p>
        </p:txBody>
      </p:sp>
      <p:sp>
        <p:nvSpPr>
          <p:cNvPr id="159" name="フローチャート: 書類 158"/>
          <p:cNvSpPr/>
          <p:nvPr/>
        </p:nvSpPr>
        <p:spPr>
          <a:xfrm>
            <a:off x="8756360" y="7350214"/>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経費精算書</a:t>
            </a:r>
          </a:p>
        </p:txBody>
      </p:sp>
      <p:sp>
        <p:nvSpPr>
          <p:cNvPr id="161" name="フローチャート: 書類 160"/>
          <p:cNvSpPr/>
          <p:nvPr/>
        </p:nvSpPr>
        <p:spPr>
          <a:xfrm>
            <a:off x="7606052" y="2519149"/>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慶弔連絡</a:t>
            </a:r>
          </a:p>
        </p:txBody>
      </p:sp>
      <p:sp>
        <p:nvSpPr>
          <p:cNvPr id="162" name="フローチャート: 書類 161"/>
          <p:cNvSpPr/>
          <p:nvPr/>
        </p:nvSpPr>
        <p:spPr>
          <a:xfrm>
            <a:off x="7662572" y="2695687"/>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一般申請</a:t>
            </a:r>
          </a:p>
        </p:txBody>
      </p:sp>
      <p:sp>
        <p:nvSpPr>
          <p:cNvPr id="163" name="フローチャート: 書類 162"/>
          <p:cNvSpPr/>
          <p:nvPr/>
        </p:nvSpPr>
        <p:spPr>
          <a:xfrm>
            <a:off x="7716981" y="2875536"/>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経費精算書</a:t>
            </a:r>
          </a:p>
        </p:txBody>
      </p:sp>
      <p:sp>
        <p:nvSpPr>
          <p:cNvPr id="165" name="フローチャート: 書類 164"/>
          <p:cNvSpPr/>
          <p:nvPr/>
        </p:nvSpPr>
        <p:spPr>
          <a:xfrm>
            <a:off x="5043053" y="7995806"/>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慶弔連絡</a:t>
            </a:r>
          </a:p>
        </p:txBody>
      </p:sp>
      <p:sp>
        <p:nvSpPr>
          <p:cNvPr id="166" name="フローチャート: 書類 165"/>
          <p:cNvSpPr/>
          <p:nvPr/>
        </p:nvSpPr>
        <p:spPr>
          <a:xfrm>
            <a:off x="5099573" y="8172344"/>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一般申請</a:t>
            </a:r>
          </a:p>
        </p:txBody>
      </p:sp>
      <p:sp>
        <p:nvSpPr>
          <p:cNvPr id="167" name="フローチャート: 書類 166"/>
          <p:cNvSpPr/>
          <p:nvPr/>
        </p:nvSpPr>
        <p:spPr>
          <a:xfrm>
            <a:off x="5153982" y="8352193"/>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経費精算書</a:t>
            </a:r>
          </a:p>
        </p:txBody>
      </p:sp>
    </p:spTree>
    <p:extLst>
      <p:ext uri="{BB962C8B-B14F-4D97-AF65-F5344CB8AC3E}">
        <p14:creationId xmlns:p14="http://schemas.microsoft.com/office/powerpoint/2010/main" val="37293738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コネクタ: カギ線 145"/>
          <p:cNvCxnSpPr>
            <a:stCxn id="158" idx="2"/>
            <a:endCxn id="154" idx="1"/>
          </p:cNvCxnSpPr>
          <p:nvPr/>
        </p:nvCxnSpPr>
        <p:spPr>
          <a:xfrm rot="16200000" flipH="1">
            <a:off x="755495" y="5144197"/>
            <a:ext cx="2857908" cy="1382879"/>
          </a:xfrm>
          <a:prstGeom prst="bentConnector2">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4" name="楕円 3"/>
          <p:cNvSpPr/>
          <p:nvPr/>
        </p:nvSpPr>
        <p:spPr>
          <a:xfrm>
            <a:off x="471154" y="566130"/>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開始</a:t>
            </a:r>
          </a:p>
        </p:txBody>
      </p:sp>
      <p:sp>
        <p:nvSpPr>
          <p:cNvPr id="7" name="テキスト ボックス 6"/>
          <p:cNvSpPr txBox="1"/>
          <p:nvPr/>
        </p:nvSpPr>
        <p:spPr>
          <a:xfrm>
            <a:off x="-12700" y="11603"/>
            <a:ext cx="5500914" cy="369332"/>
          </a:xfrm>
          <a:prstGeom prst="rect">
            <a:avLst/>
          </a:prstGeom>
          <a:noFill/>
        </p:spPr>
        <p:txBody>
          <a:bodyPr wrap="square" rtlCol="0">
            <a:spAutoFit/>
          </a:bodyPr>
          <a:lstStyle/>
          <a:p>
            <a:r>
              <a:rPr kumimoji="1" lang="ja-JP" altLang="en-US" dirty="0"/>
              <a:t>仮払いの申請</a:t>
            </a:r>
          </a:p>
        </p:txBody>
      </p:sp>
      <p:cxnSp>
        <p:nvCxnSpPr>
          <p:cNvPr id="19" name="直線矢印コネクタ 18"/>
          <p:cNvCxnSpPr>
            <a:stCxn id="4" idx="6"/>
            <a:endCxn id="123" idx="1"/>
          </p:cNvCxnSpPr>
          <p:nvPr/>
        </p:nvCxnSpPr>
        <p:spPr>
          <a:xfrm flipV="1">
            <a:off x="841348" y="741666"/>
            <a:ext cx="2288669" cy="956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4" name="正方形/長方形 43"/>
          <p:cNvSpPr/>
          <p:nvPr/>
        </p:nvSpPr>
        <p:spPr>
          <a:xfrm>
            <a:off x="0" y="508000"/>
            <a:ext cx="329669" cy="1469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1100" dirty="0"/>
              <a:t>申請者</a:t>
            </a:r>
          </a:p>
        </p:txBody>
      </p:sp>
      <p:sp>
        <p:nvSpPr>
          <p:cNvPr id="45" name="正方形/長方形 44"/>
          <p:cNvSpPr/>
          <p:nvPr/>
        </p:nvSpPr>
        <p:spPr>
          <a:xfrm>
            <a:off x="-1" y="1977571"/>
            <a:ext cx="330323" cy="15462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ja-JP" altLang="en-US" sz="1100" dirty="0"/>
              <a:t>承認者</a:t>
            </a:r>
            <a:endParaRPr kumimoji="1" lang="en-US" altLang="ja-JP" sz="1100" dirty="0"/>
          </a:p>
        </p:txBody>
      </p:sp>
      <p:sp>
        <p:nvSpPr>
          <p:cNvPr id="47" name="正方形/長方形 46"/>
          <p:cNvSpPr/>
          <p:nvPr/>
        </p:nvSpPr>
        <p:spPr>
          <a:xfrm>
            <a:off x="4321" y="5068297"/>
            <a:ext cx="329669" cy="353550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eaVert" rtlCol="0" anchor="ctr"/>
          <a:lstStyle/>
          <a:p>
            <a:pPr algn="ctr"/>
            <a:r>
              <a:rPr kumimoji="1" lang="ja-JP" altLang="en-US" sz="1100" dirty="0"/>
              <a:t>出納担当</a:t>
            </a:r>
          </a:p>
        </p:txBody>
      </p:sp>
      <p:sp>
        <p:nvSpPr>
          <p:cNvPr id="49" name="正方形/長方形 48"/>
          <p:cNvSpPr/>
          <p:nvPr/>
        </p:nvSpPr>
        <p:spPr>
          <a:xfrm>
            <a:off x="4321" y="8603801"/>
            <a:ext cx="329669" cy="987874"/>
          </a:xfrm>
          <a:prstGeom prst="rect">
            <a:avLst/>
          </a:prstGeom>
        </p:spPr>
        <p:style>
          <a:lnRef idx="2">
            <a:schemeClr val="dk1">
              <a:shade val="50000"/>
            </a:schemeClr>
          </a:lnRef>
          <a:fillRef idx="1">
            <a:schemeClr val="dk1"/>
          </a:fillRef>
          <a:effectRef idx="0">
            <a:schemeClr val="dk1"/>
          </a:effectRef>
          <a:fontRef idx="minor">
            <a:schemeClr val="lt1"/>
          </a:fontRef>
        </p:style>
        <p:txBody>
          <a:bodyPr vert="eaVert" rtlCol="0" anchor="ctr"/>
          <a:lstStyle/>
          <a:p>
            <a:pPr algn="ctr"/>
            <a:r>
              <a:rPr kumimoji="1" lang="ja-JP" altLang="en-US" sz="1100" dirty="0"/>
              <a:t>システム</a:t>
            </a:r>
          </a:p>
        </p:txBody>
      </p:sp>
      <p:sp>
        <p:nvSpPr>
          <p:cNvPr id="61" name="正方形/長方形 60"/>
          <p:cNvSpPr/>
          <p:nvPr/>
        </p:nvSpPr>
        <p:spPr>
          <a:xfrm>
            <a:off x="653" y="3522022"/>
            <a:ext cx="329669" cy="15462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eaVert" rtlCol="0" anchor="ctr"/>
          <a:lstStyle/>
          <a:p>
            <a:pPr algn="ctr"/>
            <a:r>
              <a:rPr kumimoji="1" lang="ja-JP" altLang="en-US" sz="1100" dirty="0"/>
              <a:t>決裁者</a:t>
            </a:r>
            <a:endParaRPr kumimoji="1" lang="en-US" altLang="ja-JP" sz="1100" dirty="0"/>
          </a:p>
        </p:txBody>
      </p:sp>
      <p:sp>
        <p:nvSpPr>
          <p:cNvPr id="96" name="テキスト ボックス 95"/>
          <p:cNvSpPr txBox="1"/>
          <p:nvPr/>
        </p:nvSpPr>
        <p:spPr>
          <a:xfrm>
            <a:off x="1589920" y="510721"/>
            <a:ext cx="1043596" cy="230832"/>
          </a:xfrm>
          <a:prstGeom prst="rect">
            <a:avLst/>
          </a:prstGeom>
          <a:noFill/>
        </p:spPr>
        <p:txBody>
          <a:bodyPr wrap="square" rtlCol="0">
            <a:spAutoFit/>
          </a:bodyPr>
          <a:lstStyle/>
          <a:p>
            <a:r>
              <a:rPr kumimoji="1" lang="ja-JP" altLang="en-US" sz="900" dirty="0" smtClean="0"/>
              <a:t>税別</a:t>
            </a:r>
            <a:r>
              <a:rPr kumimoji="1" lang="en-US" altLang="ja-JP" sz="900" dirty="0" smtClean="0"/>
              <a:t>10000</a:t>
            </a:r>
            <a:r>
              <a:rPr kumimoji="1" lang="ja-JP" altLang="en-US" sz="900" dirty="0"/>
              <a:t>円以上</a:t>
            </a:r>
          </a:p>
        </p:txBody>
      </p:sp>
      <p:sp>
        <p:nvSpPr>
          <p:cNvPr id="97" name="テキスト ボックス 96"/>
          <p:cNvSpPr txBox="1"/>
          <p:nvPr/>
        </p:nvSpPr>
        <p:spPr>
          <a:xfrm>
            <a:off x="1494603" y="884997"/>
            <a:ext cx="1043596" cy="230832"/>
          </a:xfrm>
          <a:prstGeom prst="rect">
            <a:avLst/>
          </a:prstGeom>
          <a:noFill/>
        </p:spPr>
        <p:txBody>
          <a:bodyPr wrap="square" rtlCol="0">
            <a:spAutoFit/>
          </a:bodyPr>
          <a:lstStyle/>
          <a:p>
            <a:r>
              <a:rPr kumimoji="1" lang="ja-JP" altLang="en-US" sz="900" dirty="0" smtClean="0"/>
              <a:t>税別</a:t>
            </a:r>
            <a:r>
              <a:rPr kumimoji="1" lang="en-US" altLang="ja-JP" sz="900" dirty="0" smtClean="0"/>
              <a:t>9999</a:t>
            </a:r>
            <a:r>
              <a:rPr kumimoji="1" lang="ja-JP" altLang="en-US" sz="900" dirty="0"/>
              <a:t>円以下</a:t>
            </a:r>
          </a:p>
        </p:txBody>
      </p:sp>
      <p:sp>
        <p:nvSpPr>
          <p:cNvPr id="99" name="ひし形 98"/>
          <p:cNvSpPr/>
          <p:nvPr/>
        </p:nvSpPr>
        <p:spPr>
          <a:xfrm>
            <a:off x="1300712" y="589326"/>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金額</a:t>
            </a:r>
          </a:p>
        </p:txBody>
      </p:sp>
      <p:sp>
        <p:nvSpPr>
          <p:cNvPr id="123" name="四角形: 角を丸くする 122"/>
          <p:cNvSpPr/>
          <p:nvPr/>
        </p:nvSpPr>
        <p:spPr>
          <a:xfrm>
            <a:off x="3130017" y="569813"/>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一般申請</a:t>
            </a:r>
          </a:p>
        </p:txBody>
      </p:sp>
      <p:sp>
        <p:nvSpPr>
          <p:cNvPr id="124" name="フローチャート: 書類 123"/>
          <p:cNvSpPr/>
          <p:nvPr/>
        </p:nvSpPr>
        <p:spPr>
          <a:xfrm>
            <a:off x="3736761" y="854540"/>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一般申請</a:t>
            </a:r>
          </a:p>
        </p:txBody>
      </p:sp>
      <p:sp>
        <p:nvSpPr>
          <p:cNvPr id="26" name="テキスト ボックス 25"/>
          <p:cNvSpPr txBox="1"/>
          <p:nvPr/>
        </p:nvSpPr>
        <p:spPr>
          <a:xfrm>
            <a:off x="4260293" y="2117344"/>
            <a:ext cx="3963398" cy="1200329"/>
          </a:xfrm>
          <a:prstGeom prst="rect">
            <a:avLst/>
          </a:prstGeom>
          <a:noFill/>
        </p:spPr>
        <p:txBody>
          <a:bodyPr wrap="square" rtlCol="0">
            <a:spAutoFit/>
          </a:bodyPr>
          <a:lstStyle/>
          <a:p>
            <a:r>
              <a:rPr kumimoji="1" lang="ja-JP" altLang="en-US" sz="900" dirty="0">
                <a:solidFill>
                  <a:srgbClr val="FF0000"/>
                </a:solidFill>
              </a:rPr>
              <a:t>仮払申請が行われるのはどのような場合？</a:t>
            </a:r>
            <a:endParaRPr kumimoji="1" lang="en-US" altLang="ja-JP" sz="900" dirty="0">
              <a:solidFill>
                <a:srgbClr val="FF0000"/>
              </a:solidFill>
            </a:endParaRPr>
          </a:p>
          <a:p>
            <a:r>
              <a:rPr kumimoji="1" lang="ja-JP" altLang="en-US" sz="900" dirty="0">
                <a:solidFill>
                  <a:srgbClr val="FF0000"/>
                </a:solidFill>
              </a:rPr>
              <a:t>　→経費</a:t>
            </a:r>
            <a:r>
              <a:rPr kumimoji="1" lang="ja-JP" altLang="en-US" sz="900" dirty="0" smtClean="0">
                <a:solidFill>
                  <a:srgbClr val="FF0000"/>
                </a:solidFill>
              </a:rPr>
              <a:t>（仮払精算</a:t>
            </a:r>
            <a:r>
              <a:rPr kumimoji="1" lang="ja-JP" altLang="en-US" sz="900" dirty="0">
                <a:solidFill>
                  <a:srgbClr val="FF0000"/>
                </a:solidFill>
              </a:rPr>
              <a:t>の時に</a:t>
            </a:r>
            <a:r>
              <a:rPr kumimoji="1" lang="ja-JP" altLang="en-US" sz="900" dirty="0" smtClean="0">
                <a:solidFill>
                  <a:srgbClr val="FF0000"/>
                </a:solidFill>
              </a:rPr>
              <a:t>添付は不要）</a:t>
            </a:r>
            <a:endParaRPr kumimoji="1" lang="en-US" altLang="ja-JP" sz="900" dirty="0">
              <a:solidFill>
                <a:srgbClr val="FF0000"/>
              </a:solidFill>
            </a:endParaRPr>
          </a:p>
          <a:p>
            <a:r>
              <a:rPr kumimoji="1" lang="ja-JP" altLang="en-US" sz="900" dirty="0">
                <a:solidFill>
                  <a:srgbClr val="FF0000"/>
                </a:solidFill>
              </a:rPr>
              <a:t>　→交通費</a:t>
            </a:r>
            <a:r>
              <a:rPr kumimoji="1" lang="ja-JP" altLang="en-US" sz="900" dirty="0" smtClean="0">
                <a:solidFill>
                  <a:srgbClr val="FF0000"/>
                </a:solidFill>
              </a:rPr>
              <a:t>（新大阪</a:t>
            </a:r>
            <a:r>
              <a:rPr kumimoji="1" lang="en-US" altLang="ja-JP" sz="900" dirty="0" smtClean="0">
                <a:solidFill>
                  <a:srgbClr val="FF0000"/>
                </a:solidFill>
              </a:rPr>
              <a:t>-</a:t>
            </a:r>
            <a:r>
              <a:rPr kumimoji="1" lang="ja-JP" altLang="en-US" sz="900" dirty="0" smtClean="0">
                <a:solidFill>
                  <a:srgbClr val="FF0000"/>
                </a:solidFill>
              </a:rPr>
              <a:t>名古屋など日帰りの移動などの場合が多い）</a:t>
            </a:r>
            <a:endParaRPr kumimoji="1" lang="en-US" altLang="ja-JP" sz="900" dirty="0" smtClean="0">
              <a:solidFill>
                <a:srgbClr val="FF0000"/>
              </a:solidFill>
            </a:endParaRPr>
          </a:p>
          <a:p>
            <a:r>
              <a:rPr kumimoji="1" lang="ja-JP" altLang="en-US" sz="900" dirty="0">
                <a:solidFill>
                  <a:srgbClr val="FF0000"/>
                </a:solidFill>
              </a:rPr>
              <a:t>個人</a:t>
            </a:r>
            <a:r>
              <a:rPr kumimoji="1" lang="ja-JP" altLang="en-US" sz="900" dirty="0" smtClean="0">
                <a:solidFill>
                  <a:srgbClr val="FF0000"/>
                </a:solidFill>
              </a:rPr>
              <a:t>で</a:t>
            </a:r>
            <a:r>
              <a:rPr kumimoji="1" lang="ja-JP" altLang="en-US" sz="900" dirty="0">
                <a:solidFill>
                  <a:srgbClr val="FF0000"/>
                </a:solidFill>
              </a:rPr>
              <a:t>建て替</a:t>
            </a:r>
            <a:r>
              <a:rPr kumimoji="1" lang="ja-JP" altLang="en-US" sz="900" dirty="0" smtClean="0">
                <a:solidFill>
                  <a:srgbClr val="FF0000"/>
                </a:solidFill>
              </a:rPr>
              <a:t>えすることが難しい</a:t>
            </a:r>
            <a:r>
              <a:rPr kumimoji="1" lang="ja-JP" altLang="en-US" sz="900" dirty="0">
                <a:solidFill>
                  <a:srgbClr val="FF0000"/>
                </a:solidFill>
              </a:rPr>
              <a:t>高額</a:t>
            </a:r>
            <a:r>
              <a:rPr kumimoji="1" lang="ja-JP" altLang="en-US" sz="900" dirty="0" smtClean="0">
                <a:solidFill>
                  <a:srgbClr val="FF0000"/>
                </a:solidFill>
              </a:rPr>
              <a:t>な</a:t>
            </a:r>
            <a:r>
              <a:rPr kumimoji="1" lang="ja-JP" altLang="en-US" sz="900" dirty="0">
                <a:solidFill>
                  <a:srgbClr val="FF0000"/>
                </a:solidFill>
              </a:rPr>
              <a:t>支払</a:t>
            </a:r>
            <a:r>
              <a:rPr kumimoji="1" lang="ja-JP" altLang="en-US" sz="900" dirty="0" smtClean="0">
                <a:solidFill>
                  <a:srgbClr val="FF0000"/>
                </a:solidFill>
              </a:rPr>
              <a:t>いをする</a:t>
            </a:r>
            <a:r>
              <a:rPr kumimoji="1" lang="ja-JP" altLang="en-US" sz="900" dirty="0">
                <a:solidFill>
                  <a:srgbClr val="FF0000"/>
                </a:solidFill>
              </a:rPr>
              <a:t>場合</a:t>
            </a:r>
            <a:r>
              <a:rPr kumimoji="1" lang="ja-JP" altLang="en-US" sz="900" dirty="0" smtClean="0">
                <a:solidFill>
                  <a:srgbClr val="FF0000"/>
                </a:solidFill>
              </a:rPr>
              <a:t>に申請を行う。</a:t>
            </a:r>
            <a:endParaRPr kumimoji="1" lang="en-US" altLang="ja-JP" sz="900" dirty="0" smtClean="0">
              <a:solidFill>
                <a:srgbClr val="FF0000"/>
              </a:solidFill>
            </a:endParaRPr>
          </a:p>
          <a:p>
            <a:r>
              <a:rPr kumimoji="1" lang="ja-JP" altLang="en-US" sz="900" dirty="0" smtClean="0">
                <a:solidFill>
                  <a:srgbClr val="FF0000"/>
                </a:solidFill>
              </a:rPr>
              <a:t>例）研修時の宿泊代、メンテの備品購入など。</a:t>
            </a:r>
            <a:endParaRPr kumimoji="1" lang="en-US" altLang="ja-JP" sz="900" dirty="0" smtClean="0">
              <a:solidFill>
                <a:srgbClr val="FF0000"/>
              </a:solidFill>
            </a:endParaRPr>
          </a:p>
          <a:p>
            <a:r>
              <a:rPr kumimoji="1" lang="ja-JP" altLang="en-US" sz="900" dirty="0" smtClean="0">
                <a:solidFill>
                  <a:srgbClr val="FF0000"/>
                </a:solidFill>
              </a:rPr>
              <a:t>今後下記を検討</a:t>
            </a:r>
            <a:endParaRPr kumimoji="1" lang="en-US" altLang="ja-JP" sz="900" dirty="0" smtClean="0">
              <a:solidFill>
                <a:srgbClr val="FF0000"/>
              </a:solidFill>
            </a:endParaRPr>
          </a:p>
          <a:p>
            <a:r>
              <a:rPr kumimoji="1" lang="ja-JP" altLang="en-US" sz="900" dirty="0">
                <a:solidFill>
                  <a:srgbClr val="FF0000"/>
                </a:solidFill>
              </a:rPr>
              <a:t>　</a:t>
            </a:r>
            <a:r>
              <a:rPr kumimoji="1" lang="ja-JP" altLang="en-US" sz="900" dirty="0" smtClean="0">
                <a:solidFill>
                  <a:srgbClr val="FF0000"/>
                </a:solidFill>
              </a:rPr>
              <a:t>→掛け払い</a:t>
            </a:r>
            <a:endParaRPr kumimoji="1" lang="en-US" altLang="ja-JP" sz="900" dirty="0" smtClean="0">
              <a:solidFill>
                <a:srgbClr val="FF0000"/>
              </a:solidFill>
            </a:endParaRPr>
          </a:p>
          <a:p>
            <a:r>
              <a:rPr kumimoji="1" lang="ja-JP" altLang="en-US" sz="900" dirty="0">
                <a:solidFill>
                  <a:srgbClr val="FF0000"/>
                </a:solidFill>
              </a:rPr>
              <a:t>　 →コーポレートカード</a:t>
            </a:r>
            <a:endParaRPr kumimoji="1" lang="en-US" altLang="ja-JP" sz="900" dirty="0">
              <a:solidFill>
                <a:srgbClr val="FF0000"/>
              </a:solidFill>
            </a:endParaRPr>
          </a:p>
        </p:txBody>
      </p:sp>
      <p:sp>
        <p:nvSpPr>
          <p:cNvPr id="30" name="四角形: 角を丸くする 4"/>
          <p:cNvSpPr/>
          <p:nvPr/>
        </p:nvSpPr>
        <p:spPr>
          <a:xfrm>
            <a:off x="983283" y="1306123"/>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申請</a:t>
            </a:r>
          </a:p>
        </p:txBody>
      </p:sp>
      <p:cxnSp>
        <p:nvCxnSpPr>
          <p:cNvPr id="62" name="直線矢印コネクタ 61"/>
          <p:cNvCxnSpPr>
            <a:stCxn id="30" idx="2"/>
            <a:endCxn id="200" idx="0"/>
          </p:cNvCxnSpPr>
          <p:nvPr/>
        </p:nvCxnSpPr>
        <p:spPr>
          <a:xfrm flipH="1">
            <a:off x="1493010" y="1649828"/>
            <a:ext cx="2118" cy="107697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7" name="テキスト ボックス 66"/>
          <p:cNvSpPr txBox="1"/>
          <p:nvPr/>
        </p:nvSpPr>
        <p:spPr>
          <a:xfrm>
            <a:off x="2333479" y="1589085"/>
            <a:ext cx="1805891" cy="230832"/>
          </a:xfrm>
          <a:prstGeom prst="rect">
            <a:avLst/>
          </a:prstGeom>
          <a:noFill/>
        </p:spPr>
        <p:txBody>
          <a:bodyPr wrap="square" rtlCol="0">
            <a:spAutoFit/>
          </a:bodyPr>
          <a:lstStyle/>
          <a:p>
            <a:r>
              <a:rPr kumimoji="1" lang="ja-JP" altLang="en-US" sz="900" dirty="0"/>
              <a:t>金額</a:t>
            </a:r>
            <a:r>
              <a:rPr kumimoji="1" lang="ja-JP" altLang="en-US" sz="900" dirty="0" smtClean="0"/>
              <a:t>が税別</a:t>
            </a:r>
            <a:r>
              <a:rPr kumimoji="1" lang="en-US" altLang="ja-JP" sz="900" dirty="0" smtClean="0"/>
              <a:t>10000</a:t>
            </a:r>
            <a:r>
              <a:rPr kumimoji="1" lang="ja-JP" altLang="en-US" sz="900" dirty="0"/>
              <a:t>円以上の場合</a:t>
            </a:r>
          </a:p>
        </p:txBody>
      </p:sp>
      <p:sp>
        <p:nvSpPr>
          <p:cNvPr id="84" name="フローチャート: 書類 83"/>
          <p:cNvSpPr/>
          <p:nvPr/>
        </p:nvSpPr>
        <p:spPr>
          <a:xfrm>
            <a:off x="1573272" y="1593448"/>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一般申請</a:t>
            </a:r>
          </a:p>
        </p:txBody>
      </p:sp>
      <p:sp>
        <p:nvSpPr>
          <p:cNvPr id="85" name="フローチャート: 書類 84"/>
          <p:cNvSpPr/>
          <p:nvPr/>
        </p:nvSpPr>
        <p:spPr>
          <a:xfrm>
            <a:off x="1627681" y="1773297"/>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仮払申請書</a:t>
            </a:r>
          </a:p>
        </p:txBody>
      </p:sp>
      <p:cxnSp>
        <p:nvCxnSpPr>
          <p:cNvPr id="86" name="直線矢印コネクタ 85"/>
          <p:cNvCxnSpPr>
            <a:stCxn id="99" idx="2"/>
            <a:endCxn id="30" idx="0"/>
          </p:cNvCxnSpPr>
          <p:nvPr/>
        </p:nvCxnSpPr>
        <p:spPr>
          <a:xfrm>
            <a:off x="1491212" y="933031"/>
            <a:ext cx="3916" cy="37309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8" name="コネクタ: カギ線 145"/>
          <p:cNvCxnSpPr>
            <a:stCxn id="123" idx="2"/>
            <a:endCxn id="30" idx="0"/>
          </p:cNvCxnSpPr>
          <p:nvPr/>
        </p:nvCxnSpPr>
        <p:spPr>
          <a:xfrm rot="5400000">
            <a:off x="2372193" y="36453"/>
            <a:ext cx="392605" cy="2146734"/>
          </a:xfrm>
          <a:prstGeom prst="bentConnector3">
            <a:avLst>
              <a:gd name="adj1" fmla="val 50000"/>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54" name="四角形: 角を丸くする 10"/>
          <p:cNvSpPr/>
          <p:nvPr/>
        </p:nvSpPr>
        <p:spPr>
          <a:xfrm>
            <a:off x="2875889" y="7092738"/>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チェック</a:t>
            </a:r>
          </a:p>
        </p:txBody>
      </p:sp>
      <p:cxnSp>
        <p:nvCxnSpPr>
          <p:cNvPr id="155" name="コネクタ: カギ線 56"/>
          <p:cNvCxnSpPr>
            <a:stCxn id="30" idx="3"/>
            <a:endCxn id="168" idx="0"/>
          </p:cNvCxnSpPr>
          <p:nvPr/>
        </p:nvCxnSpPr>
        <p:spPr>
          <a:xfrm>
            <a:off x="2006972" y="1477976"/>
            <a:ext cx="2223438" cy="5611514"/>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156" name="テキスト ボックス 155"/>
          <p:cNvSpPr txBox="1"/>
          <p:nvPr/>
        </p:nvSpPr>
        <p:spPr>
          <a:xfrm>
            <a:off x="4201979" y="6858658"/>
            <a:ext cx="882412" cy="230832"/>
          </a:xfrm>
          <a:prstGeom prst="rect">
            <a:avLst/>
          </a:prstGeom>
          <a:noFill/>
        </p:spPr>
        <p:txBody>
          <a:bodyPr wrap="square" rtlCol="0">
            <a:spAutoFit/>
          </a:bodyPr>
          <a:lstStyle/>
          <a:p>
            <a:r>
              <a:rPr kumimoji="1" lang="ja-JP" altLang="en-US" sz="900" dirty="0"/>
              <a:t>チェック</a:t>
            </a:r>
            <a:r>
              <a:rPr kumimoji="1" lang="en-US" altLang="ja-JP" sz="900" dirty="0"/>
              <a:t>NG</a:t>
            </a:r>
            <a:endParaRPr kumimoji="1" lang="ja-JP" altLang="en-US" sz="900" dirty="0"/>
          </a:p>
        </p:txBody>
      </p:sp>
      <p:sp>
        <p:nvSpPr>
          <p:cNvPr id="157" name="テキスト ボックス 156"/>
          <p:cNvSpPr txBox="1"/>
          <p:nvPr/>
        </p:nvSpPr>
        <p:spPr>
          <a:xfrm>
            <a:off x="709353" y="6875439"/>
            <a:ext cx="2788222" cy="2446824"/>
          </a:xfrm>
          <a:prstGeom prst="rect">
            <a:avLst/>
          </a:prstGeom>
          <a:noFill/>
        </p:spPr>
        <p:txBody>
          <a:bodyPr wrap="square" rtlCol="0">
            <a:spAutoFit/>
          </a:bodyPr>
          <a:lstStyle/>
          <a:p>
            <a:r>
              <a:rPr kumimoji="1" lang="ja-JP" altLang="en-US" sz="900" dirty="0"/>
              <a:t>・所属</a:t>
            </a:r>
            <a:endParaRPr kumimoji="1" lang="en-US" altLang="ja-JP" sz="900" dirty="0"/>
          </a:p>
          <a:p>
            <a:r>
              <a:rPr kumimoji="1" lang="ja-JP" altLang="en-US" sz="900" dirty="0"/>
              <a:t>・社員番号</a:t>
            </a:r>
            <a:endParaRPr kumimoji="1" lang="en-US" altLang="ja-JP" sz="900" dirty="0"/>
          </a:p>
          <a:p>
            <a:r>
              <a:rPr kumimoji="1" lang="ja-JP" altLang="en-US" sz="900" dirty="0"/>
              <a:t>・氏名</a:t>
            </a:r>
            <a:endParaRPr kumimoji="1" lang="en-US" altLang="ja-JP" sz="900" dirty="0"/>
          </a:p>
          <a:p>
            <a:r>
              <a:rPr kumimoji="1" lang="ja-JP" altLang="en-US" sz="900" dirty="0"/>
              <a:t>・件名</a:t>
            </a:r>
            <a:endParaRPr kumimoji="1" lang="en-US" altLang="ja-JP" sz="900" dirty="0"/>
          </a:p>
          <a:p>
            <a:r>
              <a:rPr kumimoji="1" lang="ja-JP" altLang="en-US" sz="900" dirty="0"/>
              <a:t>・仮払い金額</a:t>
            </a:r>
            <a:endParaRPr kumimoji="1" lang="en-US" altLang="ja-JP" sz="900" dirty="0"/>
          </a:p>
          <a:p>
            <a:r>
              <a:rPr kumimoji="1" lang="ja-JP" altLang="en-US" sz="900" dirty="0"/>
              <a:t>・仮払い日（希望日）</a:t>
            </a:r>
            <a:endParaRPr kumimoji="1" lang="en-US" altLang="ja-JP" sz="900" dirty="0"/>
          </a:p>
          <a:p>
            <a:r>
              <a:rPr kumimoji="1" lang="ja-JP" altLang="en-US" sz="900" dirty="0"/>
              <a:t>・使用（予定）日</a:t>
            </a:r>
            <a:endParaRPr kumimoji="1" lang="en-US" altLang="ja-JP" sz="900" dirty="0"/>
          </a:p>
          <a:p>
            <a:r>
              <a:rPr kumimoji="1" lang="ja-JP" altLang="en-US" sz="900" dirty="0"/>
              <a:t>・清算予定日</a:t>
            </a:r>
            <a:endParaRPr kumimoji="1" lang="en-US" altLang="ja-JP" sz="900" dirty="0"/>
          </a:p>
          <a:p>
            <a:r>
              <a:rPr kumimoji="1" lang="ja-JP" altLang="en-US" sz="900" dirty="0"/>
              <a:t>・仮払金額が目的（件名）に対して大きすぎたり少なすぎたりしないか？</a:t>
            </a:r>
            <a:endParaRPr kumimoji="1" lang="en-US" altLang="ja-JP" sz="900" dirty="0"/>
          </a:p>
          <a:p>
            <a:r>
              <a:rPr kumimoji="1" lang="ja-JP" altLang="en-US" sz="900" dirty="0"/>
              <a:t>・具体的な仮払金を使う目的、内容</a:t>
            </a:r>
            <a:endParaRPr kumimoji="1" lang="en-US" altLang="ja-JP" sz="900" dirty="0"/>
          </a:p>
          <a:p>
            <a:r>
              <a:rPr kumimoji="1" lang="ja-JP" altLang="en-US" sz="900" dirty="0"/>
              <a:t>・目的は仕事として適切か？</a:t>
            </a:r>
            <a:endParaRPr kumimoji="1" lang="en-US" altLang="ja-JP" sz="900" dirty="0"/>
          </a:p>
          <a:p>
            <a:r>
              <a:rPr kumimoji="1" lang="ja-JP" altLang="en-US" sz="900" dirty="0"/>
              <a:t>・何を渡してほしいか？</a:t>
            </a:r>
            <a:endParaRPr kumimoji="1" lang="en-US" altLang="ja-JP" sz="900" dirty="0"/>
          </a:p>
          <a:p>
            <a:r>
              <a:rPr kumimoji="1" lang="ja-JP" altLang="en-US" sz="900" dirty="0"/>
              <a:t>・決裁者の</a:t>
            </a:r>
            <a:r>
              <a:rPr kumimoji="1" lang="ja-JP" altLang="en-US" sz="900" dirty="0" smtClean="0"/>
              <a:t>押印</a:t>
            </a:r>
            <a:endParaRPr kumimoji="1" lang="en-US" altLang="ja-JP" sz="900" dirty="0" smtClean="0"/>
          </a:p>
          <a:p>
            <a:r>
              <a:rPr kumimoji="1" lang="ja-JP" altLang="en-US" sz="900" dirty="0" smtClean="0"/>
              <a:t>・申請書添付の場合は仮払いの根拠をチェック</a:t>
            </a:r>
            <a:endParaRPr kumimoji="1" lang="en-US" altLang="ja-JP" sz="900" dirty="0" smtClean="0"/>
          </a:p>
          <a:p>
            <a:r>
              <a:rPr kumimoji="1" lang="ja-JP" altLang="en-US" sz="900" dirty="0" smtClean="0"/>
              <a:t>・申請書添付の場合、申請書に記載されている金額内に収まっているか？</a:t>
            </a:r>
            <a:endParaRPr kumimoji="1" lang="en-US" altLang="ja-JP" sz="900" dirty="0"/>
          </a:p>
        </p:txBody>
      </p:sp>
      <p:sp>
        <p:nvSpPr>
          <p:cNvPr id="158" name="四角形: 角を丸くする 69"/>
          <p:cNvSpPr/>
          <p:nvPr/>
        </p:nvSpPr>
        <p:spPr>
          <a:xfrm>
            <a:off x="981165" y="4062978"/>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決裁</a:t>
            </a:r>
          </a:p>
        </p:txBody>
      </p:sp>
      <p:sp>
        <p:nvSpPr>
          <p:cNvPr id="159" name="テキスト ボックス 158"/>
          <p:cNvSpPr txBox="1"/>
          <p:nvPr/>
        </p:nvSpPr>
        <p:spPr>
          <a:xfrm>
            <a:off x="2055042" y="3411472"/>
            <a:ext cx="2058267" cy="1061829"/>
          </a:xfrm>
          <a:prstGeom prst="rect">
            <a:avLst/>
          </a:prstGeom>
          <a:noFill/>
        </p:spPr>
        <p:txBody>
          <a:bodyPr wrap="square" rtlCol="0">
            <a:spAutoFit/>
          </a:bodyPr>
          <a:lstStyle/>
          <a:p>
            <a:r>
              <a:rPr kumimoji="1" lang="ja-JP" altLang="en-US" sz="900" dirty="0" smtClean="0"/>
              <a:t>申請者</a:t>
            </a:r>
            <a:r>
              <a:rPr kumimoji="1" lang="ja-JP" altLang="en-US" sz="900" dirty="0"/>
              <a:t>が次長以下：部長・支社長</a:t>
            </a:r>
            <a:endParaRPr kumimoji="1" lang="en-US" altLang="ja-JP" sz="900" dirty="0"/>
          </a:p>
          <a:p>
            <a:r>
              <a:rPr kumimoji="1" lang="ja-JP" altLang="en-US" sz="900" dirty="0"/>
              <a:t>申請者が部長：担当役員</a:t>
            </a:r>
            <a:endParaRPr kumimoji="1" lang="en-US" altLang="ja-JP" sz="900" dirty="0"/>
          </a:p>
          <a:p>
            <a:r>
              <a:rPr kumimoji="1" lang="ja-JP" altLang="en-US" sz="900" dirty="0"/>
              <a:t>支社長（役員でない）：担当役員</a:t>
            </a:r>
            <a:endParaRPr kumimoji="1" lang="en-US" altLang="ja-JP" sz="900" dirty="0"/>
          </a:p>
          <a:p>
            <a:r>
              <a:rPr kumimoji="1" lang="ja-JP" altLang="en-US" sz="900" dirty="0"/>
              <a:t>支社長（役員）</a:t>
            </a:r>
            <a:r>
              <a:rPr kumimoji="1" lang="ja-JP" altLang="en-US" sz="900" dirty="0" smtClean="0"/>
              <a:t>：長町専務</a:t>
            </a:r>
            <a:endParaRPr kumimoji="1" lang="en-US" altLang="ja-JP" sz="900" dirty="0"/>
          </a:p>
          <a:p>
            <a:r>
              <a:rPr kumimoji="1" lang="ja-JP" altLang="en-US" sz="900" dirty="0"/>
              <a:t>執行役員：長町専務</a:t>
            </a:r>
            <a:endParaRPr kumimoji="1" lang="en-US" altLang="ja-JP" sz="900" dirty="0"/>
          </a:p>
          <a:p>
            <a:r>
              <a:rPr kumimoji="1" lang="ja-JP" altLang="en-US" sz="900" dirty="0"/>
              <a:t>長町専務：自己決裁</a:t>
            </a:r>
            <a:endParaRPr kumimoji="1" lang="en-US" altLang="ja-JP" sz="900" dirty="0"/>
          </a:p>
          <a:p>
            <a:r>
              <a:rPr kumimoji="1" lang="ja-JP" altLang="en-US" sz="900" dirty="0"/>
              <a:t>社長：決裁なし</a:t>
            </a:r>
            <a:endParaRPr kumimoji="1" lang="en-US" altLang="ja-JP" sz="900" dirty="0"/>
          </a:p>
        </p:txBody>
      </p:sp>
      <p:sp>
        <p:nvSpPr>
          <p:cNvPr id="162" name="テキスト ボックス 161"/>
          <p:cNvSpPr txBox="1"/>
          <p:nvPr/>
        </p:nvSpPr>
        <p:spPr>
          <a:xfrm>
            <a:off x="1492873" y="3238998"/>
            <a:ext cx="463500" cy="230832"/>
          </a:xfrm>
          <a:prstGeom prst="rect">
            <a:avLst/>
          </a:prstGeom>
          <a:noFill/>
        </p:spPr>
        <p:txBody>
          <a:bodyPr wrap="square" rtlCol="0">
            <a:spAutoFit/>
          </a:bodyPr>
          <a:lstStyle/>
          <a:p>
            <a:r>
              <a:rPr kumimoji="1" lang="ja-JP" altLang="en-US" sz="900" dirty="0"/>
              <a:t>申請</a:t>
            </a:r>
          </a:p>
        </p:txBody>
      </p:sp>
      <p:sp>
        <p:nvSpPr>
          <p:cNvPr id="163" name="テキスト ボックス 162"/>
          <p:cNvSpPr txBox="1"/>
          <p:nvPr/>
        </p:nvSpPr>
        <p:spPr>
          <a:xfrm>
            <a:off x="933910" y="3180404"/>
            <a:ext cx="463500" cy="369332"/>
          </a:xfrm>
          <a:prstGeom prst="rect">
            <a:avLst/>
          </a:prstGeom>
          <a:noFill/>
        </p:spPr>
        <p:txBody>
          <a:bodyPr wrap="square" rtlCol="0">
            <a:spAutoFit/>
          </a:bodyPr>
          <a:lstStyle/>
          <a:p>
            <a:r>
              <a:rPr kumimoji="1" lang="ja-JP" altLang="en-US" sz="900" dirty="0"/>
              <a:t>差し戻し</a:t>
            </a:r>
          </a:p>
        </p:txBody>
      </p:sp>
      <p:cxnSp>
        <p:nvCxnSpPr>
          <p:cNvPr id="167" name="直線矢印コネクタ 166"/>
          <p:cNvCxnSpPr>
            <a:endCxn id="172" idx="1"/>
          </p:cNvCxnSpPr>
          <p:nvPr/>
        </p:nvCxnSpPr>
        <p:spPr>
          <a:xfrm flipV="1">
            <a:off x="3892266" y="7261343"/>
            <a:ext cx="690713" cy="324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68" name="ひし形 167"/>
          <p:cNvSpPr/>
          <p:nvPr/>
        </p:nvSpPr>
        <p:spPr>
          <a:xfrm>
            <a:off x="4039910" y="7089490"/>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結果</a:t>
            </a:r>
          </a:p>
        </p:txBody>
      </p:sp>
      <p:cxnSp>
        <p:nvCxnSpPr>
          <p:cNvPr id="170" name="直線矢印コネクタ 169"/>
          <p:cNvCxnSpPr>
            <a:stCxn id="173" idx="3"/>
            <a:endCxn id="176" idx="1"/>
          </p:cNvCxnSpPr>
          <p:nvPr/>
        </p:nvCxnSpPr>
        <p:spPr>
          <a:xfrm flipV="1">
            <a:off x="6393807" y="7261690"/>
            <a:ext cx="1420057" cy="2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72" name="四角形: 角を丸くする 124"/>
          <p:cNvSpPr/>
          <p:nvPr/>
        </p:nvSpPr>
        <p:spPr>
          <a:xfrm>
            <a:off x="4582979" y="7089490"/>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経費精算システムに入力</a:t>
            </a:r>
          </a:p>
        </p:txBody>
      </p:sp>
      <p:sp>
        <p:nvSpPr>
          <p:cNvPr id="173" name="ひし形 172"/>
          <p:cNvSpPr/>
          <p:nvPr/>
        </p:nvSpPr>
        <p:spPr>
          <a:xfrm>
            <a:off x="6012807" y="7092738"/>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申請者</a:t>
            </a:r>
          </a:p>
        </p:txBody>
      </p:sp>
      <p:sp>
        <p:nvSpPr>
          <p:cNvPr id="174" name="テキスト ボックス 173"/>
          <p:cNvSpPr txBox="1"/>
          <p:nvPr/>
        </p:nvSpPr>
        <p:spPr>
          <a:xfrm>
            <a:off x="6336944" y="7025135"/>
            <a:ext cx="882412" cy="230832"/>
          </a:xfrm>
          <a:prstGeom prst="rect">
            <a:avLst/>
          </a:prstGeom>
          <a:noFill/>
        </p:spPr>
        <p:txBody>
          <a:bodyPr wrap="square" rtlCol="0">
            <a:spAutoFit/>
          </a:bodyPr>
          <a:lstStyle/>
          <a:p>
            <a:r>
              <a:rPr kumimoji="1" lang="ja-JP" altLang="en-US" sz="900" dirty="0"/>
              <a:t>店舗勤務</a:t>
            </a:r>
          </a:p>
        </p:txBody>
      </p:sp>
      <p:sp>
        <p:nvSpPr>
          <p:cNvPr id="175" name="テキスト ボックス 174"/>
          <p:cNvSpPr txBox="1"/>
          <p:nvPr/>
        </p:nvSpPr>
        <p:spPr>
          <a:xfrm>
            <a:off x="6219709" y="7420928"/>
            <a:ext cx="1012610" cy="230832"/>
          </a:xfrm>
          <a:prstGeom prst="rect">
            <a:avLst/>
          </a:prstGeom>
          <a:noFill/>
        </p:spPr>
        <p:txBody>
          <a:bodyPr wrap="square" rtlCol="0">
            <a:spAutoFit/>
          </a:bodyPr>
          <a:lstStyle/>
          <a:p>
            <a:r>
              <a:rPr kumimoji="1" lang="ja-JP" altLang="en-US" sz="900" dirty="0"/>
              <a:t>支社・本社勤務</a:t>
            </a:r>
          </a:p>
        </p:txBody>
      </p:sp>
      <p:sp>
        <p:nvSpPr>
          <p:cNvPr id="176" name="四角形: 角を丸くする 137"/>
          <p:cNvSpPr/>
          <p:nvPr/>
        </p:nvSpPr>
        <p:spPr>
          <a:xfrm>
            <a:off x="7813864" y="7089837"/>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仮払金</a:t>
            </a:r>
            <a:r>
              <a:rPr kumimoji="1" lang="en-US" altLang="ja-JP" sz="900" dirty="0"/>
              <a:t>/</a:t>
            </a:r>
            <a:r>
              <a:rPr kumimoji="1" lang="ja-JP" altLang="en-US" sz="900" dirty="0"/>
              <a:t>チケットを用意する</a:t>
            </a:r>
          </a:p>
        </p:txBody>
      </p:sp>
      <p:cxnSp>
        <p:nvCxnSpPr>
          <p:cNvPr id="177" name="直線矢印コネクタ 176"/>
          <p:cNvCxnSpPr>
            <a:stCxn id="176" idx="3"/>
            <a:endCxn id="179" idx="1"/>
          </p:cNvCxnSpPr>
          <p:nvPr/>
        </p:nvCxnSpPr>
        <p:spPr>
          <a:xfrm>
            <a:off x="8837553" y="7261690"/>
            <a:ext cx="290807" cy="877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78" name="四角形: 角を丸くする 153"/>
          <p:cNvSpPr/>
          <p:nvPr/>
        </p:nvSpPr>
        <p:spPr>
          <a:xfrm>
            <a:off x="9145463" y="704695"/>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仮払金</a:t>
            </a:r>
            <a:r>
              <a:rPr kumimoji="1" lang="en-US" altLang="ja-JP" sz="900" dirty="0"/>
              <a:t>/</a:t>
            </a:r>
            <a:r>
              <a:rPr kumimoji="1" lang="ja-JP" altLang="en-US" sz="900" dirty="0"/>
              <a:t>チケットを受け取る</a:t>
            </a:r>
          </a:p>
        </p:txBody>
      </p:sp>
      <p:sp>
        <p:nvSpPr>
          <p:cNvPr id="179" name="四角形: 角を丸くする 158"/>
          <p:cNvSpPr/>
          <p:nvPr/>
        </p:nvSpPr>
        <p:spPr>
          <a:xfrm>
            <a:off x="9128360" y="7098613"/>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仮払金・チケットを渡す</a:t>
            </a:r>
          </a:p>
        </p:txBody>
      </p:sp>
      <p:sp>
        <p:nvSpPr>
          <p:cNvPr id="180" name="四角形: 角を丸くする 175"/>
          <p:cNvSpPr/>
          <p:nvPr/>
        </p:nvSpPr>
        <p:spPr>
          <a:xfrm>
            <a:off x="6487398" y="7682718"/>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手書き帳簿に記入</a:t>
            </a:r>
          </a:p>
        </p:txBody>
      </p:sp>
      <p:cxnSp>
        <p:nvCxnSpPr>
          <p:cNvPr id="181" name="コネクタ: カギ線 177"/>
          <p:cNvCxnSpPr>
            <a:stCxn id="180" idx="1"/>
            <a:endCxn id="173" idx="2"/>
          </p:cNvCxnSpPr>
          <p:nvPr/>
        </p:nvCxnSpPr>
        <p:spPr>
          <a:xfrm rot="10800000">
            <a:off x="6203308" y="7436443"/>
            <a:ext cx="284091" cy="418128"/>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182" name="コネクタ: カギ線 221"/>
          <p:cNvCxnSpPr>
            <a:stCxn id="176" idx="1"/>
            <a:endCxn id="180" idx="3"/>
          </p:cNvCxnSpPr>
          <p:nvPr/>
        </p:nvCxnSpPr>
        <p:spPr>
          <a:xfrm rot="10800000" flipV="1">
            <a:off x="7511088" y="7261689"/>
            <a:ext cx="302777" cy="592881"/>
          </a:xfrm>
          <a:prstGeom prst="bentConnector3">
            <a:avLst>
              <a:gd name="adj1" fmla="val 50000"/>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183" name="フローチャート: 書類 182"/>
          <p:cNvSpPr/>
          <p:nvPr/>
        </p:nvSpPr>
        <p:spPr>
          <a:xfrm>
            <a:off x="7243722" y="7917868"/>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仮払い精算管理簿</a:t>
            </a:r>
          </a:p>
        </p:txBody>
      </p:sp>
      <p:sp>
        <p:nvSpPr>
          <p:cNvPr id="184" name="楕円 247"/>
          <p:cNvSpPr/>
          <p:nvPr/>
        </p:nvSpPr>
        <p:spPr>
          <a:xfrm>
            <a:off x="12242875" y="7089490"/>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終了</a:t>
            </a:r>
          </a:p>
        </p:txBody>
      </p:sp>
      <p:cxnSp>
        <p:nvCxnSpPr>
          <p:cNvPr id="188" name="直線矢印コネクタ 187"/>
          <p:cNvCxnSpPr>
            <a:stCxn id="172" idx="3"/>
            <a:endCxn id="173" idx="1"/>
          </p:cNvCxnSpPr>
          <p:nvPr/>
        </p:nvCxnSpPr>
        <p:spPr>
          <a:xfrm>
            <a:off x="5606668" y="7261343"/>
            <a:ext cx="406139" cy="324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89" name="テキスト ボックス 188"/>
          <p:cNvSpPr txBox="1"/>
          <p:nvPr/>
        </p:nvSpPr>
        <p:spPr>
          <a:xfrm>
            <a:off x="5069931" y="7991137"/>
            <a:ext cx="804805" cy="369332"/>
          </a:xfrm>
          <a:prstGeom prst="rect">
            <a:avLst/>
          </a:prstGeom>
          <a:noFill/>
        </p:spPr>
        <p:txBody>
          <a:bodyPr wrap="square" rtlCol="0">
            <a:spAutoFit/>
          </a:bodyPr>
          <a:lstStyle/>
          <a:p>
            <a:r>
              <a:rPr kumimoji="1" lang="ja-JP" altLang="en-US" sz="900" dirty="0"/>
              <a:t>「</a:t>
            </a:r>
            <a:r>
              <a:rPr kumimoji="1" lang="en-US" altLang="ja-JP" sz="900" dirty="0"/>
              <a:t>OA</a:t>
            </a:r>
            <a:r>
              <a:rPr kumimoji="1" lang="ja-JP" altLang="en-US" sz="900" dirty="0"/>
              <a:t>入力」欄に押印</a:t>
            </a:r>
          </a:p>
        </p:txBody>
      </p:sp>
      <p:sp>
        <p:nvSpPr>
          <p:cNvPr id="191" name="四角形: 角を丸くする 263"/>
          <p:cNvSpPr/>
          <p:nvPr/>
        </p:nvSpPr>
        <p:spPr>
          <a:xfrm>
            <a:off x="10995152" y="7102171"/>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書類の保管</a:t>
            </a:r>
          </a:p>
        </p:txBody>
      </p:sp>
      <p:sp>
        <p:nvSpPr>
          <p:cNvPr id="193" name="テキスト ボックス 192"/>
          <p:cNvSpPr txBox="1"/>
          <p:nvPr/>
        </p:nvSpPr>
        <p:spPr>
          <a:xfrm>
            <a:off x="10923898" y="7460223"/>
            <a:ext cx="1652723" cy="1061829"/>
          </a:xfrm>
          <a:prstGeom prst="rect">
            <a:avLst/>
          </a:prstGeom>
          <a:noFill/>
        </p:spPr>
        <p:txBody>
          <a:bodyPr wrap="square" rtlCol="0">
            <a:spAutoFit/>
          </a:bodyPr>
          <a:lstStyle/>
          <a:p>
            <a:r>
              <a:rPr kumimoji="1" lang="en-US" altLang="ja-JP" sz="900" dirty="0"/>
              <a:t>【</a:t>
            </a:r>
            <a:r>
              <a:rPr kumimoji="1" lang="ja-JP" altLang="en-US" sz="900" dirty="0"/>
              <a:t>本社</a:t>
            </a:r>
            <a:r>
              <a:rPr kumimoji="1" lang="en-US" altLang="ja-JP" sz="900" dirty="0"/>
              <a:t>】</a:t>
            </a:r>
          </a:p>
          <a:p>
            <a:r>
              <a:rPr kumimoji="1" lang="ja-JP" altLang="en-US" sz="900" dirty="0"/>
              <a:t>原本を経理保管</a:t>
            </a:r>
            <a:endParaRPr kumimoji="1" lang="en-US" altLang="ja-JP" sz="900" dirty="0"/>
          </a:p>
          <a:p>
            <a:r>
              <a:rPr kumimoji="1" lang="en-US" altLang="ja-JP" sz="900" dirty="0"/>
              <a:t>【</a:t>
            </a:r>
            <a:r>
              <a:rPr kumimoji="1" lang="ja-JP" altLang="en-US" sz="900" dirty="0"/>
              <a:t>店頭・支社</a:t>
            </a:r>
            <a:r>
              <a:rPr kumimoji="1" lang="en-US" altLang="ja-JP" sz="900" dirty="0"/>
              <a:t>】</a:t>
            </a:r>
          </a:p>
          <a:p>
            <a:r>
              <a:rPr kumimoji="1" lang="ja-JP" altLang="en-US" sz="900" dirty="0"/>
              <a:t>一旦店頭・支社保管</a:t>
            </a:r>
            <a:endParaRPr kumimoji="1" lang="en-US" altLang="ja-JP" sz="900" dirty="0"/>
          </a:p>
          <a:p>
            <a:r>
              <a:rPr kumimoji="1" lang="ja-JP" altLang="en-US" sz="900" dirty="0"/>
              <a:t>毎月１０日・２０日・末日ごとに経理へ送付し</a:t>
            </a:r>
            <a:r>
              <a:rPr kumimoji="1" lang="ja-JP" altLang="en-US" sz="900" dirty="0" smtClean="0"/>
              <a:t>、経理チェック後原本</a:t>
            </a:r>
            <a:r>
              <a:rPr kumimoji="1" lang="ja-JP" altLang="en-US" sz="900" dirty="0"/>
              <a:t>を経理保管</a:t>
            </a:r>
          </a:p>
        </p:txBody>
      </p:sp>
      <p:sp>
        <p:nvSpPr>
          <p:cNvPr id="194" name="テキスト ボックス 193"/>
          <p:cNvSpPr txBox="1"/>
          <p:nvPr/>
        </p:nvSpPr>
        <p:spPr>
          <a:xfrm>
            <a:off x="9574757" y="1640493"/>
            <a:ext cx="1229058" cy="230832"/>
          </a:xfrm>
          <a:prstGeom prst="rect">
            <a:avLst/>
          </a:prstGeom>
          <a:noFill/>
        </p:spPr>
        <p:txBody>
          <a:bodyPr wrap="square" rtlCol="0">
            <a:spAutoFit/>
          </a:bodyPr>
          <a:lstStyle/>
          <a:p>
            <a:r>
              <a:rPr kumimoji="1" lang="ja-JP" altLang="en-US" sz="900" dirty="0"/>
              <a:t>「受領印」欄に押印</a:t>
            </a:r>
          </a:p>
        </p:txBody>
      </p:sp>
      <p:sp>
        <p:nvSpPr>
          <p:cNvPr id="195" name="フローチャート: 書類 194"/>
          <p:cNvSpPr/>
          <p:nvPr/>
        </p:nvSpPr>
        <p:spPr>
          <a:xfrm>
            <a:off x="9732317" y="1843127"/>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仮払い精算管理簿</a:t>
            </a:r>
          </a:p>
        </p:txBody>
      </p:sp>
      <p:sp>
        <p:nvSpPr>
          <p:cNvPr id="196" name="テキスト ボックス 195"/>
          <p:cNvSpPr txBox="1"/>
          <p:nvPr/>
        </p:nvSpPr>
        <p:spPr>
          <a:xfrm>
            <a:off x="9612857" y="2260079"/>
            <a:ext cx="1229058" cy="507831"/>
          </a:xfrm>
          <a:prstGeom prst="rect">
            <a:avLst/>
          </a:prstGeom>
          <a:noFill/>
        </p:spPr>
        <p:txBody>
          <a:bodyPr wrap="square" rtlCol="0">
            <a:spAutoFit/>
          </a:bodyPr>
          <a:lstStyle/>
          <a:p>
            <a:r>
              <a:rPr kumimoji="1" lang="ja-JP" altLang="en-US" sz="900" dirty="0"/>
              <a:t>「受領印」欄に押印</a:t>
            </a:r>
            <a:endParaRPr kumimoji="1" lang="en-US" altLang="ja-JP" sz="900" dirty="0"/>
          </a:p>
          <a:p>
            <a:r>
              <a:rPr kumimoji="1" lang="ja-JP" altLang="en-US" sz="900" dirty="0">
                <a:solidFill>
                  <a:schemeClr val="accent1"/>
                </a:solidFill>
              </a:rPr>
              <a:t>＊支社・本社勤務の場合</a:t>
            </a:r>
          </a:p>
        </p:txBody>
      </p:sp>
      <p:sp>
        <p:nvSpPr>
          <p:cNvPr id="197" name="テキスト ボックス 196"/>
          <p:cNvSpPr txBox="1"/>
          <p:nvPr/>
        </p:nvSpPr>
        <p:spPr>
          <a:xfrm>
            <a:off x="5526467" y="3880794"/>
            <a:ext cx="2949979" cy="507831"/>
          </a:xfrm>
          <a:prstGeom prst="rect">
            <a:avLst/>
          </a:prstGeom>
          <a:noFill/>
        </p:spPr>
        <p:txBody>
          <a:bodyPr wrap="square" rtlCol="0">
            <a:spAutoFit/>
          </a:bodyPr>
          <a:lstStyle/>
          <a:p>
            <a:r>
              <a:rPr kumimoji="1" lang="en-US" altLang="ja-JP" sz="900" dirty="0">
                <a:solidFill>
                  <a:srgbClr val="FF0000"/>
                </a:solidFill>
              </a:rPr>
              <a:t>【</a:t>
            </a:r>
            <a:r>
              <a:rPr kumimoji="1" lang="ja-JP" altLang="en-US" sz="900" dirty="0">
                <a:solidFill>
                  <a:srgbClr val="FF0000"/>
                </a:solidFill>
              </a:rPr>
              <a:t>システム化後メモ</a:t>
            </a:r>
            <a:r>
              <a:rPr kumimoji="1" lang="en-US" altLang="ja-JP" sz="900" dirty="0">
                <a:solidFill>
                  <a:srgbClr val="FF0000"/>
                </a:solidFill>
              </a:rPr>
              <a:t>】</a:t>
            </a:r>
          </a:p>
          <a:p>
            <a:r>
              <a:rPr kumimoji="1" lang="ja-JP" altLang="en-US" sz="900" dirty="0">
                <a:solidFill>
                  <a:srgbClr val="FF0000"/>
                </a:solidFill>
              </a:rPr>
              <a:t>仮払い</a:t>
            </a:r>
            <a:r>
              <a:rPr kumimoji="1" lang="ja-JP" altLang="en-US" sz="900" dirty="0" smtClean="0">
                <a:solidFill>
                  <a:srgbClr val="FF0000"/>
                </a:solidFill>
              </a:rPr>
              <a:t>申請を廃止し、経費の仮払いは経費申請で行うなど、用途ごとに仮払いの申請を</a:t>
            </a:r>
            <a:r>
              <a:rPr kumimoji="1" lang="ja-JP" altLang="en-US" sz="900" dirty="0">
                <a:solidFill>
                  <a:srgbClr val="FF0000"/>
                </a:solidFill>
              </a:rPr>
              <a:t>行</a:t>
            </a:r>
            <a:r>
              <a:rPr kumimoji="1" lang="ja-JP" altLang="en-US" sz="900" dirty="0" smtClean="0">
                <a:solidFill>
                  <a:srgbClr val="FF0000"/>
                </a:solidFill>
              </a:rPr>
              <a:t>う</a:t>
            </a:r>
            <a:endParaRPr kumimoji="1" lang="en-US" altLang="ja-JP" sz="900" dirty="0">
              <a:solidFill>
                <a:srgbClr val="FF0000"/>
              </a:solidFill>
            </a:endParaRPr>
          </a:p>
        </p:txBody>
      </p:sp>
      <p:sp>
        <p:nvSpPr>
          <p:cNvPr id="198" name="テキスト ボックス 197"/>
          <p:cNvSpPr txBox="1"/>
          <p:nvPr/>
        </p:nvSpPr>
        <p:spPr>
          <a:xfrm>
            <a:off x="6227103" y="6802569"/>
            <a:ext cx="1467743" cy="230832"/>
          </a:xfrm>
          <a:prstGeom prst="rect">
            <a:avLst/>
          </a:prstGeom>
          <a:noFill/>
        </p:spPr>
        <p:txBody>
          <a:bodyPr wrap="square" rtlCol="0">
            <a:spAutoFit/>
          </a:bodyPr>
          <a:lstStyle/>
          <a:p>
            <a:r>
              <a:rPr kumimoji="1" lang="ja-JP" altLang="en-US" sz="900" dirty="0">
                <a:solidFill>
                  <a:srgbClr val="FF0000"/>
                </a:solidFill>
              </a:rPr>
              <a:t>店頭における業務要確認</a:t>
            </a:r>
            <a:endParaRPr kumimoji="1" lang="en-US" altLang="ja-JP" sz="900" dirty="0">
              <a:solidFill>
                <a:srgbClr val="FF0000"/>
              </a:solidFill>
            </a:endParaRPr>
          </a:p>
        </p:txBody>
      </p:sp>
      <p:sp>
        <p:nvSpPr>
          <p:cNvPr id="200" name="四角形: 角を丸くする 9"/>
          <p:cNvSpPr/>
          <p:nvPr/>
        </p:nvSpPr>
        <p:spPr>
          <a:xfrm>
            <a:off x="981165" y="2726802"/>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承認</a:t>
            </a:r>
          </a:p>
        </p:txBody>
      </p:sp>
      <p:sp>
        <p:nvSpPr>
          <p:cNvPr id="201" name="テキスト ボックス 200"/>
          <p:cNvSpPr txBox="1"/>
          <p:nvPr/>
        </p:nvSpPr>
        <p:spPr>
          <a:xfrm>
            <a:off x="1492873" y="2269720"/>
            <a:ext cx="463500" cy="230832"/>
          </a:xfrm>
          <a:prstGeom prst="rect">
            <a:avLst/>
          </a:prstGeom>
          <a:noFill/>
        </p:spPr>
        <p:txBody>
          <a:bodyPr wrap="square" rtlCol="0">
            <a:spAutoFit/>
          </a:bodyPr>
          <a:lstStyle/>
          <a:p>
            <a:r>
              <a:rPr kumimoji="1" lang="ja-JP" altLang="en-US" sz="900" dirty="0"/>
              <a:t>申請</a:t>
            </a:r>
          </a:p>
        </p:txBody>
      </p:sp>
      <p:sp>
        <p:nvSpPr>
          <p:cNvPr id="202" name="テキスト ボックス 201"/>
          <p:cNvSpPr txBox="1"/>
          <p:nvPr/>
        </p:nvSpPr>
        <p:spPr>
          <a:xfrm>
            <a:off x="933910" y="1835856"/>
            <a:ext cx="463500" cy="369332"/>
          </a:xfrm>
          <a:prstGeom prst="rect">
            <a:avLst/>
          </a:prstGeom>
          <a:noFill/>
        </p:spPr>
        <p:txBody>
          <a:bodyPr wrap="square" rtlCol="0">
            <a:spAutoFit/>
          </a:bodyPr>
          <a:lstStyle/>
          <a:p>
            <a:r>
              <a:rPr kumimoji="1" lang="ja-JP" altLang="en-US" sz="900" dirty="0"/>
              <a:t>差し戻し</a:t>
            </a:r>
          </a:p>
        </p:txBody>
      </p:sp>
      <p:sp>
        <p:nvSpPr>
          <p:cNvPr id="204" name="テキスト ボックス 203"/>
          <p:cNvSpPr txBox="1"/>
          <p:nvPr/>
        </p:nvSpPr>
        <p:spPr>
          <a:xfrm>
            <a:off x="2075222" y="2328906"/>
            <a:ext cx="1474806" cy="646331"/>
          </a:xfrm>
          <a:prstGeom prst="rect">
            <a:avLst/>
          </a:prstGeom>
          <a:noFill/>
        </p:spPr>
        <p:txBody>
          <a:bodyPr wrap="square" rtlCol="0">
            <a:spAutoFit/>
          </a:bodyPr>
          <a:lstStyle/>
          <a:p>
            <a:r>
              <a:rPr kumimoji="1" lang="ja-JP" altLang="en-US" sz="900" dirty="0" smtClean="0"/>
              <a:t>店舗</a:t>
            </a:r>
            <a:r>
              <a:rPr kumimoji="1" lang="ja-JP" altLang="en-US" sz="900" dirty="0"/>
              <a:t>：店長</a:t>
            </a:r>
            <a:endParaRPr kumimoji="1" lang="en-US" altLang="ja-JP" sz="900" dirty="0"/>
          </a:p>
          <a:p>
            <a:r>
              <a:rPr kumimoji="1" lang="ja-JP" altLang="en-US" sz="900" dirty="0"/>
              <a:t>店長：支社長</a:t>
            </a:r>
            <a:endParaRPr kumimoji="1" lang="en-US" altLang="ja-JP" sz="900" dirty="0"/>
          </a:p>
          <a:p>
            <a:r>
              <a:rPr kumimoji="1" lang="ja-JP" altLang="en-US" sz="900" dirty="0"/>
              <a:t>部長未満：部長・支社長</a:t>
            </a:r>
            <a:endParaRPr kumimoji="1" lang="en-US" altLang="ja-JP" sz="900" dirty="0"/>
          </a:p>
          <a:p>
            <a:r>
              <a:rPr kumimoji="1" lang="ja-JP" altLang="en-US" sz="900" dirty="0"/>
              <a:t>部長：担当役員</a:t>
            </a:r>
            <a:endParaRPr kumimoji="1" lang="en-US" altLang="ja-JP" sz="900" dirty="0"/>
          </a:p>
        </p:txBody>
      </p:sp>
      <p:sp>
        <p:nvSpPr>
          <p:cNvPr id="205" name="フローチャート: 書類 204"/>
          <p:cNvSpPr/>
          <p:nvPr/>
        </p:nvSpPr>
        <p:spPr>
          <a:xfrm>
            <a:off x="482225" y="2247844"/>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一般申請</a:t>
            </a:r>
          </a:p>
        </p:txBody>
      </p:sp>
      <p:sp>
        <p:nvSpPr>
          <p:cNvPr id="206" name="フローチャート: 書類 205"/>
          <p:cNvSpPr/>
          <p:nvPr/>
        </p:nvSpPr>
        <p:spPr>
          <a:xfrm>
            <a:off x="536634" y="2427693"/>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仮払申請書</a:t>
            </a:r>
          </a:p>
        </p:txBody>
      </p:sp>
      <p:sp>
        <p:nvSpPr>
          <p:cNvPr id="207" name="フローチャート: 書類 206"/>
          <p:cNvSpPr/>
          <p:nvPr/>
        </p:nvSpPr>
        <p:spPr>
          <a:xfrm>
            <a:off x="482225" y="3583044"/>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一般申請</a:t>
            </a:r>
          </a:p>
        </p:txBody>
      </p:sp>
      <p:sp>
        <p:nvSpPr>
          <p:cNvPr id="208" name="フローチャート: 書類 207"/>
          <p:cNvSpPr/>
          <p:nvPr/>
        </p:nvSpPr>
        <p:spPr>
          <a:xfrm>
            <a:off x="536634" y="3762893"/>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仮払申請書</a:t>
            </a:r>
          </a:p>
        </p:txBody>
      </p:sp>
      <p:sp>
        <p:nvSpPr>
          <p:cNvPr id="209" name="フローチャート: 書類 208"/>
          <p:cNvSpPr/>
          <p:nvPr/>
        </p:nvSpPr>
        <p:spPr>
          <a:xfrm>
            <a:off x="5115675" y="7406827"/>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一般申請</a:t>
            </a:r>
          </a:p>
        </p:txBody>
      </p:sp>
      <p:sp>
        <p:nvSpPr>
          <p:cNvPr id="210" name="フローチャート: 書類 209"/>
          <p:cNvSpPr/>
          <p:nvPr/>
        </p:nvSpPr>
        <p:spPr>
          <a:xfrm>
            <a:off x="5170084" y="7586676"/>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仮払申請書</a:t>
            </a:r>
          </a:p>
        </p:txBody>
      </p:sp>
      <p:cxnSp>
        <p:nvCxnSpPr>
          <p:cNvPr id="211" name="直線矢印コネクタ 210"/>
          <p:cNvCxnSpPr>
            <a:stCxn id="200" idx="2"/>
            <a:endCxn id="158" idx="0"/>
          </p:cNvCxnSpPr>
          <p:nvPr/>
        </p:nvCxnSpPr>
        <p:spPr>
          <a:xfrm>
            <a:off x="1493010" y="3070507"/>
            <a:ext cx="0" cy="99247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2" name="直線矢印コネクタ 211"/>
          <p:cNvCxnSpPr/>
          <p:nvPr/>
        </p:nvCxnSpPr>
        <p:spPr>
          <a:xfrm flipH="1" flipV="1">
            <a:off x="1423555" y="1649828"/>
            <a:ext cx="2118" cy="107697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5" name="直線矢印コネクタ 214"/>
          <p:cNvCxnSpPr>
            <a:stCxn id="179" idx="0"/>
            <a:endCxn id="178" idx="2"/>
          </p:cNvCxnSpPr>
          <p:nvPr/>
        </p:nvCxnSpPr>
        <p:spPr>
          <a:xfrm flipV="1">
            <a:off x="9640205" y="1048400"/>
            <a:ext cx="17103" cy="60502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17" name="フローチャート: 書類 216"/>
          <p:cNvSpPr/>
          <p:nvPr/>
        </p:nvSpPr>
        <p:spPr>
          <a:xfrm>
            <a:off x="9737146" y="1018796"/>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一般申請</a:t>
            </a:r>
          </a:p>
        </p:txBody>
      </p:sp>
      <p:sp>
        <p:nvSpPr>
          <p:cNvPr id="218" name="フローチャート: 書類 217"/>
          <p:cNvSpPr/>
          <p:nvPr/>
        </p:nvSpPr>
        <p:spPr>
          <a:xfrm>
            <a:off x="9791555" y="1198645"/>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仮払申請書</a:t>
            </a:r>
          </a:p>
        </p:txBody>
      </p:sp>
      <p:cxnSp>
        <p:nvCxnSpPr>
          <p:cNvPr id="219" name="コネクタ: カギ線 221"/>
          <p:cNvCxnSpPr>
            <a:stCxn id="191" idx="1"/>
            <a:endCxn id="178" idx="3"/>
          </p:cNvCxnSpPr>
          <p:nvPr/>
        </p:nvCxnSpPr>
        <p:spPr>
          <a:xfrm rot="10800000">
            <a:off x="10169152" y="876548"/>
            <a:ext cx="826000" cy="6397476"/>
          </a:xfrm>
          <a:prstGeom prst="bentConnector3">
            <a:avLst>
              <a:gd name="adj1" fmla="val 50000"/>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222" name="フローチャート: 書類 221"/>
          <p:cNvSpPr/>
          <p:nvPr/>
        </p:nvSpPr>
        <p:spPr>
          <a:xfrm>
            <a:off x="10742712" y="6585230"/>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一般申請</a:t>
            </a:r>
          </a:p>
        </p:txBody>
      </p:sp>
      <p:sp>
        <p:nvSpPr>
          <p:cNvPr id="223" name="フローチャート: 書類 222"/>
          <p:cNvSpPr/>
          <p:nvPr/>
        </p:nvSpPr>
        <p:spPr>
          <a:xfrm>
            <a:off x="10797121" y="6771429"/>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仮払申請書</a:t>
            </a:r>
          </a:p>
        </p:txBody>
      </p:sp>
      <p:sp>
        <p:nvSpPr>
          <p:cNvPr id="89" name="テキスト ボックス 88"/>
          <p:cNvSpPr txBox="1"/>
          <p:nvPr/>
        </p:nvSpPr>
        <p:spPr>
          <a:xfrm>
            <a:off x="1589920" y="4601531"/>
            <a:ext cx="1043596" cy="230832"/>
          </a:xfrm>
          <a:prstGeom prst="rect">
            <a:avLst/>
          </a:prstGeom>
          <a:noFill/>
        </p:spPr>
        <p:txBody>
          <a:bodyPr wrap="square" rtlCol="0">
            <a:spAutoFit/>
          </a:bodyPr>
          <a:lstStyle/>
          <a:p>
            <a:r>
              <a:rPr kumimoji="1" lang="ja-JP" altLang="en-US" sz="900" dirty="0" smtClean="0"/>
              <a:t>税別</a:t>
            </a:r>
            <a:r>
              <a:rPr kumimoji="1" lang="en-US" altLang="ja-JP" sz="900" dirty="0" smtClean="0"/>
              <a:t>10000</a:t>
            </a:r>
            <a:r>
              <a:rPr kumimoji="1" lang="ja-JP" altLang="en-US" sz="900" dirty="0"/>
              <a:t>円以上</a:t>
            </a:r>
          </a:p>
        </p:txBody>
      </p:sp>
      <p:sp>
        <p:nvSpPr>
          <p:cNvPr id="90" name="テキスト ボックス 89"/>
          <p:cNvSpPr txBox="1"/>
          <p:nvPr/>
        </p:nvSpPr>
        <p:spPr>
          <a:xfrm>
            <a:off x="1494603" y="4975807"/>
            <a:ext cx="1043596" cy="230832"/>
          </a:xfrm>
          <a:prstGeom prst="rect">
            <a:avLst/>
          </a:prstGeom>
          <a:noFill/>
        </p:spPr>
        <p:txBody>
          <a:bodyPr wrap="square" rtlCol="0">
            <a:spAutoFit/>
          </a:bodyPr>
          <a:lstStyle/>
          <a:p>
            <a:r>
              <a:rPr kumimoji="1" lang="ja-JP" altLang="en-US" sz="900" dirty="0" smtClean="0"/>
              <a:t>税別</a:t>
            </a:r>
            <a:r>
              <a:rPr kumimoji="1" lang="en-US" altLang="ja-JP" sz="900" dirty="0" smtClean="0"/>
              <a:t>9999</a:t>
            </a:r>
            <a:r>
              <a:rPr kumimoji="1" lang="ja-JP" altLang="en-US" sz="900" dirty="0"/>
              <a:t>円以下</a:t>
            </a:r>
          </a:p>
        </p:txBody>
      </p:sp>
      <p:sp>
        <p:nvSpPr>
          <p:cNvPr id="91" name="ひし形 90"/>
          <p:cNvSpPr/>
          <p:nvPr/>
        </p:nvSpPr>
        <p:spPr>
          <a:xfrm>
            <a:off x="1300712" y="4680136"/>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金額</a:t>
            </a:r>
          </a:p>
        </p:txBody>
      </p:sp>
      <p:sp>
        <p:nvSpPr>
          <p:cNvPr id="94" name="四角形: 角を丸くする 69"/>
          <p:cNvSpPr/>
          <p:nvPr/>
        </p:nvSpPr>
        <p:spPr>
          <a:xfrm>
            <a:off x="2143772" y="5792782"/>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smtClean="0"/>
              <a:t>決裁</a:t>
            </a:r>
            <a:endParaRPr kumimoji="1" lang="en-US" altLang="ja-JP" sz="900" dirty="0" smtClean="0"/>
          </a:p>
          <a:p>
            <a:pPr algn="ctr"/>
            <a:r>
              <a:rPr kumimoji="1" lang="ja-JP" altLang="en-US" sz="900" dirty="0" smtClean="0"/>
              <a:t>（担当役員）</a:t>
            </a:r>
            <a:endParaRPr kumimoji="1" lang="ja-JP" altLang="en-US" sz="900" dirty="0"/>
          </a:p>
        </p:txBody>
      </p:sp>
      <p:cxnSp>
        <p:nvCxnSpPr>
          <p:cNvPr id="98" name="コネクタ: カギ線 145"/>
          <p:cNvCxnSpPr>
            <a:stCxn id="91" idx="3"/>
            <a:endCxn id="94" idx="0"/>
          </p:cNvCxnSpPr>
          <p:nvPr/>
        </p:nvCxnSpPr>
        <p:spPr>
          <a:xfrm>
            <a:off x="1681712" y="4851989"/>
            <a:ext cx="973905" cy="940793"/>
          </a:xfrm>
          <a:prstGeom prst="bentConnector2">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26" name="フローチャート: 書類 125"/>
          <p:cNvSpPr/>
          <p:nvPr/>
        </p:nvSpPr>
        <p:spPr>
          <a:xfrm>
            <a:off x="1651403" y="5388601"/>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一般申請</a:t>
            </a:r>
          </a:p>
        </p:txBody>
      </p:sp>
      <p:sp>
        <p:nvSpPr>
          <p:cNvPr id="127" name="フローチャート: 書類 126"/>
          <p:cNvSpPr/>
          <p:nvPr/>
        </p:nvSpPr>
        <p:spPr>
          <a:xfrm>
            <a:off x="1705812" y="5568450"/>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仮払申請書</a:t>
            </a:r>
          </a:p>
        </p:txBody>
      </p:sp>
      <p:cxnSp>
        <p:nvCxnSpPr>
          <p:cNvPr id="134" name="直線矢印コネクタ 133"/>
          <p:cNvCxnSpPr>
            <a:stCxn id="191" idx="3"/>
            <a:endCxn id="184" idx="2"/>
          </p:cNvCxnSpPr>
          <p:nvPr/>
        </p:nvCxnSpPr>
        <p:spPr>
          <a:xfrm>
            <a:off x="12018841" y="7274024"/>
            <a:ext cx="224034" cy="56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50" name="直線矢印コネクタ 149"/>
          <p:cNvCxnSpPr/>
          <p:nvPr/>
        </p:nvCxnSpPr>
        <p:spPr>
          <a:xfrm flipV="1">
            <a:off x="1397410" y="3070507"/>
            <a:ext cx="0" cy="99247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53" name="ひし形 152"/>
          <p:cNvSpPr/>
          <p:nvPr/>
        </p:nvSpPr>
        <p:spPr>
          <a:xfrm>
            <a:off x="2465903" y="5105547"/>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smtClean="0"/>
              <a:t>用途</a:t>
            </a:r>
            <a:endParaRPr kumimoji="1" lang="ja-JP" altLang="en-US" sz="900" dirty="0"/>
          </a:p>
        </p:txBody>
      </p:sp>
      <p:cxnSp>
        <p:nvCxnSpPr>
          <p:cNvPr id="160" name="コネクタ: カギ線 145"/>
          <p:cNvCxnSpPr>
            <a:stCxn id="94" idx="2"/>
            <a:endCxn id="154" idx="1"/>
          </p:cNvCxnSpPr>
          <p:nvPr/>
        </p:nvCxnSpPr>
        <p:spPr>
          <a:xfrm rot="16200000" flipH="1">
            <a:off x="2201701" y="6590403"/>
            <a:ext cx="1128104" cy="220272"/>
          </a:xfrm>
          <a:prstGeom prst="bentConnector2">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19" name="フローチャート: 書類 118"/>
          <p:cNvSpPr/>
          <p:nvPr/>
        </p:nvSpPr>
        <p:spPr>
          <a:xfrm>
            <a:off x="2197427" y="6573996"/>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一般申請</a:t>
            </a:r>
          </a:p>
        </p:txBody>
      </p:sp>
      <p:sp>
        <p:nvSpPr>
          <p:cNvPr id="120" name="フローチャート: 書類 119"/>
          <p:cNvSpPr/>
          <p:nvPr/>
        </p:nvSpPr>
        <p:spPr>
          <a:xfrm>
            <a:off x="2312659" y="6762009"/>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仮払申請書</a:t>
            </a:r>
          </a:p>
        </p:txBody>
      </p:sp>
      <p:cxnSp>
        <p:nvCxnSpPr>
          <p:cNvPr id="171" name="コネクタ: カギ線 145"/>
          <p:cNvCxnSpPr>
            <a:stCxn id="153" idx="3"/>
            <a:endCxn id="154" idx="0"/>
          </p:cNvCxnSpPr>
          <p:nvPr/>
        </p:nvCxnSpPr>
        <p:spPr>
          <a:xfrm>
            <a:off x="2846903" y="5277400"/>
            <a:ext cx="540831" cy="1815338"/>
          </a:xfrm>
          <a:prstGeom prst="bentConnector2">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87" name="テキスト ボックス 186"/>
          <p:cNvSpPr txBox="1"/>
          <p:nvPr/>
        </p:nvSpPr>
        <p:spPr>
          <a:xfrm>
            <a:off x="2780094" y="4895255"/>
            <a:ext cx="1109452" cy="369332"/>
          </a:xfrm>
          <a:prstGeom prst="rect">
            <a:avLst/>
          </a:prstGeom>
          <a:noFill/>
        </p:spPr>
        <p:txBody>
          <a:bodyPr wrap="square" rtlCol="0">
            <a:spAutoFit/>
          </a:bodyPr>
          <a:lstStyle/>
          <a:p>
            <a:r>
              <a:rPr kumimoji="1" lang="ja-JP" altLang="en-US" sz="900" dirty="0" smtClean="0"/>
              <a:t>出張に該当しない距離の移動交通費</a:t>
            </a:r>
            <a:endParaRPr kumimoji="1" lang="ja-JP" altLang="en-US" sz="900" dirty="0"/>
          </a:p>
        </p:txBody>
      </p:sp>
    </p:spTree>
    <p:extLst>
      <p:ext uri="{BB962C8B-B14F-4D97-AF65-F5344CB8AC3E}">
        <p14:creationId xmlns:p14="http://schemas.microsoft.com/office/powerpoint/2010/main" val="39296166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3878</TotalTime>
  <Words>4056</Words>
  <Application>Microsoft Office PowerPoint</Application>
  <PresentationFormat>A3 297x420 mm</PresentationFormat>
  <Paragraphs>918</Paragraphs>
  <Slides>13</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13</vt:i4>
      </vt:variant>
    </vt:vector>
  </HeadingPairs>
  <TitlesOfParts>
    <vt:vector size="19" baseType="lpstr">
      <vt:lpstr>游ゴシック</vt:lpstr>
      <vt:lpstr>游ゴシック Light</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田中 秀明</dc:creator>
  <cp:lastModifiedBy>田中秀明</cp:lastModifiedBy>
  <cp:revision>178</cp:revision>
  <cp:lastPrinted>2017-07-24T07:14:12Z</cp:lastPrinted>
  <dcterms:created xsi:type="dcterms:W3CDTF">2017-07-24T07:02:16Z</dcterms:created>
  <dcterms:modified xsi:type="dcterms:W3CDTF">2017-08-06T15:23:53Z</dcterms:modified>
</cp:coreProperties>
</file>