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0" r:id="rId5"/>
    <p:sldId id="262" r:id="rId6"/>
    <p:sldId id="261" r:id="rId7"/>
    <p:sldId id="263" r:id="rId8"/>
    <p:sldId id="265" r:id="rId9"/>
    <p:sldId id="266" r:id="rId10"/>
    <p:sldId id="267" r:id="rId11"/>
    <p:sldId id="268" r:id="rId12"/>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8" autoAdjust="0"/>
    <p:restoredTop sz="94660"/>
  </p:normalViewPr>
  <p:slideViewPr>
    <p:cSldViewPr snapToGrid="0">
      <p:cViewPr>
        <p:scale>
          <a:sx n="75" d="100"/>
          <a:sy n="75" d="100"/>
        </p:scale>
        <p:origin x="354" y="-42"/>
      </p:cViewPr>
      <p:guideLst>
        <p:guide orient="horz" pos="3047"/>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2017/8/2</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テキスト ボックス 269"/>
          <p:cNvSpPr txBox="1"/>
          <p:nvPr/>
        </p:nvSpPr>
        <p:spPr>
          <a:xfrm>
            <a:off x="-12700" y="11603"/>
            <a:ext cx="5500914" cy="369332"/>
          </a:xfrm>
          <a:prstGeom prst="rect">
            <a:avLst/>
          </a:prstGeom>
          <a:noFill/>
        </p:spPr>
        <p:txBody>
          <a:bodyPr wrap="square" rtlCol="0">
            <a:spAutoFit/>
          </a:bodyPr>
          <a:lstStyle/>
          <a:p>
            <a:r>
              <a:rPr kumimoji="1" lang="ja-JP" altLang="en-US" dirty="0"/>
              <a:t>業務フローの一覧</a:t>
            </a:r>
          </a:p>
        </p:txBody>
      </p:sp>
      <p:sp>
        <p:nvSpPr>
          <p:cNvPr id="271" name="テキスト ボックス 270"/>
          <p:cNvSpPr txBox="1"/>
          <p:nvPr/>
        </p:nvSpPr>
        <p:spPr>
          <a:xfrm>
            <a:off x="301624" y="573578"/>
            <a:ext cx="9090025" cy="4247317"/>
          </a:xfrm>
          <a:prstGeom prst="rect">
            <a:avLst/>
          </a:prstGeom>
          <a:noFill/>
        </p:spPr>
        <p:txBody>
          <a:bodyPr wrap="square" rtlCol="0">
            <a:spAutoFit/>
          </a:bodyPr>
          <a:lstStyle/>
          <a:p>
            <a:r>
              <a:rPr kumimoji="1" lang="ja-JP" altLang="en-US" dirty="0"/>
              <a:t>済（２）：</a:t>
            </a:r>
            <a:r>
              <a:rPr kumimoji="1" lang="en-US" altLang="ja-JP" dirty="0"/>
              <a:t>1</a:t>
            </a:r>
            <a:r>
              <a:rPr kumimoji="1" lang="ja-JP" altLang="en-US" dirty="0"/>
              <a:t>日の流れ</a:t>
            </a:r>
            <a:endParaRPr kumimoji="1" lang="en-US" altLang="ja-JP" dirty="0"/>
          </a:p>
          <a:p>
            <a:r>
              <a:rPr kumimoji="1" lang="ja-JP" altLang="en-US" dirty="0"/>
              <a:t>済（３） ：交通費精算</a:t>
            </a:r>
            <a:endParaRPr kumimoji="1" lang="en-US" altLang="ja-JP" dirty="0"/>
          </a:p>
          <a:p>
            <a:r>
              <a:rPr kumimoji="1" lang="ja-JP" altLang="en-US" dirty="0" smtClean="0"/>
              <a:t>済（４</a:t>
            </a:r>
            <a:r>
              <a:rPr kumimoji="1" lang="ja-JP" altLang="en-US" dirty="0"/>
              <a:t>）：旅費の申請</a:t>
            </a:r>
            <a:endParaRPr kumimoji="1" lang="en-US" altLang="ja-JP" dirty="0"/>
          </a:p>
          <a:p>
            <a:r>
              <a:rPr kumimoji="1" lang="ja-JP" altLang="en-US" dirty="0" smtClean="0"/>
              <a:t>済（</a:t>
            </a:r>
            <a:r>
              <a:rPr kumimoji="1" lang="ja-JP" altLang="en-US" dirty="0"/>
              <a:t>５）：帰省の申請</a:t>
            </a:r>
            <a:endParaRPr kumimoji="1" lang="en-US" altLang="ja-JP" dirty="0"/>
          </a:p>
          <a:p>
            <a:r>
              <a:rPr kumimoji="1" lang="ja-JP" altLang="en-US" dirty="0" smtClean="0"/>
              <a:t>済（</a:t>
            </a:r>
            <a:r>
              <a:rPr kumimoji="1" lang="ja-JP" altLang="en-US" dirty="0"/>
              <a:t>６） ：旅費の精算</a:t>
            </a:r>
            <a:endParaRPr kumimoji="1" lang="en-US" altLang="ja-JP" dirty="0"/>
          </a:p>
          <a:p>
            <a:r>
              <a:rPr kumimoji="1" lang="ja-JP" altLang="en-US" dirty="0"/>
              <a:t>経理確認中（７） ：交際費の申請</a:t>
            </a:r>
            <a:endParaRPr kumimoji="1" lang="en-US" altLang="ja-JP" dirty="0"/>
          </a:p>
          <a:p>
            <a:r>
              <a:rPr kumimoji="1" lang="ja-JP" altLang="en-US" dirty="0"/>
              <a:t>経理確認中（８） ：交際費の精算</a:t>
            </a:r>
            <a:endParaRPr kumimoji="1" lang="en-US" altLang="ja-JP" dirty="0"/>
          </a:p>
          <a:p>
            <a:r>
              <a:rPr kumimoji="1" lang="ja-JP" altLang="en-US" dirty="0" smtClean="0"/>
              <a:t>経理確認中（９）</a:t>
            </a:r>
            <a:r>
              <a:rPr kumimoji="1" lang="ja-JP" altLang="en-US" dirty="0" smtClean="0"/>
              <a:t>：</a:t>
            </a:r>
            <a:r>
              <a:rPr kumimoji="1" lang="ja-JP" altLang="en-US" dirty="0"/>
              <a:t>経費申請</a:t>
            </a:r>
            <a:endParaRPr kumimoji="1" lang="en-US" altLang="ja-JP" dirty="0"/>
          </a:p>
          <a:p>
            <a:r>
              <a:rPr kumimoji="1" lang="ja-JP" altLang="en-US" dirty="0"/>
              <a:t>経理</a:t>
            </a:r>
            <a:r>
              <a:rPr kumimoji="1" lang="ja-JP" altLang="en-US" dirty="0" smtClean="0"/>
              <a:t>確認中（１０）</a:t>
            </a:r>
            <a:r>
              <a:rPr kumimoji="1" lang="ja-JP" altLang="en-US" dirty="0" smtClean="0"/>
              <a:t>：</a:t>
            </a:r>
            <a:r>
              <a:rPr kumimoji="1" lang="ja-JP" altLang="en-US" dirty="0"/>
              <a:t>経費</a:t>
            </a:r>
            <a:r>
              <a:rPr kumimoji="1" lang="ja-JP" altLang="en-US" dirty="0" smtClean="0"/>
              <a:t>精算</a:t>
            </a:r>
            <a:endParaRPr kumimoji="1" lang="en-US" altLang="ja-JP" dirty="0" smtClean="0"/>
          </a:p>
          <a:p>
            <a:r>
              <a:rPr kumimoji="1" lang="ja-JP" altLang="en-US" dirty="0"/>
              <a:t>経理確認中（１１）：仮払い申請</a:t>
            </a:r>
            <a:endParaRPr kumimoji="1" lang="en-US" altLang="ja-JP" dirty="0"/>
          </a:p>
          <a:p>
            <a:r>
              <a:rPr kumimoji="1" lang="ja-JP" altLang="en-US" dirty="0"/>
              <a:t>未：仮払い</a:t>
            </a:r>
            <a:r>
              <a:rPr kumimoji="1" lang="ja-JP" altLang="en-US" dirty="0" smtClean="0"/>
              <a:t>清算</a:t>
            </a:r>
            <a:endParaRPr kumimoji="1" lang="en-US" altLang="ja-JP" dirty="0" smtClean="0"/>
          </a:p>
          <a:p>
            <a:r>
              <a:rPr kumimoji="1" lang="ja-JP" altLang="en-US" dirty="0"/>
              <a:t>未：タクシーチケットの使用（使用後のみ。入手についてのマニュアルなし）</a:t>
            </a:r>
            <a:endParaRPr kumimoji="1" lang="en-US" altLang="ja-JP" dirty="0"/>
          </a:p>
          <a:p>
            <a:r>
              <a:rPr kumimoji="1" lang="ja-JP" altLang="en-US" dirty="0"/>
              <a:t>未：支払証明書</a:t>
            </a:r>
            <a:r>
              <a:rPr kumimoji="1" lang="ja-JP" altLang="en-US"/>
              <a:t>の</a:t>
            </a:r>
            <a:r>
              <a:rPr kumimoji="1" lang="ja-JP" altLang="en-US" smtClean="0"/>
              <a:t>確認</a:t>
            </a:r>
            <a:endParaRPr kumimoji="1" lang="en-US" altLang="ja-JP" dirty="0"/>
          </a:p>
          <a:p>
            <a:r>
              <a:rPr kumimoji="1" lang="ja-JP" altLang="en-US" dirty="0"/>
              <a:t>未：経理処理（マニュアルなし）</a:t>
            </a:r>
            <a:endParaRPr kumimoji="1" lang="en-US" altLang="ja-JP" dirty="0"/>
          </a:p>
          <a:p>
            <a:r>
              <a:rPr kumimoji="1" lang="ja-JP" altLang="en-US" dirty="0"/>
              <a:t>未：出納担当者・代行責任者の変更</a:t>
            </a:r>
            <a:endParaRPr kumimoji="1" lang="en-US" altLang="ja-JP" dirty="0"/>
          </a:p>
        </p:txBody>
      </p:sp>
    </p:spTree>
    <p:extLst>
      <p:ext uri="{BB962C8B-B14F-4D97-AF65-F5344CB8AC3E}">
        <p14:creationId xmlns:p14="http://schemas.microsoft.com/office/powerpoint/2010/main" val="1094520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smtClean="0"/>
              <a:t>経費の精算</a:t>
            </a:r>
            <a:endParaRPr kumimoji="1" lang="ja-JP" altLang="en-US" dirty="0"/>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299829"/>
            <a:ext cx="329669"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1511" y="1977776"/>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5119216"/>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15" name="テキスト ボックス 114"/>
          <p:cNvSpPr txBox="1"/>
          <p:nvPr/>
        </p:nvSpPr>
        <p:spPr>
          <a:xfrm>
            <a:off x="2379772" y="2003393"/>
            <a:ext cx="1474806" cy="1061829"/>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長町専務：なし</a:t>
            </a:r>
          </a:p>
        </p:txBody>
      </p:sp>
      <p:sp>
        <p:nvSpPr>
          <p:cNvPr id="116" name="テキスト ボックス 115"/>
          <p:cNvSpPr txBox="1"/>
          <p:nvPr/>
        </p:nvSpPr>
        <p:spPr>
          <a:xfrm>
            <a:off x="4192437" y="5162694"/>
            <a:ext cx="2294038"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smtClean="0">
                <a:solidFill>
                  <a:srgbClr val="FF0000"/>
                </a:solidFill>
              </a:rPr>
              <a:t>・交通費清算との違い</a:t>
            </a:r>
            <a:endParaRPr kumimoji="1" lang="en-US" altLang="ja-JP" sz="900" dirty="0" smtClean="0">
              <a:solidFill>
                <a:srgbClr val="FF0000"/>
              </a:solidFill>
            </a:endParaRPr>
          </a:p>
          <a:p>
            <a:r>
              <a:rPr kumimoji="1" lang="ja-JP" altLang="en-US" sz="900" dirty="0" smtClean="0">
                <a:solidFill>
                  <a:srgbClr val="FF0000"/>
                </a:solidFill>
              </a:rPr>
              <a:t>１．申請書</a:t>
            </a:r>
            <a:endParaRPr kumimoji="1" lang="en-US" altLang="ja-JP" sz="900" dirty="0" smtClean="0">
              <a:solidFill>
                <a:srgbClr val="FF0000"/>
              </a:solidFill>
            </a:endParaRPr>
          </a:p>
          <a:p>
            <a:r>
              <a:rPr kumimoji="1" lang="ja-JP" altLang="en-US" sz="900" dirty="0" smtClean="0">
                <a:solidFill>
                  <a:srgbClr val="FF0000"/>
                </a:solidFill>
              </a:rPr>
              <a:t>２．出納担当のチェック内容</a:t>
            </a:r>
            <a:endParaRPr kumimoji="1" lang="en-US" altLang="ja-JP" sz="900" dirty="0" smtClean="0">
              <a:solidFill>
                <a:srgbClr val="FF0000"/>
              </a:solidFill>
            </a:endParaRPr>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en-US" altLang="ja-JP" sz="900" dirty="0" smtClean="0"/>
          </a:p>
          <a:p>
            <a:pPr algn="ctr"/>
            <a:r>
              <a:rPr kumimoji="1" lang="ja-JP" altLang="en-US" sz="900" dirty="0" smtClean="0"/>
              <a:t>（担当役員</a:t>
            </a:r>
            <a:r>
              <a:rPr kumimoji="1" lang="ja-JP" altLang="en-US" sz="900" dirty="0"/>
              <a:t>）</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4292440"/>
            <a:ext cx="1622118" cy="646331"/>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cxnSp>
        <p:nvCxnSpPr>
          <p:cNvPr id="70" name="コネクタ: カギ線 69"/>
          <p:cNvCxnSpPr>
            <a:stCxn id="10" idx="3"/>
            <a:endCxn id="41" idx="0"/>
          </p:cNvCxnSpPr>
          <p:nvPr/>
        </p:nvCxnSpPr>
        <p:spPr>
          <a:xfrm>
            <a:off x="2264643" y="3062389"/>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03348" y="2168948"/>
            <a:ext cx="1124874" cy="2308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endParaRPr kumimoji="1" lang="ja-JP" altLang="en-US" sz="900" dirty="0"/>
          </a:p>
        </p:txBody>
      </p:sp>
      <p:sp>
        <p:nvSpPr>
          <p:cNvPr id="114" name="テキスト ボックス 113"/>
          <p:cNvSpPr txBox="1"/>
          <p:nvPr/>
        </p:nvSpPr>
        <p:spPr>
          <a:xfrm>
            <a:off x="6846804" y="7435857"/>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2598947" y="1129745"/>
            <a:ext cx="809816" cy="230832"/>
          </a:xfrm>
          <a:prstGeom prst="rect">
            <a:avLst/>
          </a:prstGeom>
          <a:noFill/>
        </p:spPr>
        <p:txBody>
          <a:bodyPr wrap="square" rtlCol="0">
            <a:spAutoFit/>
          </a:bodyPr>
          <a:lstStyle/>
          <a:p>
            <a:r>
              <a:rPr kumimoji="1" lang="ja-JP" altLang="en-US" sz="900" dirty="0"/>
              <a:t>慶弔</a:t>
            </a:r>
            <a:r>
              <a:rPr kumimoji="1" lang="ja-JP" altLang="en-US" sz="900" dirty="0" smtClean="0"/>
              <a:t>の</a:t>
            </a:r>
            <a:r>
              <a:rPr kumimoji="1" lang="ja-JP" altLang="en-US" sz="900" dirty="0"/>
              <a:t>場合</a:t>
            </a:r>
            <a:endParaRPr kumimoji="1" lang="ja-JP" altLang="en-US" sz="900" dirty="0"/>
          </a:p>
        </p:txBody>
      </p:sp>
      <p:sp>
        <p:nvSpPr>
          <p:cNvPr id="69" name="テキスト ボックス 68"/>
          <p:cNvSpPr txBox="1"/>
          <p:nvPr/>
        </p:nvSpPr>
        <p:spPr>
          <a:xfrm>
            <a:off x="2628163" y="1353668"/>
            <a:ext cx="1561200" cy="230832"/>
          </a:xfrm>
          <a:prstGeom prst="rect">
            <a:avLst/>
          </a:prstGeom>
          <a:noFill/>
        </p:spPr>
        <p:txBody>
          <a:bodyPr wrap="square" rtlCol="0">
            <a:spAutoFit/>
          </a:bodyPr>
          <a:lstStyle/>
          <a:p>
            <a:r>
              <a:rPr kumimoji="1" lang="ja-JP" altLang="en-US" sz="900" dirty="0"/>
              <a:t>金額</a:t>
            </a:r>
            <a:r>
              <a:rPr kumimoji="1" lang="ja-JP" altLang="en-US" sz="900" dirty="0" smtClean="0"/>
              <a:t>が</a:t>
            </a:r>
            <a:r>
              <a:rPr kumimoji="1" lang="en-US" altLang="ja-JP" sz="900" dirty="0" smtClean="0"/>
              <a:t>10000</a:t>
            </a:r>
            <a:r>
              <a:rPr kumimoji="1" lang="ja-JP" altLang="en-US" sz="900" dirty="0" smtClean="0"/>
              <a:t>円以上の場合</a:t>
            </a:r>
            <a:endParaRPr kumimoji="1" lang="ja-JP" altLang="en-US" sz="900" dirty="0"/>
          </a:p>
        </p:txBody>
      </p:sp>
      <p:sp>
        <p:nvSpPr>
          <p:cNvPr id="74" name="フローチャート: 書類 73"/>
          <p:cNvSpPr/>
          <p:nvPr/>
        </p:nvSpPr>
        <p:spPr>
          <a:xfrm>
            <a:off x="670850" y="223230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75" name="フローチャート: 書類 74"/>
          <p:cNvSpPr/>
          <p:nvPr/>
        </p:nvSpPr>
        <p:spPr>
          <a:xfrm>
            <a:off x="727370" y="24374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73" name="フローチャート: 書類 72"/>
          <p:cNvSpPr/>
          <p:nvPr/>
        </p:nvSpPr>
        <p:spPr>
          <a:xfrm>
            <a:off x="781779" y="26172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76" name="フローチャート: 書類 75"/>
          <p:cNvSpPr/>
          <p:nvPr/>
        </p:nvSpPr>
        <p:spPr>
          <a:xfrm>
            <a:off x="1809248" y="431856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77" name="フローチャート: 書類 76"/>
          <p:cNvSpPr/>
          <p:nvPr/>
        </p:nvSpPr>
        <p:spPr>
          <a:xfrm>
            <a:off x="1865768" y="452367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80" name="フローチャート: 書類 79"/>
          <p:cNvSpPr/>
          <p:nvPr/>
        </p:nvSpPr>
        <p:spPr>
          <a:xfrm>
            <a:off x="1920177" y="470352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81" name="フローチャート: 書類 80"/>
          <p:cNvSpPr/>
          <p:nvPr/>
        </p:nvSpPr>
        <p:spPr>
          <a:xfrm>
            <a:off x="1907899" y="577209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83" name="フローチャート: 書類 82"/>
          <p:cNvSpPr/>
          <p:nvPr/>
        </p:nvSpPr>
        <p:spPr>
          <a:xfrm>
            <a:off x="1964419" y="597720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93" name="フローチャート: 書類 92"/>
          <p:cNvSpPr/>
          <p:nvPr/>
        </p:nvSpPr>
        <p:spPr>
          <a:xfrm>
            <a:off x="2018828" y="61570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94" name="テキスト ボックス 93"/>
          <p:cNvSpPr txBox="1"/>
          <p:nvPr/>
        </p:nvSpPr>
        <p:spPr>
          <a:xfrm>
            <a:off x="2141493" y="6820912"/>
            <a:ext cx="2123109" cy="1338828"/>
          </a:xfrm>
          <a:prstGeom prst="rect">
            <a:avLst/>
          </a:prstGeom>
          <a:noFill/>
        </p:spPr>
        <p:txBody>
          <a:bodyPr wrap="square" rtlCol="0">
            <a:spAutoFit/>
          </a:bodyPr>
          <a:lstStyle/>
          <a:p>
            <a:r>
              <a:rPr kumimoji="1" lang="ja-JP" altLang="en-US" sz="900" dirty="0" smtClean="0"/>
              <a:t>・</a:t>
            </a:r>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95" name="フローチャート: 書類 94"/>
          <p:cNvSpPr/>
          <p:nvPr/>
        </p:nvSpPr>
        <p:spPr>
          <a:xfrm>
            <a:off x="5013397" y="67721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96" name="フローチャート: 書類 95"/>
          <p:cNvSpPr/>
          <p:nvPr/>
        </p:nvSpPr>
        <p:spPr>
          <a:xfrm>
            <a:off x="5069917" y="697722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97" name="フローチャート: 書類 96"/>
          <p:cNvSpPr/>
          <p:nvPr/>
        </p:nvSpPr>
        <p:spPr>
          <a:xfrm>
            <a:off x="5124326" y="715707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98" name="フローチャート: 書類 97"/>
          <p:cNvSpPr/>
          <p:nvPr/>
        </p:nvSpPr>
        <p:spPr>
          <a:xfrm>
            <a:off x="7610721" y="135649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100" name="フローチャート: 書類 99"/>
          <p:cNvSpPr/>
          <p:nvPr/>
        </p:nvSpPr>
        <p:spPr>
          <a:xfrm>
            <a:off x="7667241" y="156160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101" name="フローチャート: 書類 100"/>
          <p:cNvSpPr/>
          <p:nvPr/>
        </p:nvSpPr>
        <p:spPr>
          <a:xfrm>
            <a:off x="7721650" y="174145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103" name="フローチャート: 書類 102"/>
          <p:cNvSpPr/>
          <p:nvPr/>
        </p:nvSpPr>
        <p:spPr>
          <a:xfrm>
            <a:off x="8622276" y="577793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104" name="フローチャート: 書類 103"/>
          <p:cNvSpPr/>
          <p:nvPr/>
        </p:nvSpPr>
        <p:spPr>
          <a:xfrm>
            <a:off x="8678796" y="59830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105" name="フローチャート: 書類 104"/>
          <p:cNvSpPr/>
          <p:nvPr/>
        </p:nvSpPr>
        <p:spPr>
          <a:xfrm>
            <a:off x="8733205" y="616289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
        <p:nvSpPr>
          <p:cNvPr id="106" name="フローチャート: 書類 105"/>
          <p:cNvSpPr/>
          <p:nvPr/>
        </p:nvSpPr>
        <p:spPr>
          <a:xfrm>
            <a:off x="1867068" y="115291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a:t>
            </a:r>
            <a:r>
              <a:rPr kumimoji="1" lang="ja-JP" altLang="en-US" sz="900" dirty="0" smtClean="0"/>
              <a:t>連絡</a:t>
            </a:r>
            <a:endParaRPr kumimoji="1" lang="ja-JP" altLang="en-US" sz="900" dirty="0"/>
          </a:p>
        </p:txBody>
      </p:sp>
      <p:sp>
        <p:nvSpPr>
          <p:cNvPr id="108" name="フローチャート: 書類 107"/>
          <p:cNvSpPr/>
          <p:nvPr/>
        </p:nvSpPr>
        <p:spPr>
          <a:xfrm>
            <a:off x="1923588" y="135803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109" name="フローチャート: 書類 108"/>
          <p:cNvSpPr/>
          <p:nvPr/>
        </p:nvSpPr>
        <p:spPr>
          <a:xfrm>
            <a:off x="1977997" y="153788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経費精算書</a:t>
            </a:r>
            <a:endParaRPr kumimoji="1" lang="ja-JP" altLang="en-US" sz="900" dirty="0"/>
          </a:p>
        </p:txBody>
      </p:sp>
    </p:spTree>
    <p:extLst>
      <p:ext uri="{BB962C8B-B14F-4D97-AF65-F5344CB8AC3E}">
        <p14:creationId xmlns:p14="http://schemas.microsoft.com/office/powerpoint/2010/main" val="3729373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smtClean="0"/>
              <a:t>仮払いの</a:t>
            </a:r>
            <a:r>
              <a:rPr kumimoji="1" lang="ja-JP" altLang="en-US" dirty="0"/>
              <a:t>申請</a:t>
            </a:r>
          </a:p>
        </p:txBody>
      </p:sp>
      <p:cxnSp>
        <p:nvCxnSpPr>
          <p:cNvPr id="19" name="直線矢印コネクタ 18"/>
          <p:cNvCxnSpPr>
            <a:stCxn id="4" idx="6"/>
            <a:endCxn id="123"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4321" y="7705725"/>
            <a:ext cx="329669" cy="881340"/>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96" name="テキスト ボックス 95"/>
          <p:cNvSpPr txBox="1"/>
          <p:nvPr/>
        </p:nvSpPr>
        <p:spPr>
          <a:xfrm>
            <a:off x="1867165" y="510721"/>
            <a:ext cx="882412" cy="230832"/>
          </a:xfrm>
          <a:prstGeom prst="rect">
            <a:avLst/>
          </a:prstGeom>
          <a:noFill/>
        </p:spPr>
        <p:txBody>
          <a:bodyPr wrap="square" rtlCol="0">
            <a:spAutoFit/>
          </a:bodyPr>
          <a:lstStyle/>
          <a:p>
            <a:r>
              <a:rPr kumimoji="1" lang="en-US" altLang="ja-JP" sz="900" dirty="0"/>
              <a:t>10000</a:t>
            </a:r>
            <a:r>
              <a:rPr kumimoji="1" lang="ja-JP" altLang="en-US" sz="900" dirty="0"/>
              <a:t>円以上</a:t>
            </a:r>
          </a:p>
        </p:txBody>
      </p:sp>
      <p:sp>
        <p:nvSpPr>
          <p:cNvPr id="97" name="テキスト ボックス 96"/>
          <p:cNvSpPr txBox="1"/>
          <p:nvPr/>
        </p:nvSpPr>
        <p:spPr>
          <a:xfrm>
            <a:off x="1771848" y="884997"/>
            <a:ext cx="882412" cy="230832"/>
          </a:xfrm>
          <a:prstGeom prst="rect">
            <a:avLst/>
          </a:prstGeom>
          <a:noFill/>
        </p:spPr>
        <p:txBody>
          <a:bodyPr wrap="square" rtlCol="0">
            <a:spAutoFit/>
          </a:bodyPr>
          <a:lstStyle/>
          <a:p>
            <a:r>
              <a:rPr kumimoji="1" lang="en-US" altLang="ja-JP" sz="900" dirty="0"/>
              <a:t>9999</a:t>
            </a:r>
            <a:r>
              <a:rPr kumimoji="1" lang="ja-JP" altLang="en-US" sz="900" dirty="0"/>
              <a:t>円以下</a:t>
            </a:r>
          </a:p>
        </p:txBody>
      </p:sp>
      <p:sp>
        <p:nvSpPr>
          <p:cNvPr id="99" name="ひし形 98"/>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3" name="四角形: 角を丸くする 122"/>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6" name="テキスト ボックス 25"/>
          <p:cNvSpPr txBox="1"/>
          <p:nvPr/>
        </p:nvSpPr>
        <p:spPr>
          <a:xfrm>
            <a:off x="4344128" y="2084775"/>
            <a:ext cx="3963398" cy="646331"/>
          </a:xfrm>
          <a:prstGeom prst="rect">
            <a:avLst/>
          </a:prstGeom>
          <a:noFill/>
        </p:spPr>
        <p:txBody>
          <a:bodyPr wrap="square" rtlCol="0">
            <a:spAutoFit/>
          </a:bodyPr>
          <a:lstStyle/>
          <a:p>
            <a:r>
              <a:rPr kumimoji="1" lang="ja-JP" altLang="en-US" sz="900" dirty="0" smtClean="0">
                <a:solidFill>
                  <a:srgbClr val="FF0000"/>
                </a:solidFill>
              </a:rPr>
              <a:t>仮払申請が行われるのはどのような場合？</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→経費（経費精算の時に添付必要？）</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→交通費（仮払いが必要なほど高額な交通費は考えにくい）</a:t>
            </a:r>
            <a:endParaRPr kumimoji="1" lang="en-US" altLang="ja-JP" sz="900" dirty="0" smtClean="0">
              <a:solidFill>
                <a:srgbClr val="FF0000"/>
              </a:solidFill>
            </a:endParaRPr>
          </a:p>
          <a:p>
            <a:r>
              <a:rPr kumimoji="1" lang="ja-JP" altLang="en-US" sz="900" dirty="0">
                <a:solidFill>
                  <a:srgbClr val="FF0000"/>
                </a:solidFill>
              </a:rPr>
              <a:t>仮払申請が単独で存在していることに何か理由がある</a:t>
            </a:r>
            <a:r>
              <a:rPr kumimoji="1" lang="ja-JP" altLang="en-US" sz="900" dirty="0" smtClean="0">
                <a:solidFill>
                  <a:srgbClr val="FF0000"/>
                </a:solidFill>
              </a:rPr>
              <a:t>？</a:t>
            </a:r>
            <a:endParaRPr kumimoji="1" lang="en-US" altLang="ja-JP" sz="900" dirty="0">
              <a:solidFill>
                <a:srgbClr val="FF0000"/>
              </a:solidFill>
            </a:endParaRPr>
          </a:p>
        </p:txBody>
      </p:sp>
      <p:sp>
        <p:nvSpPr>
          <p:cNvPr id="30" name="四角形: 角を丸くする 4"/>
          <p:cNvSpPr/>
          <p:nvPr/>
        </p:nvSpPr>
        <p:spPr>
          <a:xfrm>
            <a:off x="1260528" y="13061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62" name="直線矢印コネクタ 61"/>
          <p:cNvCxnSpPr>
            <a:stCxn id="30" idx="2"/>
            <a:endCxn id="200" idx="0"/>
          </p:cNvCxnSpPr>
          <p:nvPr/>
        </p:nvCxnSpPr>
        <p:spPr>
          <a:xfrm flipH="1">
            <a:off x="1770255"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2555092" y="1589085"/>
            <a:ext cx="1561200" cy="230832"/>
          </a:xfrm>
          <a:prstGeom prst="rect">
            <a:avLst/>
          </a:prstGeom>
          <a:noFill/>
        </p:spPr>
        <p:txBody>
          <a:bodyPr wrap="square" rtlCol="0">
            <a:spAutoFit/>
          </a:bodyPr>
          <a:lstStyle/>
          <a:p>
            <a:r>
              <a:rPr kumimoji="1" lang="ja-JP" altLang="en-US" sz="900" dirty="0"/>
              <a:t>金額</a:t>
            </a:r>
            <a:r>
              <a:rPr kumimoji="1" lang="ja-JP" altLang="en-US" sz="900" dirty="0" smtClean="0"/>
              <a:t>が</a:t>
            </a:r>
            <a:r>
              <a:rPr kumimoji="1" lang="en-US" altLang="ja-JP" sz="900" dirty="0" smtClean="0"/>
              <a:t>10000</a:t>
            </a:r>
            <a:r>
              <a:rPr kumimoji="1" lang="ja-JP" altLang="en-US" sz="900" dirty="0" smtClean="0"/>
              <a:t>円以上の場合</a:t>
            </a:r>
            <a:endParaRPr kumimoji="1" lang="ja-JP" altLang="en-US" sz="900" dirty="0"/>
          </a:p>
        </p:txBody>
      </p:sp>
      <p:sp>
        <p:nvSpPr>
          <p:cNvPr id="84" name="フローチャート: 書類 83"/>
          <p:cNvSpPr/>
          <p:nvPr/>
        </p:nvSpPr>
        <p:spPr>
          <a:xfrm>
            <a:off x="1850517" y="15934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85" name="フローチャート: 書類 84"/>
          <p:cNvSpPr/>
          <p:nvPr/>
        </p:nvSpPr>
        <p:spPr>
          <a:xfrm>
            <a:off x="1904926" y="177329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cxnSp>
        <p:nvCxnSpPr>
          <p:cNvPr id="86" name="直線矢印コネクタ 85"/>
          <p:cNvCxnSpPr>
            <a:stCxn id="99" idx="2"/>
            <a:endCxn id="30" idx="0"/>
          </p:cNvCxnSpPr>
          <p:nvPr/>
        </p:nvCxnSpPr>
        <p:spPr>
          <a:xfrm>
            <a:off x="1768457"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コネクタ: カギ線 145"/>
          <p:cNvCxnSpPr>
            <a:stCxn id="123" idx="2"/>
            <a:endCxn id="30" idx="0"/>
          </p:cNvCxnSpPr>
          <p:nvPr/>
        </p:nvCxnSpPr>
        <p:spPr>
          <a:xfrm rot="5400000">
            <a:off x="2331783" y="354109"/>
            <a:ext cx="392605" cy="15114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4" name="四角形: 角を丸くする 10"/>
          <p:cNvSpPr/>
          <p:nvPr/>
        </p:nvSpPr>
        <p:spPr>
          <a:xfrm>
            <a:off x="1259832" y="590611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55" name="コネクタ: カギ線 56"/>
          <p:cNvCxnSpPr>
            <a:stCxn id="158" idx="3"/>
            <a:endCxn id="168" idx="0"/>
          </p:cNvCxnSpPr>
          <p:nvPr/>
        </p:nvCxnSpPr>
        <p:spPr>
          <a:xfrm>
            <a:off x="2282099" y="4627083"/>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6" name="テキスト ボックス 155"/>
          <p:cNvSpPr txBox="1"/>
          <p:nvPr/>
        </p:nvSpPr>
        <p:spPr>
          <a:xfrm>
            <a:off x="2620443" y="525138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57" name="テキスト ボックス 156"/>
          <p:cNvSpPr txBox="1"/>
          <p:nvPr/>
        </p:nvSpPr>
        <p:spPr>
          <a:xfrm>
            <a:off x="888872" y="6260593"/>
            <a:ext cx="301131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smtClean="0"/>
              <a:t>・件名</a:t>
            </a:r>
            <a:endParaRPr kumimoji="1" lang="en-US" altLang="ja-JP" sz="900" dirty="0" smtClean="0"/>
          </a:p>
          <a:p>
            <a:r>
              <a:rPr kumimoji="1" lang="ja-JP" altLang="en-US" sz="900" dirty="0" smtClean="0"/>
              <a:t>・仮払い金額</a:t>
            </a:r>
            <a:endParaRPr kumimoji="1" lang="en-US" altLang="ja-JP" sz="900" dirty="0" smtClean="0"/>
          </a:p>
          <a:p>
            <a:r>
              <a:rPr kumimoji="1" lang="ja-JP" altLang="en-US" sz="900" dirty="0" smtClean="0"/>
              <a:t>・仮払い日（希望日）</a:t>
            </a:r>
            <a:endParaRPr kumimoji="1" lang="en-US" altLang="ja-JP" sz="900" dirty="0" smtClean="0"/>
          </a:p>
          <a:p>
            <a:r>
              <a:rPr kumimoji="1" lang="ja-JP" altLang="en-US" sz="900" dirty="0" smtClean="0"/>
              <a:t>・使用（予定）日</a:t>
            </a:r>
            <a:endParaRPr kumimoji="1" lang="en-US" altLang="ja-JP" sz="900" dirty="0" smtClean="0"/>
          </a:p>
          <a:p>
            <a:r>
              <a:rPr kumimoji="1" lang="ja-JP" altLang="en-US" sz="900" dirty="0" smtClean="0"/>
              <a:t>・清算予定日</a:t>
            </a:r>
            <a:endParaRPr kumimoji="1" lang="en-US" altLang="ja-JP" sz="900" dirty="0" smtClean="0"/>
          </a:p>
          <a:p>
            <a:r>
              <a:rPr kumimoji="1" lang="ja-JP" altLang="en-US" sz="900" dirty="0" smtClean="0"/>
              <a:t>・仮払金額が目的（件名）に対して大きすぎたり少なすぎたりしないか？</a:t>
            </a:r>
            <a:endParaRPr kumimoji="1" lang="en-US" altLang="ja-JP" sz="900" dirty="0" smtClean="0"/>
          </a:p>
          <a:p>
            <a:r>
              <a:rPr kumimoji="1" lang="ja-JP" altLang="en-US" sz="900" dirty="0" smtClean="0"/>
              <a:t>・具体的な仮払金を</a:t>
            </a:r>
            <a:r>
              <a:rPr kumimoji="1" lang="ja-JP" altLang="en-US" sz="900" dirty="0" smtClean="0"/>
              <a:t>使う目的、内容</a:t>
            </a:r>
            <a:endParaRPr kumimoji="1" lang="en-US" altLang="ja-JP" sz="900" dirty="0" smtClean="0"/>
          </a:p>
          <a:p>
            <a:r>
              <a:rPr kumimoji="1" lang="ja-JP" altLang="en-US" sz="900" dirty="0" smtClean="0"/>
              <a:t>・目的は仕事として適切か？</a:t>
            </a:r>
            <a:endParaRPr kumimoji="1" lang="en-US" altLang="ja-JP" sz="900" dirty="0" smtClean="0"/>
          </a:p>
          <a:p>
            <a:r>
              <a:rPr kumimoji="1" lang="ja-JP" altLang="en-US" sz="900" dirty="0" smtClean="0"/>
              <a:t>・何を渡してほしいか？</a:t>
            </a:r>
            <a:endParaRPr kumimoji="1" lang="en-US" altLang="ja-JP" sz="900" dirty="0" smtClean="0"/>
          </a:p>
          <a:p>
            <a:r>
              <a:rPr kumimoji="1" lang="ja-JP" altLang="en-US" sz="900" dirty="0" smtClean="0"/>
              <a:t>・決裁者の押印</a:t>
            </a:r>
            <a:endParaRPr kumimoji="1" lang="en-US" altLang="ja-JP" sz="900" dirty="0"/>
          </a:p>
        </p:txBody>
      </p:sp>
      <p:sp>
        <p:nvSpPr>
          <p:cNvPr id="158" name="四角形: 角を丸くする 69"/>
          <p:cNvSpPr/>
          <p:nvPr/>
        </p:nvSpPr>
        <p:spPr>
          <a:xfrm>
            <a:off x="1258410" y="44552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sp>
        <p:nvSpPr>
          <p:cNvPr id="159" name="テキスト ボックス 158"/>
          <p:cNvSpPr txBox="1"/>
          <p:nvPr/>
        </p:nvSpPr>
        <p:spPr>
          <a:xfrm>
            <a:off x="2587903" y="3660109"/>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a:t>
            </a:r>
            <a:r>
              <a:rPr kumimoji="1" lang="ja-JP" altLang="en-US" sz="900" dirty="0" smtClean="0"/>
              <a:t>部長：</a:t>
            </a:r>
            <a:r>
              <a:rPr kumimoji="1" lang="ja-JP" altLang="en-US" sz="900" dirty="0" smtClean="0"/>
              <a:t>担当</a:t>
            </a:r>
            <a:r>
              <a:rPr kumimoji="1" lang="ja-JP" altLang="en-US" sz="900" dirty="0"/>
              <a:t>役員</a:t>
            </a:r>
            <a:endParaRPr kumimoji="1" lang="en-US" altLang="ja-JP" sz="900" dirty="0" smtClean="0"/>
          </a:p>
          <a:p>
            <a:r>
              <a:rPr kumimoji="1" lang="ja-JP" altLang="en-US" sz="900" dirty="0" smtClean="0"/>
              <a:t>支社長（役員でない）：</a:t>
            </a:r>
            <a:r>
              <a:rPr kumimoji="1" lang="ja-JP" altLang="en-US" sz="900" dirty="0"/>
              <a:t>担当</a:t>
            </a:r>
            <a:r>
              <a:rPr kumimoji="1" lang="ja-JP" altLang="en-US" sz="900" dirty="0" smtClean="0"/>
              <a:t>役員</a:t>
            </a:r>
            <a:endParaRPr kumimoji="1" lang="en-US" altLang="ja-JP" sz="900" dirty="0" smtClean="0"/>
          </a:p>
          <a:p>
            <a:r>
              <a:rPr kumimoji="1" lang="ja-JP" altLang="en-US" sz="900" dirty="0" smtClean="0"/>
              <a:t>支社長（役員）：社長</a:t>
            </a:r>
            <a:endParaRPr kumimoji="1" lang="en-US" altLang="ja-JP" sz="900" dirty="0" smtClean="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a:t>
            </a:r>
            <a:r>
              <a:rPr kumimoji="1" lang="ja-JP" altLang="en-US" sz="900" dirty="0" smtClean="0"/>
              <a:t>なし</a:t>
            </a:r>
            <a:endParaRPr kumimoji="1" lang="en-US" altLang="ja-JP" sz="900" dirty="0" smtClean="0"/>
          </a:p>
        </p:txBody>
      </p:sp>
      <p:cxnSp>
        <p:nvCxnSpPr>
          <p:cNvPr id="161" name="直線矢印コネクタ 160"/>
          <p:cNvCxnSpPr>
            <a:stCxn id="158" idx="2"/>
            <a:endCxn id="154" idx="0"/>
          </p:cNvCxnSpPr>
          <p:nvPr/>
        </p:nvCxnSpPr>
        <p:spPr>
          <a:xfrm>
            <a:off x="1770255" y="4798935"/>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2" name="テキスト ボックス 161"/>
          <p:cNvSpPr txBox="1"/>
          <p:nvPr/>
        </p:nvSpPr>
        <p:spPr>
          <a:xfrm>
            <a:off x="1770118" y="3637853"/>
            <a:ext cx="463500" cy="230832"/>
          </a:xfrm>
          <a:prstGeom prst="rect">
            <a:avLst/>
          </a:prstGeom>
          <a:noFill/>
        </p:spPr>
        <p:txBody>
          <a:bodyPr wrap="square" rtlCol="0">
            <a:spAutoFit/>
          </a:bodyPr>
          <a:lstStyle/>
          <a:p>
            <a:r>
              <a:rPr kumimoji="1" lang="ja-JP" altLang="en-US" sz="900" dirty="0"/>
              <a:t>申請</a:t>
            </a:r>
          </a:p>
        </p:txBody>
      </p:sp>
      <p:sp>
        <p:nvSpPr>
          <p:cNvPr id="163" name="テキスト ボックス 162"/>
          <p:cNvSpPr txBox="1"/>
          <p:nvPr/>
        </p:nvSpPr>
        <p:spPr>
          <a:xfrm>
            <a:off x="1211155" y="3579259"/>
            <a:ext cx="463500" cy="369332"/>
          </a:xfrm>
          <a:prstGeom prst="rect">
            <a:avLst/>
          </a:prstGeom>
          <a:noFill/>
        </p:spPr>
        <p:txBody>
          <a:bodyPr wrap="square" rtlCol="0">
            <a:spAutoFit/>
          </a:bodyPr>
          <a:lstStyle/>
          <a:p>
            <a:r>
              <a:rPr kumimoji="1" lang="ja-JP" altLang="en-US" sz="900" dirty="0"/>
              <a:t>差し戻し</a:t>
            </a:r>
          </a:p>
        </p:txBody>
      </p:sp>
      <p:sp>
        <p:nvSpPr>
          <p:cNvPr id="164" name="テキスト ボックス 163"/>
          <p:cNvSpPr txBox="1"/>
          <p:nvPr/>
        </p:nvSpPr>
        <p:spPr>
          <a:xfrm>
            <a:off x="1770118" y="5217627"/>
            <a:ext cx="463500" cy="230832"/>
          </a:xfrm>
          <a:prstGeom prst="rect">
            <a:avLst/>
          </a:prstGeom>
          <a:noFill/>
        </p:spPr>
        <p:txBody>
          <a:bodyPr wrap="square" rtlCol="0">
            <a:spAutoFit/>
          </a:bodyPr>
          <a:lstStyle/>
          <a:p>
            <a:r>
              <a:rPr kumimoji="1" lang="ja-JP" altLang="en-US" sz="900" dirty="0"/>
              <a:t>申請</a:t>
            </a:r>
          </a:p>
        </p:txBody>
      </p:sp>
      <p:sp>
        <p:nvSpPr>
          <p:cNvPr id="165" name="ひし形 164"/>
          <p:cNvSpPr/>
          <p:nvPr/>
        </p:nvSpPr>
        <p:spPr>
          <a:xfrm>
            <a:off x="3030910" y="5882887"/>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66" name="テキスト ボックス 165"/>
          <p:cNvSpPr txBox="1"/>
          <p:nvPr/>
        </p:nvSpPr>
        <p:spPr>
          <a:xfrm>
            <a:off x="3310419" y="5850740"/>
            <a:ext cx="882412" cy="230832"/>
          </a:xfrm>
          <a:prstGeom prst="rect">
            <a:avLst/>
          </a:prstGeom>
          <a:noFill/>
        </p:spPr>
        <p:txBody>
          <a:bodyPr wrap="square" rtlCol="0">
            <a:spAutoFit/>
          </a:bodyPr>
          <a:lstStyle/>
          <a:p>
            <a:r>
              <a:rPr kumimoji="1" lang="ja-JP" altLang="en-US" sz="900" dirty="0"/>
              <a:t>あり</a:t>
            </a:r>
          </a:p>
        </p:txBody>
      </p:sp>
      <p:cxnSp>
        <p:nvCxnSpPr>
          <p:cNvPr id="167" name="直線矢印コネクタ 166"/>
          <p:cNvCxnSpPr>
            <a:stCxn id="154" idx="3"/>
            <a:endCxn id="165" idx="1"/>
          </p:cNvCxnSpPr>
          <p:nvPr/>
        </p:nvCxnSpPr>
        <p:spPr>
          <a:xfrm flipV="1">
            <a:off x="2283521" y="6071082"/>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8" name="ひし形 167"/>
          <p:cNvSpPr/>
          <p:nvPr/>
        </p:nvSpPr>
        <p:spPr>
          <a:xfrm>
            <a:off x="2433940"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69" name="コネクタ: カギ線 111"/>
          <p:cNvCxnSpPr>
            <a:stCxn id="184" idx="2"/>
            <a:endCxn id="165" idx="2"/>
          </p:cNvCxnSpPr>
          <p:nvPr/>
        </p:nvCxnSpPr>
        <p:spPr>
          <a:xfrm rot="10800000">
            <a:off x="3229200" y="6259276"/>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70" name="直線矢印コネクタ 169"/>
          <p:cNvCxnSpPr>
            <a:stCxn id="173" idx="3"/>
            <a:endCxn id="176" idx="1"/>
          </p:cNvCxnSpPr>
          <p:nvPr/>
        </p:nvCxnSpPr>
        <p:spPr>
          <a:xfrm flipV="1">
            <a:off x="5530046" y="6075071"/>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1" name="テキスト ボックス 170"/>
          <p:cNvSpPr txBox="1"/>
          <p:nvPr/>
        </p:nvSpPr>
        <p:spPr>
          <a:xfrm>
            <a:off x="3218651" y="6230742"/>
            <a:ext cx="1039873" cy="230832"/>
          </a:xfrm>
          <a:prstGeom prst="rect">
            <a:avLst/>
          </a:prstGeom>
          <a:noFill/>
        </p:spPr>
        <p:txBody>
          <a:bodyPr wrap="square" rtlCol="0">
            <a:spAutoFit/>
          </a:bodyPr>
          <a:lstStyle/>
          <a:p>
            <a:r>
              <a:rPr kumimoji="1" lang="ja-JP" altLang="en-US" sz="900" dirty="0"/>
              <a:t>なし</a:t>
            </a:r>
          </a:p>
        </p:txBody>
      </p:sp>
      <p:sp>
        <p:nvSpPr>
          <p:cNvPr id="172" name="四角形: 角を丸くする 124"/>
          <p:cNvSpPr/>
          <p:nvPr/>
        </p:nvSpPr>
        <p:spPr>
          <a:xfrm>
            <a:off x="3719218" y="590287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73" name="ひし形 172"/>
          <p:cNvSpPr/>
          <p:nvPr/>
        </p:nvSpPr>
        <p:spPr>
          <a:xfrm>
            <a:off x="5149046"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74" name="テキスト ボックス 173"/>
          <p:cNvSpPr txBox="1"/>
          <p:nvPr/>
        </p:nvSpPr>
        <p:spPr>
          <a:xfrm>
            <a:off x="5473183" y="5838516"/>
            <a:ext cx="882412" cy="230832"/>
          </a:xfrm>
          <a:prstGeom prst="rect">
            <a:avLst/>
          </a:prstGeom>
          <a:noFill/>
        </p:spPr>
        <p:txBody>
          <a:bodyPr wrap="square" rtlCol="0">
            <a:spAutoFit/>
          </a:bodyPr>
          <a:lstStyle/>
          <a:p>
            <a:r>
              <a:rPr kumimoji="1" lang="ja-JP" altLang="en-US" sz="900" dirty="0"/>
              <a:t>店舗勤務</a:t>
            </a:r>
          </a:p>
        </p:txBody>
      </p:sp>
      <p:sp>
        <p:nvSpPr>
          <p:cNvPr id="175" name="テキスト ボックス 174"/>
          <p:cNvSpPr txBox="1"/>
          <p:nvPr/>
        </p:nvSpPr>
        <p:spPr>
          <a:xfrm>
            <a:off x="5355948" y="6234309"/>
            <a:ext cx="1012610" cy="230832"/>
          </a:xfrm>
          <a:prstGeom prst="rect">
            <a:avLst/>
          </a:prstGeom>
          <a:noFill/>
        </p:spPr>
        <p:txBody>
          <a:bodyPr wrap="square" rtlCol="0">
            <a:spAutoFit/>
          </a:bodyPr>
          <a:lstStyle/>
          <a:p>
            <a:r>
              <a:rPr kumimoji="1" lang="ja-JP" altLang="en-US" sz="900" dirty="0"/>
              <a:t>支社・本社勤務</a:t>
            </a:r>
          </a:p>
        </p:txBody>
      </p:sp>
      <p:sp>
        <p:nvSpPr>
          <p:cNvPr id="176" name="四角形: 角を丸くする 137"/>
          <p:cNvSpPr/>
          <p:nvPr/>
        </p:nvSpPr>
        <p:spPr>
          <a:xfrm>
            <a:off x="6950103" y="59032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77" name="直線矢印コネクタ 176"/>
          <p:cNvCxnSpPr>
            <a:stCxn id="176" idx="3"/>
            <a:endCxn id="179" idx="1"/>
          </p:cNvCxnSpPr>
          <p:nvPr/>
        </p:nvCxnSpPr>
        <p:spPr>
          <a:xfrm>
            <a:off x="7973792" y="6075071"/>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8" name="四角形: 角を丸くする 153"/>
          <p:cNvSpPr/>
          <p:nvPr/>
        </p:nvSpPr>
        <p:spPr>
          <a:xfrm>
            <a:off x="8281702" y="7046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79" name="四角形: 角を丸くする 158"/>
          <p:cNvSpPr/>
          <p:nvPr/>
        </p:nvSpPr>
        <p:spPr>
          <a:xfrm>
            <a:off x="8264599" y="59032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sp>
        <p:nvSpPr>
          <p:cNvPr id="180" name="四角形: 角を丸くする 175"/>
          <p:cNvSpPr/>
          <p:nvPr/>
        </p:nvSpPr>
        <p:spPr>
          <a:xfrm>
            <a:off x="5623637" y="64960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81" name="コネクタ: カギ線 177"/>
          <p:cNvCxnSpPr>
            <a:stCxn id="180" idx="1"/>
            <a:endCxn id="173" idx="2"/>
          </p:cNvCxnSpPr>
          <p:nvPr/>
        </p:nvCxnSpPr>
        <p:spPr>
          <a:xfrm rot="10800000">
            <a:off x="5339547" y="6249824"/>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82" name="コネクタ: カギ線 221"/>
          <p:cNvCxnSpPr>
            <a:stCxn id="176" idx="1"/>
            <a:endCxn id="180" idx="3"/>
          </p:cNvCxnSpPr>
          <p:nvPr/>
        </p:nvCxnSpPr>
        <p:spPr>
          <a:xfrm rot="10800000" flipV="1">
            <a:off x="6647327" y="6075070"/>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3" name="フローチャート: 書類 182"/>
          <p:cNvSpPr/>
          <p:nvPr/>
        </p:nvSpPr>
        <p:spPr>
          <a:xfrm>
            <a:off x="6379961" y="673124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84" name="楕円 247"/>
          <p:cNvSpPr/>
          <p:nvPr/>
        </p:nvSpPr>
        <p:spPr>
          <a:xfrm>
            <a:off x="11379114" y="711246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85" name="直線矢印コネクタ 184"/>
          <p:cNvCxnSpPr>
            <a:stCxn id="165" idx="3"/>
            <a:endCxn id="172" idx="1"/>
          </p:cNvCxnSpPr>
          <p:nvPr/>
        </p:nvCxnSpPr>
        <p:spPr>
          <a:xfrm>
            <a:off x="3427488" y="6071082"/>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8" name="直線矢印コネクタ 187"/>
          <p:cNvCxnSpPr>
            <a:stCxn id="172" idx="3"/>
            <a:endCxn id="173" idx="1"/>
          </p:cNvCxnSpPr>
          <p:nvPr/>
        </p:nvCxnSpPr>
        <p:spPr>
          <a:xfrm>
            <a:off x="4742907" y="6074724"/>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9" name="テキスト ボックス 188"/>
          <p:cNvSpPr txBox="1"/>
          <p:nvPr/>
        </p:nvSpPr>
        <p:spPr>
          <a:xfrm>
            <a:off x="4206170" y="6804519"/>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91" name="四角形: 角を丸くする 263"/>
          <p:cNvSpPr/>
          <p:nvPr/>
        </p:nvSpPr>
        <p:spPr>
          <a:xfrm>
            <a:off x="10131391" y="71257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93" name="テキスト ボックス 192"/>
          <p:cNvSpPr txBox="1"/>
          <p:nvPr/>
        </p:nvSpPr>
        <p:spPr>
          <a:xfrm>
            <a:off x="10060137" y="7467684"/>
            <a:ext cx="1652723" cy="1061829"/>
          </a:xfrm>
          <a:prstGeom prst="rect">
            <a:avLst/>
          </a:prstGeom>
          <a:noFill/>
        </p:spPr>
        <p:txBody>
          <a:bodyPr wrap="square" rtlCol="0">
            <a:spAutoFit/>
          </a:bodyPr>
          <a:lstStyle/>
          <a:p>
            <a:r>
              <a:rPr kumimoji="1" lang="en-US" altLang="ja-JP" sz="900" dirty="0" smtClean="0"/>
              <a:t>【</a:t>
            </a:r>
            <a:r>
              <a:rPr kumimoji="1" lang="ja-JP" altLang="en-US" sz="900" dirty="0" smtClean="0"/>
              <a:t>本社</a:t>
            </a:r>
            <a:r>
              <a:rPr kumimoji="1" lang="en-US" altLang="ja-JP" sz="900" dirty="0" smtClean="0"/>
              <a:t>】</a:t>
            </a:r>
          </a:p>
          <a:p>
            <a:r>
              <a:rPr kumimoji="1" lang="ja-JP" altLang="en-US" sz="900" dirty="0" smtClean="0"/>
              <a:t>原本を経理保管</a:t>
            </a:r>
            <a:endParaRPr kumimoji="1" lang="en-US" altLang="ja-JP" sz="900" dirty="0" smtClean="0"/>
          </a:p>
          <a:p>
            <a:r>
              <a:rPr kumimoji="1" lang="en-US" altLang="ja-JP" sz="900" dirty="0" smtClean="0"/>
              <a:t>【</a:t>
            </a:r>
            <a:r>
              <a:rPr kumimoji="1" lang="ja-JP" altLang="en-US" sz="900" dirty="0" smtClean="0"/>
              <a:t>店頭・支社</a:t>
            </a:r>
            <a:r>
              <a:rPr kumimoji="1" lang="en-US" altLang="ja-JP" sz="900" dirty="0" smtClean="0"/>
              <a:t>】</a:t>
            </a:r>
          </a:p>
          <a:p>
            <a:r>
              <a:rPr kumimoji="1" lang="ja-JP" altLang="en-US" sz="900" dirty="0" smtClean="0"/>
              <a:t>一旦店頭・支社保管</a:t>
            </a:r>
            <a:endParaRPr kumimoji="1" lang="en-US" altLang="ja-JP" sz="900" dirty="0" smtClean="0"/>
          </a:p>
          <a:p>
            <a:r>
              <a:rPr kumimoji="1" lang="ja-JP" altLang="en-US" sz="900" dirty="0" smtClean="0"/>
              <a:t>毎月１０日・２０日・末日ごとに経理へ送付し、原本を経理保管</a:t>
            </a:r>
            <a:endParaRPr kumimoji="1" lang="ja-JP" altLang="en-US" sz="900" dirty="0"/>
          </a:p>
        </p:txBody>
      </p:sp>
      <p:sp>
        <p:nvSpPr>
          <p:cNvPr id="194" name="テキスト ボックス 193"/>
          <p:cNvSpPr txBox="1"/>
          <p:nvPr/>
        </p:nvSpPr>
        <p:spPr>
          <a:xfrm>
            <a:off x="8710996" y="1640493"/>
            <a:ext cx="1229058" cy="230832"/>
          </a:xfrm>
          <a:prstGeom prst="rect">
            <a:avLst/>
          </a:prstGeom>
          <a:noFill/>
        </p:spPr>
        <p:txBody>
          <a:bodyPr wrap="square" rtlCol="0">
            <a:spAutoFit/>
          </a:bodyPr>
          <a:lstStyle/>
          <a:p>
            <a:r>
              <a:rPr kumimoji="1" lang="ja-JP" altLang="en-US" sz="900" dirty="0"/>
              <a:t>「受領印」欄に押印</a:t>
            </a:r>
          </a:p>
        </p:txBody>
      </p:sp>
      <p:sp>
        <p:nvSpPr>
          <p:cNvPr id="195" name="フローチャート: 書類 194"/>
          <p:cNvSpPr/>
          <p:nvPr/>
        </p:nvSpPr>
        <p:spPr>
          <a:xfrm>
            <a:off x="8868556" y="18431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96" name="テキスト ボックス 195"/>
          <p:cNvSpPr txBox="1"/>
          <p:nvPr/>
        </p:nvSpPr>
        <p:spPr>
          <a:xfrm>
            <a:off x="8749096" y="2260079"/>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197" name="テキスト ボックス 196"/>
          <p:cNvSpPr txBox="1"/>
          <p:nvPr/>
        </p:nvSpPr>
        <p:spPr>
          <a:xfrm>
            <a:off x="4354178" y="3050628"/>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仮払い</a:t>
            </a:r>
            <a:r>
              <a:rPr kumimoji="1" lang="ja-JP" altLang="en-US" sz="900" dirty="0">
                <a:solidFill>
                  <a:srgbClr val="FF0000"/>
                </a:solidFill>
              </a:rPr>
              <a:t>申請</a:t>
            </a:r>
            <a:r>
              <a:rPr kumimoji="1" lang="ja-JP" altLang="en-US" sz="900" dirty="0" smtClean="0">
                <a:solidFill>
                  <a:srgbClr val="FF0000"/>
                </a:solidFill>
              </a:rPr>
              <a:t>のものをやめて経費申請の際に仮払いも申請できるようにするやり方で何か不都合はでるのか？</a:t>
            </a:r>
            <a:endParaRPr kumimoji="1" lang="en-US" altLang="ja-JP" sz="900" dirty="0">
              <a:solidFill>
                <a:srgbClr val="FF0000"/>
              </a:solidFill>
            </a:endParaRPr>
          </a:p>
        </p:txBody>
      </p:sp>
      <p:sp>
        <p:nvSpPr>
          <p:cNvPr id="198" name="テキスト ボックス 197"/>
          <p:cNvSpPr txBox="1"/>
          <p:nvPr/>
        </p:nvSpPr>
        <p:spPr>
          <a:xfrm>
            <a:off x="5363342" y="5615950"/>
            <a:ext cx="1467743" cy="230832"/>
          </a:xfrm>
          <a:prstGeom prst="rect">
            <a:avLst/>
          </a:prstGeom>
          <a:noFill/>
        </p:spPr>
        <p:txBody>
          <a:bodyPr wrap="square" rtlCol="0">
            <a:spAutoFit/>
          </a:bodyPr>
          <a:lstStyle/>
          <a:p>
            <a:r>
              <a:rPr kumimoji="1" lang="ja-JP" altLang="en-US" sz="900" dirty="0" smtClean="0">
                <a:solidFill>
                  <a:srgbClr val="FF0000"/>
                </a:solidFill>
              </a:rPr>
              <a:t>店頭における業務要確認</a:t>
            </a:r>
            <a:endParaRPr kumimoji="1" lang="en-US" altLang="ja-JP" sz="900" dirty="0">
              <a:solidFill>
                <a:srgbClr val="FF0000"/>
              </a:solidFill>
            </a:endParaRPr>
          </a:p>
        </p:txBody>
      </p:sp>
      <p:sp>
        <p:nvSpPr>
          <p:cNvPr id="200" name="四角形: 角を丸くする 9"/>
          <p:cNvSpPr/>
          <p:nvPr/>
        </p:nvSpPr>
        <p:spPr>
          <a:xfrm>
            <a:off x="1258410"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ja-JP" altLang="en-US" sz="900" dirty="0"/>
          </a:p>
        </p:txBody>
      </p:sp>
      <p:sp>
        <p:nvSpPr>
          <p:cNvPr id="201" name="テキスト ボックス 200"/>
          <p:cNvSpPr txBox="1"/>
          <p:nvPr/>
        </p:nvSpPr>
        <p:spPr>
          <a:xfrm>
            <a:off x="1770118" y="2269720"/>
            <a:ext cx="463500" cy="230832"/>
          </a:xfrm>
          <a:prstGeom prst="rect">
            <a:avLst/>
          </a:prstGeom>
          <a:noFill/>
        </p:spPr>
        <p:txBody>
          <a:bodyPr wrap="square" rtlCol="0">
            <a:spAutoFit/>
          </a:bodyPr>
          <a:lstStyle/>
          <a:p>
            <a:r>
              <a:rPr kumimoji="1" lang="ja-JP" altLang="en-US" sz="900" dirty="0"/>
              <a:t>申請</a:t>
            </a:r>
          </a:p>
        </p:txBody>
      </p:sp>
      <p:sp>
        <p:nvSpPr>
          <p:cNvPr id="202" name="テキスト ボックス 201"/>
          <p:cNvSpPr txBox="1"/>
          <p:nvPr/>
        </p:nvSpPr>
        <p:spPr>
          <a:xfrm>
            <a:off x="1211155" y="1835856"/>
            <a:ext cx="463500" cy="369332"/>
          </a:xfrm>
          <a:prstGeom prst="rect">
            <a:avLst/>
          </a:prstGeom>
          <a:noFill/>
        </p:spPr>
        <p:txBody>
          <a:bodyPr wrap="square" rtlCol="0">
            <a:spAutoFit/>
          </a:bodyPr>
          <a:lstStyle/>
          <a:p>
            <a:r>
              <a:rPr kumimoji="1" lang="ja-JP" altLang="en-US" sz="900" dirty="0"/>
              <a:t>差し戻し</a:t>
            </a:r>
          </a:p>
        </p:txBody>
      </p:sp>
      <p:sp>
        <p:nvSpPr>
          <p:cNvPr id="204" name="テキスト ボックス 203"/>
          <p:cNvSpPr txBox="1"/>
          <p:nvPr/>
        </p:nvSpPr>
        <p:spPr>
          <a:xfrm>
            <a:off x="2296834" y="2328906"/>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a:t>
            </a:r>
            <a:r>
              <a:rPr kumimoji="1" lang="ja-JP" altLang="en-US" sz="900" dirty="0" smtClean="0"/>
              <a:t>役員</a:t>
            </a:r>
            <a:endParaRPr kumimoji="1" lang="en-US" altLang="ja-JP" sz="900" dirty="0"/>
          </a:p>
        </p:txBody>
      </p:sp>
      <p:sp>
        <p:nvSpPr>
          <p:cNvPr id="205" name="フローチャート: 書類 204"/>
          <p:cNvSpPr/>
          <p:nvPr/>
        </p:nvSpPr>
        <p:spPr>
          <a:xfrm>
            <a:off x="759470" y="22478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206" name="フローチャート: 書類 205"/>
          <p:cNvSpPr/>
          <p:nvPr/>
        </p:nvSpPr>
        <p:spPr>
          <a:xfrm>
            <a:off x="813879" y="24276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sp>
        <p:nvSpPr>
          <p:cNvPr id="207" name="フローチャート: 書類 206"/>
          <p:cNvSpPr/>
          <p:nvPr/>
        </p:nvSpPr>
        <p:spPr>
          <a:xfrm>
            <a:off x="759470" y="39752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208" name="フローチャート: 書類 207"/>
          <p:cNvSpPr/>
          <p:nvPr/>
        </p:nvSpPr>
        <p:spPr>
          <a:xfrm>
            <a:off x="813879" y="41551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sp>
        <p:nvSpPr>
          <p:cNvPr id="209" name="フローチャート: 書類 208"/>
          <p:cNvSpPr/>
          <p:nvPr/>
        </p:nvSpPr>
        <p:spPr>
          <a:xfrm>
            <a:off x="4251914" y="622020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210" name="フローチャート: 書類 209"/>
          <p:cNvSpPr/>
          <p:nvPr/>
        </p:nvSpPr>
        <p:spPr>
          <a:xfrm>
            <a:off x="4306323" y="640005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cxnSp>
        <p:nvCxnSpPr>
          <p:cNvPr id="211" name="直線矢印コネクタ 210"/>
          <p:cNvCxnSpPr>
            <a:stCxn id="200" idx="2"/>
            <a:endCxn id="158" idx="0"/>
          </p:cNvCxnSpPr>
          <p:nvPr/>
        </p:nvCxnSpPr>
        <p:spPr>
          <a:xfrm>
            <a:off x="1770255"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2" name="直線矢印コネクタ 211"/>
          <p:cNvCxnSpPr/>
          <p:nvPr/>
        </p:nvCxnSpPr>
        <p:spPr>
          <a:xfrm flipH="1" flipV="1">
            <a:off x="1700800"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3" name="直線矢印コネクタ 212"/>
          <p:cNvCxnSpPr/>
          <p:nvPr/>
        </p:nvCxnSpPr>
        <p:spPr>
          <a:xfrm flipV="1">
            <a:off x="1700800"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5" name="直線矢印コネクタ 214"/>
          <p:cNvCxnSpPr>
            <a:stCxn id="179" idx="0"/>
            <a:endCxn id="178" idx="2"/>
          </p:cNvCxnSpPr>
          <p:nvPr/>
        </p:nvCxnSpPr>
        <p:spPr>
          <a:xfrm flipV="1">
            <a:off x="8776444" y="1048400"/>
            <a:ext cx="17103" cy="48548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7" name="フローチャート: 書類 216"/>
          <p:cNvSpPr/>
          <p:nvPr/>
        </p:nvSpPr>
        <p:spPr>
          <a:xfrm>
            <a:off x="8873385" y="10187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218" name="フローチャート: 書類 217"/>
          <p:cNvSpPr/>
          <p:nvPr/>
        </p:nvSpPr>
        <p:spPr>
          <a:xfrm>
            <a:off x="8927794" y="11986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cxnSp>
        <p:nvCxnSpPr>
          <p:cNvPr id="219" name="コネクタ: カギ線 221"/>
          <p:cNvCxnSpPr>
            <a:stCxn id="191" idx="1"/>
            <a:endCxn id="178" idx="3"/>
          </p:cNvCxnSpPr>
          <p:nvPr/>
        </p:nvCxnSpPr>
        <p:spPr>
          <a:xfrm rot="10800000">
            <a:off x="9305391" y="876548"/>
            <a:ext cx="826000" cy="6421018"/>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22" name="フローチャート: 書類 221"/>
          <p:cNvSpPr/>
          <p:nvPr/>
        </p:nvSpPr>
        <p:spPr>
          <a:xfrm>
            <a:off x="9878951" y="66341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a:t>
            </a:r>
            <a:r>
              <a:rPr kumimoji="1" lang="ja-JP" altLang="en-US" sz="900" dirty="0" smtClean="0"/>
              <a:t>申請</a:t>
            </a:r>
            <a:endParaRPr kumimoji="1" lang="ja-JP" altLang="en-US" sz="900" dirty="0"/>
          </a:p>
        </p:txBody>
      </p:sp>
      <p:sp>
        <p:nvSpPr>
          <p:cNvPr id="223" name="フローチャート: 書類 222"/>
          <p:cNvSpPr/>
          <p:nvPr/>
        </p:nvSpPr>
        <p:spPr>
          <a:xfrm>
            <a:off x="9933360" y="68203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仮払申請書</a:t>
            </a:r>
            <a:endParaRPr kumimoji="1" lang="ja-JP" altLang="en-US" sz="900" dirty="0"/>
          </a:p>
        </p:txBody>
      </p:sp>
    </p:spTree>
    <p:extLst>
      <p:ext uri="{BB962C8B-B14F-4D97-AF65-F5344CB8AC3E}">
        <p14:creationId xmlns:p14="http://schemas.microsoft.com/office/powerpoint/2010/main" val="392961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0"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31025" cy="3313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5299829"/>
            <a:ext cx="331025"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システムへの入力（現金残高入力）</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77516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2733857"/>
            <a:ext cx="2612298" cy="648150"/>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2733857"/>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3444730"/>
            <a:ext cx="2612298" cy="790911"/>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3548000"/>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1922433"/>
            <a:ext cx="2612298" cy="739033"/>
          </a:xfrm>
          <a:prstGeom prst="wedgeRectCallout">
            <a:avLst>
              <a:gd name="adj1" fmla="val -72852"/>
              <a:gd name="adj2" fmla="val 5841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2038142"/>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a:t>本社</a:t>
            </a:r>
            <a:endParaRPr kumimoji="1" lang="en-US" altLang="ja-JP" sz="900" dirty="0"/>
          </a:p>
          <a:p>
            <a:r>
              <a:rPr kumimoji="1" lang="ja-JP" altLang="en-US" sz="900" dirty="0"/>
              <a:t>・新幹線回数券</a:t>
            </a:r>
            <a:endParaRPr kumimoji="1" lang="en-US" altLang="ja-JP" sz="900" dirty="0"/>
          </a:p>
          <a:p>
            <a:r>
              <a:rPr kumimoji="1" lang="ja-JP" altLang="en-US" sz="900" dirty="0"/>
              <a:t>・商品券</a:t>
            </a:r>
            <a:endParaRPr kumimoji="1" lang="en-US" altLang="ja-JP" sz="900" dirty="0"/>
          </a:p>
          <a:p>
            <a:r>
              <a:rPr kumimoji="1" lang="ja-JP" altLang="en-US" sz="900" dirty="0"/>
              <a:t>・収入印紙＋社外前払い金</a:t>
            </a:r>
            <a:endParaRPr kumimoji="1" lang="en-US" altLang="ja-JP" sz="900" dirty="0"/>
          </a:p>
          <a:p>
            <a:r>
              <a:rPr kumimoji="1" lang="ja-JP" altLang="en-US" sz="900" dirty="0"/>
              <a:t>現場</a:t>
            </a:r>
            <a:endParaRPr kumimoji="1" lang="en-US" altLang="ja-JP" sz="900" dirty="0"/>
          </a:p>
          <a:p>
            <a:r>
              <a:rPr kumimoji="1" lang="ja-JP" altLang="en-US" sz="900" dirty="0"/>
              <a:t>・切手</a:t>
            </a:r>
            <a:endParaRPr kumimoji="1" lang="en-US" altLang="ja-JP" sz="900" dirty="0"/>
          </a:p>
          <a:p>
            <a:r>
              <a:rPr kumimoji="1" lang="ja-JP" altLang="en-US" sz="900" dirty="0"/>
              <a:t>・レターパック</a:t>
            </a:r>
            <a:endParaRPr kumimoji="1" lang="en-US" altLang="ja-JP" sz="900" dirty="0"/>
          </a:p>
          <a:p>
            <a:r>
              <a:rPr kumimoji="1" lang="ja-JP" altLang="en-US" sz="900" dirty="0"/>
              <a:t>を同時に在庫確認</a:t>
            </a:r>
            <a:endParaRPr kumimoji="1" lang="en-US" altLang="ja-JP" sz="900" dirty="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a:solidFill>
                  <a:srgbClr val="FF0000"/>
                </a:solidFill>
              </a:rPr>
              <a:t>新幹線回数券と商品券は現在の経費生産システムで残高表示される</a:t>
            </a:r>
            <a:endParaRPr kumimoji="1" lang="en-US" altLang="ja-JP" sz="900" dirty="0">
              <a:solidFill>
                <a:srgbClr val="FF0000"/>
              </a:solidFill>
            </a:endParaRPr>
          </a:p>
        </p:txBody>
      </p:sp>
      <p:sp>
        <p:nvSpPr>
          <p:cNvPr id="75" name="四角形: 角を丸くする 70"/>
          <p:cNvSpPr/>
          <p:nvPr/>
        </p:nvSpPr>
        <p:spPr>
          <a:xfrm>
            <a:off x="4616638" y="50123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清算</a:t>
            </a:r>
            <a:r>
              <a:rPr kumimoji="1" lang="ja-JP" altLang="en-US" sz="900" dirty="0"/>
              <a:t>漏</a:t>
            </a:r>
            <a:r>
              <a:rPr kumimoji="1" lang="ja-JP" altLang="en-US" sz="900" dirty="0" smtClean="0"/>
              <a:t>れがないかチェック</a:t>
            </a:r>
            <a:endParaRPr kumimoji="1" lang="ja-JP" altLang="en-US" sz="900" dirty="0"/>
          </a:p>
        </p:txBody>
      </p:sp>
      <p:sp>
        <p:nvSpPr>
          <p:cNvPr id="76" name="フローチャート: 書類 75"/>
          <p:cNvSpPr/>
          <p:nvPr/>
        </p:nvSpPr>
        <p:spPr>
          <a:xfrm>
            <a:off x="4538540" y="460025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仮払い管理簿</a:t>
            </a:r>
            <a:endParaRPr kumimoji="1" lang="ja-JP" altLang="en-US" sz="900" dirty="0"/>
          </a:p>
        </p:txBody>
      </p:sp>
    </p:spTree>
    <p:extLst>
      <p:ext uri="{BB962C8B-B14F-4D97-AF65-F5344CB8AC3E}">
        <p14:creationId xmlns:p14="http://schemas.microsoft.com/office/powerpoint/2010/main" val="166199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交通費の申請と精算</a:t>
            </a:r>
          </a:p>
        </p:txBody>
      </p:sp>
      <p:sp>
        <p:nvSpPr>
          <p:cNvPr id="8" name="フローチャート: 書類 7"/>
          <p:cNvSpPr/>
          <p:nvPr/>
        </p:nvSpPr>
        <p:spPr>
          <a:xfrm>
            <a:off x="1891053"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 name="フローチャート: 書類 8"/>
          <p:cNvSpPr/>
          <p:nvPr/>
        </p:nvSpPr>
        <p:spPr>
          <a:xfrm>
            <a:off x="1972734" y="1330685"/>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299829"/>
            <a:ext cx="329669" cy="18439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8582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5119216"/>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2141493" y="6818473"/>
            <a:ext cx="2123109" cy="2169825"/>
          </a:xfrm>
          <a:prstGeom prst="rect">
            <a:avLst/>
          </a:prstGeom>
          <a:noFill/>
        </p:spPr>
        <p:txBody>
          <a:bodyPr wrap="square" rtlCol="0">
            <a:spAutoFit/>
          </a:bodyPr>
          <a:lstStyle/>
          <a:p>
            <a:r>
              <a:rPr kumimoji="1" lang="ja-JP" altLang="en-US" sz="900" dirty="0"/>
              <a:t>・交通費の支払日</a:t>
            </a:r>
            <a:endParaRPr kumimoji="1" lang="en-US" altLang="ja-JP" sz="900" dirty="0"/>
          </a:p>
          <a:p>
            <a:r>
              <a:rPr kumimoji="1" lang="ja-JP" altLang="en-US" sz="900" dirty="0"/>
              <a:t>・訪問先</a:t>
            </a:r>
            <a:endParaRPr kumimoji="1" lang="en-US" altLang="ja-JP" sz="900" dirty="0"/>
          </a:p>
          <a:p>
            <a:r>
              <a:rPr kumimoji="1" lang="ja-JP" altLang="en-US" sz="900" dirty="0"/>
              <a:t>・目的</a:t>
            </a:r>
            <a:endParaRPr kumimoji="1" lang="en-US" altLang="ja-JP" sz="900" dirty="0"/>
          </a:p>
          <a:p>
            <a:r>
              <a:rPr kumimoji="1" lang="ja-JP" altLang="en-US" sz="900" dirty="0"/>
              <a:t>・利用した交通機関</a:t>
            </a:r>
            <a:endParaRPr kumimoji="1" lang="en-US" altLang="ja-JP" sz="900" dirty="0"/>
          </a:p>
          <a:p>
            <a:r>
              <a:rPr kumimoji="1" lang="ja-JP" altLang="en-US" sz="900" dirty="0"/>
              <a:t>・経路</a:t>
            </a:r>
            <a:endParaRPr kumimoji="1" lang="en-US" altLang="ja-JP" sz="900" dirty="0"/>
          </a:p>
          <a:p>
            <a:r>
              <a:rPr kumimoji="1" lang="ja-JP" altLang="en-US" sz="900" dirty="0"/>
              <a:t>・金額</a:t>
            </a:r>
            <a:endParaRPr kumimoji="1" lang="en-US" altLang="ja-JP" sz="900" dirty="0"/>
          </a:p>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115" name="テキスト ボックス 114"/>
          <p:cNvSpPr txBox="1"/>
          <p:nvPr/>
        </p:nvSpPr>
        <p:spPr>
          <a:xfrm>
            <a:off x="2379772" y="2003393"/>
            <a:ext cx="1474806" cy="1061829"/>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長町専務：なし</a:t>
            </a:r>
          </a:p>
        </p:txBody>
      </p:sp>
      <p:sp>
        <p:nvSpPr>
          <p:cNvPr id="116" name="テキスト ボックス 115"/>
          <p:cNvSpPr txBox="1"/>
          <p:nvPr/>
        </p:nvSpPr>
        <p:spPr>
          <a:xfrm>
            <a:off x="5047752" y="2853165"/>
            <a:ext cx="2294038"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・承認ルートは現状通り</a:t>
            </a:r>
            <a:endParaRPr kumimoji="1" lang="en-US" altLang="ja-JP" sz="900" dirty="0">
              <a:solidFill>
                <a:srgbClr val="FF0000"/>
              </a:solidFill>
            </a:endParaRPr>
          </a:p>
          <a:p>
            <a:r>
              <a:rPr kumimoji="1" lang="ja-JP" altLang="en-US" sz="900" dirty="0">
                <a:solidFill>
                  <a:srgbClr val="FF0000"/>
                </a:solidFill>
              </a:rPr>
              <a:t>・新システムではそれぞれの承認ルートを作り、社員ごとに設定する必要がある→人事移動などの時に常にメンテが必要で面倒！何か良い手はないか相談</a:t>
            </a:r>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en-US" altLang="ja-JP" sz="900" dirty="0" smtClean="0"/>
          </a:p>
          <a:p>
            <a:pPr algn="ctr"/>
            <a:r>
              <a:rPr kumimoji="1" lang="ja-JP" altLang="en-US" sz="900" dirty="0" smtClean="0"/>
              <a:t>（担当役員</a:t>
            </a:r>
            <a:r>
              <a:rPr kumimoji="1" lang="ja-JP" altLang="en-US" sz="900" dirty="0"/>
              <a:t>）</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80580" y="4311117"/>
            <a:ext cx="1536617" cy="646331"/>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sp>
        <p:nvSpPr>
          <p:cNvPr id="56" name="正方形/長方形 55"/>
          <p:cNvSpPr/>
          <p:nvPr/>
        </p:nvSpPr>
        <p:spPr>
          <a:xfrm>
            <a:off x="4321" y="7152557"/>
            <a:ext cx="329669"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その他</a:t>
            </a:r>
          </a:p>
        </p:txBody>
      </p:sp>
      <p:cxnSp>
        <p:nvCxnSpPr>
          <p:cNvPr id="70" name="コネクタ: カギ線 69"/>
          <p:cNvCxnSpPr>
            <a:stCxn id="10" idx="3"/>
            <a:endCxn id="41" idx="0"/>
          </p:cNvCxnSpPr>
          <p:nvPr/>
        </p:nvCxnSpPr>
        <p:spPr>
          <a:xfrm>
            <a:off x="2264643" y="3062389"/>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78" name="フローチャート: 書類 77"/>
          <p:cNvSpPr/>
          <p:nvPr/>
        </p:nvSpPr>
        <p:spPr>
          <a:xfrm>
            <a:off x="1891053" y="43111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79" name="フローチャート: 書類 78"/>
          <p:cNvSpPr/>
          <p:nvPr/>
        </p:nvSpPr>
        <p:spPr>
          <a:xfrm>
            <a:off x="1972734" y="450223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4" name="フローチャート: 書類 83"/>
          <p:cNvSpPr/>
          <p:nvPr/>
        </p:nvSpPr>
        <p:spPr>
          <a:xfrm>
            <a:off x="1891053" y="58666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5" name="フローチャート: 書類 84"/>
          <p:cNvSpPr/>
          <p:nvPr/>
        </p:nvSpPr>
        <p:spPr>
          <a:xfrm>
            <a:off x="1972734" y="605774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6" name="フローチャート: 書類 85"/>
          <p:cNvSpPr/>
          <p:nvPr/>
        </p:nvSpPr>
        <p:spPr>
          <a:xfrm>
            <a:off x="5058771" y="67699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7" name="フローチャート: 書類 86"/>
          <p:cNvSpPr/>
          <p:nvPr/>
        </p:nvSpPr>
        <p:spPr>
          <a:xfrm>
            <a:off x="5140452" y="696103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8" name="フローチャート: 書類 87"/>
          <p:cNvSpPr/>
          <p:nvPr/>
        </p:nvSpPr>
        <p:spPr>
          <a:xfrm>
            <a:off x="7631613" y="15067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9" name="フローチャート: 書類 88"/>
          <p:cNvSpPr/>
          <p:nvPr/>
        </p:nvSpPr>
        <p:spPr>
          <a:xfrm>
            <a:off x="7713294" y="169787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47577" y="2281713"/>
            <a:ext cx="1124874" cy="2308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8849158" y="57695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12" name="フローチャート: 書類 111"/>
          <p:cNvSpPr/>
          <p:nvPr/>
        </p:nvSpPr>
        <p:spPr>
          <a:xfrm>
            <a:off x="8930839" y="5960666"/>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endParaRPr kumimoji="1" lang="ja-JP" altLang="en-US" sz="900" dirty="0"/>
          </a:p>
        </p:txBody>
      </p:sp>
      <p:sp>
        <p:nvSpPr>
          <p:cNvPr id="114" name="テキスト ボックス 113"/>
          <p:cNvSpPr txBox="1"/>
          <p:nvPr/>
        </p:nvSpPr>
        <p:spPr>
          <a:xfrm>
            <a:off x="6846804" y="7435857"/>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90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70" idx="3"/>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1698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a:t>
            </a:r>
            <a:r>
              <a:rPr kumimoji="1" lang="ja-JP" altLang="en-US" sz="900" dirty="0" smtClean="0"/>
              <a:t>押印</a:t>
            </a:r>
            <a:endParaRPr kumimoji="1" lang="en-US" altLang="ja-JP" sz="900" dirty="0"/>
          </a:p>
          <a:p>
            <a:r>
              <a:rPr kumimoji="1" lang="ja-JP" altLang="en-US" sz="900" dirty="0" smtClean="0"/>
              <a:t>・</a:t>
            </a:r>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115" name="テキスト ボックス 114"/>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a:t>
            </a:r>
            <a:r>
              <a:rPr kumimoji="1" lang="ja-JP" altLang="en-US" sz="900" dirty="0" smtClean="0"/>
              <a:t>役員</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0029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V="1">
            <a:off x="16746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587903"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a:t>
            </a:r>
            <a:r>
              <a:rPr kumimoji="1" lang="ja-JP" altLang="en-US" sz="900" dirty="0" smtClean="0"/>
              <a:t>部長：</a:t>
            </a:r>
            <a:r>
              <a:rPr kumimoji="1" lang="ja-JP" altLang="en-US" sz="900" dirty="0" smtClean="0"/>
              <a:t>担当</a:t>
            </a:r>
            <a:r>
              <a:rPr kumimoji="1" lang="ja-JP" altLang="en-US" sz="900" dirty="0"/>
              <a:t>役員</a:t>
            </a:r>
            <a:endParaRPr kumimoji="1" lang="en-US" altLang="ja-JP" sz="900" dirty="0" smtClean="0"/>
          </a:p>
          <a:p>
            <a:r>
              <a:rPr kumimoji="1" lang="ja-JP" altLang="en-US" sz="900" dirty="0" smtClean="0"/>
              <a:t>支社長（役員でない）：</a:t>
            </a:r>
            <a:r>
              <a:rPr kumimoji="1" lang="ja-JP" altLang="en-US" sz="900" dirty="0"/>
              <a:t>担当</a:t>
            </a:r>
            <a:r>
              <a:rPr kumimoji="1" lang="ja-JP" altLang="en-US" sz="900" dirty="0" smtClean="0"/>
              <a:t>役員</a:t>
            </a:r>
            <a:endParaRPr kumimoji="1" lang="en-US" altLang="ja-JP" sz="900" dirty="0" smtClean="0"/>
          </a:p>
          <a:p>
            <a:r>
              <a:rPr kumimoji="1" lang="ja-JP" altLang="en-US" sz="900" dirty="0" smtClean="0"/>
              <a:t>支社長（役員）：社長</a:t>
            </a:r>
            <a:endParaRPr kumimoji="1" lang="en-US" altLang="ja-JP" sz="900" dirty="0" smtClean="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a:t>
            </a:r>
            <a:r>
              <a:rPr kumimoji="1" lang="ja-JP" altLang="en-US" sz="900" dirty="0" smtClean="0"/>
              <a:t>なし</a:t>
            </a:r>
            <a:endParaRPr kumimoji="1" lang="en-US" altLang="ja-JP" sz="900" dirty="0" smtClean="0"/>
          </a:p>
        </p:txBody>
      </p:sp>
      <p:sp>
        <p:nvSpPr>
          <p:cNvPr id="86" name="フローチャート: 書類 85"/>
          <p:cNvSpPr/>
          <p:nvPr/>
        </p:nvSpPr>
        <p:spPr>
          <a:xfrm>
            <a:off x="783281" y="371800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88" name="直線矢印コネクタ 87"/>
          <p:cNvCxnSpPr>
            <a:stCxn id="70" idx="2"/>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1061829"/>
          </a:xfrm>
          <a:prstGeom prst="rect">
            <a:avLst/>
          </a:prstGeom>
          <a:noFill/>
        </p:spPr>
        <p:txBody>
          <a:bodyPr wrap="square" rtlCol="0">
            <a:spAutoFit/>
          </a:bodyPr>
          <a:lstStyle/>
          <a:p>
            <a:r>
              <a:rPr kumimoji="1" lang="en-US" altLang="ja-JP" sz="900" dirty="0" smtClean="0"/>
              <a:t>【</a:t>
            </a:r>
            <a:r>
              <a:rPr kumimoji="1" lang="ja-JP" altLang="en-US" sz="900" dirty="0" smtClean="0"/>
              <a:t>本社</a:t>
            </a:r>
            <a:r>
              <a:rPr kumimoji="1" lang="en-US" altLang="ja-JP" sz="900" dirty="0" smtClean="0"/>
              <a:t>】</a:t>
            </a:r>
          </a:p>
          <a:p>
            <a:r>
              <a:rPr kumimoji="1" lang="ja-JP" altLang="en-US" sz="900" dirty="0" smtClean="0"/>
              <a:t>原本を経理保管</a:t>
            </a:r>
            <a:endParaRPr kumimoji="1" lang="en-US" altLang="ja-JP" sz="900" dirty="0" smtClean="0"/>
          </a:p>
          <a:p>
            <a:r>
              <a:rPr kumimoji="1" lang="en-US" altLang="ja-JP" sz="900" dirty="0" smtClean="0"/>
              <a:t>【</a:t>
            </a:r>
            <a:r>
              <a:rPr kumimoji="1" lang="ja-JP" altLang="en-US" sz="900" dirty="0" smtClean="0"/>
              <a:t>店頭・支社</a:t>
            </a:r>
            <a:r>
              <a:rPr kumimoji="1" lang="en-US" altLang="ja-JP" sz="900" dirty="0" smtClean="0"/>
              <a:t>】</a:t>
            </a:r>
          </a:p>
          <a:p>
            <a:r>
              <a:rPr kumimoji="1" lang="ja-JP" altLang="en-US" sz="900" dirty="0" smtClean="0"/>
              <a:t>一旦店頭・支社保管</a:t>
            </a:r>
            <a:endParaRPr kumimoji="1" lang="en-US" altLang="ja-JP" sz="900" dirty="0" smtClean="0"/>
          </a:p>
          <a:p>
            <a:r>
              <a:rPr kumimoji="1" lang="ja-JP" altLang="en-US" sz="900" dirty="0" smtClean="0"/>
              <a:t>毎月１０日・２０日・末日ごとに経理へ送付し、原本を経理保管</a:t>
            </a:r>
            <a:endParaRPr kumimoji="1" lang="ja-JP" altLang="en-US" sz="900" dirty="0"/>
          </a:p>
        </p:txBody>
      </p:sp>
      <p:sp>
        <p:nvSpPr>
          <p:cNvPr id="89" name="テキスト ボックス 88"/>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90" name="フローチャート: 書類 89"/>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91" name="テキスト ボックス 90"/>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98" name="テキスト ボックス 97"/>
          <p:cNvSpPr txBox="1"/>
          <p:nvPr/>
        </p:nvSpPr>
        <p:spPr>
          <a:xfrm>
            <a:off x="4601299" y="3134660"/>
            <a:ext cx="2949979"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旅費申請</a:t>
            </a:r>
            <a:r>
              <a:rPr kumimoji="1" lang="ja-JP" altLang="en-US" sz="900" dirty="0" smtClean="0">
                <a:solidFill>
                  <a:srgbClr val="FF0000"/>
                </a:solidFill>
              </a:rPr>
              <a:t>と帰省申請</a:t>
            </a:r>
            <a:r>
              <a:rPr kumimoji="1" lang="ja-JP" altLang="en-US" sz="900" dirty="0">
                <a:solidFill>
                  <a:srgbClr val="FF0000"/>
                </a:solidFill>
              </a:rPr>
              <a:t>は一つの画面で行うことになる</a:t>
            </a:r>
            <a:r>
              <a:rPr kumimoji="1" lang="ja-JP" altLang="en-US" sz="900" dirty="0" smtClean="0">
                <a:solidFill>
                  <a:srgbClr val="FF0000"/>
                </a:solidFill>
              </a:rPr>
              <a:t>。</a:t>
            </a:r>
            <a:r>
              <a:rPr kumimoji="1" lang="ja-JP" altLang="en-US" sz="900" dirty="0" smtClean="0">
                <a:solidFill>
                  <a:srgbClr val="FF0000"/>
                </a:solidFill>
              </a:rPr>
              <a:t>ただし</a:t>
            </a:r>
            <a:r>
              <a:rPr kumimoji="1" lang="ja-JP" altLang="en-US" sz="900" dirty="0">
                <a:solidFill>
                  <a:srgbClr val="FF0000"/>
                </a:solidFill>
              </a:rPr>
              <a:t>、</a:t>
            </a:r>
            <a:r>
              <a:rPr kumimoji="1" lang="ja-JP" altLang="en-US" sz="900" dirty="0" smtClean="0">
                <a:solidFill>
                  <a:srgbClr val="FF0000"/>
                </a:solidFill>
              </a:rPr>
              <a:t>帰省</a:t>
            </a:r>
            <a:r>
              <a:rPr kumimoji="1" lang="ja-JP" altLang="en-US" sz="900" dirty="0" smtClean="0">
                <a:solidFill>
                  <a:srgbClr val="FF0000"/>
                </a:solidFill>
              </a:rPr>
              <a:t>の</a:t>
            </a:r>
            <a:r>
              <a:rPr kumimoji="1" lang="ja-JP" altLang="en-US" sz="900" dirty="0">
                <a:solidFill>
                  <a:srgbClr val="FF0000"/>
                </a:solidFill>
              </a:rPr>
              <a:t>場合</a:t>
            </a:r>
            <a:r>
              <a:rPr kumimoji="1" lang="ja-JP" altLang="en-US" sz="900" dirty="0" smtClean="0">
                <a:solidFill>
                  <a:srgbClr val="FF0000"/>
                </a:solidFill>
              </a:rPr>
              <a:t>は総務が承認フローに加わるのが現状。→回覧機能で問題なければ帰省の場合は回覧者に総務を加え</a:t>
            </a:r>
            <a:r>
              <a:rPr kumimoji="1" lang="ja-JP" altLang="en-US" sz="900" dirty="0" smtClean="0">
                <a:solidFill>
                  <a:srgbClr val="FF0000"/>
                </a:solidFill>
              </a:rPr>
              <a:t>る。もしくは帰省申請に関しては電子稟議とする方法があるが、経費にかかわる申請や清算はすべ</a:t>
            </a:r>
            <a:r>
              <a:rPr kumimoji="1" lang="ja-JP" altLang="en-US" sz="900" dirty="0">
                <a:solidFill>
                  <a:srgbClr val="FF0000"/>
                </a:solidFill>
              </a:rPr>
              <a:t>て</a:t>
            </a:r>
            <a:r>
              <a:rPr kumimoji="1" lang="ja-JP" altLang="en-US" sz="900" dirty="0" smtClean="0">
                <a:solidFill>
                  <a:srgbClr val="FF0000"/>
                </a:solidFill>
              </a:rPr>
              <a:t>楽楽清算でやったほうがわかりやすい</a:t>
            </a:r>
            <a:r>
              <a:rPr kumimoji="1" lang="ja-JP" altLang="en-US" sz="900" dirty="0" smtClean="0">
                <a:solidFill>
                  <a:srgbClr val="FF0000"/>
                </a:solidFill>
              </a:rPr>
              <a:t>。</a:t>
            </a:r>
            <a:endParaRPr kumimoji="1" lang="en-US" altLang="ja-JP" sz="900" dirty="0">
              <a:solidFill>
                <a:srgbClr val="FF0000"/>
              </a:solidFill>
            </a:endParaRPr>
          </a:p>
        </p:txBody>
      </p:sp>
      <p:sp>
        <p:nvSpPr>
          <p:cNvPr id="95" name="テキスト ボックス 94"/>
          <p:cNvSpPr txBox="1"/>
          <p:nvPr/>
        </p:nvSpPr>
        <p:spPr>
          <a:xfrm>
            <a:off x="5363342" y="5163653"/>
            <a:ext cx="1467743" cy="230832"/>
          </a:xfrm>
          <a:prstGeom prst="rect">
            <a:avLst/>
          </a:prstGeom>
          <a:noFill/>
        </p:spPr>
        <p:txBody>
          <a:bodyPr wrap="square" rtlCol="0">
            <a:spAutoFit/>
          </a:bodyPr>
          <a:lstStyle/>
          <a:p>
            <a:r>
              <a:rPr kumimoji="1" lang="ja-JP" altLang="en-US" sz="900" dirty="0" smtClean="0">
                <a:solidFill>
                  <a:srgbClr val="FF0000"/>
                </a:solidFill>
              </a:rPr>
              <a:t>店頭における業務要確認</a:t>
            </a:r>
            <a:endParaRPr kumimoji="1" lang="en-US" altLang="ja-JP" sz="900" dirty="0">
              <a:solidFill>
                <a:srgbClr val="FF0000"/>
              </a:solidFill>
            </a:endParaRPr>
          </a:p>
        </p:txBody>
      </p:sp>
    </p:spTree>
    <p:extLst>
      <p:ext uri="{BB962C8B-B14F-4D97-AF65-F5344CB8AC3E}">
        <p14:creationId xmlns:p14="http://schemas.microsoft.com/office/powerpoint/2010/main" val="30890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帰省の申請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ja-JP" altLang="en-US" sz="900" dirty="0"/>
          </a:p>
        </p:txBody>
      </p:sp>
      <p:sp>
        <p:nvSpPr>
          <p:cNvPr id="11" name="四角形: 角を丸くする 10"/>
          <p:cNvSpPr/>
          <p:nvPr/>
        </p:nvSpPr>
        <p:spPr>
          <a:xfrm>
            <a:off x="1259832" y="691530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5748"/>
            <a:ext cx="329669"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7427" y="6572249"/>
            <a:ext cx="329669" cy="2158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731249"/>
            <a:ext cx="329669" cy="860425"/>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p:cNvCxnSpPr>
          <p:nvPr/>
        </p:nvCxnSpPr>
        <p:spPr>
          <a:xfrm flipH="1">
            <a:off x="4227960" y="7255757"/>
            <a:ext cx="3103" cy="18707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87" idx="3"/>
            <a:endCxn id="41" idx="0"/>
          </p:cNvCxnSpPr>
          <p:nvPr/>
        </p:nvCxnSpPr>
        <p:spPr>
          <a:xfrm>
            <a:off x="2282099" y="4720019"/>
            <a:ext cx="342341" cy="219528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589704" y="648195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7269774"/>
            <a:ext cx="316120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・帰省先都市名</a:t>
            </a:r>
            <a:endParaRPr kumimoji="1" lang="en-US" altLang="ja-JP" sz="900" dirty="0"/>
          </a:p>
          <a:p>
            <a:r>
              <a:rPr kumimoji="1" lang="ja-JP" altLang="en-US" sz="900" dirty="0"/>
              <a:t>・帰省月</a:t>
            </a:r>
            <a:endParaRPr kumimoji="1" lang="en-US" altLang="ja-JP" sz="900" dirty="0"/>
          </a:p>
          <a:p>
            <a:r>
              <a:rPr kumimoji="1" lang="ja-JP" altLang="en-US" sz="900" dirty="0"/>
              <a:t>・帰省日（出発・帰着）</a:t>
            </a:r>
            <a:endParaRPr kumimoji="1" lang="en-US" altLang="ja-JP" sz="900" dirty="0"/>
          </a:p>
          <a:p>
            <a:r>
              <a:rPr kumimoji="1" lang="ja-JP" altLang="en-US" sz="900" dirty="0"/>
              <a:t>・日数</a:t>
            </a:r>
            <a:endParaRPr kumimoji="1" lang="en-US" altLang="ja-JP" sz="900" dirty="0"/>
          </a:p>
          <a:p>
            <a:r>
              <a:rPr kumimoji="1" lang="ja-JP" altLang="en-US" sz="900" dirty="0"/>
              <a:t>・押印、日付</a:t>
            </a:r>
            <a:endParaRPr kumimoji="1" lang="en-US" altLang="ja-JP" sz="900" dirty="0"/>
          </a:p>
          <a:p>
            <a:r>
              <a:rPr kumimoji="1" lang="ja-JP" altLang="en-US" sz="900" dirty="0"/>
              <a:t>・新幹線、航空会社、鉄道機関、乗り入れの有無、利用区間の記入</a:t>
            </a:r>
            <a:endParaRPr kumimoji="1" lang="en-US" altLang="ja-JP" sz="900" dirty="0"/>
          </a:p>
          <a:p>
            <a:r>
              <a:rPr kumimoji="1" lang="ja-JP" altLang="en-US" sz="900" dirty="0"/>
              <a:t>・回数券希望の場合、チケット欄に「○」があるか</a:t>
            </a:r>
            <a:endParaRPr kumimoji="1" lang="en-US" altLang="ja-JP" sz="900" dirty="0"/>
          </a:p>
          <a:p>
            <a:r>
              <a:rPr kumimoji="1" lang="ja-JP" altLang="en-US" sz="900" dirty="0"/>
              <a:t>・金額は片道分が記入されているか？</a:t>
            </a:r>
            <a:endParaRPr kumimoji="1" lang="en-US" altLang="ja-JP" sz="900" dirty="0"/>
          </a:p>
          <a:p>
            <a:r>
              <a:rPr kumimoji="1" lang="ja-JP" altLang="en-US" sz="900" dirty="0"/>
              <a:t>・「○」がついている区間とチケットの区間が同じか？</a:t>
            </a:r>
            <a:endParaRPr kumimoji="1" lang="en-US" altLang="ja-JP" sz="900" dirty="0"/>
          </a:p>
          <a:p>
            <a:r>
              <a:rPr kumimoji="1" lang="ja-JP" altLang="en-US" sz="900" dirty="0"/>
              <a:t>・仮払金がチケット分を除いた金額となっているか？</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5392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cxnSp>
        <p:nvCxnSpPr>
          <p:cNvPr id="88" name="直線矢印コネクタ 87"/>
          <p:cNvCxnSpPr>
            <a:stCxn id="70" idx="2"/>
            <a:endCxn id="87" idx="0"/>
          </p:cNvCxnSpPr>
          <p:nvPr/>
        </p:nvCxnSpPr>
        <p:spPr>
          <a:xfrm>
            <a:off x="1770255"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3030910" y="6892068"/>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6859921"/>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7080263"/>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691530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7268457"/>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7084252"/>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7239923"/>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69120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691530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6847697"/>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7243490"/>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69123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7084252"/>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69123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55098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750528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7259005"/>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7084251"/>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77404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812165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7080263"/>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70760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7218454"/>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endParaRPr kumimoji="1" lang="ja-JP" altLang="en-US" sz="900" dirty="0"/>
          </a:p>
        </p:txBody>
      </p:sp>
      <p:sp>
        <p:nvSpPr>
          <p:cNvPr id="279" name="フローチャート: 書類 278"/>
          <p:cNvSpPr/>
          <p:nvPr/>
        </p:nvSpPr>
        <p:spPr>
          <a:xfrm>
            <a:off x="783281" y="663666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a:t>
            </a:r>
            <a:r>
              <a:rPr kumimoji="1" lang="ja-JP" altLang="en-US" sz="900" dirty="0" smtClean="0"/>
              <a:t>申請書</a:t>
            </a:r>
            <a:endParaRPr kumimoji="1" lang="en-US" altLang="ja-JP" sz="900" dirty="0" smtClean="0"/>
          </a:p>
          <a:p>
            <a:pPr algn="ctr"/>
            <a:r>
              <a:rPr kumimoji="1" lang="ja-JP" altLang="en-US" sz="900" dirty="0" smtClean="0"/>
              <a:t>（コピー）</a:t>
            </a:r>
            <a:endParaRPr kumimoji="1" lang="ja-JP" altLang="en-US" sz="900" dirty="0"/>
          </a:p>
        </p:txBody>
      </p:sp>
      <p:cxnSp>
        <p:nvCxnSpPr>
          <p:cNvPr id="289" name="直線矢印コネクタ 288"/>
          <p:cNvCxnSpPr>
            <a:stCxn id="125" idx="3"/>
            <a:endCxn id="132" idx="1"/>
          </p:cNvCxnSpPr>
          <p:nvPr/>
        </p:nvCxnSpPr>
        <p:spPr>
          <a:xfrm>
            <a:off x="4742907" y="7083905"/>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7650365"/>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76" name="四角形: 角を丸くする 263"/>
          <p:cNvSpPr/>
          <p:nvPr/>
        </p:nvSpPr>
        <p:spPr>
          <a:xfrm>
            <a:off x="10131391" y="813489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9863878" y="7829283"/>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endParaRPr kumimoji="1" lang="ja-JP" altLang="en-US" sz="900" dirty="0"/>
          </a:p>
        </p:txBody>
      </p:sp>
      <p:sp>
        <p:nvSpPr>
          <p:cNvPr id="78" name="テキスト ボックス 77"/>
          <p:cNvSpPr txBox="1"/>
          <p:nvPr/>
        </p:nvSpPr>
        <p:spPr>
          <a:xfrm>
            <a:off x="10060137" y="8476865"/>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smtClean="0"/>
              <a:t>コピーを</a:t>
            </a:r>
            <a:r>
              <a:rPr kumimoji="1" lang="ja-JP" altLang="en-US" sz="900" dirty="0"/>
              <a:t>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a:t>
            </a:r>
            <a:r>
              <a:rPr kumimoji="1" lang="ja-JP" altLang="en-US" sz="900" dirty="0" smtClean="0"/>
              <a:t>へ送付し、コピーを経理保管</a:t>
            </a:r>
            <a:endParaRPr kumimoji="1" lang="ja-JP" altLang="en-US" sz="900" dirty="0"/>
          </a:p>
        </p:txBody>
      </p:sp>
      <p:sp>
        <p:nvSpPr>
          <p:cNvPr id="69" name="テキスト ボックス 68"/>
          <p:cNvSpPr txBox="1"/>
          <p:nvPr/>
        </p:nvSpPr>
        <p:spPr>
          <a:xfrm>
            <a:off x="2720010" y="880608"/>
            <a:ext cx="1375740" cy="369332"/>
          </a:xfrm>
          <a:prstGeom prst="rect">
            <a:avLst/>
          </a:prstGeom>
          <a:noFill/>
        </p:spPr>
        <p:txBody>
          <a:bodyPr wrap="square" rtlCol="0">
            <a:spAutoFit/>
          </a:bodyPr>
          <a:lstStyle/>
          <a:p>
            <a:r>
              <a:rPr kumimoji="1" lang="ja-JP" altLang="en-US" sz="900" dirty="0"/>
              <a:t>帰省を申請できるのは月に</a:t>
            </a:r>
            <a:r>
              <a:rPr kumimoji="1" lang="en-US" altLang="ja-JP" sz="900" dirty="0"/>
              <a:t>1</a:t>
            </a:r>
            <a:r>
              <a:rPr kumimoji="1" lang="ja-JP" altLang="en-US" sz="900" dirty="0"/>
              <a:t>回。</a:t>
            </a:r>
          </a:p>
        </p:txBody>
      </p:sp>
      <p:sp>
        <p:nvSpPr>
          <p:cNvPr id="87" name="四角形: 角を丸くする 86"/>
          <p:cNvSpPr/>
          <p:nvPr/>
        </p:nvSpPr>
        <p:spPr>
          <a:xfrm>
            <a:off x="1258410" y="45481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endParaRPr kumimoji="1" lang="en-US" altLang="ja-JP" sz="900" dirty="0"/>
          </a:p>
          <a:p>
            <a:pPr algn="ctr"/>
            <a:r>
              <a:rPr kumimoji="1" lang="ja-JP" altLang="en-US" sz="900" dirty="0"/>
              <a:t>（総務）</a:t>
            </a:r>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2324862"/>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91" name="テキスト ボックス 90"/>
          <p:cNvSpPr txBox="1"/>
          <p:nvPr/>
        </p:nvSpPr>
        <p:spPr>
          <a:xfrm>
            <a:off x="1770118" y="4270726"/>
            <a:ext cx="463500" cy="230832"/>
          </a:xfrm>
          <a:prstGeom prst="rect">
            <a:avLst/>
          </a:prstGeom>
          <a:noFill/>
        </p:spPr>
        <p:txBody>
          <a:bodyPr wrap="square" rtlCol="0">
            <a:spAutoFit/>
          </a:bodyPr>
          <a:lstStyle/>
          <a:p>
            <a:r>
              <a:rPr kumimoji="1" lang="ja-JP" altLang="en-US" sz="900" dirty="0"/>
              <a:t>申請</a:t>
            </a:r>
          </a:p>
        </p:txBody>
      </p:sp>
      <p:sp>
        <p:nvSpPr>
          <p:cNvPr id="95" name="テキスト ボックス 94"/>
          <p:cNvSpPr txBox="1"/>
          <p:nvPr/>
        </p:nvSpPr>
        <p:spPr>
          <a:xfrm>
            <a:off x="1211155" y="4191648"/>
            <a:ext cx="463500" cy="369332"/>
          </a:xfrm>
          <a:prstGeom prst="rect">
            <a:avLst/>
          </a:prstGeom>
          <a:noFill/>
        </p:spPr>
        <p:txBody>
          <a:bodyPr wrap="square" rtlCol="0">
            <a:spAutoFit/>
          </a:bodyPr>
          <a:lstStyle/>
          <a:p>
            <a:r>
              <a:rPr kumimoji="1" lang="ja-JP" altLang="en-US" sz="900" dirty="0"/>
              <a:t>差し戻し</a:t>
            </a:r>
          </a:p>
        </p:txBody>
      </p:sp>
      <p:cxnSp>
        <p:nvCxnSpPr>
          <p:cNvPr id="98" name="直線矢印コネクタ 97"/>
          <p:cNvCxnSpPr>
            <a:stCxn id="87" idx="2"/>
            <a:endCxn id="11" idx="0"/>
          </p:cNvCxnSpPr>
          <p:nvPr/>
        </p:nvCxnSpPr>
        <p:spPr>
          <a:xfrm>
            <a:off x="1770255" y="4891871"/>
            <a:ext cx="1422" cy="20234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1673260"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104" name="フローチャート: 書類 103"/>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05" name="テキスト ボックス 104"/>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81" name="テキスト ボックス 80"/>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a:t>
            </a:r>
            <a:r>
              <a:rPr kumimoji="1" lang="ja-JP" altLang="en-US" sz="900" dirty="0" smtClean="0"/>
              <a:t>役員</a:t>
            </a:r>
            <a:endParaRPr kumimoji="1" lang="en-US" altLang="ja-JP" sz="900" dirty="0"/>
          </a:p>
        </p:txBody>
      </p:sp>
      <p:sp>
        <p:nvSpPr>
          <p:cNvPr id="85" name="テキスト ボックス 84"/>
          <p:cNvSpPr txBox="1"/>
          <p:nvPr/>
        </p:nvSpPr>
        <p:spPr>
          <a:xfrm>
            <a:off x="2295981"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a:t>
            </a:r>
            <a:r>
              <a:rPr kumimoji="1" lang="ja-JP" altLang="en-US" sz="900" dirty="0" smtClean="0"/>
              <a:t>部長：</a:t>
            </a:r>
            <a:r>
              <a:rPr kumimoji="1" lang="ja-JP" altLang="en-US" sz="900" dirty="0" smtClean="0"/>
              <a:t>担当</a:t>
            </a:r>
            <a:r>
              <a:rPr kumimoji="1" lang="ja-JP" altLang="en-US" sz="900" dirty="0"/>
              <a:t>役員</a:t>
            </a:r>
            <a:endParaRPr kumimoji="1" lang="en-US" altLang="ja-JP" sz="900" dirty="0" smtClean="0"/>
          </a:p>
          <a:p>
            <a:r>
              <a:rPr kumimoji="1" lang="ja-JP" altLang="en-US" sz="900" dirty="0" smtClean="0"/>
              <a:t>支社長（役員でない）：</a:t>
            </a:r>
            <a:r>
              <a:rPr kumimoji="1" lang="ja-JP" altLang="en-US" sz="900" dirty="0"/>
              <a:t>担当</a:t>
            </a:r>
            <a:r>
              <a:rPr kumimoji="1" lang="ja-JP" altLang="en-US" sz="900" dirty="0" smtClean="0"/>
              <a:t>役員</a:t>
            </a:r>
            <a:endParaRPr kumimoji="1" lang="en-US" altLang="ja-JP" sz="900" dirty="0" smtClean="0"/>
          </a:p>
          <a:p>
            <a:r>
              <a:rPr kumimoji="1" lang="ja-JP" altLang="en-US" sz="900" dirty="0" smtClean="0"/>
              <a:t>支社長（役員）：社長</a:t>
            </a:r>
            <a:endParaRPr kumimoji="1" lang="en-US" altLang="ja-JP" sz="900" dirty="0" smtClean="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a:t>
            </a:r>
            <a:r>
              <a:rPr kumimoji="1" lang="ja-JP" altLang="en-US" sz="900" dirty="0" smtClean="0"/>
              <a:t>なし</a:t>
            </a:r>
            <a:endParaRPr kumimoji="1" lang="en-US" altLang="ja-JP" sz="900" dirty="0" smtClean="0"/>
          </a:p>
        </p:txBody>
      </p:sp>
      <p:sp>
        <p:nvSpPr>
          <p:cNvPr id="96" name="テキスト ボックス 95"/>
          <p:cNvSpPr txBox="1"/>
          <p:nvPr/>
        </p:nvSpPr>
        <p:spPr>
          <a:xfrm>
            <a:off x="2608893" y="4483867"/>
            <a:ext cx="2058267" cy="369332"/>
          </a:xfrm>
          <a:prstGeom prst="rect">
            <a:avLst/>
          </a:prstGeom>
          <a:noFill/>
        </p:spPr>
        <p:txBody>
          <a:bodyPr wrap="square" rtlCol="0">
            <a:spAutoFit/>
          </a:bodyPr>
          <a:lstStyle/>
          <a:p>
            <a:r>
              <a:rPr kumimoji="1" lang="ja-JP" altLang="en-US" sz="900" dirty="0" smtClean="0"/>
              <a:t>総務は受付。総務・人事部長が申請内容のチェックを行う。</a:t>
            </a:r>
            <a:endParaRPr kumimoji="1" lang="en-US" altLang="ja-JP" sz="900" dirty="0" smtClean="0"/>
          </a:p>
        </p:txBody>
      </p:sp>
      <p:sp>
        <p:nvSpPr>
          <p:cNvPr id="97" name="テキスト ボックス 96"/>
          <p:cNvSpPr txBox="1"/>
          <p:nvPr/>
        </p:nvSpPr>
        <p:spPr>
          <a:xfrm>
            <a:off x="4611892" y="4058507"/>
            <a:ext cx="2716321"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a:t>
            </a:r>
            <a:r>
              <a:rPr kumimoji="1" lang="ja-JP" altLang="en-US" sz="900" dirty="0" smtClean="0">
                <a:solidFill>
                  <a:srgbClr val="FF0000"/>
                </a:solidFill>
              </a:rPr>
              <a:t>と帰省の申請の違い</a:t>
            </a:r>
            <a:endParaRPr kumimoji="1" lang="en-US" altLang="ja-JP" sz="900" dirty="0" smtClean="0">
              <a:solidFill>
                <a:srgbClr val="FF0000"/>
              </a:solidFill>
            </a:endParaRPr>
          </a:p>
          <a:p>
            <a:r>
              <a:rPr kumimoji="1" lang="ja-JP" altLang="en-US" sz="900" dirty="0" smtClean="0">
                <a:solidFill>
                  <a:srgbClr val="FF0000"/>
                </a:solidFill>
              </a:rPr>
              <a:t>違い：</a:t>
            </a:r>
            <a:r>
              <a:rPr kumimoji="1" lang="ja-JP" altLang="en-US" sz="900" dirty="0" smtClean="0">
                <a:solidFill>
                  <a:srgbClr val="FF0000"/>
                </a:solidFill>
              </a:rPr>
              <a:t>帰省は総務の受付・チェックが行われる。</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→システムの制約上、承認ルートの条件分岐ができない。回覧とするか、旅費に総務を入れるか帰省は申請は別途とするか。</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総務が何のためにチェックしているか確認！</a:t>
            </a:r>
            <a:endParaRPr kumimoji="1" lang="en-US" altLang="ja-JP" sz="900" dirty="0">
              <a:solidFill>
                <a:srgbClr val="FF0000"/>
              </a:solidFill>
            </a:endParaRPr>
          </a:p>
        </p:txBody>
      </p:sp>
      <p:sp>
        <p:nvSpPr>
          <p:cNvPr id="108" name="四角形: 角を丸くする 86"/>
          <p:cNvSpPr/>
          <p:nvPr/>
        </p:nvSpPr>
        <p:spPr>
          <a:xfrm>
            <a:off x="1234169" y="615364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コピーを出納担当に渡す</a:t>
            </a:r>
            <a:endParaRPr kumimoji="1" lang="ja-JP" altLang="en-US" sz="900" dirty="0"/>
          </a:p>
        </p:txBody>
      </p:sp>
      <p:sp>
        <p:nvSpPr>
          <p:cNvPr id="109" name="四角形: 角を丸くする 86"/>
          <p:cNvSpPr/>
          <p:nvPr/>
        </p:nvSpPr>
        <p:spPr>
          <a:xfrm>
            <a:off x="1240473" y="533338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書類の保管</a:t>
            </a:r>
            <a:endParaRPr kumimoji="1" lang="ja-JP" altLang="en-US" sz="900" dirty="0"/>
          </a:p>
        </p:txBody>
      </p:sp>
      <p:sp>
        <p:nvSpPr>
          <p:cNvPr id="110" name="フローチャート: 書類 109"/>
          <p:cNvSpPr/>
          <p:nvPr/>
        </p:nvSpPr>
        <p:spPr>
          <a:xfrm>
            <a:off x="780977" y="504684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帰省申請書</a:t>
            </a:r>
            <a:endParaRPr kumimoji="1" lang="en-US" altLang="ja-JP" sz="900" dirty="0"/>
          </a:p>
        </p:txBody>
      </p:sp>
      <p:sp>
        <p:nvSpPr>
          <p:cNvPr id="113" name="テキスト ボックス 112"/>
          <p:cNvSpPr txBox="1"/>
          <p:nvPr/>
        </p:nvSpPr>
        <p:spPr>
          <a:xfrm>
            <a:off x="2295981" y="6156774"/>
            <a:ext cx="2716321" cy="230832"/>
          </a:xfrm>
          <a:prstGeom prst="rect">
            <a:avLst/>
          </a:prstGeom>
          <a:noFill/>
        </p:spPr>
        <p:txBody>
          <a:bodyPr wrap="square" rtlCol="0">
            <a:spAutoFit/>
          </a:bodyPr>
          <a:lstStyle/>
          <a:p>
            <a:r>
              <a:rPr kumimoji="1" lang="ja-JP" altLang="en-US" sz="900" dirty="0" smtClean="0">
                <a:solidFill>
                  <a:srgbClr val="FF0000"/>
                </a:solidFill>
              </a:rPr>
              <a:t>仮払いがある申請の場合のみ経理が処理する？</a:t>
            </a:r>
            <a:endParaRPr kumimoji="1" lang="en-US" altLang="ja-JP" sz="900" dirty="0">
              <a:solidFill>
                <a:srgbClr val="FF0000"/>
              </a:solidFill>
            </a:endParaRPr>
          </a:p>
        </p:txBody>
      </p:sp>
      <p:sp>
        <p:nvSpPr>
          <p:cNvPr id="114" name="テキスト ボックス 113"/>
          <p:cNvSpPr txBox="1"/>
          <p:nvPr/>
        </p:nvSpPr>
        <p:spPr>
          <a:xfrm>
            <a:off x="2313635" y="5345059"/>
            <a:ext cx="1105159" cy="369332"/>
          </a:xfrm>
          <a:prstGeom prst="rect">
            <a:avLst/>
          </a:prstGeom>
          <a:noFill/>
        </p:spPr>
        <p:txBody>
          <a:bodyPr wrap="square" rtlCol="0">
            <a:spAutoFit/>
          </a:bodyPr>
          <a:lstStyle/>
          <a:p>
            <a:r>
              <a:rPr kumimoji="1" lang="ja-JP" altLang="en-US" sz="900" dirty="0" smtClean="0"/>
              <a:t>帰省申請書は総務管轄の申請書</a:t>
            </a:r>
            <a:endParaRPr kumimoji="1" lang="ja-JP" altLang="en-US" sz="900" dirty="0"/>
          </a:p>
        </p:txBody>
      </p:sp>
    </p:spTree>
    <p:extLst>
      <p:ext uri="{BB962C8B-B14F-4D97-AF65-F5344CB8AC3E}">
        <p14:creationId xmlns:p14="http://schemas.microsoft.com/office/powerpoint/2010/main" val="2023544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185124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旅費・帰省の精算</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ja-JP" altLang="en-US" sz="900" dirty="0"/>
          </a:p>
        </p:txBody>
      </p:sp>
      <p:sp>
        <p:nvSpPr>
          <p:cNvPr id="11" name="四角形: 角を丸くする 10"/>
          <p:cNvSpPr/>
          <p:nvPr/>
        </p:nvSpPr>
        <p:spPr>
          <a:xfrm>
            <a:off x="2236519" y="57602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100696"/>
            <a:ext cx="29823" cy="28705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119" idx="3"/>
            <a:endCxn id="41" idx="0"/>
          </p:cNvCxnSpPr>
          <p:nvPr/>
        </p:nvCxnSpPr>
        <p:spPr>
          <a:xfrm>
            <a:off x="3264684" y="4959283"/>
            <a:ext cx="379131" cy="80095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4628559"/>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7585" y="5993059"/>
            <a:ext cx="3851034" cy="3554819"/>
          </a:xfrm>
          <a:prstGeom prst="rect">
            <a:avLst/>
          </a:prstGeom>
          <a:noFill/>
        </p:spPr>
        <p:txBody>
          <a:bodyPr wrap="square" rtlCol="0">
            <a:spAutoFit/>
          </a:bodyPr>
          <a:lstStyle/>
          <a:p>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smtClean="0"/>
              <a:t>・</a:t>
            </a:r>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a:t>・決裁</a:t>
            </a:r>
            <a:endParaRPr kumimoji="1" lang="en-US" altLang="ja-JP" sz="900" dirty="0"/>
          </a:p>
          <a:p>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・目的</a:t>
            </a:r>
            <a:endParaRPr kumimoji="1" lang="en-US" altLang="ja-JP" sz="900" dirty="0"/>
          </a:p>
          <a:p>
            <a:r>
              <a:rPr kumimoji="1" lang="ja-JP" altLang="en-US" sz="900" dirty="0"/>
              <a:t>・氏名</a:t>
            </a:r>
            <a:endParaRPr kumimoji="1" lang="en-US" altLang="ja-JP" sz="900" dirty="0"/>
          </a:p>
          <a:p>
            <a:r>
              <a:rPr kumimoji="1" lang="ja-JP" altLang="en-US" sz="900" b="1" dirty="0">
                <a:solidFill>
                  <a:srgbClr val="FF0000"/>
                </a:solidFill>
              </a:rPr>
              <a:t>・精算日の超過</a:t>
            </a:r>
            <a:endParaRPr kumimoji="1" lang="en-US" altLang="ja-JP" sz="900" b="1" dirty="0">
              <a:solidFill>
                <a:srgbClr val="FF0000"/>
              </a:solidFill>
            </a:endParaRPr>
          </a:p>
          <a:p>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・宿泊に関する領収書の添付と割印の有無</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a:t>・旅費総額の計算が間違っていないか？</a:t>
            </a:r>
            <a:endParaRPr kumimoji="1" lang="en-US" altLang="ja-JP" sz="900" dirty="0"/>
          </a:p>
          <a:p>
            <a:r>
              <a:rPr kumimoji="1" lang="ja-JP" altLang="en-US" sz="900" dirty="0"/>
              <a:t>・仮払金の金額が「出張申請及び予定表」と一致しているか？</a:t>
            </a:r>
            <a:endParaRPr kumimoji="1" lang="en-US" altLang="ja-JP" sz="900" dirty="0"/>
          </a:p>
          <a:p>
            <a:r>
              <a:rPr kumimoji="1" lang="ja-JP" altLang="en-US" sz="900" dirty="0"/>
              <a:t>・差引戻、払額の計算が間違っていないか？</a:t>
            </a:r>
            <a:endParaRPr kumimoji="1" lang="en-US" altLang="ja-JP" sz="900" dirty="0"/>
          </a:p>
          <a:p>
            <a:r>
              <a:rPr kumimoji="1" lang="ja-JP" altLang="en-US" sz="900" dirty="0"/>
              <a:t>・決裁者の決裁</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88" name="直線矢印コネクタ 87"/>
          <p:cNvCxnSpPr>
            <a:stCxn id="119" idx="2"/>
            <a:endCxn id="11" idx="0"/>
          </p:cNvCxnSpPr>
          <p:nvPr/>
        </p:nvCxnSpPr>
        <p:spPr>
          <a:xfrm flipH="1">
            <a:off x="2748364" y="5131135"/>
            <a:ext cx="4476" cy="6291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737007"/>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4025423" y="6131876"/>
            <a:ext cx="109956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5925202"/>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76023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55979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219178"/>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25" name="四角形: 角を丸くする 124"/>
          <p:cNvSpPr/>
          <p:nvPr/>
        </p:nvSpPr>
        <p:spPr>
          <a:xfrm>
            <a:off x="4731929"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7573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5925202"/>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0633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279" name="フローチャート: 書類 278"/>
          <p:cNvSpPr/>
          <p:nvPr/>
        </p:nvSpPr>
        <p:spPr>
          <a:xfrm>
            <a:off x="1816163" y="522547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289" name="直線矢印コネクタ 288"/>
          <p:cNvCxnSpPr>
            <a:stCxn id="125" idx="3"/>
            <a:endCxn id="159" idx="1"/>
          </p:cNvCxnSpPr>
          <p:nvPr/>
        </p:nvCxnSpPr>
        <p:spPr>
          <a:xfrm>
            <a:off x="5755618" y="5928844"/>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911413" y="54255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84" name="フローチャート: 書類 83"/>
          <p:cNvSpPr/>
          <p:nvPr/>
        </p:nvSpPr>
        <p:spPr>
          <a:xfrm>
            <a:off x="8008712" y="17493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a:p>
            <a:pPr algn="ctr"/>
            <a:endParaRPr kumimoji="1" lang="ja-JP" altLang="en-US" sz="900" dirty="0"/>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494672"/>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786526" y="2180638"/>
            <a:ext cx="1133375" cy="230832"/>
          </a:xfrm>
          <a:prstGeom prst="rect">
            <a:avLst/>
          </a:prstGeom>
          <a:noFill/>
        </p:spPr>
        <p:txBody>
          <a:bodyPr wrap="square" rtlCol="0">
            <a:spAutoFit/>
          </a:bodyPr>
          <a:lstStyle/>
          <a:p>
            <a:r>
              <a:rPr kumimoji="1" lang="ja-JP" altLang="en-US" sz="900" dirty="0"/>
              <a:t>「受領」欄に押印</a:t>
            </a:r>
          </a:p>
        </p:txBody>
      </p:sp>
      <p:sp>
        <p:nvSpPr>
          <p:cNvPr id="76" name="四角形: 角を丸くする 124"/>
          <p:cNvSpPr/>
          <p:nvPr/>
        </p:nvSpPr>
        <p:spPr>
          <a:xfrm>
            <a:off x="6118971" y="57569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1267833" cy="369332"/>
          </a:xfrm>
          <a:prstGeom prst="rect">
            <a:avLst/>
          </a:prstGeom>
          <a:noFill/>
        </p:spPr>
        <p:txBody>
          <a:bodyPr wrap="square" rtlCol="0">
            <a:spAutoFit/>
          </a:bodyPr>
          <a:lstStyle/>
          <a:p>
            <a:r>
              <a:rPr kumimoji="1" lang="ja-JP" altLang="en-US" sz="900" dirty="0"/>
              <a:t>「精算日」「受領」欄に押印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en-US" altLang="ja-JP" sz="900" dirty="0" smtClean="0"/>
          </a:p>
          <a:p>
            <a:pPr algn="ctr"/>
            <a:r>
              <a:rPr kumimoji="1" lang="ja-JP" altLang="en-US" sz="900" dirty="0" smtClean="0"/>
              <a:t>（担当役員）</a:t>
            </a:r>
            <a:endParaRPr kumimoji="1" lang="ja-JP" altLang="en-US" sz="900" dirty="0"/>
          </a:p>
        </p:txBody>
      </p:sp>
      <p:sp>
        <p:nvSpPr>
          <p:cNvPr id="109" name="テキスト ボックス 108"/>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70" idx="3"/>
            <a:endCxn id="41" idx="0"/>
          </p:cNvCxnSpPr>
          <p:nvPr/>
        </p:nvCxnSpPr>
        <p:spPr>
          <a:xfrm>
            <a:off x="2282099" y="3908996"/>
            <a:ext cx="1361716" cy="185124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96939" y="424912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a:t>
            </a:r>
            <a:r>
              <a:rPr kumimoji="1" lang="ja-JP" altLang="en-US" sz="900" dirty="0" smtClean="0"/>
              <a:t>送付</a:t>
            </a:r>
            <a:r>
              <a:rPr kumimoji="1" lang="ja-JP" altLang="en-US" sz="900" dirty="0"/>
              <a:t>し</a:t>
            </a:r>
            <a:r>
              <a:rPr kumimoji="1" lang="ja-JP" altLang="en-US" sz="900" dirty="0" smtClean="0"/>
              <a:t>、原本を経理保管</a:t>
            </a:r>
            <a:endParaRPr kumimoji="1" lang="ja-JP" altLang="en-US" sz="900" dirty="0"/>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190041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a:t>
            </a:r>
            <a:r>
              <a:rPr kumimoji="1" lang="ja-JP" altLang="en-US" sz="900" dirty="0" smtClean="0"/>
              <a:t>役員</a:t>
            </a:r>
            <a:endParaRPr kumimoji="1" lang="en-US" altLang="ja-JP" sz="900" dirty="0"/>
          </a:p>
        </p:txBody>
      </p:sp>
      <p:sp>
        <p:nvSpPr>
          <p:cNvPr id="103" name="テキスト ボックス 102"/>
          <p:cNvSpPr txBox="1"/>
          <p:nvPr/>
        </p:nvSpPr>
        <p:spPr>
          <a:xfrm>
            <a:off x="2290943" y="2755591"/>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a:t>
            </a:r>
            <a:r>
              <a:rPr kumimoji="1" lang="ja-JP" altLang="en-US" sz="900" dirty="0" smtClean="0"/>
              <a:t>部長：</a:t>
            </a:r>
            <a:r>
              <a:rPr kumimoji="1" lang="ja-JP" altLang="en-US" sz="900" dirty="0" smtClean="0"/>
              <a:t>担当</a:t>
            </a:r>
            <a:r>
              <a:rPr kumimoji="1" lang="ja-JP" altLang="en-US" sz="900" dirty="0"/>
              <a:t>役員</a:t>
            </a:r>
            <a:endParaRPr kumimoji="1" lang="en-US" altLang="ja-JP" sz="900" dirty="0" smtClean="0"/>
          </a:p>
          <a:p>
            <a:r>
              <a:rPr kumimoji="1" lang="ja-JP" altLang="en-US" sz="900" dirty="0" smtClean="0"/>
              <a:t>支社長（役員でない）：</a:t>
            </a:r>
            <a:r>
              <a:rPr kumimoji="1" lang="ja-JP" altLang="en-US" sz="900" dirty="0"/>
              <a:t>担当</a:t>
            </a:r>
            <a:r>
              <a:rPr kumimoji="1" lang="ja-JP" altLang="en-US" sz="900" dirty="0" smtClean="0"/>
              <a:t>役員</a:t>
            </a:r>
            <a:endParaRPr kumimoji="1" lang="en-US" altLang="ja-JP" sz="900" dirty="0" smtClean="0"/>
          </a:p>
          <a:p>
            <a:r>
              <a:rPr kumimoji="1" lang="ja-JP" altLang="en-US" sz="900" dirty="0" smtClean="0"/>
              <a:t>支社長（役員）：社長</a:t>
            </a:r>
            <a:endParaRPr kumimoji="1" lang="en-US" altLang="ja-JP" sz="900" dirty="0" smtClean="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a:t>
            </a:r>
            <a:r>
              <a:rPr kumimoji="1" lang="ja-JP" altLang="en-US" sz="900" dirty="0" smtClean="0"/>
              <a:t>なし</a:t>
            </a:r>
            <a:endParaRPr kumimoji="1" lang="en-US" altLang="ja-JP" sz="900" dirty="0" smtClean="0"/>
          </a:p>
        </p:txBody>
      </p:sp>
    </p:spTree>
    <p:extLst>
      <p:ext uri="{BB962C8B-B14F-4D97-AF65-F5344CB8AC3E}">
        <p14:creationId xmlns:p14="http://schemas.microsoft.com/office/powerpoint/2010/main" val="311651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フローチャート: 書類 112"/>
          <p:cNvSpPr/>
          <p:nvPr/>
        </p:nvSpPr>
        <p:spPr>
          <a:xfrm>
            <a:off x="3953259" y="4681600"/>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仮払申請書ｊ</a:t>
            </a:r>
          </a:p>
        </p:txBody>
      </p: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交際費の申請</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182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309141"/>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70" idx="3"/>
            <a:endCxn id="41" idx="0"/>
          </p:cNvCxnSpPr>
          <p:nvPr/>
        </p:nvCxnSpPr>
        <p:spPr>
          <a:xfrm>
            <a:off x="2282099" y="3996044"/>
            <a:ext cx="342341" cy="14577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5808296"/>
            <a:ext cx="1818534" cy="784830"/>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・費用負担の区分</a:t>
            </a:r>
            <a:endParaRPr kumimoji="1" lang="en-US" altLang="ja-JP" sz="900" dirty="0"/>
          </a:p>
          <a:p>
            <a:r>
              <a:rPr kumimoji="1" lang="ja-JP" altLang="en-US" sz="900" dirty="0"/>
              <a:t>・押印、日付</a:t>
            </a:r>
            <a:endParaRPr kumimoji="1" lang="en-US" altLang="ja-JP" sz="900" dirty="0"/>
          </a:p>
        </p:txBody>
      </p:sp>
      <p:sp>
        <p:nvSpPr>
          <p:cNvPr id="115" name="テキスト ボックス 114"/>
          <p:cNvSpPr txBox="1"/>
          <p:nvPr/>
        </p:nvSpPr>
        <p:spPr>
          <a:xfrm>
            <a:off x="2349210" y="1964664"/>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2851019"/>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947183"/>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p:cNvCxnSpPr>
          <p:nvPr/>
        </p:nvCxnSpPr>
        <p:spPr>
          <a:xfrm flipV="1">
            <a:off x="3427488" y="5618784"/>
            <a:ext cx="1158812"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69" name="テキスト ボックス 68"/>
          <p:cNvSpPr txBox="1"/>
          <p:nvPr/>
        </p:nvSpPr>
        <p:spPr>
          <a:xfrm>
            <a:off x="2720010" y="880608"/>
            <a:ext cx="1375740" cy="230832"/>
          </a:xfrm>
          <a:prstGeom prst="rect">
            <a:avLst/>
          </a:prstGeom>
          <a:noFill/>
        </p:spPr>
        <p:txBody>
          <a:bodyPr wrap="square" rtlCol="0">
            <a:spAutoFit/>
          </a:bodyPr>
          <a:lstStyle/>
          <a:p>
            <a:r>
              <a:rPr kumimoji="1" lang="ja-JP" altLang="en-US" sz="900" dirty="0"/>
              <a:t>事後申請は原則禁止</a:t>
            </a:r>
          </a:p>
        </p:txBody>
      </p:sp>
      <p:sp>
        <p:nvSpPr>
          <p:cNvPr id="71" name="テキスト ボックス 70"/>
          <p:cNvSpPr txBox="1"/>
          <p:nvPr/>
        </p:nvSpPr>
        <p:spPr>
          <a:xfrm>
            <a:off x="2630003" y="3511628"/>
            <a:ext cx="4419012"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費用</a:t>
            </a:r>
            <a:r>
              <a:rPr kumimoji="1" lang="en-US" altLang="ja-JP" sz="900" dirty="0"/>
              <a:t>10</a:t>
            </a:r>
            <a:r>
              <a:rPr kumimoji="1" lang="ja-JP" altLang="en-US" sz="900" dirty="0"/>
              <a:t>万円以上：長町専務</a:t>
            </a:r>
          </a:p>
          <a:p>
            <a:r>
              <a:rPr kumimoji="1" lang="ja-JP" altLang="en-US" sz="900" dirty="0"/>
              <a:t>費用</a:t>
            </a:r>
            <a:r>
              <a:rPr kumimoji="1" lang="en-US" altLang="ja-JP" sz="900" dirty="0"/>
              <a:t>10</a:t>
            </a:r>
            <a:r>
              <a:rPr kumimoji="1" lang="ja-JP" altLang="en-US" sz="900" dirty="0"/>
              <a:t>万円未満：担当役員</a:t>
            </a:r>
          </a:p>
          <a:p>
            <a:r>
              <a:rPr kumimoji="1" lang="en-US" altLang="ja-JP" sz="900" dirty="0"/>
              <a:t>※10</a:t>
            </a:r>
            <a:r>
              <a:rPr kumimoji="1" lang="ja-JP" altLang="en-US" sz="900" dirty="0"/>
              <a:t>万円未満は長町専務回覧不要</a:t>
            </a:r>
            <a:endParaRPr kumimoji="1" lang="en-US" altLang="ja-JP" sz="900" dirty="0"/>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812149"/>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cxnSp>
        <p:nvCxnSpPr>
          <p:cNvPr id="98" name="直線矢印コネクタ 97"/>
          <p:cNvCxnSpPr>
            <a:stCxn id="70" idx="2"/>
            <a:endCxn id="11" idx="0"/>
          </p:cNvCxnSpPr>
          <p:nvPr/>
        </p:nvCxnSpPr>
        <p:spPr>
          <a:xfrm>
            <a:off x="1770255" y="4167896"/>
            <a:ext cx="1422" cy="12859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フローチャート: 書類 80"/>
          <p:cNvSpPr/>
          <p:nvPr/>
        </p:nvSpPr>
        <p:spPr>
          <a:xfrm>
            <a:off x="783280" y="188321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3" name="フローチャート: 書類 82"/>
          <p:cNvSpPr/>
          <p:nvPr/>
        </p:nvSpPr>
        <p:spPr>
          <a:xfrm>
            <a:off x="783280" y="32381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4" name="フローチャート: 書類 83"/>
          <p:cNvSpPr/>
          <p:nvPr/>
        </p:nvSpPr>
        <p:spPr>
          <a:xfrm>
            <a:off x="783280" y="49203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9" name="楕円 98"/>
          <p:cNvSpPr/>
          <p:nvPr/>
        </p:nvSpPr>
        <p:spPr>
          <a:xfrm>
            <a:off x="4586300" y="544417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t>A</a:t>
            </a:r>
            <a:endParaRPr kumimoji="1" lang="ja-JP" altLang="en-US" sz="900" dirty="0"/>
          </a:p>
        </p:txBody>
      </p:sp>
      <p:sp>
        <p:nvSpPr>
          <p:cNvPr id="106" name="テキスト ボックス 105"/>
          <p:cNvSpPr txBox="1"/>
          <p:nvPr/>
        </p:nvSpPr>
        <p:spPr>
          <a:xfrm>
            <a:off x="4269073" y="5816100"/>
            <a:ext cx="1230973" cy="369332"/>
          </a:xfrm>
          <a:prstGeom prst="rect">
            <a:avLst/>
          </a:prstGeom>
          <a:noFill/>
        </p:spPr>
        <p:txBody>
          <a:bodyPr wrap="square" rtlCol="0">
            <a:spAutoFit/>
          </a:bodyPr>
          <a:lstStyle/>
          <a:p>
            <a:r>
              <a:rPr kumimoji="1" lang="ja-JP" altLang="en-US" sz="900" dirty="0">
                <a:solidFill>
                  <a:srgbClr val="FF0000"/>
                </a:solidFill>
              </a:rPr>
              <a:t>仮払申請のフローに基づき仮払金を支払。</a:t>
            </a:r>
          </a:p>
        </p:txBody>
      </p:sp>
      <p:sp>
        <p:nvSpPr>
          <p:cNvPr id="108" name="フローチャート: 書類 107"/>
          <p:cNvSpPr/>
          <p:nvPr/>
        </p:nvSpPr>
        <p:spPr>
          <a:xfrm>
            <a:off x="9960564" y="60178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9" name="テキスト ボックス 108"/>
          <p:cNvSpPr txBox="1"/>
          <p:nvPr/>
        </p:nvSpPr>
        <p:spPr>
          <a:xfrm>
            <a:off x="2417906" y="3115833"/>
            <a:ext cx="2812220" cy="230832"/>
          </a:xfrm>
          <a:prstGeom prst="rect">
            <a:avLst/>
          </a:prstGeom>
          <a:noFill/>
        </p:spPr>
        <p:txBody>
          <a:bodyPr wrap="square" rtlCol="0">
            <a:spAutoFit/>
          </a:bodyPr>
          <a:lstStyle/>
          <a:p>
            <a:r>
              <a:rPr kumimoji="1" lang="ja-JP" altLang="en-US" sz="900" dirty="0">
                <a:solidFill>
                  <a:srgbClr val="FF0000"/>
                </a:solidFill>
              </a:rPr>
              <a:t>今は＠</a:t>
            </a:r>
            <a:r>
              <a:rPr kumimoji="1" lang="en-US" altLang="ja-JP" sz="900" dirty="0">
                <a:solidFill>
                  <a:srgbClr val="FF0000"/>
                </a:solidFill>
              </a:rPr>
              <a:t>1500</a:t>
            </a:r>
            <a:r>
              <a:rPr kumimoji="1" lang="ja-JP" altLang="en-US" sz="900" dirty="0">
                <a:solidFill>
                  <a:srgbClr val="FF0000"/>
                </a:solidFill>
              </a:rPr>
              <a:t>円未満、</a:t>
            </a:r>
            <a:r>
              <a:rPr kumimoji="1" lang="en-US" altLang="ja-JP" sz="900" dirty="0">
                <a:solidFill>
                  <a:srgbClr val="FF0000"/>
                </a:solidFill>
              </a:rPr>
              <a:t>6000</a:t>
            </a:r>
            <a:r>
              <a:rPr kumimoji="1" lang="ja-JP" altLang="en-US" sz="900" dirty="0">
                <a:solidFill>
                  <a:srgbClr val="FF0000"/>
                </a:solidFill>
              </a:rPr>
              <a:t>円未満のルールはない？</a:t>
            </a:r>
            <a:endParaRPr kumimoji="1" lang="en-US" altLang="ja-JP" sz="900" dirty="0">
              <a:solidFill>
                <a:srgbClr val="FF0000"/>
              </a:solidFill>
            </a:endParaRPr>
          </a:p>
        </p:txBody>
      </p:sp>
      <p:sp>
        <p:nvSpPr>
          <p:cNvPr id="110" name="テキスト ボックス 109"/>
          <p:cNvSpPr txBox="1"/>
          <p:nvPr/>
        </p:nvSpPr>
        <p:spPr>
          <a:xfrm>
            <a:off x="9237124" y="8108834"/>
            <a:ext cx="2878675" cy="369332"/>
          </a:xfrm>
          <a:prstGeom prst="rect">
            <a:avLst/>
          </a:prstGeom>
          <a:noFill/>
        </p:spPr>
        <p:txBody>
          <a:bodyPr wrap="square" rtlCol="0">
            <a:spAutoFit/>
          </a:bodyPr>
          <a:lstStyle/>
          <a:p>
            <a:r>
              <a:rPr kumimoji="1" lang="ja-JP" altLang="en-US" sz="900" dirty="0">
                <a:solidFill>
                  <a:srgbClr val="FF0000"/>
                </a:solidFill>
              </a:rPr>
              <a:t>申請書兼精算書のため、</a:t>
            </a:r>
            <a:endParaRPr kumimoji="1" lang="en-US" altLang="ja-JP" sz="900" dirty="0">
              <a:solidFill>
                <a:srgbClr val="FF0000"/>
              </a:solidFill>
            </a:endParaRPr>
          </a:p>
          <a:p>
            <a:r>
              <a:rPr kumimoji="1" lang="ja-JP" altLang="en-US" sz="900" dirty="0">
                <a:solidFill>
                  <a:srgbClr val="FF0000"/>
                </a:solidFill>
              </a:rPr>
              <a:t>申請が決裁された後、書類は申請者に戻される？</a:t>
            </a:r>
            <a:endParaRPr kumimoji="1" lang="en-US" altLang="ja-JP" sz="900" dirty="0">
              <a:solidFill>
                <a:srgbClr val="FF0000"/>
              </a:solidFill>
            </a:endParaRPr>
          </a:p>
        </p:txBody>
      </p:sp>
      <p:sp>
        <p:nvSpPr>
          <p:cNvPr id="16" name="四角形: 角を丸くする 15"/>
          <p:cNvSpPr/>
          <p:nvPr/>
        </p:nvSpPr>
        <p:spPr>
          <a:xfrm>
            <a:off x="9486900" y="5778445"/>
            <a:ext cx="2714625" cy="2330389"/>
          </a:xfrm>
          <a:prstGeom prst="roundRect">
            <a:avLst>
              <a:gd name="adj" fmla="val 644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ローチャート: 書類 110"/>
          <p:cNvSpPr/>
          <p:nvPr/>
        </p:nvSpPr>
        <p:spPr>
          <a:xfrm>
            <a:off x="4062772" y="4865298"/>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4" name="四角形: 角を丸くする 113"/>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8" name="フローチャート: 書類 7"/>
          <p:cNvSpPr/>
          <p:nvPr/>
        </p:nvSpPr>
        <p:spPr>
          <a:xfrm>
            <a:off x="1916451" y="113956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7" name="吹き出し: 四角形 116"/>
          <p:cNvSpPr/>
          <p:nvPr/>
        </p:nvSpPr>
        <p:spPr>
          <a:xfrm>
            <a:off x="4956494" y="2758242"/>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19" name="吹き出し: 四角形 118"/>
          <p:cNvSpPr/>
          <p:nvPr/>
        </p:nvSpPr>
        <p:spPr>
          <a:xfrm>
            <a:off x="5488214" y="5559719"/>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20" name="吹き出し: 四角形 119"/>
          <p:cNvSpPr/>
          <p:nvPr/>
        </p:nvSpPr>
        <p:spPr>
          <a:xfrm>
            <a:off x="8485107" y="7781228"/>
            <a:ext cx="1086365" cy="275110"/>
          </a:xfrm>
          <a:prstGeom prst="wedgeRectCallout">
            <a:avLst>
              <a:gd name="adj1" fmla="val 78242"/>
              <a:gd name="adj2" fmla="val 54942"/>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Tree>
    <p:extLst>
      <p:ext uri="{BB962C8B-B14F-4D97-AF65-F5344CB8AC3E}">
        <p14:creationId xmlns:p14="http://schemas.microsoft.com/office/powerpoint/2010/main" val="1069120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直線矢印コネクタ 185"/>
          <p:cNvCxnSpPr>
            <a:stCxn id="132" idx="3"/>
            <a:endCxn id="179" idx="1"/>
          </p:cNvCxnSpPr>
          <p:nvPr/>
        </p:nvCxnSpPr>
        <p:spPr>
          <a:xfrm flipV="1">
            <a:off x="3260208" y="6508616"/>
            <a:ext cx="1467909" cy="16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529509" y="139182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交際費の精算</a:t>
            </a:r>
          </a:p>
        </p:txBody>
      </p:sp>
      <p:cxnSp>
        <p:nvCxnSpPr>
          <p:cNvPr id="19" name="直線矢印コネクタ 18"/>
          <p:cNvCxnSpPr>
            <a:stCxn id="4" idx="6"/>
            <a:endCxn id="104" idx="1"/>
          </p:cNvCxnSpPr>
          <p:nvPr/>
        </p:nvCxnSpPr>
        <p:spPr>
          <a:xfrm>
            <a:off x="899703" y="1576926"/>
            <a:ext cx="358707" cy="22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6"/>
            <a:ext cx="329669" cy="35205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81" name="テキスト ボックス 80"/>
          <p:cNvSpPr txBox="1"/>
          <p:nvPr/>
        </p:nvSpPr>
        <p:spPr>
          <a:xfrm>
            <a:off x="2329081" y="1323010"/>
            <a:ext cx="2158007" cy="369332"/>
          </a:xfrm>
          <a:prstGeom prst="rect">
            <a:avLst/>
          </a:prstGeom>
          <a:noFill/>
        </p:spPr>
        <p:txBody>
          <a:bodyPr wrap="square" rtlCol="0">
            <a:spAutoFit/>
          </a:bodyPr>
          <a:lstStyle/>
          <a:p>
            <a:r>
              <a:rPr kumimoji="1" lang="ja-JP" altLang="en-US" sz="900" dirty="0">
                <a:solidFill>
                  <a:srgbClr val="FF0000"/>
                </a:solidFill>
              </a:rPr>
              <a:t>仮払い申請を行っている場合は仮払い申請書の添付も必要？</a:t>
            </a:r>
          </a:p>
        </p:txBody>
      </p:sp>
      <p:sp>
        <p:nvSpPr>
          <p:cNvPr id="104" name="四角形: 角を丸くする 103"/>
          <p:cNvSpPr/>
          <p:nvPr/>
        </p:nvSpPr>
        <p:spPr>
          <a:xfrm>
            <a:off x="1258410" y="140734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90" name="フローチャート: 書類 89"/>
          <p:cNvSpPr/>
          <p:nvPr/>
        </p:nvSpPr>
        <p:spPr>
          <a:xfrm>
            <a:off x="1011193" y="613322"/>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94" name="フローチャート: 書類 93"/>
          <p:cNvSpPr/>
          <p:nvPr/>
        </p:nvSpPr>
        <p:spPr>
          <a:xfrm>
            <a:off x="1099543" y="798419"/>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5" name="四角形: 角を丸くする 104"/>
          <p:cNvSpPr/>
          <p:nvPr/>
        </p:nvSpPr>
        <p:spPr>
          <a:xfrm>
            <a:off x="1258410" y="28855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ja-JP" altLang="en-US" sz="900" dirty="0"/>
          </a:p>
        </p:txBody>
      </p:sp>
      <p:sp>
        <p:nvSpPr>
          <p:cNvPr id="106" name="テキスト ボックス 105"/>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117" name="テキスト ボックス 116"/>
          <p:cNvSpPr txBox="1"/>
          <p:nvPr/>
        </p:nvSpPr>
        <p:spPr>
          <a:xfrm>
            <a:off x="1211155" y="1746148"/>
            <a:ext cx="463500" cy="369332"/>
          </a:xfrm>
          <a:prstGeom prst="rect">
            <a:avLst/>
          </a:prstGeom>
          <a:noFill/>
        </p:spPr>
        <p:txBody>
          <a:bodyPr wrap="square" rtlCol="0">
            <a:spAutoFit/>
          </a:bodyPr>
          <a:lstStyle/>
          <a:p>
            <a:r>
              <a:rPr kumimoji="1" lang="ja-JP" altLang="en-US" sz="900" dirty="0"/>
              <a:t>差し戻し</a:t>
            </a:r>
          </a:p>
        </p:txBody>
      </p:sp>
      <p:sp>
        <p:nvSpPr>
          <p:cNvPr id="122" name="テキスト ボックス 121"/>
          <p:cNvSpPr txBox="1"/>
          <p:nvPr/>
        </p:nvSpPr>
        <p:spPr>
          <a:xfrm>
            <a:off x="2455191" y="213406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27" name="フローチャート: 書類 126"/>
          <p:cNvSpPr/>
          <p:nvPr/>
        </p:nvSpPr>
        <p:spPr>
          <a:xfrm>
            <a:off x="720012" y="2131946"/>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28" name="フローチャート: 書類 127"/>
          <p:cNvSpPr/>
          <p:nvPr/>
        </p:nvSpPr>
        <p:spPr>
          <a:xfrm>
            <a:off x="808362" y="231704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130" name="直線矢印コネクタ 129"/>
          <p:cNvCxnSpPr>
            <a:stCxn id="104" idx="2"/>
            <a:endCxn id="105" idx="0"/>
          </p:cNvCxnSpPr>
          <p:nvPr/>
        </p:nvCxnSpPr>
        <p:spPr>
          <a:xfrm>
            <a:off x="17702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直線矢印コネクタ 130"/>
          <p:cNvCxnSpPr/>
          <p:nvPr/>
        </p:nvCxnSpPr>
        <p:spPr>
          <a:xfrm flipV="1">
            <a:off x="16746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四角形: 角を丸くする 131"/>
          <p:cNvSpPr/>
          <p:nvPr/>
        </p:nvSpPr>
        <p:spPr>
          <a:xfrm>
            <a:off x="2236519" y="63532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33" name="コネクタ: カギ線 132"/>
          <p:cNvCxnSpPr>
            <a:stCxn id="142" idx="3"/>
            <a:endCxn id="137" idx="0"/>
          </p:cNvCxnSpPr>
          <p:nvPr/>
        </p:nvCxnSpPr>
        <p:spPr>
          <a:xfrm>
            <a:off x="3264684" y="4959283"/>
            <a:ext cx="358520" cy="139398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943433" y="6790431"/>
            <a:ext cx="4296529" cy="1338828"/>
          </a:xfrm>
          <a:prstGeom prst="rect">
            <a:avLst/>
          </a:prstGeom>
          <a:noFill/>
        </p:spPr>
        <p:txBody>
          <a:bodyPr wrap="square" rtlCol="0">
            <a:spAutoFit/>
          </a:bodyPr>
          <a:lstStyle/>
          <a:p>
            <a:r>
              <a:rPr kumimoji="1" lang="ja-JP" altLang="en-US" sz="900" dirty="0"/>
              <a:t>・事前に申請していること</a:t>
            </a:r>
            <a:endParaRPr kumimoji="1" lang="en-US" altLang="ja-JP" sz="900" dirty="0"/>
          </a:p>
          <a:p>
            <a:r>
              <a:rPr kumimoji="1" lang="ja-JP" altLang="en-US" sz="900" dirty="0"/>
              <a:t>・押印</a:t>
            </a:r>
            <a:endParaRPr kumimoji="1" lang="en-US" altLang="ja-JP" sz="900" dirty="0"/>
          </a:p>
          <a:p>
            <a:r>
              <a:rPr kumimoji="1" lang="ja-JP" altLang="en-US" sz="900" dirty="0"/>
              <a:t>・精算日の超過</a:t>
            </a:r>
            <a:endParaRPr kumimoji="1" lang="en-US" altLang="ja-JP" sz="900" dirty="0"/>
          </a:p>
          <a:p>
            <a:r>
              <a:rPr kumimoji="1" lang="ja-JP" altLang="en-US" sz="900" dirty="0"/>
              <a:t>・申請内容と精算内容の一致</a:t>
            </a:r>
            <a:endParaRPr kumimoji="1" lang="en-US" altLang="ja-JP" sz="900" dirty="0"/>
          </a:p>
          <a:p>
            <a:r>
              <a:rPr kumimoji="1" lang="ja-JP" altLang="en-US" sz="900" dirty="0"/>
              <a:t>・（同上のため省略のチェックなし）参加人数、参加者の名前の記入</a:t>
            </a:r>
            <a:endParaRPr kumimoji="1" lang="en-US" altLang="ja-JP" sz="900" dirty="0"/>
          </a:p>
          <a:p>
            <a:r>
              <a:rPr kumimoji="1" lang="ja-JP" altLang="en-US" sz="900" dirty="0"/>
              <a:t>・（同上のため省略のチェックなし）使用年月日、支払先名称、住所、金額</a:t>
            </a:r>
            <a:endParaRPr kumimoji="1" lang="en-US" altLang="ja-JP" sz="900" dirty="0"/>
          </a:p>
          <a:p>
            <a:r>
              <a:rPr kumimoji="1" lang="ja-JP" altLang="en-US" sz="900" dirty="0"/>
              <a:t>・実際使用金額の予算超過の有無</a:t>
            </a:r>
            <a:endParaRPr kumimoji="1" lang="en-US" altLang="ja-JP" sz="900" dirty="0"/>
          </a:p>
          <a:p>
            <a:r>
              <a:rPr kumimoji="1" lang="ja-JP" altLang="en-US" sz="900" dirty="0"/>
              <a:t>・予算超過が</a:t>
            </a:r>
            <a:r>
              <a:rPr kumimoji="1" lang="en-US" altLang="ja-JP" sz="900" dirty="0"/>
              <a:t>10%</a:t>
            </a:r>
            <a:r>
              <a:rPr kumimoji="1" lang="ja-JP" altLang="en-US" sz="900" dirty="0"/>
              <a:t>以内の場合、理由の記入および役員決裁の有無</a:t>
            </a:r>
            <a:endParaRPr kumimoji="1" lang="en-US" altLang="ja-JP" sz="900" dirty="0"/>
          </a:p>
          <a:p>
            <a:r>
              <a:rPr kumimoji="1" lang="ja-JP" altLang="en-US" sz="900" dirty="0"/>
              <a:t>・領収書</a:t>
            </a:r>
            <a:endParaRPr kumimoji="1" lang="en-US" altLang="ja-JP" sz="900" dirty="0"/>
          </a:p>
        </p:txBody>
      </p:sp>
      <p:cxnSp>
        <p:nvCxnSpPr>
          <p:cNvPr id="136" name="直線矢印コネクタ 135"/>
          <p:cNvCxnSpPr>
            <a:stCxn id="142" idx="2"/>
            <a:endCxn id="132" idx="0"/>
          </p:cNvCxnSpPr>
          <p:nvPr/>
        </p:nvCxnSpPr>
        <p:spPr>
          <a:xfrm flipH="1">
            <a:off x="2748364" y="5131135"/>
            <a:ext cx="4476" cy="12221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ひし形 136"/>
          <p:cNvSpPr/>
          <p:nvPr/>
        </p:nvSpPr>
        <p:spPr>
          <a:xfrm>
            <a:off x="3432704" y="635326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142"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en-US" altLang="ja-JP" sz="900" dirty="0" smtClean="0"/>
          </a:p>
          <a:p>
            <a:pPr algn="ctr"/>
            <a:r>
              <a:rPr kumimoji="1" lang="ja-JP" altLang="en-US" sz="900" dirty="0" smtClean="0"/>
              <a:t>（担当役員</a:t>
            </a:r>
            <a:r>
              <a:rPr kumimoji="1" lang="ja-JP" altLang="en-US" sz="900" dirty="0"/>
              <a:t>）</a:t>
            </a:r>
          </a:p>
        </p:txBody>
      </p:sp>
      <p:sp>
        <p:nvSpPr>
          <p:cNvPr id="144" name="テキスト ボックス 143"/>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5" name="テキスト ボックス 144"/>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46" name="コネクタ: カギ線 56"/>
          <p:cNvCxnSpPr>
            <a:stCxn id="142" idx="0"/>
            <a:endCxn id="141"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7" name="コネクタ: カギ線 56"/>
          <p:cNvCxnSpPr>
            <a:stCxn id="105" idx="3"/>
            <a:endCxn id="137" idx="0"/>
          </p:cNvCxnSpPr>
          <p:nvPr/>
        </p:nvCxnSpPr>
        <p:spPr>
          <a:xfrm>
            <a:off x="2282099" y="3057392"/>
            <a:ext cx="1341105" cy="329587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コネクタ: カギ線 56"/>
          <p:cNvCxnSpPr>
            <a:stCxn id="132" idx="1"/>
            <a:endCxn id="105" idx="2"/>
          </p:cNvCxnSpPr>
          <p:nvPr/>
        </p:nvCxnSpPr>
        <p:spPr>
          <a:xfrm rot="10800000">
            <a:off x="1770255" y="3229245"/>
            <a:ext cx="466264" cy="329587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1" name="フローチャート: 書類 150"/>
          <p:cNvSpPr/>
          <p:nvPr/>
        </p:nvSpPr>
        <p:spPr>
          <a:xfrm>
            <a:off x="1850812" y="5509120"/>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52" name="フローチャート: 書類 151"/>
          <p:cNvSpPr/>
          <p:nvPr/>
        </p:nvSpPr>
        <p:spPr>
          <a:xfrm>
            <a:off x="1939162" y="569421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41" name="ひし形 140"/>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8" name="テキスト ボックス 147"/>
          <p:cNvSpPr txBox="1"/>
          <p:nvPr/>
        </p:nvSpPr>
        <p:spPr>
          <a:xfrm>
            <a:off x="1579755" y="4249127"/>
            <a:ext cx="412059" cy="369332"/>
          </a:xfrm>
          <a:prstGeom prst="rect">
            <a:avLst/>
          </a:prstGeom>
          <a:noFill/>
        </p:spPr>
        <p:txBody>
          <a:bodyPr wrap="square" rtlCol="0">
            <a:spAutoFit/>
          </a:bodyPr>
          <a:lstStyle/>
          <a:p>
            <a:r>
              <a:rPr kumimoji="1" lang="ja-JP" altLang="en-US" sz="900" dirty="0"/>
              <a:t>精算期日</a:t>
            </a:r>
          </a:p>
        </p:txBody>
      </p:sp>
      <p:sp>
        <p:nvSpPr>
          <p:cNvPr id="153" name="ひし形 152"/>
          <p:cNvSpPr/>
          <p:nvPr/>
        </p:nvSpPr>
        <p:spPr>
          <a:xfrm>
            <a:off x="1581555" y="355932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57" name="テキスト ボックス 156"/>
          <p:cNvSpPr txBox="1"/>
          <p:nvPr/>
        </p:nvSpPr>
        <p:spPr>
          <a:xfrm>
            <a:off x="3552291" y="5597181"/>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62" name="テキスト ボックス 161"/>
          <p:cNvSpPr txBox="1"/>
          <p:nvPr/>
        </p:nvSpPr>
        <p:spPr>
          <a:xfrm>
            <a:off x="1886819" y="3477513"/>
            <a:ext cx="882412" cy="230832"/>
          </a:xfrm>
          <a:prstGeom prst="rect">
            <a:avLst/>
          </a:prstGeom>
          <a:noFill/>
        </p:spPr>
        <p:txBody>
          <a:bodyPr wrap="square" rtlCol="0">
            <a:spAutoFit/>
          </a:bodyPr>
          <a:lstStyle/>
          <a:p>
            <a:r>
              <a:rPr kumimoji="1" lang="en-US" altLang="ja-JP" sz="900" dirty="0"/>
              <a:t>10%</a:t>
            </a:r>
            <a:r>
              <a:rPr kumimoji="1" lang="ja-JP" altLang="en-US" sz="900" dirty="0"/>
              <a:t>以内</a:t>
            </a:r>
          </a:p>
        </p:txBody>
      </p:sp>
      <p:sp>
        <p:nvSpPr>
          <p:cNvPr id="163" name="テキスト ボックス 162"/>
          <p:cNvSpPr txBox="1"/>
          <p:nvPr/>
        </p:nvSpPr>
        <p:spPr>
          <a:xfrm>
            <a:off x="1563174" y="3577655"/>
            <a:ext cx="412059" cy="369332"/>
          </a:xfrm>
          <a:prstGeom prst="rect">
            <a:avLst/>
          </a:prstGeom>
          <a:noFill/>
        </p:spPr>
        <p:txBody>
          <a:bodyPr wrap="square" rtlCol="0">
            <a:spAutoFit/>
          </a:bodyPr>
          <a:lstStyle/>
          <a:p>
            <a:r>
              <a:rPr kumimoji="1" lang="ja-JP" altLang="en-US" sz="900" dirty="0"/>
              <a:t>予算超過</a:t>
            </a:r>
          </a:p>
        </p:txBody>
      </p:sp>
      <p:sp>
        <p:nvSpPr>
          <p:cNvPr id="164" name="テキスト ボックス 163"/>
          <p:cNvSpPr txBox="1"/>
          <p:nvPr/>
        </p:nvSpPr>
        <p:spPr>
          <a:xfrm>
            <a:off x="1077441" y="3524420"/>
            <a:ext cx="882412" cy="230832"/>
          </a:xfrm>
          <a:prstGeom prst="rect">
            <a:avLst/>
          </a:prstGeom>
          <a:noFill/>
        </p:spPr>
        <p:txBody>
          <a:bodyPr wrap="square" rtlCol="0">
            <a:spAutoFit/>
          </a:bodyPr>
          <a:lstStyle/>
          <a:p>
            <a:r>
              <a:rPr kumimoji="1" lang="en-US" altLang="ja-JP" sz="900" dirty="0"/>
              <a:t>10%</a:t>
            </a:r>
            <a:r>
              <a:rPr kumimoji="1" lang="ja-JP" altLang="en-US" sz="900" dirty="0"/>
              <a:t>以上</a:t>
            </a:r>
          </a:p>
        </p:txBody>
      </p:sp>
      <p:cxnSp>
        <p:nvCxnSpPr>
          <p:cNvPr id="166" name="コネクタ: カギ線 56"/>
          <p:cNvCxnSpPr>
            <a:stCxn id="142" idx="0"/>
            <a:endCxn id="153" idx="3"/>
          </p:cNvCxnSpPr>
          <p:nvPr/>
        </p:nvCxnSpPr>
        <p:spPr>
          <a:xfrm rot="16200000" flipV="1">
            <a:off x="1829572" y="3864161"/>
            <a:ext cx="1056252" cy="79028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7" name="コネクタ: カギ線 56"/>
          <p:cNvCxnSpPr>
            <a:stCxn id="169" idx="0"/>
            <a:endCxn id="153" idx="1"/>
          </p:cNvCxnSpPr>
          <p:nvPr/>
        </p:nvCxnSpPr>
        <p:spPr>
          <a:xfrm rot="5400000" flipH="1" flipV="1">
            <a:off x="993059" y="3597908"/>
            <a:ext cx="455226" cy="7217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68" name="テキスト ボックス 167"/>
          <p:cNvSpPr txBox="1"/>
          <p:nvPr/>
        </p:nvSpPr>
        <p:spPr>
          <a:xfrm>
            <a:off x="1772358" y="3896611"/>
            <a:ext cx="882412" cy="230832"/>
          </a:xfrm>
          <a:prstGeom prst="rect">
            <a:avLst/>
          </a:prstGeom>
          <a:noFill/>
        </p:spPr>
        <p:txBody>
          <a:bodyPr wrap="square" rtlCol="0">
            <a:spAutoFit/>
          </a:bodyPr>
          <a:lstStyle/>
          <a:p>
            <a:r>
              <a:rPr kumimoji="1" lang="ja-JP" altLang="en-US" sz="900" dirty="0"/>
              <a:t>超過なし</a:t>
            </a:r>
          </a:p>
        </p:txBody>
      </p:sp>
      <p:sp>
        <p:nvSpPr>
          <p:cNvPr id="169" name="楕円 168"/>
          <p:cNvSpPr/>
          <p:nvPr/>
        </p:nvSpPr>
        <p:spPr>
          <a:xfrm>
            <a:off x="674692" y="418640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70" name="テキスト ボックス 169"/>
          <p:cNvSpPr txBox="1"/>
          <p:nvPr/>
        </p:nvSpPr>
        <p:spPr>
          <a:xfrm>
            <a:off x="577859" y="4556598"/>
            <a:ext cx="546092" cy="230832"/>
          </a:xfrm>
          <a:prstGeom prst="rect">
            <a:avLst/>
          </a:prstGeom>
          <a:noFill/>
        </p:spPr>
        <p:txBody>
          <a:bodyPr wrap="square" rtlCol="0">
            <a:spAutoFit/>
          </a:bodyPr>
          <a:lstStyle/>
          <a:p>
            <a:r>
              <a:rPr kumimoji="1" lang="ja-JP" altLang="en-US" sz="900" dirty="0"/>
              <a:t>再申請</a:t>
            </a:r>
          </a:p>
        </p:txBody>
      </p:sp>
      <p:sp>
        <p:nvSpPr>
          <p:cNvPr id="172" name="フローチャート: 磁気ディスク 171"/>
          <p:cNvSpPr/>
          <p:nvPr/>
        </p:nvSpPr>
        <p:spPr>
          <a:xfrm>
            <a:off x="4925862"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3" name="直線矢印コネクタ 172"/>
          <p:cNvCxnSpPr>
            <a:stCxn id="179" idx="2"/>
            <a:endCxn id="172" idx="1"/>
          </p:cNvCxnSpPr>
          <p:nvPr/>
        </p:nvCxnSpPr>
        <p:spPr>
          <a:xfrm>
            <a:off x="5239962" y="6680468"/>
            <a:ext cx="13676" cy="22626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5" name="ひし形 174"/>
          <p:cNvSpPr/>
          <p:nvPr/>
        </p:nvSpPr>
        <p:spPr>
          <a:xfrm>
            <a:off x="4114567" y="6316032"/>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76" name="テキスト ボックス 175"/>
          <p:cNvSpPr txBox="1"/>
          <p:nvPr/>
        </p:nvSpPr>
        <p:spPr>
          <a:xfrm>
            <a:off x="3976413" y="6711648"/>
            <a:ext cx="1322400"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（払額）</a:t>
            </a:r>
            <a:endParaRPr kumimoji="1" lang="en-US" altLang="ja-JP" sz="900" dirty="0"/>
          </a:p>
        </p:txBody>
      </p:sp>
      <p:cxnSp>
        <p:nvCxnSpPr>
          <p:cNvPr id="177" name="コネクタ: カギ線 176"/>
          <p:cNvCxnSpPr>
            <a:stCxn id="192" idx="1"/>
            <a:endCxn id="175" idx="0"/>
          </p:cNvCxnSpPr>
          <p:nvPr/>
        </p:nvCxnSpPr>
        <p:spPr>
          <a:xfrm rot="10800000" flipV="1">
            <a:off x="4312857" y="1756984"/>
            <a:ext cx="4449659" cy="455904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8" name="テキスト ボックス 177"/>
          <p:cNvSpPr txBox="1"/>
          <p:nvPr/>
        </p:nvSpPr>
        <p:spPr>
          <a:xfrm>
            <a:off x="4328507" y="5798950"/>
            <a:ext cx="1498134"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（差引戻）</a:t>
            </a:r>
          </a:p>
        </p:txBody>
      </p:sp>
      <p:sp>
        <p:nvSpPr>
          <p:cNvPr id="179" name="四角形: 角を丸くする 178"/>
          <p:cNvSpPr/>
          <p:nvPr/>
        </p:nvSpPr>
        <p:spPr>
          <a:xfrm>
            <a:off x="4728117"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81" name="四角形: 角を丸くする 180"/>
          <p:cNvSpPr/>
          <p:nvPr/>
        </p:nvSpPr>
        <p:spPr>
          <a:xfrm>
            <a:off x="7434122" y="19296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82" name="四角形: 角を丸くする 181"/>
          <p:cNvSpPr/>
          <p:nvPr/>
        </p:nvSpPr>
        <p:spPr>
          <a:xfrm>
            <a:off x="7429719" y="633711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83" name="直線矢印コネクタ 182"/>
          <p:cNvCxnSpPr>
            <a:stCxn id="182" idx="0"/>
            <a:endCxn id="181" idx="2"/>
          </p:cNvCxnSpPr>
          <p:nvPr/>
        </p:nvCxnSpPr>
        <p:spPr>
          <a:xfrm flipV="1">
            <a:off x="7941564" y="2273380"/>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7" name="コネクタ: カギ線 186"/>
          <p:cNvCxnSpPr>
            <a:stCxn id="181" idx="3"/>
            <a:endCxn id="218" idx="1"/>
          </p:cNvCxnSpPr>
          <p:nvPr/>
        </p:nvCxnSpPr>
        <p:spPr>
          <a:xfrm>
            <a:off x="8457811" y="2101528"/>
            <a:ext cx="2718531" cy="5866177"/>
          </a:xfrm>
          <a:prstGeom prst="bentConnector3">
            <a:avLst>
              <a:gd name="adj1" fmla="val 585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直線矢印コネクタ 188"/>
          <p:cNvCxnSpPr>
            <a:stCxn id="179" idx="3"/>
            <a:endCxn id="182" idx="1"/>
          </p:cNvCxnSpPr>
          <p:nvPr/>
        </p:nvCxnSpPr>
        <p:spPr>
          <a:xfrm>
            <a:off x="5751806" y="6508616"/>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0" name="フローチャート: 書類 189"/>
          <p:cNvSpPr/>
          <p:nvPr/>
        </p:nvSpPr>
        <p:spPr>
          <a:xfrm>
            <a:off x="8073877" y="235252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191" name="四角形: 角を丸くする 190"/>
          <p:cNvSpPr/>
          <p:nvPr/>
        </p:nvSpPr>
        <p:spPr>
          <a:xfrm>
            <a:off x="8762515" y="53121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192" name="四角形: 角を丸くする 191"/>
          <p:cNvSpPr/>
          <p:nvPr/>
        </p:nvSpPr>
        <p:spPr>
          <a:xfrm>
            <a:off x="8762515" y="158513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193" name="直線矢印コネクタ 192"/>
          <p:cNvCxnSpPr>
            <a:stCxn id="192" idx="2"/>
            <a:endCxn id="191" idx="0"/>
          </p:cNvCxnSpPr>
          <p:nvPr/>
        </p:nvCxnSpPr>
        <p:spPr>
          <a:xfrm>
            <a:off x="9274360" y="1928837"/>
            <a:ext cx="0" cy="3383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四角形: 角を丸くする 194"/>
          <p:cNvSpPr/>
          <p:nvPr/>
        </p:nvSpPr>
        <p:spPr>
          <a:xfrm>
            <a:off x="10063791" y="531373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96" name="フローチャート: 磁気ディスク 195"/>
          <p:cNvSpPr/>
          <p:nvPr/>
        </p:nvSpPr>
        <p:spPr>
          <a:xfrm>
            <a:off x="10247859"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7" name="直線矢印コネクタ 196"/>
          <p:cNvCxnSpPr>
            <a:stCxn id="195" idx="2"/>
            <a:endCxn id="196" idx="1"/>
          </p:cNvCxnSpPr>
          <p:nvPr/>
        </p:nvCxnSpPr>
        <p:spPr>
          <a:xfrm flipH="1">
            <a:off x="10575635" y="5657440"/>
            <a:ext cx="1" cy="3285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直線矢印コネクタ 197"/>
          <p:cNvCxnSpPr>
            <a:stCxn id="191" idx="3"/>
            <a:endCxn id="195" idx="1"/>
          </p:cNvCxnSpPr>
          <p:nvPr/>
        </p:nvCxnSpPr>
        <p:spPr>
          <a:xfrm>
            <a:off x="9786204" y="5484017"/>
            <a:ext cx="277587"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0" name="テキスト ボックス 199"/>
          <p:cNvSpPr txBox="1"/>
          <p:nvPr/>
        </p:nvSpPr>
        <p:spPr>
          <a:xfrm>
            <a:off x="5253637" y="7598373"/>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201" name="テキスト ボックス 200"/>
          <p:cNvSpPr txBox="1"/>
          <p:nvPr/>
        </p:nvSpPr>
        <p:spPr>
          <a:xfrm>
            <a:off x="7941562" y="2783808"/>
            <a:ext cx="1120755" cy="230832"/>
          </a:xfrm>
          <a:prstGeom prst="rect">
            <a:avLst/>
          </a:prstGeom>
          <a:noFill/>
        </p:spPr>
        <p:txBody>
          <a:bodyPr wrap="square" rtlCol="0">
            <a:spAutoFit/>
          </a:bodyPr>
          <a:lstStyle/>
          <a:p>
            <a:r>
              <a:rPr kumimoji="1" lang="ja-JP" altLang="en-US" sz="900" dirty="0"/>
              <a:t>「受領」欄に押印</a:t>
            </a:r>
          </a:p>
        </p:txBody>
      </p:sp>
      <p:sp>
        <p:nvSpPr>
          <p:cNvPr id="202" name="四角形: 角を丸くする 124"/>
          <p:cNvSpPr/>
          <p:nvPr/>
        </p:nvSpPr>
        <p:spPr>
          <a:xfrm>
            <a:off x="6192806"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203" name="テキスト ボックス 202"/>
          <p:cNvSpPr txBox="1"/>
          <p:nvPr/>
        </p:nvSpPr>
        <p:spPr>
          <a:xfrm>
            <a:off x="9177072" y="6574502"/>
            <a:ext cx="1277186" cy="369332"/>
          </a:xfrm>
          <a:prstGeom prst="rect">
            <a:avLst/>
          </a:prstGeom>
          <a:noFill/>
        </p:spPr>
        <p:txBody>
          <a:bodyPr wrap="square" rtlCol="0">
            <a:spAutoFit/>
          </a:bodyPr>
          <a:lstStyle/>
          <a:p>
            <a:r>
              <a:rPr kumimoji="1" lang="ja-JP" altLang="en-US" sz="900" dirty="0"/>
              <a:t>「精算支払者」「戻入金」欄に押印</a:t>
            </a:r>
          </a:p>
        </p:txBody>
      </p:sp>
      <p:sp>
        <p:nvSpPr>
          <p:cNvPr id="204" name="テキスト ボックス 203"/>
          <p:cNvSpPr txBox="1"/>
          <p:nvPr/>
        </p:nvSpPr>
        <p:spPr>
          <a:xfrm>
            <a:off x="10575634" y="6574502"/>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cxnSp>
        <p:nvCxnSpPr>
          <p:cNvPr id="207" name="コネクタ: カギ線 264"/>
          <p:cNvCxnSpPr>
            <a:stCxn id="195" idx="3"/>
            <a:endCxn id="218" idx="0"/>
          </p:cNvCxnSpPr>
          <p:nvPr/>
        </p:nvCxnSpPr>
        <p:spPr>
          <a:xfrm>
            <a:off x="11087480" y="5485588"/>
            <a:ext cx="600707" cy="231026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1" name="フローチャート: 書類 210"/>
          <p:cNvSpPr/>
          <p:nvPr/>
        </p:nvSpPr>
        <p:spPr>
          <a:xfrm>
            <a:off x="5327847"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2" name="フローチャート: 書類 211"/>
          <p:cNvSpPr/>
          <p:nvPr/>
        </p:nvSpPr>
        <p:spPr>
          <a:xfrm>
            <a:off x="5416197"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4" name="フローチャート: 書類 213"/>
          <p:cNvSpPr/>
          <p:nvPr/>
        </p:nvSpPr>
        <p:spPr>
          <a:xfrm>
            <a:off x="6488796"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5" name="フローチャート: 書類 214"/>
          <p:cNvSpPr/>
          <p:nvPr/>
        </p:nvSpPr>
        <p:spPr>
          <a:xfrm>
            <a:off x="6577146"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6" name="テキスト ボックス 215"/>
          <p:cNvSpPr txBox="1"/>
          <p:nvPr/>
        </p:nvSpPr>
        <p:spPr>
          <a:xfrm>
            <a:off x="6514363" y="7598373"/>
            <a:ext cx="1021828" cy="369332"/>
          </a:xfrm>
          <a:prstGeom prst="rect">
            <a:avLst/>
          </a:prstGeom>
          <a:noFill/>
        </p:spPr>
        <p:txBody>
          <a:bodyPr wrap="square" rtlCol="0">
            <a:spAutoFit/>
          </a:bodyPr>
          <a:lstStyle/>
          <a:p>
            <a:r>
              <a:rPr kumimoji="1" lang="ja-JP" altLang="en-US" sz="900" dirty="0"/>
              <a:t>「精算支払者」欄に押印</a:t>
            </a:r>
          </a:p>
        </p:txBody>
      </p:sp>
      <p:sp>
        <p:nvSpPr>
          <p:cNvPr id="217" name="楕円 216"/>
          <p:cNvSpPr/>
          <p:nvPr/>
        </p:nvSpPr>
        <p:spPr>
          <a:xfrm>
            <a:off x="12331394" y="778260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18" name="四角形: 角を丸くする 263"/>
          <p:cNvSpPr/>
          <p:nvPr/>
        </p:nvSpPr>
        <p:spPr>
          <a:xfrm>
            <a:off x="11176342" y="77958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220" name="テキスト ボックス 219"/>
          <p:cNvSpPr txBox="1"/>
          <p:nvPr/>
        </p:nvSpPr>
        <p:spPr>
          <a:xfrm>
            <a:off x="11024788" y="8137823"/>
            <a:ext cx="1733024"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a:t>
            </a:r>
            <a:r>
              <a:rPr kumimoji="1" lang="ja-JP" altLang="en-US" sz="900" dirty="0" smtClean="0"/>
              <a:t>送付し、原本を経理保管</a:t>
            </a:r>
            <a:endParaRPr kumimoji="1" lang="ja-JP" altLang="en-US" sz="900" dirty="0"/>
          </a:p>
        </p:txBody>
      </p:sp>
      <p:sp>
        <p:nvSpPr>
          <p:cNvPr id="256" name="フローチャート: 書類 255"/>
          <p:cNvSpPr/>
          <p:nvPr/>
        </p:nvSpPr>
        <p:spPr>
          <a:xfrm>
            <a:off x="9172012" y="5625309"/>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7" name="フローチャート: 書類 256"/>
          <p:cNvSpPr/>
          <p:nvPr/>
        </p:nvSpPr>
        <p:spPr>
          <a:xfrm>
            <a:off x="9260362" y="581040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58" name="フローチャート: 書類 257"/>
          <p:cNvSpPr/>
          <p:nvPr/>
        </p:nvSpPr>
        <p:spPr>
          <a:xfrm>
            <a:off x="10733624" y="6970135"/>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9" name="フローチャート: 書類 258"/>
          <p:cNvSpPr/>
          <p:nvPr/>
        </p:nvSpPr>
        <p:spPr>
          <a:xfrm>
            <a:off x="10821974" y="71552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262" name="直線矢印コネクタ 261"/>
          <p:cNvCxnSpPr>
            <a:stCxn id="218" idx="3"/>
            <a:endCxn id="217" idx="2"/>
          </p:cNvCxnSpPr>
          <p:nvPr/>
        </p:nvCxnSpPr>
        <p:spPr>
          <a:xfrm>
            <a:off x="12200031" y="7967705"/>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7" name="吹き出し: 四角形 266"/>
          <p:cNvSpPr/>
          <p:nvPr/>
        </p:nvSpPr>
        <p:spPr>
          <a:xfrm>
            <a:off x="4328507" y="1016720"/>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268" name="吹き出し: 四角形 267"/>
          <p:cNvSpPr/>
          <p:nvPr/>
        </p:nvSpPr>
        <p:spPr>
          <a:xfrm>
            <a:off x="2925319" y="3279183"/>
            <a:ext cx="1675565" cy="337831"/>
          </a:xfrm>
          <a:prstGeom prst="wedgeRectCallout">
            <a:avLst>
              <a:gd name="adj1" fmla="val -76716"/>
              <a:gd name="adj2" fmla="val 70574"/>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100" dirty="0"/>
              <a:t>旅費精算との違い</a:t>
            </a:r>
            <a:endParaRPr kumimoji="1" lang="en-US" altLang="ja-JP" sz="1100" dirty="0"/>
          </a:p>
          <a:p>
            <a:r>
              <a:rPr kumimoji="1" lang="ja-JP" altLang="en-US" sz="1100" dirty="0"/>
              <a:t>：予算超過の有無</a:t>
            </a:r>
          </a:p>
        </p:txBody>
      </p:sp>
      <p:sp>
        <p:nvSpPr>
          <p:cNvPr id="95" name="フローチャート: 書類 94"/>
          <p:cNvSpPr/>
          <p:nvPr/>
        </p:nvSpPr>
        <p:spPr>
          <a:xfrm>
            <a:off x="10635006" y="5625309"/>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96" name="フローチャート: 書類 95"/>
          <p:cNvSpPr/>
          <p:nvPr/>
        </p:nvSpPr>
        <p:spPr>
          <a:xfrm>
            <a:off x="10723356" y="581040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Tree>
    <p:extLst>
      <p:ext uri="{BB962C8B-B14F-4D97-AF65-F5344CB8AC3E}">
        <p14:creationId xmlns:p14="http://schemas.microsoft.com/office/powerpoint/2010/main" val="1906263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2546089" y="57312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慶弔連絡</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経費の申請</a:t>
            </a:r>
          </a:p>
        </p:txBody>
      </p:sp>
      <p:cxnSp>
        <p:nvCxnSpPr>
          <p:cNvPr id="19" name="直線矢印コネクタ 18"/>
          <p:cNvCxnSpPr>
            <a:stCxn id="4" idx="6"/>
            <a:endCxn id="5" idx="1"/>
          </p:cNvCxnSpPr>
          <p:nvPr/>
        </p:nvCxnSpPr>
        <p:spPr>
          <a:xfrm flipV="1">
            <a:off x="1099543" y="744979"/>
            <a:ext cx="1446546"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cxnSp>
        <p:nvCxnSpPr>
          <p:cNvPr id="57" name="コネクタ: カギ線 56"/>
          <p:cNvCxnSpPr>
            <a:stCxn id="79" idx="2"/>
            <a:endCxn id="99" idx="2"/>
          </p:cNvCxnSpPr>
          <p:nvPr/>
        </p:nvCxnSpPr>
        <p:spPr>
          <a:xfrm rot="10800000">
            <a:off x="1484073" y="1695057"/>
            <a:ext cx="3176566" cy="51032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4321" y="7705725"/>
            <a:ext cx="329669" cy="881340"/>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95" name="ひし形 94"/>
          <p:cNvSpPr/>
          <p:nvPr/>
        </p:nvSpPr>
        <p:spPr>
          <a:xfrm>
            <a:off x="1293573" y="58096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a:t>
            </a:r>
          </a:p>
        </p:txBody>
      </p:sp>
      <p:sp>
        <p:nvSpPr>
          <p:cNvPr id="96" name="テキスト ボックス 95"/>
          <p:cNvSpPr txBox="1"/>
          <p:nvPr/>
        </p:nvSpPr>
        <p:spPr>
          <a:xfrm>
            <a:off x="1570081" y="1272746"/>
            <a:ext cx="882412" cy="230832"/>
          </a:xfrm>
          <a:prstGeom prst="rect">
            <a:avLst/>
          </a:prstGeom>
          <a:noFill/>
        </p:spPr>
        <p:txBody>
          <a:bodyPr wrap="square" rtlCol="0">
            <a:spAutoFit/>
          </a:bodyPr>
          <a:lstStyle/>
          <a:p>
            <a:r>
              <a:rPr kumimoji="1" lang="en-US" altLang="ja-JP" sz="900" dirty="0"/>
              <a:t>10000</a:t>
            </a:r>
            <a:r>
              <a:rPr kumimoji="1" lang="ja-JP" altLang="en-US" sz="900" dirty="0"/>
              <a:t>円以上</a:t>
            </a:r>
          </a:p>
        </p:txBody>
      </p:sp>
      <p:sp>
        <p:nvSpPr>
          <p:cNvPr id="97" name="テキスト ボックス 96"/>
          <p:cNvSpPr txBox="1"/>
          <p:nvPr/>
        </p:nvSpPr>
        <p:spPr>
          <a:xfrm>
            <a:off x="1474764" y="1691744"/>
            <a:ext cx="882412" cy="230832"/>
          </a:xfrm>
          <a:prstGeom prst="rect">
            <a:avLst/>
          </a:prstGeom>
          <a:noFill/>
        </p:spPr>
        <p:txBody>
          <a:bodyPr wrap="square" rtlCol="0">
            <a:spAutoFit/>
          </a:bodyPr>
          <a:lstStyle/>
          <a:p>
            <a:r>
              <a:rPr kumimoji="1" lang="en-US" altLang="ja-JP" sz="900" dirty="0"/>
              <a:t>9999</a:t>
            </a:r>
            <a:r>
              <a:rPr kumimoji="1" lang="ja-JP" altLang="en-US" sz="900" dirty="0"/>
              <a:t>円以下</a:t>
            </a:r>
          </a:p>
        </p:txBody>
      </p:sp>
      <p:sp>
        <p:nvSpPr>
          <p:cNvPr id="99" name="ひし形 98"/>
          <p:cNvSpPr/>
          <p:nvPr/>
        </p:nvSpPr>
        <p:spPr>
          <a:xfrm>
            <a:off x="1293573" y="135135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00" name="テキスト ボックス 99"/>
          <p:cNvSpPr txBox="1"/>
          <p:nvPr/>
        </p:nvSpPr>
        <p:spPr>
          <a:xfrm>
            <a:off x="1430638" y="915055"/>
            <a:ext cx="882412" cy="230832"/>
          </a:xfrm>
          <a:prstGeom prst="rect">
            <a:avLst/>
          </a:prstGeom>
          <a:noFill/>
        </p:spPr>
        <p:txBody>
          <a:bodyPr wrap="square" rtlCol="0">
            <a:spAutoFit/>
          </a:bodyPr>
          <a:lstStyle/>
          <a:p>
            <a:r>
              <a:rPr kumimoji="1" lang="en-US" altLang="ja-JP" sz="900" dirty="0"/>
              <a:t>no</a:t>
            </a:r>
            <a:endParaRPr kumimoji="1" lang="ja-JP" altLang="en-US" sz="900" dirty="0"/>
          </a:p>
        </p:txBody>
      </p:sp>
      <p:sp>
        <p:nvSpPr>
          <p:cNvPr id="103" name="テキスト ボックス 102"/>
          <p:cNvSpPr txBox="1"/>
          <p:nvPr/>
        </p:nvSpPr>
        <p:spPr>
          <a:xfrm>
            <a:off x="1639763" y="496453"/>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cxnSp>
        <p:nvCxnSpPr>
          <p:cNvPr id="104" name="直線矢印コネクタ 103"/>
          <p:cNvCxnSpPr>
            <a:stCxn id="95" idx="2"/>
            <a:endCxn id="99" idx="0"/>
          </p:cNvCxnSpPr>
          <p:nvPr/>
        </p:nvCxnSpPr>
        <p:spPr>
          <a:xfrm>
            <a:off x="1484073" y="924667"/>
            <a:ext cx="0" cy="426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フローチャート: 書類 115"/>
          <p:cNvSpPr/>
          <p:nvPr/>
        </p:nvSpPr>
        <p:spPr>
          <a:xfrm>
            <a:off x="3152833" y="8663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cxnSp>
        <p:nvCxnSpPr>
          <p:cNvPr id="122" name="直線矢印コネクタ 121"/>
          <p:cNvCxnSpPr>
            <a:stCxn id="99" idx="3"/>
          </p:cNvCxnSpPr>
          <p:nvPr/>
        </p:nvCxnSpPr>
        <p:spPr>
          <a:xfrm>
            <a:off x="1674573" y="1523204"/>
            <a:ext cx="1446546" cy="129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四角形: 角を丸くする 122"/>
          <p:cNvSpPr/>
          <p:nvPr/>
        </p:nvSpPr>
        <p:spPr>
          <a:xfrm>
            <a:off x="2546089" y="13826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152833" y="16673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72" name="テキスト ボックス 71"/>
          <p:cNvSpPr txBox="1"/>
          <p:nvPr/>
        </p:nvSpPr>
        <p:spPr>
          <a:xfrm>
            <a:off x="3593692" y="589279"/>
            <a:ext cx="882412" cy="230832"/>
          </a:xfrm>
          <a:prstGeom prst="rect">
            <a:avLst/>
          </a:prstGeom>
          <a:noFill/>
        </p:spPr>
        <p:txBody>
          <a:bodyPr wrap="square" rtlCol="0">
            <a:spAutoFit/>
          </a:bodyPr>
          <a:lstStyle/>
          <a:p>
            <a:r>
              <a:rPr kumimoji="1" lang="ja-JP" altLang="en-US" sz="900" dirty="0"/>
              <a:t>総務</a:t>
            </a:r>
            <a:r>
              <a:rPr kumimoji="1" lang="ja-JP" altLang="en-US" sz="900" dirty="0" smtClean="0"/>
              <a:t>が</a:t>
            </a:r>
            <a:r>
              <a:rPr kumimoji="1" lang="ja-JP" altLang="en-US" sz="900" dirty="0"/>
              <a:t>管轄</a:t>
            </a:r>
            <a:endParaRPr kumimoji="1" lang="ja-JP" altLang="en-US" sz="900" dirty="0"/>
          </a:p>
        </p:txBody>
      </p:sp>
      <p:sp>
        <p:nvSpPr>
          <p:cNvPr id="79" name="楕円 247"/>
          <p:cNvSpPr/>
          <p:nvPr/>
        </p:nvSpPr>
        <p:spPr>
          <a:xfrm>
            <a:off x="4660639" y="202028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Tree>
    <p:extLst>
      <p:ext uri="{BB962C8B-B14F-4D97-AF65-F5344CB8AC3E}">
        <p14:creationId xmlns:p14="http://schemas.microsoft.com/office/powerpoint/2010/main" val="125169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3190</TotalTime>
  <Words>3324</Words>
  <Application>Microsoft Office PowerPoint</Application>
  <PresentationFormat>A3 297x420 mm</PresentationFormat>
  <Paragraphs>768</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田中秀明</cp:lastModifiedBy>
  <cp:revision>101</cp:revision>
  <cp:lastPrinted>2017-07-24T07:14:12Z</cp:lastPrinted>
  <dcterms:created xsi:type="dcterms:W3CDTF">2017-07-24T07:02:16Z</dcterms:created>
  <dcterms:modified xsi:type="dcterms:W3CDTF">2017-08-02T16:12:31Z</dcterms:modified>
</cp:coreProperties>
</file>