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410" r:id="rId3"/>
    <p:sldId id="418" r:id="rId4"/>
    <p:sldId id="363" r:id="rId5"/>
    <p:sldId id="364" r:id="rId6"/>
    <p:sldId id="261" r:id="rId7"/>
    <p:sldId id="430" r:id="rId8"/>
    <p:sldId id="431" r:id="rId9"/>
    <p:sldId id="386" r:id="rId10"/>
    <p:sldId id="435" r:id="rId11"/>
    <p:sldId id="42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9"/>
    <p:restoredTop sz="94720"/>
  </p:normalViewPr>
  <p:slideViewPr>
    <p:cSldViewPr snapToGrid="0">
      <p:cViewPr varScale="1">
        <p:scale>
          <a:sx n="215" d="100"/>
          <a:sy n="215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603EA-CF35-164A-9F14-03263271B992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1D30-25B6-884D-9560-70B945552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47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7DBFB-8EF5-CF41-B8F1-D93D35D75E9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47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7DBFB-8EF5-CF41-B8F1-D93D35D75E9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9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7DBFB-8EF5-CF41-B8F1-D93D35D75E9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9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BC305-6B2C-7683-77D2-D0CD48CDD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DB1620-DF47-C68D-629F-A69492AEB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17BC3F-B274-B665-F108-21442450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993B1-F8B4-36B7-64F3-FDCBE38D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75A45-85AE-4CDB-B8F6-440158FB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05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F1F1C-B861-531A-26F8-6A484257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134DAE-3CC7-6AAA-5CC6-F125FD353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6ADE9-9E89-DF84-AEB0-67D3FD91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D0F54-E98A-E167-DAA7-4BF0CD88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9E813-9C28-3167-F00E-9BA5B936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0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8CE6DF-37A0-CA43-BF54-ABBAAE289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29E31C-CC53-8F0E-DA35-206F741B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EB6F3-2EFF-7E64-5605-51F5575F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C66D0-093F-FF2F-0105-85034E77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62ECD-ED8C-FFF8-A57D-1F7DD415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54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38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CA820-7A17-A5DF-D24B-9C9E4893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B187E0-2733-4210-D485-B098F2CA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41496-ECFC-DDE3-0194-9538B9B3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ED4565-8122-A63F-3C15-C4419BF9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C8920-1A29-7C87-51F9-F877315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6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B38C0-2FC2-80EA-C00D-AA1119DC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632AE9-43C2-EE65-E690-6B497ABD2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B2AB8-7368-9967-DB65-6B7023A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1A0F1-AA26-6FA1-E690-D06902A9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56E6C2-22EA-C9C8-4A4D-B16D8F1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27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420E1-3D12-D77C-701F-F318F601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F8F14-0FA6-7F8E-517F-F48F03849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5AC34C-D729-49B1-534C-F788C938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3A15FA-4F34-ED3F-1AB1-8B795012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C7B2F0-689A-717B-F128-39B7980B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CC42F8-5CF1-E771-6F26-FBF1A56C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99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D5771-C163-919B-A12A-0A0820A9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F7DDFF-2E49-E147-AE6D-32827EA4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355084-D825-AE00-3945-97D4D298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AE3C80-E396-5F0D-C2C9-C96CF0235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396C73-5566-5139-434E-D4F62D52F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1A0423-1464-81CE-E7A0-28C6C93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D43353-89E4-29DA-3726-0366B268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C9D9E9-5D51-4417-72C9-2AC0A9E7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2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AF774-7FD2-0939-69C3-8475AB8C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EDC2D1-4FF0-74D0-0807-B8B68D8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09513F-8D68-455E-EE67-FD2971F2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1F86A6-3647-7730-A924-466FA1B4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9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0A4651-69B5-B544-A486-C0860A64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350307-3CBC-5009-5732-AAFD1562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78A517-E5B9-5FD6-FB22-3043F6E1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0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077D4-B311-121A-A9CD-B7CEC11B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40144-9E41-B06E-6AE0-2823C3C5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32D1A2-9077-0BE1-C672-26E77738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2C819D-92D4-620A-B881-98552717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11B91C-80F2-188B-7550-C9234FB1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5F5EA4-1C76-3427-E6E9-BA96C01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D0551-3398-7E50-14A5-8064377B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C9B0D-AEF7-F897-880F-1729651F9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FE975D-6D1E-6E65-158F-51261834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6D503-5BDB-1E2A-F3A2-255B0888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A0CBC-49DB-BDA1-E0B3-0830CE0A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870922-C529-C30D-8E39-DA2B7EC9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B44192-F10F-8256-7202-87AABA0E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F07566-EE33-2358-A9CE-BEBBCA00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5F667-B851-937A-7940-D58873842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07B1-F7F6-D248-99BB-8ABD05D1728D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A3F07-1257-9043-46A6-6BA2E7194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F10A3-0449-4815-311A-ABF6CE8D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5D3B-1127-224C-B8D8-AFB607B67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7AE1EA-5874-6843-BDEF-9B1D491B1DAB}"/>
              </a:ext>
            </a:extLst>
          </p:cNvPr>
          <p:cNvSpPr txBox="1"/>
          <p:nvPr/>
        </p:nvSpPr>
        <p:spPr>
          <a:xfrm rot="19403138">
            <a:off x="4256480" y="2380788"/>
            <a:ext cx="3679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ja-JP" sz="5400" dirty="0">
                <a:solidFill>
                  <a:prstClr val="white">
                    <a:lumMod val="95000"/>
                  </a:prstClr>
                </a:solidFill>
                <a:latin typeface="Helvetica Neue" panose="02000503000000020004" pitchFamily="2" charset="0"/>
                <a:ea typeface="ＭＳ Ｐゴシック" panose="020B0600070205080204" pitchFamily="34" charset="-128"/>
                <a:cs typeface="Helvetica Neue" panose="02000503000000020004" pitchFamily="2" charset="0"/>
              </a:rPr>
              <a:t>Restricted</a:t>
            </a:r>
          </a:p>
          <a:p>
            <a:pPr defTabSz="457200"/>
            <a:r>
              <a:rPr lang="en-US" altLang="ja-JP" sz="5400" dirty="0">
                <a:solidFill>
                  <a:prstClr val="white">
                    <a:lumMod val="9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</a:t>
            </a:r>
            <a:endParaRPr lang="ja-JP" altLang="en-US" sz="5400" dirty="0">
              <a:solidFill>
                <a:prstClr val="white">
                  <a:lumMod val="95000"/>
                </a:prstClr>
              </a:solidFill>
              <a:latin typeface="Helvetica Neue" panose="02000503000000020004" pitchFamily="2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87AE2C-767D-2B49-AF1A-8C18E6D20BC4}"/>
              </a:ext>
            </a:extLst>
          </p:cNvPr>
          <p:cNvSpPr txBox="1"/>
          <p:nvPr/>
        </p:nvSpPr>
        <p:spPr>
          <a:xfrm>
            <a:off x="4462085" y="2473122"/>
            <a:ext cx="3267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NGS analysis</a:t>
            </a:r>
          </a:p>
          <a:p>
            <a:pPr algn="ctr"/>
            <a:r>
              <a:rPr lang="en-US" altLang="ja-JP" sz="4000" dirty="0"/>
              <a:t>1</a:t>
            </a:r>
            <a:r>
              <a:rPr lang="en-US" altLang="ja-JP" sz="4000" baseline="30000" dirty="0"/>
              <a:t>st</a:t>
            </a:r>
            <a:r>
              <a:rPr lang="en-US" altLang="ja-JP" sz="4000" dirty="0"/>
              <a:t> Report</a:t>
            </a:r>
          </a:p>
          <a:p>
            <a:pPr algn="ctr"/>
            <a:r>
              <a:rPr lang="en-US" altLang="ja-JP" sz="4000" dirty="0">
                <a:solidFill>
                  <a:srgbClr val="D31215"/>
                </a:solidFill>
              </a:rPr>
              <a:t>ID XXX</a:t>
            </a:r>
            <a:endParaRPr lang="ja-JP" altLang="en-US" sz="4000" dirty="0">
              <a:solidFill>
                <a:srgbClr val="D31215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E3AD7F-E308-A249-8C6C-3ECF6785794C}"/>
              </a:ext>
            </a:extLst>
          </p:cNvPr>
          <p:cNvSpPr txBox="1"/>
          <p:nvPr/>
        </p:nvSpPr>
        <p:spPr>
          <a:xfrm>
            <a:off x="7928659" y="4886960"/>
            <a:ext cx="3283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IMS-UT Hospital</a:t>
            </a:r>
          </a:p>
          <a:p>
            <a:pPr algn="r"/>
            <a:r>
              <a:rPr lang="en-US" altLang="ja-JP" dirty="0"/>
              <a:t>Hematology/Oncology</a:t>
            </a:r>
          </a:p>
          <a:p>
            <a:pPr algn="r"/>
            <a:endParaRPr lang="en-US" altLang="ja-JP" dirty="0"/>
          </a:p>
          <a:p>
            <a:pPr algn="r"/>
            <a:r>
              <a:rPr lang="en-US" altLang="ja-JP" dirty="0"/>
              <a:t>Hidehito Fukushima</a:t>
            </a:r>
          </a:p>
          <a:p>
            <a:pPr algn="r"/>
            <a:r>
              <a:rPr lang="en-US" altLang="ja-JP" dirty="0" err="1"/>
              <a:t>Takamori</a:t>
            </a:r>
            <a:r>
              <a:rPr lang="en-US" altLang="ja-JP" dirty="0"/>
              <a:t> Hiroyuki</a:t>
            </a:r>
          </a:p>
          <a:p>
            <a:pPr algn="r"/>
            <a:r>
              <a:rPr lang="en-US" altLang="ja-JP" dirty="0"/>
              <a:t>Kazuaki Yokoyama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6FF732-B8BA-2863-59D2-5A5C9EC217B6}"/>
              </a:ext>
            </a:extLst>
          </p:cNvPr>
          <p:cNvSpPr txBox="1"/>
          <p:nvPr/>
        </p:nvSpPr>
        <p:spPr>
          <a:xfrm>
            <a:off x="8362121" y="569844"/>
            <a:ext cx="3025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2023/XX/YY</a:t>
            </a:r>
          </a:p>
          <a:p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86297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477B0946-4903-16B2-BE3A-AFD25EF84B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87739" cy="1195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>
                <a:latin typeface="CaskaydiaCove Nerd Font" pitchFamily="2" charset="0"/>
                <a:cs typeface="CaskaydiaCove Nerd Font" pitchFamily="2" charset="0"/>
              </a:rPr>
              <a:t>SV</a:t>
            </a:r>
            <a:endParaRPr lang="ja-JP" altLang="en-US" sz="3200" b="1" dirty="0">
              <a:latin typeface="CaskaydiaCove Nerd Font" pitchFamily="2" charset="0"/>
              <a:cs typeface="CaskaydiaCove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1524000" y="-1587"/>
            <a:ext cx="9144000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Comments</a:t>
            </a:r>
            <a:endParaRPr lang="ja-JP" altLang="en-US" sz="3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6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15B12D-ABEF-1B88-EEF5-651D25603AB0}"/>
              </a:ext>
            </a:extLst>
          </p:cNvPr>
          <p:cNvSpPr txBox="1"/>
          <p:nvPr/>
        </p:nvSpPr>
        <p:spPr>
          <a:xfrm>
            <a:off x="1524000" y="2353415"/>
            <a:ext cx="9512392" cy="19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solidFill>
                  <a:srgbClr val="0070C0"/>
                </a:solidFill>
              </a:rPr>
              <a:t>XX</a:t>
            </a:r>
            <a:r>
              <a:rPr lang="ja-JP" altLang="en-US" sz="2800"/>
              <a:t>病院より</a:t>
            </a:r>
            <a:r>
              <a:rPr lang="en-US" altLang="ja-JP" sz="2800" dirty="0"/>
              <a:t>NGS</a:t>
            </a:r>
            <a:r>
              <a:rPr lang="ja-JP" altLang="en-US" sz="2800"/>
              <a:t>依頼</a:t>
            </a:r>
            <a:r>
              <a:rPr lang="en-US" altLang="ja-JP" sz="2800" dirty="0"/>
              <a:t>(2023</a:t>
            </a:r>
            <a:r>
              <a:rPr lang="ja-JP" altLang="en-US" sz="2800"/>
              <a:t>年</a:t>
            </a:r>
            <a:r>
              <a:rPr lang="en-US" altLang="ja-JP" sz="2800" dirty="0"/>
              <a:t>XX</a:t>
            </a:r>
            <a:r>
              <a:rPr lang="ja-JP" altLang="en-US" sz="2800" dirty="0"/>
              <a:t>月</a:t>
            </a:r>
            <a:r>
              <a:rPr lang="en-US" altLang="ja-JP" sz="2800" dirty="0"/>
              <a:t>YY</a:t>
            </a:r>
            <a:r>
              <a:rPr lang="ja-JP" altLang="en-US" sz="2800" dirty="0"/>
              <a:t>日</a:t>
            </a:r>
            <a:r>
              <a:rPr lang="ja-JP" altLang="en-US" sz="2800"/>
              <a:t>検体採取）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診断：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検体：骨髄液、口腔粘膜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83512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B303-0940-5D4B-B650-BF8B3218F813}"/>
              </a:ext>
            </a:extLst>
          </p:cNvPr>
          <p:cNvSpPr txBox="1">
            <a:spLocks/>
          </p:cNvSpPr>
          <p:nvPr/>
        </p:nvSpPr>
        <p:spPr>
          <a:xfrm>
            <a:off x="1524000" y="157820"/>
            <a:ext cx="9144000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臨床経過：症例　</a:t>
            </a:r>
            <a:r>
              <a:rPr lang="en-US" altLang="ja-JP" sz="3200" dirty="0"/>
              <a:t>XX</a:t>
            </a:r>
            <a:r>
              <a:rPr lang="ja-JP" altLang="en-US" sz="3200" dirty="0"/>
              <a:t>歳　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15B12D-ABEF-1B88-EEF5-651D25603AB0}"/>
              </a:ext>
            </a:extLst>
          </p:cNvPr>
          <p:cNvSpPr txBox="1"/>
          <p:nvPr/>
        </p:nvSpPr>
        <p:spPr>
          <a:xfrm>
            <a:off x="1524000" y="1005545"/>
            <a:ext cx="95123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rgbClr val="0070C0"/>
                </a:solidFill>
              </a:rPr>
              <a:t>google spreadsheet</a:t>
            </a:r>
            <a:r>
              <a:rPr lang="ja-JP" altLang="en-US" sz="2400" b="1" dirty="0">
                <a:solidFill>
                  <a:srgbClr val="0070C0"/>
                </a:solidFill>
              </a:rPr>
              <a:t>から病歴をコピーを作成</a:t>
            </a:r>
            <a:endParaRPr lang="en-US" altLang="ja-JP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91599" y="1305029"/>
            <a:ext cx="7456109" cy="233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44083">
              <a:lnSpc>
                <a:spcPct val="150000"/>
              </a:lnSpc>
              <a:defRPr/>
            </a:pPr>
            <a:r>
              <a:rPr kumimoji="0" lang="en-US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 Prep</a:t>
            </a:r>
            <a:r>
              <a:rPr lang="en-US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lang="en-US" altLang="ja-JP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BMA, Buccal Swab</a:t>
            </a:r>
            <a:r>
              <a:rPr lang="en-US" altLang="ja-JP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ja-JP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</a:p>
          <a:p>
            <a:pPr marL="342900" indent="-342900" defTabSz="844083">
              <a:lnSpc>
                <a:spcPct val="150000"/>
              </a:lnSpc>
              <a:buFontTx/>
              <a:buChar char="-"/>
              <a:defRPr/>
            </a:pPr>
            <a:r>
              <a:rPr lang="en-US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</a:t>
            </a:r>
            <a:r>
              <a:rPr kumimoji="0" lang="en-US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ibrary-prep/</a:t>
            </a:r>
            <a:r>
              <a:rPr kumimoji="0" lang="en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0" lang="en" altLang="ja-JP" sz="20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Magnis</a:t>
            </a:r>
            <a:r>
              <a:rPr kumimoji="0" lang="en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0" lang="en" altLang="ja-JP" sz="20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Sureselect</a:t>
            </a:r>
            <a:r>
              <a:rPr kumimoji="0" lang="en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XT HS Reagent Kit </a:t>
            </a:r>
          </a:p>
          <a:p>
            <a:pPr marL="342900" indent="-342900" defTabSz="844083">
              <a:lnSpc>
                <a:spcPct val="150000"/>
              </a:lnSpc>
              <a:buFontTx/>
              <a:buChar char="-"/>
              <a:defRPr/>
            </a:pPr>
            <a:r>
              <a:rPr kumimoji="0" lang="en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Sequence/ </a:t>
            </a:r>
            <a:r>
              <a:rPr kumimoji="0" lang="en-US" altLang="ja-JP" sz="20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Whole Exome/Genome seq on Nextseq/</a:t>
            </a:r>
            <a:r>
              <a:rPr kumimoji="0" lang="en-US" altLang="ja-JP" sz="2000" dirty="0" err="1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Novaseq</a:t>
            </a:r>
            <a:endParaRPr kumimoji="0" lang="en-US" altLang="ja-JP" sz="2000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defTabSz="844083">
              <a:lnSpc>
                <a:spcPct val="150000"/>
              </a:lnSpc>
              <a:buFontTx/>
              <a:buChar char="-"/>
              <a:defRPr/>
            </a:pPr>
            <a:r>
              <a:rPr kumimoji="0" lang="en-US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Variant Annotation by </a:t>
            </a:r>
            <a:r>
              <a:rPr kumimoji="0" lang="en-US" altLang="ja-JP" sz="20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Imoto</a:t>
            </a:r>
            <a:r>
              <a:rPr kumimoji="0" lang="en-US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lab’s pipeline</a:t>
            </a:r>
          </a:p>
          <a:p>
            <a:pPr marL="342900" indent="-342900" defTabSz="844083">
              <a:lnSpc>
                <a:spcPct val="150000"/>
              </a:lnSpc>
              <a:buFontTx/>
              <a:buChar char="-"/>
              <a:defRPr/>
            </a:pPr>
            <a:r>
              <a:rPr kumimoji="0" lang="en-US" altLang="ja-JP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Manual curation</a:t>
            </a:r>
            <a:endParaRPr lang="en-US" altLang="ja-JP" sz="20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1524000" y="154382"/>
            <a:ext cx="9144000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ja-JP" sz="27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Clinical sequencing </a:t>
            </a:r>
            <a:endParaRPr lang="ja-JP" altLang="en-US" sz="2700" dirty="0">
              <a:solidFill>
                <a:prstClr val="black"/>
              </a:solidFill>
              <a:latin typeface="Helvetica Neue" panose="02000503000000020004" pitchFamily="2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5201EED-82B1-CA4C-88C6-A2C8D9D41613}"/>
              </a:ext>
            </a:extLst>
          </p:cNvPr>
          <p:cNvGrpSpPr/>
          <p:nvPr/>
        </p:nvGrpSpPr>
        <p:grpSpPr>
          <a:xfrm>
            <a:off x="2791599" y="4599763"/>
            <a:ext cx="6347261" cy="2028664"/>
            <a:chOff x="420164" y="4814466"/>
            <a:chExt cx="6347261" cy="2028664"/>
          </a:xfrm>
        </p:grpSpPr>
        <p:sp>
          <p:nvSpPr>
            <p:cNvPr id="26" name="正方形/長方形 25"/>
            <p:cNvSpPr/>
            <p:nvPr/>
          </p:nvSpPr>
          <p:spPr>
            <a:xfrm>
              <a:off x="2421755" y="5517898"/>
              <a:ext cx="745717" cy="348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defRPr/>
              </a:pPr>
              <a:r>
                <a:rPr kumimoji="0" lang="en-US" altLang="ja-JP" sz="1662" b="1" dirty="0" err="1">
                  <a:solidFill>
                    <a:prstClr val="white"/>
                  </a:solidFill>
                  <a:latin typeface="Calibri"/>
                  <a:ea typeface="Helvetica" panose="020B0604020202020204" pitchFamily="34" charset="0"/>
                  <a:cs typeface="Times New Roman" panose="02020603050405020304" pitchFamily="18" charset="0"/>
                </a:rPr>
                <a:t>MiSeq</a:t>
              </a:r>
              <a:endParaRPr lang="ja-JP" altLang="en-US" sz="1662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20164" y="5334000"/>
              <a:ext cx="9653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altLang="ja-JP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Sample</a:t>
              </a:r>
            </a:p>
            <a:p>
              <a:pPr algn="ctr" defTabSz="457200">
                <a:defRPr/>
              </a:pPr>
              <a:r>
                <a:rPr lang="en-US" altLang="ja-JP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Prep</a:t>
              </a:r>
              <a:endParaRPr lang="ja-JP" altLang="en-US" dirty="0">
                <a:solidFill>
                  <a:prstClr val="black"/>
                </a:solidFill>
                <a:latin typeface="Helvetica Neue" panose="02000503000000020004" pitchFamily="2" charset="0"/>
                <a:ea typeface="ＭＳ Ｐゴシック" panose="020B0600070205080204" pitchFamily="34" charset="-128"/>
                <a:cs typeface="Helvetica Neue" panose="02000503000000020004" pitchFamily="2" charset="0"/>
              </a:endParaRPr>
            </a:p>
          </p:txBody>
        </p:sp>
        <p:sp>
          <p:nvSpPr>
            <p:cNvPr id="32" name="右矢印 31"/>
            <p:cNvSpPr/>
            <p:nvPr/>
          </p:nvSpPr>
          <p:spPr>
            <a:xfrm>
              <a:off x="1491073" y="5398432"/>
              <a:ext cx="337445" cy="53812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ja-JP" altLang="en-US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右矢印 32"/>
            <p:cNvSpPr/>
            <p:nvPr/>
          </p:nvSpPr>
          <p:spPr>
            <a:xfrm>
              <a:off x="3381835" y="5398432"/>
              <a:ext cx="314384" cy="457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DDA7713-B22F-7247-B4F8-1D520B3BBA83}"/>
                </a:ext>
              </a:extLst>
            </p:cNvPr>
            <p:cNvGrpSpPr/>
            <p:nvPr/>
          </p:nvGrpSpPr>
          <p:grpSpPr>
            <a:xfrm>
              <a:off x="3673862" y="4814466"/>
              <a:ext cx="1653017" cy="2028664"/>
              <a:chOff x="3873552" y="4814466"/>
              <a:chExt cx="1653017" cy="2028664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3873552" y="5919800"/>
                <a:ext cx="16530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altLang="ja-JP" dirty="0" err="1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Bioinformatic</a:t>
                </a: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pPr algn="ctr" defTabSz="4572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analysis</a:t>
                </a:r>
              </a:p>
              <a:p>
                <a:pPr algn="ctr" defTabSz="4572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by </a:t>
                </a:r>
                <a:r>
                  <a:rPr lang="en-US" altLang="ja-JP" dirty="0" err="1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Imoto</a:t>
                </a: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-lab</a:t>
                </a:r>
                <a:endParaRPr lang="ja-JP" altLang="en-US" dirty="0">
                  <a:solidFill>
                    <a:prstClr val="black"/>
                  </a:solidFill>
                  <a:latin typeface="Helvetica Neue" panose="02000503000000020004" pitchFamily="2" charset="0"/>
                  <a:ea typeface="ＭＳ Ｐゴシック" panose="020B0600070205080204" pitchFamily="34" charset="-128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8CE32294-3A6F-E04B-BAA4-9E7877CF1521}"/>
                  </a:ext>
                </a:extLst>
              </p:cNvPr>
              <p:cNvGrpSpPr/>
              <p:nvPr/>
            </p:nvGrpSpPr>
            <p:grpSpPr>
              <a:xfrm>
                <a:off x="4000993" y="4814466"/>
                <a:ext cx="1398134" cy="1019507"/>
                <a:chOff x="4005146" y="4814466"/>
                <a:chExt cx="1398134" cy="1019507"/>
              </a:xfrm>
            </p:grpSpPr>
            <p:pic>
              <p:nvPicPr>
                <p:cNvPr id="34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146" y="4814466"/>
                  <a:ext cx="1398134" cy="1019507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正方形/長方形 36"/>
                <p:cNvSpPr/>
                <p:nvPr/>
              </p:nvSpPr>
              <p:spPr>
                <a:xfrm>
                  <a:off x="4206056" y="5115588"/>
                  <a:ext cx="1165704" cy="6038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altLang="ja-JP" sz="1662" b="1" dirty="0">
                      <a:solidFill>
                        <a:prstClr val="white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Super </a:t>
                  </a:r>
                </a:p>
                <a:p>
                  <a:pPr defTabSz="457200">
                    <a:defRPr/>
                  </a:pPr>
                  <a:r>
                    <a:rPr lang="en-US" altLang="ja-JP" sz="1662" b="1" dirty="0">
                      <a:solidFill>
                        <a:prstClr val="white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computer</a:t>
                  </a:r>
                  <a:endParaRPr lang="ja-JP" altLang="en-US" sz="1662" b="1" dirty="0">
                    <a:solidFill>
                      <a:prstClr val="white"/>
                    </a:solidFill>
                    <a:latin typeface="Helvetica Neue" panose="02000503000000020004" pitchFamily="2" charset="0"/>
                    <a:ea typeface="ＭＳ Ｐゴシック" panose="020B0600070205080204" pitchFamily="34" charset="-128"/>
                    <a:cs typeface="Helvetica Neue" panose="02000503000000020004" pitchFamily="2" charset="0"/>
                  </a:endParaRPr>
                </a:p>
              </p:txBody>
            </p:sp>
          </p:grpSp>
        </p:grpSp>
        <p:sp>
          <p:nvSpPr>
            <p:cNvPr id="38" name="右矢印 37"/>
            <p:cNvSpPr/>
            <p:nvPr/>
          </p:nvSpPr>
          <p:spPr>
            <a:xfrm>
              <a:off x="5312968" y="5398432"/>
              <a:ext cx="314384" cy="457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69297BB7-6F5C-F84B-8C0C-9246FD2976D7}"/>
                </a:ext>
              </a:extLst>
            </p:cNvPr>
            <p:cNvGrpSpPr/>
            <p:nvPr/>
          </p:nvGrpSpPr>
          <p:grpSpPr>
            <a:xfrm>
              <a:off x="5366080" y="4821479"/>
              <a:ext cx="1401345" cy="2021651"/>
              <a:chOff x="5544750" y="4821479"/>
              <a:chExt cx="1401345" cy="2021651"/>
            </a:xfrm>
          </p:grpSpPr>
          <p:sp>
            <p:nvSpPr>
              <p:cNvPr id="39" name="テキスト ボックス 38"/>
              <p:cNvSpPr txBox="1"/>
              <p:nvPr/>
            </p:nvSpPr>
            <p:spPr>
              <a:xfrm>
                <a:off x="5544750" y="5919800"/>
                <a:ext cx="14013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Manual</a:t>
                </a:r>
              </a:p>
              <a:p>
                <a:pPr algn="ctr" defTabSz="457200">
                  <a:defRPr/>
                </a:pPr>
                <a:r>
                  <a:rPr lang="en-US" altLang="ja-JP" dirty="0" err="1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curation</a:t>
                </a: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by </a:t>
                </a:r>
              </a:p>
              <a:p>
                <a:pPr algn="ctr" defTabSz="4572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Team NGS</a:t>
                </a:r>
              </a:p>
            </p:txBody>
          </p:sp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09213" y="4821479"/>
                <a:ext cx="472419" cy="1083759"/>
              </a:xfrm>
              <a:prstGeom prst="rect">
                <a:avLst/>
              </a:prstGeom>
            </p:spPr>
          </p:pic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2CE40BF-D13E-9042-8BDD-EFF895A0D932}"/>
                </a:ext>
              </a:extLst>
            </p:cNvPr>
            <p:cNvGrpSpPr/>
            <p:nvPr/>
          </p:nvGrpSpPr>
          <p:grpSpPr>
            <a:xfrm>
              <a:off x="1643550" y="5345882"/>
              <a:ext cx="1929374" cy="1497248"/>
              <a:chOff x="1958850" y="5345882"/>
              <a:chExt cx="1929374" cy="1497248"/>
            </a:xfrm>
          </p:grpSpPr>
          <p:sp>
            <p:nvSpPr>
              <p:cNvPr id="30" name="テキスト ボックス 29"/>
              <p:cNvSpPr txBox="1"/>
              <p:nvPr/>
            </p:nvSpPr>
            <p:spPr>
              <a:xfrm>
                <a:off x="1958850" y="5919800"/>
                <a:ext cx="1929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DNA/library-prep</a:t>
                </a:r>
              </a:p>
              <a:p>
                <a:pPr algn="ctr" defTabSz="4572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 Sequence </a:t>
                </a:r>
              </a:p>
              <a:p>
                <a:pPr algn="ctr" defTabSz="4572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by Team NGS </a:t>
                </a:r>
                <a:endParaRPr lang="ja-JP" altLang="en-US" dirty="0">
                  <a:solidFill>
                    <a:prstClr val="black"/>
                  </a:solidFill>
                  <a:latin typeface="Helvetica Neue" panose="02000503000000020004" pitchFamily="2" charset="0"/>
                  <a:ea typeface="ＭＳ Ｐゴシック" panose="020B0600070205080204" pitchFamily="34" charset="-128"/>
                  <a:cs typeface="Helvetica Neue" panose="02000503000000020004" pitchFamily="2" charset="0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458903" y="534588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altLang="ja-JP" dirty="0" err="1">
                    <a:solidFill>
                      <a:prstClr val="white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NextSeq</a:t>
                </a:r>
                <a:endParaRPr lang="ja-JP" altLang="en-US" dirty="0">
                  <a:solidFill>
                    <a:prstClr val="white"/>
                  </a:solidFill>
                  <a:latin typeface="Helvetica Neue" panose="02000503000000020004" pitchFamily="2" charset="0"/>
                  <a:ea typeface="ＭＳ Ｐゴシック" panose="020B0600070205080204" pitchFamily="34" charset="-128"/>
                  <a:cs typeface="Helvetica Neue" panose="02000503000000020004" pitchFamily="2" charset="0"/>
                </a:endParaRPr>
              </a:p>
            </p:txBody>
          </p:sp>
        </p:grp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B2C04AE8-365B-A24C-8CF8-DCA45844C8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9464" y="4434494"/>
            <a:ext cx="1280275" cy="13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B77C99-B5BD-E8F0-4D01-A8251C49EDFD}"/>
              </a:ext>
            </a:extLst>
          </p:cNvPr>
          <p:cNvSpPr/>
          <p:nvPr/>
        </p:nvSpPr>
        <p:spPr>
          <a:xfrm>
            <a:off x="892277" y="4858319"/>
            <a:ext cx="485795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BA5F9B-480B-9DA7-52EC-1EF2F64D11A2}"/>
              </a:ext>
            </a:extLst>
          </p:cNvPr>
          <p:cNvSpPr/>
          <p:nvPr/>
        </p:nvSpPr>
        <p:spPr>
          <a:xfrm>
            <a:off x="885563" y="3759336"/>
            <a:ext cx="485795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3C4436-0181-B4AF-D78B-0D13E37C7511}"/>
              </a:ext>
            </a:extLst>
          </p:cNvPr>
          <p:cNvSpPr/>
          <p:nvPr/>
        </p:nvSpPr>
        <p:spPr>
          <a:xfrm>
            <a:off x="885562" y="5372464"/>
            <a:ext cx="485795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CF165A-9DB6-9149-0E06-24CF90F528B0}"/>
              </a:ext>
            </a:extLst>
          </p:cNvPr>
          <p:cNvSpPr txBox="1"/>
          <p:nvPr/>
        </p:nvSpPr>
        <p:spPr>
          <a:xfrm>
            <a:off x="0" y="1219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Quality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67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1524000" y="-1587"/>
            <a:ext cx="9144000" cy="84772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iryo"/>
              <a:buNone/>
            </a:pPr>
            <a:r>
              <a:rPr lang="en-US" sz="3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結果:変異アレル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(%) summary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4825" y="6280662"/>
            <a:ext cx="8496300" cy="554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3417347" y="826533"/>
            <a:ext cx="15263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Genomon 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mutation call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3665013" y="1504623"/>
            <a:ext cx="1008801" cy="576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C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 rot="5400000">
            <a:off x="7059851" y="1667668"/>
            <a:ext cx="250699" cy="249910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 cap="flat" cmpd="sng">
            <a:solidFill>
              <a:srgbClr val="008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7616270" y="826533"/>
            <a:ext cx="10310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Manual 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curation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7616270" y="1504623"/>
            <a:ext cx="1008801" cy="576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C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 rot="5400000">
            <a:off x="4887989" y="1635503"/>
            <a:ext cx="250699" cy="249910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 cap="flat" cmpd="sng">
            <a:solidFill>
              <a:srgbClr val="008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625467" y="1472458"/>
            <a:ext cx="1008801" cy="576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C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5586513" y="806539"/>
            <a:ext cx="138117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Yokomon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curation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EEEE4AE-211F-C68D-C421-C3D0F5328C43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775744"/>
          <a:ext cx="7620000" cy="24511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48565078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3220094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40248700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4551388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6885921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694925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6899466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0095793"/>
                    </a:ext>
                  </a:extLst>
                </a:gridCol>
              </a:tblGrid>
              <a:tr h="3175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アミノ酸変異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Sample source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82311"/>
                  </a:ext>
                </a:extLst>
              </a:tr>
              <a:tr h="12065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34513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変異アレル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BMA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34071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頻度 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Meiryo" panose="020B0604030504040204" pitchFamily="34" charset="-128"/>
                        </a:rPr>
                        <a:t>(%)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Swab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36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456A1-5210-BD2E-971B-D0B56C4DA68D}"/>
              </a:ext>
            </a:extLst>
          </p:cNvPr>
          <p:cNvSpPr txBox="1">
            <a:spLocks/>
          </p:cNvSpPr>
          <p:nvPr/>
        </p:nvSpPr>
        <p:spPr>
          <a:xfrm>
            <a:off x="1524000" y="76738"/>
            <a:ext cx="9144000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ja-JP" sz="2700" dirty="0">
                <a:solidFill>
                  <a:prstClr val="black"/>
                </a:solidFill>
                <a:latin typeface="Helvetica Neue" panose="02000503000000020004" pitchFamily="2" charset="0"/>
                <a:ea typeface="ＭＳ Ｐゴシック" panose="020B0600070205080204" pitchFamily="34" charset="-128"/>
                <a:cs typeface="Helvetica Neue" panose="02000503000000020004" pitchFamily="2" charset="0"/>
              </a:rPr>
              <a:t>IGV</a:t>
            </a:r>
            <a:endParaRPr lang="ja-JP" altLang="en-US" sz="2700" dirty="0">
              <a:solidFill>
                <a:prstClr val="black"/>
              </a:solidFill>
              <a:latin typeface="Helvetica Neue" panose="02000503000000020004" pitchFamily="2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72256E-F085-98C4-417D-CB8A8BA2A768}"/>
              </a:ext>
            </a:extLst>
          </p:cNvPr>
          <p:cNvSpPr txBox="1"/>
          <p:nvPr/>
        </p:nvSpPr>
        <p:spPr>
          <a:xfrm>
            <a:off x="257748" y="223283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tumor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375870-958F-BEEF-4BFB-B06E47950889}"/>
              </a:ext>
            </a:extLst>
          </p:cNvPr>
          <p:cNvSpPr txBox="1"/>
          <p:nvPr/>
        </p:nvSpPr>
        <p:spPr>
          <a:xfrm>
            <a:off x="257748" y="462516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swab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99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0CE8843-6F7B-EA8E-27E7-B7769C991C7F}"/>
              </a:ext>
            </a:extLst>
          </p:cNvPr>
          <p:cNvSpPr txBox="1">
            <a:spLocks/>
          </p:cNvSpPr>
          <p:nvPr/>
        </p:nvSpPr>
        <p:spPr>
          <a:xfrm>
            <a:off x="1524000" y="154382"/>
            <a:ext cx="9144000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ja-JP" sz="27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  <a:endParaRPr lang="ja-JP" altLang="en-US" sz="2700" dirty="0">
              <a:solidFill>
                <a:prstClr val="black"/>
              </a:solidFill>
              <a:latin typeface="Helvetica Neue" panose="02000503000000020004" pitchFamily="2" charset="0"/>
              <a:ea typeface="ＭＳ Ｐゴシック" panose="020B0600070205080204" pitchFamily="34" charset="-128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14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477B0946-4903-16B2-BE3A-AFD25EF84B50}"/>
              </a:ext>
            </a:extLst>
          </p:cNvPr>
          <p:cNvSpPr txBox="1">
            <a:spLocks/>
          </p:cNvSpPr>
          <p:nvPr/>
        </p:nvSpPr>
        <p:spPr>
          <a:xfrm>
            <a:off x="0" y="40853"/>
            <a:ext cx="1887739" cy="1195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>
                <a:latin typeface="CaskaydiaCove Nerd Font" pitchFamily="2" charset="0"/>
                <a:cs typeface="CaskaydiaCove Nerd Font" pitchFamily="2" charset="0"/>
              </a:rPr>
              <a:t>CNV</a:t>
            </a:r>
            <a:endParaRPr lang="ja-JP" altLang="en-US" sz="3200" b="1" dirty="0">
              <a:latin typeface="CaskaydiaCove Nerd Font" pitchFamily="2" charset="0"/>
              <a:cs typeface="CaskaydiaCove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3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27522</TotalTime>
  <Words>182</Words>
  <Application>Microsoft Macintosh PowerPoint</Application>
  <PresentationFormat>ワイド画面</PresentationFormat>
  <Paragraphs>86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CaskaydiaCove Nerd Font</vt:lpstr>
      <vt:lpstr>Times</vt:lpstr>
      <vt:lpstr>Meiryo</vt:lpstr>
      <vt:lpstr>游ゴシック</vt:lpstr>
      <vt:lpstr>游ゴシック Light</vt:lpstr>
      <vt:lpstr>Arial</vt:lpstr>
      <vt:lpstr>Calibri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福島 英人</dc:creator>
  <cp:lastModifiedBy>Fukushima Hidehito</cp:lastModifiedBy>
  <cp:revision>33</cp:revision>
  <dcterms:created xsi:type="dcterms:W3CDTF">2023-04-15T04:19:31Z</dcterms:created>
  <dcterms:modified xsi:type="dcterms:W3CDTF">2024-05-16T06:44:59Z</dcterms:modified>
</cp:coreProperties>
</file>