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3" r:id="rId8"/>
    <p:sldId id="261" r:id="rId9"/>
    <p:sldId id="264" r:id="rId10"/>
    <p:sldId id="265" r:id="rId11"/>
    <p:sldId id="268" r:id="rId12"/>
    <p:sldId id="266" r:id="rId13"/>
    <p:sldId id="267" r:id="rId14"/>
    <p:sldId id="269" r:id="rId15"/>
    <p:sldId id="270" r:id="rId16"/>
    <p:sldId id="271" r:id="rId17"/>
    <p:sldId id="273" r:id="rId18"/>
    <p:sldId id="274" r:id="rId19"/>
    <p:sldId id="272" r:id="rId20"/>
    <p:sldId id="278"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E4176B2-DA24-429F-A6FD-1FA3B52EA439}" type="datetimeFigureOut">
              <a:rPr kumimoji="1" lang="ja-JP" altLang="en-US" smtClean="0"/>
              <a:t>2018/9/13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3321883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E4176B2-DA24-429F-A6FD-1FA3B52EA439}" type="datetimeFigureOut">
              <a:rPr kumimoji="1" lang="ja-JP" altLang="en-US" smtClean="0"/>
              <a:t>2018/9/13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374744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E4176B2-DA24-429F-A6FD-1FA3B52EA439}" type="datetimeFigureOut">
              <a:rPr kumimoji="1" lang="ja-JP" altLang="en-US" smtClean="0"/>
              <a:t>2018/9/13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1119721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E4176B2-DA24-429F-A6FD-1FA3B52EA439}" type="datetimeFigureOut">
              <a:rPr kumimoji="1" lang="ja-JP" altLang="en-US" smtClean="0"/>
              <a:t>2018/9/13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09331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E4176B2-DA24-429F-A6FD-1FA3B52EA439}" type="datetimeFigureOut">
              <a:rPr kumimoji="1" lang="ja-JP" altLang="en-US" smtClean="0"/>
              <a:t>2018/9/13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2639424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1E4176B2-DA24-429F-A6FD-1FA3B52EA439}" type="datetimeFigureOut">
              <a:rPr kumimoji="1" lang="ja-JP" altLang="en-US" smtClean="0"/>
              <a:t>2018/9/13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4147801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1E4176B2-DA24-429F-A6FD-1FA3B52EA439}" type="datetimeFigureOut">
              <a:rPr kumimoji="1" lang="ja-JP" altLang="en-US" smtClean="0"/>
              <a:t>2018/9/13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2406532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E4176B2-DA24-429F-A6FD-1FA3B52EA439}" type="datetimeFigureOut">
              <a:rPr kumimoji="1" lang="ja-JP" altLang="en-US" smtClean="0"/>
              <a:t>2018/9/13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380892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ja-JP" altLang="en-US"/>
              <a:t>マスター タイトルの書式設定</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E4176B2-DA24-429F-A6FD-1FA3B52EA439}" type="datetimeFigureOut">
              <a:rPr kumimoji="1" lang="ja-JP" altLang="en-US" smtClean="0"/>
              <a:t>2018/9/13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316447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E4176B2-DA24-429F-A6FD-1FA3B52EA439}" type="datetimeFigureOut">
              <a:rPr kumimoji="1" lang="ja-JP" altLang="en-US" smtClean="0"/>
              <a:t>2018/9/13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225070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E4176B2-DA24-429F-A6FD-1FA3B52EA439}" type="datetimeFigureOut">
              <a:rPr kumimoji="1" lang="ja-JP" altLang="en-US" smtClean="0"/>
              <a:t>2018/9/13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3149729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E4176B2-DA24-429F-A6FD-1FA3B52EA439}" type="datetimeFigureOut">
              <a:rPr kumimoji="1" lang="ja-JP" altLang="en-US" smtClean="0"/>
              <a:t>2018/9/13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2406151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Content Placeholder 3"/>
          <p:cNvSpPr>
            <a:spLocks noGrp="1"/>
          </p:cNvSpPr>
          <p:nvPr>
            <p:ph sz="quarter" idx="13"/>
          </p:nvPr>
        </p:nvSpPr>
        <p:spPr>
          <a:xfrm>
            <a:off x="913774" y="3051012"/>
            <a:ext cx="5106027"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3" name="Content Placeholder 5"/>
          <p:cNvSpPr>
            <a:spLocks noGrp="1"/>
          </p:cNvSpPr>
          <p:nvPr>
            <p:ph sz="quarter" idx="14"/>
          </p:nvPr>
        </p:nvSpPr>
        <p:spPr>
          <a:xfrm>
            <a:off x="6172200" y="3051012"/>
            <a:ext cx="5105401"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E4176B2-DA24-429F-A6FD-1FA3B52EA439}" type="datetimeFigureOut">
              <a:rPr kumimoji="1" lang="ja-JP" altLang="en-US" smtClean="0"/>
              <a:t>2018/9/13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356654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E4176B2-DA24-429F-A6FD-1FA3B52EA439}" type="datetimeFigureOut">
              <a:rPr kumimoji="1" lang="ja-JP" altLang="en-US" smtClean="0"/>
              <a:t>2018/9/13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3604655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E4176B2-DA24-429F-A6FD-1FA3B52EA439}" type="datetimeFigureOut">
              <a:rPr kumimoji="1" lang="ja-JP" altLang="en-US" smtClean="0"/>
              <a:t>2018/9/13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3847422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ja-JP" altLang="en-US"/>
              <a:t>マスター タイトルの書式設定</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E4176B2-DA24-429F-A6FD-1FA3B52EA439}" type="datetimeFigureOut">
              <a:rPr kumimoji="1" lang="ja-JP" altLang="en-US" smtClean="0"/>
              <a:t>2018/9/13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1815564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E4176B2-DA24-429F-A6FD-1FA3B52EA439}" type="datetimeFigureOut">
              <a:rPr kumimoji="1" lang="ja-JP" altLang="en-US" smtClean="0"/>
              <a:t>2018/9/13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248957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E4176B2-DA24-429F-A6FD-1FA3B52EA439}" type="datetimeFigureOut">
              <a:rPr kumimoji="1" lang="ja-JP" altLang="en-US" smtClean="0"/>
              <a:t>2018/9/13</a:t>
            </a:fld>
            <a:endParaRPr kumimoji="1" lang="ja-JP"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27346703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kumimoji="1"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xxxx/tes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E8D4168B-AFD6-4304-B5BF-57B8F920650C}"/>
              </a:ext>
            </a:extLst>
          </p:cNvPr>
          <p:cNvSpPr/>
          <p:nvPr/>
        </p:nvSpPr>
        <p:spPr>
          <a:xfrm>
            <a:off x="1958503" y="1916350"/>
            <a:ext cx="8936476" cy="2717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4000" dirty="0">
                <a:solidFill>
                  <a:schemeClr val="tx1"/>
                </a:solidFill>
                <a:latin typeface="ＭＳ ゴシック" panose="020B0609070205080204" pitchFamily="49" charset="-128"/>
                <a:ea typeface="ＭＳ ゴシック" panose="020B0609070205080204" pitchFamily="49" charset="-128"/>
              </a:rPr>
              <a:t>本当は意外と難しい</a:t>
            </a:r>
            <a:r>
              <a:rPr lang="en-US" altLang="ja-JP" sz="4000" dirty="0">
                <a:solidFill>
                  <a:schemeClr val="tx1"/>
                </a:solidFill>
                <a:latin typeface="ＭＳ ゴシック" panose="020B0609070205080204" pitchFamily="49" charset="-128"/>
                <a:ea typeface="ＭＳ ゴシック" panose="020B0609070205080204" pitchFamily="49" charset="-128"/>
              </a:rPr>
              <a:t>JavaScript</a:t>
            </a:r>
            <a:r>
              <a:rPr lang="ja-JP" altLang="en-US" sz="4000" dirty="0">
                <a:solidFill>
                  <a:schemeClr val="tx1"/>
                </a:solidFill>
                <a:latin typeface="ＭＳ ゴシック" panose="020B0609070205080204" pitchFamily="49" charset="-128"/>
                <a:ea typeface="ＭＳ ゴシック" panose="020B0609070205080204" pitchFamily="49" charset="-128"/>
              </a:rPr>
              <a:t>の話</a:t>
            </a:r>
            <a:endParaRPr kumimoji="1" lang="en-US" altLang="ja-JP" sz="4000" dirty="0">
              <a:solidFill>
                <a:schemeClr val="tx1"/>
              </a:solidFill>
            </a:endParaRPr>
          </a:p>
        </p:txBody>
      </p:sp>
    </p:spTree>
    <p:extLst>
      <p:ext uri="{BB962C8B-B14F-4D97-AF65-F5344CB8AC3E}">
        <p14:creationId xmlns:p14="http://schemas.microsoft.com/office/powerpoint/2010/main" val="279265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465C06-F67D-4E37-9937-81BBA190209F}"/>
              </a:ext>
            </a:extLst>
          </p:cNvPr>
          <p:cNvSpPr>
            <a:spLocks noGrp="1"/>
          </p:cNvSpPr>
          <p:nvPr>
            <p:ph type="title"/>
          </p:nvPr>
        </p:nvSpPr>
        <p:spPr/>
        <p:txBody>
          <a:bodyPr/>
          <a:lstStyle/>
          <a:p>
            <a:r>
              <a:rPr kumimoji="1" lang="ja-JP" altLang="en-US" dirty="0"/>
              <a:t>ならなんで並行して動作しているのか？</a:t>
            </a:r>
          </a:p>
        </p:txBody>
      </p:sp>
      <p:sp>
        <p:nvSpPr>
          <p:cNvPr id="5" name="正方形/長方形 4">
            <a:extLst>
              <a:ext uri="{FF2B5EF4-FFF2-40B4-BE49-F238E27FC236}">
                <a16:creationId xmlns:a16="http://schemas.microsoft.com/office/drawing/2014/main" id="{00A502B0-48C3-43FB-B937-E901F43071A6}"/>
              </a:ext>
            </a:extLst>
          </p:cNvPr>
          <p:cNvSpPr/>
          <p:nvPr/>
        </p:nvSpPr>
        <p:spPr>
          <a:xfrm>
            <a:off x="1248384" y="1926077"/>
            <a:ext cx="10029841" cy="2717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latin typeface="ＭＳ ゴシック" panose="020B0609070205080204" pitchFamily="49" charset="-128"/>
                <a:ea typeface="ＭＳ ゴシック" panose="020B0609070205080204" pitchFamily="49" charset="-128"/>
              </a:rPr>
              <a:t>１：</a:t>
            </a:r>
            <a:r>
              <a:rPr lang="en-US" altLang="ja-JP" dirty="0">
                <a:solidFill>
                  <a:schemeClr val="tx1"/>
                </a:solidFill>
                <a:latin typeface="ＭＳ ゴシック" panose="020B0609070205080204" pitchFamily="49" charset="-128"/>
                <a:ea typeface="ＭＳ ゴシック" panose="020B0609070205080204" pitchFamily="49" charset="-128"/>
              </a:rPr>
              <a:t> JavaScirpt</a:t>
            </a:r>
            <a:r>
              <a:rPr lang="ja-JP" altLang="en-US" dirty="0">
                <a:solidFill>
                  <a:schemeClr val="tx1"/>
                </a:solidFill>
                <a:latin typeface="ＭＳ ゴシック" panose="020B0609070205080204" pitchFamily="49" charset="-128"/>
                <a:ea typeface="ＭＳ ゴシック" panose="020B0609070205080204" pitchFamily="49" charset="-128"/>
              </a:rPr>
              <a:t>が実行されてるときはユーザーに待ってもらって、</a:t>
            </a:r>
            <a:endParaRPr lang="en-US" altLang="ja-JP" dirty="0">
              <a:solidFill>
                <a:schemeClr val="tx1"/>
              </a:solidFill>
              <a:latin typeface="ＭＳ ゴシック" panose="020B0609070205080204" pitchFamily="49" charset="-128"/>
              <a:ea typeface="ＭＳ ゴシック" panose="020B0609070205080204" pitchFamily="49" charset="-128"/>
            </a:endParaRPr>
          </a:p>
          <a:p>
            <a:r>
              <a:rPr lang="ja-JP" altLang="en-US" dirty="0">
                <a:solidFill>
                  <a:schemeClr val="tx1"/>
                </a:solidFill>
                <a:latin typeface="ＭＳ ゴシック" panose="020B0609070205080204" pitchFamily="49" charset="-128"/>
                <a:ea typeface="ＭＳ ゴシック" panose="020B0609070205080204" pitchFamily="49" charset="-128"/>
              </a:rPr>
              <a:t>動いてないときはブラウザに制御を戻してあげてユーザーからの反応に応答するよ！</a:t>
            </a:r>
            <a:endParaRPr lang="en-US" altLang="ja-JP" dirty="0">
              <a:solidFill>
                <a:schemeClr val="tx1"/>
              </a:solidFill>
              <a:latin typeface="ＭＳ ゴシック" panose="020B0609070205080204" pitchFamily="49" charset="-128"/>
              <a:ea typeface="ＭＳ ゴシック" panose="020B0609070205080204" pitchFamily="49" charset="-128"/>
            </a:endParaRPr>
          </a:p>
          <a:p>
            <a:endParaRPr lang="en-US" altLang="ja-JP" dirty="0">
              <a:solidFill>
                <a:schemeClr val="tx1"/>
              </a:solidFill>
              <a:latin typeface="ＭＳ ゴシック" panose="020B0609070205080204" pitchFamily="49" charset="-128"/>
              <a:ea typeface="ＭＳ ゴシック" panose="020B0609070205080204" pitchFamily="49" charset="-128"/>
            </a:endParaRPr>
          </a:p>
          <a:p>
            <a:r>
              <a:rPr lang="ja-JP" altLang="en-US" dirty="0">
                <a:solidFill>
                  <a:schemeClr val="tx1"/>
                </a:solidFill>
                <a:latin typeface="ＭＳ ゴシック" panose="020B0609070205080204" pitchFamily="49" charset="-128"/>
                <a:ea typeface="ＭＳ ゴシック" panose="020B0609070205080204" pitchFamily="49" charset="-128"/>
              </a:rPr>
              <a:t>２：ユーザーの操作に応答しているときは</a:t>
            </a:r>
            <a:r>
              <a:rPr lang="en-US" altLang="ja-JP" dirty="0">
                <a:solidFill>
                  <a:schemeClr val="tx1"/>
                </a:solidFill>
                <a:latin typeface="ＭＳ ゴシック" panose="020B0609070205080204" pitchFamily="49" charset="-128"/>
                <a:ea typeface="ＭＳ ゴシック" panose="020B0609070205080204" pitchFamily="49" charset="-128"/>
              </a:rPr>
              <a:t>JavaScirpt</a:t>
            </a:r>
            <a:r>
              <a:rPr lang="ja-JP" altLang="en-US" dirty="0">
                <a:solidFill>
                  <a:schemeClr val="tx1"/>
                </a:solidFill>
                <a:latin typeface="ＭＳ ゴシック" panose="020B0609070205080204" pitchFamily="49" charset="-128"/>
                <a:ea typeface="ＭＳ ゴシック" panose="020B0609070205080204" pitchFamily="49" charset="-128"/>
              </a:rPr>
              <a:t>ちょい待って！おわったら</a:t>
            </a:r>
            <a:endParaRPr lang="en-US" altLang="ja-JP" dirty="0">
              <a:solidFill>
                <a:schemeClr val="tx1"/>
              </a:solidFill>
              <a:latin typeface="ＭＳ ゴシック" panose="020B0609070205080204" pitchFamily="49" charset="-128"/>
              <a:ea typeface="ＭＳ ゴシック" panose="020B0609070205080204" pitchFamily="49" charset="-128"/>
            </a:endParaRPr>
          </a:p>
          <a:p>
            <a:r>
              <a:rPr lang="en-US" altLang="ja-JP" dirty="0">
                <a:solidFill>
                  <a:schemeClr val="tx1"/>
                </a:solidFill>
                <a:latin typeface="ＭＳ ゴシック" panose="020B0609070205080204" pitchFamily="49" charset="-128"/>
                <a:ea typeface="ＭＳ ゴシック" panose="020B0609070205080204" pitchFamily="49" charset="-128"/>
              </a:rPr>
              <a:t>JavaScirpt</a:t>
            </a:r>
            <a:r>
              <a:rPr lang="ja-JP" altLang="en-US" dirty="0">
                <a:solidFill>
                  <a:schemeClr val="tx1"/>
                </a:solidFill>
                <a:latin typeface="ＭＳ ゴシック" panose="020B0609070205080204" pitchFamily="49" charset="-128"/>
                <a:ea typeface="ＭＳ ゴシック" panose="020B0609070205080204" pitchFamily="49" charset="-128"/>
              </a:rPr>
              <a:t>処理登録をしている順に</a:t>
            </a:r>
            <a:r>
              <a:rPr lang="en-US" altLang="ja-JP" dirty="0">
                <a:solidFill>
                  <a:schemeClr val="tx1"/>
                </a:solidFill>
                <a:latin typeface="ＭＳ ゴシック" panose="020B0609070205080204" pitchFamily="49" charset="-128"/>
                <a:ea typeface="ＭＳ ゴシック" panose="020B0609070205080204" pitchFamily="49" charset="-128"/>
              </a:rPr>
              <a:t>JavaScript</a:t>
            </a:r>
            <a:r>
              <a:rPr lang="ja-JP" altLang="en-US" dirty="0">
                <a:solidFill>
                  <a:schemeClr val="tx1"/>
                </a:solidFill>
                <a:latin typeface="ＭＳ ゴシック" panose="020B0609070205080204" pitchFamily="49" charset="-128"/>
                <a:ea typeface="ＭＳ ゴシック" panose="020B0609070205080204" pitchFamily="49" charset="-128"/>
              </a:rPr>
              <a:t>で実行してほしい関数呼び出すよ！</a:t>
            </a:r>
            <a:endParaRPr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lang="ja-JP" altLang="en-US" dirty="0">
                <a:solidFill>
                  <a:schemeClr val="tx1"/>
                </a:solidFill>
                <a:latin typeface="ＭＳ ゴシック" panose="020B0609070205080204" pitchFamily="49" charset="-128"/>
                <a:ea typeface="ＭＳ ゴシック" panose="020B0609070205080204" pitchFamily="49" charset="-128"/>
              </a:rPr>
              <a:t>上の２つをブラウザがコントロールすることによりユーザー操作と</a:t>
            </a:r>
            <a:r>
              <a:rPr lang="en-US" altLang="ja-JP" dirty="0">
                <a:solidFill>
                  <a:schemeClr val="tx1"/>
                </a:solidFill>
                <a:latin typeface="ＭＳ ゴシック" panose="020B0609070205080204" pitchFamily="49" charset="-128"/>
                <a:ea typeface="ＭＳ ゴシック" panose="020B0609070205080204" pitchFamily="49" charset="-128"/>
              </a:rPr>
              <a:t>JavaScirpt</a:t>
            </a:r>
            <a:r>
              <a:rPr lang="ja-JP" altLang="en-US" dirty="0">
                <a:solidFill>
                  <a:schemeClr val="tx1"/>
                </a:solidFill>
                <a:latin typeface="ＭＳ ゴシック" panose="020B0609070205080204" pitchFamily="49" charset="-128"/>
                <a:ea typeface="ＭＳ ゴシック" panose="020B0609070205080204" pitchFamily="49" charset="-128"/>
              </a:rPr>
              <a:t>プラグラムを</a:t>
            </a:r>
            <a:endParaRPr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同時実行している。</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ja-JP" altLang="en-US"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96239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ããã©ã¦ã¶ãã®ç»åæ¤ç´¢çµæ">
            <a:extLst>
              <a:ext uri="{FF2B5EF4-FFF2-40B4-BE49-F238E27FC236}">
                <a16:creationId xmlns:a16="http://schemas.microsoft.com/office/drawing/2014/main" id="{0A614217-84BA-43D1-ADFA-58840DB3F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902" y="868104"/>
            <a:ext cx="2084126" cy="146183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表 5">
            <a:extLst>
              <a:ext uri="{FF2B5EF4-FFF2-40B4-BE49-F238E27FC236}">
                <a16:creationId xmlns:a16="http://schemas.microsoft.com/office/drawing/2014/main" id="{780D99E8-E902-4EC1-AAE6-704EA93ACE50}"/>
              </a:ext>
            </a:extLst>
          </p:cNvPr>
          <p:cNvGraphicFramePr>
            <a:graphicFrameLocks noGrp="1"/>
          </p:cNvGraphicFramePr>
          <p:nvPr>
            <p:extLst>
              <p:ext uri="{D42A27DB-BD31-4B8C-83A1-F6EECF244321}">
                <p14:modId xmlns:p14="http://schemas.microsoft.com/office/powerpoint/2010/main" val="1833271821"/>
              </p:ext>
            </p:extLst>
          </p:nvPr>
        </p:nvGraphicFramePr>
        <p:xfrm>
          <a:off x="5893396" y="4271411"/>
          <a:ext cx="1848256" cy="1645920"/>
        </p:xfrm>
        <a:graphic>
          <a:graphicData uri="http://schemas.openxmlformats.org/drawingml/2006/table">
            <a:tbl>
              <a:tblPr firstRow="1" bandRow="1">
                <a:tableStyleId>{5C22544A-7EE6-4342-B048-85BDC9FD1C3A}</a:tableStyleId>
              </a:tblPr>
              <a:tblGrid>
                <a:gridCol w="1848256">
                  <a:extLst>
                    <a:ext uri="{9D8B030D-6E8A-4147-A177-3AD203B41FA5}">
                      <a16:colId xmlns:a16="http://schemas.microsoft.com/office/drawing/2014/main" val="4130075233"/>
                    </a:ext>
                  </a:extLst>
                </a:gridCol>
              </a:tblGrid>
              <a:tr h="761553">
                <a:tc>
                  <a:txBody>
                    <a:bodyPr/>
                    <a:lstStyle/>
                    <a:p>
                      <a:r>
                        <a:rPr kumimoji="1" lang="en-US" altLang="ja-JP" dirty="0"/>
                        <a:t>JAVASCIRIT</a:t>
                      </a:r>
                      <a:r>
                        <a:rPr kumimoji="1" lang="ja-JP" altLang="en-US" dirty="0"/>
                        <a:t>実行してほしい配列</a:t>
                      </a:r>
                      <a:r>
                        <a:rPr kumimoji="1" lang="en-US" altLang="ja-JP" dirty="0"/>
                        <a:t>(</a:t>
                      </a:r>
                      <a:r>
                        <a:rPr kumimoji="1" lang="ja-JP" altLang="en-US" dirty="0"/>
                        <a:t>関数配列）</a:t>
                      </a:r>
                      <a:endParaRPr kumimoji="1" lang="en-US" altLang="ja-JP" dirty="0"/>
                    </a:p>
                  </a:txBody>
                  <a:tcPr/>
                </a:tc>
                <a:extLst>
                  <a:ext uri="{0D108BD9-81ED-4DB2-BD59-A6C34878D82A}">
                    <a16:rowId xmlns:a16="http://schemas.microsoft.com/office/drawing/2014/main" val="414778601"/>
                  </a:ext>
                </a:extLst>
              </a:tr>
              <a:tr h="304621">
                <a:tc>
                  <a:txBody>
                    <a:bodyPr/>
                    <a:lstStyle/>
                    <a:p>
                      <a:r>
                        <a:rPr kumimoji="1" lang="en-US" altLang="ja-JP" dirty="0"/>
                        <a:t>testFunction</a:t>
                      </a:r>
                      <a:endParaRPr kumimoji="1" lang="ja-JP" altLang="en-US" dirty="0"/>
                    </a:p>
                  </a:txBody>
                  <a:tcPr/>
                </a:tc>
                <a:extLst>
                  <a:ext uri="{0D108BD9-81ED-4DB2-BD59-A6C34878D82A}">
                    <a16:rowId xmlns:a16="http://schemas.microsoft.com/office/drawing/2014/main" val="1850290493"/>
                  </a:ext>
                </a:extLst>
              </a:tr>
              <a:tr h="304621">
                <a:tc>
                  <a:txBody>
                    <a:bodyPr/>
                    <a:lstStyle/>
                    <a:p>
                      <a:endParaRPr kumimoji="1" lang="ja-JP" altLang="en-US" dirty="0"/>
                    </a:p>
                  </a:txBody>
                  <a:tcPr/>
                </a:tc>
                <a:extLst>
                  <a:ext uri="{0D108BD9-81ED-4DB2-BD59-A6C34878D82A}">
                    <a16:rowId xmlns:a16="http://schemas.microsoft.com/office/drawing/2014/main" val="936947133"/>
                  </a:ext>
                </a:extLst>
              </a:tr>
            </a:tbl>
          </a:graphicData>
        </a:graphic>
      </p:graphicFrame>
      <p:pic>
        <p:nvPicPr>
          <p:cNvPr id="3078" name="Picture 6" descr="ãJavaScriptãã®ç»åæ¤ç´¢çµæ">
            <a:extLst>
              <a:ext uri="{FF2B5EF4-FFF2-40B4-BE49-F238E27FC236}">
                <a16:creationId xmlns:a16="http://schemas.microsoft.com/office/drawing/2014/main" id="{95B9E91D-D547-42DB-8B7C-AADCA8043C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4430" y="862786"/>
            <a:ext cx="1591991" cy="159199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ãchromeãã®ç»åæ¤ç´¢çµæ">
            <a:extLst>
              <a:ext uri="{FF2B5EF4-FFF2-40B4-BE49-F238E27FC236}">
                <a16:creationId xmlns:a16="http://schemas.microsoft.com/office/drawing/2014/main" id="{3238F343-D3D7-452B-B079-34BF9A2E39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9935" y="3155623"/>
            <a:ext cx="1502790" cy="1502790"/>
          </a:xfrm>
          <a:prstGeom prst="rect">
            <a:avLst/>
          </a:prstGeom>
          <a:noFill/>
          <a:extLst>
            <a:ext uri="{909E8E84-426E-40DD-AFC4-6F175D3DCCD1}">
              <a14:hiddenFill xmlns:a14="http://schemas.microsoft.com/office/drawing/2010/main">
                <a:solidFill>
                  <a:srgbClr val="FFFFFF"/>
                </a:solidFill>
              </a14:hiddenFill>
            </a:ext>
          </a:extLst>
        </p:spPr>
      </p:pic>
      <p:sp>
        <p:nvSpPr>
          <p:cNvPr id="7" name="吹き出し: 角を丸めた四角形 6">
            <a:extLst>
              <a:ext uri="{FF2B5EF4-FFF2-40B4-BE49-F238E27FC236}">
                <a16:creationId xmlns:a16="http://schemas.microsoft.com/office/drawing/2014/main" id="{DB7F8F6D-4EE3-4C8C-8349-6E90CF63D353}"/>
              </a:ext>
            </a:extLst>
          </p:cNvPr>
          <p:cNvSpPr/>
          <p:nvPr/>
        </p:nvSpPr>
        <p:spPr>
          <a:xfrm>
            <a:off x="1047674" y="3292006"/>
            <a:ext cx="1431340" cy="420131"/>
          </a:xfrm>
          <a:prstGeom prst="wedgeRoundRectCallout">
            <a:avLst>
              <a:gd name="adj1" fmla="val 83321"/>
              <a:gd name="adj2" fmla="val -556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１：暇？？</a:t>
            </a:r>
          </a:p>
        </p:txBody>
      </p:sp>
      <p:sp>
        <p:nvSpPr>
          <p:cNvPr id="13" name="吹き出し: 角を丸めた四角形 12">
            <a:extLst>
              <a:ext uri="{FF2B5EF4-FFF2-40B4-BE49-F238E27FC236}">
                <a16:creationId xmlns:a16="http://schemas.microsoft.com/office/drawing/2014/main" id="{17BFDAE9-3E03-491E-9FD5-8E66E9D8FDC0}"/>
              </a:ext>
            </a:extLst>
          </p:cNvPr>
          <p:cNvSpPr/>
          <p:nvPr/>
        </p:nvSpPr>
        <p:spPr>
          <a:xfrm>
            <a:off x="4138367" y="1717124"/>
            <a:ext cx="2236290" cy="446855"/>
          </a:xfrm>
          <a:prstGeom prst="wedgeRoundRectCallout">
            <a:avLst>
              <a:gd name="adj1" fmla="val 30600"/>
              <a:gd name="adj2" fmla="val 1197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３：ちょっとまって！</a:t>
            </a:r>
          </a:p>
        </p:txBody>
      </p:sp>
      <p:sp>
        <p:nvSpPr>
          <p:cNvPr id="14" name="吹き出し: 角を丸めた四角形 13">
            <a:extLst>
              <a:ext uri="{FF2B5EF4-FFF2-40B4-BE49-F238E27FC236}">
                <a16:creationId xmlns:a16="http://schemas.microsoft.com/office/drawing/2014/main" id="{3D22CA94-7D53-4692-AB33-0D8651A04F70}"/>
              </a:ext>
            </a:extLst>
          </p:cNvPr>
          <p:cNvSpPr/>
          <p:nvPr/>
        </p:nvSpPr>
        <p:spPr>
          <a:xfrm>
            <a:off x="3700393" y="2329936"/>
            <a:ext cx="1468093" cy="446855"/>
          </a:xfrm>
          <a:prstGeom prst="wedgeRoundRectCallout">
            <a:avLst>
              <a:gd name="adj1" fmla="val -69332"/>
              <a:gd name="adj2" fmla="val 46609"/>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１：忙しい！</a:t>
            </a:r>
          </a:p>
        </p:txBody>
      </p:sp>
      <p:sp>
        <p:nvSpPr>
          <p:cNvPr id="8" name="矢印: 下 7">
            <a:extLst>
              <a:ext uri="{FF2B5EF4-FFF2-40B4-BE49-F238E27FC236}">
                <a16:creationId xmlns:a16="http://schemas.microsoft.com/office/drawing/2014/main" id="{E9ECD31A-86D1-467B-A09F-585FF86F3036}"/>
              </a:ext>
            </a:extLst>
          </p:cNvPr>
          <p:cNvSpPr/>
          <p:nvPr/>
        </p:nvSpPr>
        <p:spPr>
          <a:xfrm rot="8421840">
            <a:off x="2890612" y="2477402"/>
            <a:ext cx="315597" cy="1427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下 15">
            <a:extLst>
              <a:ext uri="{FF2B5EF4-FFF2-40B4-BE49-F238E27FC236}">
                <a16:creationId xmlns:a16="http://schemas.microsoft.com/office/drawing/2014/main" id="{5DB3B5D8-BDF9-432B-B82B-193AF008F4B6}"/>
              </a:ext>
            </a:extLst>
          </p:cNvPr>
          <p:cNvSpPr/>
          <p:nvPr/>
        </p:nvSpPr>
        <p:spPr>
          <a:xfrm rot="8421840" flipV="1">
            <a:off x="3338745" y="2267876"/>
            <a:ext cx="315597" cy="1415670"/>
          </a:xfrm>
          <a:prstGeom prst="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F8DF57B4-35F4-4EC9-AB7B-0F195A7B689A}"/>
              </a:ext>
            </a:extLst>
          </p:cNvPr>
          <p:cNvSpPr/>
          <p:nvPr/>
        </p:nvSpPr>
        <p:spPr>
          <a:xfrm rot="13609564">
            <a:off x="5782729" y="2102662"/>
            <a:ext cx="315597" cy="15353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下 17">
            <a:extLst>
              <a:ext uri="{FF2B5EF4-FFF2-40B4-BE49-F238E27FC236}">
                <a16:creationId xmlns:a16="http://schemas.microsoft.com/office/drawing/2014/main" id="{6821C357-D54E-48E1-BD51-86B08D68FF4D}"/>
              </a:ext>
            </a:extLst>
          </p:cNvPr>
          <p:cNvSpPr/>
          <p:nvPr/>
        </p:nvSpPr>
        <p:spPr>
          <a:xfrm rot="13609074" flipV="1">
            <a:off x="5990717" y="2358904"/>
            <a:ext cx="315597" cy="1760762"/>
          </a:xfrm>
          <a:prstGeom prst="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角を丸めた四角形 18">
            <a:extLst>
              <a:ext uri="{FF2B5EF4-FFF2-40B4-BE49-F238E27FC236}">
                <a16:creationId xmlns:a16="http://schemas.microsoft.com/office/drawing/2014/main" id="{6F1238F3-3367-441F-8E3B-7D208E34732B}"/>
              </a:ext>
            </a:extLst>
          </p:cNvPr>
          <p:cNvSpPr/>
          <p:nvPr/>
        </p:nvSpPr>
        <p:spPr>
          <a:xfrm>
            <a:off x="6608329" y="3286727"/>
            <a:ext cx="1207115" cy="356621"/>
          </a:xfrm>
          <a:prstGeom prst="wedgeRoundRectCallout">
            <a:avLst>
              <a:gd name="adj1" fmla="val -99545"/>
              <a:gd name="adj2" fmla="val 8869"/>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４：はーい</a:t>
            </a:r>
          </a:p>
        </p:txBody>
      </p:sp>
      <p:sp>
        <p:nvSpPr>
          <p:cNvPr id="9" name="矢印: 上向き折線 8">
            <a:extLst>
              <a:ext uri="{FF2B5EF4-FFF2-40B4-BE49-F238E27FC236}">
                <a16:creationId xmlns:a16="http://schemas.microsoft.com/office/drawing/2014/main" id="{3BD2C01A-C42F-453A-B778-C12E1E741229}"/>
              </a:ext>
            </a:extLst>
          </p:cNvPr>
          <p:cNvSpPr/>
          <p:nvPr/>
        </p:nvSpPr>
        <p:spPr>
          <a:xfrm>
            <a:off x="5458121" y="2329936"/>
            <a:ext cx="2922310" cy="1865512"/>
          </a:xfrm>
          <a:prstGeom prst="bentUpArrow">
            <a:avLst>
              <a:gd name="adj1" fmla="val 9391"/>
              <a:gd name="adj2" fmla="val 17157"/>
              <a:gd name="adj3" fmla="val 317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吹き出し: 角を丸めた四角形 21">
            <a:extLst>
              <a:ext uri="{FF2B5EF4-FFF2-40B4-BE49-F238E27FC236}">
                <a16:creationId xmlns:a16="http://schemas.microsoft.com/office/drawing/2014/main" id="{A990D3B9-17C3-4614-880D-9E0CB35442BD}"/>
              </a:ext>
            </a:extLst>
          </p:cNvPr>
          <p:cNvSpPr/>
          <p:nvPr/>
        </p:nvSpPr>
        <p:spPr>
          <a:xfrm>
            <a:off x="8390574" y="3956811"/>
            <a:ext cx="2237950" cy="949171"/>
          </a:xfrm>
          <a:prstGeom prst="wedgeRoundRectCallout">
            <a:avLst>
              <a:gd name="adj1" fmla="val -68538"/>
              <a:gd name="adj2" fmla="val 19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５：</a:t>
            </a:r>
            <a:r>
              <a:rPr kumimoji="1" lang="en-US" altLang="ja-JP" dirty="0"/>
              <a:t>UI</a:t>
            </a:r>
            <a:r>
              <a:rPr kumimoji="1" lang="ja-JP" altLang="en-US" dirty="0"/>
              <a:t>がひまになったら教えるからこれやって</a:t>
            </a:r>
          </a:p>
        </p:txBody>
      </p:sp>
      <p:sp>
        <p:nvSpPr>
          <p:cNvPr id="23" name="正方形/長方形 22">
            <a:extLst>
              <a:ext uri="{FF2B5EF4-FFF2-40B4-BE49-F238E27FC236}">
                <a16:creationId xmlns:a16="http://schemas.microsoft.com/office/drawing/2014/main" id="{A57BB558-C7FC-4FCB-8D23-BABA6D515EC2}"/>
              </a:ext>
            </a:extLst>
          </p:cNvPr>
          <p:cNvSpPr/>
          <p:nvPr/>
        </p:nvSpPr>
        <p:spPr>
          <a:xfrm>
            <a:off x="1210676" y="5321972"/>
            <a:ext cx="4033797" cy="5241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u="sng" dirty="0">
                <a:solidFill>
                  <a:schemeClr val="tx1"/>
                </a:solidFill>
                <a:latin typeface="ＭＳ ゴシック" panose="020B0609070205080204" pitchFamily="49" charset="-128"/>
                <a:ea typeface="ＭＳ ゴシック" panose="020B0609070205080204" pitchFamily="49" charset="-128"/>
              </a:rPr>
              <a:t>※JS</a:t>
            </a:r>
            <a:r>
              <a:rPr kumimoji="1" lang="ja-JP" altLang="en-US" u="sng" dirty="0">
                <a:solidFill>
                  <a:schemeClr val="tx1"/>
                </a:solidFill>
                <a:latin typeface="ＭＳ ゴシック" panose="020B0609070205080204" pitchFamily="49" charset="-128"/>
                <a:ea typeface="ＭＳ ゴシック" panose="020B0609070205080204" pitchFamily="49" charset="-128"/>
              </a:rPr>
              <a:t>が忙しいときは逆</a:t>
            </a:r>
            <a:endParaRPr kumimoji="1" lang="en-US" altLang="ja-JP" u="sng" dirty="0">
              <a:solidFill>
                <a:schemeClr val="tx1"/>
              </a:solidFill>
              <a:latin typeface="ＭＳ ゴシック" panose="020B0609070205080204" pitchFamily="49" charset="-128"/>
              <a:ea typeface="ＭＳ ゴシック" panose="020B0609070205080204" pitchFamily="49" charset="-128"/>
            </a:endParaRPr>
          </a:p>
          <a:p>
            <a:r>
              <a:rPr kumimoji="1" lang="en-US" altLang="ja-JP" u="sng" dirty="0">
                <a:solidFill>
                  <a:schemeClr val="tx1"/>
                </a:solidFill>
                <a:latin typeface="ＭＳ ゴシック" panose="020B0609070205080204" pitchFamily="49" charset="-128"/>
                <a:ea typeface="ＭＳ ゴシック" panose="020B0609070205080204" pitchFamily="49" charset="-128"/>
              </a:rPr>
              <a:t>(Js</a:t>
            </a:r>
            <a:r>
              <a:rPr kumimoji="1" lang="ja-JP" altLang="en-US" u="sng" dirty="0">
                <a:solidFill>
                  <a:schemeClr val="tx1"/>
                </a:solidFill>
                <a:latin typeface="ＭＳ ゴシック" panose="020B0609070205080204" pitchFamily="49" charset="-128"/>
                <a:ea typeface="ＭＳ ゴシック" panose="020B0609070205080204" pitchFamily="49" charset="-128"/>
              </a:rPr>
              <a:t>が忙しいときは実際は言語が非同期なのであまりないけど</a:t>
            </a:r>
            <a:r>
              <a:rPr kumimoji="1" lang="ja-JP" altLang="en-US" u="sng" dirty="0" err="1">
                <a:solidFill>
                  <a:schemeClr val="tx1"/>
                </a:solidFill>
                <a:latin typeface="ＭＳ ゴシック" panose="020B0609070205080204" pitchFamily="49" charset="-128"/>
                <a:ea typeface="ＭＳ ゴシック" panose="020B0609070205080204" pitchFamily="49" charset="-128"/>
              </a:rPr>
              <a:t>。。</a:t>
            </a:r>
            <a:r>
              <a:rPr kumimoji="1" lang="en-US" altLang="ja-JP" u="sng" dirty="0">
                <a:solidFill>
                  <a:schemeClr val="tx1"/>
                </a:solidFill>
                <a:latin typeface="ＭＳ ゴシック" panose="020B0609070205080204" pitchFamily="49" charset="-128"/>
                <a:ea typeface="ＭＳ ゴシック" panose="020B0609070205080204" pitchFamily="49" charset="-128"/>
              </a:rPr>
              <a:t>)</a:t>
            </a:r>
            <a:endParaRPr kumimoji="1" lang="ja-JP" altLang="en-US" u="sng"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738838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E8176-FC86-481C-AD05-814AE23A1A94}"/>
              </a:ext>
            </a:extLst>
          </p:cNvPr>
          <p:cNvSpPr>
            <a:spLocks noGrp="1"/>
          </p:cNvSpPr>
          <p:nvPr>
            <p:ph type="title"/>
          </p:nvPr>
        </p:nvSpPr>
        <p:spPr/>
        <p:txBody>
          <a:bodyPr/>
          <a:lstStyle/>
          <a:p>
            <a:r>
              <a:rPr kumimoji="1" lang="ja-JP" altLang="en-US" dirty="0"/>
              <a:t>具体的に、</a:t>
            </a:r>
          </a:p>
        </p:txBody>
      </p:sp>
      <p:graphicFrame>
        <p:nvGraphicFramePr>
          <p:cNvPr id="4" name="表 3">
            <a:extLst>
              <a:ext uri="{FF2B5EF4-FFF2-40B4-BE49-F238E27FC236}">
                <a16:creationId xmlns:a16="http://schemas.microsoft.com/office/drawing/2014/main" id="{9CB8DBBC-8D91-4BF5-B4E6-7F53A53C3E7D}"/>
              </a:ext>
            </a:extLst>
          </p:cNvPr>
          <p:cNvGraphicFramePr>
            <a:graphicFrameLocks noGrp="1"/>
          </p:cNvGraphicFramePr>
          <p:nvPr>
            <p:extLst>
              <p:ext uri="{D42A27DB-BD31-4B8C-83A1-F6EECF244321}">
                <p14:modId xmlns:p14="http://schemas.microsoft.com/office/powerpoint/2010/main" val="2150948656"/>
              </p:ext>
            </p:extLst>
          </p:nvPr>
        </p:nvGraphicFramePr>
        <p:xfrm>
          <a:off x="8443608" y="2636015"/>
          <a:ext cx="2562698" cy="2123440"/>
        </p:xfrm>
        <a:graphic>
          <a:graphicData uri="http://schemas.openxmlformats.org/drawingml/2006/table">
            <a:tbl>
              <a:tblPr firstRow="1" bandRow="1">
                <a:tableStyleId>{5C22544A-7EE6-4342-B048-85BDC9FD1C3A}</a:tableStyleId>
              </a:tblPr>
              <a:tblGrid>
                <a:gridCol w="2562698">
                  <a:extLst>
                    <a:ext uri="{9D8B030D-6E8A-4147-A177-3AD203B41FA5}">
                      <a16:colId xmlns:a16="http://schemas.microsoft.com/office/drawing/2014/main" val="4130075233"/>
                    </a:ext>
                  </a:extLst>
                </a:gridCol>
              </a:tblGrid>
              <a:tr h="370840">
                <a:tc>
                  <a:txBody>
                    <a:bodyPr/>
                    <a:lstStyle/>
                    <a:p>
                      <a:r>
                        <a:rPr kumimoji="1" lang="en-US" altLang="ja-JP" dirty="0"/>
                        <a:t>JAVASCIRIT</a:t>
                      </a:r>
                      <a:r>
                        <a:rPr kumimoji="1" lang="ja-JP" altLang="en-US" dirty="0"/>
                        <a:t>実行してほしい配列</a:t>
                      </a:r>
                      <a:r>
                        <a:rPr kumimoji="1" lang="en-US" altLang="ja-JP" dirty="0"/>
                        <a:t>(</a:t>
                      </a:r>
                      <a:r>
                        <a:rPr kumimoji="1" lang="ja-JP" altLang="en-US" dirty="0"/>
                        <a:t>関数配列）</a:t>
                      </a:r>
                      <a:endParaRPr kumimoji="1" lang="en-US" altLang="ja-JP" dirty="0"/>
                    </a:p>
                  </a:txBody>
                  <a:tcPr/>
                </a:tc>
                <a:extLst>
                  <a:ext uri="{0D108BD9-81ED-4DB2-BD59-A6C34878D82A}">
                    <a16:rowId xmlns:a16="http://schemas.microsoft.com/office/drawing/2014/main" val="414778601"/>
                  </a:ext>
                </a:extLst>
              </a:tr>
              <a:tr h="370840">
                <a:tc>
                  <a:txBody>
                    <a:bodyPr/>
                    <a:lstStyle/>
                    <a:p>
                      <a:r>
                        <a:rPr kumimoji="1" lang="en-US" altLang="ja-JP" dirty="0"/>
                        <a:t>testFunction</a:t>
                      </a:r>
                      <a:endParaRPr kumimoji="1" lang="ja-JP" altLang="en-US" dirty="0"/>
                    </a:p>
                  </a:txBody>
                  <a:tcPr/>
                </a:tc>
                <a:extLst>
                  <a:ext uri="{0D108BD9-81ED-4DB2-BD59-A6C34878D82A}">
                    <a16:rowId xmlns:a16="http://schemas.microsoft.com/office/drawing/2014/main" val="1850290493"/>
                  </a:ext>
                </a:extLst>
              </a:tr>
              <a:tr h="370840">
                <a:tc>
                  <a:txBody>
                    <a:bodyPr/>
                    <a:lstStyle/>
                    <a:p>
                      <a:endParaRPr kumimoji="1" lang="ja-JP" altLang="en-US" dirty="0"/>
                    </a:p>
                  </a:txBody>
                  <a:tcPr/>
                </a:tc>
                <a:extLst>
                  <a:ext uri="{0D108BD9-81ED-4DB2-BD59-A6C34878D82A}">
                    <a16:rowId xmlns:a16="http://schemas.microsoft.com/office/drawing/2014/main" val="936947133"/>
                  </a:ext>
                </a:extLst>
              </a:tr>
              <a:tr h="370840">
                <a:tc>
                  <a:txBody>
                    <a:bodyPr/>
                    <a:lstStyle/>
                    <a:p>
                      <a:endParaRPr kumimoji="1" lang="ja-JP" altLang="en-US"/>
                    </a:p>
                  </a:txBody>
                  <a:tcPr/>
                </a:tc>
                <a:extLst>
                  <a:ext uri="{0D108BD9-81ED-4DB2-BD59-A6C34878D82A}">
                    <a16:rowId xmlns:a16="http://schemas.microsoft.com/office/drawing/2014/main" val="1226231281"/>
                  </a:ext>
                </a:extLst>
              </a:tr>
              <a:tr h="370840">
                <a:tc>
                  <a:txBody>
                    <a:bodyPr/>
                    <a:lstStyle/>
                    <a:p>
                      <a:endParaRPr kumimoji="1" lang="ja-JP" altLang="en-US" dirty="0"/>
                    </a:p>
                  </a:txBody>
                  <a:tcPr/>
                </a:tc>
                <a:extLst>
                  <a:ext uri="{0D108BD9-81ED-4DB2-BD59-A6C34878D82A}">
                    <a16:rowId xmlns:a16="http://schemas.microsoft.com/office/drawing/2014/main" val="190150793"/>
                  </a:ext>
                </a:extLst>
              </a:tr>
            </a:tbl>
          </a:graphicData>
        </a:graphic>
      </p:graphicFrame>
      <p:sp>
        <p:nvSpPr>
          <p:cNvPr id="5" name="吹き出し: 四角形 4">
            <a:extLst>
              <a:ext uri="{FF2B5EF4-FFF2-40B4-BE49-F238E27FC236}">
                <a16:creationId xmlns:a16="http://schemas.microsoft.com/office/drawing/2014/main" id="{49FF0EED-2F47-40FD-B78E-10137C6113B7}"/>
              </a:ext>
            </a:extLst>
          </p:cNvPr>
          <p:cNvSpPr/>
          <p:nvPr/>
        </p:nvSpPr>
        <p:spPr>
          <a:xfrm>
            <a:off x="4017523" y="5194569"/>
            <a:ext cx="4319081" cy="1410511"/>
          </a:xfrm>
          <a:prstGeom prst="wedgeRectCallout">
            <a:avLst>
              <a:gd name="adj1" fmla="val 48752"/>
              <a:gd name="adj2" fmla="val -952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理論上おされても</a:t>
            </a:r>
            <a:endParaRPr kumimoji="1" lang="en-US" altLang="ja-JP" dirty="0"/>
          </a:p>
          <a:p>
            <a:pPr algn="ctr"/>
            <a:r>
              <a:rPr kumimoji="1" lang="ja-JP" altLang="en-US" dirty="0"/>
              <a:t>他の仕事が忙しかったり、他に</a:t>
            </a:r>
            <a:r>
              <a:rPr kumimoji="1" lang="en-US" altLang="ja-JP" dirty="0"/>
              <a:t>JS</a:t>
            </a:r>
            <a:r>
              <a:rPr kumimoji="1" lang="ja-JP" altLang="en-US" dirty="0"/>
              <a:t>実行中の場合は実行は待たされます。</a:t>
            </a:r>
            <a:endParaRPr kumimoji="1" lang="en-US" altLang="ja-JP" dirty="0"/>
          </a:p>
          <a:p>
            <a:pPr algn="ctr"/>
            <a:r>
              <a:rPr kumimoji="1" lang="ja-JP" altLang="en-US" dirty="0"/>
              <a:t>（早すぎてわからないとは思いますが）</a:t>
            </a:r>
          </a:p>
        </p:txBody>
      </p:sp>
      <p:sp>
        <p:nvSpPr>
          <p:cNvPr id="6" name="正方形/長方形 5">
            <a:extLst>
              <a:ext uri="{FF2B5EF4-FFF2-40B4-BE49-F238E27FC236}">
                <a16:creationId xmlns:a16="http://schemas.microsoft.com/office/drawing/2014/main" id="{860DBD43-BED2-47BB-8D59-14CBF3F804F7}"/>
              </a:ext>
            </a:extLst>
          </p:cNvPr>
          <p:cNvSpPr/>
          <p:nvPr/>
        </p:nvSpPr>
        <p:spPr>
          <a:xfrm>
            <a:off x="1248384" y="1926077"/>
            <a:ext cx="5817141" cy="2717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&lt;Button onclick=“testFunction()”&gt;</a:t>
            </a:r>
          </a:p>
          <a:p>
            <a:r>
              <a:rPr kumimoji="1" lang="ja-JP" altLang="en-US" dirty="0">
                <a:solidFill>
                  <a:schemeClr val="tx1"/>
                </a:solidFill>
              </a:rPr>
              <a:t>この</a:t>
            </a:r>
            <a:r>
              <a:rPr kumimoji="1" lang="en-US" altLang="ja-JP" dirty="0">
                <a:solidFill>
                  <a:schemeClr val="tx1"/>
                </a:solidFill>
              </a:rPr>
              <a:t>HTML</a:t>
            </a:r>
            <a:r>
              <a:rPr kumimoji="1" lang="ja-JP" altLang="en-US" dirty="0">
                <a:solidFill>
                  <a:schemeClr val="tx1"/>
                </a:solidFill>
              </a:rPr>
              <a:t>はクリックされた</a:t>
            </a:r>
            <a:r>
              <a:rPr kumimoji="1" lang="en-US" altLang="ja-JP" dirty="0">
                <a:solidFill>
                  <a:schemeClr val="tx1"/>
                </a:solidFill>
              </a:rPr>
              <a:t>testFunction()</a:t>
            </a:r>
            <a:r>
              <a:rPr kumimoji="1" lang="ja-JP" altLang="en-US" dirty="0">
                <a:solidFill>
                  <a:schemeClr val="tx1"/>
                </a:solidFill>
              </a:rPr>
              <a:t>を呼び出す。</a:t>
            </a:r>
            <a:endParaRPr kumimoji="1" lang="en-US" altLang="ja-JP" dirty="0">
              <a:solidFill>
                <a:schemeClr val="tx1"/>
              </a:solidFill>
            </a:endParaRPr>
          </a:p>
          <a:p>
            <a:endParaRPr kumimoji="1" lang="en-US" altLang="ja-JP" dirty="0">
              <a:solidFill>
                <a:schemeClr val="tx1"/>
              </a:solidFill>
            </a:endParaRPr>
          </a:p>
          <a:p>
            <a:r>
              <a:rPr kumimoji="1" lang="ja-JP" altLang="en-US" dirty="0">
                <a:solidFill>
                  <a:schemeClr val="tx1"/>
                </a:solidFill>
              </a:rPr>
              <a:t>でなく正確には「</a:t>
            </a:r>
            <a:r>
              <a:rPr kumimoji="1" lang="ja-JP" altLang="en-US" dirty="0">
                <a:solidFill>
                  <a:srgbClr val="FF0000"/>
                </a:solidFill>
              </a:rPr>
              <a:t>暇だったら</a:t>
            </a:r>
            <a:r>
              <a:rPr kumimoji="1" lang="en-US" altLang="ja-JP" dirty="0">
                <a:solidFill>
                  <a:srgbClr val="FF0000"/>
                </a:solidFill>
              </a:rPr>
              <a:t>testFunction()</a:t>
            </a:r>
            <a:r>
              <a:rPr kumimoji="1" lang="ja-JP" altLang="en-US" dirty="0">
                <a:solidFill>
                  <a:srgbClr val="FF0000"/>
                </a:solidFill>
              </a:rPr>
              <a:t>を呼び出すように</a:t>
            </a:r>
            <a:r>
              <a:rPr kumimoji="1" lang="en-US" altLang="ja-JP" dirty="0">
                <a:solidFill>
                  <a:srgbClr val="FF0000"/>
                </a:solidFill>
              </a:rPr>
              <a:t>JavaScirpt</a:t>
            </a:r>
            <a:r>
              <a:rPr kumimoji="1" lang="ja-JP" altLang="en-US" dirty="0">
                <a:solidFill>
                  <a:srgbClr val="FF0000"/>
                </a:solidFill>
              </a:rPr>
              <a:t>実行してほしい配列に登録</a:t>
            </a:r>
            <a:r>
              <a:rPr kumimoji="1" lang="ja-JP" altLang="en-US" dirty="0">
                <a:solidFill>
                  <a:schemeClr val="tx1"/>
                </a:solidFill>
              </a:rPr>
              <a:t>したよ」</a:t>
            </a:r>
            <a:endParaRPr kumimoji="1" lang="en-US" altLang="ja-JP" dirty="0">
              <a:solidFill>
                <a:schemeClr val="tx1"/>
              </a:solidFill>
            </a:endParaRPr>
          </a:p>
          <a:p>
            <a:r>
              <a:rPr kumimoji="1" lang="ja-JP" altLang="en-US" dirty="0">
                <a:solidFill>
                  <a:schemeClr val="tx1"/>
                </a:solidFill>
              </a:rPr>
              <a:t>です。</a:t>
            </a:r>
            <a:endParaRPr kumimoji="1" lang="en-US" altLang="ja-JP" dirty="0">
              <a:solidFill>
                <a:schemeClr val="tx1"/>
              </a:solidFill>
            </a:endParaRPr>
          </a:p>
          <a:p>
            <a:endParaRPr kumimoji="1" lang="en-US" altLang="ja-JP" dirty="0">
              <a:solidFill>
                <a:schemeClr val="tx1"/>
              </a:solidFill>
            </a:endParaRPr>
          </a:p>
          <a:p>
            <a:r>
              <a:rPr kumimoji="1" lang="ja-JP" altLang="en-US" dirty="0">
                <a:solidFill>
                  <a:schemeClr val="tx1"/>
                </a:solidFill>
              </a:rPr>
              <a:t>このようなソースでも</a:t>
            </a:r>
            <a:endParaRPr kumimoji="1" lang="en-US" altLang="ja-JP" dirty="0">
              <a:solidFill>
                <a:schemeClr val="tx1"/>
              </a:solidFill>
            </a:endParaRPr>
          </a:p>
          <a:p>
            <a:r>
              <a:rPr kumimoji="1" lang="ja-JP" altLang="en-US" dirty="0">
                <a:solidFill>
                  <a:schemeClr val="tx1"/>
                </a:solidFill>
              </a:rPr>
              <a:t>実際は非同期処理を使っていることになります。</a:t>
            </a:r>
            <a:endParaRPr kumimoji="1" lang="en-US" altLang="ja-JP" dirty="0">
              <a:solidFill>
                <a:schemeClr val="tx1"/>
              </a:solidFill>
            </a:endParaRPr>
          </a:p>
          <a:p>
            <a:r>
              <a:rPr kumimoji="1" lang="ja-JP" altLang="en-US" dirty="0">
                <a:solidFill>
                  <a:schemeClr val="tx1"/>
                </a:solidFill>
              </a:rPr>
              <a:t>（イベントはすべて非同期処理です）</a:t>
            </a:r>
            <a:endParaRPr kumimoji="1" lang="en-US" altLang="ja-JP" dirty="0">
              <a:solidFill>
                <a:schemeClr val="tx1"/>
              </a:solidFill>
            </a:endParaRPr>
          </a:p>
        </p:txBody>
      </p:sp>
      <p:sp>
        <p:nvSpPr>
          <p:cNvPr id="7" name="コンテンツ プレースホルダー 6">
            <a:extLst>
              <a:ext uri="{FF2B5EF4-FFF2-40B4-BE49-F238E27FC236}">
                <a16:creationId xmlns:a16="http://schemas.microsoft.com/office/drawing/2014/main" id="{0A2695DB-3568-4D31-82B2-864BFEE204CF}"/>
              </a:ext>
            </a:extLst>
          </p:cNvPr>
          <p:cNvSpPr>
            <a:spLocks noGrp="1"/>
          </p:cNvSpPr>
          <p:nvPr>
            <p:ph sz="quarter" idx="13"/>
          </p:nvPr>
        </p:nvSpPr>
        <p:spPr>
          <a:xfrm>
            <a:off x="7550599" y="1926077"/>
            <a:ext cx="4062236" cy="3424107"/>
          </a:xfrm>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2122194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6CF62A-8601-469E-9B9C-DBCD0E837E2C}"/>
              </a:ext>
            </a:extLst>
          </p:cNvPr>
          <p:cNvSpPr>
            <a:spLocks noGrp="1"/>
          </p:cNvSpPr>
          <p:nvPr>
            <p:ph type="title"/>
          </p:nvPr>
        </p:nvSpPr>
        <p:spPr/>
        <p:txBody>
          <a:bodyPr/>
          <a:lstStyle/>
          <a:p>
            <a:r>
              <a:rPr kumimoji="1" lang="ja-JP" altLang="en-US" dirty="0"/>
              <a:t>非同期処理の実装方法</a:t>
            </a:r>
          </a:p>
        </p:txBody>
      </p:sp>
      <p:sp>
        <p:nvSpPr>
          <p:cNvPr id="5" name="正方形/長方形 4">
            <a:extLst>
              <a:ext uri="{FF2B5EF4-FFF2-40B4-BE49-F238E27FC236}">
                <a16:creationId xmlns:a16="http://schemas.microsoft.com/office/drawing/2014/main" id="{37664E3E-8B73-4326-951A-E1ABC152FCAE}"/>
              </a:ext>
            </a:extLst>
          </p:cNvPr>
          <p:cNvSpPr/>
          <p:nvPr/>
        </p:nvSpPr>
        <p:spPr>
          <a:xfrm>
            <a:off x="1081079" y="2029034"/>
            <a:ext cx="10029841" cy="983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latin typeface="ＭＳ ゴシック" panose="020B0609070205080204" pitchFamily="49" charset="-128"/>
                <a:ea typeface="ＭＳ ゴシック" panose="020B0609070205080204" pitchFamily="49" charset="-128"/>
              </a:rPr>
              <a:t>・コールバック</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・デザインパターン：</a:t>
            </a:r>
            <a:r>
              <a:rPr kumimoji="1" lang="en-US" altLang="ja-JP" dirty="0">
                <a:solidFill>
                  <a:schemeClr val="tx1"/>
                </a:solidFill>
                <a:latin typeface="ＭＳ ゴシック" panose="020B0609070205080204" pitchFamily="49" charset="-128"/>
                <a:ea typeface="ＭＳ ゴシック" panose="020B0609070205080204" pitchFamily="49" charset="-128"/>
              </a:rPr>
              <a:t>Promise</a:t>
            </a: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a:t>
            </a:r>
            <a:r>
              <a:rPr kumimoji="1" lang="en-US" altLang="ja-JP" dirty="0">
                <a:solidFill>
                  <a:schemeClr val="tx1"/>
                </a:solidFill>
                <a:latin typeface="ＭＳ ゴシック" panose="020B0609070205080204" pitchFamily="49" charset="-128"/>
                <a:ea typeface="ＭＳ ゴシック" panose="020B0609070205080204" pitchFamily="49" charset="-128"/>
              </a:rPr>
              <a:t>Async/Await</a:t>
            </a:r>
          </a:p>
          <a:p>
            <a:endParaRPr kumimoji="1" lang="ja-JP" altLang="en-US"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62016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6CF62A-8601-469E-9B9C-DBCD0E837E2C}"/>
              </a:ext>
            </a:extLst>
          </p:cNvPr>
          <p:cNvSpPr>
            <a:spLocks noGrp="1"/>
          </p:cNvSpPr>
          <p:nvPr>
            <p:ph type="title"/>
          </p:nvPr>
        </p:nvSpPr>
        <p:spPr>
          <a:xfrm>
            <a:off x="913775" y="618518"/>
            <a:ext cx="10364451" cy="776650"/>
          </a:xfrm>
        </p:spPr>
        <p:txBody>
          <a:bodyPr/>
          <a:lstStyle/>
          <a:p>
            <a:r>
              <a:rPr kumimoji="1" lang="ja-JP" altLang="en-US" dirty="0"/>
              <a:t>非同期処理の実装の変遷</a:t>
            </a:r>
          </a:p>
        </p:txBody>
      </p:sp>
      <p:sp>
        <p:nvSpPr>
          <p:cNvPr id="7" name="正方形/長方形 6">
            <a:extLst>
              <a:ext uri="{FF2B5EF4-FFF2-40B4-BE49-F238E27FC236}">
                <a16:creationId xmlns:a16="http://schemas.microsoft.com/office/drawing/2014/main" id="{0A412D27-E775-458C-BF46-5384CBE01C8A}"/>
              </a:ext>
            </a:extLst>
          </p:cNvPr>
          <p:cNvSpPr/>
          <p:nvPr/>
        </p:nvSpPr>
        <p:spPr>
          <a:xfrm>
            <a:off x="722860" y="1903609"/>
            <a:ext cx="10029841" cy="4525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b="1" dirty="0">
                <a:solidFill>
                  <a:schemeClr val="tx1"/>
                </a:solidFill>
                <a:latin typeface="ＭＳ ゴシック" panose="020B0609070205080204" pitchFamily="49" charset="-128"/>
                <a:ea typeface="ＭＳ ゴシック" panose="020B0609070205080204" pitchFamily="49" charset="-128"/>
              </a:rPr>
              <a:t>JavaScript</a:t>
            </a:r>
            <a:r>
              <a:rPr kumimoji="1" lang="ja-JP" altLang="en-US" sz="2000" b="1" dirty="0">
                <a:solidFill>
                  <a:schemeClr val="tx1"/>
                </a:solidFill>
                <a:latin typeface="ＭＳ ゴシック" panose="020B0609070205080204" pitchFamily="49" charset="-128"/>
                <a:ea typeface="ＭＳ ゴシック" panose="020B0609070205080204" pitchFamily="49" charset="-128"/>
              </a:rPr>
              <a:t>言語黎明期：</a:t>
            </a:r>
            <a:r>
              <a:rPr kumimoji="1" lang="ja-JP" altLang="en-US" u="sng" dirty="0">
                <a:solidFill>
                  <a:srgbClr val="FF0000"/>
                </a:solidFill>
                <a:latin typeface="ＭＳ ゴシック" panose="020B0609070205080204" pitchFamily="49" charset="-128"/>
                <a:ea typeface="ＭＳ ゴシック" panose="020B0609070205080204" pitchFamily="49" charset="-128"/>
              </a:rPr>
              <a:t>コールバック！</a:t>
            </a:r>
            <a:endParaRPr kumimoji="1" lang="en-US" altLang="ja-JP" u="sng" dirty="0">
              <a:solidFill>
                <a:srgbClr val="FF0000"/>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理由：スレッドが一つしかない上、ユーザー操作を待たせないようにするには</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言語仕様として非同期処理にせざるおうえない</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en-US" altLang="ja-JP" sz="2000" b="1" dirty="0">
                <a:solidFill>
                  <a:schemeClr val="tx1"/>
                </a:solidFill>
                <a:latin typeface="ＭＳ ゴシック" panose="020B0609070205080204" pitchFamily="49" charset="-128"/>
                <a:ea typeface="ＭＳ ゴシック" panose="020B0609070205080204" pitchFamily="49" charset="-128"/>
              </a:rPr>
              <a:t>Ajax</a:t>
            </a:r>
            <a:r>
              <a:rPr kumimoji="1" lang="ja-JP" altLang="en-US" sz="2000" b="1" dirty="0">
                <a:solidFill>
                  <a:schemeClr val="tx1"/>
                </a:solidFill>
                <a:latin typeface="ＭＳ ゴシック" panose="020B0609070205080204" pitchFamily="49" charset="-128"/>
                <a:ea typeface="ＭＳ ゴシック" panose="020B0609070205080204" pitchFamily="49" charset="-128"/>
              </a:rPr>
              <a:t>が一般化したあたり：</a:t>
            </a:r>
            <a:r>
              <a:rPr kumimoji="1" lang="ja-JP" altLang="en-US" u="sng" dirty="0">
                <a:solidFill>
                  <a:srgbClr val="FF0000"/>
                </a:solidFill>
                <a:latin typeface="ＭＳ ゴシック" panose="020B0609070205080204" pitchFamily="49" charset="-128"/>
                <a:ea typeface="ＭＳ ゴシック" panose="020B0609070205080204" pitchFamily="49" charset="-128"/>
              </a:rPr>
              <a:t>マルチスレッド言語を参考に</a:t>
            </a:r>
            <a:r>
              <a:rPr kumimoji="1" lang="en-US" altLang="ja-JP" u="sng" dirty="0">
                <a:solidFill>
                  <a:srgbClr val="FF0000"/>
                </a:solidFill>
                <a:latin typeface="ＭＳ ゴシック" panose="020B0609070205080204" pitchFamily="49" charset="-128"/>
                <a:ea typeface="ＭＳ ゴシック" panose="020B0609070205080204" pitchFamily="49" charset="-128"/>
              </a:rPr>
              <a:t>Promise</a:t>
            </a:r>
            <a:r>
              <a:rPr kumimoji="1" lang="ja-JP" altLang="en-US" u="sng" dirty="0">
                <a:solidFill>
                  <a:srgbClr val="FF0000"/>
                </a:solidFill>
                <a:latin typeface="ＭＳ ゴシック" panose="020B0609070205080204" pitchFamily="49" charset="-128"/>
                <a:ea typeface="ＭＳ ゴシック" panose="020B0609070205080204" pitchFamily="49" charset="-128"/>
              </a:rPr>
              <a:t>パターンのライブラリの出現</a:t>
            </a:r>
            <a:endParaRPr kumimoji="1" lang="en-US" altLang="ja-JP" u="sng" dirty="0">
              <a:solidFill>
                <a:srgbClr val="FF0000"/>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理由：非同期処理をコールバックで実装すると実装がネストする上、例外ハンドリング</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まで含めると大変。</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en-US" altLang="ja-JP" b="1" dirty="0">
                <a:solidFill>
                  <a:schemeClr val="tx1"/>
                </a:solidFill>
                <a:latin typeface="ＭＳ ゴシック" panose="020B0609070205080204" pitchFamily="49" charset="-128"/>
                <a:ea typeface="ＭＳ ゴシック" panose="020B0609070205080204" pitchFamily="49" charset="-128"/>
              </a:rPr>
              <a:t>JavaScript</a:t>
            </a:r>
            <a:r>
              <a:rPr kumimoji="1" lang="ja-JP" altLang="en-US" b="1" dirty="0">
                <a:solidFill>
                  <a:schemeClr val="tx1"/>
                </a:solidFill>
                <a:latin typeface="ＭＳ ゴシック" panose="020B0609070205080204" pitchFamily="49" charset="-128"/>
                <a:ea typeface="ＭＳ ゴシック" panose="020B0609070205080204" pitchFamily="49" charset="-128"/>
              </a:rPr>
              <a:t>が言語仕様として取り込み：</a:t>
            </a:r>
            <a:r>
              <a:rPr kumimoji="1" lang="en-US" altLang="ja-JP" u="sng" dirty="0">
                <a:solidFill>
                  <a:srgbClr val="FF0000"/>
                </a:solidFill>
                <a:latin typeface="ＭＳ ゴシック" panose="020B0609070205080204" pitchFamily="49" charset="-128"/>
                <a:ea typeface="ＭＳ ゴシック" panose="020B0609070205080204" pitchFamily="49" charset="-128"/>
              </a:rPr>
              <a:t>Promise</a:t>
            </a:r>
            <a:r>
              <a:rPr kumimoji="1" lang="ja-JP" altLang="en-US" u="sng" dirty="0">
                <a:solidFill>
                  <a:srgbClr val="FF0000"/>
                </a:solidFill>
                <a:latin typeface="ＭＳ ゴシック" panose="020B0609070205080204" pitchFamily="49" charset="-128"/>
                <a:ea typeface="ＭＳ ゴシック" panose="020B0609070205080204" pitchFamily="49" charset="-128"/>
              </a:rPr>
              <a:t>の標準化</a:t>
            </a:r>
            <a:endParaRPr kumimoji="1" lang="en-US" altLang="ja-JP" u="sng" dirty="0">
              <a:solidFill>
                <a:srgbClr val="FF0000"/>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理由：非同期処理を使う</a:t>
            </a:r>
            <a:r>
              <a:rPr kumimoji="1" lang="en-US" altLang="ja-JP" dirty="0" err="1">
                <a:solidFill>
                  <a:schemeClr val="tx1"/>
                </a:solidFill>
                <a:latin typeface="ＭＳ ゴシック" panose="020B0609070205080204" pitchFamily="49" charset="-128"/>
                <a:ea typeface="ＭＳ ゴシック" panose="020B0609070205080204" pitchFamily="49" charset="-128"/>
              </a:rPr>
              <a:t>Defered</a:t>
            </a:r>
            <a:r>
              <a:rPr kumimoji="1" lang="en-US" altLang="ja-JP" dirty="0">
                <a:solidFill>
                  <a:schemeClr val="tx1"/>
                </a:solidFill>
                <a:latin typeface="ＭＳ ゴシック" panose="020B0609070205080204" pitchFamily="49" charset="-128"/>
                <a:ea typeface="ＭＳ ゴシック" panose="020B0609070205080204" pitchFamily="49" charset="-128"/>
              </a:rPr>
              <a:t>/Promise</a:t>
            </a:r>
            <a:r>
              <a:rPr kumimoji="1" lang="ja-JP" altLang="en-US" dirty="0">
                <a:solidFill>
                  <a:schemeClr val="tx1"/>
                </a:solidFill>
                <a:latin typeface="ＭＳ ゴシック" panose="020B0609070205080204" pitchFamily="49" charset="-128"/>
                <a:ea typeface="ＭＳ ゴシック" panose="020B0609070205080204" pitchFamily="49" charset="-128"/>
              </a:rPr>
              <a:t>パターンのライブラリが多数の為</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a:t>
            </a:r>
            <a:r>
              <a:rPr kumimoji="1" lang="en-US" altLang="ja-JP" dirty="0">
                <a:solidFill>
                  <a:schemeClr val="tx1"/>
                </a:solidFill>
                <a:latin typeface="ＭＳ ゴシック" panose="020B0609070205080204" pitchFamily="49" charset="-128"/>
                <a:ea typeface="ＭＳ ゴシック" panose="020B0609070205080204" pitchFamily="49" charset="-128"/>
              </a:rPr>
              <a:t>JavaScript</a:t>
            </a:r>
            <a:r>
              <a:rPr kumimoji="1" lang="ja-JP" altLang="en-US" dirty="0">
                <a:solidFill>
                  <a:schemeClr val="tx1"/>
                </a:solidFill>
                <a:latin typeface="ＭＳ ゴシック" panose="020B0609070205080204" pitchFamily="49" charset="-128"/>
                <a:ea typeface="ＭＳ ゴシック" panose="020B0609070205080204" pitchFamily="49" charset="-128"/>
              </a:rPr>
              <a:t>言語ライブラリに標準で取り込まれる。</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lang="en-US" altLang="ja-JP" b="1" dirty="0">
                <a:solidFill>
                  <a:schemeClr val="tx1"/>
                </a:solidFill>
              </a:rPr>
              <a:t>Ruby</a:t>
            </a:r>
            <a:r>
              <a:rPr lang="ja-JP" altLang="en-US" b="1" dirty="0">
                <a:solidFill>
                  <a:schemeClr val="tx1"/>
                </a:solidFill>
              </a:rPr>
              <a:t>や</a:t>
            </a:r>
            <a:r>
              <a:rPr lang="en-US" altLang="ja-JP" b="1" dirty="0">
                <a:solidFill>
                  <a:schemeClr val="tx1"/>
                </a:solidFill>
              </a:rPr>
              <a:t>Java</a:t>
            </a:r>
            <a:r>
              <a:rPr lang="ja-JP" altLang="en-US" b="1" dirty="0">
                <a:solidFill>
                  <a:schemeClr val="tx1"/>
                </a:solidFill>
              </a:rPr>
              <a:t>等の同期型言語と比較して</a:t>
            </a:r>
            <a:r>
              <a:rPr kumimoji="1" lang="ja-JP" altLang="en-US" b="1" dirty="0">
                <a:solidFill>
                  <a:schemeClr val="tx1"/>
                </a:solidFill>
                <a:latin typeface="ＭＳ ゴシック" panose="020B0609070205080204" pitchFamily="49" charset="-128"/>
                <a:ea typeface="ＭＳ ゴシック" panose="020B0609070205080204" pitchFamily="49" charset="-128"/>
              </a:rPr>
              <a:t>：</a:t>
            </a:r>
            <a:r>
              <a:rPr kumimoji="1" lang="en-US" altLang="ja-JP" u="sng" dirty="0">
                <a:solidFill>
                  <a:srgbClr val="FF0000"/>
                </a:solidFill>
                <a:latin typeface="ＭＳ ゴシック" panose="020B0609070205080204" pitchFamily="49" charset="-128"/>
                <a:ea typeface="ＭＳ ゴシック" panose="020B0609070205080204" pitchFamily="49" charset="-128"/>
              </a:rPr>
              <a:t>Async/Await</a:t>
            </a:r>
          </a:p>
          <a:p>
            <a:r>
              <a:rPr kumimoji="1" lang="ja-JP" altLang="en-US" dirty="0">
                <a:solidFill>
                  <a:schemeClr val="tx1"/>
                </a:solidFill>
                <a:latin typeface="ＭＳ ゴシック" panose="020B0609070205080204" pitchFamily="49" charset="-128"/>
                <a:ea typeface="ＭＳ ゴシック" panose="020B0609070205080204" pitchFamily="49" charset="-128"/>
              </a:rPr>
              <a:t>　理由：非同期処理は暇な時やってパターンなので</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メソッド内を</a:t>
            </a:r>
            <a:r>
              <a:rPr kumimoji="1" lang="en-US" altLang="ja-JP" dirty="0">
                <a:solidFill>
                  <a:schemeClr val="tx1"/>
                </a:solidFill>
                <a:latin typeface="ＭＳ ゴシック" panose="020B0609070205080204" pitchFamily="49" charset="-128"/>
                <a:ea typeface="ＭＳ ゴシック" panose="020B0609070205080204" pitchFamily="49" charset="-128"/>
              </a:rPr>
              <a:t>try</a:t>
            </a:r>
            <a:r>
              <a:rPr kumimoji="1" lang="ja-JP" altLang="en-US" dirty="0">
                <a:solidFill>
                  <a:schemeClr val="tx1"/>
                </a:solidFill>
                <a:latin typeface="ＭＳ ゴシック" panose="020B0609070205080204" pitchFamily="49" charset="-128"/>
                <a:ea typeface="ＭＳ ゴシック" panose="020B0609070205080204" pitchFamily="49" charset="-128"/>
              </a:rPr>
              <a:t>～</a:t>
            </a:r>
            <a:r>
              <a:rPr kumimoji="1" lang="en-US" altLang="ja-JP" dirty="0">
                <a:solidFill>
                  <a:schemeClr val="tx1"/>
                </a:solidFill>
                <a:latin typeface="ＭＳ ゴシック" panose="020B0609070205080204" pitchFamily="49" charset="-128"/>
                <a:ea typeface="ＭＳ ゴシック" panose="020B0609070205080204" pitchFamily="49" charset="-128"/>
              </a:rPr>
              <a:t>catch(</a:t>
            </a:r>
            <a:r>
              <a:rPr kumimoji="1" lang="ja-JP" altLang="en-US" dirty="0">
                <a:solidFill>
                  <a:schemeClr val="tx1"/>
                </a:solidFill>
                <a:latin typeface="ＭＳ ゴシック" panose="020B0609070205080204" pitchFamily="49" charset="-128"/>
                <a:ea typeface="ＭＳ ゴシック" panose="020B0609070205080204" pitchFamily="49" charset="-128"/>
              </a:rPr>
              <a:t>や</a:t>
            </a:r>
            <a:r>
              <a:rPr lang="en-US" altLang="ja-JP" b="1" dirty="0">
                <a:solidFill>
                  <a:schemeClr val="tx1"/>
                </a:solidFill>
              </a:rPr>
              <a:t>begin - rescue</a:t>
            </a:r>
            <a:r>
              <a:rPr lang="ja-JP" altLang="en-US" b="1" dirty="0">
                <a:solidFill>
                  <a:schemeClr val="tx1"/>
                </a:solidFill>
              </a:rPr>
              <a:t>と</a:t>
            </a:r>
            <a:r>
              <a:rPr lang="en-US" altLang="ja-JP" b="1" dirty="0">
                <a:solidFill>
                  <a:schemeClr val="tx1"/>
                </a:solidFill>
              </a:rPr>
              <a:t>raise</a:t>
            </a:r>
            <a:r>
              <a:rPr lang="ja-JP" altLang="en-US" b="1" dirty="0">
                <a:solidFill>
                  <a:schemeClr val="tx1"/>
                </a:solidFill>
              </a:rPr>
              <a:t>）しても非同期部分は</a:t>
            </a:r>
            <a:endParaRPr lang="en-US" altLang="ja-JP" b="1" dirty="0">
              <a:solidFill>
                <a:schemeClr val="tx1"/>
              </a:solidFill>
            </a:endParaRPr>
          </a:p>
          <a:p>
            <a:r>
              <a:rPr kumimoji="1" lang="ja-JP" altLang="en-US" b="1" dirty="0">
                <a:solidFill>
                  <a:schemeClr val="tx1"/>
                </a:solidFill>
                <a:latin typeface="ＭＳ ゴシック" panose="020B0609070205080204" pitchFamily="49" charset="-128"/>
                <a:ea typeface="ＭＳ ゴシック" panose="020B0609070205080204" pitchFamily="49" charset="-128"/>
              </a:rPr>
              <a:t>　キャッチできない。（すでに終わってる）</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a:t>
            </a:r>
            <a:r>
              <a:rPr kumimoji="1" lang="en-US" altLang="ja-JP" dirty="0">
                <a:solidFill>
                  <a:schemeClr val="tx1"/>
                </a:solidFill>
                <a:latin typeface="ＭＳ ゴシック" panose="020B0609070205080204" pitchFamily="49" charset="-128"/>
                <a:ea typeface="ＭＳ ゴシック" panose="020B0609070205080204" pitchFamily="49" charset="-128"/>
              </a:rPr>
              <a:t>Promise</a:t>
            </a:r>
            <a:r>
              <a:rPr kumimoji="1" lang="ja-JP" altLang="en-US" dirty="0">
                <a:solidFill>
                  <a:schemeClr val="tx1"/>
                </a:solidFill>
                <a:latin typeface="ＭＳ ゴシック" panose="020B0609070205080204" pitchFamily="49" charset="-128"/>
                <a:ea typeface="ＭＳ ゴシック" panose="020B0609070205080204" pitchFamily="49" charset="-128"/>
              </a:rPr>
              <a:t>は</a:t>
            </a:r>
            <a:r>
              <a:rPr kumimoji="1" lang="en-US" altLang="ja-JP" dirty="0">
                <a:solidFill>
                  <a:schemeClr val="tx1"/>
                </a:solidFill>
                <a:latin typeface="ＭＳ ゴシック" panose="020B0609070205080204" pitchFamily="49" charset="-128"/>
                <a:ea typeface="ＭＳ ゴシック" panose="020B0609070205080204" pitchFamily="49" charset="-128"/>
              </a:rPr>
              <a:t>N</a:t>
            </a:r>
            <a:r>
              <a:rPr kumimoji="1" lang="ja-JP" altLang="en-US" dirty="0">
                <a:solidFill>
                  <a:schemeClr val="tx1"/>
                </a:solidFill>
                <a:latin typeface="ＭＳ ゴシック" panose="020B0609070205080204" pitchFamily="49" charset="-128"/>
                <a:ea typeface="ＭＳ ゴシック" panose="020B0609070205080204" pitchFamily="49" charset="-128"/>
              </a:rPr>
              <a:t>回の非同期処理記述が複雑になる。</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a:t>
            </a:r>
            <a:r>
              <a:rPr kumimoji="1" lang="en-US" altLang="ja-JP" dirty="0">
                <a:solidFill>
                  <a:schemeClr val="tx1"/>
                </a:solidFill>
                <a:latin typeface="ＭＳ ゴシック" panose="020B0609070205080204" pitchFamily="49" charset="-128"/>
                <a:ea typeface="ＭＳ ゴシック" panose="020B0609070205080204" pitchFamily="49" charset="-128"/>
              </a:rPr>
              <a:t>Promise</a:t>
            </a:r>
            <a:r>
              <a:rPr kumimoji="1" lang="ja-JP" altLang="en-US" dirty="0">
                <a:solidFill>
                  <a:schemeClr val="tx1"/>
                </a:solidFill>
                <a:latin typeface="ＭＳ ゴシック" panose="020B0609070205080204" pitchFamily="49" charset="-128"/>
                <a:ea typeface="ＭＳ ゴシック" panose="020B0609070205080204" pitchFamily="49" charset="-128"/>
              </a:rPr>
              <a:t>では戻り値が次の関数の引数として提供される上</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a:t>
            </a:r>
            <a:r>
              <a:rPr kumimoji="1" lang="en-US" altLang="ja-JP" dirty="0">
                <a:solidFill>
                  <a:schemeClr val="tx1"/>
                </a:solidFill>
                <a:latin typeface="ＭＳ ゴシック" panose="020B0609070205080204" pitchFamily="49" charset="-128"/>
                <a:ea typeface="ＭＳ ゴシック" panose="020B0609070205080204" pitchFamily="49" charset="-128"/>
              </a:rPr>
              <a:t>then</a:t>
            </a:r>
            <a:r>
              <a:rPr kumimoji="1" lang="ja-JP" altLang="en-US" dirty="0">
                <a:solidFill>
                  <a:schemeClr val="tx1"/>
                </a:solidFill>
                <a:latin typeface="ＭＳ ゴシック" panose="020B0609070205080204" pitchFamily="49" charset="-128"/>
                <a:ea typeface="ＭＳ ゴシック" panose="020B0609070205080204" pitchFamily="49" charset="-128"/>
              </a:rPr>
              <a:t>よるチェーンを途切れさせる非同期処理が連鎖しない。</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吹き出し: 角を丸めた四角形 5">
            <a:extLst>
              <a:ext uri="{FF2B5EF4-FFF2-40B4-BE49-F238E27FC236}">
                <a16:creationId xmlns:a16="http://schemas.microsoft.com/office/drawing/2014/main" id="{9B5A9984-531A-4E95-8BE7-583E50423569}"/>
              </a:ext>
            </a:extLst>
          </p:cNvPr>
          <p:cNvSpPr/>
          <p:nvPr/>
        </p:nvSpPr>
        <p:spPr>
          <a:xfrm>
            <a:off x="9200924" y="1484410"/>
            <a:ext cx="2560448" cy="765540"/>
          </a:xfrm>
          <a:prstGeom prst="wedgeRoundRectCallout">
            <a:avLst>
              <a:gd name="adj1" fmla="val -64944"/>
              <a:gd name="adj2" fmla="val 10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JS</a:t>
            </a:r>
            <a:r>
              <a:rPr kumimoji="1" lang="ja-JP" altLang="en-US" dirty="0"/>
              <a:t>でそこまで非同期する必要がなかったので特に問題なし</a:t>
            </a:r>
          </a:p>
        </p:txBody>
      </p:sp>
      <p:sp>
        <p:nvSpPr>
          <p:cNvPr id="8" name="吹き出し: 角を丸めた四角形 7">
            <a:extLst>
              <a:ext uri="{FF2B5EF4-FFF2-40B4-BE49-F238E27FC236}">
                <a16:creationId xmlns:a16="http://schemas.microsoft.com/office/drawing/2014/main" id="{56EE4A43-FA41-4CCA-8D15-67D4E656FF13}"/>
              </a:ext>
            </a:extLst>
          </p:cNvPr>
          <p:cNvSpPr/>
          <p:nvPr/>
        </p:nvSpPr>
        <p:spPr>
          <a:xfrm>
            <a:off x="8789791" y="2810209"/>
            <a:ext cx="3216677" cy="909300"/>
          </a:xfrm>
          <a:prstGeom prst="wedgeRoundRectCallout">
            <a:avLst>
              <a:gd name="adj1" fmla="val -65679"/>
              <a:gd name="adj2" fmla="val -368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Ajax(googleMap</a:t>
            </a:r>
            <a:r>
              <a:rPr kumimoji="1" lang="ja-JP" altLang="en-US" dirty="0"/>
              <a:t>等で</a:t>
            </a:r>
            <a:r>
              <a:rPr kumimoji="1" lang="en-US" altLang="ja-JP" dirty="0"/>
              <a:t>)</a:t>
            </a:r>
            <a:r>
              <a:rPr kumimoji="1" lang="ja-JP" altLang="en-US" dirty="0"/>
              <a:t>非同期が一般化し、いろいろと実装の問題点が出始める</a:t>
            </a:r>
          </a:p>
        </p:txBody>
      </p:sp>
      <p:sp>
        <p:nvSpPr>
          <p:cNvPr id="9" name="吹き出し: 角を丸めた四角形 8">
            <a:extLst>
              <a:ext uri="{FF2B5EF4-FFF2-40B4-BE49-F238E27FC236}">
                <a16:creationId xmlns:a16="http://schemas.microsoft.com/office/drawing/2014/main" id="{767C1010-DD94-48F5-8FD3-9880EA25B4F2}"/>
              </a:ext>
            </a:extLst>
          </p:cNvPr>
          <p:cNvSpPr/>
          <p:nvPr/>
        </p:nvSpPr>
        <p:spPr>
          <a:xfrm>
            <a:off x="8333298" y="4279768"/>
            <a:ext cx="3550624" cy="1734532"/>
          </a:xfrm>
          <a:prstGeom prst="wedgeRoundRectCallout">
            <a:avLst>
              <a:gd name="adj1" fmla="val -57762"/>
              <a:gd name="adj2" fmla="val -63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Script</a:t>
            </a:r>
            <a:r>
              <a:rPr kumimoji="1" lang="ja-JP" altLang="en-US" dirty="0"/>
              <a:t>実装が大規模化し</a:t>
            </a:r>
            <a:endParaRPr kumimoji="1" lang="en-US" altLang="ja-JP" dirty="0"/>
          </a:p>
          <a:p>
            <a:r>
              <a:rPr kumimoji="1" lang="ja-JP" altLang="en-US" dirty="0"/>
              <a:t>通信やローカル</a:t>
            </a:r>
            <a:r>
              <a:rPr kumimoji="1" lang="en-US" altLang="ja-JP" dirty="0"/>
              <a:t>DB</a:t>
            </a:r>
            <a:r>
              <a:rPr kumimoji="1" lang="ja-JP" altLang="en-US" dirty="0"/>
              <a:t>等の</a:t>
            </a:r>
            <a:endParaRPr kumimoji="1" lang="en-US" altLang="ja-JP" dirty="0"/>
          </a:p>
          <a:p>
            <a:r>
              <a:rPr kumimoji="1" lang="en-US" altLang="ja-JP" dirty="0"/>
              <a:t>I/O</a:t>
            </a:r>
            <a:r>
              <a:rPr kumimoji="1" lang="ja-JP" altLang="en-US" dirty="0"/>
              <a:t>処理も</a:t>
            </a:r>
            <a:endParaRPr kumimoji="1" lang="en-US" altLang="ja-JP" dirty="0"/>
          </a:p>
          <a:p>
            <a:r>
              <a:rPr kumimoji="1" lang="ja-JP" altLang="en-US" dirty="0"/>
              <a:t>非同期コーディングでなく</a:t>
            </a:r>
            <a:endParaRPr kumimoji="1" lang="en-US" altLang="ja-JP" dirty="0"/>
          </a:p>
          <a:p>
            <a:r>
              <a:rPr kumimoji="1" lang="ja-JP" altLang="en-US" dirty="0"/>
              <a:t>なれた同期</a:t>
            </a:r>
            <a:r>
              <a:rPr kumimoji="1" lang="en-US" altLang="ja-JP" dirty="0"/>
              <a:t>(ruby</a:t>
            </a:r>
            <a:r>
              <a:rPr kumimoji="1" lang="ja-JP" altLang="en-US" dirty="0"/>
              <a:t>や</a:t>
            </a:r>
            <a:r>
              <a:rPr kumimoji="1" lang="en-US" altLang="ja-JP" dirty="0"/>
              <a:t>Java</a:t>
            </a:r>
            <a:r>
              <a:rPr kumimoji="1" lang="ja-JP" altLang="en-US" dirty="0"/>
              <a:t>や</a:t>
            </a:r>
            <a:r>
              <a:rPr kumimoji="1" lang="en-US" altLang="ja-JP" dirty="0"/>
              <a:t>C</a:t>
            </a:r>
            <a:r>
              <a:rPr kumimoji="1" lang="ja-JP" altLang="en-US" dirty="0"/>
              <a:t>）</a:t>
            </a:r>
            <a:endParaRPr kumimoji="1" lang="en-US" altLang="ja-JP" dirty="0"/>
          </a:p>
          <a:p>
            <a:r>
              <a:rPr kumimoji="1" lang="ja-JP" altLang="en-US" dirty="0"/>
              <a:t>言語のように書くニーズ</a:t>
            </a:r>
          </a:p>
        </p:txBody>
      </p:sp>
    </p:spTree>
    <p:extLst>
      <p:ext uri="{BB962C8B-B14F-4D97-AF65-F5344CB8AC3E}">
        <p14:creationId xmlns:p14="http://schemas.microsoft.com/office/powerpoint/2010/main" val="1256952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6CF62A-8601-469E-9B9C-DBCD0E837E2C}"/>
              </a:ext>
            </a:extLst>
          </p:cNvPr>
          <p:cNvSpPr>
            <a:spLocks noGrp="1"/>
          </p:cNvSpPr>
          <p:nvPr>
            <p:ph type="title"/>
          </p:nvPr>
        </p:nvSpPr>
        <p:spPr/>
        <p:txBody>
          <a:bodyPr/>
          <a:lstStyle/>
          <a:p>
            <a:r>
              <a:rPr kumimoji="1" lang="ja-JP" altLang="en-US" dirty="0"/>
              <a:t>コールバックとは</a:t>
            </a:r>
          </a:p>
        </p:txBody>
      </p:sp>
      <p:sp>
        <p:nvSpPr>
          <p:cNvPr id="5" name="正方形/長方形 4">
            <a:extLst>
              <a:ext uri="{FF2B5EF4-FFF2-40B4-BE49-F238E27FC236}">
                <a16:creationId xmlns:a16="http://schemas.microsoft.com/office/drawing/2014/main" id="{37664E3E-8B73-4326-951A-E1ABC152FCAE}"/>
              </a:ext>
            </a:extLst>
          </p:cNvPr>
          <p:cNvSpPr/>
          <p:nvPr/>
        </p:nvSpPr>
        <p:spPr>
          <a:xfrm>
            <a:off x="1487622" y="1738589"/>
            <a:ext cx="10029841" cy="686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b="1" dirty="0">
                <a:solidFill>
                  <a:schemeClr val="tx1"/>
                </a:solidFill>
                <a:latin typeface="ＭＳ ゴシック" panose="020B0609070205080204" pitchFamily="49" charset="-128"/>
                <a:ea typeface="ＭＳ ゴシック" panose="020B0609070205080204" pitchFamily="49" charset="-128"/>
              </a:rPr>
              <a:t>関数呼び出し時に、この</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処理が終わって</a:t>
            </a:r>
            <a:r>
              <a:rPr kumimoji="1" lang="en-US" altLang="ja-JP" sz="1200" b="1" dirty="0">
                <a:solidFill>
                  <a:srgbClr val="FF0000"/>
                </a:solidFill>
                <a:latin typeface="ＭＳ ゴシック" panose="020B0609070205080204" pitchFamily="49" charset="-128"/>
                <a:ea typeface="ＭＳ ゴシック" panose="020B0609070205080204" pitchFamily="49" charset="-128"/>
              </a:rPr>
              <a:t>【</a:t>
            </a:r>
            <a:r>
              <a:rPr kumimoji="1" lang="ja-JP" altLang="en-US" sz="1200" b="1" dirty="0">
                <a:solidFill>
                  <a:schemeClr val="tx1"/>
                </a:solidFill>
                <a:latin typeface="ＭＳ ゴシック" panose="020B0609070205080204" pitchFamily="49" charset="-128"/>
                <a:ea typeface="ＭＳ ゴシック" panose="020B0609070205080204" pitchFamily="49" charset="-128"/>
              </a:rPr>
              <a:t>成功したらこれやってね。</a:t>
            </a:r>
            <a:r>
              <a:rPr kumimoji="1" lang="en-US" altLang="ja-JP" sz="1200" b="1" dirty="0">
                <a:solidFill>
                  <a:schemeClr val="tx1"/>
                </a:solidFill>
                <a:latin typeface="ＭＳ ゴシック" panose="020B0609070205080204" pitchFamily="49" charset="-128"/>
                <a:ea typeface="ＭＳ ゴシック" panose="020B0609070205080204" pitchFamily="49" charset="-128"/>
              </a:rPr>
              <a:t>】【</a:t>
            </a:r>
            <a:r>
              <a:rPr kumimoji="1" lang="ja-JP" altLang="en-US" sz="1200" b="1" dirty="0">
                <a:solidFill>
                  <a:schemeClr val="tx1"/>
                </a:solidFill>
                <a:latin typeface="ＭＳ ゴシック" panose="020B0609070205080204" pitchFamily="49" charset="-128"/>
                <a:ea typeface="ＭＳ ゴシック" panose="020B0609070205080204" pitchFamily="49" charset="-128"/>
              </a:rPr>
              <a:t>失敗したらこれやってね</a:t>
            </a:r>
            <a:r>
              <a:rPr kumimoji="1" lang="en-US" altLang="ja-JP" sz="1200" b="1" dirty="0">
                <a:solidFill>
                  <a:schemeClr val="tx1"/>
                </a:solidFill>
                <a:latin typeface="ＭＳ ゴシック" panose="020B0609070205080204" pitchFamily="49" charset="-128"/>
                <a:ea typeface="ＭＳ ゴシック" panose="020B0609070205080204" pitchFamily="49" charset="-128"/>
              </a:rPr>
              <a:t>】</a:t>
            </a:r>
          </a:p>
          <a:p>
            <a:r>
              <a:rPr kumimoji="1" lang="ja-JP" altLang="en-US" sz="1200" b="1" dirty="0">
                <a:solidFill>
                  <a:schemeClr val="tx1"/>
                </a:solidFill>
                <a:latin typeface="ＭＳ ゴシック" panose="020B0609070205080204" pitchFamily="49" charset="-128"/>
                <a:ea typeface="ＭＳ ゴシック" panose="020B0609070205080204" pitchFamily="49" charset="-128"/>
              </a:rPr>
              <a:t>っという処理を引数にわたしていく実装パターン（</a:t>
            </a:r>
            <a:r>
              <a:rPr kumimoji="1" lang="ja-JP" altLang="en-US" sz="1200" b="1" u="sng" dirty="0">
                <a:solidFill>
                  <a:schemeClr val="tx1"/>
                </a:solidFill>
                <a:latin typeface="ＭＳ ゴシック" panose="020B0609070205080204" pitchFamily="49" charset="-128"/>
                <a:ea typeface="ＭＳ ゴシック" panose="020B0609070205080204" pitchFamily="49" charset="-128"/>
              </a:rPr>
              <a:t>呼び出す関数に次の処理自体（関数）自体も渡しておく</a:t>
            </a:r>
            <a:r>
              <a:rPr kumimoji="1" lang="ja-JP" altLang="en-US" sz="1200" b="1" dirty="0">
                <a:solidFill>
                  <a:schemeClr val="tx1"/>
                </a:solidFill>
                <a:latin typeface="ＭＳ ゴシック" panose="020B0609070205080204" pitchFamily="49" charset="-128"/>
                <a:ea typeface="ＭＳ ゴシック" panose="020B0609070205080204" pitchFamily="49" charset="-128"/>
              </a:rPr>
              <a:t>）</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00522316-252C-40D0-8D05-5FE20B695755}"/>
              </a:ext>
            </a:extLst>
          </p:cNvPr>
          <p:cNvSpPr/>
          <p:nvPr/>
        </p:nvSpPr>
        <p:spPr>
          <a:xfrm>
            <a:off x="1487621" y="2693789"/>
            <a:ext cx="10029841" cy="156389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ＭＳ ゴシック" panose="020B0609070205080204" pitchFamily="49" charset="-128"/>
                <a:ea typeface="ＭＳ ゴシック" panose="020B0609070205080204" pitchFamily="49" charset="-128"/>
              </a:rPr>
              <a:t>例：</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en-US" altLang="ja-JP" sz="1200" dirty="0">
                <a:solidFill>
                  <a:schemeClr val="tx1"/>
                </a:solidFill>
                <a:latin typeface="ＭＳ ゴシック" panose="020B0609070205080204" pitchFamily="49" charset="-128"/>
                <a:ea typeface="ＭＳ ゴシック" panose="020B0609070205080204" pitchFamily="49" charset="-128"/>
              </a:rPr>
              <a:t>setTimeout(</a:t>
            </a:r>
          </a:p>
          <a:p>
            <a:r>
              <a:rPr kumimoji="1" lang="en-US" altLang="ja-JP" sz="1200" dirty="0">
                <a:solidFill>
                  <a:schemeClr val="tx1"/>
                </a:solidFill>
                <a:latin typeface="ＭＳ ゴシック" panose="020B0609070205080204" pitchFamily="49" charset="-128"/>
                <a:ea typeface="ＭＳ ゴシック" panose="020B0609070205080204" pitchFamily="49" charset="-128"/>
              </a:rPr>
              <a:t>    function(){</a:t>
            </a:r>
          </a:p>
          <a:p>
            <a:r>
              <a:rPr kumimoji="1" lang="ja-JP" altLang="en-US" sz="1200" dirty="0">
                <a:solidFill>
                  <a:schemeClr val="tx1"/>
                </a:solidFill>
                <a:latin typeface="ＭＳ ゴシック" panose="020B0609070205080204" pitchFamily="49" charset="-128"/>
                <a:ea typeface="ＭＳ ゴシック" panose="020B0609070205080204" pitchFamily="49" charset="-128"/>
              </a:rPr>
              <a:t>　　　　</a:t>
            </a:r>
            <a:r>
              <a:rPr kumimoji="1" lang="en-US" altLang="ja-JP" sz="1200" dirty="0">
                <a:solidFill>
                  <a:schemeClr val="tx1"/>
                </a:solidFill>
                <a:latin typeface="ＭＳ ゴシック" panose="020B0609070205080204" pitchFamily="49" charset="-128"/>
                <a:ea typeface="ＭＳ ゴシック" panose="020B0609070205080204" pitchFamily="49" charset="-128"/>
              </a:rPr>
              <a:t>alert(“</a:t>
            </a:r>
            <a:r>
              <a:rPr kumimoji="1" lang="ja-JP" altLang="en-US" sz="1200" dirty="0">
                <a:solidFill>
                  <a:schemeClr val="tx1"/>
                </a:solidFill>
                <a:latin typeface="ＭＳ ゴシック" panose="020B0609070205080204" pitchFamily="49" charset="-128"/>
                <a:ea typeface="ＭＳ ゴシック" panose="020B0609070205080204" pitchFamily="49" charset="-128"/>
              </a:rPr>
              <a:t>１０秒たった！</a:t>
            </a:r>
            <a:r>
              <a:rPr kumimoji="1" lang="en-US" altLang="ja-JP" sz="1200" dirty="0">
                <a:solidFill>
                  <a:schemeClr val="tx1"/>
                </a:solidFill>
                <a:latin typeface="ＭＳ ゴシック" panose="020B0609070205080204" pitchFamily="49" charset="-128"/>
                <a:ea typeface="ＭＳ ゴシック" panose="020B0609070205080204" pitchFamily="49" charset="-128"/>
              </a:rPr>
              <a:t>”)</a:t>
            </a:r>
          </a:p>
          <a:p>
            <a:r>
              <a:rPr kumimoji="1" lang="ja-JP" altLang="en-US" sz="1200" dirty="0">
                <a:solidFill>
                  <a:schemeClr val="tx1"/>
                </a:solidFill>
                <a:latin typeface="ＭＳ ゴシック" panose="020B0609070205080204" pitchFamily="49" charset="-128"/>
                <a:ea typeface="ＭＳ ゴシック" panose="020B0609070205080204" pitchFamily="49" charset="-128"/>
              </a:rPr>
              <a:t>　　</a:t>
            </a:r>
            <a:r>
              <a:rPr kumimoji="1" lang="en-US" altLang="ja-JP" sz="1200" dirty="0">
                <a:solidFill>
                  <a:schemeClr val="tx1"/>
                </a:solidFill>
                <a:latin typeface="ＭＳ ゴシック" panose="020B0609070205080204" pitchFamily="49" charset="-128"/>
                <a:ea typeface="ＭＳ ゴシック" panose="020B0609070205080204" pitchFamily="49" charset="-128"/>
              </a:rPr>
              <a:t>}</a:t>
            </a:r>
          </a:p>
          <a:p>
            <a:r>
              <a:rPr kumimoji="1" lang="ja-JP" altLang="en-US" sz="1200" dirty="0">
                <a:solidFill>
                  <a:schemeClr val="tx1"/>
                </a:solidFill>
                <a:latin typeface="ＭＳ ゴシック" panose="020B0609070205080204" pitchFamily="49" charset="-128"/>
                <a:ea typeface="ＭＳ ゴシック" panose="020B0609070205080204" pitchFamily="49" charset="-128"/>
              </a:rPr>
              <a:t>　　</a:t>
            </a:r>
            <a:r>
              <a:rPr kumimoji="1" lang="en-US" altLang="ja-JP" sz="1200" dirty="0">
                <a:solidFill>
                  <a:schemeClr val="tx1"/>
                </a:solidFill>
                <a:latin typeface="ＭＳ ゴシック" panose="020B0609070205080204" pitchFamily="49" charset="-128"/>
                <a:ea typeface="ＭＳ ゴシック" panose="020B0609070205080204" pitchFamily="49" charset="-128"/>
              </a:rPr>
              <a:t>,10</a:t>
            </a:r>
          </a:p>
          <a:p>
            <a:r>
              <a:rPr kumimoji="1" lang="en-US" altLang="ja-JP" sz="1200" dirty="0">
                <a:solidFill>
                  <a:schemeClr val="tx1"/>
                </a:solidFill>
                <a:latin typeface="ＭＳ ゴシック" panose="020B0609070205080204" pitchFamily="49" charset="-128"/>
                <a:ea typeface="ＭＳ ゴシック" panose="020B0609070205080204" pitchFamily="49" charset="-128"/>
              </a:rPr>
              <a:t>)</a:t>
            </a:r>
          </a:p>
          <a:p>
            <a:r>
              <a:rPr kumimoji="1" lang="en-US" altLang="ja-JP" sz="1200" dirty="0">
                <a:solidFill>
                  <a:schemeClr val="tx1"/>
                </a:solidFill>
                <a:latin typeface="ＭＳ ゴシック" panose="020B0609070205080204" pitchFamily="49" charset="-128"/>
                <a:ea typeface="ＭＳ ゴシック" panose="020B0609070205080204" pitchFamily="49" charset="-128"/>
              </a:rPr>
              <a:t>setTimeout(</a:t>
            </a:r>
            <a:r>
              <a:rPr kumimoji="1" lang="ja-JP" altLang="en-US" sz="1200" dirty="0">
                <a:solidFill>
                  <a:schemeClr val="tx1"/>
                </a:solidFill>
                <a:latin typeface="ＭＳ ゴシック" panose="020B0609070205080204" pitchFamily="49" charset="-128"/>
                <a:ea typeface="ＭＳ ゴシック" panose="020B0609070205080204" pitchFamily="49" charset="-128"/>
              </a:rPr>
              <a:t>第一引数＝</a:t>
            </a:r>
            <a:r>
              <a:rPr kumimoji="1" lang="en-US" altLang="ja-JP" sz="1200" dirty="0">
                <a:solidFill>
                  <a:schemeClr val="tx1"/>
                </a:solidFill>
                <a:latin typeface="ＭＳ ゴシック" panose="020B0609070205080204" pitchFamily="49" charset="-128"/>
                <a:ea typeface="ＭＳ ゴシック" panose="020B0609070205080204" pitchFamily="49" charset="-128"/>
              </a:rPr>
              <a:t>N</a:t>
            </a:r>
            <a:r>
              <a:rPr kumimoji="1" lang="ja-JP" altLang="en-US" sz="1200" dirty="0">
                <a:solidFill>
                  <a:schemeClr val="tx1"/>
                </a:solidFill>
                <a:latin typeface="ＭＳ ゴシック" panose="020B0609070205080204" pitchFamily="49" charset="-128"/>
                <a:ea typeface="ＭＳ ゴシック" panose="020B0609070205080204" pitchFamily="49" charset="-128"/>
              </a:rPr>
              <a:t>秒たったら呼び出す関数</a:t>
            </a:r>
            <a:r>
              <a:rPr kumimoji="1" lang="en-US" altLang="ja-JP" sz="1200" dirty="0">
                <a:solidFill>
                  <a:schemeClr val="tx1"/>
                </a:solidFill>
                <a:latin typeface="ＭＳ ゴシック" panose="020B0609070205080204" pitchFamily="49" charset="-128"/>
                <a:ea typeface="ＭＳ ゴシック" panose="020B0609070205080204" pitchFamily="49" charset="-128"/>
              </a:rPr>
              <a:t>,</a:t>
            </a:r>
            <a:r>
              <a:rPr kumimoji="1" lang="ja-JP" altLang="en-US" sz="1200" dirty="0">
                <a:solidFill>
                  <a:schemeClr val="tx1"/>
                </a:solidFill>
                <a:latin typeface="ＭＳ ゴシック" panose="020B0609070205080204" pitchFamily="49" charset="-128"/>
                <a:ea typeface="ＭＳ ゴシック" panose="020B0609070205080204" pitchFamily="49" charset="-128"/>
              </a:rPr>
              <a:t>第二２引数</a:t>
            </a:r>
            <a:r>
              <a:rPr kumimoji="1" lang="en-US" altLang="ja-JP" sz="1200" dirty="0">
                <a:solidFill>
                  <a:schemeClr val="tx1"/>
                </a:solidFill>
                <a:latin typeface="ＭＳ ゴシック" panose="020B0609070205080204" pitchFamily="49" charset="-128"/>
                <a:ea typeface="ＭＳ ゴシック" panose="020B0609070205080204" pitchFamily="49" charset="-128"/>
              </a:rPr>
              <a:t>=</a:t>
            </a:r>
            <a:r>
              <a:rPr kumimoji="1" lang="ja-JP" altLang="en-US" sz="1200" dirty="0">
                <a:solidFill>
                  <a:schemeClr val="tx1"/>
                </a:solidFill>
                <a:latin typeface="ＭＳ ゴシック" panose="020B0609070205080204" pitchFamily="49" charset="-128"/>
                <a:ea typeface="ＭＳ ゴシック" panose="020B0609070205080204" pitchFamily="49" charset="-128"/>
              </a:rPr>
              <a:t>何秒待機するか）</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344B0FFF-57BE-4EEC-88C2-2653936ADE28}"/>
              </a:ext>
            </a:extLst>
          </p:cNvPr>
          <p:cNvSpPr/>
          <p:nvPr/>
        </p:nvSpPr>
        <p:spPr>
          <a:xfrm>
            <a:off x="1487620" y="4046811"/>
            <a:ext cx="10029841" cy="254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ＭＳ ゴシック" panose="020B0609070205080204" pitchFamily="49" charset="-128"/>
                <a:ea typeface="ＭＳ ゴシック" panose="020B0609070205080204" pitchFamily="49" charset="-128"/>
              </a:rPr>
              <a:t>この関数呼び出し後、</a:t>
            </a:r>
            <a:r>
              <a:rPr kumimoji="1" lang="en-US" altLang="ja-JP" sz="1200" dirty="0">
                <a:solidFill>
                  <a:schemeClr val="tx1"/>
                </a:solidFill>
                <a:latin typeface="ＭＳ ゴシック" panose="020B0609070205080204" pitchFamily="49" charset="-128"/>
                <a:ea typeface="ＭＳ ゴシック" panose="020B0609070205080204" pitchFamily="49" charset="-128"/>
              </a:rPr>
              <a:t>JavaScript</a:t>
            </a:r>
            <a:r>
              <a:rPr kumimoji="1" lang="ja-JP" altLang="en-US" sz="1200" dirty="0">
                <a:solidFill>
                  <a:schemeClr val="tx1"/>
                </a:solidFill>
                <a:latin typeface="ＭＳ ゴシック" panose="020B0609070205080204" pitchFamily="49" charset="-128"/>
                <a:ea typeface="ＭＳ ゴシック" panose="020B0609070205080204" pitchFamily="49" charset="-128"/>
              </a:rPr>
              <a:t>実行エンジンは</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１：第一引数の関数を</a:t>
            </a:r>
            <a:r>
              <a:rPr kumimoji="1" lang="en-US" altLang="ja-JP" sz="1200" dirty="0">
                <a:solidFill>
                  <a:schemeClr val="tx1"/>
                </a:solidFill>
                <a:latin typeface="ＭＳ ゴシック" panose="020B0609070205080204" pitchFamily="49" charset="-128"/>
                <a:ea typeface="ＭＳ ゴシック" panose="020B0609070205080204" pitchFamily="49" charset="-128"/>
              </a:rPr>
              <a:t>【</a:t>
            </a:r>
            <a:r>
              <a:rPr kumimoji="1" lang="en-US" altLang="ja-JP" sz="1200" b="1" dirty="0">
                <a:solidFill>
                  <a:srgbClr val="FF0000"/>
                </a:solidFill>
              </a:rPr>
              <a:t>JAVASCIRIT</a:t>
            </a:r>
            <a:r>
              <a:rPr kumimoji="1" lang="ja-JP" altLang="en-US" sz="1200" b="1" dirty="0">
                <a:solidFill>
                  <a:srgbClr val="FF0000"/>
                </a:solidFill>
              </a:rPr>
              <a:t>実行してほしい配列</a:t>
            </a:r>
            <a:r>
              <a:rPr kumimoji="1" lang="en-US" altLang="ja-JP" sz="1200" b="1" dirty="0">
                <a:solidFill>
                  <a:srgbClr val="FF0000"/>
                </a:solidFill>
              </a:rPr>
              <a:t>(</a:t>
            </a:r>
            <a:r>
              <a:rPr kumimoji="1" lang="ja-JP" altLang="en-US" sz="1200" b="1" dirty="0">
                <a:solidFill>
                  <a:srgbClr val="FF0000"/>
                </a:solidFill>
              </a:rPr>
              <a:t>関数配列）</a:t>
            </a:r>
            <a:r>
              <a:rPr kumimoji="1" lang="en-US" altLang="ja-JP" sz="1200" dirty="0">
                <a:solidFill>
                  <a:schemeClr val="tx1"/>
                </a:solidFill>
                <a:latin typeface="ＭＳ ゴシック" panose="020B0609070205080204" pitchFamily="49" charset="-128"/>
                <a:ea typeface="ＭＳ ゴシック" panose="020B0609070205080204" pitchFamily="49" charset="-128"/>
              </a:rPr>
              <a:t>】</a:t>
            </a:r>
            <a:r>
              <a:rPr kumimoji="1" lang="ja-JP" altLang="en-US" sz="1200" dirty="0" err="1">
                <a:solidFill>
                  <a:schemeClr val="tx1"/>
                </a:solidFill>
                <a:latin typeface="ＭＳ ゴシック" panose="020B0609070205080204" pitchFamily="49" charset="-128"/>
                <a:ea typeface="ＭＳ ゴシック" panose="020B0609070205080204" pitchFamily="49" charset="-128"/>
              </a:rPr>
              <a:t>に登</a:t>
            </a:r>
            <a:r>
              <a:rPr kumimoji="1" lang="ja-JP" altLang="en-US" sz="1200" dirty="0">
                <a:solidFill>
                  <a:schemeClr val="tx1"/>
                </a:solidFill>
                <a:latin typeface="ＭＳ ゴシック" panose="020B0609070205080204" pitchFamily="49" charset="-128"/>
                <a:ea typeface="ＭＳ ゴシック" panose="020B0609070205080204" pitchFamily="49" charset="-128"/>
              </a:rPr>
              <a:t>録し</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ブラウザに制御をもどす。</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２：</a:t>
            </a:r>
            <a:r>
              <a:rPr kumimoji="1" lang="en-US" altLang="ja-JP" sz="1200" dirty="0">
                <a:solidFill>
                  <a:schemeClr val="tx1"/>
                </a:solidFill>
                <a:latin typeface="ＭＳ ゴシック" panose="020B0609070205080204" pitchFamily="49" charset="-128"/>
                <a:ea typeface="ＭＳ ゴシック" panose="020B0609070205080204" pitchFamily="49" charset="-128"/>
              </a:rPr>
              <a:t>10</a:t>
            </a:r>
            <a:r>
              <a:rPr kumimoji="1" lang="ja-JP" altLang="en-US" sz="1200" dirty="0">
                <a:solidFill>
                  <a:schemeClr val="tx1"/>
                </a:solidFill>
                <a:latin typeface="ＭＳ ゴシック" panose="020B0609070205080204" pitchFamily="49" charset="-128"/>
                <a:ea typeface="ＭＳ ゴシック" panose="020B0609070205080204" pitchFamily="49" charset="-128"/>
              </a:rPr>
              <a:t>秒たつとブラウザは</a:t>
            </a:r>
            <a:r>
              <a:rPr kumimoji="1" lang="en-US" altLang="ja-JP" sz="1200" dirty="0">
                <a:solidFill>
                  <a:schemeClr val="tx1"/>
                </a:solidFill>
                <a:latin typeface="ＭＳ ゴシック" panose="020B0609070205080204" pitchFamily="49" charset="-128"/>
                <a:ea typeface="ＭＳ ゴシック" panose="020B0609070205080204" pitchFamily="49" charset="-128"/>
              </a:rPr>
              <a:t>UI</a:t>
            </a:r>
            <a:r>
              <a:rPr kumimoji="1" lang="ja-JP" altLang="en-US" sz="1200" dirty="0">
                <a:solidFill>
                  <a:schemeClr val="tx1"/>
                </a:solidFill>
                <a:latin typeface="ＭＳ ゴシック" panose="020B0609070205080204" pitchFamily="49" charset="-128"/>
                <a:ea typeface="ＭＳ ゴシック" panose="020B0609070205080204" pitchFamily="49" charset="-128"/>
              </a:rPr>
              <a:t>から</a:t>
            </a:r>
            <a:r>
              <a:rPr kumimoji="1" lang="en-US" altLang="ja-JP" sz="1200" dirty="0">
                <a:solidFill>
                  <a:schemeClr val="tx1"/>
                </a:solidFill>
                <a:latin typeface="ＭＳ ゴシック" panose="020B0609070205080204" pitchFamily="49" charset="-128"/>
                <a:ea typeface="ＭＳ ゴシック" panose="020B0609070205080204" pitchFamily="49" charset="-128"/>
              </a:rPr>
              <a:t>JavaScript</a:t>
            </a:r>
            <a:r>
              <a:rPr kumimoji="1" lang="ja-JP" altLang="en-US" sz="1200" dirty="0">
                <a:solidFill>
                  <a:schemeClr val="tx1"/>
                </a:solidFill>
                <a:latin typeface="ＭＳ ゴシック" panose="020B0609070205080204" pitchFamily="49" charset="-128"/>
                <a:ea typeface="ＭＳ ゴシック" panose="020B0609070205080204" pitchFamily="49" charset="-128"/>
              </a:rPr>
              <a:t>に対して</a:t>
            </a:r>
            <a:r>
              <a:rPr kumimoji="1" lang="en-US" altLang="ja-JP" sz="1200" dirty="0">
                <a:solidFill>
                  <a:schemeClr val="tx1"/>
                </a:solidFill>
                <a:latin typeface="ＭＳ ゴシック" panose="020B0609070205080204" pitchFamily="49" charset="-128"/>
                <a:ea typeface="ＭＳ ゴシック" panose="020B0609070205080204" pitchFamily="49" charset="-128"/>
              </a:rPr>
              <a:t>10</a:t>
            </a:r>
            <a:r>
              <a:rPr kumimoji="1" lang="ja-JP" altLang="en-US" sz="1200" dirty="0">
                <a:solidFill>
                  <a:schemeClr val="tx1"/>
                </a:solidFill>
                <a:latin typeface="ＭＳ ゴシック" panose="020B0609070205080204" pitchFamily="49" charset="-128"/>
                <a:ea typeface="ＭＳ ゴシック" panose="020B0609070205080204" pitchFamily="49" charset="-128"/>
              </a:rPr>
              <a:t>秒たったので</a:t>
            </a:r>
            <a:r>
              <a:rPr kumimoji="1" lang="en-US" altLang="ja-JP" sz="1200" dirty="0">
                <a:solidFill>
                  <a:schemeClr val="tx1"/>
                </a:solidFill>
                <a:latin typeface="ＭＳ ゴシック" panose="020B0609070205080204" pitchFamily="49" charset="-128"/>
                <a:ea typeface="ＭＳ ゴシック" panose="020B0609070205080204" pitchFamily="49" charset="-128"/>
              </a:rPr>
              <a:t>【function</a:t>
            </a:r>
            <a:r>
              <a:rPr kumimoji="1" lang="ja-JP" altLang="en-US" sz="1200" dirty="0">
                <a:solidFill>
                  <a:schemeClr val="tx1"/>
                </a:solidFill>
                <a:latin typeface="ＭＳ ゴシック" panose="020B0609070205080204" pitchFamily="49" charset="-128"/>
                <a:ea typeface="ＭＳ ゴシック" panose="020B0609070205080204" pitchFamily="49" charset="-128"/>
              </a:rPr>
              <a:t>を実行して</a:t>
            </a:r>
            <a:r>
              <a:rPr kumimoji="1" lang="en-US" altLang="ja-JP" sz="1200" dirty="0">
                <a:solidFill>
                  <a:schemeClr val="tx1"/>
                </a:solidFill>
                <a:latin typeface="ＭＳ ゴシック" panose="020B0609070205080204" pitchFamily="49" charset="-128"/>
                <a:ea typeface="ＭＳ ゴシック" panose="020B0609070205080204" pitchFamily="49" charset="-128"/>
              </a:rPr>
              <a:t>】</a:t>
            </a:r>
            <a:r>
              <a:rPr kumimoji="1" lang="ja-JP" altLang="en-US" sz="1200" dirty="0">
                <a:solidFill>
                  <a:schemeClr val="tx1"/>
                </a:solidFill>
                <a:latin typeface="ＭＳ ゴシック" panose="020B0609070205080204" pitchFamily="49" charset="-128"/>
                <a:ea typeface="ＭＳ ゴシック" panose="020B0609070205080204" pitchFamily="49" charset="-128"/>
              </a:rPr>
              <a:t>と依頼する</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（言語仕様作った人のきもちになると）</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en-US" altLang="ja-JP" sz="1200" dirty="0">
                <a:solidFill>
                  <a:schemeClr val="tx1"/>
                </a:solidFill>
                <a:latin typeface="ＭＳ ゴシック" panose="020B0609070205080204" pitchFamily="49" charset="-128"/>
                <a:ea typeface="ＭＳ ゴシック" panose="020B0609070205080204" pitchFamily="49" charset="-128"/>
              </a:rPr>
              <a:t>1</a:t>
            </a:r>
            <a:r>
              <a:rPr kumimoji="1" lang="ja-JP" altLang="en-US" sz="1200" dirty="0">
                <a:solidFill>
                  <a:schemeClr val="tx1"/>
                </a:solidFill>
                <a:latin typeface="ＭＳ ゴシック" panose="020B0609070205080204" pitchFamily="49" charset="-128"/>
                <a:ea typeface="ＭＳ ゴシック" panose="020B0609070205080204" pitchFamily="49" charset="-128"/>
              </a:rPr>
              <a:t>がもし同期型で待ってしまう言語仕様だった場合、</a:t>
            </a:r>
            <a:r>
              <a:rPr kumimoji="1" lang="en-US" altLang="ja-JP" sz="1200" dirty="0">
                <a:solidFill>
                  <a:schemeClr val="tx1"/>
                </a:solidFill>
                <a:latin typeface="ＭＳ ゴシック" panose="020B0609070205080204" pitchFamily="49" charset="-128"/>
                <a:ea typeface="ＭＳ ゴシック" panose="020B0609070205080204" pitchFamily="49" charset="-128"/>
              </a:rPr>
              <a:t>10</a:t>
            </a:r>
            <a:r>
              <a:rPr kumimoji="1" lang="ja-JP" altLang="en-US" sz="1200" dirty="0">
                <a:solidFill>
                  <a:schemeClr val="tx1"/>
                </a:solidFill>
                <a:latin typeface="ＭＳ ゴシック" panose="020B0609070205080204" pitchFamily="49" charset="-128"/>
                <a:ea typeface="ＭＳ ゴシック" panose="020B0609070205080204" pitchFamily="49" charset="-128"/>
              </a:rPr>
              <a:t>秒間</a:t>
            </a:r>
            <a:r>
              <a:rPr kumimoji="1" lang="en-US" altLang="ja-JP" sz="1200" dirty="0">
                <a:solidFill>
                  <a:schemeClr val="tx1"/>
                </a:solidFill>
                <a:latin typeface="ＭＳ ゴシック" panose="020B0609070205080204" pitchFamily="49" charset="-128"/>
                <a:ea typeface="ＭＳ ゴシック" panose="020B0609070205080204" pitchFamily="49" charset="-128"/>
              </a:rPr>
              <a:t>UI</a:t>
            </a:r>
            <a:r>
              <a:rPr kumimoji="1" lang="ja-JP" altLang="en-US" sz="1200" dirty="0">
                <a:solidFill>
                  <a:schemeClr val="tx1"/>
                </a:solidFill>
                <a:latin typeface="ＭＳ ゴシック" panose="020B0609070205080204" pitchFamily="49" charset="-128"/>
                <a:ea typeface="ＭＳ ゴシック" panose="020B0609070205080204" pitchFamily="49" charset="-128"/>
              </a:rPr>
              <a:t>操作はブロックされることになる。</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それを避けるために非同期仕様の関数になっている</a:t>
            </a:r>
            <a:r>
              <a:rPr kumimoji="1" lang="en-US" altLang="ja-JP" sz="1200" dirty="0">
                <a:solidFill>
                  <a:schemeClr val="tx1"/>
                </a:solidFill>
                <a:latin typeface="ＭＳ ゴシック" panose="020B0609070205080204" pitchFamily="49" charset="-128"/>
                <a:ea typeface="ＭＳ ゴシック" panose="020B0609070205080204" pitchFamily="49" charset="-128"/>
              </a:rPr>
              <a:t>(</a:t>
            </a:r>
            <a:r>
              <a:rPr kumimoji="1" lang="ja-JP" altLang="en-US" sz="1200" dirty="0" err="1">
                <a:solidFill>
                  <a:schemeClr val="tx1"/>
                </a:solidFill>
                <a:latin typeface="ＭＳ ゴシック" panose="020B0609070205080204" pitchFamily="49" charset="-128"/>
                <a:ea typeface="ＭＳ ゴシック" panose="020B0609070205080204" pitchFamily="49" charset="-128"/>
              </a:rPr>
              <a:t>っと</a:t>
            </a:r>
            <a:r>
              <a:rPr kumimoji="1" lang="ja-JP" altLang="en-US" sz="1200" dirty="0">
                <a:solidFill>
                  <a:schemeClr val="tx1"/>
                </a:solidFill>
                <a:latin typeface="ＭＳ ゴシック" panose="020B0609070205080204" pitchFamily="49" charset="-128"/>
                <a:ea typeface="ＭＳ ゴシック" panose="020B0609070205080204" pitchFamily="49" charset="-128"/>
              </a:rPr>
              <a:t>想像する</a:t>
            </a:r>
            <a:r>
              <a:rPr kumimoji="1" lang="en-US" altLang="ja-JP" sz="1200" dirty="0">
                <a:solidFill>
                  <a:schemeClr val="tx1"/>
                </a:solidFill>
                <a:latin typeface="ＭＳ ゴシック" panose="020B0609070205080204" pitchFamily="49" charset="-128"/>
                <a:ea typeface="ＭＳ ゴシック" panose="020B0609070205080204" pitchFamily="49" charset="-128"/>
              </a:rPr>
              <a:t>)</a:t>
            </a:r>
          </a:p>
        </p:txBody>
      </p:sp>
      <p:sp>
        <p:nvSpPr>
          <p:cNvPr id="3" name="吹き出し: 四角形 2">
            <a:extLst>
              <a:ext uri="{FF2B5EF4-FFF2-40B4-BE49-F238E27FC236}">
                <a16:creationId xmlns:a16="http://schemas.microsoft.com/office/drawing/2014/main" id="{B0F0F3FE-46C4-415C-875C-6F1AC7BCE3B3}"/>
              </a:ext>
            </a:extLst>
          </p:cNvPr>
          <p:cNvSpPr/>
          <p:nvPr/>
        </p:nvSpPr>
        <p:spPr>
          <a:xfrm>
            <a:off x="7984503" y="3082565"/>
            <a:ext cx="3293723" cy="593889"/>
          </a:xfrm>
          <a:prstGeom prst="wedgeRectCallout">
            <a:avLst>
              <a:gd name="adj1" fmla="val -146231"/>
              <a:gd name="adj2" fmla="val -168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Function</a:t>
            </a:r>
            <a:r>
              <a:rPr kumimoji="1" lang="ja-JP" altLang="en-US" dirty="0"/>
              <a:t>の中で</a:t>
            </a:r>
            <a:r>
              <a:rPr kumimoji="1" lang="en-US" altLang="ja-JP" dirty="0"/>
              <a:t>function</a:t>
            </a:r>
            <a:r>
              <a:rPr kumimoji="1" lang="ja-JP" altLang="en-US" dirty="0"/>
              <a:t>が一度ネストします。これがコールバック</a:t>
            </a:r>
          </a:p>
        </p:txBody>
      </p:sp>
    </p:spTree>
    <p:extLst>
      <p:ext uri="{BB962C8B-B14F-4D97-AF65-F5344CB8AC3E}">
        <p14:creationId xmlns:p14="http://schemas.microsoft.com/office/powerpoint/2010/main" val="3773284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95579B-9C8F-4F15-9040-E3797EAF3252}"/>
              </a:ext>
            </a:extLst>
          </p:cNvPr>
          <p:cNvSpPr>
            <a:spLocks noGrp="1"/>
          </p:cNvSpPr>
          <p:nvPr>
            <p:ph type="title"/>
          </p:nvPr>
        </p:nvSpPr>
        <p:spPr/>
        <p:txBody>
          <a:bodyPr/>
          <a:lstStyle/>
          <a:p>
            <a:r>
              <a:rPr lang="ja-JP" altLang="en-US" dirty="0"/>
              <a:t>ハンズオン１</a:t>
            </a:r>
            <a:endParaRPr kumimoji="1" lang="ja-JP" altLang="en-US" dirty="0"/>
          </a:p>
        </p:txBody>
      </p:sp>
      <p:sp>
        <p:nvSpPr>
          <p:cNvPr id="4" name="正方形/長方形 3">
            <a:extLst>
              <a:ext uri="{FF2B5EF4-FFF2-40B4-BE49-F238E27FC236}">
                <a16:creationId xmlns:a16="http://schemas.microsoft.com/office/drawing/2014/main" id="{865E2133-90EE-4138-B7A2-C4009B6F2C7D}"/>
              </a:ext>
            </a:extLst>
          </p:cNvPr>
          <p:cNvSpPr/>
          <p:nvPr/>
        </p:nvSpPr>
        <p:spPr>
          <a:xfrm>
            <a:off x="1248384" y="1866507"/>
            <a:ext cx="10029841" cy="2776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以下をコールバック実装にて、書いてみましょう。</a:t>
            </a:r>
            <a:r>
              <a:rPr kumimoji="1" lang="en-US" altLang="ja-JP" sz="1200" dirty="0">
                <a:solidFill>
                  <a:schemeClr val="tx1"/>
                </a:solidFill>
              </a:rPr>
              <a:t>(test01.html</a:t>
            </a:r>
            <a:r>
              <a:rPr kumimoji="1" lang="ja-JP" altLang="en-US" sz="1200" dirty="0">
                <a:solidFill>
                  <a:schemeClr val="tx1"/>
                </a:solidFill>
              </a:rPr>
              <a:t>と</a:t>
            </a:r>
            <a:r>
              <a:rPr kumimoji="1" lang="en-US" altLang="ja-JP" sz="1200" dirty="0">
                <a:solidFill>
                  <a:schemeClr val="tx1"/>
                </a:solidFill>
              </a:rPr>
              <a:t>test01.js)</a:t>
            </a:r>
          </a:p>
          <a:p>
            <a:r>
              <a:rPr kumimoji="1" lang="ja-JP" altLang="en-US" sz="1200" dirty="0">
                <a:solidFill>
                  <a:schemeClr val="tx1"/>
                </a:solidFill>
              </a:rPr>
              <a:t>１：</a:t>
            </a:r>
            <a:r>
              <a:rPr kumimoji="1" lang="en-US" altLang="ja-JP" sz="1200" dirty="0">
                <a:solidFill>
                  <a:schemeClr val="tx1"/>
                </a:solidFill>
              </a:rPr>
              <a:t>10</a:t>
            </a:r>
            <a:r>
              <a:rPr kumimoji="1" lang="ja-JP" altLang="en-US" sz="1200" dirty="0">
                <a:solidFill>
                  <a:schemeClr val="tx1"/>
                </a:solidFill>
              </a:rPr>
              <a:t>秒たって、画面に</a:t>
            </a:r>
            <a:r>
              <a:rPr kumimoji="1" lang="en-US" altLang="ja-JP" sz="1200" dirty="0">
                <a:solidFill>
                  <a:schemeClr val="tx1"/>
                </a:solidFill>
              </a:rPr>
              <a:t>【10</a:t>
            </a:r>
            <a:r>
              <a:rPr kumimoji="1" lang="ja-JP" altLang="en-US" sz="1200" dirty="0">
                <a:solidFill>
                  <a:schemeClr val="tx1"/>
                </a:solidFill>
              </a:rPr>
              <a:t>秒たちました！</a:t>
            </a:r>
            <a:r>
              <a:rPr kumimoji="1" lang="en-US" altLang="ja-JP" sz="1200" dirty="0">
                <a:solidFill>
                  <a:schemeClr val="tx1"/>
                </a:solidFill>
              </a:rPr>
              <a:t>】</a:t>
            </a:r>
            <a:r>
              <a:rPr kumimoji="1" lang="ja-JP" altLang="en-US" sz="1200" dirty="0">
                <a:solidFill>
                  <a:schemeClr val="tx1"/>
                </a:solidFill>
              </a:rPr>
              <a:t>を表示。</a:t>
            </a:r>
            <a:endParaRPr kumimoji="1" lang="en-US" altLang="ja-JP" sz="1200" dirty="0">
              <a:solidFill>
                <a:schemeClr val="tx1"/>
              </a:solidFill>
            </a:endParaRPr>
          </a:p>
          <a:p>
            <a:endParaRPr kumimoji="1" lang="en-US" altLang="ja-JP" sz="1200" dirty="0">
              <a:solidFill>
                <a:schemeClr val="tx1"/>
              </a:solidFill>
            </a:endParaRPr>
          </a:p>
          <a:p>
            <a:r>
              <a:rPr kumimoji="1" lang="ja-JP" altLang="en-US" sz="1200" dirty="0">
                <a:solidFill>
                  <a:schemeClr val="tx1"/>
                </a:solidFill>
              </a:rPr>
              <a:t>２：画面表示後</a:t>
            </a:r>
            <a:r>
              <a:rPr kumimoji="1" lang="en-US" altLang="ja-JP" sz="1200" dirty="0">
                <a:solidFill>
                  <a:schemeClr val="tx1"/>
                </a:solidFill>
                <a:hlinkClick r:id="rId2"/>
              </a:rPr>
              <a:t>http://xxxx/test</a:t>
            </a:r>
            <a:r>
              <a:rPr kumimoji="1" lang="ja-JP" altLang="en-US" sz="1200" dirty="0">
                <a:solidFill>
                  <a:schemeClr val="tx1"/>
                </a:solidFill>
              </a:rPr>
              <a:t>にアクセスして</a:t>
            </a:r>
            <a:endParaRPr kumimoji="1" lang="en-US" altLang="ja-JP" sz="1200" dirty="0">
              <a:solidFill>
                <a:schemeClr val="tx1"/>
              </a:solidFill>
            </a:endParaRPr>
          </a:p>
          <a:p>
            <a:r>
              <a:rPr kumimoji="1" lang="ja-JP" altLang="en-US" sz="1200" dirty="0">
                <a:solidFill>
                  <a:schemeClr val="tx1"/>
                </a:solidFill>
              </a:rPr>
              <a:t>　　　成功したら、</a:t>
            </a:r>
            <a:r>
              <a:rPr kumimoji="1" lang="en-US" altLang="ja-JP" sz="1200" dirty="0">
                <a:solidFill>
                  <a:schemeClr val="tx1"/>
                </a:solidFill>
              </a:rPr>
              <a:t>【</a:t>
            </a:r>
            <a:r>
              <a:rPr kumimoji="1" lang="ja-JP" altLang="en-US" sz="1200" dirty="0">
                <a:solidFill>
                  <a:schemeClr val="tx1"/>
                </a:solidFill>
              </a:rPr>
              <a:t>成功しました１！</a:t>
            </a:r>
            <a:r>
              <a:rPr kumimoji="1" lang="en-US" altLang="ja-JP" sz="1200" dirty="0">
                <a:solidFill>
                  <a:schemeClr val="tx1"/>
                </a:solidFill>
              </a:rPr>
              <a:t>】</a:t>
            </a:r>
          </a:p>
          <a:p>
            <a:r>
              <a:rPr kumimoji="1" lang="ja-JP" altLang="en-US" sz="1200" dirty="0">
                <a:solidFill>
                  <a:schemeClr val="tx1"/>
                </a:solidFill>
              </a:rPr>
              <a:t>　　　失敗したら、</a:t>
            </a:r>
            <a:r>
              <a:rPr kumimoji="1" lang="en-US" altLang="ja-JP" sz="1200" dirty="0">
                <a:solidFill>
                  <a:schemeClr val="tx1"/>
                </a:solidFill>
              </a:rPr>
              <a:t>【</a:t>
            </a:r>
            <a:r>
              <a:rPr kumimoji="1" lang="ja-JP" altLang="en-US" sz="1200" dirty="0">
                <a:solidFill>
                  <a:schemeClr val="tx1"/>
                </a:solidFill>
              </a:rPr>
              <a:t>なにかが失敗した</a:t>
            </a:r>
            <a:r>
              <a:rPr kumimoji="1" lang="en-US" altLang="ja-JP" sz="1200" dirty="0">
                <a:solidFill>
                  <a:schemeClr val="tx1"/>
                </a:solidFill>
              </a:rPr>
              <a:t>】</a:t>
            </a:r>
            <a:r>
              <a:rPr kumimoji="1" lang="ja-JP" altLang="en-US" sz="1200" dirty="0">
                <a:solidFill>
                  <a:schemeClr val="tx1"/>
                </a:solidFill>
              </a:rPr>
              <a:t>を表示する。</a:t>
            </a:r>
            <a:endParaRPr kumimoji="1" lang="en-US" altLang="ja-JP" sz="1200" dirty="0">
              <a:solidFill>
                <a:schemeClr val="tx1"/>
              </a:solidFill>
            </a:endParaRPr>
          </a:p>
          <a:p>
            <a:endParaRPr kumimoji="1" lang="en-US" altLang="ja-JP" sz="1200" dirty="0">
              <a:solidFill>
                <a:schemeClr val="tx1"/>
              </a:solidFill>
            </a:endParaRPr>
          </a:p>
          <a:p>
            <a:r>
              <a:rPr kumimoji="1" lang="ja-JP" altLang="en-US" sz="1200" dirty="0">
                <a:solidFill>
                  <a:schemeClr val="tx1"/>
                </a:solidFill>
              </a:rPr>
              <a:t>３－１：　２で成功したらその後３秒待って画面に</a:t>
            </a:r>
            <a:r>
              <a:rPr kumimoji="1" lang="en-US" altLang="ja-JP" sz="1200" dirty="0">
                <a:solidFill>
                  <a:schemeClr val="tx1"/>
                </a:solidFill>
              </a:rPr>
              <a:t>【3</a:t>
            </a:r>
            <a:r>
              <a:rPr kumimoji="1" lang="ja-JP" altLang="en-US" sz="1200" dirty="0">
                <a:solidFill>
                  <a:schemeClr val="tx1"/>
                </a:solidFill>
              </a:rPr>
              <a:t>秒たったので通信します！</a:t>
            </a:r>
            <a:r>
              <a:rPr kumimoji="1" lang="en-US" altLang="ja-JP" sz="1200" dirty="0">
                <a:solidFill>
                  <a:schemeClr val="tx1"/>
                </a:solidFill>
              </a:rPr>
              <a:t>】</a:t>
            </a:r>
            <a:r>
              <a:rPr kumimoji="1" lang="ja-JP" altLang="en-US" sz="1200" dirty="0">
                <a:solidFill>
                  <a:schemeClr val="tx1"/>
                </a:solidFill>
              </a:rPr>
              <a:t>を表示。</a:t>
            </a:r>
            <a:endParaRPr kumimoji="1" lang="en-US" altLang="ja-JP" sz="1200" dirty="0">
              <a:solidFill>
                <a:schemeClr val="tx1"/>
              </a:solidFill>
            </a:endParaRPr>
          </a:p>
          <a:p>
            <a:r>
              <a:rPr kumimoji="1" lang="ja-JP" altLang="en-US" sz="1200" dirty="0">
                <a:solidFill>
                  <a:schemeClr val="tx1"/>
                </a:solidFill>
                <a:hlinkClick r:id="rId2"/>
              </a:rPr>
              <a:t>　　　</a:t>
            </a:r>
            <a:r>
              <a:rPr kumimoji="1" lang="en-US" altLang="ja-JP" sz="1200" dirty="0">
                <a:solidFill>
                  <a:schemeClr val="tx1"/>
                </a:solidFill>
                <a:hlinkClick r:id="rId2"/>
              </a:rPr>
              <a:t>http://xxxx/test</a:t>
            </a:r>
            <a:r>
              <a:rPr kumimoji="1" lang="en-US" altLang="ja-JP" sz="1200" dirty="0">
                <a:solidFill>
                  <a:schemeClr val="tx1"/>
                </a:solidFill>
              </a:rPr>
              <a:t>2</a:t>
            </a:r>
            <a:r>
              <a:rPr kumimoji="1" lang="ja-JP" altLang="en-US" sz="1200" dirty="0">
                <a:solidFill>
                  <a:schemeClr val="tx1"/>
                </a:solidFill>
              </a:rPr>
              <a:t>にアクセスして</a:t>
            </a:r>
            <a:endParaRPr kumimoji="1" lang="en-US" altLang="ja-JP" sz="1200" dirty="0">
              <a:solidFill>
                <a:schemeClr val="tx1"/>
              </a:solidFill>
            </a:endParaRPr>
          </a:p>
          <a:p>
            <a:r>
              <a:rPr kumimoji="1" lang="ja-JP" altLang="en-US" sz="1200" dirty="0">
                <a:solidFill>
                  <a:schemeClr val="tx1"/>
                </a:solidFill>
              </a:rPr>
              <a:t>　　　成功したら、</a:t>
            </a:r>
            <a:r>
              <a:rPr kumimoji="1" lang="en-US" altLang="ja-JP" sz="1200" dirty="0">
                <a:solidFill>
                  <a:schemeClr val="tx1"/>
                </a:solidFill>
              </a:rPr>
              <a:t>【</a:t>
            </a:r>
            <a:r>
              <a:rPr kumimoji="1" lang="ja-JP" altLang="en-US" sz="1200" dirty="0">
                <a:solidFill>
                  <a:schemeClr val="tx1"/>
                </a:solidFill>
              </a:rPr>
              <a:t>成功しました２！</a:t>
            </a:r>
            <a:r>
              <a:rPr kumimoji="1" lang="en-US" altLang="ja-JP" sz="1200" dirty="0">
                <a:solidFill>
                  <a:schemeClr val="tx1"/>
                </a:solidFill>
              </a:rPr>
              <a:t>】</a:t>
            </a:r>
          </a:p>
          <a:p>
            <a:r>
              <a:rPr kumimoji="1" lang="ja-JP" altLang="en-US" sz="1200" dirty="0">
                <a:solidFill>
                  <a:schemeClr val="tx1"/>
                </a:solidFill>
              </a:rPr>
              <a:t>　　　失敗したら、</a:t>
            </a:r>
            <a:r>
              <a:rPr kumimoji="1" lang="en-US" altLang="ja-JP" sz="1200" dirty="0">
                <a:solidFill>
                  <a:schemeClr val="tx1"/>
                </a:solidFill>
              </a:rPr>
              <a:t>【</a:t>
            </a:r>
            <a:r>
              <a:rPr kumimoji="1" lang="ja-JP" altLang="en-US" sz="1200" dirty="0">
                <a:solidFill>
                  <a:schemeClr val="tx1"/>
                </a:solidFill>
              </a:rPr>
              <a:t>なにかが失敗した</a:t>
            </a:r>
            <a:r>
              <a:rPr kumimoji="1" lang="en-US" altLang="ja-JP" sz="1200" dirty="0">
                <a:solidFill>
                  <a:schemeClr val="tx1"/>
                </a:solidFill>
              </a:rPr>
              <a:t>】</a:t>
            </a:r>
            <a:r>
              <a:rPr kumimoji="1" lang="ja-JP" altLang="en-US" sz="1200" dirty="0">
                <a:solidFill>
                  <a:schemeClr val="tx1"/>
                </a:solidFill>
              </a:rPr>
              <a:t>を表示する。</a:t>
            </a:r>
            <a:endParaRPr kumimoji="1" lang="en-US" altLang="ja-JP" sz="1200" dirty="0">
              <a:solidFill>
                <a:schemeClr val="tx1"/>
              </a:solidFill>
            </a:endParaRPr>
          </a:p>
          <a:p>
            <a:endParaRPr kumimoji="1" lang="en-US" altLang="ja-JP" sz="1200" dirty="0">
              <a:solidFill>
                <a:schemeClr val="tx1"/>
              </a:solidFill>
            </a:endParaRPr>
          </a:p>
          <a:p>
            <a:r>
              <a:rPr kumimoji="1" lang="ja-JP" altLang="en-US" sz="1200" dirty="0">
                <a:solidFill>
                  <a:schemeClr val="tx1"/>
                </a:solidFill>
              </a:rPr>
              <a:t>３－２：　２でしっぱいしたらその後３秒まって画面に</a:t>
            </a:r>
            <a:r>
              <a:rPr kumimoji="1" lang="en-US" altLang="ja-JP" sz="1200" dirty="0">
                <a:solidFill>
                  <a:schemeClr val="tx1"/>
                </a:solidFill>
              </a:rPr>
              <a:t>【</a:t>
            </a:r>
            <a:r>
              <a:rPr kumimoji="1" lang="ja-JP" altLang="en-US" sz="1200" dirty="0">
                <a:solidFill>
                  <a:schemeClr val="tx1"/>
                </a:solidFill>
              </a:rPr>
              <a:t>失敗したけど</a:t>
            </a:r>
            <a:r>
              <a:rPr kumimoji="1" lang="en-US" altLang="ja-JP" sz="1200" dirty="0">
                <a:solidFill>
                  <a:schemeClr val="tx1"/>
                </a:solidFill>
              </a:rPr>
              <a:t>3</a:t>
            </a:r>
            <a:r>
              <a:rPr kumimoji="1" lang="ja-JP" altLang="en-US" sz="1200" dirty="0">
                <a:solidFill>
                  <a:schemeClr val="tx1"/>
                </a:solidFill>
              </a:rPr>
              <a:t>秒たったので通信します！</a:t>
            </a:r>
            <a:r>
              <a:rPr kumimoji="1" lang="en-US" altLang="ja-JP" sz="1200" dirty="0">
                <a:solidFill>
                  <a:schemeClr val="tx1"/>
                </a:solidFill>
              </a:rPr>
              <a:t>】</a:t>
            </a:r>
            <a:r>
              <a:rPr kumimoji="1" lang="ja-JP" altLang="en-US" sz="1200" dirty="0">
                <a:solidFill>
                  <a:schemeClr val="tx1"/>
                </a:solidFill>
              </a:rPr>
              <a:t>を表示。</a:t>
            </a:r>
            <a:endParaRPr kumimoji="1" lang="en-US" altLang="ja-JP" sz="1200" dirty="0">
              <a:solidFill>
                <a:schemeClr val="tx1"/>
              </a:solidFill>
            </a:endParaRPr>
          </a:p>
          <a:p>
            <a:r>
              <a:rPr kumimoji="1" lang="ja-JP" altLang="en-US" sz="1200" dirty="0">
                <a:solidFill>
                  <a:schemeClr val="tx1"/>
                </a:solidFill>
                <a:hlinkClick r:id="rId2"/>
              </a:rPr>
              <a:t>　　　</a:t>
            </a:r>
            <a:r>
              <a:rPr kumimoji="1" lang="en-US" altLang="ja-JP" sz="1200" dirty="0">
                <a:solidFill>
                  <a:schemeClr val="tx1"/>
                </a:solidFill>
                <a:hlinkClick r:id="rId2"/>
              </a:rPr>
              <a:t>http://xxxx/test</a:t>
            </a:r>
            <a:r>
              <a:rPr kumimoji="1" lang="en-US" altLang="ja-JP" sz="1200" dirty="0">
                <a:solidFill>
                  <a:schemeClr val="tx1"/>
                </a:solidFill>
              </a:rPr>
              <a:t>2</a:t>
            </a:r>
            <a:r>
              <a:rPr kumimoji="1" lang="ja-JP" altLang="en-US" sz="1200" dirty="0">
                <a:solidFill>
                  <a:schemeClr val="tx1"/>
                </a:solidFill>
              </a:rPr>
              <a:t>にアクセスして</a:t>
            </a:r>
            <a:endParaRPr kumimoji="1" lang="en-US" altLang="ja-JP" sz="1200" dirty="0">
              <a:solidFill>
                <a:schemeClr val="tx1"/>
              </a:solidFill>
            </a:endParaRPr>
          </a:p>
          <a:p>
            <a:r>
              <a:rPr kumimoji="1" lang="ja-JP" altLang="en-US" sz="1200" dirty="0">
                <a:solidFill>
                  <a:schemeClr val="tx1"/>
                </a:solidFill>
              </a:rPr>
              <a:t>　　　成功したら、</a:t>
            </a:r>
            <a:r>
              <a:rPr kumimoji="1" lang="en-US" altLang="ja-JP" sz="1200" dirty="0">
                <a:solidFill>
                  <a:schemeClr val="tx1"/>
                </a:solidFill>
              </a:rPr>
              <a:t>【</a:t>
            </a:r>
            <a:r>
              <a:rPr kumimoji="1" lang="ja-JP" altLang="en-US" sz="1200" dirty="0">
                <a:solidFill>
                  <a:schemeClr val="tx1"/>
                </a:solidFill>
              </a:rPr>
              <a:t>成功しました２！</a:t>
            </a:r>
            <a:r>
              <a:rPr kumimoji="1" lang="en-US" altLang="ja-JP" sz="1200" dirty="0">
                <a:solidFill>
                  <a:schemeClr val="tx1"/>
                </a:solidFill>
              </a:rPr>
              <a:t>】</a:t>
            </a:r>
          </a:p>
          <a:p>
            <a:r>
              <a:rPr kumimoji="1" lang="ja-JP" altLang="en-US" sz="1200" dirty="0">
                <a:solidFill>
                  <a:schemeClr val="tx1"/>
                </a:solidFill>
              </a:rPr>
              <a:t>　　　失敗したら、</a:t>
            </a:r>
            <a:r>
              <a:rPr kumimoji="1" lang="en-US" altLang="ja-JP" sz="1200" dirty="0">
                <a:solidFill>
                  <a:schemeClr val="tx1"/>
                </a:solidFill>
              </a:rPr>
              <a:t>【</a:t>
            </a:r>
            <a:r>
              <a:rPr kumimoji="1" lang="ja-JP" altLang="en-US" sz="1200" dirty="0">
                <a:solidFill>
                  <a:schemeClr val="tx1"/>
                </a:solidFill>
              </a:rPr>
              <a:t>なにかが失敗した</a:t>
            </a:r>
            <a:r>
              <a:rPr kumimoji="1" lang="en-US" altLang="ja-JP" sz="1200" dirty="0">
                <a:solidFill>
                  <a:schemeClr val="tx1"/>
                </a:solidFill>
              </a:rPr>
              <a:t>】</a:t>
            </a:r>
            <a:r>
              <a:rPr kumimoji="1" lang="ja-JP" altLang="en-US" sz="1200" dirty="0">
                <a:solidFill>
                  <a:schemeClr val="tx1"/>
                </a:solidFill>
              </a:rPr>
              <a:t>を表示する。</a:t>
            </a:r>
            <a:endParaRPr kumimoji="1" lang="en-US" altLang="ja-JP" sz="1200" dirty="0">
              <a:solidFill>
                <a:schemeClr val="tx1"/>
              </a:solidFill>
            </a:endParaRPr>
          </a:p>
          <a:p>
            <a:endParaRPr kumimoji="1" lang="en-US" altLang="ja-JP" sz="1200" dirty="0">
              <a:solidFill>
                <a:schemeClr val="tx1"/>
              </a:solidFill>
            </a:endParaRPr>
          </a:p>
          <a:p>
            <a:endParaRPr kumimoji="1" lang="en-US" altLang="ja-JP" sz="1200" dirty="0">
              <a:solidFill>
                <a:schemeClr val="tx1"/>
              </a:solidFill>
            </a:endParaRPr>
          </a:p>
        </p:txBody>
      </p:sp>
      <p:sp>
        <p:nvSpPr>
          <p:cNvPr id="5" name="正方形/長方形 4">
            <a:extLst>
              <a:ext uri="{FF2B5EF4-FFF2-40B4-BE49-F238E27FC236}">
                <a16:creationId xmlns:a16="http://schemas.microsoft.com/office/drawing/2014/main" id="{AE3BA2B1-296B-4750-9C16-1E0EF344037C}"/>
              </a:ext>
            </a:extLst>
          </p:cNvPr>
          <p:cNvSpPr/>
          <p:nvPr/>
        </p:nvSpPr>
        <p:spPr>
          <a:xfrm>
            <a:off x="1248383" y="4703673"/>
            <a:ext cx="10029841" cy="4716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chemeClr val="tx1"/>
                </a:solidFill>
              </a:rPr>
              <a:t>トータルで約１３秒かけて以下が表示されたら成功です。</a:t>
            </a:r>
            <a:endParaRPr kumimoji="1" lang="en-US" altLang="ja-JP" sz="1200" b="1" dirty="0">
              <a:solidFill>
                <a:schemeClr val="tx1"/>
              </a:solidFill>
            </a:endParaRPr>
          </a:p>
        </p:txBody>
      </p:sp>
      <p:sp>
        <p:nvSpPr>
          <p:cNvPr id="6" name="正方形/長方形 5">
            <a:extLst>
              <a:ext uri="{FF2B5EF4-FFF2-40B4-BE49-F238E27FC236}">
                <a16:creationId xmlns:a16="http://schemas.microsoft.com/office/drawing/2014/main" id="{777B056E-C47D-4557-A1B1-095778211310}"/>
              </a:ext>
            </a:extLst>
          </p:cNvPr>
          <p:cNvSpPr/>
          <p:nvPr/>
        </p:nvSpPr>
        <p:spPr>
          <a:xfrm>
            <a:off x="1248383" y="5076033"/>
            <a:ext cx="10029841" cy="94358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10</a:t>
            </a:r>
            <a:r>
              <a:rPr kumimoji="1" lang="ja-JP" altLang="en-US" sz="1200" b="1" dirty="0">
                <a:solidFill>
                  <a:schemeClr val="tx1"/>
                </a:solidFill>
              </a:rPr>
              <a:t>秒たちました！</a:t>
            </a:r>
            <a:endParaRPr kumimoji="1" lang="en-US" altLang="ja-JP" sz="1200" b="1" dirty="0">
              <a:solidFill>
                <a:schemeClr val="tx1"/>
              </a:solidFill>
            </a:endParaRPr>
          </a:p>
          <a:p>
            <a:r>
              <a:rPr kumimoji="1" lang="ja-JP" altLang="en-US" sz="1200" b="1" dirty="0">
                <a:solidFill>
                  <a:schemeClr val="tx1"/>
                </a:solidFill>
              </a:rPr>
              <a:t>成功しました１！</a:t>
            </a:r>
            <a:endParaRPr kumimoji="1" lang="en-US" altLang="ja-JP" sz="1200" b="1" dirty="0">
              <a:solidFill>
                <a:schemeClr val="tx1"/>
              </a:solidFill>
            </a:endParaRPr>
          </a:p>
          <a:p>
            <a:r>
              <a:rPr kumimoji="1" lang="en-US" altLang="ja-JP" sz="1200" b="1" dirty="0">
                <a:solidFill>
                  <a:schemeClr val="tx1"/>
                </a:solidFill>
              </a:rPr>
              <a:t>3</a:t>
            </a:r>
            <a:r>
              <a:rPr kumimoji="1" lang="ja-JP" altLang="en-US" sz="1200" b="1" dirty="0">
                <a:solidFill>
                  <a:schemeClr val="tx1"/>
                </a:solidFill>
              </a:rPr>
              <a:t>秒たったので通信します！</a:t>
            </a:r>
            <a:endParaRPr kumimoji="1" lang="en-US" altLang="ja-JP" sz="1200" b="1" dirty="0">
              <a:solidFill>
                <a:schemeClr val="tx1"/>
              </a:solidFill>
            </a:endParaRPr>
          </a:p>
          <a:p>
            <a:r>
              <a:rPr kumimoji="1" lang="ja-JP" altLang="en-US" sz="1200" b="1" dirty="0">
                <a:solidFill>
                  <a:schemeClr val="tx1"/>
                </a:solidFill>
              </a:rPr>
              <a:t>なにかが失敗した</a:t>
            </a:r>
            <a:endParaRPr kumimoji="1" lang="en-US" altLang="ja-JP" sz="1200" b="1" dirty="0">
              <a:solidFill>
                <a:schemeClr val="tx1"/>
              </a:solidFill>
            </a:endParaRPr>
          </a:p>
        </p:txBody>
      </p:sp>
    </p:spTree>
    <p:extLst>
      <p:ext uri="{BB962C8B-B14F-4D97-AF65-F5344CB8AC3E}">
        <p14:creationId xmlns:p14="http://schemas.microsoft.com/office/powerpoint/2010/main" val="957206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7664E3E-8B73-4326-951A-E1ABC152FCAE}"/>
              </a:ext>
            </a:extLst>
          </p:cNvPr>
          <p:cNvSpPr/>
          <p:nvPr/>
        </p:nvSpPr>
        <p:spPr>
          <a:xfrm>
            <a:off x="1487619" y="1757111"/>
            <a:ext cx="10029841" cy="854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b="1" dirty="0">
                <a:solidFill>
                  <a:schemeClr val="tx1"/>
                </a:solidFill>
                <a:latin typeface="ＭＳ ゴシック" panose="020B0609070205080204" pitchFamily="49" charset="-128"/>
                <a:ea typeface="ＭＳ ゴシック" panose="020B0609070205080204" pitchFamily="49" charset="-128"/>
              </a:rPr>
              <a:t>はコールバックのネストを軽減する為のマルチスレッドプログラミングでつかうデザインパターンで</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b="1" dirty="0">
                <a:solidFill>
                  <a:schemeClr val="tx1"/>
                </a:solidFill>
                <a:latin typeface="ＭＳ ゴシック" panose="020B0609070205080204" pitchFamily="49" charset="-128"/>
                <a:ea typeface="ＭＳ ゴシック" panose="020B0609070205080204" pitchFamily="49" charset="-128"/>
              </a:rPr>
              <a:t>特別なことをするわけでなくあくまでコールバックをフラットに記述するためのコーディング技術です。</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r>
              <a:rPr kumimoji="1" lang="en-US" altLang="ja-JP" sz="1200"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dirty="0">
                <a:solidFill>
                  <a:schemeClr val="tx1"/>
                </a:solidFill>
                <a:latin typeface="ＭＳ ゴシック" panose="020B0609070205080204" pitchFamily="49" charset="-128"/>
                <a:ea typeface="ＭＳ ゴシック" panose="020B0609070205080204" pitchFamily="49" charset="-128"/>
              </a:rPr>
              <a:t>は内部に</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ステータスだけを持ってる単純なオブジェクト</a:t>
            </a:r>
            <a:r>
              <a:rPr kumimoji="1" lang="ja-JP" altLang="en-US" sz="1200" dirty="0">
                <a:solidFill>
                  <a:schemeClr val="tx1"/>
                </a:solidFill>
                <a:latin typeface="ＭＳ ゴシック" panose="020B0609070205080204" pitchFamily="49" charset="-128"/>
                <a:ea typeface="ＭＳ ゴシック" panose="020B0609070205080204" pitchFamily="49" charset="-128"/>
              </a:rPr>
              <a:t>と思ってください。</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p:txBody>
      </p:sp>
      <p:sp>
        <p:nvSpPr>
          <p:cNvPr id="7" name="正方形/長方形 6">
            <a:extLst>
              <a:ext uri="{FF2B5EF4-FFF2-40B4-BE49-F238E27FC236}">
                <a16:creationId xmlns:a16="http://schemas.microsoft.com/office/drawing/2014/main" id="{788250D2-25C3-4BCA-B5A6-BE9C52DCE959}"/>
              </a:ext>
            </a:extLst>
          </p:cNvPr>
          <p:cNvSpPr/>
          <p:nvPr/>
        </p:nvSpPr>
        <p:spPr>
          <a:xfrm>
            <a:off x="2017094" y="916005"/>
            <a:ext cx="4845619" cy="686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b="1"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3600" b="1" dirty="0">
                <a:solidFill>
                  <a:schemeClr val="tx1"/>
                </a:solidFill>
                <a:latin typeface="ＭＳ ゴシック" panose="020B0609070205080204" pitchFamily="49" charset="-128"/>
                <a:ea typeface="ＭＳ ゴシック" panose="020B0609070205080204" pitchFamily="49" charset="-128"/>
              </a:rPr>
              <a:t>とは</a:t>
            </a:r>
            <a:endParaRPr kumimoji="1" lang="en-US" altLang="ja-JP" sz="3600" b="1" dirty="0">
              <a:solidFill>
                <a:schemeClr val="tx1"/>
              </a:solidFill>
              <a:latin typeface="ＭＳ ゴシック" panose="020B0609070205080204" pitchFamily="49" charset="-128"/>
              <a:ea typeface="ＭＳ ゴシック" panose="020B0609070205080204" pitchFamily="49" charset="-128"/>
            </a:endParaRPr>
          </a:p>
        </p:txBody>
      </p:sp>
      <p:sp>
        <p:nvSpPr>
          <p:cNvPr id="8" name="タイトル 7">
            <a:extLst>
              <a:ext uri="{FF2B5EF4-FFF2-40B4-BE49-F238E27FC236}">
                <a16:creationId xmlns:a16="http://schemas.microsoft.com/office/drawing/2014/main" id="{1969D8C7-4D65-4EFB-BC89-2EC67C93DB89}"/>
              </a:ext>
            </a:extLst>
          </p:cNvPr>
          <p:cNvSpPr>
            <a:spLocks noGrp="1"/>
          </p:cNvSpPr>
          <p:nvPr>
            <p:ph type="title"/>
          </p:nvPr>
        </p:nvSpPr>
        <p:spPr/>
        <p:txBody>
          <a:bodyPr>
            <a:normAutofit/>
          </a:bodyPr>
          <a:lstStyle/>
          <a:p>
            <a:br>
              <a:rPr kumimoji="1" lang="en-US" altLang="ja-JP" dirty="0"/>
            </a:br>
            <a:br>
              <a:rPr kumimoji="1" lang="en-US" altLang="ja-JP" dirty="0"/>
            </a:br>
            <a:endParaRPr kumimoji="1" lang="ja-JP" altLang="en-US" dirty="0"/>
          </a:p>
        </p:txBody>
      </p:sp>
      <p:sp>
        <p:nvSpPr>
          <p:cNvPr id="9" name="正方形/長方形 8">
            <a:extLst>
              <a:ext uri="{FF2B5EF4-FFF2-40B4-BE49-F238E27FC236}">
                <a16:creationId xmlns:a16="http://schemas.microsoft.com/office/drawing/2014/main" id="{7B996AED-9255-4BF6-B9A2-88F3E5F5A660}"/>
              </a:ext>
            </a:extLst>
          </p:cNvPr>
          <p:cNvSpPr/>
          <p:nvPr/>
        </p:nvSpPr>
        <p:spPr>
          <a:xfrm>
            <a:off x="1487619" y="2819867"/>
            <a:ext cx="10029841" cy="19218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ＭＳ ゴシック" panose="020B0609070205080204" pitchFamily="49" charset="-128"/>
                <a:ea typeface="ＭＳ ゴシック" panose="020B0609070205080204" pitchFamily="49" charset="-128"/>
              </a:rPr>
              <a:t>１：</a:t>
            </a:r>
            <a:r>
              <a:rPr kumimoji="1" lang="en-US" altLang="ja-JP" sz="1200"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dirty="0">
                <a:solidFill>
                  <a:schemeClr val="tx1"/>
                </a:solidFill>
                <a:latin typeface="ＭＳ ゴシック" panose="020B0609070205080204" pitchFamily="49" charset="-128"/>
                <a:ea typeface="ＭＳ ゴシック" panose="020B0609070205080204" pitchFamily="49" charset="-128"/>
              </a:rPr>
              <a:t>が</a:t>
            </a:r>
            <a:r>
              <a:rPr kumimoji="1" lang="en-US" altLang="ja-JP" sz="1200" dirty="0">
                <a:solidFill>
                  <a:schemeClr val="tx1"/>
                </a:solidFill>
                <a:latin typeface="ＭＳ ゴシック" panose="020B0609070205080204" pitchFamily="49" charset="-128"/>
                <a:ea typeface="ＭＳ ゴシック" panose="020B0609070205080204" pitchFamily="49" charset="-128"/>
              </a:rPr>
              <a:t>new</a:t>
            </a:r>
            <a:r>
              <a:rPr kumimoji="1" lang="ja-JP" altLang="en-US" sz="1200" dirty="0">
                <a:solidFill>
                  <a:schemeClr val="tx1"/>
                </a:solidFill>
                <a:latin typeface="ＭＳ ゴシック" panose="020B0609070205080204" pitchFamily="49" charset="-128"/>
                <a:ea typeface="ＭＳ ゴシック" panose="020B0609070205080204" pitchFamily="49" charset="-128"/>
              </a:rPr>
              <a:t>されたときは</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ステタース</a:t>
            </a:r>
            <a:r>
              <a:rPr kumimoji="1" lang="en-US" altLang="ja-JP" sz="1200" b="1" dirty="0">
                <a:solidFill>
                  <a:srgbClr val="FF0000"/>
                </a:solidFill>
                <a:latin typeface="ＭＳ ゴシック" panose="020B0609070205080204" pitchFamily="49" charset="-128"/>
                <a:ea typeface="ＭＳ ゴシック" panose="020B0609070205080204" pitchFamily="49" charset="-128"/>
              </a:rPr>
              <a:t>=</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未完了</a:t>
            </a:r>
            <a:r>
              <a:rPr kumimoji="1" lang="en-US" altLang="ja-JP" sz="1200" b="1" dirty="0">
                <a:solidFill>
                  <a:srgbClr val="FF0000"/>
                </a:solidFill>
                <a:latin typeface="ＭＳ ゴシック" panose="020B0609070205080204" pitchFamily="49" charset="-128"/>
                <a:ea typeface="ＭＳ ゴシック" panose="020B0609070205080204" pitchFamily="49" charset="-128"/>
              </a:rPr>
              <a:t>(0)</a:t>
            </a:r>
            <a:r>
              <a:rPr kumimoji="1" lang="ja-JP" altLang="en-US" sz="1200" dirty="0">
                <a:solidFill>
                  <a:schemeClr val="tx1"/>
                </a:solidFill>
                <a:latin typeface="ＭＳ ゴシック" panose="020B0609070205080204" pitchFamily="49" charset="-128"/>
                <a:ea typeface="ＭＳ ゴシック" panose="020B0609070205080204" pitchFamily="49" charset="-128"/>
              </a:rPr>
              <a:t>。これを</a:t>
            </a:r>
            <a:r>
              <a:rPr kumimoji="1" lang="ja-JP" altLang="en-US" sz="1600" b="1" dirty="0">
                <a:solidFill>
                  <a:schemeClr val="accent2">
                    <a:lumMod val="75000"/>
                  </a:schemeClr>
                </a:solidFill>
                <a:latin typeface="ＭＳ ゴシック" panose="020B0609070205080204" pitchFamily="49" charset="-128"/>
                <a:ea typeface="ＭＳ ゴシック" panose="020B0609070205080204" pitchFamily="49" charset="-128"/>
              </a:rPr>
              <a:t>呼び元（</a:t>
            </a:r>
            <a:r>
              <a:rPr kumimoji="1" lang="en-US" altLang="ja-JP" sz="1600" b="1" dirty="0">
                <a:solidFill>
                  <a:schemeClr val="accent2">
                    <a:lumMod val="75000"/>
                  </a:schemeClr>
                </a:solidFill>
                <a:latin typeface="ＭＳ ゴシック" panose="020B0609070205080204" pitchFamily="49" charset="-128"/>
                <a:ea typeface="ＭＳ ゴシック" panose="020B0609070205080204" pitchFamily="49" charset="-128"/>
              </a:rPr>
              <a:t>A)</a:t>
            </a:r>
            <a:r>
              <a:rPr kumimoji="1" lang="ja-JP" altLang="en-US" sz="1200" dirty="0">
                <a:solidFill>
                  <a:schemeClr val="tx1"/>
                </a:solidFill>
                <a:latin typeface="ＭＳ ゴシック" panose="020B0609070205080204" pitchFamily="49" charset="-128"/>
                <a:ea typeface="ＭＳ ゴシック" panose="020B0609070205080204" pitchFamily="49" charset="-128"/>
              </a:rPr>
              <a:t>に</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先に返します</a:t>
            </a:r>
            <a:r>
              <a:rPr kumimoji="1" lang="ja-JP" altLang="en-US" sz="1200" dirty="0">
                <a:solidFill>
                  <a:schemeClr val="tx1"/>
                </a:solidFill>
                <a:latin typeface="ＭＳ ゴシック" panose="020B0609070205080204" pitchFamily="49" charset="-128"/>
                <a:ea typeface="ＭＳ ゴシック" panose="020B0609070205080204" pitchFamily="49" charset="-128"/>
              </a:rPr>
              <a:t>。</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２：</a:t>
            </a:r>
            <a:r>
              <a:rPr kumimoji="1" lang="en-US" altLang="ja-JP" sz="1200"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dirty="0">
                <a:solidFill>
                  <a:schemeClr val="tx1"/>
                </a:solidFill>
                <a:latin typeface="ＭＳ ゴシック" panose="020B0609070205080204" pitchFamily="49" charset="-128"/>
                <a:ea typeface="ＭＳ ゴシック" panose="020B0609070205080204" pitchFamily="49" charset="-128"/>
              </a:rPr>
              <a:t>はステータスの値が変わるまで</a:t>
            </a:r>
            <a:r>
              <a:rPr kumimoji="1" lang="en-US" altLang="ja-JP" sz="1200" dirty="0">
                <a:solidFill>
                  <a:schemeClr val="tx1"/>
                </a:solidFill>
                <a:latin typeface="ＭＳ ゴシック" panose="020B0609070205080204" pitchFamily="49" charset="-128"/>
                <a:ea typeface="ＭＳ ゴシック" panose="020B0609070205080204" pitchFamily="49" charset="-128"/>
              </a:rPr>
              <a:t>setInterval</a:t>
            </a:r>
            <a:r>
              <a:rPr kumimoji="1" lang="ja-JP" altLang="en-US" sz="1200" dirty="0">
                <a:solidFill>
                  <a:schemeClr val="tx1"/>
                </a:solidFill>
                <a:latin typeface="ＭＳ ゴシック" panose="020B0609070205080204" pitchFamily="49" charset="-128"/>
                <a:ea typeface="ＭＳ ゴシック" panose="020B0609070205080204" pitchFamily="49" charset="-128"/>
              </a:rPr>
              <a:t>関数を使ってステータスを監視します。</a:t>
            </a:r>
            <a:r>
              <a:rPr kumimoji="1" lang="en-US" altLang="ja-JP" sz="1200" dirty="0">
                <a:solidFill>
                  <a:schemeClr val="tx1"/>
                </a:solidFill>
                <a:latin typeface="ＭＳ ゴシック" panose="020B0609070205080204" pitchFamily="49" charset="-128"/>
                <a:ea typeface="ＭＳ ゴシック" panose="020B0609070205080204" pitchFamily="49" charset="-128"/>
              </a:rPr>
              <a:t>setInterval</a:t>
            </a:r>
            <a:r>
              <a:rPr kumimoji="1" lang="ja-JP" altLang="en-US" sz="1200" dirty="0">
                <a:solidFill>
                  <a:schemeClr val="tx1"/>
                </a:solidFill>
                <a:latin typeface="ＭＳ ゴシック" panose="020B0609070205080204" pitchFamily="49" charset="-128"/>
                <a:ea typeface="ＭＳ ゴシック" panose="020B0609070205080204" pitchFamily="49" charset="-128"/>
              </a:rPr>
              <a:t>の指定間隔でチェック</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するときだけブラウザは制御を</a:t>
            </a:r>
            <a:r>
              <a:rPr kumimoji="1" lang="en-US" altLang="ja-JP" sz="1200" dirty="0">
                <a:solidFill>
                  <a:schemeClr val="tx1"/>
                </a:solidFill>
                <a:latin typeface="ＭＳ ゴシック" panose="020B0609070205080204" pitchFamily="49" charset="-128"/>
                <a:ea typeface="ＭＳ ゴシック" panose="020B0609070205080204" pitchFamily="49" charset="-128"/>
              </a:rPr>
              <a:t>JavaScript</a:t>
            </a:r>
            <a:r>
              <a:rPr kumimoji="1" lang="ja-JP" altLang="en-US" sz="1200" dirty="0">
                <a:solidFill>
                  <a:schemeClr val="tx1"/>
                </a:solidFill>
                <a:latin typeface="ＭＳ ゴシック" panose="020B0609070205080204" pitchFamily="49" charset="-128"/>
                <a:ea typeface="ＭＳ ゴシック" panose="020B0609070205080204" pitchFamily="49" charset="-128"/>
              </a:rPr>
              <a:t>に移し、未完了の場合はそのまま</a:t>
            </a:r>
            <a:r>
              <a:rPr kumimoji="1" lang="en-US" altLang="ja-JP" sz="1200" dirty="0">
                <a:solidFill>
                  <a:schemeClr val="tx1"/>
                </a:solidFill>
                <a:latin typeface="ＭＳ ゴシック" panose="020B0609070205080204" pitchFamily="49" charset="-128"/>
                <a:ea typeface="ＭＳ ゴシック" panose="020B0609070205080204" pitchFamily="49" charset="-128"/>
              </a:rPr>
              <a:t>UI</a:t>
            </a:r>
            <a:r>
              <a:rPr kumimoji="1" lang="ja-JP" altLang="en-US" sz="1200" dirty="0">
                <a:solidFill>
                  <a:schemeClr val="tx1"/>
                </a:solidFill>
                <a:latin typeface="ＭＳ ゴシック" panose="020B0609070205080204" pitchFamily="49" charset="-128"/>
                <a:ea typeface="ＭＳ ゴシック" panose="020B0609070205080204" pitchFamily="49" charset="-128"/>
              </a:rPr>
              <a:t>に制御を</a:t>
            </a:r>
            <a:r>
              <a:rPr kumimoji="1" lang="ja-JP" altLang="en-US" sz="1200" dirty="0" err="1">
                <a:solidFill>
                  <a:schemeClr val="tx1"/>
                </a:solidFill>
                <a:latin typeface="ＭＳ ゴシック" panose="020B0609070205080204" pitchFamily="49" charset="-128"/>
                <a:ea typeface="ＭＳ ゴシック" panose="020B0609070205080204" pitchFamily="49" charset="-128"/>
              </a:rPr>
              <a:t>戻すを</a:t>
            </a:r>
            <a:r>
              <a:rPr kumimoji="1" lang="ja-JP" altLang="en-US" sz="1200" dirty="0">
                <a:solidFill>
                  <a:schemeClr val="tx1"/>
                </a:solidFill>
                <a:latin typeface="ＭＳ ゴシック" panose="020B0609070205080204" pitchFamily="49" charset="-128"/>
                <a:ea typeface="ＭＳ ゴシック" panose="020B0609070205080204" pitchFamily="49" charset="-128"/>
              </a:rPr>
              <a:t>繰り返します。</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３：</a:t>
            </a:r>
            <a:r>
              <a:rPr kumimoji="1" lang="ja-JP" altLang="en-US" sz="1600" b="1" dirty="0">
                <a:solidFill>
                  <a:schemeClr val="accent4">
                    <a:lumMod val="75000"/>
                  </a:schemeClr>
                </a:solidFill>
                <a:latin typeface="ＭＳ ゴシック" panose="020B0609070205080204" pitchFamily="49" charset="-128"/>
                <a:ea typeface="ＭＳ ゴシック" panose="020B0609070205080204" pitchFamily="49" charset="-128"/>
              </a:rPr>
              <a:t>呼び出され先（</a:t>
            </a:r>
            <a:r>
              <a:rPr kumimoji="1" lang="en-US" altLang="ja-JP" sz="1600" b="1" dirty="0">
                <a:solidFill>
                  <a:schemeClr val="accent4">
                    <a:lumMod val="75000"/>
                  </a:schemeClr>
                </a:solidFill>
                <a:latin typeface="ＭＳ ゴシック" panose="020B0609070205080204" pitchFamily="49" charset="-128"/>
                <a:ea typeface="ＭＳ ゴシック" panose="020B0609070205080204" pitchFamily="49" charset="-128"/>
              </a:rPr>
              <a:t>B)</a:t>
            </a:r>
            <a:r>
              <a:rPr kumimoji="1" lang="ja-JP" altLang="en-US" sz="1200" dirty="0">
                <a:solidFill>
                  <a:schemeClr val="tx1"/>
                </a:solidFill>
                <a:latin typeface="ＭＳ ゴシック" panose="020B0609070205080204" pitchFamily="49" charset="-128"/>
                <a:ea typeface="ＭＳ ゴシック" panose="020B0609070205080204" pitchFamily="49" charset="-128"/>
              </a:rPr>
              <a:t>の非同期処理が</a:t>
            </a:r>
            <a:r>
              <a:rPr kumimoji="1" lang="en-US" altLang="ja-JP" sz="1200" dirty="0">
                <a:solidFill>
                  <a:schemeClr val="tx1"/>
                </a:solidFill>
                <a:latin typeface="ＭＳ ゴシック" panose="020B0609070205080204" pitchFamily="49" charset="-128"/>
                <a:ea typeface="ＭＳ ゴシック" panose="020B0609070205080204" pitchFamily="49" charset="-128"/>
              </a:rPr>
              <a:t>UI</a:t>
            </a:r>
            <a:r>
              <a:rPr kumimoji="1" lang="ja-JP" altLang="en-US" sz="1200" dirty="0">
                <a:solidFill>
                  <a:schemeClr val="tx1"/>
                </a:solidFill>
                <a:latin typeface="ＭＳ ゴシック" panose="020B0609070205080204" pitchFamily="49" charset="-128"/>
                <a:ea typeface="ＭＳ ゴシック" panose="020B0609070205080204" pitchFamily="49" charset="-128"/>
              </a:rPr>
              <a:t>が暇になった為、実際に実行され</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完了した場合にステタースを</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実行完了（正常</a:t>
            </a:r>
            <a:r>
              <a:rPr kumimoji="1" lang="en-US" altLang="ja-JP" sz="1200" b="1" dirty="0">
                <a:solidFill>
                  <a:srgbClr val="FF0000"/>
                </a:solidFill>
                <a:latin typeface="ＭＳ ゴシック" panose="020B0609070205080204" pitchFamily="49" charset="-128"/>
                <a:ea typeface="ＭＳ ゴシック" panose="020B0609070205080204" pitchFamily="49" charset="-128"/>
              </a:rPr>
              <a:t>=1)</a:t>
            </a:r>
            <a:r>
              <a:rPr kumimoji="1" lang="ja-JP" altLang="en-US" sz="1200" dirty="0">
                <a:solidFill>
                  <a:schemeClr val="tx1"/>
                </a:solidFill>
                <a:latin typeface="ＭＳ ゴシック" panose="020B0609070205080204" pitchFamily="49" charset="-128"/>
                <a:ea typeface="ＭＳ ゴシック" panose="020B0609070205080204" pitchFamily="49" charset="-128"/>
              </a:rPr>
              <a:t>または</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実行エラー</a:t>
            </a:r>
            <a:r>
              <a:rPr kumimoji="1" lang="en-US" altLang="ja-JP" sz="1200" b="1" dirty="0">
                <a:solidFill>
                  <a:srgbClr val="FF0000"/>
                </a:solidFill>
                <a:latin typeface="ＭＳ ゴシック" panose="020B0609070205080204" pitchFamily="49" charset="-128"/>
                <a:ea typeface="ＭＳ ゴシック" panose="020B0609070205080204" pitchFamily="49" charset="-128"/>
              </a:rPr>
              <a:t>(</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失敗</a:t>
            </a:r>
            <a:r>
              <a:rPr kumimoji="1" lang="en-US" altLang="ja-JP" sz="1200" b="1" dirty="0">
                <a:solidFill>
                  <a:srgbClr val="FF0000"/>
                </a:solidFill>
                <a:latin typeface="ＭＳ ゴシック" panose="020B0609070205080204" pitchFamily="49" charset="-128"/>
                <a:ea typeface="ＭＳ ゴシック" panose="020B0609070205080204" pitchFamily="49" charset="-128"/>
              </a:rPr>
              <a:t>=2)</a:t>
            </a:r>
            <a:r>
              <a:rPr kumimoji="1" lang="ja-JP" altLang="en-US" sz="1200" dirty="0">
                <a:solidFill>
                  <a:schemeClr val="tx1"/>
                </a:solidFill>
                <a:latin typeface="ＭＳ ゴシック" panose="020B0609070205080204" pitchFamily="49" charset="-128"/>
                <a:ea typeface="ＭＳ ゴシック" panose="020B0609070205080204" pitchFamily="49" charset="-128"/>
              </a:rPr>
              <a:t>を設定します。</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４：</a:t>
            </a:r>
            <a:r>
              <a:rPr kumimoji="1" lang="ja-JP" altLang="en-US" sz="1600" b="1" dirty="0">
                <a:solidFill>
                  <a:schemeClr val="accent2">
                    <a:lumMod val="75000"/>
                  </a:schemeClr>
                </a:solidFill>
                <a:latin typeface="ＭＳ ゴシック" panose="020B0609070205080204" pitchFamily="49" charset="-128"/>
                <a:ea typeface="ＭＳ ゴシック" panose="020B0609070205080204" pitchFamily="49" charset="-128"/>
              </a:rPr>
              <a:t>呼び元（</a:t>
            </a:r>
            <a:r>
              <a:rPr kumimoji="1" lang="en-US" altLang="ja-JP" sz="1600" b="1" dirty="0">
                <a:solidFill>
                  <a:schemeClr val="accent2">
                    <a:lumMod val="75000"/>
                  </a:schemeClr>
                </a:solidFill>
                <a:latin typeface="ＭＳ ゴシック" panose="020B0609070205080204" pitchFamily="49" charset="-128"/>
                <a:ea typeface="ＭＳ ゴシック" panose="020B0609070205080204" pitchFamily="49" charset="-128"/>
              </a:rPr>
              <a:t>A)</a:t>
            </a:r>
            <a:r>
              <a:rPr kumimoji="1" lang="ja-JP" altLang="en-US" sz="1200" dirty="0">
                <a:solidFill>
                  <a:schemeClr val="tx1"/>
                </a:solidFill>
                <a:latin typeface="ＭＳ ゴシック" panose="020B0609070205080204" pitchFamily="49" charset="-128"/>
                <a:ea typeface="ＭＳ ゴシック" panose="020B0609070205080204" pitchFamily="49" charset="-128"/>
              </a:rPr>
              <a:t>は</a:t>
            </a:r>
            <a:r>
              <a:rPr kumimoji="1" lang="en-US" altLang="ja-JP" sz="1200"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dirty="0">
                <a:solidFill>
                  <a:schemeClr val="tx1"/>
                </a:solidFill>
                <a:latin typeface="ＭＳ ゴシック" panose="020B0609070205080204" pitchFamily="49" charset="-128"/>
                <a:ea typeface="ＭＳ ゴシック" panose="020B0609070205080204" pitchFamily="49" charset="-128"/>
              </a:rPr>
              <a:t>のステータスが変わったため、次の</a:t>
            </a:r>
            <a:r>
              <a:rPr kumimoji="1" lang="en-US" altLang="ja-JP" sz="1200"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dirty="0">
                <a:solidFill>
                  <a:schemeClr val="tx1"/>
                </a:solidFill>
                <a:latin typeface="ＭＳ ゴシック" panose="020B0609070205080204" pitchFamily="49" charset="-128"/>
                <a:ea typeface="ＭＳ ゴシック" panose="020B0609070205080204" pitchFamily="49" charset="-128"/>
              </a:rPr>
              <a:t>処理を呼び出す</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9">
            <a:extLst>
              <a:ext uri="{FF2B5EF4-FFF2-40B4-BE49-F238E27FC236}">
                <a16:creationId xmlns:a16="http://schemas.microsoft.com/office/drawing/2014/main" id="{4F60AD40-9823-45C9-BF97-84EBDAFACD83}"/>
              </a:ext>
            </a:extLst>
          </p:cNvPr>
          <p:cNvSpPr/>
          <p:nvPr/>
        </p:nvSpPr>
        <p:spPr>
          <a:xfrm>
            <a:off x="1487618" y="4950324"/>
            <a:ext cx="10029841" cy="854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chemeClr val="tx1"/>
                </a:solidFill>
                <a:latin typeface="ＭＳ ゴシック" panose="020B0609070205080204" pitchFamily="49" charset="-128"/>
                <a:ea typeface="ＭＳ ゴシック" panose="020B0609070205080204" pitchFamily="49" charset="-128"/>
              </a:rPr>
              <a:t>２の処理（ステータスが変わるまで先に進まない監視</a:t>
            </a:r>
            <a:r>
              <a:rPr kumimoji="1" lang="en-US" altLang="ja-JP" sz="1200" b="1" dirty="0">
                <a:solidFill>
                  <a:schemeClr val="tx1"/>
                </a:solidFill>
                <a:latin typeface="ＭＳ ゴシック" panose="020B0609070205080204" pitchFamily="49" charset="-128"/>
                <a:ea typeface="ＭＳ ゴシック" panose="020B0609070205080204" pitchFamily="49" charset="-128"/>
              </a:rPr>
              <a:t>setInterval)</a:t>
            </a:r>
            <a:r>
              <a:rPr kumimoji="1" lang="ja-JP" altLang="en-US" sz="1200" b="1" dirty="0">
                <a:solidFill>
                  <a:schemeClr val="tx1"/>
                </a:solidFill>
                <a:latin typeface="ＭＳ ゴシック" panose="020B0609070205080204" pitchFamily="49" charset="-128"/>
                <a:ea typeface="ＭＳ ゴシック" panose="020B0609070205080204" pitchFamily="49" charset="-128"/>
              </a:rPr>
              <a:t>のおかげで</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b="1" dirty="0">
                <a:solidFill>
                  <a:schemeClr val="tx1"/>
                </a:solidFill>
                <a:latin typeface="ＭＳ ゴシック" panose="020B0609070205080204" pitchFamily="49" charset="-128"/>
                <a:ea typeface="ＭＳ ゴシック" panose="020B0609070205080204" pitchFamily="49" charset="-128"/>
              </a:rPr>
              <a:t>１の非同期処理が完了するまで次に進めず、非同期処理が同期型処理のように待機するようなコーディング出来ます。</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057035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EB62C41-FA4A-4327-B211-BFF693500C63}"/>
              </a:ext>
            </a:extLst>
          </p:cNvPr>
          <p:cNvSpPr/>
          <p:nvPr/>
        </p:nvSpPr>
        <p:spPr>
          <a:xfrm>
            <a:off x="160256" y="933254"/>
            <a:ext cx="4798242" cy="41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呼び元（</a:t>
            </a:r>
            <a:r>
              <a:rPr kumimoji="1" lang="en-US" altLang="ja-JP" dirty="0"/>
              <a:t>A)</a:t>
            </a:r>
          </a:p>
        </p:txBody>
      </p:sp>
      <p:sp>
        <p:nvSpPr>
          <p:cNvPr id="5" name="正方形/長方形 4">
            <a:extLst>
              <a:ext uri="{FF2B5EF4-FFF2-40B4-BE49-F238E27FC236}">
                <a16:creationId xmlns:a16="http://schemas.microsoft.com/office/drawing/2014/main" id="{CA70B3C5-E486-48B9-94AB-8931BBC38382}"/>
              </a:ext>
            </a:extLst>
          </p:cNvPr>
          <p:cNvSpPr/>
          <p:nvPr/>
        </p:nvSpPr>
        <p:spPr>
          <a:xfrm>
            <a:off x="5533534" y="933254"/>
            <a:ext cx="6070862" cy="41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呼び先（</a:t>
            </a:r>
            <a:r>
              <a:rPr kumimoji="1" lang="en-US" altLang="ja-JP" dirty="0"/>
              <a:t>B)</a:t>
            </a:r>
            <a:endParaRPr kumimoji="1" lang="ja-JP" altLang="en-US" dirty="0"/>
          </a:p>
        </p:txBody>
      </p:sp>
      <p:sp>
        <p:nvSpPr>
          <p:cNvPr id="6" name="正方形/長方形 5">
            <a:extLst>
              <a:ext uri="{FF2B5EF4-FFF2-40B4-BE49-F238E27FC236}">
                <a16:creationId xmlns:a16="http://schemas.microsoft.com/office/drawing/2014/main" id="{D546412D-A6EC-4B7A-9A3F-EE2A75956FD8}"/>
              </a:ext>
            </a:extLst>
          </p:cNvPr>
          <p:cNvSpPr/>
          <p:nvPr/>
        </p:nvSpPr>
        <p:spPr>
          <a:xfrm>
            <a:off x="5533534" y="1674830"/>
            <a:ext cx="6070863" cy="3057425"/>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chemeClr val="tx1">
                    <a:lumMod val="85000"/>
                    <a:lumOff val="15000"/>
                  </a:schemeClr>
                </a:solidFill>
              </a:rPr>
              <a:t>function yobisakiB1(</a:t>
            </a:r>
            <a:r>
              <a:rPr kumimoji="1" lang="en-US" altLang="ja-JP" sz="1200" dirty="0" err="1">
                <a:solidFill>
                  <a:schemeClr val="tx1">
                    <a:lumMod val="85000"/>
                    <a:lumOff val="15000"/>
                  </a:schemeClr>
                </a:solidFill>
              </a:rPr>
              <a:t>taikiJikan</a:t>
            </a:r>
            <a:r>
              <a:rPr kumimoji="1" lang="en-US" altLang="ja-JP" sz="1200" dirty="0">
                <a:solidFill>
                  <a:schemeClr val="tx1">
                    <a:lumMod val="85000"/>
                    <a:lumOff val="15000"/>
                  </a:schemeClr>
                </a:solidFill>
              </a:rPr>
              <a:t>):Promise{</a:t>
            </a:r>
          </a:p>
          <a:p>
            <a:r>
              <a:rPr kumimoji="1" lang="ja-JP" altLang="en-US" sz="1200" dirty="0">
                <a:solidFill>
                  <a:schemeClr val="tx1">
                    <a:lumMod val="85000"/>
                    <a:lumOff val="15000"/>
                  </a:schemeClr>
                </a:solidFill>
              </a:rPr>
              <a:t>　　</a:t>
            </a:r>
            <a:r>
              <a:rPr kumimoji="1" lang="en-US" altLang="ja-JP" sz="1200" dirty="0">
                <a:solidFill>
                  <a:schemeClr val="tx1">
                    <a:lumMod val="85000"/>
                    <a:lumOff val="15000"/>
                  </a:schemeClr>
                </a:solidFill>
              </a:rPr>
              <a:t>hidoukiProcess = function(</a:t>
            </a:r>
            <a:r>
              <a:rPr kumimoji="1" lang="en-US" altLang="ja-JP" sz="1600" dirty="0">
                <a:solidFill>
                  <a:schemeClr val="accent1">
                    <a:lumMod val="75000"/>
                  </a:schemeClr>
                </a:solidFill>
              </a:rPr>
              <a:t>resove</a:t>
            </a:r>
            <a:r>
              <a:rPr kumimoji="1" lang="en-US" altLang="ja-JP" sz="1200" dirty="0">
                <a:solidFill>
                  <a:schemeClr val="tx1">
                    <a:lumMod val="85000"/>
                    <a:lumOff val="15000"/>
                  </a:schemeClr>
                </a:solidFill>
              </a:rPr>
              <a:t>,</a:t>
            </a:r>
            <a:r>
              <a:rPr kumimoji="1" lang="en-US" altLang="ja-JP" sz="1600" dirty="0">
                <a:solidFill>
                  <a:srgbClr val="FF0000"/>
                </a:solidFill>
              </a:rPr>
              <a:t>reject</a:t>
            </a:r>
            <a:r>
              <a:rPr kumimoji="1" lang="en-US" altLang="ja-JP" sz="1200" dirty="0">
                <a:solidFill>
                  <a:schemeClr val="tx1">
                    <a:lumMod val="85000"/>
                    <a:lumOff val="15000"/>
                  </a:schemeClr>
                </a:solidFill>
              </a:rPr>
              <a:t>){</a:t>
            </a:r>
          </a:p>
          <a:p>
            <a:r>
              <a:rPr kumimoji="1" lang="ja-JP" altLang="en-US" sz="1200" b="1" dirty="0">
                <a:solidFill>
                  <a:schemeClr val="accent2">
                    <a:lumMod val="50000"/>
                  </a:schemeClr>
                </a:solidFill>
              </a:rPr>
              <a:t>　　　　</a:t>
            </a:r>
            <a:r>
              <a:rPr kumimoji="1" lang="en-US" altLang="ja-JP" sz="1200" b="1" dirty="0">
                <a:solidFill>
                  <a:schemeClr val="accent2">
                    <a:lumMod val="50000"/>
                  </a:schemeClr>
                </a:solidFill>
              </a:rPr>
              <a:t>//</a:t>
            </a:r>
            <a:r>
              <a:rPr kumimoji="1" lang="ja-JP" altLang="en-US" sz="1200" b="1" dirty="0">
                <a:solidFill>
                  <a:schemeClr val="accent2">
                    <a:lumMod val="50000"/>
                  </a:schemeClr>
                </a:solidFill>
              </a:rPr>
              <a:t>非同期で</a:t>
            </a:r>
            <a:r>
              <a:rPr kumimoji="1" lang="en-US" altLang="ja-JP" sz="1200" b="1" dirty="0">
                <a:solidFill>
                  <a:schemeClr val="accent2">
                    <a:lumMod val="50000"/>
                  </a:schemeClr>
                </a:solidFill>
              </a:rPr>
              <a:t>return</a:t>
            </a:r>
            <a:r>
              <a:rPr kumimoji="1" lang="ja-JP" altLang="en-US" sz="1200" b="1" dirty="0">
                <a:solidFill>
                  <a:schemeClr val="accent2">
                    <a:lumMod val="50000"/>
                  </a:schemeClr>
                </a:solidFill>
              </a:rPr>
              <a:t>より後で呼び出される</a:t>
            </a:r>
            <a:endParaRPr kumimoji="1" lang="en-US" altLang="ja-JP" sz="1200" b="1" dirty="0">
              <a:solidFill>
                <a:schemeClr val="accent2">
                  <a:lumMod val="50000"/>
                </a:schemeClr>
              </a:solidFill>
            </a:endParaRPr>
          </a:p>
          <a:p>
            <a:r>
              <a:rPr kumimoji="1" lang="en-US" altLang="ja-JP" sz="1200" dirty="0">
                <a:solidFill>
                  <a:schemeClr val="tx1">
                    <a:lumMod val="85000"/>
                    <a:lumOff val="15000"/>
                  </a:schemeClr>
                </a:solidFill>
              </a:rPr>
              <a:t>	setTimeout(</a:t>
            </a:r>
          </a:p>
          <a:p>
            <a:r>
              <a:rPr kumimoji="1" lang="en-US" altLang="ja-JP" sz="1200" dirty="0">
                <a:solidFill>
                  <a:schemeClr val="tx1">
                    <a:lumMod val="85000"/>
                    <a:lumOff val="15000"/>
                  </a:schemeClr>
                </a:solidFill>
              </a:rPr>
              <a:t>                 function(){</a:t>
            </a:r>
          </a:p>
          <a:p>
            <a:r>
              <a:rPr kumimoji="1" lang="en-US" altLang="ja-JP" sz="1200" b="1" dirty="0">
                <a:solidFill>
                  <a:schemeClr val="accent2">
                    <a:lumMod val="50000"/>
                  </a:schemeClr>
                </a:solidFill>
              </a:rPr>
              <a:t>                      //</a:t>
            </a:r>
            <a:r>
              <a:rPr kumimoji="1" lang="ja-JP" altLang="en-US" sz="1200" b="1" dirty="0">
                <a:solidFill>
                  <a:schemeClr val="accent2">
                    <a:lumMod val="50000"/>
                  </a:schemeClr>
                </a:solidFill>
              </a:rPr>
              <a:t>画面に１０秒たった描画</a:t>
            </a:r>
            <a:endParaRPr kumimoji="1" lang="en-US" altLang="ja-JP" sz="1200" b="1" dirty="0">
              <a:solidFill>
                <a:schemeClr val="accent2">
                  <a:lumMod val="50000"/>
                </a:schemeClr>
              </a:solidFill>
            </a:endParaRPr>
          </a:p>
          <a:p>
            <a:r>
              <a:rPr kumimoji="1" lang="ja-JP" altLang="en-US" sz="1200" dirty="0">
                <a:solidFill>
                  <a:schemeClr val="tx1">
                    <a:lumMod val="85000"/>
                    <a:lumOff val="15000"/>
                  </a:schemeClr>
                </a:solidFill>
              </a:rPr>
              <a:t>　　　　　　　　　</a:t>
            </a:r>
            <a:r>
              <a:rPr kumimoji="1" lang="en-US" altLang="ja-JP" sz="1200" dirty="0">
                <a:solidFill>
                  <a:schemeClr val="tx1">
                    <a:lumMod val="85000"/>
                    <a:lumOff val="15000"/>
                  </a:schemeClr>
                </a:solidFill>
              </a:rPr>
              <a:t>document.getElementById(“proc1”).innerHtml = “10</a:t>
            </a:r>
            <a:r>
              <a:rPr kumimoji="1" lang="ja-JP" altLang="en-US" sz="1200" dirty="0">
                <a:solidFill>
                  <a:schemeClr val="tx1">
                    <a:lumMod val="85000"/>
                    <a:lumOff val="15000"/>
                  </a:schemeClr>
                </a:solidFill>
              </a:rPr>
              <a:t>秒たった</a:t>
            </a:r>
            <a:r>
              <a:rPr kumimoji="1" lang="en-US" altLang="ja-JP" sz="1200" dirty="0">
                <a:solidFill>
                  <a:schemeClr val="tx1">
                    <a:lumMod val="85000"/>
                    <a:lumOff val="15000"/>
                  </a:schemeClr>
                </a:solidFill>
              </a:rPr>
              <a:t>”</a:t>
            </a:r>
          </a:p>
          <a:p>
            <a:r>
              <a:rPr kumimoji="1" lang="en-US" altLang="ja-JP" sz="1200" dirty="0">
                <a:solidFill>
                  <a:schemeClr val="tx1">
                    <a:lumMod val="85000"/>
                    <a:lumOff val="15000"/>
                  </a:schemeClr>
                </a:solidFill>
              </a:rPr>
              <a:t>		</a:t>
            </a:r>
            <a:r>
              <a:rPr kumimoji="1" lang="en-US" altLang="ja-JP" sz="1600" dirty="0">
                <a:solidFill>
                  <a:schemeClr val="accent1">
                    <a:lumMod val="75000"/>
                  </a:schemeClr>
                </a:solidFill>
              </a:rPr>
              <a:t>resolve</a:t>
            </a:r>
            <a:r>
              <a:rPr kumimoji="1" lang="en-US" altLang="ja-JP" sz="1200" dirty="0">
                <a:solidFill>
                  <a:schemeClr val="tx1">
                    <a:lumMod val="85000"/>
                    <a:lumOff val="15000"/>
                  </a:schemeClr>
                </a:solidFill>
              </a:rPr>
              <a:t>();</a:t>
            </a:r>
            <a:r>
              <a:rPr kumimoji="1" lang="en-US" altLang="ja-JP" sz="1200" b="1" dirty="0">
                <a:solidFill>
                  <a:schemeClr val="accent2">
                    <a:lumMod val="50000"/>
                  </a:schemeClr>
                </a:solidFill>
              </a:rPr>
              <a:t>//(2)</a:t>
            </a:r>
            <a:r>
              <a:rPr kumimoji="1" lang="ja-JP" altLang="en-US" sz="1200" b="1" dirty="0">
                <a:solidFill>
                  <a:schemeClr val="accent2">
                    <a:lumMod val="50000"/>
                  </a:schemeClr>
                </a:solidFill>
              </a:rPr>
              <a:t>成功を伝える（これで</a:t>
            </a:r>
            <a:r>
              <a:rPr kumimoji="1" lang="en-US" altLang="ja-JP" sz="1200" b="1" dirty="0">
                <a:solidFill>
                  <a:schemeClr val="accent2">
                    <a:lumMod val="50000"/>
                  </a:schemeClr>
                </a:solidFill>
              </a:rPr>
              <a:t>Promise</a:t>
            </a:r>
            <a:r>
              <a:rPr kumimoji="1" lang="ja-JP" altLang="en-US" sz="1200" b="1" dirty="0">
                <a:solidFill>
                  <a:schemeClr val="accent2">
                    <a:lumMod val="50000"/>
                  </a:schemeClr>
                </a:solidFill>
              </a:rPr>
              <a:t>のステータスは</a:t>
            </a:r>
            <a:r>
              <a:rPr kumimoji="1" lang="en-US" altLang="ja-JP" sz="1200" b="1" dirty="0">
                <a:solidFill>
                  <a:schemeClr val="accent2">
                    <a:lumMod val="50000"/>
                  </a:schemeClr>
                </a:solidFill>
              </a:rPr>
              <a:t>1</a:t>
            </a:r>
            <a:r>
              <a:rPr kumimoji="1" lang="ja-JP" altLang="en-US" sz="1200" b="1" dirty="0">
                <a:solidFill>
                  <a:schemeClr val="accent2">
                    <a:lumMod val="50000"/>
                  </a:schemeClr>
                </a:solidFill>
              </a:rPr>
              <a:t>に変わる</a:t>
            </a:r>
            <a:endParaRPr kumimoji="1" lang="en-US" altLang="ja-JP" sz="1200" b="1" dirty="0">
              <a:solidFill>
                <a:schemeClr val="accent2">
                  <a:lumMod val="50000"/>
                </a:schemeClr>
              </a:solidFill>
            </a:endParaRPr>
          </a:p>
          <a:p>
            <a:r>
              <a:rPr kumimoji="1" lang="en-US" altLang="ja-JP" sz="1200" dirty="0">
                <a:solidFill>
                  <a:schemeClr val="tx1">
                    <a:lumMod val="85000"/>
                    <a:lumOff val="15000"/>
                  </a:schemeClr>
                </a:solidFill>
              </a:rPr>
              <a:t>             }</a:t>
            </a:r>
          </a:p>
          <a:p>
            <a:r>
              <a:rPr kumimoji="1" lang="en-US" altLang="ja-JP" sz="1200" dirty="0">
                <a:solidFill>
                  <a:schemeClr val="tx1">
                    <a:lumMod val="85000"/>
                    <a:lumOff val="15000"/>
                  </a:schemeClr>
                </a:solidFill>
              </a:rPr>
              <a:t>           , </a:t>
            </a:r>
            <a:r>
              <a:rPr kumimoji="1" lang="en-US" altLang="ja-JP" sz="1200" dirty="0" err="1">
                <a:solidFill>
                  <a:schemeClr val="tx1">
                    <a:lumMod val="85000"/>
                    <a:lumOff val="15000"/>
                  </a:schemeClr>
                </a:solidFill>
              </a:rPr>
              <a:t>taikiJikan</a:t>
            </a:r>
            <a:r>
              <a:rPr kumimoji="1" lang="en-US" altLang="ja-JP" sz="1200" dirty="0">
                <a:solidFill>
                  <a:schemeClr val="tx1">
                    <a:lumMod val="85000"/>
                    <a:lumOff val="15000"/>
                  </a:schemeClr>
                </a:solidFill>
              </a:rPr>
              <a:t>)</a:t>
            </a:r>
          </a:p>
          <a:p>
            <a:r>
              <a:rPr kumimoji="1" lang="en-US" altLang="ja-JP" sz="1200" dirty="0">
                <a:solidFill>
                  <a:schemeClr val="tx1">
                    <a:lumMod val="85000"/>
                    <a:lumOff val="15000"/>
                  </a:schemeClr>
                </a:solidFill>
              </a:rPr>
              <a:t>       }</a:t>
            </a:r>
          </a:p>
          <a:p>
            <a:r>
              <a:rPr kumimoji="1" lang="en-US" altLang="ja-JP" sz="1200" dirty="0">
                <a:solidFill>
                  <a:schemeClr val="tx1">
                    <a:lumMod val="85000"/>
                    <a:lumOff val="15000"/>
                  </a:schemeClr>
                </a:solidFill>
              </a:rPr>
              <a:t>    const </a:t>
            </a:r>
            <a:r>
              <a:rPr kumimoji="1" lang="en-US" altLang="ja-JP" sz="1600" dirty="0">
                <a:solidFill>
                  <a:schemeClr val="accent2">
                    <a:lumMod val="75000"/>
                  </a:schemeClr>
                </a:solidFill>
              </a:rPr>
              <a:t>promise</a:t>
            </a:r>
            <a:r>
              <a:rPr kumimoji="1" lang="en-US" altLang="ja-JP" sz="1200" dirty="0">
                <a:solidFill>
                  <a:schemeClr val="tx1">
                    <a:lumMod val="85000"/>
                    <a:lumOff val="15000"/>
                  </a:schemeClr>
                </a:solidFill>
              </a:rPr>
              <a:t> = new Prmomise(hidoukiProcess) </a:t>
            </a:r>
          </a:p>
          <a:p>
            <a:r>
              <a:rPr kumimoji="1" lang="en-US" altLang="ja-JP" sz="1200" dirty="0">
                <a:solidFill>
                  <a:schemeClr val="tx1">
                    <a:lumMod val="85000"/>
                    <a:lumOff val="15000"/>
                  </a:schemeClr>
                </a:solidFill>
              </a:rPr>
              <a:t>    </a:t>
            </a:r>
            <a:r>
              <a:rPr kumimoji="1" lang="en-US" altLang="ja-JP" sz="1200" b="1" dirty="0">
                <a:solidFill>
                  <a:schemeClr val="accent2">
                    <a:lumMod val="50000"/>
                  </a:schemeClr>
                </a:solidFill>
              </a:rPr>
              <a:t>//(1)</a:t>
            </a:r>
            <a:r>
              <a:rPr kumimoji="1" lang="ja-JP" altLang="en-US" sz="1200" b="1" dirty="0">
                <a:solidFill>
                  <a:schemeClr val="accent2">
                    <a:lumMod val="50000"/>
                  </a:schemeClr>
                </a:solidFill>
              </a:rPr>
              <a:t>先に返す。（ステタース未完了</a:t>
            </a:r>
            <a:r>
              <a:rPr kumimoji="1" lang="en-US" altLang="ja-JP" sz="1200" b="1" dirty="0">
                <a:solidFill>
                  <a:schemeClr val="accent2">
                    <a:lumMod val="50000"/>
                  </a:schemeClr>
                </a:solidFill>
              </a:rPr>
              <a:t>(0))</a:t>
            </a:r>
          </a:p>
          <a:p>
            <a:r>
              <a:rPr kumimoji="1" lang="en-US" altLang="ja-JP" sz="1200" dirty="0">
                <a:solidFill>
                  <a:schemeClr val="tx1">
                    <a:lumMod val="85000"/>
                    <a:lumOff val="15000"/>
                  </a:schemeClr>
                </a:solidFill>
              </a:rPr>
              <a:t>    return </a:t>
            </a:r>
            <a:r>
              <a:rPr kumimoji="1" lang="en-US" altLang="ja-JP" sz="1600" dirty="0">
                <a:solidFill>
                  <a:schemeClr val="accent2">
                    <a:lumMod val="75000"/>
                  </a:schemeClr>
                </a:solidFill>
              </a:rPr>
              <a:t>promise</a:t>
            </a:r>
            <a:r>
              <a:rPr kumimoji="1" lang="en-US" altLang="ja-JP" sz="1200" dirty="0">
                <a:solidFill>
                  <a:schemeClr val="tx1">
                    <a:lumMod val="85000"/>
                    <a:lumOff val="15000"/>
                  </a:schemeClr>
                </a:solidFill>
              </a:rPr>
              <a:t>;</a:t>
            </a:r>
          </a:p>
          <a:p>
            <a:r>
              <a:rPr kumimoji="1" lang="en-US" altLang="ja-JP" sz="1200" dirty="0">
                <a:solidFill>
                  <a:schemeClr val="tx1">
                    <a:lumMod val="85000"/>
                    <a:lumOff val="15000"/>
                  </a:schemeClr>
                </a:solidFill>
              </a:rPr>
              <a:t>} </a:t>
            </a:r>
            <a:endParaRPr kumimoji="1" lang="ja-JP" altLang="en-US" sz="1200" dirty="0">
              <a:solidFill>
                <a:schemeClr val="tx1">
                  <a:lumMod val="85000"/>
                  <a:lumOff val="15000"/>
                </a:schemeClr>
              </a:solidFill>
            </a:endParaRPr>
          </a:p>
        </p:txBody>
      </p:sp>
      <p:sp>
        <p:nvSpPr>
          <p:cNvPr id="7" name="正方形/長方形 6">
            <a:extLst>
              <a:ext uri="{FF2B5EF4-FFF2-40B4-BE49-F238E27FC236}">
                <a16:creationId xmlns:a16="http://schemas.microsoft.com/office/drawing/2014/main" id="{AEC4FA95-63F3-4543-872D-A7976C66F072}"/>
              </a:ext>
            </a:extLst>
          </p:cNvPr>
          <p:cNvSpPr/>
          <p:nvPr/>
        </p:nvSpPr>
        <p:spPr>
          <a:xfrm>
            <a:off x="160255" y="1690542"/>
            <a:ext cx="4798243" cy="2777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t>//</a:t>
            </a:r>
            <a:r>
              <a:rPr kumimoji="1" lang="ja-JP" altLang="en-US" sz="1200" dirty="0"/>
              <a:t>ここが完了した時点ではステータスが未完了の為に次に進まない。</a:t>
            </a:r>
            <a:endParaRPr kumimoji="1" lang="en-US" altLang="ja-JP" sz="1200" dirty="0"/>
          </a:p>
          <a:p>
            <a:r>
              <a:rPr kumimoji="1" lang="en-US" altLang="ja-JP" sz="1200" dirty="0"/>
              <a:t>yobidasisakiB1(1000)</a:t>
            </a:r>
          </a:p>
          <a:p>
            <a:endParaRPr kumimoji="1" lang="en-US" altLang="ja-JP" sz="1200" dirty="0"/>
          </a:p>
          <a:p>
            <a:r>
              <a:rPr kumimoji="1" lang="en-US" altLang="ja-JP" sz="1200" dirty="0"/>
              <a:t>//</a:t>
            </a:r>
            <a:r>
              <a:rPr kumimoji="1" lang="ja-JP" altLang="en-US" sz="1200" dirty="0"/>
              <a:t>（</a:t>
            </a:r>
            <a:r>
              <a:rPr kumimoji="1" lang="en-US" altLang="ja-JP" sz="1200" dirty="0"/>
              <a:t>2)</a:t>
            </a:r>
            <a:r>
              <a:rPr kumimoji="1" lang="ja-JP" altLang="en-US" sz="1200" dirty="0"/>
              <a:t>が呼び出されるとステータスが完了</a:t>
            </a:r>
            <a:r>
              <a:rPr kumimoji="1" lang="en-US" altLang="ja-JP" sz="1200" dirty="0"/>
              <a:t>(1)</a:t>
            </a:r>
            <a:r>
              <a:rPr kumimoji="1" lang="ja-JP" altLang="en-US" sz="1200" dirty="0"/>
              <a:t>に変わるので次に進む）</a:t>
            </a:r>
            <a:endParaRPr kumimoji="1" lang="en-US" altLang="ja-JP" sz="1200" dirty="0"/>
          </a:p>
          <a:p>
            <a:r>
              <a:rPr kumimoji="1" lang="en-US" altLang="ja-JP" sz="1200" dirty="0"/>
              <a:t>.then(yobidasisakiB2)</a:t>
            </a:r>
          </a:p>
          <a:p>
            <a:endParaRPr kumimoji="1" lang="en-US" altLang="ja-JP" sz="1200" dirty="0"/>
          </a:p>
          <a:p>
            <a:r>
              <a:rPr kumimoji="1" lang="en-US" altLang="ja-JP" sz="1200" dirty="0"/>
              <a:t> .then(yobidasisakiB3)</a:t>
            </a:r>
          </a:p>
          <a:p>
            <a:r>
              <a:rPr kumimoji="1" lang="en-US" altLang="ja-JP" sz="1200" dirty="0"/>
              <a:t> .then(yobidasisakiB4)</a:t>
            </a:r>
          </a:p>
          <a:p>
            <a:r>
              <a:rPr kumimoji="1" lang="en-US" altLang="ja-JP" sz="1200" dirty="0"/>
              <a:t>.catch(</a:t>
            </a:r>
          </a:p>
          <a:p>
            <a:endParaRPr kumimoji="1" lang="en-US" altLang="ja-JP" sz="1200" dirty="0"/>
          </a:p>
        </p:txBody>
      </p:sp>
      <p:cxnSp>
        <p:nvCxnSpPr>
          <p:cNvPr id="9" name="直線矢印コネクタ 8">
            <a:extLst>
              <a:ext uri="{FF2B5EF4-FFF2-40B4-BE49-F238E27FC236}">
                <a16:creationId xmlns:a16="http://schemas.microsoft.com/office/drawing/2014/main" id="{8BD72072-15F4-49FF-AFAD-514ED7689967}"/>
              </a:ext>
            </a:extLst>
          </p:cNvPr>
          <p:cNvCxnSpPr>
            <a:cxnSpLocks/>
          </p:cNvCxnSpPr>
          <p:nvPr/>
        </p:nvCxnSpPr>
        <p:spPr>
          <a:xfrm flipV="1">
            <a:off x="1687398" y="1828802"/>
            <a:ext cx="3770722" cy="188534"/>
          </a:xfrm>
          <a:prstGeom prst="straightConnector1">
            <a:avLst/>
          </a:prstGeom>
          <a:ln w="66675" cmpd="sng">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C6E7F7D4-E1E3-4FF3-842B-844DCAA95210}"/>
              </a:ext>
            </a:extLst>
          </p:cNvPr>
          <p:cNvCxnSpPr>
            <a:cxnSpLocks/>
          </p:cNvCxnSpPr>
          <p:nvPr/>
        </p:nvCxnSpPr>
        <p:spPr>
          <a:xfrm flipH="1" flipV="1">
            <a:off x="1611984" y="2155596"/>
            <a:ext cx="4156434" cy="2031474"/>
          </a:xfrm>
          <a:prstGeom prst="straightConnector1">
            <a:avLst/>
          </a:prstGeom>
          <a:ln w="66675" cmpd="sng">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2DFF05B8-E66B-43A7-8CFD-A5EF4CC63736}"/>
              </a:ext>
            </a:extLst>
          </p:cNvPr>
          <p:cNvCxnSpPr>
            <a:cxnSpLocks/>
          </p:cNvCxnSpPr>
          <p:nvPr/>
        </p:nvCxnSpPr>
        <p:spPr>
          <a:xfrm flipH="1" flipV="1">
            <a:off x="4147794" y="2403835"/>
            <a:ext cx="2275790" cy="641025"/>
          </a:xfrm>
          <a:prstGeom prst="straightConnector1">
            <a:avLst/>
          </a:prstGeom>
          <a:ln w="66675" cmpd="sng">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D9B41CF0-FFDB-424B-9FD2-E2BD4B0DA451}"/>
              </a:ext>
            </a:extLst>
          </p:cNvPr>
          <p:cNvSpPr/>
          <p:nvPr/>
        </p:nvSpPr>
        <p:spPr>
          <a:xfrm>
            <a:off x="5165889" y="4974993"/>
            <a:ext cx="6438507" cy="1746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１：ポイントは呼び出し先（</a:t>
            </a:r>
            <a:r>
              <a:rPr kumimoji="1" lang="en-US" altLang="ja-JP" dirty="0"/>
              <a:t>B</a:t>
            </a:r>
            <a:r>
              <a:rPr kumimoji="1" lang="ja-JP" altLang="en-US" dirty="0"/>
              <a:t>）は常に先に</a:t>
            </a:r>
            <a:r>
              <a:rPr kumimoji="1" lang="en-US" altLang="ja-JP" dirty="0"/>
              <a:t>Promise</a:t>
            </a:r>
            <a:r>
              <a:rPr kumimoji="1" lang="ja-JP" altLang="en-US" dirty="0"/>
              <a:t>を返す。</a:t>
            </a:r>
            <a:endParaRPr kumimoji="1" lang="en-US" altLang="ja-JP" dirty="0"/>
          </a:p>
          <a:p>
            <a:endParaRPr kumimoji="1" lang="en-US" altLang="ja-JP" dirty="0"/>
          </a:p>
          <a:p>
            <a:r>
              <a:rPr kumimoji="1" lang="ja-JP" altLang="en-US" dirty="0"/>
              <a:t>２：</a:t>
            </a:r>
            <a:r>
              <a:rPr kumimoji="1" lang="en-US" altLang="ja-JP" dirty="0"/>
              <a:t>Promise</a:t>
            </a:r>
            <a:r>
              <a:rPr kumimoji="1" lang="ja-JP" altLang="en-US" dirty="0"/>
              <a:t>のステータスが変わる</a:t>
            </a:r>
            <a:r>
              <a:rPr kumimoji="1" lang="en-US" altLang="ja-JP" dirty="0"/>
              <a:t>resolve</a:t>
            </a:r>
            <a:r>
              <a:rPr kumimoji="1" lang="ja-JP" altLang="en-US" dirty="0"/>
              <a:t>関数または</a:t>
            </a:r>
            <a:r>
              <a:rPr kumimoji="1" lang="en-US" altLang="ja-JP" dirty="0"/>
              <a:t>reject</a:t>
            </a:r>
            <a:r>
              <a:rPr kumimoji="1" lang="ja-JP" altLang="en-US" dirty="0"/>
              <a:t>関数は非同期関数内で非同期処理が完了したときにコールする。</a:t>
            </a:r>
            <a:endParaRPr kumimoji="1" lang="en-US" altLang="ja-JP" dirty="0"/>
          </a:p>
          <a:p>
            <a:endParaRPr kumimoji="1" lang="en-US" altLang="ja-JP" dirty="0"/>
          </a:p>
          <a:p>
            <a:r>
              <a:rPr kumimoji="1" lang="en-US" altLang="ja-JP" dirty="0"/>
              <a:t>※</a:t>
            </a:r>
            <a:r>
              <a:rPr kumimoji="1" lang="ja-JP" altLang="en-US" dirty="0"/>
              <a:t>戻り値は</a:t>
            </a:r>
            <a:r>
              <a:rPr kumimoji="1" lang="en-US" altLang="ja-JP" dirty="0"/>
              <a:t>resolve</a:t>
            </a:r>
            <a:r>
              <a:rPr kumimoji="1" lang="ja-JP" altLang="en-US" dirty="0"/>
              <a:t>または</a:t>
            </a:r>
            <a:r>
              <a:rPr kumimoji="1" lang="en-US" altLang="ja-JP" dirty="0"/>
              <a:t>reject</a:t>
            </a:r>
            <a:r>
              <a:rPr kumimoji="1" lang="ja-JP" altLang="en-US" dirty="0"/>
              <a:t>の引数に指定を！</a:t>
            </a:r>
            <a:endParaRPr kumimoji="1" lang="en-US" altLang="ja-JP" dirty="0"/>
          </a:p>
        </p:txBody>
      </p:sp>
      <p:sp>
        <p:nvSpPr>
          <p:cNvPr id="19" name="吹き出し: 四角形 18">
            <a:extLst>
              <a:ext uri="{FF2B5EF4-FFF2-40B4-BE49-F238E27FC236}">
                <a16:creationId xmlns:a16="http://schemas.microsoft.com/office/drawing/2014/main" id="{80EEE259-7643-45D5-917E-50B696504632}"/>
              </a:ext>
            </a:extLst>
          </p:cNvPr>
          <p:cNvSpPr/>
          <p:nvPr/>
        </p:nvSpPr>
        <p:spPr>
          <a:xfrm>
            <a:off x="4609309" y="1175828"/>
            <a:ext cx="556580" cy="411804"/>
          </a:xfrm>
          <a:prstGeom prst="wedgeRectCallout">
            <a:avLst>
              <a:gd name="adj1" fmla="val -2564"/>
              <a:gd name="adj2" fmla="val 10091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rgbClr val="FF0000"/>
                </a:solidFill>
              </a:rPr>
              <a:t>①</a:t>
            </a:r>
          </a:p>
        </p:txBody>
      </p:sp>
      <p:sp>
        <p:nvSpPr>
          <p:cNvPr id="20" name="吹き出し: 四角形 19">
            <a:extLst>
              <a:ext uri="{FF2B5EF4-FFF2-40B4-BE49-F238E27FC236}">
                <a16:creationId xmlns:a16="http://schemas.microsoft.com/office/drawing/2014/main" id="{7E9B5A12-86E0-4201-A4BB-6881C0A9861C}"/>
              </a:ext>
            </a:extLst>
          </p:cNvPr>
          <p:cNvSpPr/>
          <p:nvPr/>
        </p:nvSpPr>
        <p:spPr>
          <a:xfrm>
            <a:off x="3781322" y="3945259"/>
            <a:ext cx="556580" cy="411804"/>
          </a:xfrm>
          <a:prstGeom prst="wedgeRectCallout">
            <a:avLst>
              <a:gd name="adj1" fmla="val 77040"/>
              <a:gd name="adj2" fmla="val -93661"/>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rgbClr val="FF0000"/>
                </a:solidFill>
              </a:rPr>
              <a:t>②</a:t>
            </a:r>
          </a:p>
        </p:txBody>
      </p:sp>
      <p:sp>
        <p:nvSpPr>
          <p:cNvPr id="21" name="吹き出し: 四角形 20">
            <a:extLst>
              <a:ext uri="{FF2B5EF4-FFF2-40B4-BE49-F238E27FC236}">
                <a16:creationId xmlns:a16="http://schemas.microsoft.com/office/drawing/2014/main" id="{AC9AD11E-2BB0-4B6D-80DE-02BA4FB1EDEC}"/>
              </a:ext>
            </a:extLst>
          </p:cNvPr>
          <p:cNvSpPr/>
          <p:nvPr/>
        </p:nvSpPr>
        <p:spPr>
          <a:xfrm>
            <a:off x="4755622" y="3079424"/>
            <a:ext cx="556580" cy="411804"/>
          </a:xfrm>
          <a:prstGeom prst="wedgeRectCallout">
            <a:avLst>
              <a:gd name="adj1" fmla="val 77040"/>
              <a:gd name="adj2" fmla="val -93661"/>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rgbClr val="FF0000"/>
                </a:solidFill>
              </a:rPr>
              <a:t>③</a:t>
            </a:r>
          </a:p>
        </p:txBody>
      </p:sp>
    </p:spTree>
    <p:extLst>
      <p:ext uri="{BB962C8B-B14F-4D97-AF65-F5344CB8AC3E}">
        <p14:creationId xmlns:p14="http://schemas.microsoft.com/office/powerpoint/2010/main" val="1993105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95579B-9C8F-4F15-9040-E3797EAF3252}"/>
              </a:ext>
            </a:extLst>
          </p:cNvPr>
          <p:cNvSpPr>
            <a:spLocks noGrp="1"/>
          </p:cNvSpPr>
          <p:nvPr>
            <p:ph type="title"/>
          </p:nvPr>
        </p:nvSpPr>
        <p:spPr/>
        <p:txBody>
          <a:bodyPr/>
          <a:lstStyle/>
          <a:p>
            <a:r>
              <a:rPr lang="ja-JP" altLang="en-US" dirty="0"/>
              <a:t>ハンズオン２</a:t>
            </a:r>
            <a:endParaRPr kumimoji="1" lang="ja-JP" altLang="en-US" dirty="0"/>
          </a:p>
        </p:txBody>
      </p:sp>
      <p:sp>
        <p:nvSpPr>
          <p:cNvPr id="3" name="正方形/長方形 2">
            <a:extLst>
              <a:ext uri="{FF2B5EF4-FFF2-40B4-BE49-F238E27FC236}">
                <a16:creationId xmlns:a16="http://schemas.microsoft.com/office/drawing/2014/main" id="{2737290F-EDF9-46D2-B854-235451570101}"/>
              </a:ext>
            </a:extLst>
          </p:cNvPr>
          <p:cNvSpPr/>
          <p:nvPr/>
        </p:nvSpPr>
        <p:spPr>
          <a:xfrm>
            <a:off x="2842669" y="2214694"/>
            <a:ext cx="7159170" cy="646331"/>
          </a:xfrm>
          <a:prstGeom prst="rect">
            <a:avLst/>
          </a:prstGeom>
        </p:spPr>
        <p:txBody>
          <a:bodyPr wrap="square">
            <a:spAutoFit/>
          </a:bodyPr>
          <a:lstStyle/>
          <a:p>
            <a:r>
              <a:rPr kumimoji="1" lang="ja-JP" altLang="en-US" dirty="0"/>
              <a:t>ハンズオン１を</a:t>
            </a:r>
            <a:r>
              <a:rPr kumimoji="1" lang="en-US" altLang="ja-JP" dirty="0"/>
              <a:t>Promise</a:t>
            </a:r>
            <a:r>
              <a:rPr kumimoji="1" lang="ja-JP" altLang="en-US" dirty="0"/>
              <a:t>で下のファイルに記述してみる。</a:t>
            </a:r>
            <a:endParaRPr kumimoji="1" lang="en-US" altLang="ja-JP" dirty="0"/>
          </a:p>
          <a:p>
            <a:r>
              <a:rPr kumimoji="1" lang="en-US" altLang="ja-JP" dirty="0"/>
              <a:t>(test02.html</a:t>
            </a:r>
            <a:r>
              <a:rPr kumimoji="1" lang="ja-JP" altLang="en-US" dirty="0"/>
              <a:t>と</a:t>
            </a:r>
            <a:r>
              <a:rPr kumimoji="1" lang="en-US" altLang="ja-JP" dirty="0"/>
              <a:t>test02.js)</a:t>
            </a:r>
          </a:p>
        </p:txBody>
      </p:sp>
    </p:spTree>
    <p:extLst>
      <p:ext uri="{BB962C8B-B14F-4D97-AF65-F5344CB8AC3E}">
        <p14:creationId xmlns:p14="http://schemas.microsoft.com/office/powerpoint/2010/main" val="2444203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CFCAF12-07D1-4614-8D8B-F7B680A4D796}"/>
              </a:ext>
            </a:extLst>
          </p:cNvPr>
          <p:cNvSpPr/>
          <p:nvPr/>
        </p:nvSpPr>
        <p:spPr>
          <a:xfrm>
            <a:off x="2094690" y="856035"/>
            <a:ext cx="8936476" cy="1287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4000" dirty="0">
                <a:solidFill>
                  <a:schemeClr val="tx1"/>
                </a:solidFill>
              </a:rPr>
              <a:t>いまさら</a:t>
            </a:r>
            <a:r>
              <a:rPr kumimoji="1" lang="en-US" altLang="ja-JP" sz="4000" dirty="0">
                <a:solidFill>
                  <a:schemeClr val="tx1"/>
                </a:solidFill>
              </a:rPr>
              <a:t>JavaScript</a:t>
            </a:r>
            <a:r>
              <a:rPr kumimoji="1" lang="ja-JP" altLang="en-US" sz="4000" dirty="0">
                <a:solidFill>
                  <a:schemeClr val="tx1"/>
                </a:solidFill>
              </a:rPr>
              <a:t>言語</a:t>
            </a:r>
            <a:endParaRPr kumimoji="1" lang="en-US" altLang="ja-JP" sz="4000" dirty="0">
              <a:solidFill>
                <a:schemeClr val="tx1"/>
              </a:solidFill>
            </a:endParaRPr>
          </a:p>
          <a:p>
            <a:endParaRPr kumimoji="1" lang="en-US" altLang="ja-JP" sz="4000" dirty="0">
              <a:solidFill>
                <a:schemeClr val="tx1"/>
              </a:solidFill>
            </a:endParaRPr>
          </a:p>
        </p:txBody>
      </p:sp>
      <p:sp>
        <p:nvSpPr>
          <p:cNvPr id="7" name="正方形/長方形 6">
            <a:extLst>
              <a:ext uri="{FF2B5EF4-FFF2-40B4-BE49-F238E27FC236}">
                <a16:creationId xmlns:a16="http://schemas.microsoft.com/office/drawing/2014/main" id="{BFA23B84-DF00-4050-B99A-6B5256EADDBC}"/>
              </a:ext>
            </a:extLst>
          </p:cNvPr>
          <p:cNvSpPr/>
          <p:nvPr/>
        </p:nvSpPr>
        <p:spPr>
          <a:xfrm>
            <a:off x="1160834" y="1677972"/>
            <a:ext cx="9403404" cy="3691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latin typeface="ＭＳ ゴシック" panose="020B0609070205080204" pitchFamily="49" charset="-128"/>
                <a:ea typeface="ＭＳ ゴシック" panose="020B0609070205080204" pitchFamily="49" charset="-128"/>
              </a:rPr>
              <a:t>少ないクラスライブラリ（覚えるライブラリが少ない。今多いけどＷ）</a:t>
            </a:r>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a:p>
            <a:r>
              <a:rPr lang="ja-JP" altLang="en-US" sz="2000" dirty="0">
                <a:solidFill>
                  <a:schemeClr val="tx1"/>
                </a:solidFill>
                <a:latin typeface="ＭＳ ゴシック" panose="020B0609070205080204" pitchFamily="49" charset="-128"/>
                <a:ea typeface="ＭＳ ゴシック" panose="020B0609070205080204" pitchFamily="49" charset="-128"/>
              </a:rPr>
              <a:t>と</a:t>
            </a:r>
            <a:r>
              <a:rPr lang="en-US" altLang="ja-JP" sz="2000" dirty="0">
                <a:solidFill>
                  <a:schemeClr val="tx1"/>
                </a:solidFill>
                <a:latin typeface="ＭＳ ゴシック" panose="020B0609070205080204" pitchFamily="49" charset="-128"/>
                <a:ea typeface="ＭＳ ゴシック" panose="020B0609070205080204" pitchFamily="49" charset="-128"/>
              </a:rPr>
              <a:t>Java/C(++)</a:t>
            </a:r>
            <a:r>
              <a:rPr lang="ja-JP" altLang="en-US" sz="2000" dirty="0">
                <a:solidFill>
                  <a:schemeClr val="tx1"/>
                </a:solidFill>
                <a:latin typeface="ＭＳ ゴシック" panose="020B0609070205080204" pitchFamily="49" charset="-128"/>
                <a:ea typeface="ＭＳ ゴシック" panose="020B0609070205080204" pitchFamily="49" charset="-128"/>
              </a:rPr>
              <a:t>と似てる言語構文</a:t>
            </a:r>
            <a:r>
              <a:rPr lang="en-US" altLang="ja-JP" sz="2000" dirty="0">
                <a:solidFill>
                  <a:schemeClr val="tx1"/>
                </a:solidFill>
                <a:latin typeface="ＭＳ ゴシック" panose="020B0609070205080204" pitchFamily="49" charset="-128"/>
                <a:ea typeface="ＭＳ ゴシック" panose="020B0609070205080204" pitchFamily="49" charset="-128"/>
              </a:rPr>
              <a:t>(if</a:t>
            </a:r>
            <a:r>
              <a:rPr lang="ja-JP" altLang="en-US" sz="2000" dirty="0">
                <a:solidFill>
                  <a:schemeClr val="tx1"/>
                </a:solidFill>
                <a:latin typeface="ＭＳ ゴシック" panose="020B0609070205080204" pitchFamily="49" charset="-128"/>
                <a:ea typeface="ＭＳ ゴシック" panose="020B0609070205080204" pitchFamily="49" charset="-128"/>
              </a:rPr>
              <a:t>とか</a:t>
            </a:r>
            <a:r>
              <a:rPr lang="en-US" altLang="ja-JP" sz="2000" dirty="0">
                <a:solidFill>
                  <a:schemeClr val="tx1"/>
                </a:solidFill>
                <a:latin typeface="ＭＳ ゴシック" panose="020B0609070205080204" pitchFamily="49" charset="-128"/>
                <a:ea typeface="ＭＳ ゴシック" panose="020B0609070205080204" pitchFamily="49" charset="-128"/>
              </a:rPr>
              <a:t>for</a:t>
            </a:r>
            <a:r>
              <a:rPr lang="ja-JP" altLang="en-US" sz="2000" dirty="0">
                <a:solidFill>
                  <a:schemeClr val="tx1"/>
                </a:solidFill>
                <a:latin typeface="ＭＳ ゴシック" panose="020B0609070205080204" pitchFamily="49" charset="-128"/>
                <a:ea typeface="ＭＳ ゴシック" panose="020B0609070205080204" pitchFamily="49" charset="-128"/>
              </a:rPr>
              <a:t>とか</a:t>
            </a:r>
            <a:r>
              <a:rPr lang="en-US" altLang="ja-JP" sz="2000" dirty="0">
                <a:solidFill>
                  <a:schemeClr val="tx1"/>
                </a:solidFill>
                <a:latin typeface="ＭＳ ゴシック" panose="020B0609070205080204" pitchFamily="49" charset="-128"/>
                <a:ea typeface="ＭＳ ゴシック" panose="020B0609070205080204" pitchFamily="49" charset="-128"/>
              </a:rPr>
              <a:t>)</a:t>
            </a:r>
          </a:p>
          <a:p>
            <a:r>
              <a:rPr kumimoji="1" lang="ja-JP" altLang="en-US" sz="2000" dirty="0">
                <a:solidFill>
                  <a:schemeClr val="tx1"/>
                </a:solidFill>
                <a:latin typeface="ＭＳ ゴシック" panose="020B0609070205080204" pitchFamily="49" charset="-128"/>
                <a:ea typeface="ＭＳ ゴシック" panose="020B0609070205080204" pitchFamily="49" charset="-128"/>
              </a:rPr>
              <a:t>で習得が容易。</a:t>
            </a:r>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a:p>
            <a:endParaRPr lang="en-US" altLang="ja-JP" sz="20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2000" dirty="0">
                <a:solidFill>
                  <a:schemeClr val="tx1"/>
                </a:solidFill>
                <a:latin typeface="ＭＳ ゴシック" panose="020B0609070205080204" pitchFamily="49" charset="-128"/>
                <a:ea typeface="ＭＳ ゴシック" panose="020B0609070205080204" pitchFamily="49" charset="-128"/>
              </a:rPr>
              <a:t>なによりブラウザで動作するブラウザ自体が実行エンジンをもつプログラム言語</a:t>
            </a:r>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a:p>
            <a:r>
              <a:rPr lang="ja-JP" altLang="en-US" sz="2000" dirty="0">
                <a:solidFill>
                  <a:schemeClr val="tx1"/>
                </a:solidFill>
                <a:latin typeface="ＭＳ ゴシック" panose="020B0609070205080204" pitchFamily="49" charset="-128"/>
                <a:ea typeface="ＭＳ ゴシック" panose="020B0609070205080204" pitchFamily="49" charset="-128"/>
              </a:rPr>
              <a:t>が事実上の一択（</a:t>
            </a:r>
            <a:r>
              <a:rPr lang="en-US" altLang="ja-JP" sz="2000" dirty="0">
                <a:solidFill>
                  <a:schemeClr val="tx1"/>
                </a:solidFill>
                <a:latin typeface="ＭＳ ゴシック" panose="020B0609070205080204" pitchFamily="49" charset="-128"/>
                <a:ea typeface="ＭＳ ゴシック" panose="020B0609070205080204" pitchFamily="49" charset="-128"/>
              </a:rPr>
              <a:t>vbscript</a:t>
            </a:r>
            <a:r>
              <a:rPr lang="ja-JP" altLang="en-US" sz="2000" dirty="0">
                <a:solidFill>
                  <a:schemeClr val="tx1"/>
                </a:solidFill>
                <a:latin typeface="ＭＳ ゴシック" panose="020B0609070205080204" pitchFamily="49" charset="-128"/>
                <a:ea typeface="ＭＳ ゴシック" panose="020B0609070205080204" pitchFamily="49" charset="-128"/>
              </a:rPr>
              <a:t>もあるよ。。。</a:t>
            </a:r>
            <a:r>
              <a:rPr lang="en-US" altLang="ja-JP" sz="2000" dirty="0">
                <a:solidFill>
                  <a:schemeClr val="tx1"/>
                </a:solidFill>
                <a:latin typeface="ＭＳ ゴシック" panose="020B0609070205080204" pitchFamily="49" charset="-128"/>
                <a:ea typeface="ＭＳ ゴシック" panose="020B0609070205080204" pitchFamily="49" charset="-128"/>
              </a:rPr>
              <a:t>)</a:t>
            </a:r>
            <a:r>
              <a:rPr lang="ja-JP" altLang="en-US" sz="2000" dirty="0">
                <a:solidFill>
                  <a:schemeClr val="tx1"/>
                </a:solidFill>
                <a:latin typeface="ＭＳ ゴシック" panose="020B0609070205080204" pitchFamily="49" charset="-128"/>
                <a:ea typeface="ＭＳ ゴシック" panose="020B0609070205080204" pitchFamily="49" charset="-128"/>
              </a:rPr>
              <a:t>なのでこれしか</a:t>
            </a:r>
            <a:r>
              <a:rPr lang="en-US" altLang="ja-JP" sz="2000" dirty="0">
                <a:solidFill>
                  <a:schemeClr val="tx1"/>
                </a:solidFill>
                <a:latin typeface="ＭＳ ゴシック" panose="020B0609070205080204" pitchFamily="49" charset="-128"/>
                <a:ea typeface="ＭＳ ゴシック" panose="020B0609070205080204" pitchFamily="49" charset="-128"/>
              </a:rPr>
              <a:t>web</a:t>
            </a:r>
            <a:r>
              <a:rPr lang="ja-JP" altLang="en-US" sz="2000" dirty="0">
                <a:solidFill>
                  <a:schemeClr val="tx1"/>
                </a:solidFill>
                <a:latin typeface="ＭＳ ゴシック" panose="020B0609070205080204" pitchFamily="49" charset="-128"/>
                <a:ea typeface="ＭＳ ゴシック" panose="020B0609070205080204" pitchFamily="49" charset="-128"/>
              </a:rPr>
              <a:t>アプリクライアント</a:t>
            </a:r>
            <a:r>
              <a:rPr kumimoji="1" lang="ja-JP" altLang="en-US" sz="2000" dirty="0">
                <a:solidFill>
                  <a:schemeClr val="tx1"/>
                </a:solidFill>
                <a:latin typeface="ＭＳ ゴシック" panose="020B0609070205080204" pitchFamily="49" charset="-128"/>
                <a:ea typeface="ＭＳ ゴシック" panose="020B0609070205080204" pitchFamily="49" charset="-128"/>
              </a:rPr>
              <a:t>制御ができないってのが現実</a:t>
            </a:r>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a:p>
            <a:r>
              <a:rPr kumimoji="1" lang="en-US" altLang="ja-JP" sz="1500" dirty="0">
                <a:solidFill>
                  <a:schemeClr val="tx1"/>
                </a:solidFill>
                <a:latin typeface="ＭＳ ゴシック" panose="020B0609070205080204" pitchFamily="49" charset="-128"/>
                <a:ea typeface="ＭＳ ゴシック" panose="020B0609070205080204" pitchFamily="49" charset="-128"/>
              </a:rPr>
              <a:t>※</a:t>
            </a:r>
            <a:r>
              <a:rPr kumimoji="1" lang="ja-JP" altLang="en-US" sz="1500" dirty="0">
                <a:solidFill>
                  <a:schemeClr val="tx1"/>
                </a:solidFill>
                <a:latin typeface="ＭＳ ゴシック" panose="020B0609070205080204" pitchFamily="49" charset="-128"/>
                <a:ea typeface="ＭＳ ゴシック" panose="020B0609070205080204" pitchFamily="49" charset="-128"/>
              </a:rPr>
              <a:t>クラスの型を保証し、開発環境でコード保管したいなら</a:t>
            </a:r>
            <a:r>
              <a:rPr kumimoji="1" lang="en-US" altLang="ja-JP" sz="1500" dirty="0">
                <a:solidFill>
                  <a:schemeClr val="tx1"/>
                </a:solidFill>
                <a:latin typeface="ＭＳ ゴシック" panose="020B0609070205080204" pitchFamily="49" charset="-128"/>
                <a:ea typeface="ＭＳ ゴシック" panose="020B0609070205080204" pitchFamily="49" charset="-128"/>
              </a:rPr>
              <a:t>TypeScript</a:t>
            </a:r>
            <a:r>
              <a:rPr kumimoji="1" lang="ja-JP" altLang="en-US" sz="1500" dirty="0">
                <a:solidFill>
                  <a:schemeClr val="tx1"/>
                </a:solidFill>
                <a:latin typeface="ＭＳ ゴシック" panose="020B0609070205080204" pitchFamily="49" charset="-128"/>
                <a:ea typeface="ＭＳ ゴシック" panose="020B0609070205080204" pitchFamily="49" charset="-128"/>
              </a:rPr>
              <a:t>で。</a:t>
            </a:r>
            <a:endParaRPr kumimoji="1" lang="en-US" altLang="ja-JP" sz="15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500" dirty="0">
                <a:solidFill>
                  <a:schemeClr val="tx1"/>
                </a:solidFill>
                <a:latin typeface="ＭＳ ゴシック" panose="020B0609070205080204" pitchFamily="49" charset="-128"/>
                <a:ea typeface="ＭＳ ゴシック" panose="020B0609070205080204" pitchFamily="49" charset="-128"/>
              </a:rPr>
              <a:t>コンパイル（トランスパイル）で存在しないメソッドコール等エラーとしてくれます。</a:t>
            </a:r>
          </a:p>
          <a:p>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833118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7664E3E-8B73-4326-951A-E1ABC152FCAE}"/>
              </a:ext>
            </a:extLst>
          </p:cNvPr>
          <p:cNvSpPr/>
          <p:nvPr/>
        </p:nvSpPr>
        <p:spPr>
          <a:xfrm>
            <a:off x="1487619" y="1757111"/>
            <a:ext cx="10029841" cy="854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b="1" dirty="0">
                <a:solidFill>
                  <a:schemeClr val="tx1"/>
                </a:solidFill>
                <a:latin typeface="ＭＳ ゴシック" panose="020B0609070205080204" pitchFamily="49" charset="-128"/>
                <a:ea typeface="ＭＳ ゴシック" panose="020B0609070205080204" pitchFamily="49" charset="-128"/>
              </a:rPr>
              <a:t>はコールバックのネストを軽減する為のマルチスレッドプログラミングでつかうデザインパターンで</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b="1" dirty="0">
                <a:solidFill>
                  <a:schemeClr val="tx1"/>
                </a:solidFill>
                <a:latin typeface="ＭＳ ゴシック" panose="020B0609070205080204" pitchFamily="49" charset="-128"/>
                <a:ea typeface="ＭＳ ゴシック" panose="020B0609070205080204" pitchFamily="49" charset="-128"/>
              </a:rPr>
              <a:t>特別なことをするわけでなくあくまでコールバックをフラットに記述するためのコーディング技術です。</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r>
              <a:rPr kumimoji="1" lang="en-US" altLang="ja-JP" sz="1200"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dirty="0">
                <a:solidFill>
                  <a:schemeClr val="tx1"/>
                </a:solidFill>
                <a:latin typeface="ＭＳ ゴシック" panose="020B0609070205080204" pitchFamily="49" charset="-128"/>
                <a:ea typeface="ＭＳ ゴシック" panose="020B0609070205080204" pitchFamily="49" charset="-128"/>
              </a:rPr>
              <a:t>は内部に</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ステータスだけを持ってる単純なオブジェクト</a:t>
            </a:r>
            <a:r>
              <a:rPr kumimoji="1" lang="ja-JP" altLang="en-US" sz="1200" dirty="0">
                <a:solidFill>
                  <a:schemeClr val="tx1"/>
                </a:solidFill>
                <a:latin typeface="ＭＳ ゴシック" panose="020B0609070205080204" pitchFamily="49" charset="-128"/>
                <a:ea typeface="ＭＳ ゴシック" panose="020B0609070205080204" pitchFamily="49" charset="-128"/>
              </a:rPr>
              <a:t>と思ってください。</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p:txBody>
      </p:sp>
      <p:sp>
        <p:nvSpPr>
          <p:cNvPr id="7" name="正方形/長方形 6">
            <a:extLst>
              <a:ext uri="{FF2B5EF4-FFF2-40B4-BE49-F238E27FC236}">
                <a16:creationId xmlns:a16="http://schemas.microsoft.com/office/drawing/2014/main" id="{788250D2-25C3-4BCA-B5A6-BE9C52DCE959}"/>
              </a:ext>
            </a:extLst>
          </p:cNvPr>
          <p:cNvSpPr/>
          <p:nvPr/>
        </p:nvSpPr>
        <p:spPr>
          <a:xfrm>
            <a:off x="2017094" y="916005"/>
            <a:ext cx="4845619" cy="686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b="1" dirty="0">
                <a:solidFill>
                  <a:schemeClr val="tx1"/>
                </a:solidFill>
                <a:latin typeface="ＭＳ ゴシック" panose="020B0609070205080204" pitchFamily="49" charset="-128"/>
                <a:ea typeface="ＭＳ ゴシック" panose="020B0609070205080204" pitchFamily="49" charset="-128"/>
              </a:rPr>
              <a:t>Async/Await</a:t>
            </a:r>
            <a:r>
              <a:rPr kumimoji="1" lang="ja-JP" altLang="en-US" sz="3600" b="1" dirty="0">
                <a:solidFill>
                  <a:schemeClr val="tx1"/>
                </a:solidFill>
                <a:latin typeface="ＭＳ ゴシック" panose="020B0609070205080204" pitchFamily="49" charset="-128"/>
                <a:ea typeface="ＭＳ ゴシック" panose="020B0609070205080204" pitchFamily="49" charset="-128"/>
              </a:rPr>
              <a:t>とは</a:t>
            </a:r>
            <a:endParaRPr kumimoji="1" lang="en-US" altLang="ja-JP" sz="3600" b="1"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8">
            <a:extLst>
              <a:ext uri="{FF2B5EF4-FFF2-40B4-BE49-F238E27FC236}">
                <a16:creationId xmlns:a16="http://schemas.microsoft.com/office/drawing/2014/main" id="{7B996AED-9255-4BF6-B9A2-88F3E5F5A660}"/>
              </a:ext>
            </a:extLst>
          </p:cNvPr>
          <p:cNvSpPr/>
          <p:nvPr/>
        </p:nvSpPr>
        <p:spPr>
          <a:xfrm>
            <a:off x="1487619" y="2819867"/>
            <a:ext cx="10029841" cy="19218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ＭＳ ゴシック" panose="020B0609070205080204" pitchFamily="49" charset="-128"/>
                <a:ea typeface="ＭＳ ゴシック" panose="020B0609070205080204" pitchFamily="49" charset="-128"/>
              </a:rPr>
              <a:t>１：</a:t>
            </a:r>
            <a:r>
              <a:rPr kumimoji="1" lang="en-US" altLang="ja-JP" sz="1200"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dirty="0">
                <a:solidFill>
                  <a:schemeClr val="tx1"/>
                </a:solidFill>
                <a:latin typeface="ＭＳ ゴシック" panose="020B0609070205080204" pitchFamily="49" charset="-128"/>
                <a:ea typeface="ＭＳ ゴシック" panose="020B0609070205080204" pitchFamily="49" charset="-128"/>
              </a:rPr>
              <a:t>が</a:t>
            </a:r>
            <a:r>
              <a:rPr kumimoji="1" lang="en-US" altLang="ja-JP" sz="1200" dirty="0">
                <a:solidFill>
                  <a:schemeClr val="tx1"/>
                </a:solidFill>
                <a:latin typeface="ＭＳ ゴシック" panose="020B0609070205080204" pitchFamily="49" charset="-128"/>
                <a:ea typeface="ＭＳ ゴシック" panose="020B0609070205080204" pitchFamily="49" charset="-128"/>
              </a:rPr>
              <a:t>new</a:t>
            </a:r>
            <a:r>
              <a:rPr kumimoji="1" lang="ja-JP" altLang="en-US" sz="1200" dirty="0">
                <a:solidFill>
                  <a:schemeClr val="tx1"/>
                </a:solidFill>
                <a:latin typeface="ＭＳ ゴシック" panose="020B0609070205080204" pitchFamily="49" charset="-128"/>
                <a:ea typeface="ＭＳ ゴシック" panose="020B0609070205080204" pitchFamily="49" charset="-128"/>
              </a:rPr>
              <a:t>されたときは</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ステタース</a:t>
            </a:r>
            <a:r>
              <a:rPr kumimoji="1" lang="en-US" altLang="ja-JP" sz="1200" b="1" dirty="0">
                <a:solidFill>
                  <a:srgbClr val="FF0000"/>
                </a:solidFill>
                <a:latin typeface="ＭＳ ゴシック" panose="020B0609070205080204" pitchFamily="49" charset="-128"/>
                <a:ea typeface="ＭＳ ゴシック" panose="020B0609070205080204" pitchFamily="49" charset="-128"/>
              </a:rPr>
              <a:t>=</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未完了</a:t>
            </a:r>
            <a:r>
              <a:rPr kumimoji="1" lang="en-US" altLang="ja-JP" sz="1200" b="1" dirty="0">
                <a:solidFill>
                  <a:srgbClr val="FF0000"/>
                </a:solidFill>
                <a:latin typeface="ＭＳ ゴシック" panose="020B0609070205080204" pitchFamily="49" charset="-128"/>
                <a:ea typeface="ＭＳ ゴシック" panose="020B0609070205080204" pitchFamily="49" charset="-128"/>
              </a:rPr>
              <a:t>(0)</a:t>
            </a:r>
            <a:r>
              <a:rPr kumimoji="1" lang="ja-JP" altLang="en-US" sz="1200" dirty="0">
                <a:solidFill>
                  <a:schemeClr val="tx1"/>
                </a:solidFill>
                <a:latin typeface="ＭＳ ゴシック" panose="020B0609070205080204" pitchFamily="49" charset="-128"/>
                <a:ea typeface="ＭＳ ゴシック" panose="020B0609070205080204" pitchFamily="49" charset="-128"/>
              </a:rPr>
              <a:t>。これを</a:t>
            </a:r>
            <a:r>
              <a:rPr kumimoji="1" lang="ja-JP" altLang="en-US" sz="1600" b="1" dirty="0">
                <a:solidFill>
                  <a:schemeClr val="accent2">
                    <a:lumMod val="75000"/>
                  </a:schemeClr>
                </a:solidFill>
                <a:latin typeface="ＭＳ ゴシック" panose="020B0609070205080204" pitchFamily="49" charset="-128"/>
                <a:ea typeface="ＭＳ ゴシック" panose="020B0609070205080204" pitchFamily="49" charset="-128"/>
              </a:rPr>
              <a:t>呼び元（</a:t>
            </a:r>
            <a:r>
              <a:rPr kumimoji="1" lang="en-US" altLang="ja-JP" sz="1600" b="1" dirty="0">
                <a:solidFill>
                  <a:schemeClr val="accent2">
                    <a:lumMod val="75000"/>
                  </a:schemeClr>
                </a:solidFill>
                <a:latin typeface="ＭＳ ゴシック" panose="020B0609070205080204" pitchFamily="49" charset="-128"/>
                <a:ea typeface="ＭＳ ゴシック" panose="020B0609070205080204" pitchFamily="49" charset="-128"/>
              </a:rPr>
              <a:t>A)</a:t>
            </a:r>
            <a:r>
              <a:rPr kumimoji="1" lang="ja-JP" altLang="en-US" sz="1200" dirty="0">
                <a:solidFill>
                  <a:schemeClr val="tx1"/>
                </a:solidFill>
                <a:latin typeface="ＭＳ ゴシック" panose="020B0609070205080204" pitchFamily="49" charset="-128"/>
                <a:ea typeface="ＭＳ ゴシック" panose="020B0609070205080204" pitchFamily="49" charset="-128"/>
              </a:rPr>
              <a:t>に</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先に返します</a:t>
            </a:r>
            <a:r>
              <a:rPr kumimoji="1" lang="ja-JP" altLang="en-US" sz="1200" dirty="0">
                <a:solidFill>
                  <a:schemeClr val="tx1"/>
                </a:solidFill>
                <a:latin typeface="ＭＳ ゴシック" panose="020B0609070205080204" pitchFamily="49" charset="-128"/>
                <a:ea typeface="ＭＳ ゴシック" panose="020B0609070205080204" pitchFamily="49" charset="-128"/>
              </a:rPr>
              <a:t>。</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２：</a:t>
            </a:r>
            <a:r>
              <a:rPr kumimoji="1" lang="en-US" altLang="ja-JP" sz="1200"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dirty="0">
                <a:solidFill>
                  <a:schemeClr val="tx1"/>
                </a:solidFill>
                <a:latin typeface="ＭＳ ゴシック" panose="020B0609070205080204" pitchFamily="49" charset="-128"/>
                <a:ea typeface="ＭＳ ゴシック" panose="020B0609070205080204" pitchFamily="49" charset="-128"/>
              </a:rPr>
              <a:t>はステータスの値が変わるまで</a:t>
            </a:r>
            <a:r>
              <a:rPr kumimoji="1" lang="en-US" altLang="ja-JP" sz="1200" dirty="0">
                <a:solidFill>
                  <a:schemeClr val="tx1"/>
                </a:solidFill>
                <a:latin typeface="ＭＳ ゴシック" panose="020B0609070205080204" pitchFamily="49" charset="-128"/>
                <a:ea typeface="ＭＳ ゴシック" panose="020B0609070205080204" pitchFamily="49" charset="-128"/>
              </a:rPr>
              <a:t>setInterval</a:t>
            </a:r>
            <a:r>
              <a:rPr kumimoji="1" lang="ja-JP" altLang="en-US" sz="1200" dirty="0">
                <a:solidFill>
                  <a:schemeClr val="tx1"/>
                </a:solidFill>
                <a:latin typeface="ＭＳ ゴシック" panose="020B0609070205080204" pitchFamily="49" charset="-128"/>
                <a:ea typeface="ＭＳ ゴシック" panose="020B0609070205080204" pitchFamily="49" charset="-128"/>
              </a:rPr>
              <a:t>関数を使ってステータスを監視します。</a:t>
            </a:r>
            <a:r>
              <a:rPr kumimoji="1" lang="en-US" altLang="ja-JP" sz="1200" dirty="0">
                <a:solidFill>
                  <a:schemeClr val="tx1"/>
                </a:solidFill>
                <a:latin typeface="ＭＳ ゴシック" panose="020B0609070205080204" pitchFamily="49" charset="-128"/>
                <a:ea typeface="ＭＳ ゴシック" panose="020B0609070205080204" pitchFamily="49" charset="-128"/>
              </a:rPr>
              <a:t>setInterval</a:t>
            </a:r>
            <a:r>
              <a:rPr kumimoji="1" lang="ja-JP" altLang="en-US" sz="1200" dirty="0">
                <a:solidFill>
                  <a:schemeClr val="tx1"/>
                </a:solidFill>
                <a:latin typeface="ＭＳ ゴシック" panose="020B0609070205080204" pitchFamily="49" charset="-128"/>
                <a:ea typeface="ＭＳ ゴシック" panose="020B0609070205080204" pitchFamily="49" charset="-128"/>
              </a:rPr>
              <a:t>の指定間隔でチェック</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するときだけブラウザは制御を</a:t>
            </a:r>
            <a:r>
              <a:rPr kumimoji="1" lang="en-US" altLang="ja-JP" sz="1200" dirty="0">
                <a:solidFill>
                  <a:schemeClr val="tx1"/>
                </a:solidFill>
                <a:latin typeface="ＭＳ ゴシック" panose="020B0609070205080204" pitchFamily="49" charset="-128"/>
                <a:ea typeface="ＭＳ ゴシック" panose="020B0609070205080204" pitchFamily="49" charset="-128"/>
              </a:rPr>
              <a:t>JavaScript</a:t>
            </a:r>
            <a:r>
              <a:rPr kumimoji="1" lang="ja-JP" altLang="en-US" sz="1200" dirty="0">
                <a:solidFill>
                  <a:schemeClr val="tx1"/>
                </a:solidFill>
                <a:latin typeface="ＭＳ ゴシック" panose="020B0609070205080204" pitchFamily="49" charset="-128"/>
                <a:ea typeface="ＭＳ ゴシック" panose="020B0609070205080204" pitchFamily="49" charset="-128"/>
              </a:rPr>
              <a:t>に移し、未完了の場合はそのまま</a:t>
            </a:r>
            <a:r>
              <a:rPr kumimoji="1" lang="en-US" altLang="ja-JP" sz="1200" dirty="0">
                <a:solidFill>
                  <a:schemeClr val="tx1"/>
                </a:solidFill>
                <a:latin typeface="ＭＳ ゴシック" panose="020B0609070205080204" pitchFamily="49" charset="-128"/>
                <a:ea typeface="ＭＳ ゴシック" panose="020B0609070205080204" pitchFamily="49" charset="-128"/>
              </a:rPr>
              <a:t>UI</a:t>
            </a:r>
            <a:r>
              <a:rPr kumimoji="1" lang="ja-JP" altLang="en-US" sz="1200" dirty="0">
                <a:solidFill>
                  <a:schemeClr val="tx1"/>
                </a:solidFill>
                <a:latin typeface="ＭＳ ゴシック" panose="020B0609070205080204" pitchFamily="49" charset="-128"/>
                <a:ea typeface="ＭＳ ゴシック" panose="020B0609070205080204" pitchFamily="49" charset="-128"/>
              </a:rPr>
              <a:t>に制御を</a:t>
            </a:r>
            <a:r>
              <a:rPr kumimoji="1" lang="ja-JP" altLang="en-US" sz="1200" dirty="0" err="1">
                <a:solidFill>
                  <a:schemeClr val="tx1"/>
                </a:solidFill>
                <a:latin typeface="ＭＳ ゴシック" panose="020B0609070205080204" pitchFamily="49" charset="-128"/>
                <a:ea typeface="ＭＳ ゴシック" panose="020B0609070205080204" pitchFamily="49" charset="-128"/>
              </a:rPr>
              <a:t>戻すを</a:t>
            </a:r>
            <a:r>
              <a:rPr kumimoji="1" lang="ja-JP" altLang="en-US" sz="1200" dirty="0">
                <a:solidFill>
                  <a:schemeClr val="tx1"/>
                </a:solidFill>
                <a:latin typeface="ＭＳ ゴシック" panose="020B0609070205080204" pitchFamily="49" charset="-128"/>
                <a:ea typeface="ＭＳ ゴシック" panose="020B0609070205080204" pitchFamily="49" charset="-128"/>
              </a:rPr>
              <a:t>繰り返します。</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３：</a:t>
            </a:r>
            <a:r>
              <a:rPr kumimoji="1" lang="ja-JP" altLang="en-US" sz="1600" b="1" dirty="0">
                <a:solidFill>
                  <a:schemeClr val="accent4">
                    <a:lumMod val="75000"/>
                  </a:schemeClr>
                </a:solidFill>
                <a:latin typeface="ＭＳ ゴシック" panose="020B0609070205080204" pitchFamily="49" charset="-128"/>
                <a:ea typeface="ＭＳ ゴシック" panose="020B0609070205080204" pitchFamily="49" charset="-128"/>
              </a:rPr>
              <a:t>呼び出され先（</a:t>
            </a:r>
            <a:r>
              <a:rPr kumimoji="1" lang="en-US" altLang="ja-JP" sz="1600" b="1" dirty="0">
                <a:solidFill>
                  <a:schemeClr val="accent4">
                    <a:lumMod val="75000"/>
                  </a:schemeClr>
                </a:solidFill>
                <a:latin typeface="ＭＳ ゴシック" panose="020B0609070205080204" pitchFamily="49" charset="-128"/>
                <a:ea typeface="ＭＳ ゴシック" panose="020B0609070205080204" pitchFamily="49" charset="-128"/>
              </a:rPr>
              <a:t>B)</a:t>
            </a:r>
            <a:r>
              <a:rPr kumimoji="1" lang="ja-JP" altLang="en-US" sz="1200" dirty="0">
                <a:solidFill>
                  <a:schemeClr val="tx1"/>
                </a:solidFill>
                <a:latin typeface="ＭＳ ゴシック" panose="020B0609070205080204" pitchFamily="49" charset="-128"/>
                <a:ea typeface="ＭＳ ゴシック" panose="020B0609070205080204" pitchFamily="49" charset="-128"/>
              </a:rPr>
              <a:t>の非同期処理が</a:t>
            </a:r>
            <a:r>
              <a:rPr kumimoji="1" lang="en-US" altLang="ja-JP" sz="1200" dirty="0">
                <a:solidFill>
                  <a:schemeClr val="tx1"/>
                </a:solidFill>
                <a:latin typeface="ＭＳ ゴシック" panose="020B0609070205080204" pitchFamily="49" charset="-128"/>
                <a:ea typeface="ＭＳ ゴシック" panose="020B0609070205080204" pitchFamily="49" charset="-128"/>
              </a:rPr>
              <a:t>UI</a:t>
            </a:r>
            <a:r>
              <a:rPr kumimoji="1" lang="ja-JP" altLang="en-US" sz="1200" dirty="0">
                <a:solidFill>
                  <a:schemeClr val="tx1"/>
                </a:solidFill>
                <a:latin typeface="ＭＳ ゴシック" panose="020B0609070205080204" pitchFamily="49" charset="-128"/>
                <a:ea typeface="ＭＳ ゴシック" panose="020B0609070205080204" pitchFamily="49" charset="-128"/>
              </a:rPr>
              <a:t>が暇になった為、実際に実行され</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完了した場合にステタースを</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実行完了（正常</a:t>
            </a:r>
            <a:r>
              <a:rPr kumimoji="1" lang="en-US" altLang="ja-JP" sz="1200" b="1" dirty="0">
                <a:solidFill>
                  <a:srgbClr val="FF0000"/>
                </a:solidFill>
                <a:latin typeface="ＭＳ ゴシック" panose="020B0609070205080204" pitchFamily="49" charset="-128"/>
                <a:ea typeface="ＭＳ ゴシック" panose="020B0609070205080204" pitchFamily="49" charset="-128"/>
              </a:rPr>
              <a:t>=1)</a:t>
            </a:r>
            <a:r>
              <a:rPr kumimoji="1" lang="ja-JP" altLang="en-US" sz="1200" dirty="0">
                <a:solidFill>
                  <a:schemeClr val="tx1"/>
                </a:solidFill>
                <a:latin typeface="ＭＳ ゴシック" panose="020B0609070205080204" pitchFamily="49" charset="-128"/>
                <a:ea typeface="ＭＳ ゴシック" panose="020B0609070205080204" pitchFamily="49" charset="-128"/>
              </a:rPr>
              <a:t>または</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実行エラー</a:t>
            </a:r>
            <a:r>
              <a:rPr kumimoji="1" lang="en-US" altLang="ja-JP" sz="1200" b="1" dirty="0">
                <a:solidFill>
                  <a:srgbClr val="FF0000"/>
                </a:solidFill>
                <a:latin typeface="ＭＳ ゴシック" panose="020B0609070205080204" pitchFamily="49" charset="-128"/>
                <a:ea typeface="ＭＳ ゴシック" panose="020B0609070205080204" pitchFamily="49" charset="-128"/>
              </a:rPr>
              <a:t>(</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失敗</a:t>
            </a:r>
            <a:r>
              <a:rPr kumimoji="1" lang="en-US" altLang="ja-JP" sz="1200" b="1" dirty="0">
                <a:solidFill>
                  <a:srgbClr val="FF0000"/>
                </a:solidFill>
                <a:latin typeface="ＭＳ ゴシック" panose="020B0609070205080204" pitchFamily="49" charset="-128"/>
                <a:ea typeface="ＭＳ ゴシック" panose="020B0609070205080204" pitchFamily="49" charset="-128"/>
              </a:rPr>
              <a:t>=2)</a:t>
            </a:r>
            <a:r>
              <a:rPr kumimoji="1" lang="ja-JP" altLang="en-US" sz="1200" dirty="0">
                <a:solidFill>
                  <a:schemeClr val="tx1"/>
                </a:solidFill>
                <a:latin typeface="ＭＳ ゴシック" panose="020B0609070205080204" pitchFamily="49" charset="-128"/>
                <a:ea typeface="ＭＳ ゴシック" panose="020B0609070205080204" pitchFamily="49" charset="-128"/>
              </a:rPr>
              <a:t>を設定します。</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４：</a:t>
            </a:r>
            <a:r>
              <a:rPr kumimoji="1" lang="ja-JP" altLang="en-US" sz="1600" b="1" dirty="0">
                <a:solidFill>
                  <a:schemeClr val="accent2">
                    <a:lumMod val="75000"/>
                  </a:schemeClr>
                </a:solidFill>
                <a:latin typeface="ＭＳ ゴシック" panose="020B0609070205080204" pitchFamily="49" charset="-128"/>
                <a:ea typeface="ＭＳ ゴシック" panose="020B0609070205080204" pitchFamily="49" charset="-128"/>
              </a:rPr>
              <a:t>呼び元（</a:t>
            </a:r>
            <a:r>
              <a:rPr kumimoji="1" lang="en-US" altLang="ja-JP" sz="1600" b="1" dirty="0">
                <a:solidFill>
                  <a:schemeClr val="accent2">
                    <a:lumMod val="75000"/>
                  </a:schemeClr>
                </a:solidFill>
                <a:latin typeface="ＭＳ ゴシック" panose="020B0609070205080204" pitchFamily="49" charset="-128"/>
                <a:ea typeface="ＭＳ ゴシック" panose="020B0609070205080204" pitchFamily="49" charset="-128"/>
              </a:rPr>
              <a:t>A)</a:t>
            </a:r>
            <a:r>
              <a:rPr kumimoji="1" lang="ja-JP" altLang="en-US" sz="1200" dirty="0">
                <a:solidFill>
                  <a:schemeClr val="tx1"/>
                </a:solidFill>
                <a:latin typeface="ＭＳ ゴシック" panose="020B0609070205080204" pitchFamily="49" charset="-128"/>
                <a:ea typeface="ＭＳ ゴシック" panose="020B0609070205080204" pitchFamily="49" charset="-128"/>
              </a:rPr>
              <a:t>は</a:t>
            </a:r>
            <a:r>
              <a:rPr kumimoji="1" lang="en-US" altLang="ja-JP" sz="1200"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dirty="0">
                <a:solidFill>
                  <a:schemeClr val="tx1"/>
                </a:solidFill>
                <a:latin typeface="ＭＳ ゴシック" panose="020B0609070205080204" pitchFamily="49" charset="-128"/>
                <a:ea typeface="ＭＳ ゴシック" panose="020B0609070205080204" pitchFamily="49" charset="-128"/>
              </a:rPr>
              <a:t>のステータスが変わったため、次の</a:t>
            </a:r>
            <a:r>
              <a:rPr kumimoji="1" lang="en-US" altLang="ja-JP" sz="1200"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dirty="0">
                <a:solidFill>
                  <a:schemeClr val="tx1"/>
                </a:solidFill>
                <a:latin typeface="ＭＳ ゴシック" panose="020B0609070205080204" pitchFamily="49" charset="-128"/>
                <a:ea typeface="ＭＳ ゴシック" panose="020B0609070205080204" pitchFamily="49" charset="-128"/>
              </a:rPr>
              <a:t>処理を呼び出す</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9">
            <a:extLst>
              <a:ext uri="{FF2B5EF4-FFF2-40B4-BE49-F238E27FC236}">
                <a16:creationId xmlns:a16="http://schemas.microsoft.com/office/drawing/2014/main" id="{4F60AD40-9823-45C9-BF97-84EBDAFACD83}"/>
              </a:ext>
            </a:extLst>
          </p:cNvPr>
          <p:cNvSpPr/>
          <p:nvPr/>
        </p:nvSpPr>
        <p:spPr>
          <a:xfrm>
            <a:off x="1487618" y="4950324"/>
            <a:ext cx="10029841" cy="854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chemeClr val="tx1"/>
                </a:solidFill>
                <a:latin typeface="ＭＳ ゴシック" panose="020B0609070205080204" pitchFamily="49" charset="-128"/>
                <a:ea typeface="ＭＳ ゴシック" panose="020B0609070205080204" pitchFamily="49" charset="-128"/>
              </a:rPr>
              <a:t>２の処理（ステータスが変わるまで先に進まない監視</a:t>
            </a:r>
            <a:r>
              <a:rPr kumimoji="1" lang="en-US" altLang="ja-JP" sz="1200" b="1" dirty="0">
                <a:solidFill>
                  <a:schemeClr val="tx1"/>
                </a:solidFill>
                <a:latin typeface="ＭＳ ゴシック" panose="020B0609070205080204" pitchFamily="49" charset="-128"/>
                <a:ea typeface="ＭＳ ゴシック" panose="020B0609070205080204" pitchFamily="49" charset="-128"/>
              </a:rPr>
              <a:t>setInterval)</a:t>
            </a:r>
            <a:r>
              <a:rPr kumimoji="1" lang="ja-JP" altLang="en-US" sz="1200" b="1" dirty="0">
                <a:solidFill>
                  <a:schemeClr val="tx1"/>
                </a:solidFill>
                <a:latin typeface="ＭＳ ゴシック" panose="020B0609070205080204" pitchFamily="49" charset="-128"/>
                <a:ea typeface="ＭＳ ゴシック" panose="020B0609070205080204" pitchFamily="49" charset="-128"/>
              </a:rPr>
              <a:t>のおかげで</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b="1" dirty="0">
                <a:solidFill>
                  <a:schemeClr val="tx1"/>
                </a:solidFill>
                <a:latin typeface="ＭＳ ゴシック" panose="020B0609070205080204" pitchFamily="49" charset="-128"/>
                <a:ea typeface="ＭＳ ゴシック" panose="020B0609070205080204" pitchFamily="49" charset="-128"/>
              </a:rPr>
              <a:t>１の非同期処理が完了するまで次に進めず、非同期処理が同期型処理のように待機するようなコーディング出来ます。</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75007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2737290F-EDF9-46D2-B854-235451570101}"/>
              </a:ext>
            </a:extLst>
          </p:cNvPr>
          <p:cNvSpPr/>
          <p:nvPr/>
        </p:nvSpPr>
        <p:spPr>
          <a:xfrm>
            <a:off x="2842669" y="2214694"/>
            <a:ext cx="7159170" cy="369332"/>
          </a:xfrm>
          <a:prstGeom prst="rect">
            <a:avLst/>
          </a:prstGeom>
        </p:spPr>
        <p:txBody>
          <a:bodyPr wrap="square">
            <a:spAutoFit/>
          </a:bodyPr>
          <a:lstStyle/>
          <a:p>
            <a:r>
              <a:rPr kumimoji="1" lang="ja-JP" altLang="en-US" b="1" dirty="0"/>
              <a:t>ここで疑問、どんな処理が非同期になりうるの？？？</a:t>
            </a:r>
            <a:endParaRPr kumimoji="1" lang="en-US" altLang="ja-JP" b="1" dirty="0"/>
          </a:p>
        </p:txBody>
      </p:sp>
      <p:sp>
        <p:nvSpPr>
          <p:cNvPr id="4" name="正方形/長方形 3">
            <a:extLst>
              <a:ext uri="{FF2B5EF4-FFF2-40B4-BE49-F238E27FC236}">
                <a16:creationId xmlns:a16="http://schemas.microsoft.com/office/drawing/2014/main" id="{3C430B1A-AAF1-479B-A230-702E35540408}"/>
              </a:ext>
            </a:extLst>
          </p:cNvPr>
          <p:cNvSpPr/>
          <p:nvPr/>
        </p:nvSpPr>
        <p:spPr>
          <a:xfrm>
            <a:off x="1112363" y="2912278"/>
            <a:ext cx="9992412" cy="3139321"/>
          </a:xfrm>
          <a:prstGeom prst="rect">
            <a:avLst/>
          </a:prstGeom>
        </p:spPr>
        <p:txBody>
          <a:bodyPr wrap="square">
            <a:spAutoFit/>
          </a:bodyPr>
          <a:lstStyle/>
          <a:p>
            <a:r>
              <a:rPr kumimoji="1" lang="ja-JP" altLang="en-US" dirty="0"/>
              <a:t>　・</a:t>
            </a:r>
            <a:r>
              <a:rPr kumimoji="1" lang="en-US" altLang="ja-JP" dirty="0"/>
              <a:t>Ajax</a:t>
            </a:r>
            <a:r>
              <a:rPr kumimoji="1" lang="ja-JP" altLang="en-US" dirty="0"/>
              <a:t>や</a:t>
            </a:r>
            <a:r>
              <a:rPr kumimoji="1" lang="en-US" altLang="ja-JP" dirty="0"/>
              <a:t>indexedDb,websqldatabase(</a:t>
            </a:r>
            <a:r>
              <a:rPr kumimoji="1" lang="ja-JP" altLang="en-US" dirty="0"/>
              <a:t>廃止</a:t>
            </a:r>
            <a:r>
              <a:rPr kumimoji="1" lang="en-US" altLang="ja-JP" dirty="0"/>
              <a:t>)</a:t>
            </a:r>
            <a:r>
              <a:rPr kumimoji="1" lang="ja-JP" altLang="en-US" dirty="0"/>
              <a:t>などの外部ストレージや通信処理</a:t>
            </a:r>
            <a:endParaRPr kumimoji="1" lang="en-US" altLang="ja-JP" dirty="0"/>
          </a:p>
          <a:p>
            <a:r>
              <a:rPr kumimoji="1" lang="ja-JP" altLang="en-US" dirty="0"/>
              <a:t>　　（</a:t>
            </a:r>
            <a:r>
              <a:rPr kumimoji="1" lang="en-US" altLang="ja-JP" dirty="0"/>
              <a:t>localStrage</a:t>
            </a:r>
            <a:r>
              <a:rPr kumimoji="1" lang="ja-JP" altLang="en-US" dirty="0"/>
              <a:t>と</a:t>
            </a:r>
            <a:r>
              <a:rPr kumimoji="1" lang="en-US" altLang="ja-JP" dirty="0"/>
              <a:t>sessionStrage</a:t>
            </a:r>
            <a:r>
              <a:rPr kumimoji="1" lang="ja-JP" altLang="en-US" dirty="0"/>
              <a:t>は外部ストレージだけど例外）</a:t>
            </a:r>
            <a:endParaRPr kumimoji="1" lang="en-US" altLang="ja-JP" dirty="0"/>
          </a:p>
          <a:p>
            <a:endParaRPr kumimoji="1" lang="en-US" altLang="ja-JP" dirty="0"/>
          </a:p>
          <a:p>
            <a:r>
              <a:rPr kumimoji="1" lang="ja-JP" altLang="en-US" dirty="0"/>
              <a:t>　・イメージ読み込みなどの外部ストレージからの読み込み</a:t>
            </a:r>
            <a:endParaRPr kumimoji="1" lang="en-US" altLang="ja-JP" dirty="0"/>
          </a:p>
          <a:p>
            <a:endParaRPr kumimoji="1" lang="en-US" altLang="ja-JP" dirty="0"/>
          </a:p>
          <a:p>
            <a:r>
              <a:rPr kumimoji="1" lang="ja-JP" altLang="en-US" dirty="0"/>
              <a:t>　・数秒後に実行</a:t>
            </a:r>
            <a:r>
              <a:rPr kumimoji="1" lang="en-US" altLang="ja-JP" dirty="0"/>
              <a:t>(setTimeout)</a:t>
            </a:r>
            <a:r>
              <a:rPr kumimoji="1" lang="ja-JP" altLang="en-US" dirty="0"/>
              <a:t>や数秒間隔実行</a:t>
            </a:r>
            <a:r>
              <a:rPr kumimoji="1" lang="en-US" altLang="ja-JP" dirty="0"/>
              <a:t>(setInterval)</a:t>
            </a:r>
          </a:p>
          <a:p>
            <a:endParaRPr kumimoji="1" lang="en-US" altLang="ja-JP" dirty="0"/>
          </a:p>
          <a:p>
            <a:endParaRPr kumimoji="1" lang="en-US" altLang="ja-JP" dirty="0"/>
          </a:p>
          <a:p>
            <a:r>
              <a:rPr kumimoji="1" lang="en-US" altLang="ja-JP" dirty="0"/>
              <a:t>※JavaScript</a:t>
            </a:r>
            <a:r>
              <a:rPr kumimoji="1" lang="ja-JP" altLang="en-US" dirty="0"/>
              <a:t>のメモリ外の情報を取得設定する場合は必ず非同期（外部</a:t>
            </a:r>
            <a:r>
              <a:rPr kumimoji="1" lang="en-US" altLang="ja-JP" dirty="0"/>
              <a:t>INPUT / OUTPUT</a:t>
            </a:r>
            <a:r>
              <a:rPr kumimoji="1" lang="ja-JP" altLang="en-US" dirty="0"/>
              <a:t>を伴う処理）</a:t>
            </a:r>
            <a:endParaRPr kumimoji="1" lang="en-US" altLang="ja-JP" dirty="0"/>
          </a:p>
          <a:p>
            <a:r>
              <a:rPr kumimoji="1" lang="ja-JP" altLang="en-US" dirty="0"/>
              <a:t>（レスポンス想定時間がわからないので同期で</a:t>
            </a:r>
            <a:r>
              <a:rPr kumimoji="1" lang="en-US" altLang="ja-JP" dirty="0"/>
              <a:t>UI</a:t>
            </a:r>
            <a:r>
              <a:rPr kumimoji="1" lang="ja-JP" altLang="en-US" dirty="0"/>
              <a:t>処理</a:t>
            </a:r>
            <a:r>
              <a:rPr kumimoji="1" lang="ja-JP" altLang="en-US"/>
              <a:t>をブロックしないようにするため）</a:t>
            </a:r>
            <a:endParaRPr kumimoji="1" lang="en-US" altLang="ja-JP" dirty="0"/>
          </a:p>
          <a:p>
            <a:endParaRPr kumimoji="1" lang="en-US" altLang="ja-JP" dirty="0"/>
          </a:p>
        </p:txBody>
      </p:sp>
      <p:sp>
        <p:nvSpPr>
          <p:cNvPr id="5" name="タイトル 4">
            <a:extLst>
              <a:ext uri="{FF2B5EF4-FFF2-40B4-BE49-F238E27FC236}">
                <a16:creationId xmlns:a16="http://schemas.microsoft.com/office/drawing/2014/main" id="{E16BA8AF-3144-4E32-B445-A8DA8DF1D047}"/>
              </a:ext>
            </a:extLst>
          </p:cNvPr>
          <p:cNvSpPr>
            <a:spLocks noGrp="1"/>
          </p:cNvSpPr>
          <p:nvPr>
            <p:ph type="title"/>
          </p:nvPr>
        </p:nvSpPr>
        <p:spPr/>
        <p:txBody>
          <a:bodyPr/>
          <a:lstStyle/>
          <a:p>
            <a:r>
              <a:rPr kumimoji="1" lang="ja-JP" altLang="en-US" dirty="0"/>
              <a:t>非同期になりうる処理</a:t>
            </a:r>
          </a:p>
        </p:txBody>
      </p:sp>
    </p:spTree>
    <p:extLst>
      <p:ext uri="{BB962C8B-B14F-4D97-AF65-F5344CB8AC3E}">
        <p14:creationId xmlns:p14="http://schemas.microsoft.com/office/powerpoint/2010/main" val="2031081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95579B-9C8F-4F15-9040-E3797EAF3252}"/>
              </a:ext>
            </a:extLst>
          </p:cNvPr>
          <p:cNvSpPr>
            <a:spLocks noGrp="1"/>
          </p:cNvSpPr>
          <p:nvPr>
            <p:ph type="title"/>
          </p:nvPr>
        </p:nvSpPr>
        <p:spPr/>
        <p:txBody>
          <a:bodyPr/>
          <a:lstStyle/>
          <a:p>
            <a:r>
              <a:rPr lang="ja-JP" altLang="en-US" dirty="0"/>
              <a:t>ハンズオン３</a:t>
            </a:r>
            <a:endParaRPr kumimoji="1" lang="ja-JP" altLang="en-US" dirty="0"/>
          </a:p>
        </p:txBody>
      </p:sp>
      <p:sp>
        <p:nvSpPr>
          <p:cNvPr id="3" name="正方形/長方形 2">
            <a:extLst>
              <a:ext uri="{FF2B5EF4-FFF2-40B4-BE49-F238E27FC236}">
                <a16:creationId xmlns:a16="http://schemas.microsoft.com/office/drawing/2014/main" id="{2737290F-EDF9-46D2-B854-235451570101}"/>
              </a:ext>
            </a:extLst>
          </p:cNvPr>
          <p:cNvSpPr/>
          <p:nvPr/>
        </p:nvSpPr>
        <p:spPr>
          <a:xfrm>
            <a:off x="2842669" y="2214694"/>
            <a:ext cx="7159170" cy="646331"/>
          </a:xfrm>
          <a:prstGeom prst="rect">
            <a:avLst/>
          </a:prstGeom>
        </p:spPr>
        <p:txBody>
          <a:bodyPr wrap="square">
            <a:spAutoFit/>
          </a:bodyPr>
          <a:lstStyle/>
          <a:p>
            <a:r>
              <a:rPr kumimoji="1" lang="ja-JP" altLang="en-US" dirty="0"/>
              <a:t>ハンズオン１を</a:t>
            </a:r>
            <a:r>
              <a:rPr kumimoji="1" lang="en-US" altLang="ja-JP" dirty="0"/>
              <a:t>Async/Await</a:t>
            </a:r>
            <a:r>
              <a:rPr kumimoji="1" lang="ja-JP" altLang="en-US" dirty="0"/>
              <a:t>で下のファイルに記述してみる。</a:t>
            </a:r>
            <a:endParaRPr kumimoji="1" lang="en-US" altLang="ja-JP" dirty="0"/>
          </a:p>
          <a:p>
            <a:r>
              <a:rPr kumimoji="1" lang="en-US" altLang="ja-JP" dirty="0"/>
              <a:t>(test03.html</a:t>
            </a:r>
            <a:r>
              <a:rPr kumimoji="1" lang="ja-JP" altLang="en-US" dirty="0"/>
              <a:t>と</a:t>
            </a:r>
            <a:r>
              <a:rPr kumimoji="1" lang="en-US" altLang="ja-JP" dirty="0"/>
              <a:t>test03.js)</a:t>
            </a:r>
          </a:p>
        </p:txBody>
      </p:sp>
    </p:spTree>
    <p:extLst>
      <p:ext uri="{BB962C8B-B14F-4D97-AF65-F5344CB8AC3E}">
        <p14:creationId xmlns:p14="http://schemas.microsoft.com/office/powerpoint/2010/main" val="3984399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A9E1D0-1BEC-48A4-939E-53A30AE7B58F}"/>
              </a:ext>
            </a:extLst>
          </p:cNvPr>
          <p:cNvSpPr>
            <a:spLocks noGrp="1"/>
          </p:cNvSpPr>
          <p:nvPr>
            <p:ph type="title"/>
          </p:nvPr>
        </p:nvSpPr>
        <p:spPr/>
        <p:txBody>
          <a:bodyPr/>
          <a:lstStyle/>
          <a:p>
            <a:r>
              <a:rPr kumimoji="1" lang="ja-JP" altLang="en-US" dirty="0"/>
              <a:t>簡単っといわれるがわりと難しいのは</a:t>
            </a:r>
          </a:p>
        </p:txBody>
      </p:sp>
      <p:sp>
        <p:nvSpPr>
          <p:cNvPr id="3" name="コンテンツ プレースホルダー 2">
            <a:extLst>
              <a:ext uri="{FF2B5EF4-FFF2-40B4-BE49-F238E27FC236}">
                <a16:creationId xmlns:a16="http://schemas.microsoft.com/office/drawing/2014/main" id="{A5B4D800-21AA-4065-89F6-A0C665594B44}"/>
              </a:ext>
            </a:extLst>
          </p:cNvPr>
          <p:cNvSpPr>
            <a:spLocks noGrp="1"/>
          </p:cNvSpPr>
          <p:nvPr>
            <p:ph sz="quarter" idx="13"/>
          </p:nvPr>
        </p:nvSpPr>
        <p:spPr/>
        <p:txBody>
          <a:bodyPr/>
          <a:lstStyle/>
          <a:p>
            <a:pPr marL="0" indent="0">
              <a:buNone/>
            </a:pPr>
            <a:r>
              <a:rPr kumimoji="1" lang="en-US" altLang="ja-JP" dirty="0"/>
              <a:t>JavaScript</a:t>
            </a:r>
            <a:r>
              <a:rPr kumimoji="1" lang="ja-JP" altLang="en-US" dirty="0"/>
              <a:t>　</a:t>
            </a:r>
            <a:r>
              <a:rPr kumimoji="1" lang="en-US" altLang="ja-JP" dirty="0"/>
              <a:t>Java</a:t>
            </a:r>
            <a:r>
              <a:rPr kumimoji="1" lang="ja-JP" altLang="en-US" dirty="0"/>
              <a:t>や</a:t>
            </a:r>
            <a:r>
              <a:rPr kumimoji="1" lang="en-US" altLang="ja-JP" dirty="0"/>
              <a:t>C++</a:t>
            </a:r>
            <a:r>
              <a:rPr kumimoji="1" lang="ja-JP" altLang="en-US" dirty="0"/>
              <a:t>と言語構文を似せてる割に↓がぜんぜん違う。</a:t>
            </a:r>
            <a:endParaRPr kumimoji="1" lang="en-US" altLang="ja-JP" dirty="0"/>
          </a:p>
          <a:p>
            <a:pPr marL="0" indent="0">
              <a:buNone/>
            </a:pPr>
            <a:r>
              <a:rPr kumimoji="1" lang="ja-JP" altLang="en-US" dirty="0">
                <a:solidFill>
                  <a:srgbClr val="FF0000"/>
                </a:solidFill>
              </a:rPr>
              <a:t>１：動く</a:t>
            </a:r>
            <a:r>
              <a:rPr lang="ja-JP" altLang="en-US" dirty="0">
                <a:solidFill>
                  <a:srgbClr val="FF0000"/>
                </a:solidFill>
              </a:rPr>
              <a:t>実行</a:t>
            </a:r>
            <a:r>
              <a:rPr kumimoji="1" lang="ja-JP" altLang="en-US" dirty="0">
                <a:solidFill>
                  <a:srgbClr val="FF0000"/>
                </a:solidFill>
              </a:rPr>
              <a:t>コンテキスト</a:t>
            </a:r>
            <a:r>
              <a:rPr lang="en-US" altLang="ja-JP" dirty="0">
                <a:solidFill>
                  <a:srgbClr val="FF0000"/>
                </a:solidFill>
              </a:rPr>
              <a:t>(this)</a:t>
            </a:r>
          </a:p>
          <a:p>
            <a:pPr marL="0" indent="0">
              <a:buNone/>
            </a:pPr>
            <a:r>
              <a:rPr kumimoji="1" lang="en-US" altLang="ja-JP" dirty="0">
                <a:solidFill>
                  <a:srgbClr val="FF0000"/>
                </a:solidFill>
              </a:rPr>
              <a:t>2</a:t>
            </a:r>
            <a:r>
              <a:rPr lang="en-US" altLang="ja-JP" dirty="0">
                <a:solidFill>
                  <a:srgbClr val="FF0000"/>
                </a:solidFill>
              </a:rPr>
              <a:t>:</a:t>
            </a:r>
            <a:r>
              <a:rPr lang="ja-JP" altLang="en-US" dirty="0">
                <a:solidFill>
                  <a:srgbClr val="FF0000"/>
                </a:solidFill>
              </a:rPr>
              <a:t>非同期処理</a:t>
            </a:r>
            <a:endParaRPr lang="en-US" altLang="ja-JP" dirty="0">
              <a:solidFill>
                <a:srgbClr val="FF0000"/>
              </a:solidFill>
            </a:endParaRPr>
          </a:p>
          <a:p>
            <a:pPr marL="0" indent="0">
              <a:buNone/>
            </a:pPr>
            <a:r>
              <a:rPr kumimoji="1" lang="en-US" altLang="ja-JP" dirty="0">
                <a:solidFill>
                  <a:srgbClr val="FF0000"/>
                </a:solidFill>
              </a:rPr>
              <a:t>3</a:t>
            </a:r>
            <a:r>
              <a:rPr kumimoji="1" lang="ja-JP" altLang="en-US" dirty="0">
                <a:solidFill>
                  <a:srgbClr val="FF0000"/>
                </a:solidFill>
              </a:rPr>
              <a:t>：動的な</a:t>
            </a:r>
            <a:r>
              <a:rPr kumimoji="1" lang="en-US" altLang="ja-JP" dirty="0">
                <a:solidFill>
                  <a:srgbClr val="FF0000"/>
                </a:solidFill>
              </a:rPr>
              <a:t>Prototype</a:t>
            </a:r>
            <a:r>
              <a:rPr kumimoji="1" lang="ja-JP" altLang="en-US" dirty="0">
                <a:solidFill>
                  <a:srgbClr val="FF0000"/>
                </a:solidFill>
              </a:rPr>
              <a:t>型言語仕様</a:t>
            </a:r>
            <a:endParaRPr kumimoji="1" lang="en-US" altLang="ja-JP" dirty="0">
              <a:solidFill>
                <a:srgbClr val="FF0000"/>
              </a:solidFill>
            </a:endParaRPr>
          </a:p>
          <a:p>
            <a:pPr marL="0" indent="0">
              <a:buNone/>
            </a:pPr>
            <a:endParaRPr lang="en-US" altLang="ja-JP" dirty="0"/>
          </a:p>
          <a:p>
            <a:pPr marL="0" indent="0">
              <a:buNone/>
            </a:pPr>
            <a:endParaRPr lang="en-US" altLang="ja-JP" dirty="0"/>
          </a:p>
          <a:p>
            <a:pPr marL="0" indent="0">
              <a:buNone/>
            </a:pPr>
            <a:r>
              <a:rPr lang="ja-JP" altLang="en-US" b="1" u="sng" dirty="0"/>
              <a:t>↑↑これ＝</a:t>
            </a:r>
            <a:r>
              <a:rPr lang="en-US" altLang="ja-JP" b="1" u="sng" dirty="0"/>
              <a:t>JavaScript</a:t>
            </a:r>
            <a:r>
              <a:rPr lang="ja-JP" altLang="en-US" b="1" u="sng" dirty="0"/>
              <a:t>くらい。</a:t>
            </a:r>
            <a:endParaRPr kumimoji="1" lang="en-US" altLang="ja-JP" b="1" u="sng" dirty="0"/>
          </a:p>
        </p:txBody>
      </p:sp>
    </p:spTree>
    <p:extLst>
      <p:ext uri="{BB962C8B-B14F-4D97-AF65-F5344CB8AC3E}">
        <p14:creationId xmlns:p14="http://schemas.microsoft.com/office/powerpoint/2010/main" val="3131147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C605241-78B1-40B2-9619-299B783E3CD6}"/>
              </a:ext>
            </a:extLst>
          </p:cNvPr>
          <p:cNvSpPr>
            <a:spLocks noGrp="1"/>
          </p:cNvSpPr>
          <p:nvPr>
            <p:ph sz="quarter" idx="13"/>
          </p:nvPr>
        </p:nvSpPr>
        <p:spPr/>
        <p:txBody>
          <a:bodyPr/>
          <a:lstStyle/>
          <a:p>
            <a:pPr marL="0" indent="0">
              <a:buNone/>
            </a:pPr>
            <a:r>
              <a:rPr kumimoji="1" lang="ja-JP" altLang="en-US" dirty="0"/>
              <a:t>今回はそのうちの　</a:t>
            </a:r>
            <a:r>
              <a:rPr kumimoji="1" lang="ja-JP" altLang="en-US" sz="2400" b="1" dirty="0">
                <a:solidFill>
                  <a:srgbClr val="FF0000"/>
                </a:solidFill>
              </a:rPr>
              <a:t>２：非同期処理</a:t>
            </a:r>
            <a:endParaRPr kumimoji="1" lang="en-US" altLang="ja-JP" sz="2400" b="1" dirty="0">
              <a:solidFill>
                <a:srgbClr val="FF0000"/>
              </a:solidFill>
            </a:endParaRPr>
          </a:p>
          <a:p>
            <a:pPr marL="0" indent="0">
              <a:buNone/>
            </a:pPr>
            <a:r>
              <a:rPr lang="ja-JP" altLang="en-US" dirty="0"/>
              <a:t>にターゲットを当ててハンズオン形式で実際にやってみようと思います。</a:t>
            </a:r>
            <a:endParaRPr lang="en-US" altLang="ja-JP" dirty="0"/>
          </a:p>
        </p:txBody>
      </p:sp>
    </p:spTree>
    <p:extLst>
      <p:ext uri="{BB962C8B-B14F-4D97-AF65-F5344CB8AC3E}">
        <p14:creationId xmlns:p14="http://schemas.microsoft.com/office/powerpoint/2010/main" val="2150390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4875C0-054F-4DFA-9117-C67D8CDEB74F}"/>
              </a:ext>
            </a:extLst>
          </p:cNvPr>
          <p:cNvSpPr>
            <a:spLocks noGrp="1"/>
          </p:cNvSpPr>
          <p:nvPr>
            <p:ph type="title"/>
          </p:nvPr>
        </p:nvSpPr>
        <p:spPr/>
        <p:txBody>
          <a:bodyPr/>
          <a:lstStyle/>
          <a:p>
            <a:r>
              <a:rPr kumimoji="1" lang="ja-JP" altLang="en-US" dirty="0"/>
              <a:t>非同期処理を説明する前に</a:t>
            </a:r>
          </a:p>
        </p:txBody>
      </p:sp>
      <p:sp>
        <p:nvSpPr>
          <p:cNvPr id="6" name="正方形/長方形 5">
            <a:extLst>
              <a:ext uri="{FF2B5EF4-FFF2-40B4-BE49-F238E27FC236}">
                <a16:creationId xmlns:a16="http://schemas.microsoft.com/office/drawing/2014/main" id="{B4C76785-9ADA-402B-B6BC-7D9CD6F4A987}"/>
              </a:ext>
            </a:extLst>
          </p:cNvPr>
          <p:cNvSpPr/>
          <p:nvPr/>
        </p:nvSpPr>
        <p:spPr>
          <a:xfrm>
            <a:off x="1384571" y="2031474"/>
            <a:ext cx="8936476" cy="3299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僕らがつかってるブラウザにかぎらず、</a:t>
            </a:r>
            <a:r>
              <a:rPr kumimoji="1" lang="en-US" altLang="ja-JP" sz="2000" dirty="0">
                <a:solidFill>
                  <a:schemeClr val="tx1"/>
                </a:solidFill>
              </a:rPr>
              <a:t>Excel</a:t>
            </a:r>
            <a:r>
              <a:rPr kumimoji="1" lang="ja-JP" altLang="en-US" sz="2000" dirty="0">
                <a:solidFill>
                  <a:schemeClr val="tx1"/>
                </a:solidFill>
              </a:rPr>
              <a:t>や</a:t>
            </a:r>
            <a:r>
              <a:rPr kumimoji="1" lang="en-US" altLang="ja-JP" sz="2000" dirty="0">
                <a:solidFill>
                  <a:schemeClr val="tx1"/>
                </a:solidFill>
              </a:rPr>
              <a:t>word</a:t>
            </a:r>
            <a:r>
              <a:rPr kumimoji="1" lang="ja-JP" altLang="en-US" sz="2000" dirty="0">
                <a:solidFill>
                  <a:schemeClr val="tx1"/>
                </a:solidFill>
              </a:rPr>
              <a:t>は複数のプログラム（スレッドやプロセス。をここではあえてプログラムと）</a:t>
            </a:r>
            <a:r>
              <a:rPr lang="ja-JP" altLang="en-US" sz="2000" dirty="0">
                <a:solidFill>
                  <a:schemeClr val="tx1"/>
                </a:solidFill>
              </a:rPr>
              <a:t>が同時に動いています。</a:t>
            </a:r>
            <a:endParaRPr lang="en-US" altLang="ja-JP" sz="2000" dirty="0">
              <a:solidFill>
                <a:schemeClr val="tx1"/>
              </a:solidFill>
            </a:endParaRPr>
          </a:p>
          <a:p>
            <a:endParaRPr kumimoji="1" lang="en-US" altLang="ja-JP" sz="2000" dirty="0">
              <a:solidFill>
                <a:schemeClr val="tx1"/>
              </a:solidFill>
            </a:endParaRPr>
          </a:p>
          <a:p>
            <a:r>
              <a:rPr lang="ja-JP" altLang="en-US" sz="2000" dirty="0">
                <a:solidFill>
                  <a:schemeClr val="tx1"/>
                </a:solidFill>
              </a:rPr>
              <a:t>　ブラウザでハイパリンクを押下して、画面が表示されるのを待ってる間にタブを追加したり</a:t>
            </a:r>
            <a:endParaRPr lang="en-US" altLang="ja-JP" sz="2000" dirty="0">
              <a:solidFill>
                <a:schemeClr val="tx1"/>
              </a:solidFill>
            </a:endParaRPr>
          </a:p>
          <a:p>
            <a:r>
              <a:rPr kumimoji="1" lang="ja-JP" altLang="en-US" sz="2000" dirty="0">
                <a:solidFill>
                  <a:schemeClr val="tx1"/>
                </a:solidFill>
              </a:rPr>
              <a:t>　印刷したり、あるいはブラウザ自体をクローズしたりするのは</a:t>
            </a:r>
            <a:endParaRPr kumimoji="1" lang="en-US" altLang="ja-JP" sz="2000" dirty="0">
              <a:solidFill>
                <a:schemeClr val="tx1"/>
              </a:solidFill>
            </a:endParaRPr>
          </a:p>
          <a:p>
            <a:r>
              <a:rPr lang="ja-JP" altLang="en-US" sz="2000" dirty="0">
                <a:solidFill>
                  <a:schemeClr val="tx1"/>
                </a:solidFill>
              </a:rPr>
              <a:t>ブラウザがユーザーからの応答を受ける</a:t>
            </a:r>
            <a:r>
              <a:rPr lang="ja-JP" altLang="en-US" sz="2000" b="1" dirty="0">
                <a:solidFill>
                  <a:srgbClr val="FF0000"/>
                </a:solidFill>
              </a:rPr>
              <a:t>複数のプログラム</a:t>
            </a:r>
            <a:r>
              <a:rPr lang="ja-JP" altLang="en-US" sz="2000" dirty="0">
                <a:solidFill>
                  <a:schemeClr val="tx1"/>
                </a:solidFill>
              </a:rPr>
              <a:t>が動作してるからです。</a:t>
            </a:r>
            <a:endParaRPr kumimoji="1" lang="en-US" altLang="ja-JP" sz="2000" dirty="0">
              <a:solidFill>
                <a:schemeClr val="tx1"/>
              </a:solidFill>
            </a:endParaRPr>
          </a:p>
          <a:p>
            <a:endParaRPr kumimoji="1" lang="en-US" altLang="ja-JP" sz="2000" dirty="0">
              <a:solidFill>
                <a:schemeClr val="tx1"/>
              </a:solidFill>
            </a:endParaRPr>
          </a:p>
          <a:p>
            <a:endParaRPr kumimoji="1" lang="ja-JP" altLang="en-US" sz="2000" dirty="0">
              <a:solidFill>
                <a:schemeClr val="tx1"/>
              </a:solidFill>
            </a:endParaRPr>
          </a:p>
        </p:txBody>
      </p:sp>
    </p:spTree>
    <p:extLst>
      <p:ext uri="{BB962C8B-B14F-4D97-AF65-F5344CB8AC3E}">
        <p14:creationId xmlns:p14="http://schemas.microsoft.com/office/powerpoint/2010/main" val="195869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ããã©ã¦ã¶ ç»åãã®ç»åæ¤ç´¢çµæ">
            <a:extLst>
              <a:ext uri="{FF2B5EF4-FFF2-40B4-BE49-F238E27FC236}">
                <a16:creationId xmlns:a16="http://schemas.microsoft.com/office/drawing/2014/main" id="{F3D8CE05-3FF2-4876-B02F-6D5621548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1026" y="1497603"/>
            <a:ext cx="6230311" cy="38627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ãäºº ã¢ã¤ã³ã³ãã®ç»åæ¤ç´¢çµæ">
            <a:extLst>
              <a:ext uri="{FF2B5EF4-FFF2-40B4-BE49-F238E27FC236}">
                <a16:creationId xmlns:a16="http://schemas.microsoft.com/office/drawing/2014/main" id="{69EBEBCD-1CCD-4E15-BC11-ED7559AD3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937" y="2414080"/>
            <a:ext cx="2154272" cy="2154272"/>
          </a:xfrm>
          <a:prstGeom prst="rect">
            <a:avLst/>
          </a:prstGeom>
          <a:noFill/>
          <a:extLst>
            <a:ext uri="{909E8E84-426E-40DD-AFC4-6F175D3DCCD1}">
              <a14:hiddenFill xmlns:a14="http://schemas.microsoft.com/office/drawing/2010/main">
                <a:solidFill>
                  <a:srgbClr val="FFFFFF"/>
                </a:solidFill>
              </a14:hiddenFill>
            </a:ext>
          </a:extLst>
        </p:spPr>
      </p:pic>
      <p:sp>
        <p:nvSpPr>
          <p:cNvPr id="5" name="矢印: 上カーブ 4">
            <a:extLst>
              <a:ext uri="{FF2B5EF4-FFF2-40B4-BE49-F238E27FC236}">
                <a16:creationId xmlns:a16="http://schemas.microsoft.com/office/drawing/2014/main" id="{249545C6-6F86-4EEB-8D88-5B432C0AABBC}"/>
              </a:ext>
            </a:extLst>
          </p:cNvPr>
          <p:cNvSpPr/>
          <p:nvPr/>
        </p:nvSpPr>
        <p:spPr>
          <a:xfrm rot="20462764" flipV="1">
            <a:off x="2555711" y="1033435"/>
            <a:ext cx="3959410" cy="125648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矢印: 上カーブ 8">
            <a:extLst>
              <a:ext uri="{FF2B5EF4-FFF2-40B4-BE49-F238E27FC236}">
                <a16:creationId xmlns:a16="http://schemas.microsoft.com/office/drawing/2014/main" id="{A8EE52AF-6F1B-4D8D-8E07-9710561D9B80}"/>
              </a:ext>
            </a:extLst>
          </p:cNvPr>
          <p:cNvSpPr/>
          <p:nvPr/>
        </p:nvSpPr>
        <p:spPr>
          <a:xfrm rot="20462764">
            <a:off x="2825203" y="3052873"/>
            <a:ext cx="8751300" cy="110854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矢印: 上カーブ 9">
            <a:extLst>
              <a:ext uri="{FF2B5EF4-FFF2-40B4-BE49-F238E27FC236}">
                <a16:creationId xmlns:a16="http://schemas.microsoft.com/office/drawing/2014/main" id="{BFB5BC3F-4B3F-4851-ADEA-780333D15375}"/>
              </a:ext>
            </a:extLst>
          </p:cNvPr>
          <p:cNvSpPr/>
          <p:nvPr/>
        </p:nvSpPr>
        <p:spPr>
          <a:xfrm rot="20462764">
            <a:off x="2693247" y="2646688"/>
            <a:ext cx="4465139" cy="103248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吹き出し: 角を丸めた四角形 5">
            <a:extLst>
              <a:ext uri="{FF2B5EF4-FFF2-40B4-BE49-F238E27FC236}">
                <a16:creationId xmlns:a16="http://schemas.microsoft.com/office/drawing/2014/main" id="{0BE96764-CC94-49D0-891D-2F5DC6F675BC}"/>
              </a:ext>
            </a:extLst>
          </p:cNvPr>
          <p:cNvSpPr/>
          <p:nvPr/>
        </p:nvSpPr>
        <p:spPr>
          <a:xfrm>
            <a:off x="427409" y="5328476"/>
            <a:ext cx="5668591" cy="1235413"/>
          </a:xfrm>
          <a:prstGeom prst="wedgeRoundRectCallout">
            <a:avLst>
              <a:gd name="adj1" fmla="val -21348"/>
              <a:gd name="adj2" fmla="val -205217"/>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画面が表示されるまでにタブを追加したり</a:t>
            </a:r>
            <a:endParaRPr kumimoji="1" lang="en-US" altLang="ja-JP" dirty="0">
              <a:solidFill>
                <a:schemeClr val="tx1"/>
              </a:solidFill>
            </a:endParaRPr>
          </a:p>
          <a:p>
            <a:pPr algn="ctr"/>
            <a:r>
              <a:rPr kumimoji="1" lang="ja-JP" altLang="en-US" dirty="0">
                <a:solidFill>
                  <a:schemeClr val="tx1"/>
                </a:solidFill>
              </a:rPr>
              <a:t>閉じたり、印刷ができるのは複数のプログラム（スレッド</a:t>
            </a:r>
            <a:r>
              <a:rPr kumimoji="1" lang="en-US" altLang="ja-JP" dirty="0">
                <a:solidFill>
                  <a:schemeClr val="tx1"/>
                </a:solidFill>
              </a:rPr>
              <a:t>/</a:t>
            </a:r>
            <a:r>
              <a:rPr kumimoji="1" lang="ja-JP" altLang="en-US" dirty="0">
                <a:solidFill>
                  <a:schemeClr val="tx1"/>
                </a:solidFill>
              </a:rPr>
              <a:t>プロセス）が</a:t>
            </a:r>
            <a:endParaRPr kumimoji="1" lang="en-US" altLang="ja-JP" dirty="0">
              <a:solidFill>
                <a:schemeClr val="tx1"/>
              </a:solidFill>
            </a:endParaRPr>
          </a:p>
          <a:p>
            <a:pPr algn="ctr"/>
            <a:r>
              <a:rPr kumimoji="1" lang="ja-JP" altLang="en-US" dirty="0">
                <a:solidFill>
                  <a:schemeClr val="tx1"/>
                </a:solidFill>
              </a:rPr>
              <a:t>同時に動いてるため！</a:t>
            </a:r>
          </a:p>
        </p:txBody>
      </p:sp>
    </p:spTree>
    <p:extLst>
      <p:ext uri="{BB962C8B-B14F-4D97-AF65-F5344CB8AC3E}">
        <p14:creationId xmlns:p14="http://schemas.microsoft.com/office/powerpoint/2010/main" val="2507791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4875C0-054F-4DFA-9117-C67D8CDEB74F}"/>
              </a:ext>
            </a:extLst>
          </p:cNvPr>
          <p:cNvSpPr>
            <a:spLocks noGrp="1"/>
          </p:cNvSpPr>
          <p:nvPr>
            <p:ph type="title"/>
          </p:nvPr>
        </p:nvSpPr>
        <p:spPr/>
        <p:txBody>
          <a:bodyPr/>
          <a:lstStyle/>
          <a:p>
            <a:r>
              <a:rPr kumimoji="1" lang="ja-JP" altLang="en-US" dirty="0"/>
              <a:t>この前提でブラウザの画面の中に</a:t>
            </a:r>
            <a:br>
              <a:rPr kumimoji="1" lang="en-US" altLang="ja-JP" dirty="0"/>
            </a:br>
            <a:r>
              <a:rPr kumimoji="1" lang="ja-JP" altLang="en-US" dirty="0"/>
              <a:t>はいってみましょう！</a:t>
            </a:r>
          </a:p>
        </p:txBody>
      </p:sp>
      <p:pic>
        <p:nvPicPr>
          <p:cNvPr id="2050" name="Picture 2" descr="ããã©ã¦ã¶ãã®ç»åæ¤ç´¢çµæ">
            <a:extLst>
              <a:ext uri="{FF2B5EF4-FFF2-40B4-BE49-F238E27FC236}">
                <a16:creationId xmlns:a16="http://schemas.microsoft.com/office/drawing/2014/main" id="{D77E4F30-488E-4DDD-978A-E6B67E4D2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745" y="1882362"/>
            <a:ext cx="6554518" cy="4742173"/>
          </a:xfrm>
          <a:prstGeom prst="rect">
            <a:avLst/>
          </a:prstGeom>
          <a:noFill/>
          <a:extLst>
            <a:ext uri="{909E8E84-426E-40DD-AFC4-6F175D3DCCD1}">
              <a14:hiddenFill xmlns:a14="http://schemas.microsoft.com/office/drawing/2010/main">
                <a:solidFill>
                  <a:srgbClr val="FFFFFF"/>
                </a:solidFill>
              </a14:hiddenFill>
            </a:ext>
          </a:extLst>
        </p:spPr>
      </p:pic>
      <p:sp>
        <p:nvSpPr>
          <p:cNvPr id="7" name="吹き出し: 四角形 6">
            <a:extLst>
              <a:ext uri="{FF2B5EF4-FFF2-40B4-BE49-F238E27FC236}">
                <a16:creationId xmlns:a16="http://schemas.microsoft.com/office/drawing/2014/main" id="{4715909D-25F3-4789-B969-080DAEA0419B}"/>
              </a:ext>
            </a:extLst>
          </p:cNvPr>
          <p:cNvSpPr/>
          <p:nvPr/>
        </p:nvSpPr>
        <p:spPr>
          <a:xfrm>
            <a:off x="7645941" y="1857983"/>
            <a:ext cx="4241260" cy="3073940"/>
          </a:xfrm>
          <a:prstGeom prst="wedgeRectCallout">
            <a:avLst>
              <a:gd name="adj1" fmla="val -70027"/>
              <a:gd name="adj2" fmla="val 558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http://ww.yahoo.co.jp</a:t>
            </a:r>
          </a:p>
          <a:p>
            <a:r>
              <a:rPr kumimoji="1" lang="ja-JP" altLang="en-US" sz="1200" dirty="0">
                <a:solidFill>
                  <a:schemeClr val="tx1"/>
                </a:solidFill>
              </a:rPr>
              <a:t>を表示するにはブラウザは以下のことをします。</a:t>
            </a:r>
            <a:endParaRPr kumimoji="1" lang="en-US" altLang="ja-JP" sz="1200" dirty="0">
              <a:solidFill>
                <a:schemeClr val="tx1"/>
              </a:solidFill>
            </a:endParaRPr>
          </a:p>
          <a:p>
            <a:endParaRPr kumimoji="1" lang="en-US" altLang="ja-JP" sz="1200" dirty="0">
              <a:solidFill>
                <a:schemeClr val="tx1"/>
              </a:solidFill>
            </a:endParaRPr>
          </a:p>
          <a:p>
            <a:r>
              <a:rPr kumimoji="1" lang="ja-JP" altLang="en-US" sz="1200" dirty="0">
                <a:solidFill>
                  <a:schemeClr val="tx1"/>
                </a:solidFill>
              </a:rPr>
              <a:t>１：</a:t>
            </a:r>
            <a:r>
              <a:rPr kumimoji="1" lang="en-US" altLang="ja-JP" sz="1200" dirty="0">
                <a:solidFill>
                  <a:schemeClr val="tx1"/>
                </a:solidFill>
              </a:rPr>
              <a:t>index.html</a:t>
            </a:r>
            <a:r>
              <a:rPr kumimoji="1" lang="ja-JP" altLang="en-US" sz="1200" dirty="0">
                <a:solidFill>
                  <a:schemeClr val="tx1"/>
                </a:solidFill>
              </a:rPr>
              <a:t>の</a:t>
            </a:r>
            <a:r>
              <a:rPr kumimoji="1" lang="en-US" altLang="ja-JP" sz="1200" dirty="0">
                <a:solidFill>
                  <a:schemeClr val="tx1"/>
                </a:solidFill>
              </a:rPr>
              <a:t>HTML</a:t>
            </a:r>
            <a:r>
              <a:rPr kumimoji="1" lang="ja-JP" altLang="en-US" sz="1200" dirty="0">
                <a:solidFill>
                  <a:schemeClr val="tx1"/>
                </a:solidFill>
              </a:rPr>
              <a:t>ファイルをサーバから取得。（同期）</a:t>
            </a:r>
            <a:endParaRPr kumimoji="1" lang="en-US" altLang="ja-JP" sz="1200" dirty="0">
              <a:solidFill>
                <a:schemeClr val="tx1"/>
              </a:solidFill>
            </a:endParaRPr>
          </a:p>
          <a:p>
            <a:endParaRPr kumimoji="1" lang="en-US" altLang="ja-JP" sz="1200" dirty="0">
              <a:solidFill>
                <a:schemeClr val="tx1"/>
              </a:solidFill>
            </a:endParaRPr>
          </a:p>
          <a:p>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index.html</a:t>
            </a:r>
            <a:r>
              <a:rPr kumimoji="1" lang="ja-JP" altLang="en-US" sz="1200" dirty="0">
                <a:solidFill>
                  <a:schemeClr val="tx1"/>
                </a:solidFill>
              </a:rPr>
              <a:t>を解析して</a:t>
            </a:r>
            <a:r>
              <a:rPr kumimoji="1" lang="ja-JP" altLang="en-US" sz="1200" b="1" dirty="0">
                <a:solidFill>
                  <a:srgbClr val="FF0000"/>
                </a:solidFill>
              </a:rPr>
              <a:t>①</a:t>
            </a:r>
            <a:r>
              <a:rPr kumimoji="1" lang="ja-JP" altLang="en-US" sz="1200" dirty="0">
                <a:solidFill>
                  <a:schemeClr val="tx1"/>
                </a:solidFill>
              </a:rPr>
              <a:t>や</a:t>
            </a:r>
            <a:r>
              <a:rPr kumimoji="1" lang="ja-JP" altLang="en-US" sz="1200" b="1" dirty="0">
                <a:solidFill>
                  <a:srgbClr val="FF0000"/>
                </a:solidFill>
              </a:rPr>
              <a:t>②</a:t>
            </a:r>
            <a:r>
              <a:rPr kumimoji="1" lang="ja-JP" altLang="en-US" sz="1200" dirty="0">
                <a:solidFill>
                  <a:schemeClr val="tx1"/>
                </a:solidFill>
              </a:rPr>
              <a:t>の画像ファイルを再度サーバから</a:t>
            </a:r>
            <a:endParaRPr kumimoji="1" lang="en-US" altLang="ja-JP" sz="1200" dirty="0">
              <a:solidFill>
                <a:schemeClr val="tx1"/>
              </a:solidFill>
            </a:endParaRPr>
          </a:p>
          <a:p>
            <a:r>
              <a:rPr kumimoji="1" lang="ja-JP" altLang="en-US" sz="1200" dirty="0">
                <a:solidFill>
                  <a:schemeClr val="tx1"/>
                </a:solidFill>
              </a:rPr>
              <a:t>取得しにいく（マルチスレッド）</a:t>
            </a:r>
            <a:endParaRPr kumimoji="1" lang="en-US" altLang="ja-JP" sz="1200" dirty="0">
              <a:solidFill>
                <a:schemeClr val="tx1"/>
              </a:solidFill>
            </a:endParaRPr>
          </a:p>
          <a:p>
            <a:endParaRPr kumimoji="1" lang="en-US" altLang="ja-JP" sz="1200" dirty="0">
              <a:solidFill>
                <a:schemeClr val="tx1"/>
              </a:solidFill>
            </a:endParaRPr>
          </a:p>
          <a:p>
            <a:r>
              <a:rPr kumimoji="1" lang="en-US" altLang="ja-JP" sz="1200" dirty="0">
                <a:solidFill>
                  <a:schemeClr val="tx1"/>
                </a:solidFill>
              </a:rPr>
              <a:t>3</a:t>
            </a:r>
            <a:r>
              <a:rPr kumimoji="1" lang="ja-JP" altLang="en-US" sz="1200" dirty="0">
                <a:solidFill>
                  <a:schemeClr val="tx1"/>
                </a:solidFill>
              </a:rPr>
              <a:t>：</a:t>
            </a:r>
            <a:r>
              <a:rPr kumimoji="1" lang="en-US" altLang="ja-JP" sz="2500" b="1" dirty="0">
                <a:solidFill>
                  <a:srgbClr val="FF0000"/>
                </a:solidFill>
              </a:rPr>
              <a:t>&lt;script&gt;</a:t>
            </a:r>
            <a:r>
              <a:rPr kumimoji="1" lang="ja-JP" altLang="en-US" sz="1200" dirty="0">
                <a:solidFill>
                  <a:schemeClr val="tx1"/>
                </a:solidFill>
              </a:rPr>
              <a:t>タグがあればファイルをサーバから所得してから</a:t>
            </a:r>
            <a:r>
              <a:rPr kumimoji="1" lang="en-US" altLang="ja-JP" sz="1200" b="1" u="sng" dirty="0">
                <a:solidFill>
                  <a:srgbClr val="FF0000"/>
                </a:solidFill>
              </a:rPr>
              <a:t>JavaScript</a:t>
            </a:r>
            <a:r>
              <a:rPr kumimoji="1" lang="ja-JP" altLang="en-US" sz="1200" b="1" u="sng" dirty="0">
                <a:solidFill>
                  <a:srgbClr val="FF0000"/>
                </a:solidFill>
              </a:rPr>
              <a:t>実行エンジンに処理を依頼</a:t>
            </a:r>
            <a:r>
              <a:rPr kumimoji="1" lang="ja-JP" altLang="en-US" sz="1200" dirty="0">
                <a:solidFill>
                  <a:schemeClr val="tx1"/>
                </a:solidFill>
              </a:rPr>
              <a:t>します。</a:t>
            </a:r>
            <a:endParaRPr kumimoji="1" lang="en-US" altLang="ja-JP" sz="1200" dirty="0">
              <a:solidFill>
                <a:schemeClr val="tx1"/>
              </a:solidFill>
            </a:endParaRPr>
          </a:p>
          <a:p>
            <a:r>
              <a:rPr kumimoji="1" lang="ja-JP" altLang="en-US" sz="1200" dirty="0">
                <a:solidFill>
                  <a:schemeClr val="tx1"/>
                </a:solidFill>
              </a:rPr>
              <a:t>（シングルスレッドで非同期）</a:t>
            </a:r>
            <a:endParaRPr kumimoji="1" lang="en-US" altLang="ja-JP" sz="1200" dirty="0">
              <a:solidFill>
                <a:schemeClr val="tx1"/>
              </a:solidFill>
            </a:endParaRPr>
          </a:p>
        </p:txBody>
      </p:sp>
      <p:sp>
        <p:nvSpPr>
          <p:cNvPr id="10" name="吹き出し: 四角形 9">
            <a:extLst>
              <a:ext uri="{FF2B5EF4-FFF2-40B4-BE49-F238E27FC236}">
                <a16:creationId xmlns:a16="http://schemas.microsoft.com/office/drawing/2014/main" id="{27A81185-3FB8-4F97-AA6B-EFEB4AE2EF50}"/>
              </a:ext>
            </a:extLst>
          </p:cNvPr>
          <p:cNvSpPr/>
          <p:nvPr/>
        </p:nvSpPr>
        <p:spPr>
          <a:xfrm>
            <a:off x="2410356" y="2940996"/>
            <a:ext cx="556580" cy="411804"/>
          </a:xfrm>
          <a:prstGeom prst="wedgeRectCallout">
            <a:avLst>
              <a:gd name="adj1" fmla="val 93977"/>
              <a:gd name="adj2" fmla="val -11251"/>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rgbClr val="FF0000"/>
                </a:solidFill>
              </a:rPr>
              <a:t>①</a:t>
            </a:r>
          </a:p>
        </p:txBody>
      </p:sp>
      <p:sp>
        <p:nvSpPr>
          <p:cNvPr id="12" name="吹き出し: 四角形 11">
            <a:extLst>
              <a:ext uri="{FF2B5EF4-FFF2-40B4-BE49-F238E27FC236}">
                <a16:creationId xmlns:a16="http://schemas.microsoft.com/office/drawing/2014/main" id="{4C17FE8B-D229-4282-A681-5419E790743F}"/>
              </a:ext>
            </a:extLst>
          </p:cNvPr>
          <p:cNvSpPr/>
          <p:nvPr/>
        </p:nvSpPr>
        <p:spPr>
          <a:xfrm>
            <a:off x="3360424" y="5077839"/>
            <a:ext cx="556580" cy="411803"/>
          </a:xfrm>
          <a:prstGeom prst="wedgeRectCallout">
            <a:avLst>
              <a:gd name="adj1" fmla="val 71256"/>
              <a:gd name="adj2" fmla="val -10337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rgbClr val="FF0000"/>
                </a:solidFill>
              </a:rPr>
              <a:t>②</a:t>
            </a:r>
          </a:p>
        </p:txBody>
      </p:sp>
    </p:spTree>
    <p:extLst>
      <p:ext uri="{BB962C8B-B14F-4D97-AF65-F5344CB8AC3E}">
        <p14:creationId xmlns:p14="http://schemas.microsoft.com/office/powerpoint/2010/main" val="1867682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4875C0-054F-4DFA-9117-C67D8CDEB74F}"/>
              </a:ext>
            </a:extLst>
          </p:cNvPr>
          <p:cNvSpPr>
            <a:spLocks noGrp="1"/>
          </p:cNvSpPr>
          <p:nvPr>
            <p:ph type="title"/>
          </p:nvPr>
        </p:nvSpPr>
        <p:spPr/>
        <p:txBody>
          <a:bodyPr/>
          <a:lstStyle/>
          <a:p>
            <a:r>
              <a:rPr lang="en-US" altLang="ja-JP" dirty="0"/>
              <a:t>JavaScript</a:t>
            </a:r>
            <a:r>
              <a:rPr lang="ja-JP" altLang="en-US" dirty="0"/>
              <a:t>実行エンジンでの僕らのプログラム</a:t>
            </a:r>
            <a:endParaRPr kumimoji="1" lang="ja-JP" altLang="en-US" dirty="0"/>
          </a:p>
        </p:txBody>
      </p:sp>
      <p:sp>
        <p:nvSpPr>
          <p:cNvPr id="4" name="正方形/長方形 3">
            <a:extLst>
              <a:ext uri="{FF2B5EF4-FFF2-40B4-BE49-F238E27FC236}">
                <a16:creationId xmlns:a16="http://schemas.microsoft.com/office/drawing/2014/main" id="{0944D019-B420-4803-B5D4-03092EA5FD6D}"/>
              </a:ext>
            </a:extLst>
          </p:cNvPr>
          <p:cNvSpPr/>
          <p:nvPr/>
        </p:nvSpPr>
        <p:spPr>
          <a:xfrm>
            <a:off x="1422278" y="2380266"/>
            <a:ext cx="8936476" cy="3299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ブラウザから読み込まれた僕らの</a:t>
            </a:r>
            <a:r>
              <a:rPr kumimoji="1" lang="en-US" altLang="ja-JP" sz="2000" dirty="0">
                <a:solidFill>
                  <a:schemeClr val="tx1"/>
                </a:solidFill>
              </a:rPr>
              <a:t>JavaScript</a:t>
            </a:r>
            <a:r>
              <a:rPr kumimoji="1" lang="ja-JP" altLang="en-US" sz="2000" dirty="0">
                <a:solidFill>
                  <a:schemeClr val="tx1"/>
                </a:solidFill>
              </a:rPr>
              <a:t>プログラムは</a:t>
            </a:r>
            <a:endParaRPr kumimoji="1" lang="en-US" altLang="ja-JP" sz="2000" dirty="0">
              <a:solidFill>
                <a:schemeClr val="tx1"/>
              </a:solidFill>
            </a:endParaRPr>
          </a:p>
          <a:p>
            <a:r>
              <a:rPr lang="ja-JP" altLang="en-US" sz="2000" dirty="0">
                <a:solidFill>
                  <a:schemeClr val="tx1"/>
                </a:solidFill>
              </a:rPr>
              <a:t>１つのスレッド（</a:t>
            </a:r>
            <a:r>
              <a:rPr lang="ja-JP" altLang="en-US" sz="2000" b="1" dirty="0">
                <a:solidFill>
                  <a:srgbClr val="FF0000"/>
                </a:solidFill>
              </a:rPr>
              <a:t>プログラムを実行する単位</a:t>
            </a:r>
            <a:r>
              <a:rPr lang="ja-JP" altLang="en-US" sz="2000" dirty="0">
                <a:solidFill>
                  <a:schemeClr val="tx1"/>
                </a:solidFill>
              </a:rPr>
              <a:t>）を使って実行されることがブラウザにより強制されます！</a:t>
            </a:r>
            <a:r>
              <a:rPr lang="en-US" altLang="ja-JP" sz="2000" dirty="0">
                <a:solidFill>
                  <a:schemeClr val="tx1"/>
                </a:solidFill>
              </a:rPr>
              <a:t>(</a:t>
            </a:r>
            <a:r>
              <a:rPr lang="en-US" altLang="ja-JP" sz="2000" b="1" dirty="0">
                <a:solidFill>
                  <a:srgbClr val="FF0000"/>
                </a:solidFill>
              </a:rPr>
              <a:t>JavaScript</a:t>
            </a:r>
            <a:r>
              <a:rPr lang="ja-JP" altLang="en-US" sz="2000" b="1" dirty="0">
                <a:solidFill>
                  <a:srgbClr val="FF0000"/>
                </a:solidFill>
              </a:rPr>
              <a:t>はシングルスレッド！</a:t>
            </a:r>
            <a:r>
              <a:rPr lang="ja-JP" altLang="en-US" sz="2000" dirty="0">
                <a:solidFill>
                  <a:schemeClr val="tx1"/>
                </a:solidFill>
              </a:rPr>
              <a:t>）</a:t>
            </a:r>
            <a:endParaRPr lang="en-US" altLang="ja-JP" sz="2000" dirty="0">
              <a:solidFill>
                <a:schemeClr val="tx1"/>
              </a:solidFill>
            </a:endParaRPr>
          </a:p>
          <a:p>
            <a:endParaRPr kumimoji="1" lang="en-US" altLang="ja-JP" sz="2000" dirty="0">
              <a:solidFill>
                <a:schemeClr val="tx1"/>
              </a:solidFill>
            </a:endParaRPr>
          </a:p>
          <a:p>
            <a:r>
              <a:rPr lang="ja-JP" altLang="en-US" sz="2000" dirty="0">
                <a:solidFill>
                  <a:schemeClr val="tx1"/>
                </a:solidFill>
              </a:rPr>
              <a:t>ここで重要なのが</a:t>
            </a:r>
            <a:r>
              <a:rPr lang="ja-JP" altLang="en-US" sz="2000" b="1" dirty="0">
                <a:solidFill>
                  <a:srgbClr val="FF0000"/>
                </a:solidFill>
              </a:rPr>
              <a:t>この１つのスレッド</a:t>
            </a:r>
            <a:r>
              <a:rPr lang="ja-JP" altLang="en-US" sz="2000" dirty="0">
                <a:solidFill>
                  <a:schemeClr val="tx1"/>
                </a:solidFill>
                <a:latin typeface="ＭＳ ゴシック" panose="020B0609070205080204" pitchFamily="49" charset="-128"/>
                <a:ea typeface="ＭＳ ゴシック" panose="020B0609070205080204" pitchFamily="49" charset="-128"/>
              </a:rPr>
              <a:t>プログラム実行がブラウザドキュメント</a:t>
            </a:r>
            <a:r>
              <a:rPr lang="en-US" altLang="ja-JP" sz="2000" dirty="0">
                <a:solidFill>
                  <a:schemeClr val="tx1"/>
                </a:solidFill>
                <a:latin typeface="ＭＳ ゴシック" panose="020B0609070205080204" pitchFamily="49" charset="-128"/>
                <a:ea typeface="ＭＳ ゴシック" panose="020B0609070205080204" pitchFamily="49" charset="-128"/>
              </a:rPr>
              <a:t>(HTML</a:t>
            </a:r>
            <a:r>
              <a:rPr lang="ja-JP" altLang="en-US" sz="2000" dirty="0">
                <a:solidFill>
                  <a:schemeClr val="tx1"/>
                </a:solidFill>
                <a:latin typeface="ＭＳ ゴシック" panose="020B0609070205080204" pitchFamily="49" charset="-128"/>
                <a:ea typeface="ＭＳ ゴシック" panose="020B0609070205080204" pitchFamily="49" charset="-128"/>
              </a:rPr>
              <a:t>文書</a:t>
            </a:r>
            <a:r>
              <a:rPr lang="en-US" altLang="ja-JP" sz="2000" dirty="0">
                <a:solidFill>
                  <a:schemeClr val="tx1"/>
                </a:solidFill>
                <a:latin typeface="ＭＳ ゴシック" panose="020B0609070205080204" pitchFamily="49" charset="-128"/>
                <a:ea typeface="ＭＳ ゴシック" panose="020B0609070205080204" pitchFamily="49" charset="-128"/>
              </a:rPr>
              <a:t>)</a:t>
            </a:r>
          </a:p>
          <a:p>
            <a:r>
              <a:rPr lang="ja-JP" altLang="en-US" sz="2000" dirty="0">
                <a:solidFill>
                  <a:schemeClr val="tx1"/>
                </a:solidFill>
                <a:latin typeface="ＭＳ ゴシック" panose="020B0609070205080204" pitchFamily="49" charset="-128"/>
                <a:ea typeface="ＭＳ ゴシック" panose="020B0609070205080204" pitchFamily="49" charset="-128"/>
              </a:rPr>
              <a:t>の操作を専有する為並行して同時に何かを行うことはできません！</a:t>
            </a:r>
            <a:endParaRPr lang="en-US" altLang="ja-JP" sz="2000" dirty="0">
              <a:solidFill>
                <a:schemeClr val="tx1"/>
              </a:solidFill>
              <a:latin typeface="ＭＳ ゴシック" panose="020B0609070205080204" pitchFamily="49" charset="-128"/>
              <a:ea typeface="ＭＳ ゴシック" panose="020B0609070205080204" pitchFamily="49" charset="-128"/>
            </a:endParaRPr>
          </a:p>
          <a:p>
            <a:r>
              <a:rPr kumimoji="1" lang="en-US" altLang="ja-JP" sz="2000" dirty="0">
                <a:solidFill>
                  <a:schemeClr val="tx1"/>
                </a:solidFill>
                <a:latin typeface="ＭＳ ゴシック" panose="020B0609070205080204" pitchFamily="49" charset="-128"/>
                <a:ea typeface="ＭＳ ゴシック" panose="020B0609070205080204" pitchFamily="49" charset="-128"/>
              </a:rPr>
              <a:t>(</a:t>
            </a:r>
            <a:r>
              <a:rPr kumimoji="1" lang="ja-JP" altLang="en-US" sz="2000" dirty="0">
                <a:solidFill>
                  <a:schemeClr val="tx1"/>
                </a:solidFill>
                <a:latin typeface="ＭＳ ゴシック" panose="020B0609070205080204" pitchFamily="49" charset="-128"/>
                <a:ea typeface="ＭＳ ゴシック" panose="020B0609070205080204" pitchFamily="49" charset="-128"/>
              </a:rPr>
              <a:t>例外はありますがここでは割愛）</a:t>
            </a:r>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a:p>
            <a:endParaRPr lang="en-US" altLang="ja-JP" sz="2000" dirty="0">
              <a:solidFill>
                <a:schemeClr val="tx1"/>
              </a:solidFill>
              <a:latin typeface="ＭＳ ゴシック" panose="020B0609070205080204" pitchFamily="49" charset="-128"/>
              <a:ea typeface="ＭＳ ゴシック" panose="020B0609070205080204" pitchFamily="49" charset="-128"/>
            </a:endParaRPr>
          </a:p>
          <a:p>
            <a:r>
              <a:rPr lang="ja-JP" altLang="en-US" sz="2000" dirty="0">
                <a:solidFill>
                  <a:schemeClr val="tx1"/>
                </a:solidFill>
                <a:latin typeface="ＭＳ ゴシック" panose="020B0609070205080204" pitchFamily="49" charset="-128"/>
                <a:ea typeface="ＭＳ ゴシック" panose="020B0609070205080204" pitchFamily="49" charset="-128"/>
              </a:rPr>
              <a:t>そこで同時実行したい</a:t>
            </a:r>
            <a:r>
              <a:rPr lang="ja-JP" altLang="en-US" sz="2000" b="1" dirty="0">
                <a:solidFill>
                  <a:srgbClr val="FF0000"/>
                </a:solidFill>
                <a:latin typeface="ＭＳ ゴシック" panose="020B0609070205080204" pitchFamily="49" charset="-128"/>
                <a:ea typeface="ＭＳ ゴシック" panose="020B0609070205080204" pitchFamily="49" charset="-128"/>
              </a:rPr>
              <a:t>（してる風）</a:t>
            </a:r>
            <a:r>
              <a:rPr lang="ja-JP" altLang="en-US" sz="2000" dirty="0">
                <a:solidFill>
                  <a:schemeClr val="tx1"/>
                </a:solidFill>
                <a:latin typeface="ＭＳ ゴシック" panose="020B0609070205080204" pitchFamily="49" charset="-128"/>
                <a:ea typeface="ＭＳ ゴシック" panose="020B0609070205080204" pitchFamily="49" charset="-128"/>
              </a:rPr>
              <a:t>場合に登場するのが非同期処理（平行処理）です。</a:t>
            </a:r>
            <a:endParaRPr lang="en-US" altLang="ja-JP" sz="20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2000" dirty="0">
              <a:solidFill>
                <a:schemeClr val="tx1"/>
              </a:solidFill>
            </a:endParaRPr>
          </a:p>
        </p:txBody>
      </p:sp>
    </p:spTree>
    <p:extLst>
      <p:ext uri="{BB962C8B-B14F-4D97-AF65-F5344CB8AC3E}">
        <p14:creationId xmlns:p14="http://schemas.microsoft.com/office/powerpoint/2010/main" val="83333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14809-0354-4DD3-8550-45ACA58362FA}"/>
              </a:ext>
            </a:extLst>
          </p:cNvPr>
          <p:cNvSpPr>
            <a:spLocks noGrp="1"/>
          </p:cNvSpPr>
          <p:nvPr>
            <p:ph type="title"/>
          </p:nvPr>
        </p:nvSpPr>
        <p:spPr/>
        <p:txBody>
          <a:bodyPr/>
          <a:lstStyle/>
          <a:p>
            <a:r>
              <a:rPr kumimoji="1" lang="ja-JP" altLang="en-US" dirty="0"/>
              <a:t>そもそも一つの処理しか実行できないということは</a:t>
            </a:r>
          </a:p>
        </p:txBody>
      </p:sp>
      <p:sp>
        <p:nvSpPr>
          <p:cNvPr id="3" name="コンテンツ プレースホルダー 2">
            <a:extLst>
              <a:ext uri="{FF2B5EF4-FFF2-40B4-BE49-F238E27FC236}">
                <a16:creationId xmlns:a16="http://schemas.microsoft.com/office/drawing/2014/main" id="{35DF6DBF-DA25-4B49-927D-1A7D62CCA38F}"/>
              </a:ext>
            </a:extLst>
          </p:cNvPr>
          <p:cNvSpPr>
            <a:spLocks noGrp="1"/>
          </p:cNvSpPr>
          <p:nvPr>
            <p:ph sz="quarter" idx="13"/>
          </p:nvPr>
        </p:nvSpPr>
        <p:spPr/>
        <p:txBody>
          <a:bodyPr>
            <a:normAutofit fontScale="92500" lnSpcReduction="20000"/>
          </a:bodyPr>
          <a:lstStyle/>
          <a:p>
            <a:r>
              <a:rPr kumimoji="1" lang="ja-JP" altLang="en-US" dirty="0"/>
              <a:t>通信してる</a:t>
            </a:r>
            <a:r>
              <a:rPr lang="ja-JP" altLang="en-US" dirty="0">
                <a:solidFill>
                  <a:schemeClr val="accent1">
                    <a:lumMod val="75000"/>
                  </a:schemeClr>
                </a:solidFill>
              </a:rPr>
              <a:t>（１つ目処理）</a:t>
            </a:r>
            <a:r>
              <a:rPr kumimoji="1" lang="ja-JP" altLang="en-US" dirty="0"/>
              <a:t>最中に</a:t>
            </a:r>
            <a:endParaRPr kumimoji="1" lang="en-US" altLang="ja-JP" dirty="0"/>
          </a:p>
          <a:p>
            <a:pPr marL="0" indent="0">
              <a:buNone/>
            </a:pPr>
            <a:r>
              <a:rPr lang="ja-JP" altLang="en-US" dirty="0"/>
              <a:t>　　⇛</a:t>
            </a:r>
            <a:r>
              <a:rPr kumimoji="1" lang="ja-JP" altLang="en-US" dirty="0"/>
              <a:t>ボタンは</a:t>
            </a:r>
            <a:r>
              <a:rPr kumimoji="1" lang="ja-JP" altLang="en-US" dirty="0">
                <a:solidFill>
                  <a:srgbClr val="FF0000"/>
                </a:solidFill>
              </a:rPr>
              <a:t>おせ（２つ目の処理）ない</a:t>
            </a:r>
            <a:endParaRPr kumimoji="1" lang="en-US" altLang="ja-JP" dirty="0">
              <a:solidFill>
                <a:srgbClr val="FF0000"/>
              </a:solidFill>
            </a:endParaRPr>
          </a:p>
          <a:p>
            <a:endParaRPr kumimoji="1" lang="en-US" altLang="ja-JP" dirty="0">
              <a:solidFill>
                <a:srgbClr val="FF0000"/>
              </a:solidFill>
            </a:endParaRPr>
          </a:p>
          <a:p>
            <a:r>
              <a:rPr lang="ja-JP" altLang="en-US" dirty="0"/>
              <a:t>ブラウザの</a:t>
            </a:r>
            <a:r>
              <a:rPr lang="en-US" altLang="ja-JP" dirty="0" err="1"/>
              <a:t>indexeddb</a:t>
            </a:r>
            <a:r>
              <a:rPr lang="ja-JP" altLang="en-US" dirty="0"/>
              <a:t>を操作</a:t>
            </a:r>
            <a:r>
              <a:rPr lang="ja-JP" altLang="en-US" dirty="0">
                <a:solidFill>
                  <a:schemeClr val="accent1">
                    <a:lumMod val="75000"/>
                  </a:schemeClr>
                </a:solidFill>
              </a:rPr>
              <a:t>（１つ目処理）</a:t>
            </a:r>
            <a:r>
              <a:rPr lang="ja-JP" altLang="en-US" dirty="0"/>
              <a:t>してる最中に</a:t>
            </a:r>
            <a:endParaRPr lang="en-US" altLang="ja-JP" dirty="0"/>
          </a:p>
          <a:p>
            <a:pPr marL="0" indent="0">
              <a:buNone/>
            </a:pPr>
            <a:r>
              <a:rPr lang="ja-JP" altLang="en-US" dirty="0"/>
              <a:t>　　 ⇛読みこみを</a:t>
            </a:r>
            <a:r>
              <a:rPr lang="ja-JP" altLang="en-US" dirty="0">
                <a:solidFill>
                  <a:srgbClr val="FF0000"/>
                </a:solidFill>
              </a:rPr>
              <a:t>キャンセル（２つ目処理）できない</a:t>
            </a:r>
            <a:endParaRPr lang="en-US" altLang="ja-JP" dirty="0"/>
          </a:p>
          <a:p>
            <a:pPr marL="0" indent="0">
              <a:buNone/>
            </a:pPr>
            <a:endParaRPr lang="en-US" altLang="ja-JP" dirty="0"/>
          </a:p>
          <a:p>
            <a:r>
              <a:rPr lang="ja-JP" altLang="en-US" dirty="0"/>
              <a:t>バックグラウンドで３秒間スリープ中</a:t>
            </a:r>
            <a:r>
              <a:rPr lang="ja-JP" altLang="en-US" dirty="0">
                <a:solidFill>
                  <a:schemeClr val="accent1">
                    <a:lumMod val="75000"/>
                  </a:schemeClr>
                </a:solidFill>
              </a:rPr>
              <a:t>（１つ目処理）</a:t>
            </a:r>
            <a:r>
              <a:rPr lang="ja-JP" altLang="en-US" dirty="0"/>
              <a:t>してる最中に</a:t>
            </a:r>
            <a:endParaRPr lang="en-US" altLang="ja-JP" dirty="0"/>
          </a:p>
          <a:p>
            <a:pPr marL="0" indent="0">
              <a:buNone/>
            </a:pPr>
            <a:r>
              <a:rPr lang="ja-JP" altLang="en-US" dirty="0"/>
              <a:t>　 　⇛テキストボックスに</a:t>
            </a:r>
            <a:r>
              <a:rPr lang="ja-JP" altLang="en-US" dirty="0">
                <a:solidFill>
                  <a:srgbClr val="FF0000"/>
                </a:solidFill>
              </a:rPr>
              <a:t>入力（２つ目の処理）が出来ない</a:t>
            </a:r>
            <a:endParaRPr lang="en-US" altLang="ja-JP" dirty="0"/>
          </a:p>
          <a:p>
            <a:endParaRPr lang="en-US" altLang="ja-JP" dirty="0"/>
          </a:p>
          <a:p>
            <a:endParaRPr kumimoji="1" lang="en-US" altLang="ja-JP" dirty="0"/>
          </a:p>
        </p:txBody>
      </p:sp>
    </p:spTree>
    <p:extLst>
      <p:ext uri="{BB962C8B-B14F-4D97-AF65-F5344CB8AC3E}">
        <p14:creationId xmlns:p14="http://schemas.microsoft.com/office/powerpoint/2010/main" val="2014609476"/>
      </p:ext>
    </p:extLst>
  </p:cSld>
  <p:clrMapOvr>
    <a:masterClrMapping/>
  </p:clrMapOvr>
</p:sld>
</file>

<file path=ppt/theme/theme1.xml><?xml version="1.0" encoding="utf-8"?>
<a:theme xmlns:a="http://schemas.openxmlformats.org/drawingml/2006/main" name="しずく">
  <a:themeElements>
    <a:clrScheme name="しずく">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しずく">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しず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TM04033925[[fn=しずく]]</Template>
  <TotalTime>555</TotalTime>
  <Words>1751</Words>
  <Application>Microsoft Office PowerPoint</Application>
  <PresentationFormat>ワイド画面</PresentationFormat>
  <Paragraphs>265</Paragraphs>
  <Slides>22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ＭＳ Ｐゴシック</vt:lpstr>
      <vt:lpstr>ＭＳ ゴシック</vt:lpstr>
      <vt:lpstr>Arial</vt:lpstr>
      <vt:lpstr>Tw Cen MT</vt:lpstr>
      <vt:lpstr>しずく</vt:lpstr>
      <vt:lpstr>PowerPoint プレゼンテーション</vt:lpstr>
      <vt:lpstr>PowerPoint プレゼンテーション</vt:lpstr>
      <vt:lpstr>簡単っといわれるがわりと難しいのは</vt:lpstr>
      <vt:lpstr>PowerPoint プレゼンテーション</vt:lpstr>
      <vt:lpstr>非同期処理を説明する前に</vt:lpstr>
      <vt:lpstr>PowerPoint プレゼンテーション</vt:lpstr>
      <vt:lpstr>この前提でブラウザの画面の中に はいってみましょう！</vt:lpstr>
      <vt:lpstr>JavaScript実行エンジンでの僕らのプログラム</vt:lpstr>
      <vt:lpstr>そもそも一つの処理しか実行できないということは</vt:lpstr>
      <vt:lpstr>ならなんで並行して動作しているのか？</vt:lpstr>
      <vt:lpstr>PowerPoint プレゼンテーション</vt:lpstr>
      <vt:lpstr>具体的に、</vt:lpstr>
      <vt:lpstr>非同期処理の実装方法</vt:lpstr>
      <vt:lpstr>非同期処理の実装の変遷</vt:lpstr>
      <vt:lpstr>コールバックとは</vt:lpstr>
      <vt:lpstr>ハンズオン１</vt:lpstr>
      <vt:lpstr>  </vt:lpstr>
      <vt:lpstr>PowerPoint プレゼンテーション</vt:lpstr>
      <vt:lpstr>ハンズオン２</vt:lpstr>
      <vt:lpstr>PowerPoint プレゼンテーション</vt:lpstr>
      <vt:lpstr>非同期になりうる処理</vt:lpstr>
      <vt:lpstr>ハンズオン３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本当は難しいJの話</dc:title>
  <dc:creator>h u</dc:creator>
  <cp:lastModifiedBy>h u</cp:lastModifiedBy>
  <cp:revision>53</cp:revision>
  <dcterms:created xsi:type="dcterms:W3CDTF">2018-09-13T10:16:35Z</dcterms:created>
  <dcterms:modified xsi:type="dcterms:W3CDTF">2018-09-13T19:37:20Z</dcterms:modified>
</cp:coreProperties>
</file>