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 id="2147484495" r:id="rId5"/>
    <p:sldMasterId id="2147484539" r:id="rId6"/>
    <p:sldMasterId id="2147484556" r:id="rId7"/>
  </p:sldMasterIdLst>
  <p:notesMasterIdLst>
    <p:notesMasterId r:id="rId37"/>
  </p:notesMasterIdLst>
  <p:handoutMasterIdLst>
    <p:handoutMasterId r:id="rId38"/>
  </p:handoutMasterIdLst>
  <p:sldIdLst>
    <p:sldId id="1596" r:id="rId8"/>
    <p:sldId id="1641" r:id="rId9"/>
    <p:sldId id="1625" r:id="rId10"/>
    <p:sldId id="1642" r:id="rId11"/>
    <p:sldId id="1626" r:id="rId12"/>
    <p:sldId id="1627" r:id="rId13"/>
    <p:sldId id="1650" r:id="rId14"/>
    <p:sldId id="1615" r:id="rId15"/>
    <p:sldId id="1621" r:id="rId16"/>
    <p:sldId id="1622" r:id="rId17"/>
    <p:sldId id="1630" r:id="rId18"/>
    <p:sldId id="1649" r:id="rId19"/>
    <p:sldId id="1628" r:id="rId20"/>
    <p:sldId id="1624" r:id="rId21"/>
    <p:sldId id="1647" r:id="rId22"/>
    <p:sldId id="1648" r:id="rId23"/>
    <p:sldId id="1632" r:id="rId24"/>
    <p:sldId id="1633" r:id="rId25"/>
    <p:sldId id="1634" r:id="rId26"/>
    <p:sldId id="1635" r:id="rId27"/>
    <p:sldId id="1646" r:id="rId28"/>
    <p:sldId id="1636" r:id="rId29"/>
    <p:sldId id="1637" r:id="rId30"/>
    <p:sldId id="1638" r:id="rId31"/>
    <p:sldId id="1643" r:id="rId32"/>
    <p:sldId id="1644" r:id="rId33"/>
    <p:sldId id="1645" r:id="rId34"/>
    <p:sldId id="1639" r:id="rId35"/>
    <p:sldId id="1631" r:id="rId3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2017 Dark Gray Template" id="{BB00CB64-77A4-4BA9-B0A0-EF2154DA3071}">
          <p14:sldIdLst>
            <p14:sldId id="1596"/>
            <p14:sldId id="1641"/>
            <p14:sldId id="1625"/>
            <p14:sldId id="1642"/>
            <p14:sldId id="1626"/>
            <p14:sldId id="1627"/>
            <p14:sldId id="1650"/>
            <p14:sldId id="1615"/>
            <p14:sldId id="1621"/>
            <p14:sldId id="1622"/>
            <p14:sldId id="1630"/>
            <p14:sldId id="1649"/>
            <p14:sldId id="1628"/>
            <p14:sldId id="1624"/>
            <p14:sldId id="1647"/>
            <p14:sldId id="1648"/>
            <p14:sldId id="1632"/>
            <p14:sldId id="1633"/>
            <p14:sldId id="1634"/>
            <p14:sldId id="1635"/>
            <p14:sldId id="1646"/>
            <p14:sldId id="1636"/>
            <p14:sldId id="1637"/>
            <p14:sldId id="1638"/>
            <p14:sldId id="1643"/>
            <p14:sldId id="1644"/>
            <p14:sldId id="1645"/>
            <p14:sldId id="1639"/>
            <p14:sldId id="163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itchell Derrey" initials="MD" lastIdx="8" clrIdx="4">
    <p:extLst>
      <p:ext uri="{19B8F6BF-5375-455C-9EA6-DF929625EA0E}">
        <p15:presenceInfo xmlns:p15="http://schemas.microsoft.com/office/powerpoint/2012/main" userId="S-1-5-21-383413107-1061881802-891584314-48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FFFFFF"/>
    <a:srgbClr val="505050"/>
    <a:srgbClr val="EEEEEE"/>
    <a:srgbClr val="E6E6E6"/>
    <a:srgbClr val="CEE8FE"/>
    <a:srgbClr val="004BBB"/>
    <a:srgbClr val="737373"/>
    <a:srgbClr val="32323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62" autoAdjust="0"/>
    <p:restoredTop sz="89541" autoAdjust="0"/>
  </p:normalViewPr>
  <p:slideViewPr>
    <p:cSldViewPr>
      <p:cViewPr varScale="1">
        <p:scale>
          <a:sx n="64" d="100"/>
          <a:sy n="64" d="100"/>
        </p:scale>
        <p:origin x="414" y="6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howGuides="1">
      <p:cViewPr varScale="1">
        <p:scale>
          <a:sx n="81" d="100"/>
          <a:sy n="81" d="100"/>
        </p:scale>
        <p:origin x="3042" y="8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2017</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6/30/2017 12:31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2017</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6/30/2017 12:31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6/30/2017 12:31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416176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same fundamental requirements exist when working with a multi-tenant or hybrid single/multi-tenant databases.  Solutions/patterns will be different.    </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6/30/2017 12:31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25813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Explore scenarios, understand common SaaS requirements/challenges</a:t>
            </a:r>
          </a:p>
          <a:p>
            <a:pPr lvl="1"/>
            <a:r>
              <a:rPr lang="en-US" dirty="0"/>
              <a:t>Understand how patterns add value to PaaS platform regardless of domain</a:t>
            </a:r>
          </a:p>
          <a:p>
            <a:pPr lvl="1"/>
            <a:r>
              <a:rPr lang="en-US" dirty="0"/>
              <a:t>Leverage code samples, patterns, ideas to jump start development</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6/30/2017 12:31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78500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19CF74-24DF-4384-B4AE-718BC0C61B6F}" type="slidenum">
              <a:rPr lang="en-US" smtClean="0"/>
              <a:t>12</a:t>
            </a:fld>
            <a:endParaRPr lang="en-US"/>
          </a:p>
        </p:txBody>
      </p:sp>
    </p:spTree>
    <p:extLst>
      <p:ext uri="{BB962C8B-B14F-4D97-AF65-F5344CB8AC3E}">
        <p14:creationId xmlns:p14="http://schemas.microsoft.com/office/powerpoint/2010/main" val="748174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6/30/2017 12:31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955474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sample app extends the canonical pattern with additional management databases</a:t>
            </a:r>
          </a:p>
          <a:p>
            <a:r>
              <a:rPr lang="en-US" dirty="0"/>
              <a:t>- </a:t>
            </a:r>
            <a:r>
              <a:rPr lang="en-US" dirty="0" err="1"/>
              <a:t>basetenantdb</a:t>
            </a:r>
            <a:r>
              <a:rPr lang="en-US" dirty="0"/>
              <a:t>, used as golden template database for provisioning</a:t>
            </a:r>
          </a:p>
          <a:p>
            <a:pPr marL="0" indent="0">
              <a:buFontTx/>
              <a:buNone/>
            </a:pPr>
            <a:r>
              <a:rPr lang="en-US" dirty="0"/>
              <a:t>- </a:t>
            </a:r>
            <a:r>
              <a:rPr lang="en-US" dirty="0" err="1"/>
              <a:t>jobaccount</a:t>
            </a:r>
            <a:r>
              <a:rPr lang="en-US" dirty="0"/>
              <a:t>, elastic jobs meta data store for managing jobs  </a:t>
            </a:r>
          </a:p>
          <a:p>
            <a:pPr marL="0" indent="0">
              <a:buFontTx/>
              <a:buNone/>
            </a:pPr>
            <a:r>
              <a:rPr lang="en-US" dirty="0"/>
              <a:t>- </a:t>
            </a:r>
            <a:r>
              <a:rPr lang="en-US" dirty="0" err="1"/>
              <a:t>adhocanalytics</a:t>
            </a:r>
            <a:r>
              <a:rPr lang="en-US" dirty="0"/>
              <a:t>, head database for Elastic Query, used to define schema for distributed query</a:t>
            </a:r>
          </a:p>
          <a:p>
            <a:pPr marL="0" indent="0">
              <a:buFontTx/>
              <a:buNone/>
            </a:pPr>
            <a:r>
              <a:rPr lang="en-US" dirty="0"/>
              <a:t>- </a:t>
            </a:r>
            <a:r>
              <a:rPr lang="en-US" dirty="0" err="1"/>
              <a:t>tenantanalytics</a:t>
            </a:r>
            <a:r>
              <a:rPr lang="en-US" dirty="0"/>
              <a:t>, </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6/30/2017 12:31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02765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6/30/2017 12:31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86552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6/30/2017 12:31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061807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6/30/2017 12:31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90817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 Database provides a client library used in the cloud service, with a pro-forma Shard Management schema for the catalog, that together enable you to manage the tenant database mapping and to access this efficiently at runtime.  Each tenant database provisioned also has a local copy of the shard management content that allows efficient cached connection management.  </a:t>
            </a:r>
          </a:p>
          <a:p>
            <a:endParaRPr lang="en-US" dirty="0"/>
          </a:p>
          <a:p>
            <a:r>
              <a:rPr lang="en-US" dirty="0"/>
              <a:t>Client library is used in your app (here is represented by the green bar)</a:t>
            </a:r>
          </a:p>
          <a:p>
            <a:endParaRPr lang="en-US" dirty="0"/>
          </a:p>
          <a:p>
            <a:r>
              <a:rPr lang="en-US" dirty="0"/>
              <a:t>2 scenarios: onboarding a new tenant, normal application use</a:t>
            </a:r>
          </a:p>
          <a:p>
            <a:endParaRPr lang="en-US" dirty="0"/>
          </a:p>
          <a:p>
            <a:r>
              <a:rPr lang="en-US" b="1" dirty="0"/>
              <a:t>Onboarding</a:t>
            </a:r>
          </a:p>
          <a:p>
            <a:pPr marL="178027" indent="-178027">
              <a:buFont typeface="Arial" panose="020B0604020202020204" pitchFamily="34" charset="0"/>
              <a:buChar char="•"/>
            </a:pPr>
            <a:r>
              <a:rPr lang="en-US" b="0" dirty="0"/>
              <a:t>Can be automated as part of the application using API calls to the SQL Database service, optionally using ARM templates</a:t>
            </a:r>
          </a:p>
          <a:p>
            <a:pPr marL="178027" indent="-178027">
              <a:buFont typeface="Arial" panose="020B0604020202020204" pitchFamily="34" charset="0"/>
              <a:buChar char="•"/>
            </a:pPr>
            <a:r>
              <a:rPr lang="en-US" b="0" dirty="0"/>
              <a:t>Provisioning the database can be done by copy (as done in the sample) of by importing a bacpac.  Either approach can be managed by direct API calls or by using an ARM template (ARM manages retry)</a:t>
            </a:r>
          </a:p>
          <a:p>
            <a:pPr marL="178027" indent="-178027">
              <a:buFont typeface="Arial" panose="020B0604020202020204" pitchFamily="34" charset="0"/>
              <a:buChar char="•"/>
            </a:pPr>
            <a:endParaRPr lang="en-US" b="0" dirty="0"/>
          </a:p>
          <a:p>
            <a:r>
              <a:rPr lang="en-US" b="1" dirty="0"/>
              <a:t>Application Use</a:t>
            </a:r>
          </a:p>
          <a:p>
            <a:pPr marL="178027" indent="-178027">
              <a:buFont typeface="Arial" panose="020B0604020202020204" pitchFamily="34" charset="0"/>
              <a:buChar char="•"/>
            </a:pPr>
            <a:r>
              <a:rPr lang="en-US" b="0" dirty="0"/>
              <a:t>The tenant signs in and the app uses the catalog to determine which database to connect to.  </a:t>
            </a:r>
          </a:p>
          <a:p>
            <a:pPr marL="178027" indent="-178027">
              <a:buFont typeface="Arial" panose="020B0604020202020204" pitchFamily="34" charset="0"/>
              <a:buChar char="•"/>
            </a:pPr>
            <a:r>
              <a:rPr lang="en-US" b="0" dirty="0"/>
              <a:t>Using the client library, the app will construct a connection to enable app connection to the correct database.  The client library, the catalog and the tenant database  the user</a:t>
            </a:r>
          </a:p>
          <a:p>
            <a:pPr marL="178027" indent="-178027">
              <a:buFont typeface="Arial" panose="020B0604020202020204" pitchFamily="34" charset="0"/>
              <a:buChar char="•"/>
            </a:pPr>
            <a:r>
              <a:rPr lang="en-US" b="0" dirty="0"/>
              <a:t>The client layer  </a:t>
            </a:r>
          </a:p>
          <a:p>
            <a:endParaRPr lang="en-US" b="1" dirty="0"/>
          </a:p>
          <a:p>
            <a:endParaRPr lang="en-US" b="1" dirty="0"/>
          </a:p>
          <a:p>
            <a:r>
              <a:rPr lang="en-US" dirty="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25431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Managing the provisioning and placement of databases in pools is key to effectively managing resources and ensuring the solution is manageable for large numbers of tenants.</a:t>
            </a:r>
          </a:p>
          <a:p>
            <a:r>
              <a:rPr lang="en-US" dirty="0"/>
              <a:t>  </a:t>
            </a:r>
          </a:p>
          <a:p>
            <a:pPr marL="178027" indent="-178027">
              <a:buFont typeface="Arial" panose="020B0604020202020204" pitchFamily="34" charset="0"/>
              <a:buChar char="•"/>
            </a:pPr>
            <a:r>
              <a:rPr lang="en-US" b="1" dirty="0"/>
              <a:t>Create a new pool </a:t>
            </a:r>
            <a:r>
              <a:rPr lang="en-US" dirty="0"/>
              <a:t>ready for new databases</a:t>
            </a:r>
          </a:p>
          <a:p>
            <a:pPr marL="178027" indent="-178027">
              <a:buFont typeface="Arial" panose="020B0604020202020204" pitchFamily="34" charset="0"/>
              <a:buChar char="•"/>
            </a:pPr>
            <a:r>
              <a:rPr lang="en-US" b="1" dirty="0"/>
              <a:t>Create new databases </a:t>
            </a:r>
            <a:r>
              <a:rPr lang="en-US" dirty="0"/>
              <a:t>directly in the pool.  As you pay only for the pool not the databases, its efficient to </a:t>
            </a:r>
            <a:r>
              <a:rPr lang="en-US" b="1" dirty="0"/>
              <a:t>pre-create databases </a:t>
            </a:r>
            <a:r>
              <a:rPr lang="en-US" dirty="0"/>
              <a:t>for tenants. </a:t>
            </a:r>
          </a:p>
          <a:p>
            <a:pPr marL="652765" lvl="1" indent="-178027"/>
            <a:r>
              <a:rPr lang="en-US" dirty="0"/>
              <a:t>Reduces onboarding time, </a:t>
            </a:r>
          </a:p>
          <a:p>
            <a:pPr marL="652765" lvl="1" indent="-178027"/>
            <a:r>
              <a:rPr lang="en-US" dirty="0"/>
              <a:t>Ensures databases are fully backed up before you start putting customer data in them.</a:t>
            </a:r>
          </a:p>
          <a:p>
            <a:pPr marL="178027" indent="-178027">
              <a:buFont typeface="Arial" panose="020B0604020202020204" pitchFamily="34" charset="0"/>
              <a:buChar char="•"/>
            </a:pPr>
            <a:r>
              <a:rPr lang="en-US" b="1" dirty="0"/>
              <a:t>Increase pool size </a:t>
            </a:r>
            <a:r>
              <a:rPr lang="en-US" dirty="0"/>
              <a:t>(resources allocated to it) to support more databases or more activity</a:t>
            </a:r>
          </a:p>
          <a:p>
            <a:pPr marL="178027" indent="-178027">
              <a:buFont typeface="Arial" panose="020B0604020202020204" pitchFamily="34" charset="0"/>
              <a:buChar char="•"/>
            </a:pPr>
            <a:r>
              <a:rPr lang="en-US" b="1" dirty="0"/>
              <a:t>Load balance</a:t>
            </a:r>
            <a:r>
              <a:rPr lang="en-US" dirty="0"/>
              <a:t> by moving databases between pools</a:t>
            </a:r>
          </a:p>
          <a:p>
            <a:pPr marL="178027" indent="-178027">
              <a:buFont typeface="Arial" panose="020B0604020202020204" pitchFamily="34" charset="0"/>
              <a:buChar char="•"/>
            </a:pPr>
            <a:r>
              <a:rPr lang="en-US" b="1" dirty="0"/>
              <a:t>Move database out of pool</a:t>
            </a:r>
            <a:r>
              <a:rPr lang="en-US" dirty="0"/>
              <a:t> if it becomes more active and is more cost effective as a stand-alone db</a:t>
            </a:r>
          </a:p>
          <a:p>
            <a:pPr marL="178027" indent="-178027">
              <a:buFont typeface="Arial" panose="020B0604020202020204" pitchFamily="34" charset="0"/>
              <a:buChar char="•"/>
            </a:pPr>
            <a:r>
              <a:rPr lang="en-US" dirty="0"/>
              <a:t>All the pool and database creation and management </a:t>
            </a:r>
            <a:r>
              <a:rPr lang="en-US" b="1" dirty="0"/>
              <a:t>actions can be invoked from the app </a:t>
            </a:r>
            <a:r>
              <a:rPr lang="en-US" dirty="0"/>
              <a:t>allowing </a:t>
            </a:r>
            <a:r>
              <a:rPr lang="en-US" b="1" dirty="0"/>
              <a:t>automated resource management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27379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6/30/2017 12:31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6584137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6/30/2017 12:31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30021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telemetry from an accounting customers set of pools (when this data was recorded they had over 300 pools, and each pool had nearly 400 databases sharing 200 DTUs).  </a:t>
            </a:r>
          </a:p>
          <a:p>
            <a:r>
              <a:rPr lang="en-US" dirty="0"/>
              <a:t>The tenant workload is easily able to run in one pool.  </a:t>
            </a:r>
          </a:p>
          <a:p>
            <a:r>
              <a:rPr lang="en-US" dirty="0"/>
              <a:t>[The pool at 200 DTUs is twice the per-database max of 100 DTUs so would allow 2 databases to be active]</a:t>
            </a:r>
          </a:p>
          <a:p>
            <a:endParaRPr lang="en-US" dirty="0"/>
          </a:p>
          <a:p>
            <a:r>
              <a:rPr lang="en-US" dirty="0"/>
              <a:t>So how do we incorporate elastic pools into app and what are the interesting design patterns…?</a:t>
            </a:r>
          </a:p>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01679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SaaS vendor there are many reasons to want to look across your set of tenant databases.  </a:t>
            </a:r>
          </a:p>
          <a:p>
            <a:r>
              <a:rPr lang="en-US" dirty="0"/>
              <a:t>This viewpoint lets you learn about your customers and how they use your service. </a:t>
            </a:r>
          </a:p>
          <a:p>
            <a:endParaRPr lang="en-US" dirty="0"/>
          </a:p>
          <a:p>
            <a:r>
              <a:rPr lang="en-US" dirty="0"/>
              <a:t>To do this we need to distribute queries across all the databases</a:t>
            </a:r>
          </a:p>
          <a:p>
            <a:endParaRPr lang="en-US" dirty="0"/>
          </a:p>
          <a:p>
            <a:r>
              <a:rPr lang="en-US" dirty="0"/>
              <a:t>Elastic query provides a way to do this, enabling, fanout of queries to each database.  </a:t>
            </a:r>
          </a:p>
          <a:p>
            <a:endParaRPr lang="en-US" dirty="0"/>
          </a:p>
          <a:p>
            <a:r>
              <a:rPr lang="en-US" dirty="0"/>
              <a:t>A head database is created and this is then mapped to remote </a:t>
            </a:r>
          </a:p>
          <a:p>
            <a:r>
              <a:rPr lang="en-US" dirty="0"/>
              <a:t>It uses the catalog to describe the scope of the query, and then creates a distributed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285232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81758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SaaS vendor there are many reasons to want to look across your set of tenant databases.  </a:t>
            </a:r>
          </a:p>
          <a:p>
            <a:r>
              <a:rPr lang="en-US" dirty="0"/>
              <a:t>This viewpoint lets you learn about your customers and how they use your service. </a:t>
            </a:r>
          </a:p>
          <a:p>
            <a:endParaRPr lang="en-US" dirty="0"/>
          </a:p>
          <a:p>
            <a:r>
              <a:rPr lang="en-US" dirty="0"/>
              <a:t>To do this we need to distribute queries across all the databases</a:t>
            </a:r>
          </a:p>
          <a:p>
            <a:endParaRPr lang="en-US" dirty="0"/>
          </a:p>
          <a:p>
            <a:r>
              <a:rPr lang="en-US" dirty="0"/>
              <a:t>Elastic query provides a way to do this, enabling, fanout of queries to each database.  </a:t>
            </a:r>
          </a:p>
          <a:p>
            <a:endParaRPr lang="en-US" dirty="0"/>
          </a:p>
          <a:p>
            <a:r>
              <a:rPr lang="en-US" dirty="0"/>
              <a:t>A head database is created and this is then mapped to remote </a:t>
            </a:r>
          </a:p>
          <a:p>
            <a:r>
              <a:rPr lang="en-US" dirty="0"/>
              <a:t>It uses the catalog to describe the scope of the query, and then creates a distributed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25118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026092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US" dirty="0"/>
              <a:t>Service exposes all management actions via APIs, with client libraries</a:t>
            </a:r>
          </a:p>
          <a:p>
            <a:pPr marL="174708" indent="-174708">
              <a:buFont typeface="Arial" panose="020B0604020202020204" pitchFamily="34" charset="0"/>
              <a:buChar char="•"/>
            </a:pPr>
            <a:r>
              <a:rPr lang="en-US" dirty="0"/>
              <a:t>This enables SaaS apps to integrate common management actions.  In this case this can enable tenant self-service recovery from accidental data loss or corruption</a:t>
            </a:r>
          </a:p>
          <a:p>
            <a:pPr marL="174708" indent="-174708">
              <a:buFont typeface="Arial" panose="020B0604020202020204" pitchFamily="34" charset="0"/>
              <a:buChar char="•"/>
            </a:pPr>
            <a:r>
              <a:rPr lang="en-US" dirty="0"/>
              <a:t>(SaaS app could implement parallel data space to allow a user to review past data) </a:t>
            </a:r>
          </a:p>
          <a:p>
            <a:pPr marL="174708" indent="-174708">
              <a:buFont typeface="Arial" panose="020B0604020202020204" pitchFamily="34" charset="0"/>
              <a:buChar char="•"/>
            </a:pPr>
            <a:r>
              <a:rPr lang="en-US" dirty="0"/>
              <a:t>LTR will provide longer term archival of weekly backups, still with self-service recovery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25562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US" dirty="0"/>
              <a:t>Service exposes all management actions via APIs, with client libraries</a:t>
            </a:r>
          </a:p>
          <a:p>
            <a:pPr marL="174708" indent="-174708">
              <a:buFont typeface="Arial" panose="020B0604020202020204" pitchFamily="34" charset="0"/>
              <a:buChar char="•"/>
            </a:pPr>
            <a:r>
              <a:rPr lang="en-US" dirty="0"/>
              <a:t>This enables SaaS apps to integrating common management actions.  In this case this can enable customer self-service recovery from accidental data loss or corruption</a:t>
            </a:r>
          </a:p>
          <a:p>
            <a:pPr marL="174708" indent="-174708">
              <a:buFont typeface="Arial" panose="020B0604020202020204" pitchFamily="34" charset="0"/>
              <a:buChar char="•"/>
            </a:pPr>
            <a:r>
              <a:rPr lang="en-US" dirty="0"/>
              <a:t>(SaaS app could implement parallel data space to allow a user to review past data) </a:t>
            </a:r>
          </a:p>
          <a:p>
            <a:pPr marL="174708" indent="-174708">
              <a:buFont typeface="Arial" panose="020B0604020202020204" pitchFamily="34" charset="0"/>
              <a:buChar char="•"/>
            </a:pPr>
            <a:r>
              <a:rPr lang="en-US" dirty="0"/>
              <a:t>LTR will provide longer term archival of weekly backups, still with self-service recovery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324042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AI Immersion Workshop</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6/30/2017 12:31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103294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6/30/2017 12:31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4193408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main multi-tenant data models differ in the level of tenant isolation they afford.   The choice of model normally has a significant impact on the application design, so is usually a fundamental architectural choice made early.</a:t>
            </a:r>
          </a:p>
          <a:p>
            <a:endParaRPr lang="en-US" dirty="0"/>
          </a:p>
          <a:p>
            <a:r>
              <a:rPr lang="en-US" b="1" dirty="0"/>
              <a:t>Shared-single multi-tenant database </a:t>
            </a:r>
            <a:r>
              <a:rPr lang="en-US" dirty="0"/>
              <a:t>– all tenant data stored in single shared database, grows in size as tenant numbers grow.</a:t>
            </a:r>
          </a:p>
          <a:p>
            <a:endParaRPr lang="en-US" dirty="0"/>
          </a:p>
          <a:p>
            <a:r>
              <a:rPr lang="en-US" b="1" dirty="0"/>
              <a:t>Shared-sharded</a:t>
            </a:r>
            <a:r>
              <a:rPr lang="en-US" dirty="0"/>
              <a:t> - distributes tenants across multiple databases or shards.  Multiple tenants are stored in each shard, with the number of shards growing as tenants are added.  </a:t>
            </a:r>
          </a:p>
          <a:p>
            <a:endParaRPr lang="en-US" dirty="0"/>
          </a:p>
          <a:p>
            <a:r>
              <a:rPr lang="en-US" b="1" dirty="0"/>
              <a:t>Database-per-tenant -</a:t>
            </a:r>
            <a:r>
              <a:rPr lang="en-US" dirty="0"/>
              <a:t> isolates each tenant in their own database. </a:t>
            </a:r>
          </a:p>
          <a:p>
            <a:endParaRPr lang="en-US" dirty="0"/>
          </a:p>
          <a:p>
            <a:r>
              <a:rPr lang="en-US" dirty="0"/>
              <a:t>While the models are very different, what differs most fundamentally is the level of isolation between tenants… </a:t>
            </a:r>
          </a:p>
          <a:p>
            <a:r>
              <a:rPr lang="en-US" dirty="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23FF1F-CCBD-431A-8B99-7B96185B8F5A}"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482633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23FF1F-CCBD-431A-8B99-7B96185B8F5A}"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906876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23FF1F-CCBD-431A-8B99-7B96185B8F5A}"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977435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an unpredictable tenant workload it’s by definition not practical to scale the resources up/down, you have to allocate resources to each database to handle peak workloads or sacrifice performance.  The result:</a:t>
            </a:r>
          </a:p>
          <a:p>
            <a:pPr marL="171450" indent="-171450">
              <a:buFont typeface="Arial" panose="020B0604020202020204" pitchFamily="34" charset="0"/>
              <a:buChar char="•"/>
            </a:pPr>
            <a:r>
              <a:rPr lang="en-US" dirty="0"/>
              <a:t>Databases are overprovisioned for most of the time to handle peaks</a:t>
            </a:r>
          </a:p>
          <a:p>
            <a:pPr marL="171450" indent="-171450">
              <a:buFont typeface="Arial" panose="020B0604020202020204" pitchFamily="34" charset="0"/>
              <a:buChar char="•"/>
            </a:pPr>
            <a:r>
              <a:rPr lang="en-US" dirty="0"/>
              <a:t>Leads to high cost if databases are individually provisioned</a:t>
            </a:r>
          </a:p>
          <a:p>
            <a:pPr marL="0" indent="0">
              <a:buFont typeface="Arial" panose="020B0604020202020204" pitchFamily="34" charset="0"/>
              <a:buNone/>
            </a:pPr>
            <a:r>
              <a:rPr lang="en-US" dirty="0"/>
              <a:t>The solution is to enable a group of databases to share a pool of resources – this pool can then behave much like the sharded or the shared database model, averaging out the moment-by-moment workload of individual tenants.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Workloads are averaged, and become… </a:t>
            </a:r>
          </a:p>
          <a:p>
            <a:pPr marL="171450" indent="-171450">
              <a:buFont typeface="Arial" panose="020B0604020202020204" pitchFamily="34" charset="0"/>
              <a:buChar char="•"/>
            </a:pPr>
            <a:r>
              <a:rPr lang="en-US" b="1" dirty="0"/>
              <a:t>Stable on a moment by moment basis, </a:t>
            </a:r>
            <a:r>
              <a:rPr lang="en-US" dirty="0"/>
              <a:t>and predictable over longer periods of time.  </a:t>
            </a:r>
          </a:p>
          <a:p>
            <a:pPr marL="0" indent="0">
              <a:buFont typeface="Arial" panose="020B0604020202020204" pitchFamily="34" charset="0"/>
              <a:buNone/>
            </a:pPr>
            <a:r>
              <a:rPr lang="en-US" dirty="0"/>
              <a:t>Now its feasible to scale resources up and down to accommodate trends: </a:t>
            </a:r>
          </a:p>
          <a:p>
            <a:pPr marL="171450" indent="-171450">
              <a:buFont typeface="Arial" panose="020B0604020202020204" pitchFamily="34" charset="0"/>
              <a:buChar char="•"/>
            </a:pPr>
            <a:r>
              <a:rPr lang="en-US" b="1" dirty="0"/>
              <a:t>Daily cycles</a:t>
            </a:r>
            <a:r>
              <a:rPr lang="en-US" dirty="0"/>
              <a:t>, scaling down overnight, </a:t>
            </a:r>
          </a:p>
          <a:p>
            <a:pPr marL="171450" indent="-171450">
              <a:buFont typeface="Arial" panose="020B0604020202020204" pitchFamily="34" charset="0"/>
              <a:buChar char="•"/>
            </a:pPr>
            <a:r>
              <a:rPr lang="en-US" b="1" dirty="0"/>
              <a:t>Weekly</a:t>
            </a:r>
            <a:r>
              <a:rPr lang="en-US" dirty="0"/>
              <a:t> variation, scaling down over the weekend; as well as </a:t>
            </a:r>
          </a:p>
          <a:p>
            <a:pPr marL="171450" indent="-171450">
              <a:buFont typeface="Arial" panose="020B0604020202020204" pitchFamily="34" charset="0"/>
              <a:buChar char="•"/>
            </a:pPr>
            <a:r>
              <a:rPr lang="en-US" dirty="0"/>
              <a:t>Monthly and seasonal </a:t>
            </a:r>
            <a:r>
              <a:rPr lang="en-US" b="1" dirty="0"/>
              <a:t>trends</a:t>
            </a:r>
            <a:r>
              <a:rPr lang="en-US" dirty="0"/>
              <a:t>, scaling up for </a:t>
            </a:r>
            <a:r>
              <a:rPr lang="en-US" b="1" dirty="0"/>
              <a:t>month-end reporting, tax year end,</a:t>
            </a:r>
            <a:r>
              <a:rPr lang="en-US" b="0" dirty="0"/>
              <a:t> or peaks during</a:t>
            </a:r>
            <a:r>
              <a:rPr lang="en-US" b="1" dirty="0"/>
              <a:t> holiday season</a:t>
            </a:r>
            <a:r>
              <a:rPr lang="en-US" dirty="0"/>
              <a:t>, etc.</a:t>
            </a:r>
          </a:p>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1728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6/30/2017 12:31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037461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6/30/2017 12:31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34613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6/30/2017 12:31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37867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AF23-FED8-432E-907D-9425B8E0AD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FF25E8-E44E-4C5A-9E93-73852C6D062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C9C18F-48C7-469F-A477-411678313A63}"/>
              </a:ext>
            </a:extLst>
          </p:cNvPr>
          <p:cNvSpPr>
            <a:spLocks noGrp="1"/>
          </p:cNvSpPr>
          <p:nvPr>
            <p:ph type="dt" sz="half" idx="10"/>
          </p:nvPr>
        </p:nvSpPr>
        <p:spPr/>
        <p:txBody>
          <a:bodyPr/>
          <a:lstStyle/>
          <a:p>
            <a:fld id="{454BFB23-A367-4BEF-A249-815588B697AB}" type="datetimeFigureOut">
              <a:rPr lang="en-US" smtClean="0"/>
              <a:t>6/30/2017</a:t>
            </a:fld>
            <a:endParaRPr lang="en-US"/>
          </a:p>
        </p:txBody>
      </p:sp>
      <p:sp>
        <p:nvSpPr>
          <p:cNvPr id="5" name="Footer Placeholder 4">
            <a:extLst>
              <a:ext uri="{FF2B5EF4-FFF2-40B4-BE49-F238E27FC236}">
                <a16:creationId xmlns:a16="http://schemas.microsoft.com/office/drawing/2014/main" id="{BA6A2DDE-EC8F-4391-89F9-74D9BE5E1E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72C04-8924-4E2F-B8BF-D3B3436088FF}"/>
              </a:ext>
            </a:extLst>
          </p:cNvPr>
          <p:cNvSpPr>
            <a:spLocks noGrp="1"/>
          </p:cNvSpPr>
          <p:nvPr>
            <p:ph type="sldNum" sz="quarter" idx="12"/>
          </p:nvPr>
        </p:nvSpPr>
        <p:spPr/>
        <p:txBody>
          <a:bodyPr/>
          <a:lstStyle/>
          <a:p>
            <a:fld id="{78150AF1-E5D0-434E-AAF6-B0FD704CED3D}" type="slidenum">
              <a:rPr lang="en-US" smtClean="0"/>
              <a:t>‹#›</a:t>
            </a:fld>
            <a:endParaRPr lang="en-US"/>
          </a:p>
        </p:txBody>
      </p:sp>
    </p:spTree>
    <p:extLst>
      <p:ext uri="{BB962C8B-B14F-4D97-AF65-F5344CB8AC3E}">
        <p14:creationId xmlns:p14="http://schemas.microsoft.com/office/powerpoint/2010/main" val="3039484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854" indent="-34285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04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594682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854" indent="-34285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04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2966546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571500" indent="-571500">
              <a:buFont typeface="Arial" panose="020B0604020202020204" pitchFamily="34" charset="0"/>
              <a:buChar char="•"/>
              <a:defRPr/>
            </a:lvl1pPr>
            <a:lvl2pPr marL="973138" indent="-457200">
              <a:buFont typeface="Arial" panose="020B0604020202020204" pitchFamily="34" charset="0"/>
              <a:buChar char="•"/>
              <a:defRPr/>
            </a:lvl2pPr>
            <a:lvl3pPr marL="1257300" indent="-342900">
              <a:buFont typeface="Arial" panose="020B0604020202020204" pitchFamily="34" charset="0"/>
              <a:buChar char="•"/>
              <a:defRPr/>
            </a:lvl3pPr>
            <a:lvl4pPr marL="1773238" indent="-342900">
              <a:buFont typeface="Arial" panose="020B0604020202020204" pitchFamily="34" charset="0"/>
              <a:buChar char="•"/>
              <a:defRPr/>
            </a:lvl4pPr>
            <a:lvl5pPr marL="2289175" indent="-342900" defTabSz="1254125">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5702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232157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8102778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1345919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9234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image" Target="../media/image1.emf"/><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4.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84" r:id="rId1"/>
    <p:sldLayoutId id="2147484488" r:id="rId2"/>
    <p:sldLayoutId id="2147484555"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500" r:id="rId1"/>
    <p:sldLayoutId id="2147484501" r:id="rId2"/>
    <p:sldLayoutId id="2147484504" r:id="rId3"/>
    <p:sldLayoutId id="2147484507" r:id="rId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5"/>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424104836"/>
      </p:ext>
    </p:extLst>
  </p:cSld>
  <p:clrMap bg1="lt1" tx1="dk1" bg2="lt2" tx2="dk2" accent1="accent1" accent2="accent2" accent3="accent3" accent4="accent4" accent5="accent5" accent6="accent6" hlink="hlink" folHlink="folHlink"/>
  <p:sldLayoutIdLst>
    <p:sldLayoutId id="2147484546" r:id="rId1"/>
    <p:sldLayoutId id="2147484553" r:id="rId2"/>
    <p:sldLayoutId id="2147484554"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653437825"/>
      </p:ext>
    </p:extLst>
  </p:cSld>
  <p:clrMap bg1="lt1" tx1="dk1" bg2="lt2" tx2="dk2" accent1="accent1" accent2="accent2" accent3="accent3" accent4="accent4" accent5="accent5" accent6="accent6" hlink="hlink" folHlink="folHlink"/>
  <p:sldLayoutIdLst>
    <p:sldLayoutId id="2147484564"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icrosoft/WingtipSaaS"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aka.ms/sqldbsaastutoria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microsoft/wingtipsaa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azure.microsoft.com/en-us/blog/saas-patterns-accelerate-saas-application-development-on-sql-database/" TargetMode="External"/><Relationship Id="rId5" Type="http://schemas.openxmlformats.org/officeDocument/2006/relationships/hyperlink" Target="https://docs.microsoft.com/en-us/azure/sql-database/sql-database-saas-tutorial" TargetMode="External"/><Relationship Id="rId4" Type="http://schemas.openxmlformats.org/officeDocument/2006/relationships/hyperlink" Target="https://aka.ms/sqldbsaastutoria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hyperlink" Target="https://azure.microsoft.com/en-us/blog/saas-patterns-accelerate-saas-application-development-on-sql-database/"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hyperlink" Target="https://docs.microsoft.com/en-us/azure/sql-database/sql-database-saas-tutorial" TargetMode="External"/><Relationship Id="rId5" Type="http://schemas.openxmlformats.org/officeDocument/2006/relationships/hyperlink" Target="https://aka.ms/sqldbsaastutorial" TargetMode="External"/><Relationship Id="rId4" Type="http://schemas.openxmlformats.org/officeDocument/2006/relationships/hyperlink" Target="https://github.com/microsoft/wingtipsaa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A1D3A-799F-48F7-B8F4-2C1F684E43BC}"/>
              </a:ext>
            </a:extLst>
          </p:cNvPr>
          <p:cNvSpPr>
            <a:spLocks noGrp="1"/>
          </p:cNvSpPr>
          <p:nvPr>
            <p:ph type="title"/>
          </p:nvPr>
        </p:nvSpPr>
        <p:spPr>
          <a:xfrm>
            <a:off x="274638" y="1577043"/>
            <a:ext cx="11887200" cy="4505849"/>
          </a:xfrm>
        </p:spPr>
        <p:txBody>
          <a:bodyPr/>
          <a:lstStyle/>
          <a:p>
            <a:r>
              <a:rPr lang="en-US" sz="4400" dirty="0"/>
              <a:t>Using SaaS patterns to accelerate multi-tenant SaaS application development on SQL Database</a:t>
            </a:r>
            <a:br>
              <a:rPr lang="en-US" sz="4400" dirty="0"/>
            </a:br>
            <a:br>
              <a:rPr lang="en-US" sz="4400" dirty="0"/>
            </a:br>
            <a:r>
              <a:rPr lang="en-US" sz="4400" dirty="0"/>
              <a:t>Introducing the Wingtip SaaS sample app</a:t>
            </a:r>
            <a:br>
              <a:rPr lang="en-US" sz="4400" dirty="0"/>
            </a:br>
            <a:br>
              <a:rPr lang="en-US" sz="3600" dirty="0">
                <a:solidFill>
                  <a:schemeClr val="bg1">
                    <a:lumMod val="20000"/>
                    <a:lumOff val="80000"/>
                  </a:schemeClr>
                </a:solidFill>
              </a:rPr>
            </a:br>
            <a:r>
              <a:rPr lang="en-US" sz="3200" dirty="0">
                <a:solidFill>
                  <a:schemeClr val="accent5">
                    <a:lumMod val="60000"/>
                    <a:lumOff val="40000"/>
                  </a:schemeClr>
                </a:solidFill>
              </a:rPr>
              <a:t>Bill Gibson</a:t>
            </a:r>
            <a:br>
              <a:rPr lang="en-US" sz="3200" dirty="0">
                <a:solidFill>
                  <a:schemeClr val="accent5">
                    <a:lumMod val="60000"/>
                    <a:lumOff val="40000"/>
                  </a:schemeClr>
                </a:solidFill>
              </a:rPr>
            </a:br>
            <a:r>
              <a:rPr lang="en-US" sz="3200" dirty="0">
                <a:solidFill>
                  <a:schemeClr val="accent5">
                    <a:lumMod val="60000"/>
                    <a:lumOff val="40000"/>
                  </a:schemeClr>
                </a:solidFill>
              </a:rPr>
              <a:t>Principal Program Manager, SQL Database</a:t>
            </a:r>
            <a:br>
              <a:rPr lang="en-US" sz="4400" dirty="0"/>
            </a:br>
            <a:endParaRPr lang="en-US" sz="2800" dirty="0"/>
          </a:p>
        </p:txBody>
      </p:sp>
    </p:spTree>
    <p:extLst>
      <p:ext uri="{BB962C8B-B14F-4D97-AF65-F5344CB8AC3E}">
        <p14:creationId xmlns:p14="http://schemas.microsoft.com/office/powerpoint/2010/main" val="207778995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A14358F-A94D-4932-B690-0309C1C43A2C}"/>
              </a:ext>
            </a:extLst>
          </p:cNvPr>
          <p:cNvGrpSpPr/>
          <p:nvPr/>
        </p:nvGrpSpPr>
        <p:grpSpPr>
          <a:xfrm>
            <a:off x="7033736" y="1874023"/>
            <a:ext cx="5309527" cy="2214535"/>
            <a:chOff x="7033851" y="1873793"/>
            <a:chExt cx="5310280" cy="2214849"/>
          </a:xfrm>
        </p:grpSpPr>
        <p:cxnSp>
          <p:nvCxnSpPr>
            <p:cNvPr id="181" name="Straight Connector 180">
              <a:extLst>
                <a:ext uri="{FF2B5EF4-FFF2-40B4-BE49-F238E27FC236}">
                  <a16:creationId xmlns:a16="http://schemas.microsoft.com/office/drawing/2014/main" id="{BC76EA57-A0E4-4468-801D-1D8CDF74384F}"/>
                </a:ext>
              </a:extLst>
            </p:cNvPr>
            <p:cNvCxnSpPr>
              <a:cxnSpLocks/>
            </p:cNvCxnSpPr>
            <p:nvPr/>
          </p:nvCxnSpPr>
          <p:spPr>
            <a:xfrm flipV="1">
              <a:off x="7033851" y="2501892"/>
              <a:ext cx="3815789" cy="158675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id="{8BF24A92-A281-468D-9D1D-7AEFA6C03634}"/>
                </a:ext>
              </a:extLst>
            </p:cNvPr>
            <p:cNvSpPr/>
            <p:nvPr/>
          </p:nvSpPr>
          <p:spPr>
            <a:xfrm>
              <a:off x="10058675" y="2245651"/>
              <a:ext cx="1857625" cy="506554"/>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r>
                <a:rPr lang="en-US" sz="1399" dirty="0">
                  <a:solidFill>
                    <a:srgbClr val="FFFFFF"/>
                  </a:solidFill>
                  <a:latin typeface="Segoe UI"/>
                </a:rPr>
                <a:t>Authentication</a:t>
              </a:r>
            </a:p>
          </p:txBody>
        </p:sp>
        <p:sp>
          <p:nvSpPr>
            <p:cNvPr id="185" name="TextBox 184">
              <a:extLst>
                <a:ext uri="{FF2B5EF4-FFF2-40B4-BE49-F238E27FC236}">
                  <a16:creationId xmlns:a16="http://schemas.microsoft.com/office/drawing/2014/main" id="{2643E1B6-89F6-4C74-9751-25A70214B56C}"/>
                </a:ext>
              </a:extLst>
            </p:cNvPr>
            <p:cNvSpPr txBox="1"/>
            <p:nvPr/>
          </p:nvSpPr>
          <p:spPr>
            <a:xfrm>
              <a:off x="11145714" y="1873793"/>
              <a:ext cx="1198417" cy="446460"/>
            </a:xfrm>
            <a:prstGeom prst="rect">
              <a:avLst/>
            </a:prstGeom>
            <a:noFill/>
          </p:spPr>
          <p:txBody>
            <a:bodyPr wrap="square" rtlCol="0">
              <a:spAutoFit/>
            </a:bodyPr>
            <a:lstStyle/>
            <a:p>
              <a:pPr algn="ctr" defTabSz="932418">
                <a:defRPr/>
              </a:pPr>
              <a:r>
                <a:rPr lang="en-US" sz="1122" i="1" dirty="0">
                  <a:solidFill>
                    <a:srgbClr val="7CCA62">
                      <a:lumMod val="50000"/>
                    </a:srgbClr>
                  </a:solidFill>
                  <a:latin typeface="Segoe UI"/>
                </a:rPr>
                <a:t>Azure Active Directory</a:t>
              </a:r>
            </a:p>
          </p:txBody>
        </p:sp>
      </p:grpSp>
      <p:sp>
        <p:nvSpPr>
          <p:cNvPr id="169" name="Rectangle 168">
            <a:extLst>
              <a:ext uri="{FF2B5EF4-FFF2-40B4-BE49-F238E27FC236}">
                <a16:creationId xmlns:a16="http://schemas.microsoft.com/office/drawing/2014/main" id="{C832737F-17DF-400C-9B69-EB03E8F9DB0D}"/>
              </a:ext>
            </a:extLst>
          </p:cNvPr>
          <p:cNvSpPr/>
          <p:nvPr/>
        </p:nvSpPr>
        <p:spPr bwMode="auto">
          <a:xfrm>
            <a:off x="882" y="-14049"/>
            <a:ext cx="12434712" cy="1116939"/>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168" name="Straight Connector 167">
            <a:extLst>
              <a:ext uri="{FF2B5EF4-FFF2-40B4-BE49-F238E27FC236}">
                <a16:creationId xmlns:a16="http://schemas.microsoft.com/office/drawing/2014/main" id="{266AAA4C-5D50-488C-9E33-49EB50FC2AFE}"/>
              </a:ext>
            </a:extLst>
          </p:cNvPr>
          <p:cNvCxnSpPr>
            <a:cxnSpLocks/>
          </p:cNvCxnSpPr>
          <p:nvPr/>
        </p:nvCxnSpPr>
        <p:spPr>
          <a:xfrm flipH="1">
            <a:off x="4321188" y="5697663"/>
            <a:ext cx="3218115" cy="182754"/>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B3D34D9C-8368-43C0-9A84-96A092CEA38D}"/>
              </a:ext>
            </a:extLst>
          </p:cNvPr>
          <p:cNvCxnSpPr>
            <a:cxnSpLocks/>
          </p:cNvCxnSpPr>
          <p:nvPr/>
        </p:nvCxnSpPr>
        <p:spPr>
          <a:xfrm flipV="1">
            <a:off x="7171562" y="3683117"/>
            <a:ext cx="1778857" cy="48814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4A167DD-3177-4A72-BA01-ADB3E9DCDF59}"/>
              </a:ext>
            </a:extLst>
          </p:cNvPr>
          <p:cNvCxnSpPr>
            <a:cxnSpLocks/>
          </p:cNvCxnSpPr>
          <p:nvPr/>
        </p:nvCxnSpPr>
        <p:spPr>
          <a:xfrm flipH="1" flipV="1">
            <a:off x="1785663" y="2273917"/>
            <a:ext cx="818594" cy="42495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cxnSpLocks/>
          </p:cNvCxnSpPr>
          <p:nvPr/>
        </p:nvCxnSpPr>
        <p:spPr>
          <a:xfrm flipV="1">
            <a:off x="8403554" y="4311321"/>
            <a:ext cx="2251290" cy="1050205"/>
          </a:xfrm>
          <a:prstGeom prst="line">
            <a:avLst/>
          </a:prstGeom>
          <a:ln w="76200">
            <a:solidFill>
              <a:schemeClr val="tx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a:endCxn id="26" idx="2"/>
          </p:cNvCxnSpPr>
          <p:nvPr/>
        </p:nvCxnSpPr>
        <p:spPr>
          <a:xfrm flipV="1">
            <a:off x="6405547" y="3614770"/>
            <a:ext cx="63158" cy="62517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a:cxnSpLocks/>
          </p:cNvCxnSpPr>
          <p:nvPr/>
        </p:nvCxnSpPr>
        <p:spPr>
          <a:xfrm flipH="1" flipV="1">
            <a:off x="8686704" y="5544746"/>
            <a:ext cx="2059447" cy="154836"/>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a:cxnSpLocks/>
          </p:cNvCxnSpPr>
          <p:nvPr/>
        </p:nvCxnSpPr>
        <p:spPr>
          <a:xfrm flipV="1">
            <a:off x="3932587" y="2711096"/>
            <a:ext cx="2469683" cy="1626499"/>
          </a:xfrm>
          <a:prstGeom prst="line">
            <a:avLst/>
          </a:prstGeom>
          <a:ln w="762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a:cxnSpLocks/>
          </p:cNvCxnSpPr>
          <p:nvPr/>
        </p:nvCxnSpPr>
        <p:spPr>
          <a:xfrm flipV="1">
            <a:off x="1680643" y="1552605"/>
            <a:ext cx="42995" cy="59607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a:cxnSpLocks/>
          </p:cNvCxnSpPr>
          <p:nvPr/>
        </p:nvCxnSpPr>
        <p:spPr>
          <a:xfrm flipH="1" flipV="1">
            <a:off x="1726491" y="2274862"/>
            <a:ext cx="1094687" cy="673291"/>
          </a:xfrm>
          <a:prstGeom prst="lin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cxnSp>
      <p:sp>
        <p:nvSpPr>
          <p:cNvPr id="294" name="Oval 293"/>
          <p:cNvSpPr/>
          <p:nvPr/>
        </p:nvSpPr>
        <p:spPr>
          <a:xfrm>
            <a:off x="944877" y="2075047"/>
            <a:ext cx="1164119" cy="398681"/>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r>
              <a:rPr lang="en-US" sz="1399" dirty="0">
                <a:solidFill>
                  <a:srgbClr val="FFFFFF"/>
                </a:solidFill>
                <a:latin typeface="Segoe UI Semilight"/>
              </a:rPr>
              <a:t>Scheduled</a:t>
            </a:r>
          </a:p>
        </p:txBody>
      </p:sp>
      <p:cxnSp>
        <p:nvCxnSpPr>
          <p:cNvPr id="208" name="Straight Connector 207"/>
          <p:cNvCxnSpPr>
            <a:cxnSpLocks/>
          </p:cNvCxnSpPr>
          <p:nvPr/>
        </p:nvCxnSpPr>
        <p:spPr>
          <a:xfrm flipH="1" flipV="1">
            <a:off x="1678976" y="5039896"/>
            <a:ext cx="272569" cy="1166296"/>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cxnSpLocks/>
          </p:cNvCxnSpPr>
          <p:nvPr/>
        </p:nvCxnSpPr>
        <p:spPr>
          <a:xfrm flipV="1">
            <a:off x="1677328" y="3702857"/>
            <a:ext cx="211299" cy="959095"/>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a:cxnSpLocks/>
          </p:cNvCxnSpPr>
          <p:nvPr/>
        </p:nvCxnSpPr>
        <p:spPr>
          <a:xfrm flipV="1">
            <a:off x="1793400" y="3025399"/>
            <a:ext cx="1481290" cy="171899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a:cxnSpLocks/>
          </p:cNvCxnSpPr>
          <p:nvPr/>
        </p:nvCxnSpPr>
        <p:spPr>
          <a:xfrm flipH="1" flipV="1">
            <a:off x="775022" y="3214651"/>
            <a:ext cx="549769" cy="264743"/>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cxnSpLocks/>
          </p:cNvCxnSpPr>
          <p:nvPr/>
        </p:nvCxnSpPr>
        <p:spPr>
          <a:xfrm flipV="1">
            <a:off x="4865361" y="1853035"/>
            <a:ext cx="558552" cy="47960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cxnSpLocks/>
          </p:cNvCxnSpPr>
          <p:nvPr/>
        </p:nvCxnSpPr>
        <p:spPr>
          <a:xfrm flipV="1">
            <a:off x="4557334" y="2413617"/>
            <a:ext cx="416295" cy="968575"/>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p:cNvCxnSpPr>
          <p:nvPr/>
        </p:nvCxnSpPr>
        <p:spPr>
          <a:xfrm flipV="1">
            <a:off x="6551251" y="2520704"/>
            <a:ext cx="146178" cy="90760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cxnSpLocks/>
          </p:cNvCxnSpPr>
          <p:nvPr/>
        </p:nvCxnSpPr>
        <p:spPr>
          <a:xfrm flipV="1">
            <a:off x="8787845" y="1964356"/>
            <a:ext cx="785710" cy="50051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a:cxnSpLocks/>
          </p:cNvCxnSpPr>
          <p:nvPr/>
        </p:nvCxnSpPr>
        <p:spPr>
          <a:xfrm flipH="1" flipV="1">
            <a:off x="7135983" y="2621896"/>
            <a:ext cx="1048735" cy="2817296"/>
          </a:xfrm>
          <a:prstGeom prst="line">
            <a:avLst/>
          </a:prstGeom>
          <a:ln w="762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a:cxnSpLocks/>
          </p:cNvCxnSpPr>
          <p:nvPr/>
        </p:nvCxnSpPr>
        <p:spPr>
          <a:xfrm flipV="1">
            <a:off x="8452487" y="5086557"/>
            <a:ext cx="1445503" cy="410473"/>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a:cxnSpLocks/>
          </p:cNvCxnSpPr>
          <p:nvPr/>
        </p:nvCxnSpPr>
        <p:spPr>
          <a:xfrm flipH="1" flipV="1">
            <a:off x="8193667" y="5583615"/>
            <a:ext cx="621376" cy="85276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a:cxnSpLocks/>
          </p:cNvCxnSpPr>
          <p:nvPr/>
        </p:nvCxnSpPr>
        <p:spPr>
          <a:xfrm flipV="1">
            <a:off x="3420314" y="3510878"/>
            <a:ext cx="966752" cy="943284"/>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a:cxnSpLocks/>
          </p:cNvCxnSpPr>
          <p:nvPr/>
        </p:nvCxnSpPr>
        <p:spPr>
          <a:xfrm flipH="1">
            <a:off x="3983685" y="5394084"/>
            <a:ext cx="1101869" cy="490775"/>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a:cxnSpLocks/>
          </p:cNvCxnSpPr>
          <p:nvPr/>
        </p:nvCxnSpPr>
        <p:spPr>
          <a:xfrm>
            <a:off x="3442672" y="4546323"/>
            <a:ext cx="133357" cy="119267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a:cxnSpLocks/>
          </p:cNvCxnSpPr>
          <p:nvPr/>
        </p:nvCxnSpPr>
        <p:spPr>
          <a:xfrm flipH="1" flipV="1">
            <a:off x="1816397" y="1577829"/>
            <a:ext cx="896316" cy="435285"/>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a:cxnSpLocks/>
          </p:cNvCxnSpPr>
          <p:nvPr/>
        </p:nvCxnSpPr>
        <p:spPr>
          <a:xfrm flipH="1" flipV="1">
            <a:off x="2897700" y="2230755"/>
            <a:ext cx="284419" cy="61745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a:cxnSpLocks/>
          </p:cNvCxnSpPr>
          <p:nvPr/>
        </p:nvCxnSpPr>
        <p:spPr>
          <a:xfrm flipV="1">
            <a:off x="876111" y="4944442"/>
            <a:ext cx="634880" cy="578896"/>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a:cxnSpLocks/>
          </p:cNvCxnSpPr>
          <p:nvPr/>
        </p:nvCxnSpPr>
        <p:spPr>
          <a:xfrm flipV="1">
            <a:off x="9514687" y="3631438"/>
            <a:ext cx="1179435" cy="679884"/>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cxnSpLocks/>
          </p:cNvCxnSpPr>
          <p:nvPr/>
        </p:nvCxnSpPr>
        <p:spPr>
          <a:xfrm>
            <a:off x="6115014" y="5333028"/>
            <a:ext cx="1708592" cy="259095"/>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cxnSpLocks/>
          </p:cNvCxnSpPr>
          <p:nvPr/>
        </p:nvCxnSpPr>
        <p:spPr>
          <a:xfrm flipV="1">
            <a:off x="8193667" y="2711095"/>
            <a:ext cx="368704" cy="2728097"/>
          </a:xfrm>
          <a:prstGeom prst="line">
            <a:avLst/>
          </a:prstGeom>
          <a:ln w="762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cxnSpLocks/>
          </p:cNvCxnSpPr>
          <p:nvPr/>
        </p:nvCxnSpPr>
        <p:spPr>
          <a:xfrm flipH="1" flipV="1">
            <a:off x="2017578" y="3485751"/>
            <a:ext cx="1086659" cy="93430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cxnSpLocks/>
          </p:cNvCxnSpPr>
          <p:nvPr/>
        </p:nvCxnSpPr>
        <p:spPr>
          <a:xfrm flipH="1">
            <a:off x="2137489" y="4440936"/>
            <a:ext cx="1020267" cy="1698225"/>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cxnSpLocks/>
          </p:cNvCxnSpPr>
          <p:nvPr/>
        </p:nvCxnSpPr>
        <p:spPr>
          <a:xfrm flipH="1" flipV="1">
            <a:off x="1254615" y="2835890"/>
            <a:ext cx="237114" cy="50873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a:cxnSpLocks/>
          </p:cNvCxnSpPr>
          <p:nvPr/>
        </p:nvCxnSpPr>
        <p:spPr>
          <a:xfrm flipV="1">
            <a:off x="835168" y="3543751"/>
            <a:ext cx="722827" cy="42457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cxnSpLocks/>
          </p:cNvCxnSpPr>
          <p:nvPr/>
        </p:nvCxnSpPr>
        <p:spPr>
          <a:xfrm flipV="1">
            <a:off x="3529177" y="1787408"/>
            <a:ext cx="100824" cy="87594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cxnSpLocks/>
          </p:cNvCxnSpPr>
          <p:nvPr/>
        </p:nvCxnSpPr>
        <p:spPr>
          <a:xfrm>
            <a:off x="6915540" y="4546324"/>
            <a:ext cx="1029239" cy="89705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cxnSpLocks/>
          </p:cNvCxnSpPr>
          <p:nvPr/>
        </p:nvCxnSpPr>
        <p:spPr>
          <a:xfrm>
            <a:off x="6616491" y="4420059"/>
            <a:ext cx="3193633" cy="61814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a:cxnSpLocks/>
          </p:cNvCxnSpPr>
          <p:nvPr/>
        </p:nvCxnSpPr>
        <p:spPr>
          <a:xfrm>
            <a:off x="9633086" y="4191410"/>
            <a:ext cx="1266928" cy="167293"/>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cxnSpLocks/>
          </p:cNvCxnSpPr>
          <p:nvPr/>
        </p:nvCxnSpPr>
        <p:spPr>
          <a:xfrm flipH="1" flipV="1">
            <a:off x="10423836" y="5065990"/>
            <a:ext cx="766354" cy="396006"/>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a:cxnSpLocks/>
          </p:cNvCxnSpPr>
          <p:nvPr/>
        </p:nvCxnSpPr>
        <p:spPr>
          <a:xfrm flipV="1">
            <a:off x="10720950" y="5771769"/>
            <a:ext cx="571210" cy="581187"/>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cxnSpLocks/>
          </p:cNvCxnSpPr>
          <p:nvPr/>
        </p:nvCxnSpPr>
        <p:spPr>
          <a:xfrm flipH="1" flipV="1">
            <a:off x="8364623" y="5564196"/>
            <a:ext cx="1954651" cy="87218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cxnSpLocks/>
          </p:cNvCxnSpPr>
          <p:nvPr/>
        </p:nvCxnSpPr>
        <p:spPr>
          <a:xfrm flipV="1">
            <a:off x="7823225" y="5643775"/>
            <a:ext cx="231675" cy="988317"/>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cxnSpLocks/>
          </p:cNvCxnSpPr>
          <p:nvPr/>
        </p:nvCxnSpPr>
        <p:spPr>
          <a:xfrm flipV="1">
            <a:off x="5212552" y="5481155"/>
            <a:ext cx="460395" cy="95522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cxnSpLocks/>
          </p:cNvCxnSpPr>
          <p:nvPr/>
        </p:nvCxnSpPr>
        <p:spPr>
          <a:xfrm flipV="1">
            <a:off x="1943953" y="4464392"/>
            <a:ext cx="979033" cy="46649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p:cNvCxnSpPr>
          <p:nvPr/>
        </p:nvCxnSpPr>
        <p:spPr>
          <a:xfrm flipH="1">
            <a:off x="3645634" y="4296615"/>
            <a:ext cx="1797882" cy="18779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cxnSpLocks/>
          </p:cNvCxnSpPr>
          <p:nvPr/>
        </p:nvCxnSpPr>
        <p:spPr>
          <a:xfrm flipV="1">
            <a:off x="3193628" y="2969997"/>
            <a:ext cx="207584" cy="147476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cxnSpLocks/>
          </p:cNvCxnSpPr>
          <p:nvPr/>
        </p:nvCxnSpPr>
        <p:spPr>
          <a:xfrm flipV="1">
            <a:off x="7109436" y="4239948"/>
            <a:ext cx="1791151" cy="8937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cxnSpLocks/>
          </p:cNvCxnSpPr>
          <p:nvPr/>
        </p:nvCxnSpPr>
        <p:spPr>
          <a:xfrm flipV="1">
            <a:off x="6832866" y="2698870"/>
            <a:ext cx="1451488" cy="70831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p:cNvCxnSpPr>
          <p:nvPr/>
        </p:nvCxnSpPr>
        <p:spPr>
          <a:xfrm flipH="1" flipV="1">
            <a:off x="5585196" y="1831699"/>
            <a:ext cx="909841" cy="62126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flipV="1">
            <a:off x="6660550" y="1903891"/>
            <a:ext cx="573711" cy="640085"/>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56528" y="111865"/>
            <a:ext cx="11493556" cy="916894"/>
          </a:xfrm>
        </p:spPr>
        <p:txBody>
          <a:bodyPr/>
          <a:lstStyle/>
          <a:p>
            <a:r>
              <a:rPr lang="en-US" dirty="0">
                <a:solidFill>
                  <a:schemeClr val="bg1"/>
                </a:solidFill>
              </a:rPr>
              <a:t>Patterns compose into E2E SaaS scenario</a:t>
            </a:r>
          </a:p>
        </p:txBody>
      </p:sp>
      <p:grpSp>
        <p:nvGrpSpPr>
          <p:cNvPr id="136" name="Group 135"/>
          <p:cNvGrpSpPr/>
          <p:nvPr/>
        </p:nvGrpSpPr>
        <p:grpSpPr>
          <a:xfrm>
            <a:off x="2487023" y="4152167"/>
            <a:ext cx="1655460" cy="582376"/>
            <a:chOff x="3771527" y="4836609"/>
            <a:chExt cx="1232876" cy="429195"/>
          </a:xfrm>
          <a:solidFill>
            <a:schemeClr val="accent2">
              <a:lumMod val="60000"/>
              <a:lumOff val="40000"/>
            </a:schemeClr>
          </a:solidFill>
        </p:grpSpPr>
        <p:sp>
          <p:nvSpPr>
            <p:cNvPr id="83" name="Oval 82"/>
            <p:cNvSpPr/>
            <p:nvPr/>
          </p:nvSpPr>
          <p:spPr>
            <a:xfrm>
              <a:off x="3771527" y="4836609"/>
              <a:ext cx="1232876" cy="42919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endParaRPr lang="en-US" sz="1428">
                <a:solidFill>
                  <a:srgbClr val="FFFFFF"/>
                </a:solidFill>
                <a:latin typeface="Segoe UI"/>
              </a:endParaRPr>
            </a:p>
          </p:txBody>
        </p:sp>
        <p:sp>
          <p:nvSpPr>
            <p:cNvPr id="5" name="TextBox 4"/>
            <p:cNvSpPr txBox="1"/>
            <p:nvPr/>
          </p:nvSpPr>
          <p:spPr>
            <a:xfrm>
              <a:off x="3855605" y="4869245"/>
              <a:ext cx="1096742" cy="3770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Manage performance</a:t>
              </a:r>
            </a:p>
          </p:txBody>
        </p:sp>
      </p:grpSp>
      <p:grpSp>
        <p:nvGrpSpPr>
          <p:cNvPr id="107" name="Group 106"/>
          <p:cNvGrpSpPr/>
          <p:nvPr/>
        </p:nvGrpSpPr>
        <p:grpSpPr>
          <a:xfrm>
            <a:off x="582009" y="4624580"/>
            <a:ext cx="1826768" cy="542323"/>
            <a:chOff x="3948453" y="5840842"/>
            <a:chExt cx="1542188" cy="628863"/>
          </a:xfrm>
          <a:solidFill>
            <a:schemeClr val="accent2">
              <a:lumMod val="60000"/>
              <a:lumOff val="40000"/>
            </a:schemeClr>
          </a:solidFill>
        </p:grpSpPr>
        <p:sp>
          <p:nvSpPr>
            <p:cNvPr id="85" name="Oval 84"/>
            <p:cNvSpPr/>
            <p:nvPr/>
          </p:nvSpPr>
          <p:spPr>
            <a:xfrm>
              <a:off x="3948453" y="5879547"/>
              <a:ext cx="1525132" cy="533539"/>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endParaRPr lang="en-US" sz="1428">
                <a:solidFill>
                  <a:srgbClr val="FFFFFF"/>
                </a:solidFill>
                <a:latin typeface="Segoe UI"/>
              </a:endParaRPr>
            </a:p>
          </p:txBody>
        </p:sp>
        <p:sp>
          <p:nvSpPr>
            <p:cNvPr id="6" name="TextBox 5"/>
            <p:cNvSpPr txBox="1"/>
            <p:nvPr/>
          </p:nvSpPr>
          <p:spPr>
            <a:xfrm>
              <a:off x="3955895" y="5840842"/>
              <a:ext cx="1534746" cy="628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Monitoring and alerting </a:t>
              </a:r>
            </a:p>
          </p:txBody>
        </p:sp>
      </p:grpSp>
      <p:grpSp>
        <p:nvGrpSpPr>
          <p:cNvPr id="108" name="Group 107"/>
          <p:cNvGrpSpPr/>
          <p:nvPr/>
        </p:nvGrpSpPr>
        <p:grpSpPr>
          <a:xfrm>
            <a:off x="1011787" y="5977309"/>
            <a:ext cx="1904956" cy="592452"/>
            <a:chOff x="971617" y="5913327"/>
            <a:chExt cx="1868038" cy="603888"/>
          </a:xfrm>
          <a:solidFill>
            <a:schemeClr val="accent2">
              <a:lumMod val="60000"/>
              <a:lumOff val="40000"/>
            </a:schemeClr>
          </a:solidFill>
        </p:grpSpPr>
        <p:sp>
          <p:nvSpPr>
            <p:cNvPr id="84" name="Oval 83"/>
            <p:cNvSpPr/>
            <p:nvPr/>
          </p:nvSpPr>
          <p:spPr>
            <a:xfrm>
              <a:off x="971617" y="5913327"/>
              <a:ext cx="1868038" cy="60388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defRPr/>
              </a:pPr>
              <a:endParaRPr lang="en-US" sz="1428">
                <a:solidFill>
                  <a:prstClr val="white"/>
                </a:solidFill>
                <a:latin typeface="Segoe UI"/>
              </a:endParaRPr>
            </a:p>
          </p:txBody>
        </p:sp>
        <p:sp>
          <p:nvSpPr>
            <p:cNvPr id="7" name="TextBox 6"/>
            <p:cNvSpPr txBox="1"/>
            <p:nvPr/>
          </p:nvSpPr>
          <p:spPr>
            <a:xfrm>
              <a:off x="1067662" y="5959757"/>
              <a:ext cx="1678281"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Load-balance databases</a:t>
              </a:r>
            </a:p>
          </p:txBody>
        </p:sp>
      </p:grpSp>
      <p:grpSp>
        <p:nvGrpSpPr>
          <p:cNvPr id="138" name="Group 137"/>
          <p:cNvGrpSpPr/>
          <p:nvPr/>
        </p:nvGrpSpPr>
        <p:grpSpPr>
          <a:xfrm>
            <a:off x="1021537" y="3169532"/>
            <a:ext cx="2100558" cy="615318"/>
            <a:chOff x="-386134" y="4774152"/>
            <a:chExt cx="1558399" cy="531812"/>
          </a:xfrm>
          <a:solidFill>
            <a:schemeClr val="accent6">
              <a:lumMod val="50000"/>
              <a:lumOff val="50000"/>
            </a:schemeClr>
          </a:solidFill>
        </p:grpSpPr>
        <p:sp>
          <p:nvSpPr>
            <p:cNvPr id="82" name="Oval 81"/>
            <p:cNvSpPr/>
            <p:nvPr/>
          </p:nvSpPr>
          <p:spPr>
            <a:xfrm>
              <a:off x="-386134" y="4816187"/>
              <a:ext cx="1545090" cy="4661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defRPr/>
              </a:pPr>
              <a:endParaRPr lang="en-US" sz="1428">
                <a:solidFill>
                  <a:prstClr val="white"/>
                </a:solidFill>
                <a:latin typeface="Segoe UI"/>
              </a:endParaRPr>
            </a:p>
          </p:txBody>
        </p:sp>
        <p:sp>
          <p:nvSpPr>
            <p:cNvPr id="8" name="TextBox 7"/>
            <p:cNvSpPr txBox="1"/>
            <p:nvPr/>
          </p:nvSpPr>
          <p:spPr>
            <a:xfrm>
              <a:off x="-350613" y="4774152"/>
              <a:ext cx="1522878"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Handle fluctuating aggregate workload</a:t>
              </a:r>
            </a:p>
          </p:txBody>
        </p:sp>
      </p:grpSp>
      <p:sp>
        <p:nvSpPr>
          <p:cNvPr id="79" name="Oval 78"/>
          <p:cNvSpPr/>
          <p:nvPr/>
        </p:nvSpPr>
        <p:spPr>
          <a:xfrm>
            <a:off x="2100123" y="2585276"/>
            <a:ext cx="2540260" cy="548012"/>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r>
              <a:rPr lang="en-US" sz="1399" dirty="0">
                <a:solidFill>
                  <a:srgbClr val="FFFFFF"/>
                </a:solidFill>
                <a:latin typeface="Segoe UI Semilight"/>
              </a:rPr>
              <a:t>Handle intense isolated tenant workload</a:t>
            </a:r>
            <a:endParaRPr lang="en-US" sz="1199" dirty="0">
              <a:solidFill>
                <a:srgbClr val="FFFFFF"/>
              </a:solidFill>
              <a:latin typeface="Segoe UI"/>
            </a:endParaRPr>
          </a:p>
        </p:txBody>
      </p:sp>
      <p:sp>
        <p:nvSpPr>
          <p:cNvPr id="92" name="Oval 91"/>
          <p:cNvSpPr/>
          <p:nvPr/>
        </p:nvSpPr>
        <p:spPr>
          <a:xfrm>
            <a:off x="7115887" y="5234356"/>
            <a:ext cx="1878026" cy="593074"/>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r>
              <a:rPr lang="en-US" sz="1428" dirty="0">
                <a:solidFill>
                  <a:srgbClr val="FFFFFF"/>
                </a:solidFill>
                <a:latin typeface="Segoe UI"/>
              </a:rPr>
              <a:t>Catalog tenants and databases</a:t>
            </a:r>
          </a:p>
        </p:txBody>
      </p:sp>
      <p:grpSp>
        <p:nvGrpSpPr>
          <p:cNvPr id="322" name="Group 321"/>
          <p:cNvGrpSpPr/>
          <p:nvPr/>
        </p:nvGrpSpPr>
        <p:grpSpPr>
          <a:xfrm>
            <a:off x="9540532" y="6151116"/>
            <a:ext cx="2019541" cy="630409"/>
            <a:chOff x="9260139" y="5757700"/>
            <a:chExt cx="1847380" cy="581331"/>
          </a:xfrm>
          <a:solidFill>
            <a:schemeClr val="accent2">
              <a:lumMod val="60000"/>
              <a:lumOff val="40000"/>
            </a:schemeClr>
          </a:solidFill>
        </p:grpSpPr>
        <p:sp>
          <p:nvSpPr>
            <p:cNvPr id="87" name="Oval 86"/>
            <p:cNvSpPr/>
            <p:nvPr/>
          </p:nvSpPr>
          <p:spPr>
            <a:xfrm>
              <a:off x="9285883" y="5757700"/>
              <a:ext cx="1711839" cy="581331"/>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endParaRPr lang="en-US" sz="1428">
                <a:solidFill>
                  <a:srgbClr val="FFFFFF"/>
                </a:solidFill>
                <a:latin typeface="Segoe UI"/>
              </a:endParaRPr>
            </a:p>
          </p:txBody>
        </p:sp>
        <p:sp>
          <p:nvSpPr>
            <p:cNvPr id="13" name="TextBox 12"/>
            <p:cNvSpPr txBox="1"/>
            <p:nvPr/>
          </p:nvSpPr>
          <p:spPr>
            <a:xfrm>
              <a:off x="9260139" y="5782802"/>
              <a:ext cx="1847380"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Manage extended </a:t>
              </a:r>
              <a:br>
                <a:rPr lang="en-US" sz="1399" dirty="0">
                  <a:solidFill>
                    <a:srgbClr val="FFFFFF"/>
                  </a:solidFill>
                </a:rPr>
              </a:br>
              <a:r>
                <a:rPr lang="en-US" sz="1399" dirty="0">
                  <a:solidFill>
                    <a:srgbClr val="FFFFFF"/>
                  </a:solidFill>
                </a:rPr>
                <a:t>tenant meta data</a:t>
              </a:r>
            </a:p>
          </p:txBody>
        </p:sp>
      </p:grpSp>
      <p:grpSp>
        <p:nvGrpSpPr>
          <p:cNvPr id="275" name="Group 274"/>
          <p:cNvGrpSpPr/>
          <p:nvPr/>
        </p:nvGrpSpPr>
        <p:grpSpPr>
          <a:xfrm>
            <a:off x="6659428" y="6297421"/>
            <a:ext cx="2027275" cy="674030"/>
            <a:chOff x="7034784" y="6094049"/>
            <a:chExt cx="1585834" cy="531812"/>
          </a:xfrm>
          <a:solidFill>
            <a:schemeClr val="accent2">
              <a:lumMod val="60000"/>
              <a:lumOff val="40000"/>
            </a:schemeClr>
          </a:solidFill>
        </p:grpSpPr>
        <p:sp>
          <p:nvSpPr>
            <p:cNvPr id="86" name="Oval 85"/>
            <p:cNvSpPr/>
            <p:nvPr/>
          </p:nvSpPr>
          <p:spPr>
            <a:xfrm>
              <a:off x="7034784" y="6152505"/>
              <a:ext cx="1585834" cy="44336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defRPr/>
              </a:pPr>
              <a:endParaRPr lang="en-US" sz="1836">
                <a:solidFill>
                  <a:prstClr val="white"/>
                </a:solidFill>
                <a:latin typeface="Segoe UI"/>
              </a:endParaRPr>
            </a:p>
          </p:txBody>
        </p:sp>
        <p:sp>
          <p:nvSpPr>
            <p:cNvPr id="14" name="TextBox 13"/>
            <p:cNvSpPr txBox="1"/>
            <p:nvPr/>
          </p:nvSpPr>
          <p:spPr>
            <a:xfrm>
              <a:off x="7126513" y="6094049"/>
              <a:ext cx="1405106"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Connect app to </a:t>
              </a:r>
              <a:br>
                <a:rPr lang="en-US" sz="1399" dirty="0">
                  <a:solidFill>
                    <a:srgbClr val="FFFFFF"/>
                  </a:solidFill>
                </a:rPr>
              </a:br>
              <a:r>
                <a:rPr lang="en-US" sz="1399" dirty="0">
                  <a:solidFill>
                    <a:srgbClr val="FFFFFF"/>
                  </a:solidFill>
                </a:rPr>
                <a:t>tenant database</a:t>
              </a:r>
            </a:p>
          </p:txBody>
        </p:sp>
      </p:grpSp>
      <p:grpSp>
        <p:nvGrpSpPr>
          <p:cNvPr id="334" name="Group 333"/>
          <p:cNvGrpSpPr/>
          <p:nvPr/>
        </p:nvGrpSpPr>
        <p:grpSpPr>
          <a:xfrm>
            <a:off x="4685115" y="4337597"/>
            <a:ext cx="2060712" cy="1291893"/>
            <a:chOff x="4592589" y="4180921"/>
            <a:chExt cx="2020775" cy="1266856"/>
          </a:xfrm>
          <a:solidFill>
            <a:schemeClr val="accent2">
              <a:lumMod val="60000"/>
              <a:lumOff val="40000"/>
            </a:schemeClr>
          </a:solidFill>
        </p:grpSpPr>
        <p:cxnSp>
          <p:nvCxnSpPr>
            <p:cNvPr id="73" name="Straight Connector 72"/>
            <p:cNvCxnSpPr>
              <a:cxnSpLocks/>
            </p:cNvCxnSpPr>
            <p:nvPr/>
          </p:nvCxnSpPr>
          <p:spPr>
            <a:xfrm flipV="1">
              <a:off x="5607954" y="4180921"/>
              <a:ext cx="472929" cy="905676"/>
            </a:xfrm>
            <a:prstGeom prst="line">
              <a:avLst/>
            </a:prstGeom>
            <a:grpFill/>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139" name="Group 138"/>
            <p:cNvGrpSpPr/>
            <p:nvPr/>
          </p:nvGrpSpPr>
          <p:grpSpPr>
            <a:xfrm>
              <a:off x="4592589" y="4832707"/>
              <a:ext cx="2020775" cy="615070"/>
              <a:chOff x="2476974" y="2785304"/>
              <a:chExt cx="2020775" cy="433245"/>
            </a:xfrm>
            <a:grpFill/>
          </p:grpSpPr>
          <p:sp>
            <p:nvSpPr>
              <p:cNvPr id="72" name="Oval 71"/>
              <p:cNvSpPr/>
              <p:nvPr/>
            </p:nvSpPr>
            <p:spPr>
              <a:xfrm>
                <a:off x="2489204" y="2785304"/>
                <a:ext cx="1971293" cy="43324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defRPr/>
                </a:pPr>
                <a:endParaRPr lang="en-US" sz="1836">
                  <a:solidFill>
                    <a:prstClr val="white"/>
                  </a:solidFill>
                  <a:latin typeface="Segoe UI"/>
                </a:endParaRPr>
              </a:p>
            </p:txBody>
          </p:sp>
          <p:sp>
            <p:nvSpPr>
              <p:cNvPr id="15" name="TextBox 14"/>
              <p:cNvSpPr txBox="1"/>
              <p:nvPr/>
            </p:nvSpPr>
            <p:spPr>
              <a:xfrm>
                <a:off x="2476974" y="2822714"/>
                <a:ext cx="2020775" cy="3672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Provision database </a:t>
                </a:r>
                <a:br>
                  <a:rPr lang="en-US" sz="1399" dirty="0">
                    <a:solidFill>
                      <a:srgbClr val="FFFFFF"/>
                    </a:solidFill>
                  </a:rPr>
                </a:br>
                <a:r>
                  <a:rPr lang="en-US" sz="1399" dirty="0">
                    <a:solidFill>
                      <a:srgbClr val="FFFFFF"/>
                    </a:solidFill>
                  </a:rPr>
                  <a:t>and schema</a:t>
                </a:r>
              </a:p>
            </p:txBody>
          </p:sp>
        </p:grpSp>
      </p:grpSp>
      <p:grpSp>
        <p:nvGrpSpPr>
          <p:cNvPr id="112" name="Group 111"/>
          <p:cNvGrpSpPr/>
          <p:nvPr/>
        </p:nvGrpSpPr>
        <p:grpSpPr>
          <a:xfrm>
            <a:off x="3566883" y="6059810"/>
            <a:ext cx="3152510" cy="640217"/>
            <a:chOff x="639937" y="1770440"/>
            <a:chExt cx="2874503" cy="563063"/>
          </a:xfrm>
          <a:solidFill>
            <a:schemeClr val="accent2">
              <a:lumMod val="60000"/>
              <a:lumOff val="40000"/>
            </a:schemeClr>
          </a:solidFill>
        </p:grpSpPr>
        <p:sp>
          <p:nvSpPr>
            <p:cNvPr id="75" name="Oval 74"/>
            <p:cNvSpPr/>
            <p:nvPr/>
          </p:nvSpPr>
          <p:spPr>
            <a:xfrm>
              <a:off x="639937" y="1770440"/>
              <a:ext cx="2789258" cy="549264"/>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defRPr/>
              </a:pPr>
              <a:endParaRPr lang="en-US" sz="1632">
                <a:solidFill>
                  <a:prstClr val="white"/>
                </a:solidFill>
                <a:latin typeface="Segoe UI"/>
              </a:endParaRPr>
            </a:p>
          </p:txBody>
        </p:sp>
        <p:sp>
          <p:nvSpPr>
            <p:cNvPr id="16" name="TextBox 15"/>
            <p:cNvSpPr txBox="1"/>
            <p:nvPr/>
          </p:nvSpPr>
          <p:spPr>
            <a:xfrm>
              <a:off x="659050" y="1802815"/>
              <a:ext cx="2855390" cy="530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dirty="0">
                  <a:solidFill>
                    <a:srgbClr val="FFFFFF"/>
                  </a:solidFill>
                </a:rPr>
                <a:t>Pre-provision databases to reduce tenant onboarding latency</a:t>
              </a:r>
            </a:p>
          </p:txBody>
        </p:sp>
      </p:grpSp>
      <p:sp>
        <p:nvSpPr>
          <p:cNvPr id="93" name="Oval 92"/>
          <p:cNvSpPr/>
          <p:nvPr/>
        </p:nvSpPr>
        <p:spPr>
          <a:xfrm>
            <a:off x="9439818" y="4837460"/>
            <a:ext cx="1805598" cy="484414"/>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p>
            <a:pPr algn="ctr" defTabSz="932418">
              <a:defRPr/>
            </a:pPr>
            <a:r>
              <a:rPr lang="en-US" sz="1428" dirty="0">
                <a:solidFill>
                  <a:srgbClr val="FFFFFF"/>
                </a:solidFill>
                <a:latin typeface="Segoe UI"/>
              </a:rPr>
              <a:t>Manage schema change</a:t>
            </a:r>
          </a:p>
        </p:txBody>
      </p:sp>
      <p:sp>
        <p:nvSpPr>
          <p:cNvPr id="80" name="Oval 79"/>
          <p:cNvSpPr/>
          <p:nvPr/>
        </p:nvSpPr>
        <p:spPr>
          <a:xfrm>
            <a:off x="39712" y="3718709"/>
            <a:ext cx="1136537" cy="379374"/>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r>
              <a:rPr lang="en-US" sz="1399" dirty="0">
                <a:solidFill>
                  <a:srgbClr val="FFFFFF"/>
                </a:solidFill>
                <a:latin typeface="Segoe UI Semilight"/>
              </a:rPr>
              <a:t>Scheduled</a:t>
            </a:r>
            <a:endParaRPr lang="en-US" sz="1399" dirty="0">
              <a:solidFill>
                <a:prstClr val="white"/>
              </a:solidFill>
              <a:latin typeface="Segoe UI"/>
            </a:endParaRPr>
          </a:p>
        </p:txBody>
      </p:sp>
      <p:sp>
        <p:nvSpPr>
          <p:cNvPr id="81" name="Oval 80"/>
          <p:cNvSpPr/>
          <p:nvPr/>
        </p:nvSpPr>
        <p:spPr>
          <a:xfrm>
            <a:off x="681057" y="2605568"/>
            <a:ext cx="1042579" cy="361554"/>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r>
              <a:rPr lang="en-US" sz="1399" dirty="0">
                <a:solidFill>
                  <a:srgbClr val="FFFFFF"/>
                </a:solidFill>
                <a:latin typeface="Segoe UI Semilight"/>
              </a:rPr>
              <a:t>Reactive</a:t>
            </a:r>
            <a:endParaRPr lang="en-US" sz="1399" dirty="0">
              <a:solidFill>
                <a:srgbClr val="FFFFFF"/>
              </a:solidFill>
              <a:latin typeface="Segoe UI"/>
            </a:endParaRPr>
          </a:p>
        </p:txBody>
      </p:sp>
      <p:grpSp>
        <p:nvGrpSpPr>
          <p:cNvPr id="315" name="Group 314"/>
          <p:cNvGrpSpPr/>
          <p:nvPr/>
        </p:nvGrpSpPr>
        <p:grpSpPr>
          <a:xfrm>
            <a:off x="7660723" y="2307583"/>
            <a:ext cx="2035259" cy="542323"/>
            <a:chOff x="6835692" y="2256099"/>
            <a:chExt cx="1995816" cy="531812"/>
          </a:xfrm>
          <a:solidFill>
            <a:schemeClr val="accent2">
              <a:lumMod val="60000"/>
              <a:lumOff val="40000"/>
            </a:schemeClr>
          </a:solidFill>
        </p:grpSpPr>
        <p:sp>
          <p:nvSpPr>
            <p:cNvPr id="53" name="Oval 52"/>
            <p:cNvSpPr/>
            <p:nvPr/>
          </p:nvSpPr>
          <p:spPr>
            <a:xfrm>
              <a:off x="6835692" y="2266849"/>
              <a:ext cx="1995816" cy="507364"/>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defRPr/>
              </a:pPr>
              <a:endParaRPr lang="en-US" sz="1836">
                <a:solidFill>
                  <a:prstClr val="white"/>
                </a:solidFill>
                <a:latin typeface="Segoe UI"/>
              </a:endParaRPr>
            </a:p>
          </p:txBody>
        </p:sp>
        <p:sp>
          <p:nvSpPr>
            <p:cNvPr id="25" name="TextBox 24"/>
            <p:cNvSpPr txBox="1"/>
            <p:nvPr/>
          </p:nvSpPr>
          <p:spPr>
            <a:xfrm>
              <a:off x="6954823" y="2256099"/>
              <a:ext cx="1828800"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Recover tenant data after tenant error</a:t>
              </a:r>
            </a:p>
          </p:txBody>
        </p:sp>
      </p:grpSp>
      <p:grpSp>
        <p:nvGrpSpPr>
          <p:cNvPr id="204" name="Group 203"/>
          <p:cNvGrpSpPr/>
          <p:nvPr/>
        </p:nvGrpSpPr>
        <p:grpSpPr>
          <a:xfrm>
            <a:off x="5801995" y="3216050"/>
            <a:ext cx="1313892" cy="467067"/>
            <a:chOff x="5190999" y="2677489"/>
            <a:chExt cx="878587" cy="458015"/>
          </a:xfrm>
          <a:solidFill>
            <a:schemeClr val="accent2">
              <a:lumMod val="60000"/>
              <a:lumOff val="40000"/>
            </a:schemeClr>
          </a:solidFill>
        </p:grpSpPr>
        <p:sp>
          <p:nvSpPr>
            <p:cNvPr id="51" name="Oval 50"/>
            <p:cNvSpPr/>
            <p:nvPr/>
          </p:nvSpPr>
          <p:spPr>
            <a:xfrm>
              <a:off x="5190999" y="2677489"/>
              <a:ext cx="878587" cy="45801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endParaRPr lang="en-US" sz="1399">
                <a:solidFill>
                  <a:srgbClr val="FFFFFF"/>
                </a:solidFill>
                <a:latin typeface="Segoe UI"/>
              </a:endParaRPr>
            </a:p>
          </p:txBody>
        </p:sp>
        <p:sp>
          <p:nvSpPr>
            <p:cNvPr id="26" name="TextBox 25"/>
            <p:cNvSpPr txBox="1"/>
            <p:nvPr/>
          </p:nvSpPr>
          <p:spPr>
            <a:xfrm>
              <a:off x="5420676" y="2724989"/>
              <a:ext cx="432291" cy="3434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BCDR </a:t>
              </a:r>
            </a:p>
          </p:txBody>
        </p:sp>
      </p:grpSp>
      <p:grpSp>
        <p:nvGrpSpPr>
          <p:cNvPr id="113" name="Group 112"/>
          <p:cNvGrpSpPr/>
          <p:nvPr/>
        </p:nvGrpSpPr>
        <p:grpSpPr>
          <a:xfrm>
            <a:off x="6332375" y="1557273"/>
            <a:ext cx="2071178" cy="550882"/>
            <a:chOff x="4083734" y="1314632"/>
            <a:chExt cx="1334325" cy="292977"/>
          </a:xfrm>
          <a:solidFill>
            <a:schemeClr val="accent2">
              <a:lumMod val="60000"/>
              <a:lumOff val="40000"/>
            </a:schemeClr>
          </a:solidFill>
        </p:grpSpPr>
        <p:sp>
          <p:nvSpPr>
            <p:cNvPr id="40" name="Oval 39"/>
            <p:cNvSpPr/>
            <p:nvPr/>
          </p:nvSpPr>
          <p:spPr>
            <a:xfrm>
              <a:off x="4120738" y="1325563"/>
              <a:ext cx="1223724" cy="282046"/>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endParaRPr lang="en-US" sz="1428">
                <a:solidFill>
                  <a:srgbClr val="FFFFFF"/>
                </a:solidFill>
                <a:latin typeface="Segoe UI"/>
              </a:endParaRPr>
            </a:p>
          </p:txBody>
        </p:sp>
        <p:sp>
          <p:nvSpPr>
            <p:cNvPr id="28" name="TextBox 27"/>
            <p:cNvSpPr txBox="1"/>
            <p:nvPr/>
          </p:nvSpPr>
          <p:spPr>
            <a:xfrm>
              <a:off x="4083734" y="1314632"/>
              <a:ext cx="1334325" cy="2884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Restore from geo-redundant backup</a:t>
              </a:r>
            </a:p>
          </p:txBody>
        </p:sp>
      </p:grpSp>
      <p:grpSp>
        <p:nvGrpSpPr>
          <p:cNvPr id="117" name="Group 116"/>
          <p:cNvGrpSpPr/>
          <p:nvPr/>
        </p:nvGrpSpPr>
        <p:grpSpPr>
          <a:xfrm>
            <a:off x="4258043" y="1388940"/>
            <a:ext cx="2079003" cy="663585"/>
            <a:chOff x="5533812" y="1190744"/>
            <a:chExt cx="1455402" cy="532478"/>
          </a:xfrm>
          <a:solidFill>
            <a:schemeClr val="accent6">
              <a:lumMod val="50000"/>
              <a:lumOff val="50000"/>
            </a:schemeClr>
          </a:solidFill>
        </p:grpSpPr>
        <p:sp>
          <p:nvSpPr>
            <p:cNvPr id="43" name="Oval 42"/>
            <p:cNvSpPr/>
            <p:nvPr/>
          </p:nvSpPr>
          <p:spPr>
            <a:xfrm>
              <a:off x="5579797" y="1223516"/>
              <a:ext cx="1345108" cy="459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defRPr/>
              </a:pPr>
              <a:endParaRPr lang="en-US" sz="1836">
                <a:solidFill>
                  <a:prstClr val="white"/>
                </a:solidFill>
                <a:latin typeface="Segoe UI"/>
              </a:endParaRPr>
            </a:p>
          </p:txBody>
        </p:sp>
        <p:sp>
          <p:nvSpPr>
            <p:cNvPr id="29" name="TextBox 28"/>
            <p:cNvSpPr txBox="1"/>
            <p:nvPr/>
          </p:nvSpPr>
          <p:spPr>
            <a:xfrm>
              <a:off x="5533812" y="1190744"/>
              <a:ext cx="1455402" cy="532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Geo-replicate dbs for fastest recovery</a:t>
              </a:r>
            </a:p>
          </p:txBody>
        </p:sp>
      </p:grpSp>
      <p:grpSp>
        <p:nvGrpSpPr>
          <p:cNvPr id="111" name="Group 110"/>
          <p:cNvGrpSpPr/>
          <p:nvPr/>
        </p:nvGrpSpPr>
        <p:grpSpPr>
          <a:xfrm>
            <a:off x="1015641" y="1298140"/>
            <a:ext cx="1403536" cy="533375"/>
            <a:chOff x="0" y="3083343"/>
            <a:chExt cx="1376336" cy="588195"/>
          </a:xfrm>
          <a:solidFill>
            <a:schemeClr val="accent1">
              <a:lumMod val="60000"/>
              <a:lumOff val="40000"/>
            </a:schemeClr>
          </a:solidFill>
        </p:grpSpPr>
        <p:sp>
          <p:nvSpPr>
            <p:cNvPr id="78" name="Oval 77"/>
            <p:cNvSpPr/>
            <p:nvPr/>
          </p:nvSpPr>
          <p:spPr>
            <a:xfrm>
              <a:off x="0" y="3106888"/>
              <a:ext cx="1376336" cy="537391"/>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defRPr/>
              </a:pPr>
              <a:endParaRPr lang="en-US" sz="1428">
                <a:solidFill>
                  <a:prstClr val="white"/>
                </a:solidFill>
                <a:latin typeface="Segoe UI"/>
              </a:endParaRPr>
            </a:p>
          </p:txBody>
        </p:sp>
        <p:sp>
          <p:nvSpPr>
            <p:cNvPr id="30" name="TextBox 29"/>
            <p:cNvSpPr txBox="1"/>
            <p:nvPr/>
          </p:nvSpPr>
          <p:spPr>
            <a:xfrm>
              <a:off x="56222" y="3083343"/>
              <a:ext cx="1247375" cy="588195"/>
            </a:xfrm>
            <a:prstGeom prst="rect">
              <a:avLst/>
            </a:prstGeom>
            <a:noFill/>
          </p:spPr>
          <p:txBody>
            <a:bodyPr wrap="square" rtlCol="0">
              <a:spAutoFit/>
            </a:bodyPr>
            <a:lstStyle/>
            <a:p>
              <a:pPr algn="ctr" defTabSz="932418">
                <a:defRPr/>
              </a:pPr>
              <a:r>
                <a:rPr lang="en-US" sz="1399" dirty="0">
                  <a:solidFill>
                    <a:srgbClr val="FFFFFF"/>
                  </a:solidFill>
                  <a:latin typeface="Segoe UI"/>
                </a:rPr>
                <a:t>Tenant self service</a:t>
              </a:r>
            </a:p>
          </p:txBody>
        </p:sp>
      </p:grpSp>
      <p:sp>
        <p:nvSpPr>
          <p:cNvPr id="70" name="Oval 69"/>
          <p:cNvSpPr/>
          <p:nvPr/>
        </p:nvSpPr>
        <p:spPr>
          <a:xfrm>
            <a:off x="8562371" y="3950035"/>
            <a:ext cx="1441500" cy="547482"/>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r>
              <a:rPr lang="en-US" sz="1399" dirty="0">
                <a:solidFill>
                  <a:srgbClr val="FFFFFF"/>
                </a:solidFill>
                <a:latin typeface="Segoe UI"/>
              </a:rPr>
              <a:t>Cross-Tenant Analytics</a:t>
            </a:r>
          </a:p>
        </p:txBody>
      </p:sp>
      <p:grpSp>
        <p:nvGrpSpPr>
          <p:cNvPr id="314" name="Group 313"/>
          <p:cNvGrpSpPr/>
          <p:nvPr/>
        </p:nvGrpSpPr>
        <p:grpSpPr>
          <a:xfrm>
            <a:off x="5576804" y="2164452"/>
            <a:ext cx="2049140" cy="669762"/>
            <a:chOff x="5045233" y="1874554"/>
            <a:chExt cx="1789982" cy="559357"/>
          </a:xfrm>
          <a:solidFill>
            <a:schemeClr val="accent2">
              <a:lumMod val="60000"/>
              <a:lumOff val="40000"/>
            </a:schemeClr>
          </a:solidFill>
        </p:grpSpPr>
        <p:sp>
          <p:nvSpPr>
            <p:cNvPr id="45" name="Oval 44"/>
            <p:cNvSpPr/>
            <p:nvPr/>
          </p:nvSpPr>
          <p:spPr>
            <a:xfrm>
              <a:off x="5122670" y="1874554"/>
              <a:ext cx="1675497" cy="53260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defRPr/>
              </a:pPr>
              <a:endParaRPr lang="en-US" sz="1199">
                <a:solidFill>
                  <a:prstClr val="white"/>
                </a:solidFill>
                <a:latin typeface="Segoe UI"/>
              </a:endParaRPr>
            </a:p>
          </p:txBody>
        </p:sp>
        <p:sp>
          <p:nvSpPr>
            <p:cNvPr id="27" name="TextBox 26"/>
            <p:cNvSpPr txBox="1"/>
            <p:nvPr/>
          </p:nvSpPr>
          <p:spPr>
            <a:xfrm>
              <a:off x="5045233" y="1902099"/>
              <a:ext cx="1789982"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Managed recovery of tenants at scale  </a:t>
              </a:r>
            </a:p>
          </p:txBody>
        </p:sp>
      </p:grpSp>
      <p:grpSp>
        <p:nvGrpSpPr>
          <p:cNvPr id="118" name="Group 117"/>
          <p:cNvGrpSpPr/>
          <p:nvPr/>
        </p:nvGrpSpPr>
        <p:grpSpPr>
          <a:xfrm>
            <a:off x="8749816" y="1668741"/>
            <a:ext cx="2039724" cy="374259"/>
            <a:chOff x="7783408" y="1607609"/>
            <a:chExt cx="2000194" cy="332198"/>
          </a:xfrm>
          <a:solidFill>
            <a:schemeClr val="accent2">
              <a:lumMod val="60000"/>
              <a:lumOff val="40000"/>
            </a:schemeClr>
          </a:solidFill>
        </p:grpSpPr>
        <p:sp>
          <p:nvSpPr>
            <p:cNvPr id="58" name="Oval 57"/>
            <p:cNvSpPr/>
            <p:nvPr/>
          </p:nvSpPr>
          <p:spPr>
            <a:xfrm>
              <a:off x="7800184" y="1607609"/>
              <a:ext cx="1942392" cy="33219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endParaRPr lang="en-US" sz="1428">
                <a:solidFill>
                  <a:srgbClr val="FFFFFF"/>
                </a:solidFill>
                <a:latin typeface="Segoe UI"/>
              </a:endParaRPr>
            </a:p>
          </p:txBody>
        </p:sp>
        <p:sp>
          <p:nvSpPr>
            <p:cNvPr id="57" name="TextBox 56"/>
            <p:cNvSpPr txBox="1"/>
            <p:nvPr/>
          </p:nvSpPr>
          <p:spPr>
            <a:xfrm>
              <a:off x="7783408" y="1613258"/>
              <a:ext cx="2000194" cy="282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Tenant self service</a:t>
              </a:r>
            </a:p>
          </p:txBody>
        </p:sp>
      </p:grpSp>
      <p:grpSp>
        <p:nvGrpSpPr>
          <p:cNvPr id="127" name="Group 126"/>
          <p:cNvGrpSpPr/>
          <p:nvPr/>
        </p:nvGrpSpPr>
        <p:grpSpPr>
          <a:xfrm>
            <a:off x="10179959" y="4045249"/>
            <a:ext cx="1770455" cy="591485"/>
            <a:chOff x="10053511" y="4623489"/>
            <a:chExt cx="1736144" cy="580023"/>
          </a:xfrm>
          <a:solidFill>
            <a:schemeClr val="accent2">
              <a:lumMod val="60000"/>
              <a:lumOff val="40000"/>
            </a:schemeClr>
          </a:solidFill>
        </p:grpSpPr>
        <p:sp>
          <p:nvSpPr>
            <p:cNvPr id="90" name="Oval 89"/>
            <p:cNvSpPr/>
            <p:nvPr/>
          </p:nvSpPr>
          <p:spPr>
            <a:xfrm>
              <a:off x="10053511" y="4623489"/>
              <a:ext cx="1736144" cy="554647"/>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endParaRPr lang="en-US" sz="1428">
                <a:solidFill>
                  <a:srgbClr val="FFFFFF"/>
                </a:solidFill>
                <a:latin typeface="Segoe UI"/>
              </a:endParaRPr>
            </a:p>
          </p:txBody>
        </p:sp>
        <p:sp>
          <p:nvSpPr>
            <p:cNvPr id="68" name="TextBox 67"/>
            <p:cNvSpPr txBox="1"/>
            <p:nvPr/>
          </p:nvSpPr>
          <p:spPr>
            <a:xfrm>
              <a:off x="10129794" y="4671700"/>
              <a:ext cx="1628022"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Query across tenant databases</a:t>
              </a:r>
            </a:p>
          </p:txBody>
        </p:sp>
      </p:grpSp>
      <p:grpSp>
        <p:nvGrpSpPr>
          <p:cNvPr id="121" name="Group 120"/>
          <p:cNvGrpSpPr/>
          <p:nvPr/>
        </p:nvGrpSpPr>
        <p:grpSpPr>
          <a:xfrm>
            <a:off x="10146153" y="3300831"/>
            <a:ext cx="1790967" cy="598921"/>
            <a:chOff x="9687654" y="2889565"/>
            <a:chExt cx="1398894" cy="587315"/>
          </a:xfrm>
          <a:solidFill>
            <a:schemeClr val="accent2">
              <a:lumMod val="60000"/>
              <a:lumOff val="40000"/>
            </a:schemeClr>
          </a:solidFill>
        </p:grpSpPr>
        <p:sp>
          <p:nvSpPr>
            <p:cNvPr id="88" name="Oval 87"/>
            <p:cNvSpPr/>
            <p:nvPr/>
          </p:nvSpPr>
          <p:spPr>
            <a:xfrm>
              <a:off x="9687654" y="2889565"/>
              <a:ext cx="1398894" cy="554647"/>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defRPr/>
              </a:pPr>
              <a:endParaRPr lang="en-US" sz="1836">
                <a:solidFill>
                  <a:prstClr val="white"/>
                </a:solidFill>
                <a:latin typeface="Segoe UI"/>
              </a:endParaRPr>
            </a:p>
          </p:txBody>
        </p:sp>
        <p:sp>
          <p:nvSpPr>
            <p:cNvPr id="69" name="TextBox 68"/>
            <p:cNvSpPr txBox="1"/>
            <p:nvPr/>
          </p:nvSpPr>
          <p:spPr>
            <a:xfrm>
              <a:off x="9736058" y="2955448"/>
              <a:ext cx="1346314" cy="52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Extract and analyze tenant data </a:t>
              </a:r>
            </a:p>
          </p:txBody>
        </p:sp>
      </p:grpSp>
      <p:sp>
        <p:nvSpPr>
          <p:cNvPr id="94" name="TextBox 93"/>
          <p:cNvSpPr txBox="1"/>
          <p:nvPr/>
        </p:nvSpPr>
        <p:spPr>
          <a:xfrm>
            <a:off x="10654843" y="2872223"/>
            <a:ext cx="1694983" cy="446397"/>
          </a:xfrm>
          <a:prstGeom prst="rect">
            <a:avLst/>
          </a:prstGeom>
          <a:noFill/>
        </p:spPr>
        <p:txBody>
          <a:bodyPr wrap="square" rtlCol="0">
            <a:spAutoFit/>
          </a:bodyPr>
          <a:lstStyle/>
          <a:p>
            <a:pPr algn="ctr" defTabSz="932418">
              <a:defRPr/>
            </a:pPr>
            <a:r>
              <a:rPr lang="en-US" sz="1122" i="1" dirty="0">
                <a:solidFill>
                  <a:srgbClr val="7CCA62">
                    <a:lumMod val="50000"/>
                  </a:srgbClr>
                </a:solidFill>
                <a:latin typeface="Segoe UI"/>
              </a:rPr>
              <a:t>SQL DW</a:t>
            </a:r>
            <a:br>
              <a:rPr lang="en-US" sz="1122" i="1" dirty="0">
                <a:solidFill>
                  <a:srgbClr val="7CCA62">
                    <a:lumMod val="50000"/>
                  </a:srgbClr>
                </a:solidFill>
                <a:latin typeface="Segoe UI"/>
              </a:rPr>
            </a:br>
            <a:r>
              <a:rPr lang="en-US" sz="1122" i="1" dirty="0">
                <a:solidFill>
                  <a:srgbClr val="7CCA62">
                    <a:lumMod val="50000"/>
                  </a:srgbClr>
                </a:solidFill>
                <a:latin typeface="Segoe UI"/>
              </a:rPr>
              <a:t>SQL DB + ColumnStore</a:t>
            </a:r>
          </a:p>
        </p:txBody>
      </p:sp>
      <p:sp>
        <p:nvSpPr>
          <p:cNvPr id="95" name="TextBox 94"/>
          <p:cNvSpPr txBox="1"/>
          <p:nvPr/>
        </p:nvSpPr>
        <p:spPr>
          <a:xfrm>
            <a:off x="11147481" y="4929743"/>
            <a:ext cx="975382" cy="270247"/>
          </a:xfrm>
          <a:prstGeom prst="rect">
            <a:avLst/>
          </a:prstGeom>
          <a:noFill/>
        </p:spPr>
        <p:txBody>
          <a:bodyPr wrap="square" rtlCol="0">
            <a:spAutoFit/>
          </a:bodyPr>
          <a:lstStyle/>
          <a:p>
            <a:pPr algn="ctr" defTabSz="932418">
              <a:defRPr/>
            </a:pPr>
            <a:r>
              <a:rPr lang="en-US" sz="1122" i="1" dirty="0">
                <a:solidFill>
                  <a:srgbClr val="7CCA62">
                    <a:lumMod val="50000"/>
                  </a:srgbClr>
                </a:solidFill>
                <a:latin typeface="Segoe UI"/>
              </a:rPr>
              <a:t>Elastic Jobs</a:t>
            </a:r>
          </a:p>
        </p:txBody>
      </p:sp>
      <p:grpSp>
        <p:nvGrpSpPr>
          <p:cNvPr id="125" name="Group 124"/>
          <p:cNvGrpSpPr/>
          <p:nvPr/>
        </p:nvGrpSpPr>
        <p:grpSpPr>
          <a:xfrm>
            <a:off x="10112410" y="5400960"/>
            <a:ext cx="2391208" cy="632879"/>
            <a:chOff x="10354048" y="3712456"/>
            <a:chExt cx="2115248" cy="571988"/>
          </a:xfrm>
          <a:solidFill>
            <a:schemeClr val="accent2">
              <a:lumMod val="60000"/>
              <a:lumOff val="40000"/>
            </a:schemeClr>
          </a:solidFill>
        </p:grpSpPr>
        <p:sp>
          <p:nvSpPr>
            <p:cNvPr id="123" name="Oval 122"/>
            <p:cNvSpPr/>
            <p:nvPr/>
          </p:nvSpPr>
          <p:spPr>
            <a:xfrm>
              <a:off x="10537038" y="3729797"/>
              <a:ext cx="1736144" cy="554647"/>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endParaRPr lang="en-US" sz="1428">
                <a:solidFill>
                  <a:srgbClr val="FFFFFF"/>
                </a:solidFill>
                <a:latin typeface="Segoe UI"/>
              </a:endParaRPr>
            </a:p>
          </p:txBody>
        </p:sp>
        <p:sp>
          <p:nvSpPr>
            <p:cNvPr id="124" name="TextBox 123"/>
            <p:cNvSpPr txBox="1"/>
            <p:nvPr/>
          </p:nvSpPr>
          <p:spPr>
            <a:xfrm>
              <a:off x="10354048" y="3712456"/>
              <a:ext cx="2115248" cy="513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Manage schema </a:t>
              </a:r>
              <a:br>
                <a:rPr lang="en-US" sz="1399" dirty="0">
                  <a:solidFill>
                    <a:srgbClr val="FFFFFF"/>
                  </a:solidFill>
                </a:rPr>
              </a:br>
              <a:r>
                <a:rPr lang="en-US" sz="1399" dirty="0">
                  <a:solidFill>
                    <a:srgbClr val="FFFFFF"/>
                  </a:solidFill>
                </a:rPr>
                <a:t>versioning via catalog</a:t>
              </a:r>
            </a:p>
          </p:txBody>
        </p:sp>
      </p:grpSp>
      <p:grpSp>
        <p:nvGrpSpPr>
          <p:cNvPr id="219" name="Group 218"/>
          <p:cNvGrpSpPr/>
          <p:nvPr/>
        </p:nvGrpSpPr>
        <p:grpSpPr>
          <a:xfrm>
            <a:off x="15492" y="5371703"/>
            <a:ext cx="1749560" cy="558588"/>
            <a:chOff x="3779019" y="5862010"/>
            <a:chExt cx="1715655" cy="647724"/>
          </a:xfrm>
          <a:solidFill>
            <a:schemeClr val="accent6">
              <a:lumMod val="50000"/>
              <a:lumOff val="50000"/>
            </a:schemeClr>
          </a:solidFill>
        </p:grpSpPr>
        <p:sp>
          <p:nvSpPr>
            <p:cNvPr id="220" name="Oval 219"/>
            <p:cNvSpPr/>
            <p:nvPr/>
          </p:nvSpPr>
          <p:spPr>
            <a:xfrm>
              <a:off x="3857638" y="5862010"/>
              <a:ext cx="1602976" cy="6231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defRPr/>
              </a:pPr>
              <a:endParaRPr lang="en-US" sz="1632">
                <a:solidFill>
                  <a:prstClr val="white"/>
                </a:solidFill>
                <a:latin typeface="Segoe UI"/>
              </a:endParaRPr>
            </a:p>
          </p:txBody>
        </p:sp>
        <p:sp>
          <p:nvSpPr>
            <p:cNvPr id="221" name="TextBox 220"/>
            <p:cNvSpPr txBox="1"/>
            <p:nvPr/>
          </p:nvSpPr>
          <p:spPr>
            <a:xfrm>
              <a:off x="3779019" y="5880871"/>
              <a:ext cx="1715655" cy="628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Monitor app and </a:t>
              </a:r>
              <a:br>
                <a:rPr lang="en-US" sz="1399" dirty="0">
                  <a:solidFill>
                    <a:srgbClr val="FFFFFF"/>
                  </a:solidFill>
                </a:rPr>
              </a:br>
              <a:r>
                <a:rPr lang="en-US" sz="1399" dirty="0">
                  <a:solidFill>
                    <a:srgbClr val="FFFFFF"/>
                  </a:solidFill>
                </a:rPr>
                <a:t>data layer</a:t>
              </a:r>
            </a:p>
          </p:txBody>
        </p:sp>
      </p:grpSp>
      <p:sp>
        <p:nvSpPr>
          <p:cNvPr id="230" name="Oval 229"/>
          <p:cNvSpPr/>
          <p:nvPr/>
        </p:nvSpPr>
        <p:spPr>
          <a:xfrm>
            <a:off x="3034683" y="1456086"/>
            <a:ext cx="1147541" cy="34864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r>
              <a:rPr lang="en-US" sz="1399" dirty="0">
                <a:solidFill>
                  <a:srgbClr val="FFFFFF"/>
                </a:solidFill>
                <a:latin typeface="Segoe UI Semilight"/>
              </a:rPr>
              <a:t>Reactive</a:t>
            </a:r>
            <a:endParaRPr lang="en-US" sz="1399" dirty="0">
              <a:solidFill>
                <a:srgbClr val="FFFFFF"/>
              </a:solidFill>
              <a:latin typeface="Segoe UI"/>
            </a:endParaRPr>
          </a:p>
        </p:txBody>
      </p:sp>
      <p:sp>
        <p:nvSpPr>
          <p:cNvPr id="233" name="Oval 232"/>
          <p:cNvSpPr/>
          <p:nvPr/>
        </p:nvSpPr>
        <p:spPr>
          <a:xfrm>
            <a:off x="2240500" y="1861564"/>
            <a:ext cx="1257908" cy="389261"/>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r>
              <a:rPr lang="en-US" sz="1399" dirty="0">
                <a:solidFill>
                  <a:srgbClr val="FFFFFF"/>
                </a:solidFill>
                <a:latin typeface="Segoe UI Semilight"/>
              </a:rPr>
              <a:t>Pro-active</a:t>
            </a:r>
          </a:p>
        </p:txBody>
      </p:sp>
      <p:sp>
        <p:nvSpPr>
          <p:cNvPr id="252" name="TextBox 251"/>
          <p:cNvSpPr txBox="1"/>
          <p:nvPr/>
        </p:nvSpPr>
        <p:spPr>
          <a:xfrm>
            <a:off x="4436245" y="4651515"/>
            <a:ext cx="1348956" cy="446334"/>
          </a:xfrm>
          <a:prstGeom prst="rect">
            <a:avLst/>
          </a:prstGeom>
          <a:noFill/>
        </p:spPr>
        <p:txBody>
          <a:bodyPr wrap="square" rtlCol="0">
            <a:spAutoFit/>
          </a:bodyPr>
          <a:lstStyle/>
          <a:p>
            <a:pPr algn="ctr" defTabSz="932418">
              <a:defRPr/>
            </a:pPr>
            <a:r>
              <a:rPr lang="en-US" sz="1122" i="1" dirty="0">
                <a:solidFill>
                  <a:srgbClr val="7CCA62">
                    <a:lumMod val="50000"/>
                  </a:srgbClr>
                </a:solidFill>
                <a:latin typeface="Segoe UI"/>
              </a:rPr>
              <a:t>ARM template, bacpac</a:t>
            </a:r>
          </a:p>
        </p:txBody>
      </p:sp>
      <p:sp>
        <p:nvSpPr>
          <p:cNvPr id="254" name="TextBox 253"/>
          <p:cNvSpPr txBox="1"/>
          <p:nvPr/>
        </p:nvSpPr>
        <p:spPr>
          <a:xfrm>
            <a:off x="7109436" y="1301098"/>
            <a:ext cx="1348956" cy="270247"/>
          </a:xfrm>
          <a:prstGeom prst="rect">
            <a:avLst/>
          </a:prstGeom>
          <a:noFill/>
        </p:spPr>
        <p:txBody>
          <a:bodyPr wrap="square" rtlCol="0">
            <a:spAutoFit/>
          </a:bodyPr>
          <a:lstStyle/>
          <a:p>
            <a:pPr algn="ctr" defTabSz="932418">
              <a:defRPr/>
            </a:pPr>
            <a:r>
              <a:rPr lang="en-US" sz="1122" i="1" dirty="0">
                <a:solidFill>
                  <a:srgbClr val="7CCA62">
                    <a:lumMod val="50000"/>
                  </a:srgbClr>
                </a:solidFill>
                <a:latin typeface="Segoe UI"/>
              </a:rPr>
              <a:t>Geo-restore</a:t>
            </a:r>
          </a:p>
        </p:txBody>
      </p:sp>
      <p:sp>
        <p:nvSpPr>
          <p:cNvPr id="255" name="TextBox 254"/>
          <p:cNvSpPr txBox="1"/>
          <p:nvPr/>
        </p:nvSpPr>
        <p:spPr>
          <a:xfrm>
            <a:off x="4655387" y="1193712"/>
            <a:ext cx="1348956" cy="270247"/>
          </a:xfrm>
          <a:prstGeom prst="rect">
            <a:avLst/>
          </a:prstGeom>
          <a:noFill/>
        </p:spPr>
        <p:txBody>
          <a:bodyPr wrap="square" rtlCol="0">
            <a:spAutoFit/>
          </a:bodyPr>
          <a:lstStyle/>
          <a:p>
            <a:pPr algn="ctr" defTabSz="932418">
              <a:defRPr/>
            </a:pPr>
            <a:r>
              <a:rPr lang="en-US" sz="1122" i="1" dirty="0">
                <a:solidFill>
                  <a:srgbClr val="7CCA62">
                    <a:lumMod val="50000"/>
                  </a:srgbClr>
                </a:solidFill>
                <a:latin typeface="Segoe UI"/>
              </a:rPr>
              <a:t>GeoDR, </a:t>
            </a:r>
            <a:r>
              <a:rPr lang="en-US" sz="1122" i="1" dirty="0" err="1">
                <a:solidFill>
                  <a:srgbClr val="7CCA62">
                    <a:lumMod val="50000"/>
                  </a:srgbClr>
                </a:solidFill>
                <a:latin typeface="Segoe UI"/>
              </a:rPr>
              <a:t>AutoDR</a:t>
            </a:r>
            <a:endParaRPr lang="en-US" sz="1122" i="1" dirty="0">
              <a:solidFill>
                <a:srgbClr val="7CCA62">
                  <a:lumMod val="50000"/>
                </a:srgbClr>
              </a:solidFill>
              <a:latin typeface="Segoe UI"/>
            </a:endParaRPr>
          </a:p>
        </p:txBody>
      </p:sp>
      <p:grpSp>
        <p:nvGrpSpPr>
          <p:cNvPr id="260" name="Group 259"/>
          <p:cNvGrpSpPr/>
          <p:nvPr/>
        </p:nvGrpSpPr>
        <p:grpSpPr>
          <a:xfrm>
            <a:off x="2683999" y="5523335"/>
            <a:ext cx="1899605" cy="536476"/>
            <a:chOff x="971329" y="5913327"/>
            <a:chExt cx="1868326" cy="609286"/>
          </a:xfrm>
          <a:solidFill>
            <a:schemeClr val="accent2">
              <a:lumMod val="60000"/>
              <a:lumOff val="40000"/>
            </a:schemeClr>
          </a:solidFill>
        </p:grpSpPr>
        <p:sp>
          <p:nvSpPr>
            <p:cNvPr id="261" name="Oval 260"/>
            <p:cNvSpPr/>
            <p:nvPr/>
          </p:nvSpPr>
          <p:spPr>
            <a:xfrm>
              <a:off x="971617" y="5913327"/>
              <a:ext cx="1868038" cy="60388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defTabSz="932418">
                <a:defRPr/>
              </a:pPr>
              <a:endParaRPr lang="en-US" sz="1428">
                <a:solidFill>
                  <a:prstClr val="white"/>
                </a:solidFill>
                <a:latin typeface="Segoe UI"/>
              </a:endParaRPr>
            </a:p>
          </p:txBody>
        </p:sp>
        <p:sp>
          <p:nvSpPr>
            <p:cNvPr id="262" name="TextBox 261"/>
            <p:cNvSpPr txBox="1"/>
            <p:nvPr/>
          </p:nvSpPr>
          <p:spPr>
            <a:xfrm>
              <a:off x="971329" y="5990801"/>
              <a:ext cx="1860850"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Auto-provision databases</a:t>
              </a:r>
            </a:p>
          </p:txBody>
        </p:sp>
      </p:grpSp>
      <p:sp>
        <p:nvSpPr>
          <p:cNvPr id="283" name="TextBox 282"/>
          <p:cNvSpPr txBox="1"/>
          <p:nvPr/>
        </p:nvSpPr>
        <p:spPr>
          <a:xfrm>
            <a:off x="8080680" y="2096611"/>
            <a:ext cx="789114" cy="270247"/>
          </a:xfrm>
          <a:prstGeom prst="rect">
            <a:avLst/>
          </a:prstGeom>
          <a:noFill/>
        </p:spPr>
        <p:txBody>
          <a:bodyPr wrap="square" rtlCol="0">
            <a:spAutoFit/>
          </a:bodyPr>
          <a:lstStyle/>
          <a:p>
            <a:pPr algn="ctr" defTabSz="932418">
              <a:defRPr/>
            </a:pPr>
            <a:r>
              <a:rPr lang="en-US" sz="1122" i="1" dirty="0">
                <a:solidFill>
                  <a:srgbClr val="7CCA62">
                    <a:lumMod val="50000"/>
                  </a:srgbClr>
                </a:solidFill>
                <a:latin typeface="Segoe UI"/>
              </a:rPr>
              <a:t>PITR</a:t>
            </a:r>
          </a:p>
        </p:txBody>
      </p:sp>
      <p:sp>
        <p:nvSpPr>
          <p:cNvPr id="285" name="TextBox 284"/>
          <p:cNvSpPr txBox="1"/>
          <p:nvPr/>
        </p:nvSpPr>
        <p:spPr>
          <a:xfrm>
            <a:off x="1386149" y="5077337"/>
            <a:ext cx="1181786" cy="286266"/>
          </a:xfrm>
          <a:prstGeom prst="rect">
            <a:avLst/>
          </a:prstGeom>
          <a:noFill/>
        </p:spPr>
        <p:txBody>
          <a:bodyPr wrap="square" rtlCol="0">
            <a:spAutoFit/>
          </a:bodyPr>
          <a:lstStyle/>
          <a:p>
            <a:pPr algn="ctr" defTabSz="932418">
              <a:defRPr/>
            </a:pPr>
            <a:r>
              <a:rPr lang="en-US" sz="1224" i="1" dirty="0">
                <a:solidFill>
                  <a:srgbClr val="7CCA62">
                    <a:lumMod val="50000"/>
                  </a:srgbClr>
                </a:solidFill>
                <a:latin typeface="Segoe UI"/>
              </a:rPr>
              <a:t>Portal + OMS</a:t>
            </a:r>
          </a:p>
        </p:txBody>
      </p:sp>
      <p:sp>
        <p:nvSpPr>
          <p:cNvPr id="287" name="TextBox 286"/>
          <p:cNvSpPr txBox="1"/>
          <p:nvPr/>
        </p:nvSpPr>
        <p:spPr>
          <a:xfrm>
            <a:off x="51159" y="4062106"/>
            <a:ext cx="1471943" cy="446334"/>
          </a:xfrm>
          <a:prstGeom prst="rect">
            <a:avLst/>
          </a:prstGeom>
          <a:noFill/>
        </p:spPr>
        <p:txBody>
          <a:bodyPr wrap="square" rtlCol="0">
            <a:spAutoFit/>
          </a:bodyPr>
          <a:lstStyle/>
          <a:p>
            <a:pPr algn="ctr" defTabSz="932418">
              <a:defRPr/>
            </a:pPr>
            <a:r>
              <a:rPr lang="en-US" sz="1122" i="1" dirty="0">
                <a:solidFill>
                  <a:srgbClr val="7CCA62">
                    <a:lumMod val="50000"/>
                  </a:srgbClr>
                </a:solidFill>
                <a:latin typeface="Segoe UI"/>
              </a:rPr>
              <a:t>Azure Automation + ARM templates</a:t>
            </a:r>
          </a:p>
        </p:txBody>
      </p:sp>
      <p:grpSp>
        <p:nvGrpSpPr>
          <p:cNvPr id="288" name="Group 287"/>
          <p:cNvGrpSpPr/>
          <p:nvPr/>
        </p:nvGrpSpPr>
        <p:grpSpPr>
          <a:xfrm>
            <a:off x="3369540" y="3061228"/>
            <a:ext cx="1833975" cy="739402"/>
            <a:chOff x="-454795" y="3938801"/>
            <a:chExt cx="1798433" cy="569130"/>
          </a:xfrm>
          <a:solidFill>
            <a:schemeClr val="accent2">
              <a:lumMod val="60000"/>
              <a:lumOff val="40000"/>
            </a:schemeClr>
          </a:solidFill>
        </p:grpSpPr>
        <p:sp>
          <p:nvSpPr>
            <p:cNvPr id="289" name="Oval 288"/>
            <p:cNvSpPr/>
            <p:nvPr/>
          </p:nvSpPr>
          <p:spPr>
            <a:xfrm>
              <a:off x="-356745" y="3999710"/>
              <a:ext cx="1570409" cy="42854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defRPr/>
              </a:pPr>
              <a:endParaRPr lang="en-US" sz="1428">
                <a:solidFill>
                  <a:prstClr val="white"/>
                </a:solidFill>
                <a:latin typeface="Segoe UI"/>
              </a:endParaRPr>
            </a:p>
          </p:txBody>
        </p:sp>
        <p:sp>
          <p:nvSpPr>
            <p:cNvPr id="290" name="TextBox 289"/>
            <p:cNvSpPr txBox="1"/>
            <p:nvPr/>
          </p:nvSpPr>
          <p:spPr>
            <a:xfrm>
              <a:off x="-454795" y="3938801"/>
              <a:ext cx="1798433" cy="5691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Geo-distributed</a:t>
              </a:r>
              <a:br>
                <a:rPr lang="en-US" sz="1399" dirty="0">
                  <a:solidFill>
                    <a:srgbClr val="FFFFFF"/>
                  </a:solidFill>
                </a:rPr>
              </a:br>
              <a:r>
                <a:rPr lang="en-US" sz="1399" dirty="0">
                  <a:solidFill>
                    <a:srgbClr val="FFFFFF"/>
                  </a:solidFill>
                </a:rPr>
                <a:t>tenant dbs</a:t>
              </a:r>
            </a:p>
          </p:txBody>
        </p:sp>
      </p:grpSp>
      <p:sp>
        <p:nvSpPr>
          <p:cNvPr id="312" name="TextBox 311"/>
          <p:cNvSpPr txBox="1"/>
          <p:nvPr/>
        </p:nvSpPr>
        <p:spPr>
          <a:xfrm>
            <a:off x="11374444" y="3799962"/>
            <a:ext cx="975382" cy="270247"/>
          </a:xfrm>
          <a:prstGeom prst="rect">
            <a:avLst/>
          </a:prstGeom>
          <a:noFill/>
        </p:spPr>
        <p:txBody>
          <a:bodyPr wrap="square" rtlCol="0">
            <a:spAutoFit/>
          </a:bodyPr>
          <a:lstStyle/>
          <a:p>
            <a:pPr algn="ctr" defTabSz="932418">
              <a:defRPr/>
            </a:pPr>
            <a:r>
              <a:rPr lang="en-US" sz="1122" i="1" dirty="0">
                <a:solidFill>
                  <a:srgbClr val="7CCA62">
                    <a:lumMod val="50000"/>
                  </a:srgbClr>
                </a:solidFill>
                <a:latin typeface="Segoe UI"/>
              </a:rPr>
              <a:t>PowerBI</a:t>
            </a:r>
          </a:p>
        </p:txBody>
      </p:sp>
      <p:sp>
        <p:nvSpPr>
          <p:cNvPr id="316" name="TextBox 315"/>
          <p:cNvSpPr txBox="1"/>
          <p:nvPr/>
        </p:nvSpPr>
        <p:spPr>
          <a:xfrm>
            <a:off x="9992499" y="2953883"/>
            <a:ext cx="804908" cy="446397"/>
          </a:xfrm>
          <a:prstGeom prst="rect">
            <a:avLst/>
          </a:prstGeom>
          <a:noFill/>
        </p:spPr>
        <p:txBody>
          <a:bodyPr wrap="square" rtlCol="0">
            <a:spAutoFit/>
          </a:bodyPr>
          <a:lstStyle/>
          <a:p>
            <a:pPr algn="ctr" defTabSz="932418">
              <a:defRPr/>
            </a:pPr>
            <a:r>
              <a:rPr lang="en-US" sz="1122" i="1" dirty="0">
                <a:solidFill>
                  <a:srgbClr val="7CCA62">
                    <a:lumMod val="50000"/>
                  </a:srgbClr>
                </a:solidFill>
                <a:latin typeface="Segoe UI"/>
              </a:rPr>
              <a:t>Elastic Jobs</a:t>
            </a:r>
          </a:p>
        </p:txBody>
      </p:sp>
      <p:sp>
        <p:nvSpPr>
          <p:cNvPr id="317" name="TextBox 316"/>
          <p:cNvSpPr txBox="1"/>
          <p:nvPr/>
        </p:nvSpPr>
        <p:spPr>
          <a:xfrm>
            <a:off x="11407076" y="4523989"/>
            <a:ext cx="1054209" cy="270247"/>
          </a:xfrm>
          <a:prstGeom prst="rect">
            <a:avLst/>
          </a:prstGeom>
          <a:noFill/>
        </p:spPr>
        <p:txBody>
          <a:bodyPr wrap="square" rtlCol="0">
            <a:spAutoFit/>
          </a:bodyPr>
          <a:lstStyle/>
          <a:p>
            <a:pPr algn="ctr" defTabSz="932418">
              <a:defRPr/>
            </a:pPr>
            <a:r>
              <a:rPr lang="en-US" sz="1122" i="1" dirty="0">
                <a:solidFill>
                  <a:srgbClr val="7CCA62">
                    <a:lumMod val="50000"/>
                  </a:srgbClr>
                </a:solidFill>
                <a:latin typeface="Segoe UI"/>
              </a:rPr>
              <a:t>Elastic Query</a:t>
            </a:r>
          </a:p>
        </p:txBody>
      </p:sp>
      <p:grpSp>
        <p:nvGrpSpPr>
          <p:cNvPr id="325" name="Group 324"/>
          <p:cNvGrpSpPr/>
          <p:nvPr/>
        </p:nvGrpSpPr>
        <p:grpSpPr>
          <a:xfrm>
            <a:off x="8265472" y="5983263"/>
            <a:ext cx="1138522" cy="542323"/>
            <a:chOff x="7385128" y="6094049"/>
            <a:chExt cx="870706" cy="531812"/>
          </a:xfrm>
          <a:solidFill>
            <a:schemeClr val="accent2">
              <a:lumMod val="60000"/>
              <a:lumOff val="40000"/>
            </a:schemeClr>
          </a:solidFill>
        </p:grpSpPr>
        <p:sp>
          <p:nvSpPr>
            <p:cNvPr id="326" name="Oval 325"/>
            <p:cNvSpPr/>
            <p:nvPr/>
          </p:nvSpPr>
          <p:spPr>
            <a:xfrm>
              <a:off x="7399568" y="6152505"/>
              <a:ext cx="856266" cy="44336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endParaRPr lang="en-US" sz="1428">
                <a:solidFill>
                  <a:srgbClr val="FFFFFF"/>
                </a:solidFill>
                <a:latin typeface="Segoe UI"/>
              </a:endParaRPr>
            </a:p>
          </p:txBody>
        </p:sp>
        <p:sp>
          <p:nvSpPr>
            <p:cNvPr id="327" name="TextBox 326"/>
            <p:cNvSpPr txBox="1"/>
            <p:nvPr/>
          </p:nvSpPr>
          <p:spPr>
            <a:xfrm>
              <a:off x="7385128" y="6094049"/>
              <a:ext cx="837690"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dirty="0">
                  <a:solidFill>
                    <a:srgbClr val="FFFFFF"/>
                  </a:solidFill>
                </a:rPr>
                <a:t>Browse tenants</a:t>
              </a:r>
            </a:p>
          </p:txBody>
        </p:sp>
      </p:grpSp>
      <p:sp>
        <p:nvSpPr>
          <p:cNvPr id="61" name="Oval 60"/>
          <p:cNvSpPr/>
          <p:nvPr/>
        </p:nvSpPr>
        <p:spPr>
          <a:xfrm>
            <a:off x="4950060" y="3837441"/>
            <a:ext cx="2598904" cy="85141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3260" rIns="0" bIns="91427" rtlCol="0" anchor="ctr"/>
          <a:lstStyle/>
          <a:p>
            <a:pPr algn="ctr" defTabSz="932418">
              <a:defRPr/>
            </a:pPr>
            <a:r>
              <a:rPr lang="en-US" sz="2400" b="1" dirty="0">
                <a:solidFill>
                  <a:srgbClr val="0F6FC6">
                    <a:lumMod val="75000"/>
                  </a:srgbClr>
                </a:solidFill>
                <a:latin typeface="Segoe UI"/>
              </a:rPr>
              <a:t>Multi-tenant Database</a:t>
            </a:r>
            <a:endParaRPr lang="en-US" sz="2000" dirty="0">
              <a:solidFill>
                <a:srgbClr val="0F6FC6">
                  <a:lumMod val="75000"/>
                </a:srgbClr>
              </a:solidFill>
              <a:latin typeface="Segoe UI"/>
            </a:endParaRPr>
          </a:p>
        </p:txBody>
      </p:sp>
      <p:grpSp>
        <p:nvGrpSpPr>
          <p:cNvPr id="156" name="Group 155"/>
          <p:cNvGrpSpPr/>
          <p:nvPr/>
        </p:nvGrpSpPr>
        <p:grpSpPr>
          <a:xfrm>
            <a:off x="3932587" y="2081958"/>
            <a:ext cx="1677113" cy="673747"/>
            <a:chOff x="-162396" y="3903944"/>
            <a:chExt cx="1572146" cy="580460"/>
          </a:xfrm>
          <a:solidFill>
            <a:schemeClr val="accent2">
              <a:lumMod val="60000"/>
              <a:lumOff val="40000"/>
            </a:schemeClr>
          </a:solidFill>
        </p:grpSpPr>
        <p:sp>
          <p:nvSpPr>
            <p:cNvPr id="158" name="Oval 157"/>
            <p:cNvSpPr/>
            <p:nvPr/>
          </p:nvSpPr>
          <p:spPr>
            <a:xfrm>
              <a:off x="-162396" y="3919867"/>
              <a:ext cx="1572146" cy="497199"/>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endParaRPr lang="en-US" sz="1428">
                <a:solidFill>
                  <a:srgbClr val="FFFFFF"/>
                </a:solidFill>
                <a:latin typeface="Segoe UI"/>
              </a:endParaRPr>
            </a:p>
          </p:txBody>
        </p:sp>
        <p:sp>
          <p:nvSpPr>
            <p:cNvPr id="160" name="TextBox 159"/>
            <p:cNvSpPr txBox="1"/>
            <p:nvPr/>
          </p:nvSpPr>
          <p:spPr>
            <a:xfrm>
              <a:off x="-147994" y="3903944"/>
              <a:ext cx="1552450" cy="580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Active/active cross-replication</a:t>
              </a:r>
            </a:p>
          </p:txBody>
        </p:sp>
      </p:grpSp>
      <p:sp>
        <p:nvSpPr>
          <p:cNvPr id="180" name="Oval 179"/>
          <p:cNvSpPr/>
          <p:nvPr/>
        </p:nvSpPr>
        <p:spPr>
          <a:xfrm>
            <a:off x="23968" y="2979490"/>
            <a:ext cx="1146306" cy="361554"/>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r>
              <a:rPr lang="en-US" sz="1399" dirty="0">
                <a:solidFill>
                  <a:srgbClr val="FFFFFF"/>
                </a:solidFill>
                <a:latin typeface="Segoe UI"/>
              </a:rPr>
              <a:t>Pro-active</a:t>
            </a:r>
          </a:p>
        </p:txBody>
      </p:sp>
      <p:sp>
        <p:nvSpPr>
          <p:cNvPr id="321" name="TextBox 320"/>
          <p:cNvSpPr txBox="1"/>
          <p:nvPr/>
        </p:nvSpPr>
        <p:spPr>
          <a:xfrm>
            <a:off x="115481" y="1798489"/>
            <a:ext cx="1471943" cy="270247"/>
          </a:xfrm>
          <a:prstGeom prst="rect">
            <a:avLst/>
          </a:prstGeom>
          <a:noFill/>
        </p:spPr>
        <p:txBody>
          <a:bodyPr wrap="square" rtlCol="0">
            <a:spAutoFit/>
          </a:bodyPr>
          <a:lstStyle/>
          <a:p>
            <a:pPr algn="ctr" defTabSz="932418">
              <a:defRPr/>
            </a:pPr>
            <a:r>
              <a:rPr lang="en-US" sz="1122" i="1" dirty="0">
                <a:solidFill>
                  <a:srgbClr val="7CCA62">
                    <a:lumMod val="50000"/>
                  </a:srgbClr>
                </a:solidFill>
                <a:latin typeface="Segoe UI"/>
              </a:rPr>
              <a:t>Azure Automation</a:t>
            </a:r>
          </a:p>
        </p:txBody>
      </p:sp>
      <p:grpSp>
        <p:nvGrpSpPr>
          <p:cNvPr id="163" name="Group 162">
            <a:extLst>
              <a:ext uri="{FF2B5EF4-FFF2-40B4-BE49-F238E27FC236}">
                <a16:creationId xmlns:a16="http://schemas.microsoft.com/office/drawing/2014/main" id="{F3961081-236D-409C-8F3C-F34ADBAACF72}"/>
              </a:ext>
            </a:extLst>
          </p:cNvPr>
          <p:cNvGrpSpPr/>
          <p:nvPr/>
        </p:nvGrpSpPr>
        <p:grpSpPr>
          <a:xfrm>
            <a:off x="8702408" y="3421932"/>
            <a:ext cx="1461240" cy="393424"/>
            <a:chOff x="8163403" y="3016936"/>
            <a:chExt cx="1432921" cy="627343"/>
          </a:xfrm>
          <a:solidFill>
            <a:schemeClr val="accent2">
              <a:lumMod val="60000"/>
              <a:lumOff val="40000"/>
            </a:schemeClr>
          </a:solidFill>
        </p:grpSpPr>
        <p:sp>
          <p:nvSpPr>
            <p:cNvPr id="164" name="Oval 163">
              <a:extLst>
                <a:ext uri="{FF2B5EF4-FFF2-40B4-BE49-F238E27FC236}">
                  <a16:creationId xmlns:a16="http://schemas.microsoft.com/office/drawing/2014/main" id="{956EDB80-9E08-4520-93A5-9E68E647114B}"/>
                </a:ext>
              </a:extLst>
            </p:cNvPr>
            <p:cNvSpPr/>
            <p:nvPr/>
          </p:nvSpPr>
          <p:spPr>
            <a:xfrm>
              <a:off x="8234080" y="3016936"/>
              <a:ext cx="1277143" cy="627343"/>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endParaRPr lang="en-US" sz="1428">
                <a:solidFill>
                  <a:srgbClr val="FFFFFF"/>
                </a:solidFill>
                <a:latin typeface="Segoe UI"/>
              </a:endParaRPr>
            </a:p>
          </p:txBody>
        </p:sp>
        <p:sp>
          <p:nvSpPr>
            <p:cNvPr id="165" name="TextBox 164">
              <a:extLst>
                <a:ext uri="{FF2B5EF4-FFF2-40B4-BE49-F238E27FC236}">
                  <a16:creationId xmlns:a16="http://schemas.microsoft.com/office/drawing/2014/main" id="{F74614A1-5792-47F0-B66F-71B306AC6629}"/>
                </a:ext>
              </a:extLst>
            </p:cNvPr>
            <p:cNvSpPr txBox="1"/>
            <p:nvPr/>
          </p:nvSpPr>
          <p:spPr>
            <a:xfrm>
              <a:off x="8163403" y="3044880"/>
              <a:ext cx="1432921" cy="594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Search</a:t>
              </a:r>
            </a:p>
          </p:txBody>
        </p:sp>
      </p:grpSp>
      <p:sp>
        <p:nvSpPr>
          <p:cNvPr id="167" name="TextBox 166">
            <a:extLst>
              <a:ext uri="{FF2B5EF4-FFF2-40B4-BE49-F238E27FC236}">
                <a16:creationId xmlns:a16="http://schemas.microsoft.com/office/drawing/2014/main" id="{B7A803DB-700D-4991-BB53-21DD534084E4}"/>
              </a:ext>
            </a:extLst>
          </p:cNvPr>
          <p:cNvSpPr txBox="1"/>
          <p:nvPr/>
        </p:nvSpPr>
        <p:spPr>
          <a:xfrm>
            <a:off x="9106166" y="3145722"/>
            <a:ext cx="1378497" cy="270285"/>
          </a:xfrm>
          <a:prstGeom prst="rect">
            <a:avLst/>
          </a:prstGeom>
          <a:noFill/>
        </p:spPr>
        <p:txBody>
          <a:bodyPr wrap="square" rtlCol="0">
            <a:spAutoFit/>
          </a:bodyPr>
          <a:lstStyle/>
          <a:p>
            <a:pPr algn="ctr" defTabSz="932418">
              <a:defRPr/>
            </a:pPr>
            <a:r>
              <a:rPr lang="en-US" sz="1122" i="1" dirty="0">
                <a:solidFill>
                  <a:srgbClr val="7CCA62">
                    <a:lumMod val="50000"/>
                  </a:srgbClr>
                </a:solidFill>
                <a:latin typeface="Segoe UI"/>
              </a:rPr>
              <a:t>Azure Search </a:t>
            </a:r>
          </a:p>
        </p:txBody>
      </p:sp>
      <p:sp>
        <p:nvSpPr>
          <p:cNvPr id="170" name="TextBox 169">
            <a:extLst>
              <a:ext uri="{FF2B5EF4-FFF2-40B4-BE49-F238E27FC236}">
                <a16:creationId xmlns:a16="http://schemas.microsoft.com/office/drawing/2014/main" id="{C3AE87CF-4D40-4D24-87D1-3124DF44A31D}"/>
              </a:ext>
            </a:extLst>
          </p:cNvPr>
          <p:cNvSpPr txBox="1"/>
          <p:nvPr/>
        </p:nvSpPr>
        <p:spPr>
          <a:xfrm>
            <a:off x="3464145" y="4700493"/>
            <a:ext cx="1039081" cy="270247"/>
          </a:xfrm>
          <a:prstGeom prst="rect">
            <a:avLst/>
          </a:prstGeom>
          <a:noFill/>
        </p:spPr>
        <p:txBody>
          <a:bodyPr wrap="square" rtlCol="0">
            <a:spAutoFit/>
          </a:bodyPr>
          <a:lstStyle/>
          <a:p>
            <a:pPr algn="ctr" defTabSz="932418">
              <a:defRPr/>
            </a:pPr>
            <a:r>
              <a:rPr lang="en-US" sz="1122" i="1" dirty="0">
                <a:solidFill>
                  <a:srgbClr val="7CCA62">
                    <a:lumMod val="50000"/>
                  </a:srgbClr>
                </a:solidFill>
                <a:latin typeface="Segoe UI"/>
              </a:rPr>
              <a:t>Elastic Pools</a:t>
            </a:r>
          </a:p>
        </p:txBody>
      </p:sp>
      <p:sp>
        <p:nvSpPr>
          <p:cNvPr id="171" name="TextBox 170">
            <a:extLst>
              <a:ext uri="{FF2B5EF4-FFF2-40B4-BE49-F238E27FC236}">
                <a16:creationId xmlns:a16="http://schemas.microsoft.com/office/drawing/2014/main" id="{A39649A7-D2DB-4D1D-9ABC-990F99C73930}"/>
              </a:ext>
            </a:extLst>
          </p:cNvPr>
          <p:cNvSpPr txBox="1"/>
          <p:nvPr/>
        </p:nvSpPr>
        <p:spPr>
          <a:xfrm>
            <a:off x="6140645" y="5799771"/>
            <a:ext cx="2076376" cy="437684"/>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Elastic database client library, Shard Management schema</a:t>
            </a:r>
          </a:p>
        </p:txBody>
      </p:sp>
    </p:spTree>
    <p:extLst>
      <p:ext uri="{BB962C8B-B14F-4D97-AF65-F5344CB8AC3E}">
        <p14:creationId xmlns:p14="http://schemas.microsoft.com/office/powerpoint/2010/main" val="262272655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649681E-D414-4A18-B8F6-FF3D0F62EE43}"/>
              </a:ext>
            </a:extLst>
          </p:cNvPr>
          <p:cNvSpPr/>
          <p:nvPr/>
        </p:nvSpPr>
        <p:spPr bwMode="auto">
          <a:xfrm>
            <a:off x="4846637" y="0"/>
            <a:ext cx="7696200" cy="699452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3" name="Text Placeholder 2"/>
          <p:cNvSpPr>
            <a:spLocks noGrp="1"/>
          </p:cNvSpPr>
          <p:nvPr>
            <p:ph type="body" sz="quarter" idx="10"/>
          </p:nvPr>
        </p:nvSpPr>
        <p:spPr>
          <a:xfrm>
            <a:off x="5152333" y="571214"/>
            <a:ext cx="7262019" cy="5486340"/>
          </a:xfrm>
        </p:spPr>
        <p:txBody>
          <a:bodyPr>
            <a:noAutofit/>
          </a:bodyPr>
          <a:lstStyle/>
          <a:p>
            <a:pPr>
              <a:lnSpc>
                <a:spcPct val="120000"/>
              </a:lnSpc>
              <a:spcBef>
                <a:spcPts val="1200"/>
              </a:spcBef>
            </a:pPr>
            <a:r>
              <a:rPr lang="en-US" sz="2800" dirty="0">
                <a:solidFill>
                  <a:schemeClr val="bg1"/>
                </a:solidFill>
                <a:latin typeface="+mn-lt"/>
              </a:rPr>
              <a:t>Sample SaaS app, deploys in Azure</a:t>
            </a:r>
          </a:p>
          <a:p>
            <a:pPr>
              <a:lnSpc>
                <a:spcPct val="120000"/>
              </a:lnSpc>
              <a:spcBef>
                <a:spcPts val="1200"/>
              </a:spcBef>
            </a:pPr>
            <a:r>
              <a:rPr lang="en-US" sz="2800" dirty="0">
                <a:solidFill>
                  <a:schemeClr val="bg1"/>
                </a:solidFill>
                <a:latin typeface="+mn-lt"/>
              </a:rPr>
              <a:t>Web app backed by SQL Database</a:t>
            </a:r>
          </a:p>
          <a:p>
            <a:pPr>
              <a:lnSpc>
                <a:spcPct val="120000"/>
              </a:lnSpc>
              <a:spcBef>
                <a:spcPts val="1200"/>
              </a:spcBef>
            </a:pPr>
            <a:r>
              <a:rPr lang="en-US" sz="2800" dirty="0">
                <a:solidFill>
                  <a:schemeClr val="bg1"/>
                </a:solidFill>
                <a:latin typeface="+mn-lt"/>
              </a:rPr>
              <a:t>Installs in under 5 minutes</a:t>
            </a:r>
          </a:p>
          <a:p>
            <a:pPr>
              <a:lnSpc>
                <a:spcPct val="120000"/>
              </a:lnSpc>
              <a:spcBef>
                <a:spcPts val="1200"/>
              </a:spcBef>
            </a:pPr>
            <a:r>
              <a:rPr lang="en-US" sz="2800" dirty="0">
                <a:solidFill>
                  <a:schemeClr val="bg1"/>
                </a:solidFill>
                <a:latin typeface="+mn-lt"/>
              </a:rPr>
              <a:t>Database-per-tenant with elastic pools</a:t>
            </a:r>
          </a:p>
          <a:p>
            <a:pPr>
              <a:lnSpc>
                <a:spcPct val="120000"/>
              </a:lnSpc>
              <a:spcBef>
                <a:spcPts val="1200"/>
              </a:spcBef>
            </a:pPr>
            <a:r>
              <a:rPr lang="en-US" sz="2800" dirty="0">
                <a:solidFill>
                  <a:schemeClr val="bg1"/>
                </a:solidFill>
                <a:latin typeface="+mn-lt"/>
              </a:rPr>
              <a:t>PowerShell management scripts</a:t>
            </a:r>
          </a:p>
          <a:p>
            <a:pPr>
              <a:lnSpc>
                <a:spcPct val="120000"/>
              </a:lnSpc>
              <a:spcBef>
                <a:spcPts val="1200"/>
              </a:spcBef>
            </a:pPr>
            <a:r>
              <a:rPr lang="en-US" sz="2800" dirty="0">
                <a:solidFill>
                  <a:schemeClr val="bg1"/>
                </a:solidFill>
                <a:latin typeface="+mn-lt"/>
              </a:rPr>
              <a:t>Analytics in SQL DB or SQL DW</a:t>
            </a:r>
          </a:p>
          <a:p>
            <a:pPr>
              <a:lnSpc>
                <a:spcPct val="120000"/>
              </a:lnSpc>
              <a:spcBef>
                <a:spcPts val="1200"/>
              </a:spcBef>
            </a:pPr>
            <a:r>
              <a:rPr lang="en-US" sz="2800" dirty="0">
                <a:solidFill>
                  <a:schemeClr val="bg1"/>
                </a:solidFill>
                <a:latin typeface="+mn-lt"/>
              </a:rPr>
              <a:t>Code, scripts, ARM templates on GitHub</a:t>
            </a:r>
            <a:br>
              <a:rPr lang="en-US" sz="2800" dirty="0">
                <a:solidFill>
                  <a:schemeClr val="bg1"/>
                </a:solidFill>
                <a:latin typeface="+mn-lt"/>
              </a:rPr>
            </a:br>
            <a:r>
              <a:rPr lang="en-US" sz="2000" dirty="0">
                <a:solidFill>
                  <a:schemeClr val="bg1"/>
                </a:solidFill>
                <a:latin typeface="+mn-lt"/>
                <a:hlinkClick r:id="rId3"/>
              </a:rPr>
              <a:t>https://github.com/Microsoft/WingtipSaaS</a:t>
            </a:r>
            <a:r>
              <a:rPr lang="en-US" sz="2000" dirty="0">
                <a:solidFill>
                  <a:schemeClr val="bg1"/>
                </a:solidFill>
                <a:latin typeface="+mn-lt"/>
              </a:rPr>
              <a:t> </a:t>
            </a:r>
            <a:endParaRPr lang="en-US" sz="3200" dirty="0">
              <a:solidFill>
                <a:schemeClr val="bg1"/>
              </a:solidFill>
              <a:latin typeface="+mn-lt"/>
            </a:endParaRPr>
          </a:p>
          <a:p>
            <a:pPr>
              <a:lnSpc>
                <a:spcPct val="120000"/>
              </a:lnSpc>
              <a:spcBef>
                <a:spcPts val="1200"/>
              </a:spcBef>
            </a:pPr>
            <a:r>
              <a:rPr lang="en-US" sz="2800" dirty="0">
                <a:solidFill>
                  <a:schemeClr val="bg1"/>
                </a:solidFill>
                <a:latin typeface="+mn-lt"/>
              </a:rPr>
              <a:t>Tutorials online  </a:t>
            </a:r>
            <a:br>
              <a:rPr lang="en-US" sz="2800" dirty="0">
                <a:solidFill>
                  <a:schemeClr val="bg1"/>
                </a:solidFill>
                <a:latin typeface="+mn-lt"/>
              </a:rPr>
            </a:br>
            <a:r>
              <a:rPr lang="en-US" sz="2000" dirty="0">
                <a:solidFill>
                  <a:schemeClr val="bg1"/>
                </a:solidFill>
                <a:latin typeface="+mn-lt"/>
                <a:hlinkClick r:id="rId4"/>
              </a:rPr>
              <a:t>https://aka.ms/sqldbsaastutorial</a:t>
            </a:r>
            <a:r>
              <a:rPr lang="en-US" sz="2000" dirty="0">
                <a:solidFill>
                  <a:schemeClr val="bg1"/>
                </a:solidFill>
                <a:latin typeface="+mn-lt"/>
              </a:rPr>
              <a:t> </a:t>
            </a:r>
            <a:endParaRPr lang="en-US" sz="2400" dirty="0">
              <a:solidFill>
                <a:schemeClr val="bg1"/>
              </a:solidFill>
              <a:latin typeface="+mn-lt"/>
            </a:endParaRPr>
          </a:p>
        </p:txBody>
      </p:sp>
      <p:sp>
        <p:nvSpPr>
          <p:cNvPr id="2" name="Title 1"/>
          <p:cNvSpPr>
            <a:spLocks noGrp="1"/>
          </p:cNvSpPr>
          <p:nvPr>
            <p:ph type="title"/>
          </p:nvPr>
        </p:nvSpPr>
        <p:spPr>
          <a:xfrm>
            <a:off x="57549" y="1363662"/>
            <a:ext cx="4571998" cy="917575"/>
          </a:xfrm>
        </p:spPr>
        <p:txBody>
          <a:bodyPr/>
          <a:lstStyle/>
          <a:p>
            <a:pPr algn="ctr"/>
            <a:r>
              <a:rPr lang="en-US" dirty="0"/>
              <a:t>Introducing </a:t>
            </a:r>
            <a:br>
              <a:rPr lang="en-US" dirty="0"/>
            </a:br>
            <a:r>
              <a:rPr lang="en-US" dirty="0"/>
              <a:t>“SaaS-in-a-box”</a:t>
            </a:r>
          </a:p>
        </p:txBody>
      </p:sp>
      <p:sp>
        <p:nvSpPr>
          <p:cNvPr id="5" name="Title 1">
            <a:extLst>
              <a:ext uri="{FF2B5EF4-FFF2-40B4-BE49-F238E27FC236}">
                <a16:creationId xmlns:a16="http://schemas.microsoft.com/office/drawing/2014/main" id="{76AF96C0-90D9-4843-A2F0-C110E8AF76CE}"/>
              </a:ext>
            </a:extLst>
          </p:cNvPr>
          <p:cNvSpPr txBox="1">
            <a:spLocks/>
          </p:cNvSpPr>
          <p:nvPr/>
        </p:nvSpPr>
        <p:spPr>
          <a:xfrm>
            <a:off x="57549" y="3863018"/>
            <a:ext cx="4571998" cy="2209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2" normalizeH="0" baseline="0" noProof="0" dirty="0">
                <a:ln w="3175">
                  <a:noFill/>
                </a:ln>
                <a:solidFill>
                  <a:srgbClr val="737373">
                    <a:lumMod val="50000"/>
                    <a:lumOff val="50000"/>
                  </a:srgbClr>
                </a:solidFill>
                <a:effectLst/>
                <a:uLnTx/>
                <a:uFillTx/>
                <a:latin typeface="Segoe UI Light"/>
                <a:ea typeface="+mn-ea"/>
                <a:cs typeface="Segoe UI" pitchFamily="34" charset="0"/>
              </a:rPr>
              <a:t>SaaS patterns </a:t>
            </a:r>
            <a:br>
              <a:rPr kumimoji="0" lang="en-US" sz="4000" b="0" i="0" u="none" strike="noStrike" kern="1200" cap="none" spc="-102" normalizeH="0" baseline="0" noProof="0" dirty="0">
                <a:ln w="3175">
                  <a:noFill/>
                </a:ln>
                <a:solidFill>
                  <a:srgbClr val="737373">
                    <a:lumMod val="50000"/>
                    <a:lumOff val="50000"/>
                  </a:srgbClr>
                </a:solidFill>
                <a:effectLst/>
                <a:uLnTx/>
                <a:uFillTx/>
                <a:latin typeface="Segoe UI Light"/>
                <a:ea typeface="+mn-ea"/>
                <a:cs typeface="Segoe UI" pitchFamily="34" charset="0"/>
              </a:rPr>
            </a:br>
            <a:r>
              <a:rPr kumimoji="0" lang="en-US" sz="4000" b="0" i="0" u="none" strike="noStrike" kern="1200" cap="none" spc="-102" normalizeH="0" baseline="0" noProof="0" dirty="0">
                <a:ln w="3175">
                  <a:noFill/>
                </a:ln>
                <a:solidFill>
                  <a:srgbClr val="737373">
                    <a:lumMod val="50000"/>
                    <a:lumOff val="50000"/>
                  </a:srgbClr>
                </a:solidFill>
                <a:effectLst/>
                <a:uLnTx/>
                <a:uFillTx/>
                <a:latin typeface="Segoe UI Light"/>
                <a:ea typeface="+mn-ea"/>
                <a:cs typeface="Segoe UI" pitchFamily="34" charset="0"/>
              </a:rPr>
              <a:t>that apply to any domain</a:t>
            </a:r>
          </a:p>
        </p:txBody>
      </p:sp>
    </p:spTree>
    <p:extLst>
      <p:ext uri="{BB962C8B-B14F-4D97-AF65-F5344CB8AC3E}">
        <p14:creationId xmlns:p14="http://schemas.microsoft.com/office/powerpoint/2010/main" val="311523025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023C0-B778-48FE-86C3-61AB8A7D3744}"/>
              </a:ext>
            </a:extLst>
          </p:cNvPr>
          <p:cNvSpPr>
            <a:spLocks noGrp="1"/>
          </p:cNvSpPr>
          <p:nvPr>
            <p:ph type="title"/>
          </p:nvPr>
        </p:nvSpPr>
        <p:spPr/>
        <p:txBody>
          <a:bodyPr/>
          <a:lstStyle/>
          <a:p>
            <a:r>
              <a:rPr lang="en-US" dirty="0"/>
              <a:t>Wingtip SaaS application</a:t>
            </a:r>
          </a:p>
        </p:txBody>
      </p:sp>
      <p:sp>
        <p:nvSpPr>
          <p:cNvPr id="7" name="Content Placeholder 6">
            <a:extLst>
              <a:ext uri="{FF2B5EF4-FFF2-40B4-BE49-F238E27FC236}">
                <a16:creationId xmlns:a16="http://schemas.microsoft.com/office/drawing/2014/main" id="{C0DC7FF0-D2A2-415B-9789-3E85CEAB6E46}"/>
              </a:ext>
            </a:extLst>
          </p:cNvPr>
          <p:cNvSpPr>
            <a:spLocks noGrp="1"/>
          </p:cNvSpPr>
          <p:nvPr>
            <p:ph idx="1"/>
          </p:nvPr>
        </p:nvSpPr>
        <p:spPr>
          <a:xfrm>
            <a:off x="274640" y="1212851"/>
            <a:ext cx="11887198" cy="923330"/>
          </a:xfrm>
        </p:spPr>
        <p:txBody>
          <a:bodyPr/>
          <a:lstStyle/>
          <a:p>
            <a:r>
              <a:rPr lang="en-US" sz="2400" dirty="0"/>
              <a:t>Web app for small venues that host events and want to sell tickets</a:t>
            </a:r>
          </a:p>
          <a:p>
            <a:r>
              <a:rPr lang="en-US" sz="2400" dirty="0"/>
              <a:t>Each venue gets a customized experience, backed by their own database </a:t>
            </a:r>
          </a:p>
        </p:txBody>
      </p:sp>
      <p:pic>
        <p:nvPicPr>
          <p:cNvPr id="4" name="Picture 3">
            <a:extLst>
              <a:ext uri="{FF2B5EF4-FFF2-40B4-BE49-F238E27FC236}">
                <a16:creationId xmlns:a16="http://schemas.microsoft.com/office/drawing/2014/main" id="{B0D892D8-1C1B-4531-9E4B-9DB22BDDFA7E}"/>
              </a:ext>
            </a:extLst>
          </p:cNvPr>
          <p:cNvPicPr>
            <a:picLocks noChangeAspect="1"/>
          </p:cNvPicPr>
          <p:nvPr/>
        </p:nvPicPr>
        <p:blipFill>
          <a:blip r:embed="rId3"/>
          <a:stretch>
            <a:fillRect/>
          </a:stretch>
        </p:blipFill>
        <p:spPr>
          <a:xfrm>
            <a:off x="7750759" y="2399994"/>
            <a:ext cx="4176910" cy="4225363"/>
          </a:xfrm>
          <a:prstGeom prst="rect">
            <a:avLst/>
          </a:prstGeom>
          <a:effectLst>
            <a:outerShdw blurRad="114300" dist="25400" dir="18900000" sy="23000" kx="-1200000" algn="bl" rotWithShape="0">
              <a:prstClr val="black">
                <a:alpha val="11000"/>
              </a:prstClr>
            </a:outerShdw>
          </a:effectLst>
          <a:scene3d>
            <a:camera prst="perspectiveHeroicExtremeLeftFacing" fov="2100000"/>
            <a:lightRig rig="threePt" dir="t"/>
          </a:scene3d>
        </p:spPr>
      </p:pic>
      <p:pic>
        <p:nvPicPr>
          <p:cNvPr id="5" name="Picture 4">
            <a:extLst>
              <a:ext uri="{FF2B5EF4-FFF2-40B4-BE49-F238E27FC236}">
                <a16:creationId xmlns:a16="http://schemas.microsoft.com/office/drawing/2014/main" id="{3538276C-34CC-4388-8538-91EADC71A42C}"/>
              </a:ext>
            </a:extLst>
          </p:cNvPr>
          <p:cNvPicPr>
            <a:picLocks noChangeAspect="1"/>
          </p:cNvPicPr>
          <p:nvPr/>
        </p:nvPicPr>
        <p:blipFill>
          <a:blip r:embed="rId4"/>
          <a:stretch>
            <a:fillRect/>
          </a:stretch>
        </p:blipFill>
        <p:spPr>
          <a:xfrm>
            <a:off x="4021013" y="2399994"/>
            <a:ext cx="4196898" cy="4276607"/>
          </a:xfrm>
          <a:prstGeom prst="rect">
            <a:avLst/>
          </a:prstGeom>
          <a:effectLst>
            <a:outerShdw blurRad="114300" dist="25400" dir="18900000" sy="23000" kx="-1200000" algn="bl" rotWithShape="0">
              <a:prstClr val="black">
                <a:alpha val="11000"/>
              </a:prstClr>
            </a:outerShdw>
          </a:effectLst>
          <a:scene3d>
            <a:camera prst="perspectiveHeroicExtremeLeftFacing" fov="2100000"/>
            <a:lightRig rig="threePt" dir="t"/>
          </a:scene3d>
        </p:spPr>
      </p:pic>
      <p:pic>
        <p:nvPicPr>
          <p:cNvPr id="6" name="Picture 5">
            <a:extLst>
              <a:ext uri="{FF2B5EF4-FFF2-40B4-BE49-F238E27FC236}">
                <a16:creationId xmlns:a16="http://schemas.microsoft.com/office/drawing/2014/main" id="{8EB27F50-DA2F-4B6C-A6BC-2F9FB7171A4D}"/>
              </a:ext>
            </a:extLst>
          </p:cNvPr>
          <p:cNvPicPr>
            <a:picLocks noChangeAspect="1"/>
          </p:cNvPicPr>
          <p:nvPr/>
        </p:nvPicPr>
        <p:blipFill>
          <a:blip r:embed="rId5"/>
          <a:stretch>
            <a:fillRect/>
          </a:stretch>
        </p:blipFill>
        <p:spPr>
          <a:xfrm>
            <a:off x="311255" y="2399994"/>
            <a:ext cx="4267200" cy="4297633"/>
          </a:xfrm>
          <a:prstGeom prst="rect">
            <a:avLst/>
          </a:prstGeom>
          <a:effectLst>
            <a:outerShdw blurRad="114300" dist="25400" dir="18900000" sy="23000" kx="-1200000" algn="bl" rotWithShape="0">
              <a:prstClr val="black">
                <a:alpha val="11000"/>
              </a:prstClr>
            </a:outerShdw>
          </a:effectLst>
          <a:scene3d>
            <a:camera prst="perspectiveHeroicExtremeLeftFacing" fov="2100000"/>
            <a:lightRig rig="threePt" dir="t"/>
          </a:scene3d>
        </p:spPr>
      </p:pic>
    </p:spTree>
    <p:extLst>
      <p:ext uri="{BB962C8B-B14F-4D97-AF65-F5344CB8AC3E}">
        <p14:creationId xmlns:p14="http://schemas.microsoft.com/office/powerpoint/2010/main" val="21925072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9CC98B-5A9B-4278-9B15-DAA97FF65BF0}"/>
              </a:ext>
            </a:extLst>
          </p:cNvPr>
          <p:cNvSpPr/>
          <p:nvPr/>
        </p:nvSpPr>
        <p:spPr bwMode="auto">
          <a:xfrm>
            <a:off x="-386" y="1"/>
            <a:ext cx="12436475" cy="129669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0" name="Straight Connector 29"/>
          <p:cNvCxnSpPr/>
          <p:nvPr/>
        </p:nvCxnSpPr>
        <p:spPr>
          <a:xfrm>
            <a:off x="6319779" y="5650179"/>
            <a:ext cx="692808" cy="0"/>
          </a:xfrm>
          <a:prstGeom prst="line">
            <a:avLst/>
          </a:prstGeom>
          <a:ln w="38100">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 name="Can 18"/>
          <p:cNvSpPr/>
          <p:nvPr/>
        </p:nvSpPr>
        <p:spPr>
          <a:xfrm>
            <a:off x="4313780" y="5247646"/>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D83B01">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 1</a:t>
            </a:r>
          </a:p>
        </p:txBody>
      </p:sp>
      <p:sp>
        <p:nvSpPr>
          <p:cNvPr id="20" name="Can 19"/>
          <p:cNvSpPr/>
          <p:nvPr/>
        </p:nvSpPr>
        <p:spPr>
          <a:xfrm>
            <a:off x="4998644"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D83B01">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 2</a:t>
            </a:r>
          </a:p>
        </p:txBody>
      </p:sp>
      <p:sp>
        <p:nvSpPr>
          <p:cNvPr id="58" name="TextBox 57"/>
          <p:cNvSpPr txBox="1"/>
          <p:nvPr/>
        </p:nvSpPr>
        <p:spPr>
          <a:xfrm>
            <a:off x="1674574" y="2630082"/>
            <a:ext cx="2926548" cy="400110"/>
          </a:xfrm>
          <a:prstGeom prst="rect">
            <a:avLst/>
          </a:prstGeom>
          <a:noFill/>
        </p:spPr>
        <p:txBody>
          <a:bodyPr wrap="square" rtlCol="0">
            <a:spAutoFit/>
          </a:bodyPr>
          <a:lstStyle/>
          <a:p>
            <a:pPr marL="0" marR="0" lvl="0" indent="0" algn="r" defTabSz="91434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effectLst/>
                <a:uLnTx/>
                <a:uFillTx/>
                <a:latin typeface="Segoe UI Semilight"/>
                <a:ea typeface="+mn-ea"/>
                <a:cs typeface="+mn-cs"/>
              </a:rPr>
              <a:t>Scalable, load balanced</a:t>
            </a:r>
          </a:p>
        </p:txBody>
      </p:sp>
      <p:sp>
        <p:nvSpPr>
          <p:cNvPr id="7" name="TextBox 6"/>
          <p:cNvSpPr txBox="1"/>
          <p:nvPr/>
        </p:nvSpPr>
        <p:spPr>
          <a:xfrm>
            <a:off x="11827870" y="866357"/>
            <a:ext cx="184731" cy="374846"/>
          </a:xfrm>
          <a:prstGeom prst="rect">
            <a:avLst/>
          </a:prstGeom>
          <a:noFill/>
        </p:spPr>
        <p:txBody>
          <a:bodyPr wrap="none" rtlCol="0">
            <a:sp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Semilight"/>
              <a:ea typeface="+mn-ea"/>
              <a:cs typeface="+mn-cs"/>
            </a:endParaRPr>
          </a:p>
        </p:txBody>
      </p:sp>
      <p:sp>
        <p:nvSpPr>
          <p:cNvPr id="77" name="TextBox 76"/>
          <p:cNvSpPr txBox="1"/>
          <p:nvPr/>
        </p:nvSpPr>
        <p:spPr>
          <a:xfrm>
            <a:off x="621773" y="5051725"/>
            <a:ext cx="3435790" cy="971420"/>
          </a:xfrm>
          <a:prstGeom prst="rect">
            <a:avLst/>
          </a:prstGeom>
          <a:noFill/>
        </p:spPr>
        <p:txBody>
          <a:bodyPr wrap="square" rtlCol="0">
            <a:spAutoFit/>
          </a:bodyPr>
          <a:lstStyle>
            <a:defPPr>
              <a:defRPr lang="en-US"/>
            </a:defPPr>
            <a:lvl1pPr>
              <a:defRPr sz="2000" b="1">
                <a:solidFill>
                  <a:schemeClr val="bg1">
                    <a:lumMod val="50000"/>
                  </a:schemeClr>
                </a:solidFill>
              </a:defRPr>
            </a:lvl1pPr>
          </a:lstStyle>
          <a:p>
            <a:pPr marL="0" marR="0" lvl="0" indent="0" algn="l" defTabSz="914340" rtl="0" eaLnBrk="1" fontAlgn="auto" latinLnBrk="0" hangingPunct="1">
              <a:lnSpc>
                <a:spcPct val="100000"/>
              </a:lnSpc>
              <a:spcBef>
                <a:spcPts val="0"/>
              </a:spcBef>
              <a:spcAft>
                <a:spcPts val="0"/>
              </a:spcAft>
              <a:buClrTx/>
              <a:buSzTx/>
              <a:buFontTx/>
              <a:buNone/>
              <a:tabLst/>
              <a:defRPr/>
            </a:pPr>
            <a:r>
              <a:rPr kumimoji="0" lang="en-US" sz="1904" b="0" i="0" u="none" strike="noStrike" kern="0" cap="none" spc="0" normalizeH="0" baseline="0" noProof="0" dirty="0">
                <a:ln>
                  <a:noFill/>
                </a:ln>
                <a:solidFill>
                  <a:schemeClr val="tx1"/>
                </a:solidFill>
                <a:effectLst/>
                <a:uLnTx/>
                <a:uFillTx/>
                <a:latin typeface="Segoe UI Semilight"/>
                <a:ea typeface="+mn-ea"/>
                <a:cs typeface="+mn-cs"/>
              </a:rPr>
              <a:t>Data tier is scaled out by adding additional tenant databases</a:t>
            </a:r>
          </a:p>
        </p:txBody>
      </p:sp>
      <p:sp>
        <p:nvSpPr>
          <p:cNvPr id="67" name="Can 66"/>
          <p:cNvSpPr/>
          <p:nvPr/>
        </p:nvSpPr>
        <p:spPr>
          <a:xfrm>
            <a:off x="5646711"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D83B01">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 3</a:t>
            </a:r>
          </a:p>
        </p:txBody>
      </p:sp>
      <p:sp>
        <p:nvSpPr>
          <p:cNvPr id="68" name="Can 67"/>
          <p:cNvSpPr/>
          <p:nvPr/>
        </p:nvSpPr>
        <p:spPr>
          <a:xfrm>
            <a:off x="7101452"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D83B01">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 N</a:t>
            </a:r>
          </a:p>
        </p:txBody>
      </p:sp>
      <p:sp>
        <p:nvSpPr>
          <p:cNvPr id="71" name="Title 1"/>
          <p:cNvSpPr>
            <a:spLocks noGrp="1"/>
          </p:cNvSpPr>
          <p:nvPr>
            <p:ph type="title"/>
          </p:nvPr>
        </p:nvSpPr>
        <p:spPr>
          <a:xfrm>
            <a:off x="483395" y="203986"/>
            <a:ext cx="11129743" cy="917575"/>
          </a:xfrm>
        </p:spPr>
        <p:txBody>
          <a:bodyPr/>
          <a:lstStyle/>
          <a:p>
            <a:r>
              <a:rPr lang="en-US" dirty="0">
                <a:solidFill>
                  <a:schemeClr val="bg1"/>
                </a:solidFill>
              </a:rPr>
              <a:t>Canonical database-per-tenant SaaS app</a:t>
            </a:r>
          </a:p>
        </p:txBody>
      </p:sp>
      <p:grpSp>
        <p:nvGrpSpPr>
          <p:cNvPr id="3" name="Group 2">
            <a:extLst>
              <a:ext uri="{FF2B5EF4-FFF2-40B4-BE49-F238E27FC236}">
                <a16:creationId xmlns:a16="http://schemas.microsoft.com/office/drawing/2014/main" id="{CCEEE82F-10AA-4BF6-9433-DF1F8E1A0AC8}"/>
              </a:ext>
            </a:extLst>
          </p:cNvPr>
          <p:cNvGrpSpPr/>
          <p:nvPr/>
        </p:nvGrpSpPr>
        <p:grpSpPr>
          <a:xfrm>
            <a:off x="6688899" y="3244241"/>
            <a:ext cx="5323701" cy="1213727"/>
            <a:chOff x="6688899" y="3244241"/>
            <a:chExt cx="5323701" cy="1213727"/>
          </a:xfrm>
        </p:grpSpPr>
        <p:sp>
          <p:nvSpPr>
            <p:cNvPr id="35" name="Can 25"/>
            <p:cNvSpPr/>
            <p:nvPr/>
          </p:nvSpPr>
          <p:spPr>
            <a:xfrm>
              <a:off x="7468906" y="3715186"/>
              <a:ext cx="758749" cy="62638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rgbClr val="D83B01">
                      <a:lumMod val="50000"/>
                    </a:srgbClr>
                  </a:solidFill>
                  <a:effectLst/>
                  <a:uLnTx/>
                  <a:uFillTx/>
                  <a:latin typeface="Segoe UI Semilight"/>
                  <a:ea typeface="+mn-ea"/>
                  <a:cs typeface="+mn-cs"/>
                </a:rPr>
                <a:t>Catalog</a:t>
              </a:r>
            </a:p>
          </p:txBody>
        </p:sp>
        <p:cxnSp>
          <p:nvCxnSpPr>
            <p:cNvPr id="42" name="Straight Arrow Connector 41"/>
            <p:cNvCxnSpPr>
              <a:cxnSpLocks/>
            </p:cNvCxnSpPr>
            <p:nvPr/>
          </p:nvCxnSpPr>
          <p:spPr>
            <a:xfrm>
              <a:off x="6688899" y="3244241"/>
              <a:ext cx="706357" cy="57000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610366" y="3384338"/>
              <a:ext cx="2849610"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effectLst/>
                  <a:uLnTx/>
                  <a:uFillTx/>
                  <a:latin typeface="Segoe UI Semilight"/>
                  <a:ea typeface="+mn-ea"/>
                  <a:cs typeface="+mn-cs"/>
                </a:rPr>
                <a:t>Tenant Catalog</a:t>
              </a:r>
            </a:p>
          </p:txBody>
        </p:sp>
        <p:sp>
          <p:nvSpPr>
            <p:cNvPr id="27" name="TextBox 26"/>
            <p:cNvSpPr txBox="1"/>
            <p:nvPr/>
          </p:nvSpPr>
          <p:spPr>
            <a:xfrm>
              <a:off x="8460057" y="3779577"/>
              <a:ext cx="3552543" cy="678391"/>
            </a:xfrm>
            <a:prstGeom prst="rect">
              <a:avLst/>
            </a:prstGeom>
            <a:noFill/>
          </p:spPr>
          <p:txBody>
            <a:bodyPr wrap="square" rtlCol="0">
              <a:sp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r>
                <a:rPr kumimoji="0" lang="en-US" sz="1904" b="0" i="0" u="none" strike="noStrike" kern="0" cap="none" spc="0" normalizeH="0" baseline="0" noProof="0" dirty="0">
                  <a:ln>
                    <a:noFill/>
                  </a:ln>
                  <a:effectLst/>
                  <a:uLnTx/>
                  <a:uFillTx/>
                  <a:latin typeface="Segoe UI Semilight"/>
                  <a:ea typeface="+mn-ea"/>
                  <a:cs typeface="+mn-cs"/>
                </a:rPr>
                <a:t>Holds mapping of tenants to databases</a:t>
              </a:r>
              <a:r>
                <a:rPr lang="en-US" sz="1904" kern="0" dirty="0">
                  <a:latin typeface="Segoe UI Semilight"/>
                </a:rPr>
                <a:t> plus </a:t>
              </a:r>
              <a:r>
                <a:rPr kumimoji="0" lang="en-US" sz="1904" b="0" i="0" u="none" strike="noStrike" kern="0" cap="none" spc="0" normalizeH="0" baseline="0" noProof="0" dirty="0">
                  <a:ln>
                    <a:noFill/>
                  </a:ln>
                  <a:effectLst/>
                  <a:uLnTx/>
                  <a:uFillTx/>
                  <a:latin typeface="Segoe UI Semilight"/>
                  <a:ea typeface="+mn-ea"/>
                  <a:cs typeface="+mn-cs"/>
                </a:rPr>
                <a:t>tenant meta data </a:t>
              </a:r>
            </a:p>
          </p:txBody>
        </p:sp>
      </p:grpSp>
      <p:sp>
        <p:nvSpPr>
          <p:cNvPr id="32" name="TextBox 31"/>
          <p:cNvSpPr txBox="1"/>
          <p:nvPr/>
        </p:nvSpPr>
        <p:spPr>
          <a:xfrm>
            <a:off x="4611233" y="6057347"/>
            <a:ext cx="2849610"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effectLst/>
                <a:uLnTx/>
                <a:uFillTx/>
                <a:latin typeface="Segoe UI Semilight"/>
                <a:ea typeface="+mn-ea"/>
                <a:cs typeface="+mn-cs"/>
              </a:rPr>
              <a:t>Tenant Databases</a:t>
            </a:r>
          </a:p>
        </p:txBody>
      </p:sp>
      <p:cxnSp>
        <p:nvCxnSpPr>
          <p:cNvPr id="29" name="Straight Arrow Connector 28"/>
          <p:cNvCxnSpPr>
            <a:cxnSpLocks/>
          </p:cNvCxnSpPr>
          <p:nvPr/>
        </p:nvCxnSpPr>
        <p:spPr>
          <a:xfrm>
            <a:off x="6026417" y="1919709"/>
            <a:ext cx="0" cy="402756"/>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4779952" y="2473201"/>
            <a:ext cx="2523333" cy="582711"/>
          </a:xfrm>
          <a:prstGeom prst="rect">
            <a:avLst/>
          </a:prstGeom>
          <a:solidFill>
            <a:srgbClr val="448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41" name="Rectangle 40"/>
          <p:cNvSpPr/>
          <p:nvPr/>
        </p:nvSpPr>
        <p:spPr>
          <a:xfrm>
            <a:off x="4712205" y="2536586"/>
            <a:ext cx="2523333" cy="582711"/>
          </a:xfrm>
          <a:prstGeom prst="rect">
            <a:avLst/>
          </a:prstGeom>
          <a:solidFill>
            <a:srgbClr val="1D7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43" name="Rectangle 42"/>
          <p:cNvSpPr/>
          <p:nvPr/>
        </p:nvSpPr>
        <p:spPr>
          <a:xfrm>
            <a:off x="4673132" y="2616635"/>
            <a:ext cx="2451889" cy="582711"/>
          </a:xfrm>
          <a:prstGeom prst="rect">
            <a:avLst/>
          </a:prstGeom>
          <a:solidFill>
            <a:srgbClr val="006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Apps</a:t>
            </a:r>
          </a:p>
        </p:txBody>
      </p:sp>
      <p:cxnSp>
        <p:nvCxnSpPr>
          <p:cNvPr id="44" name="Straight Arrow Connector 43"/>
          <p:cNvCxnSpPr/>
          <p:nvPr/>
        </p:nvCxnSpPr>
        <p:spPr>
          <a:xfrm flipH="1">
            <a:off x="4771846" y="3258583"/>
            <a:ext cx="783950" cy="191460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913523" y="3258583"/>
            <a:ext cx="41930" cy="191460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5304099" y="3258583"/>
            <a:ext cx="457071" cy="191460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p:cNvCxnSpPr>
          <p:nvPr/>
        </p:nvCxnSpPr>
        <p:spPr>
          <a:xfrm>
            <a:off x="6368716" y="3256547"/>
            <a:ext cx="926463" cy="1891081"/>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8528B1BE-74F2-4DDB-B990-38F811AFC683}"/>
              </a:ext>
            </a:extLst>
          </p:cNvPr>
          <p:cNvGrpSpPr/>
          <p:nvPr/>
        </p:nvGrpSpPr>
        <p:grpSpPr>
          <a:xfrm>
            <a:off x="4057563" y="5051725"/>
            <a:ext cx="7770307" cy="971420"/>
            <a:chOff x="4057563" y="5051725"/>
            <a:chExt cx="7770307" cy="971420"/>
          </a:xfrm>
        </p:grpSpPr>
        <p:sp>
          <p:nvSpPr>
            <p:cNvPr id="28" name="Cube 27">
              <a:extLst>
                <a:ext uri="{FF2B5EF4-FFF2-40B4-BE49-F238E27FC236}">
                  <a16:creationId xmlns:a16="http://schemas.microsoft.com/office/drawing/2014/main" id="{F7CB6A7B-1E71-427C-8BF2-EA96CE8EF2D2}"/>
                </a:ext>
              </a:extLst>
            </p:cNvPr>
            <p:cNvSpPr/>
            <p:nvPr/>
          </p:nvSpPr>
          <p:spPr bwMode="auto">
            <a:xfrm>
              <a:off x="4057563" y="5094823"/>
              <a:ext cx="2526430" cy="919944"/>
            </a:xfrm>
            <a:prstGeom prst="cube">
              <a:avLst/>
            </a:prstGeom>
            <a:solidFill>
              <a:srgbClr val="0078D7">
                <a:alpha val="20000"/>
              </a:srgbClr>
            </a:solidFill>
            <a:ln>
              <a:solidFill>
                <a:srgbClr val="008DB5">
                  <a:alpha val="40000"/>
                </a:srgb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31" name="Cube 30">
              <a:extLst>
                <a:ext uri="{FF2B5EF4-FFF2-40B4-BE49-F238E27FC236}">
                  <a16:creationId xmlns:a16="http://schemas.microsoft.com/office/drawing/2014/main" id="{F2AE008D-B290-4BBF-AC47-961F8EB2CFED}"/>
                </a:ext>
              </a:extLst>
            </p:cNvPr>
            <p:cNvSpPr/>
            <p:nvPr/>
          </p:nvSpPr>
          <p:spPr bwMode="auto">
            <a:xfrm>
              <a:off x="6512377" y="5094823"/>
              <a:ext cx="1595722" cy="919944"/>
            </a:xfrm>
            <a:prstGeom prst="cube">
              <a:avLst/>
            </a:prstGeom>
            <a:solidFill>
              <a:srgbClr val="0078D7">
                <a:alpha val="20000"/>
              </a:srgbClr>
            </a:solidFill>
            <a:ln>
              <a:solidFill>
                <a:srgbClr val="008DB5">
                  <a:alpha val="40000"/>
                </a:srgb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33" name="TextBox 32">
              <a:extLst>
                <a:ext uri="{FF2B5EF4-FFF2-40B4-BE49-F238E27FC236}">
                  <a16:creationId xmlns:a16="http://schemas.microsoft.com/office/drawing/2014/main" id="{503A0E78-61C0-48EB-8BA8-B3F5C8010F16}"/>
                </a:ext>
              </a:extLst>
            </p:cNvPr>
            <p:cNvSpPr txBox="1"/>
            <p:nvPr/>
          </p:nvSpPr>
          <p:spPr>
            <a:xfrm>
              <a:off x="8392080" y="5051725"/>
              <a:ext cx="3435790" cy="971420"/>
            </a:xfrm>
            <a:prstGeom prst="rect">
              <a:avLst/>
            </a:prstGeom>
            <a:noFill/>
          </p:spPr>
          <p:txBody>
            <a:bodyPr wrap="square" rtlCol="0">
              <a:spAutoFit/>
            </a:bodyPr>
            <a:lstStyle>
              <a:defPPr>
                <a:defRPr lang="en-US"/>
              </a:defPPr>
              <a:lvl1pPr>
                <a:defRPr sz="2000" b="1">
                  <a:solidFill>
                    <a:schemeClr val="bg1">
                      <a:lumMod val="50000"/>
                    </a:schemeClr>
                  </a:solidFill>
                </a:defRPr>
              </a:lvl1pPr>
            </a:lstStyle>
            <a:p>
              <a:pPr marL="0" marR="0" lvl="0" indent="0" algn="l" defTabSz="914340" rtl="0" eaLnBrk="1" fontAlgn="auto" latinLnBrk="0" hangingPunct="1">
                <a:lnSpc>
                  <a:spcPct val="100000"/>
                </a:lnSpc>
                <a:spcBef>
                  <a:spcPts val="0"/>
                </a:spcBef>
                <a:spcAft>
                  <a:spcPts val="0"/>
                </a:spcAft>
                <a:buClrTx/>
                <a:buSzTx/>
                <a:buFontTx/>
                <a:buNone/>
                <a:tabLst/>
                <a:defRPr/>
              </a:pPr>
              <a:r>
                <a:rPr kumimoji="0" lang="en-US" sz="1904" b="0" i="0" u="none" strike="noStrike" kern="0" cap="none" spc="0" normalizeH="0" baseline="0" noProof="0" dirty="0">
                  <a:ln>
                    <a:noFill/>
                  </a:ln>
                  <a:solidFill>
                    <a:schemeClr val="tx1"/>
                  </a:solidFill>
                  <a:effectLst/>
                  <a:uLnTx/>
                  <a:uFillTx/>
                  <a:latin typeface="Segoe UI Semilight"/>
                  <a:ea typeface="+mn-ea"/>
                  <a:cs typeface="+mn-cs"/>
                </a:rPr>
                <a:t>Tenant databases are hosted in elastic pools for cost effective resource sharing</a:t>
              </a:r>
            </a:p>
          </p:txBody>
        </p:sp>
      </p:grpSp>
    </p:spTree>
    <p:extLst>
      <p:ext uri="{BB962C8B-B14F-4D97-AF65-F5344CB8AC3E}">
        <p14:creationId xmlns:p14="http://schemas.microsoft.com/office/powerpoint/2010/main" val="142818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Rounded Corners 41">
            <a:extLst>
              <a:ext uri="{FF2B5EF4-FFF2-40B4-BE49-F238E27FC236}">
                <a16:creationId xmlns:a16="http://schemas.microsoft.com/office/drawing/2014/main" id="{64D638A0-F106-48CC-8214-F8EEDB77B9DE}"/>
              </a:ext>
            </a:extLst>
          </p:cNvPr>
          <p:cNvSpPr/>
          <p:nvPr/>
        </p:nvSpPr>
        <p:spPr bwMode="auto">
          <a:xfrm>
            <a:off x="5159442" y="2948706"/>
            <a:ext cx="1308632" cy="1116856"/>
          </a:xfrm>
          <a:prstGeom prst="roundRect">
            <a:avLst/>
          </a:prstGeom>
          <a:solidFill>
            <a:schemeClr val="accent1">
              <a:lumMod val="20000"/>
              <a:lumOff val="80000"/>
            </a:schemeClr>
          </a:solidFill>
          <a:ln>
            <a:noFill/>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algn="ctr" defTabSz="932293" fontAlgn="base">
              <a:spcBef>
                <a:spcPct val="0"/>
              </a:spcBef>
              <a:spcAft>
                <a:spcPct val="0"/>
              </a:spcAft>
              <a:defRPr/>
            </a:pPr>
            <a:endParaRPr lang="en-US" sz="1599" dirty="0">
              <a:solidFill>
                <a:srgbClr val="0078D7">
                  <a:lumMod val="75000"/>
                </a:srgbClr>
              </a:solidFill>
              <a:latin typeface="Segoe UI Semilight"/>
            </a:endParaRPr>
          </a:p>
        </p:txBody>
      </p:sp>
      <p:sp>
        <p:nvSpPr>
          <p:cNvPr id="47" name="Rectangle 46">
            <a:extLst>
              <a:ext uri="{FF2B5EF4-FFF2-40B4-BE49-F238E27FC236}">
                <a16:creationId xmlns:a16="http://schemas.microsoft.com/office/drawing/2014/main" id="{0B795288-40E7-44AC-AB36-3EFCFAC34B15}"/>
              </a:ext>
            </a:extLst>
          </p:cNvPr>
          <p:cNvSpPr/>
          <p:nvPr/>
        </p:nvSpPr>
        <p:spPr bwMode="auto">
          <a:xfrm>
            <a:off x="882" y="-14049"/>
            <a:ext cx="12434712" cy="1116939"/>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 name="TextBox 6"/>
          <p:cNvSpPr txBox="1"/>
          <p:nvPr/>
        </p:nvSpPr>
        <p:spPr>
          <a:xfrm>
            <a:off x="12360399" y="866730"/>
            <a:ext cx="188409" cy="382308"/>
          </a:xfrm>
          <a:prstGeom prst="rect">
            <a:avLst/>
          </a:prstGeom>
          <a:noFill/>
        </p:spPr>
        <p:txBody>
          <a:bodyPr wrap="none" rtlCol="0">
            <a:spAutoFit/>
          </a:bodyPr>
          <a:lstStyle/>
          <a:p>
            <a:pPr defTabSz="914165">
              <a:defRPr/>
            </a:pPr>
            <a:endParaRPr lang="en-US" sz="1836" kern="0" dirty="0">
              <a:solidFill>
                <a:sysClr val="windowText" lastClr="000000"/>
              </a:solidFill>
              <a:latin typeface="Segoe UI Semilight"/>
            </a:endParaRPr>
          </a:p>
        </p:txBody>
      </p:sp>
      <p:sp>
        <p:nvSpPr>
          <p:cNvPr id="71" name="Title 1"/>
          <p:cNvSpPr>
            <a:spLocks noGrp="1"/>
          </p:cNvSpPr>
          <p:nvPr>
            <p:ph type="title"/>
          </p:nvPr>
        </p:nvSpPr>
        <p:spPr>
          <a:xfrm>
            <a:off x="455904" y="202742"/>
            <a:ext cx="11887878" cy="917444"/>
          </a:xfrm>
        </p:spPr>
        <p:txBody>
          <a:bodyPr/>
          <a:lstStyle/>
          <a:p>
            <a:r>
              <a:rPr lang="en-US" dirty="0">
                <a:solidFill>
                  <a:schemeClr val="bg1"/>
                </a:solidFill>
              </a:rPr>
              <a:t>Wingtip SaaS app architecture</a:t>
            </a:r>
          </a:p>
        </p:txBody>
      </p:sp>
      <p:sp>
        <p:nvSpPr>
          <p:cNvPr id="49" name="Rectangle: Rounded Corners 48">
            <a:extLst>
              <a:ext uri="{FF2B5EF4-FFF2-40B4-BE49-F238E27FC236}">
                <a16:creationId xmlns:a16="http://schemas.microsoft.com/office/drawing/2014/main" id="{0214F980-19FE-4441-9E1B-57B2ED46894A}"/>
              </a:ext>
            </a:extLst>
          </p:cNvPr>
          <p:cNvSpPr/>
          <p:nvPr/>
        </p:nvSpPr>
        <p:spPr bwMode="auto">
          <a:xfrm>
            <a:off x="2003735" y="4741273"/>
            <a:ext cx="4332567" cy="1354944"/>
          </a:xfrm>
          <a:prstGeom prst="roundRect">
            <a:avLst/>
          </a:prstGeom>
          <a:solidFill>
            <a:schemeClr val="accent1">
              <a:lumMod val="20000"/>
              <a:lumOff val="80000"/>
            </a:schemeClr>
          </a:solidFill>
          <a:ln>
            <a:noFill/>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r" defTabSz="932293" fontAlgn="base">
              <a:spcBef>
                <a:spcPct val="0"/>
              </a:spcBef>
              <a:spcAft>
                <a:spcPct val="0"/>
              </a:spcAft>
              <a:defRPr/>
            </a:pPr>
            <a:r>
              <a:rPr lang="en-US" sz="1599" dirty="0">
                <a:solidFill>
                  <a:srgbClr val="0078D7">
                    <a:lumMod val="75000"/>
                  </a:srgbClr>
                </a:solidFill>
                <a:latin typeface="Segoe UI Semilight"/>
              </a:rPr>
              <a:t>                 </a:t>
            </a:r>
          </a:p>
        </p:txBody>
      </p:sp>
      <p:sp>
        <p:nvSpPr>
          <p:cNvPr id="51" name="Rectangle: Rounded Corners 50">
            <a:extLst>
              <a:ext uri="{FF2B5EF4-FFF2-40B4-BE49-F238E27FC236}">
                <a16:creationId xmlns:a16="http://schemas.microsoft.com/office/drawing/2014/main" id="{A74F2CE5-A286-4799-B54F-64C640EA1152}"/>
              </a:ext>
            </a:extLst>
          </p:cNvPr>
          <p:cNvSpPr/>
          <p:nvPr/>
        </p:nvSpPr>
        <p:spPr bwMode="auto">
          <a:xfrm>
            <a:off x="5159442" y="2948706"/>
            <a:ext cx="5866568" cy="1116856"/>
          </a:xfrm>
          <a:prstGeom prst="roundRect">
            <a:avLst/>
          </a:prstGeom>
          <a:solidFill>
            <a:schemeClr val="accent1">
              <a:lumMod val="20000"/>
              <a:lumOff val="80000"/>
            </a:schemeClr>
          </a:solidFill>
          <a:ln>
            <a:noFill/>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algn="ctr" defTabSz="932293" fontAlgn="base">
              <a:spcBef>
                <a:spcPct val="0"/>
              </a:spcBef>
              <a:spcAft>
                <a:spcPct val="0"/>
              </a:spcAft>
              <a:defRPr/>
            </a:pPr>
            <a:endParaRPr lang="en-US" sz="1599" dirty="0">
              <a:solidFill>
                <a:srgbClr val="0078D7">
                  <a:lumMod val="75000"/>
                </a:srgbClr>
              </a:solidFill>
              <a:latin typeface="Segoe UI Semilight"/>
            </a:endParaRPr>
          </a:p>
        </p:txBody>
      </p:sp>
      <p:sp>
        <p:nvSpPr>
          <p:cNvPr id="53" name="Can 25">
            <a:extLst>
              <a:ext uri="{FF2B5EF4-FFF2-40B4-BE49-F238E27FC236}">
                <a16:creationId xmlns:a16="http://schemas.microsoft.com/office/drawing/2014/main" id="{41DAA70C-82E0-4D06-A30E-AB2363071C21}"/>
              </a:ext>
            </a:extLst>
          </p:cNvPr>
          <p:cNvSpPr/>
          <p:nvPr/>
        </p:nvSpPr>
        <p:spPr>
          <a:xfrm>
            <a:off x="5435929" y="3233571"/>
            <a:ext cx="758642" cy="626298"/>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65">
              <a:defRPr/>
            </a:pPr>
            <a:r>
              <a:rPr lang="en-US" sz="1199" kern="0" dirty="0">
                <a:solidFill>
                  <a:srgbClr val="D83B01">
                    <a:lumMod val="50000"/>
                  </a:srgbClr>
                </a:solidFill>
                <a:latin typeface="Segoe UI Semilight"/>
              </a:rPr>
              <a:t>tenant</a:t>
            </a:r>
          </a:p>
          <a:p>
            <a:pPr algn="ctr" defTabSz="914165">
              <a:defRPr/>
            </a:pPr>
            <a:r>
              <a:rPr lang="en-US" sz="1199" kern="0" dirty="0">
                <a:solidFill>
                  <a:srgbClr val="D83B01">
                    <a:lumMod val="50000"/>
                  </a:srgbClr>
                </a:solidFill>
                <a:latin typeface="Segoe UI Semilight"/>
              </a:rPr>
              <a:t>catalog</a:t>
            </a:r>
          </a:p>
        </p:txBody>
      </p:sp>
      <p:cxnSp>
        <p:nvCxnSpPr>
          <p:cNvPr id="54" name="Straight Arrow Connector 53">
            <a:extLst>
              <a:ext uri="{FF2B5EF4-FFF2-40B4-BE49-F238E27FC236}">
                <a16:creationId xmlns:a16="http://schemas.microsoft.com/office/drawing/2014/main" id="{E54B918E-AFDD-4200-8A91-4C552042B240}"/>
              </a:ext>
            </a:extLst>
          </p:cNvPr>
          <p:cNvCxnSpPr>
            <a:cxnSpLocks/>
          </p:cNvCxnSpPr>
          <p:nvPr/>
        </p:nvCxnSpPr>
        <p:spPr>
          <a:xfrm>
            <a:off x="4656381" y="2801289"/>
            <a:ext cx="705909" cy="531325"/>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5D94716-4EFD-4150-A180-720B89900B0D}"/>
              </a:ext>
            </a:extLst>
          </p:cNvPr>
          <p:cNvCxnSpPr>
            <a:cxnSpLocks/>
          </p:cNvCxnSpPr>
          <p:nvPr/>
        </p:nvCxnSpPr>
        <p:spPr>
          <a:xfrm>
            <a:off x="4000739" y="1548503"/>
            <a:ext cx="0" cy="402699"/>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Can 25">
            <a:extLst>
              <a:ext uri="{FF2B5EF4-FFF2-40B4-BE49-F238E27FC236}">
                <a16:creationId xmlns:a16="http://schemas.microsoft.com/office/drawing/2014/main" id="{713928F6-4B38-485D-AFE1-1B8D729FC75A}"/>
              </a:ext>
            </a:extLst>
          </p:cNvPr>
          <p:cNvSpPr/>
          <p:nvPr/>
        </p:nvSpPr>
        <p:spPr>
          <a:xfrm>
            <a:off x="7267460" y="3233571"/>
            <a:ext cx="758642" cy="626298"/>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65">
              <a:defRPr/>
            </a:pPr>
            <a:r>
              <a:rPr lang="en-US" sz="1199" kern="0" dirty="0">
                <a:solidFill>
                  <a:srgbClr val="D83B01">
                    <a:lumMod val="50000"/>
                  </a:srgbClr>
                </a:solidFill>
                <a:latin typeface="Segoe UI Semilight"/>
              </a:rPr>
              <a:t>job</a:t>
            </a:r>
            <a:br>
              <a:rPr lang="en-US" sz="1199" kern="0" dirty="0">
                <a:solidFill>
                  <a:srgbClr val="D83B01">
                    <a:lumMod val="50000"/>
                  </a:srgbClr>
                </a:solidFill>
                <a:latin typeface="Segoe UI Semilight"/>
              </a:rPr>
            </a:br>
            <a:r>
              <a:rPr lang="en-US" sz="1199" kern="0" dirty="0">
                <a:solidFill>
                  <a:srgbClr val="D83B01">
                    <a:lumMod val="50000"/>
                  </a:srgbClr>
                </a:solidFill>
                <a:latin typeface="Segoe UI Semilight"/>
              </a:rPr>
              <a:t>account</a:t>
            </a:r>
          </a:p>
        </p:txBody>
      </p:sp>
      <p:sp>
        <p:nvSpPr>
          <p:cNvPr id="57" name="Can 25">
            <a:extLst>
              <a:ext uri="{FF2B5EF4-FFF2-40B4-BE49-F238E27FC236}">
                <a16:creationId xmlns:a16="http://schemas.microsoft.com/office/drawing/2014/main" id="{798AA044-2E72-4B0E-A9CE-C09724CF0160}"/>
              </a:ext>
            </a:extLst>
          </p:cNvPr>
          <p:cNvSpPr/>
          <p:nvPr/>
        </p:nvSpPr>
        <p:spPr>
          <a:xfrm>
            <a:off x="8183224" y="3233571"/>
            <a:ext cx="758642" cy="626298"/>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65">
              <a:defRPr/>
            </a:pPr>
            <a:r>
              <a:rPr lang="en-US" sz="1199" kern="0" dirty="0" err="1">
                <a:solidFill>
                  <a:srgbClr val="D83B01">
                    <a:lumMod val="50000"/>
                  </a:srgbClr>
                </a:solidFill>
                <a:latin typeface="Segoe UI Semilight"/>
              </a:rPr>
              <a:t>adhoc</a:t>
            </a:r>
            <a:br>
              <a:rPr lang="en-US" sz="1199" kern="0" dirty="0">
                <a:solidFill>
                  <a:srgbClr val="D83B01">
                    <a:lumMod val="50000"/>
                  </a:srgbClr>
                </a:solidFill>
                <a:latin typeface="Segoe UI Semilight"/>
              </a:rPr>
            </a:br>
            <a:r>
              <a:rPr lang="en-US" sz="1199" kern="0" dirty="0">
                <a:solidFill>
                  <a:srgbClr val="D83B01">
                    <a:lumMod val="50000"/>
                  </a:srgbClr>
                </a:solidFill>
                <a:latin typeface="Segoe UI Semilight"/>
              </a:rPr>
              <a:t>analytics</a:t>
            </a:r>
          </a:p>
        </p:txBody>
      </p:sp>
      <p:grpSp>
        <p:nvGrpSpPr>
          <p:cNvPr id="58" name="Group 57">
            <a:extLst>
              <a:ext uri="{FF2B5EF4-FFF2-40B4-BE49-F238E27FC236}">
                <a16:creationId xmlns:a16="http://schemas.microsoft.com/office/drawing/2014/main" id="{39FE3464-B0E8-4F18-95D8-5159AFDE767E}"/>
              </a:ext>
            </a:extLst>
          </p:cNvPr>
          <p:cNvGrpSpPr/>
          <p:nvPr/>
        </p:nvGrpSpPr>
        <p:grpSpPr>
          <a:xfrm>
            <a:off x="4154230" y="5142931"/>
            <a:ext cx="773066" cy="707435"/>
            <a:chOff x="5136682" y="5840716"/>
            <a:chExt cx="773176" cy="707536"/>
          </a:xfrm>
        </p:grpSpPr>
        <p:sp>
          <p:nvSpPr>
            <p:cNvPr id="59" name="Can 19">
              <a:extLst>
                <a:ext uri="{FF2B5EF4-FFF2-40B4-BE49-F238E27FC236}">
                  <a16:creationId xmlns:a16="http://schemas.microsoft.com/office/drawing/2014/main" id="{0F180666-EC85-4789-89D4-68243E625A06}"/>
                </a:ext>
              </a:extLst>
            </p:cNvPr>
            <p:cNvSpPr/>
            <p:nvPr/>
          </p:nvSpPr>
          <p:spPr>
            <a:xfrm>
              <a:off x="5164852" y="5840716"/>
              <a:ext cx="745006"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357">
                <a:defRPr/>
              </a:pPr>
              <a:endParaRPr lang="en-US" sz="1224" dirty="0">
                <a:solidFill>
                  <a:srgbClr val="D83B01">
                    <a:lumMod val="50000"/>
                  </a:srgbClr>
                </a:solidFill>
                <a:latin typeface="Segoe UI"/>
              </a:endParaRPr>
            </a:p>
          </p:txBody>
        </p:sp>
        <p:sp>
          <p:nvSpPr>
            <p:cNvPr id="61" name="Rectangle 60">
              <a:extLst>
                <a:ext uri="{FF2B5EF4-FFF2-40B4-BE49-F238E27FC236}">
                  <a16:creationId xmlns:a16="http://schemas.microsoft.com/office/drawing/2014/main" id="{89B13BFB-1874-4B29-85AF-E224E8478B5D}"/>
                </a:ext>
              </a:extLst>
            </p:cNvPr>
            <p:cNvSpPr/>
            <p:nvPr/>
          </p:nvSpPr>
          <p:spPr>
            <a:xfrm>
              <a:off x="5136682" y="6116569"/>
              <a:ext cx="773176" cy="266725"/>
            </a:xfrm>
            <a:prstGeom prst="rect">
              <a:avLst/>
            </a:prstGeom>
          </p:spPr>
          <p:txBody>
            <a:bodyPr wrap="square">
              <a:spAutoFit/>
            </a:bodyPr>
            <a:lstStyle/>
            <a:p>
              <a:pPr algn="ctr" defTabSz="932357">
                <a:defRPr/>
              </a:pPr>
              <a:r>
                <a:rPr lang="en-US" sz="1099" dirty="0">
                  <a:solidFill>
                    <a:srgbClr val="D83B01">
                      <a:lumMod val="50000"/>
                    </a:srgbClr>
                  </a:solidFill>
                  <a:latin typeface="Segoe UI"/>
                </a:rPr>
                <a:t>Tenant 3</a:t>
              </a:r>
            </a:p>
          </p:txBody>
        </p:sp>
      </p:grpSp>
      <p:grpSp>
        <p:nvGrpSpPr>
          <p:cNvPr id="62" name="Group 61">
            <a:extLst>
              <a:ext uri="{FF2B5EF4-FFF2-40B4-BE49-F238E27FC236}">
                <a16:creationId xmlns:a16="http://schemas.microsoft.com/office/drawing/2014/main" id="{18664AC7-39D5-4C62-BE1C-6347C73A4569}"/>
              </a:ext>
            </a:extLst>
          </p:cNvPr>
          <p:cNvGrpSpPr/>
          <p:nvPr/>
        </p:nvGrpSpPr>
        <p:grpSpPr>
          <a:xfrm>
            <a:off x="2317709" y="5142931"/>
            <a:ext cx="891916" cy="707435"/>
            <a:chOff x="3299900" y="5840716"/>
            <a:chExt cx="892043" cy="707536"/>
          </a:xfrm>
        </p:grpSpPr>
        <p:sp>
          <p:nvSpPr>
            <p:cNvPr id="63" name="Can 19">
              <a:extLst>
                <a:ext uri="{FF2B5EF4-FFF2-40B4-BE49-F238E27FC236}">
                  <a16:creationId xmlns:a16="http://schemas.microsoft.com/office/drawing/2014/main" id="{5FB7FA77-6E02-4D20-8EFA-064AEA300C4E}"/>
                </a:ext>
              </a:extLst>
            </p:cNvPr>
            <p:cNvSpPr/>
            <p:nvPr/>
          </p:nvSpPr>
          <p:spPr>
            <a:xfrm>
              <a:off x="3374077" y="5840716"/>
              <a:ext cx="745006"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357">
                <a:defRPr/>
              </a:pPr>
              <a:endParaRPr lang="en-US" sz="1224" dirty="0">
                <a:solidFill>
                  <a:srgbClr val="D83B01">
                    <a:lumMod val="50000"/>
                  </a:srgbClr>
                </a:solidFill>
                <a:latin typeface="Segoe UI"/>
              </a:endParaRPr>
            </a:p>
          </p:txBody>
        </p:sp>
        <p:sp>
          <p:nvSpPr>
            <p:cNvPr id="64" name="Rectangle 63">
              <a:extLst>
                <a:ext uri="{FF2B5EF4-FFF2-40B4-BE49-F238E27FC236}">
                  <a16:creationId xmlns:a16="http://schemas.microsoft.com/office/drawing/2014/main" id="{D172F36C-ADD7-414C-8551-8872EBD94ECD}"/>
                </a:ext>
              </a:extLst>
            </p:cNvPr>
            <p:cNvSpPr/>
            <p:nvPr/>
          </p:nvSpPr>
          <p:spPr>
            <a:xfrm>
              <a:off x="3299900" y="6116569"/>
              <a:ext cx="892043" cy="266725"/>
            </a:xfrm>
            <a:prstGeom prst="rect">
              <a:avLst/>
            </a:prstGeom>
          </p:spPr>
          <p:txBody>
            <a:bodyPr wrap="square">
              <a:spAutoFit/>
            </a:bodyPr>
            <a:lstStyle/>
            <a:p>
              <a:pPr algn="ctr" defTabSz="932357">
                <a:defRPr/>
              </a:pPr>
              <a:r>
                <a:rPr lang="en-US" sz="1099" dirty="0">
                  <a:solidFill>
                    <a:srgbClr val="D83B01">
                      <a:lumMod val="50000"/>
                    </a:srgbClr>
                  </a:solidFill>
                  <a:latin typeface="Segoe UI"/>
                </a:rPr>
                <a:t>Tenant 1</a:t>
              </a:r>
            </a:p>
          </p:txBody>
        </p:sp>
      </p:grpSp>
      <p:grpSp>
        <p:nvGrpSpPr>
          <p:cNvPr id="65" name="Group 64">
            <a:extLst>
              <a:ext uri="{FF2B5EF4-FFF2-40B4-BE49-F238E27FC236}">
                <a16:creationId xmlns:a16="http://schemas.microsoft.com/office/drawing/2014/main" id="{8C73FF46-58C5-4CA8-8D42-ED043880DC4F}"/>
              </a:ext>
            </a:extLst>
          </p:cNvPr>
          <p:cNvGrpSpPr/>
          <p:nvPr/>
        </p:nvGrpSpPr>
        <p:grpSpPr>
          <a:xfrm>
            <a:off x="3252714" y="5142931"/>
            <a:ext cx="823669" cy="707435"/>
            <a:chOff x="4235040" y="5840716"/>
            <a:chExt cx="823786" cy="707536"/>
          </a:xfrm>
        </p:grpSpPr>
        <p:sp>
          <p:nvSpPr>
            <p:cNvPr id="66" name="Can 19">
              <a:extLst>
                <a:ext uri="{FF2B5EF4-FFF2-40B4-BE49-F238E27FC236}">
                  <a16:creationId xmlns:a16="http://schemas.microsoft.com/office/drawing/2014/main" id="{7A0029CC-F109-48B1-8E6C-D58DD37FD576}"/>
                </a:ext>
              </a:extLst>
            </p:cNvPr>
            <p:cNvSpPr/>
            <p:nvPr/>
          </p:nvSpPr>
          <p:spPr>
            <a:xfrm>
              <a:off x="4274430" y="5840716"/>
              <a:ext cx="745006"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357">
                <a:defRPr/>
              </a:pPr>
              <a:endParaRPr lang="en-US" sz="1224" dirty="0">
                <a:solidFill>
                  <a:srgbClr val="D83B01">
                    <a:lumMod val="50000"/>
                  </a:srgbClr>
                </a:solidFill>
                <a:latin typeface="Segoe UI"/>
              </a:endParaRPr>
            </a:p>
          </p:txBody>
        </p:sp>
        <p:sp>
          <p:nvSpPr>
            <p:cNvPr id="67" name="Rectangle 66">
              <a:extLst>
                <a:ext uri="{FF2B5EF4-FFF2-40B4-BE49-F238E27FC236}">
                  <a16:creationId xmlns:a16="http://schemas.microsoft.com/office/drawing/2014/main" id="{40BE1D15-56D9-430D-94FB-35301F5FCC96}"/>
                </a:ext>
              </a:extLst>
            </p:cNvPr>
            <p:cNvSpPr/>
            <p:nvPr/>
          </p:nvSpPr>
          <p:spPr>
            <a:xfrm>
              <a:off x="4235040" y="6116569"/>
              <a:ext cx="823786" cy="266725"/>
            </a:xfrm>
            <a:prstGeom prst="rect">
              <a:avLst/>
            </a:prstGeom>
          </p:spPr>
          <p:txBody>
            <a:bodyPr wrap="square">
              <a:spAutoFit/>
            </a:bodyPr>
            <a:lstStyle/>
            <a:p>
              <a:pPr algn="ctr" defTabSz="932357">
                <a:defRPr/>
              </a:pPr>
              <a:r>
                <a:rPr lang="en-US" sz="1099" dirty="0">
                  <a:solidFill>
                    <a:srgbClr val="D83B01">
                      <a:lumMod val="50000"/>
                    </a:srgbClr>
                  </a:solidFill>
                  <a:latin typeface="Segoe UI"/>
                </a:rPr>
                <a:t>Tenant 2</a:t>
              </a:r>
            </a:p>
          </p:txBody>
        </p:sp>
      </p:grpSp>
      <p:grpSp>
        <p:nvGrpSpPr>
          <p:cNvPr id="68" name="Group 67">
            <a:extLst>
              <a:ext uri="{FF2B5EF4-FFF2-40B4-BE49-F238E27FC236}">
                <a16:creationId xmlns:a16="http://schemas.microsoft.com/office/drawing/2014/main" id="{776F1577-EB6E-46F1-8E9B-097848B536D9}"/>
              </a:ext>
            </a:extLst>
          </p:cNvPr>
          <p:cNvGrpSpPr/>
          <p:nvPr/>
        </p:nvGrpSpPr>
        <p:grpSpPr>
          <a:xfrm>
            <a:off x="5121125" y="5142931"/>
            <a:ext cx="744901" cy="707435"/>
            <a:chOff x="6103715" y="5840716"/>
            <a:chExt cx="745006" cy="707536"/>
          </a:xfrm>
        </p:grpSpPr>
        <p:sp>
          <p:nvSpPr>
            <p:cNvPr id="69" name="Can 19">
              <a:extLst>
                <a:ext uri="{FF2B5EF4-FFF2-40B4-BE49-F238E27FC236}">
                  <a16:creationId xmlns:a16="http://schemas.microsoft.com/office/drawing/2014/main" id="{8C903316-775D-42EE-A5EA-FF2BEA1ACBA0}"/>
                </a:ext>
              </a:extLst>
            </p:cNvPr>
            <p:cNvSpPr/>
            <p:nvPr/>
          </p:nvSpPr>
          <p:spPr>
            <a:xfrm>
              <a:off x="6103715" y="5840716"/>
              <a:ext cx="745006"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357">
                <a:defRPr/>
              </a:pPr>
              <a:endParaRPr lang="en-US" sz="1224" dirty="0">
                <a:solidFill>
                  <a:srgbClr val="D83B01">
                    <a:lumMod val="50000"/>
                  </a:srgbClr>
                </a:solidFill>
                <a:latin typeface="Segoe UI"/>
              </a:endParaRPr>
            </a:p>
          </p:txBody>
        </p:sp>
        <p:sp>
          <p:nvSpPr>
            <p:cNvPr id="70" name="Rectangle 69">
              <a:extLst>
                <a:ext uri="{FF2B5EF4-FFF2-40B4-BE49-F238E27FC236}">
                  <a16:creationId xmlns:a16="http://schemas.microsoft.com/office/drawing/2014/main" id="{2CB25F30-E8C5-4179-B922-8987EBAA5442}"/>
                </a:ext>
              </a:extLst>
            </p:cNvPr>
            <p:cNvSpPr/>
            <p:nvPr/>
          </p:nvSpPr>
          <p:spPr>
            <a:xfrm>
              <a:off x="6158107" y="6070402"/>
              <a:ext cx="636224" cy="313817"/>
            </a:xfrm>
            <a:prstGeom prst="rect">
              <a:avLst/>
            </a:prstGeom>
          </p:spPr>
          <p:txBody>
            <a:bodyPr wrap="square">
              <a:spAutoFit/>
            </a:bodyPr>
            <a:lstStyle/>
            <a:p>
              <a:pPr algn="ctr" defTabSz="932357">
                <a:defRPr/>
              </a:pPr>
              <a:r>
                <a:rPr lang="en-US" sz="1399" dirty="0">
                  <a:solidFill>
                    <a:srgbClr val="D83B01">
                      <a:lumMod val="50000"/>
                    </a:srgbClr>
                  </a:solidFill>
                  <a:latin typeface="Segoe UI"/>
                </a:rPr>
                <a:t>…</a:t>
              </a:r>
            </a:p>
          </p:txBody>
        </p:sp>
      </p:grpSp>
      <p:sp>
        <p:nvSpPr>
          <p:cNvPr id="72" name="Cube 71">
            <a:extLst>
              <a:ext uri="{FF2B5EF4-FFF2-40B4-BE49-F238E27FC236}">
                <a16:creationId xmlns:a16="http://schemas.microsoft.com/office/drawing/2014/main" id="{9582AFD5-E887-4349-83D3-E5C3C537E559}"/>
              </a:ext>
            </a:extLst>
          </p:cNvPr>
          <p:cNvSpPr/>
          <p:nvPr/>
        </p:nvSpPr>
        <p:spPr bwMode="auto">
          <a:xfrm>
            <a:off x="2163078" y="4967529"/>
            <a:ext cx="4031492" cy="919944"/>
          </a:xfrm>
          <a:prstGeom prst="cube">
            <a:avLst/>
          </a:prstGeom>
          <a:solidFill>
            <a:srgbClr val="0078D7">
              <a:alpha val="20000"/>
            </a:srgbClr>
          </a:solidFill>
          <a:ln>
            <a:solidFill>
              <a:srgbClr val="008DB5">
                <a:alpha val="40000"/>
              </a:srgb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cxnSp>
        <p:nvCxnSpPr>
          <p:cNvPr id="73" name="Straight Arrow Connector 72">
            <a:extLst>
              <a:ext uri="{FF2B5EF4-FFF2-40B4-BE49-F238E27FC236}">
                <a16:creationId xmlns:a16="http://schemas.microsoft.com/office/drawing/2014/main" id="{3A270534-A8E5-4F28-A40B-802B14CD4597}"/>
              </a:ext>
            </a:extLst>
          </p:cNvPr>
          <p:cNvCxnSpPr>
            <a:cxnSpLocks/>
          </p:cNvCxnSpPr>
          <p:nvPr/>
        </p:nvCxnSpPr>
        <p:spPr>
          <a:xfrm flipH="1">
            <a:off x="2750124" y="2791833"/>
            <a:ext cx="899724" cy="244224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7BA327DF-0C16-45F1-9023-F9DB19FD540E}"/>
              </a:ext>
            </a:extLst>
          </p:cNvPr>
          <p:cNvCxnSpPr>
            <a:cxnSpLocks/>
          </p:cNvCxnSpPr>
          <p:nvPr/>
        </p:nvCxnSpPr>
        <p:spPr>
          <a:xfrm>
            <a:off x="4170019" y="2791833"/>
            <a:ext cx="392293" cy="244224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CC8E928-EAEC-4640-8502-D01D46AFD67A}"/>
              </a:ext>
            </a:extLst>
          </p:cNvPr>
          <p:cNvCxnSpPr>
            <a:cxnSpLocks/>
          </p:cNvCxnSpPr>
          <p:nvPr/>
        </p:nvCxnSpPr>
        <p:spPr>
          <a:xfrm flipH="1">
            <a:off x="3681003" y="2820183"/>
            <a:ext cx="213129" cy="2426498"/>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B7C62BE6-BEB2-45BD-8748-A4EC9BF513BD}"/>
              </a:ext>
            </a:extLst>
          </p:cNvPr>
          <p:cNvSpPr/>
          <p:nvPr/>
        </p:nvSpPr>
        <p:spPr>
          <a:xfrm>
            <a:off x="2735895" y="1991764"/>
            <a:ext cx="2522976" cy="582628"/>
          </a:xfrm>
          <a:prstGeom prst="rect">
            <a:avLst/>
          </a:prstGeom>
          <a:solidFill>
            <a:srgbClr val="448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65">
              <a:defRPr/>
            </a:pPr>
            <a:endParaRPr lang="en-US" sz="1836" kern="0" dirty="0">
              <a:solidFill>
                <a:srgbClr val="FFFFFF"/>
              </a:solidFill>
              <a:latin typeface="Segoe UI Semilight"/>
            </a:endParaRPr>
          </a:p>
        </p:txBody>
      </p:sp>
      <p:sp>
        <p:nvSpPr>
          <p:cNvPr id="77" name="Rectangle 76">
            <a:extLst>
              <a:ext uri="{FF2B5EF4-FFF2-40B4-BE49-F238E27FC236}">
                <a16:creationId xmlns:a16="http://schemas.microsoft.com/office/drawing/2014/main" id="{93B8A31A-9148-4B62-858B-2641AA1FFBB6}"/>
              </a:ext>
            </a:extLst>
          </p:cNvPr>
          <p:cNvSpPr/>
          <p:nvPr/>
        </p:nvSpPr>
        <p:spPr>
          <a:xfrm>
            <a:off x="2668156" y="2055140"/>
            <a:ext cx="2522976" cy="582628"/>
          </a:xfrm>
          <a:prstGeom prst="rect">
            <a:avLst/>
          </a:prstGeom>
          <a:solidFill>
            <a:srgbClr val="1D7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65">
              <a:defRPr/>
            </a:pPr>
            <a:endParaRPr lang="en-US" sz="1836" kern="0" dirty="0">
              <a:solidFill>
                <a:srgbClr val="FFFFFF"/>
              </a:solidFill>
              <a:latin typeface="Segoe UI Semilight"/>
            </a:endParaRPr>
          </a:p>
        </p:txBody>
      </p:sp>
      <p:sp>
        <p:nvSpPr>
          <p:cNvPr id="78" name="Rectangle 77">
            <a:extLst>
              <a:ext uri="{FF2B5EF4-FFF2-40B4-BE49-F238E27FC236}">
                <a16:creationId xmlns:a16="http://schemas.microsoft.com/office/drawing/2014/main" id="{F03CA6FD-079C-48DA-ACAD-6B372113182E}"/>
              </a:ext>
            </a:extLst>
          </p:cNvPr>
          <p:cNvSpPr/>
          <p:nvPr/>
        </p:nvSpPr>
        <p:spPr>
          <a:xfrm>
            <a:off x="2629090" y="2135177"/>
            <a:ext cx="2451541" cy="582628"/>
          </a:xfrm>
          <a:prstGeom prst="rect">
            <a:avLst/>
          </a:prstGeom>
          <a:solidFill>
            <a:srgbClr val="006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65">
              <a:defRPr/>
            </a:pPr>
            <a:r>
              <a:rPr lang="en-US" sz="1801" b="1" kern="0" dirty="0">
                <a:solidFill>
                  <a:srgbClr val="FFFFFF"/>
                </a:solidFill>
                <a:latin typeface="Segoe UI Semilight"/>
              </a:rPr>
              <a:t>Web Apps</a:t>
            </a:r>
          </a:p>
        </p:txBody>
      </p:sp>
      <p:sp>
        <p:nvSpPr>
          <p:cNvPr id="79" name="Can 25">
            <a:extLst>
              <a:ext uri="{FF2B5EF4-FFF2-40B4-BE49-F238E27FC236}">
                <a16:creationId xmlns:a16="http://schemas.microsoft.com/office/drawing/2014/main" id="{811A44B9-D2FE-48E5-8F98-28FA7CD55485}"/>
              </a:ext>
            </a:extLst>
          </p:cNvPr>
          <p:cNvSpPr/>
          <p:nvPr/>
        </p:nvSpPr>
        <p:spPr>
          <a:xfrm>
            <a:off x="6351694" y="3233571"/>
            <a:ext cx="758642" cy="626298"/>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65">
              <a:defRPr/>
            </a:pPr>
            <a:r>
              <a:rPr lang="en-US" sz="1199" kern="0" dirty="0">
                <a:solidFill>
                  <a:srgbClr val="D83B01">
                    <a:lumMod val="50000"/>
                  </a:srgbClr>
                </a:solidFill>
                <a:latin typeface="Segoe UI Semilight"/>
              </a:rPr>
              <a:t>base</a:t>
            </a:r>
            <a:br>
              <a:rPr lang="en-US" sz="1199" kern="0" dirty="0">
                <a:solidFill>
                  <a:srgbClr val="D83B01">
                    <a:lumMod val="50000"/>
                  </a:srgbClr>
                </a:solidFill>
                <a:latin typeface="Segoe UI Semilight"/>
              </a:rPr>
            </a:br>
            <a:r>
              <a:rPr lang="en-US" sz="1199" kern="0" dirty="0">
                <a:solidFill>
                  <a:srgbClr val="D83B01">
                    <a:lumMod val="50000"/>
                  </a:srgbClr>
                </a:solidFill>
                <a:latin typeface="Segoe UI Semilight"/>
              </a:rPr>
              <a:t>t</a:t>
            </a:r>
            <a:r>
              <a:rPr lang="en-US" sz="1199" kern="0" dirty="0" err="1">
                <a:solidFill>
                  <a:srgbClr val="D83B01">
                    <a:lumMod val="50000"/>
                  </a:srgbClr>
                </a:solidFill>
                <a:latin typeface="Segoe UI Semilight"/>
              </a:rPr>
              <a:t>enantdb</a:t>
            </a:r>
            <a:endParaRPr lang="en-US" sz="1199" kern="0" dirty="0">
              <a:solidFill>
                <a:srgbClr val="D83B01">
                  <a:lumMod val="50000"/>
                </a:srgbClr>
              </a:solidFill>
              <a:latin typeface="Segoe UI Semilight"/>
            </a:endParaRPr>
          </a:p>
        </p:txBody>
      </p:sp>
      <p:sp>
        <p:nvSpPr>
          <p:cNvPr id="80" name="Can 25">
            <a:extLst>
              <a:ext uri="{FF2B5EF4-FFF2-40B4-BE49-F238E27FC236}">
                <a16:creationId xmlns:a16="http://schemas.microsoft.com/office/drawing/2014/main" id="{DF5EFAE3-9443-404B-AC0A-84F87BF35D2E}"/>
              </a:ext>
            </a:extLst>
          </p:cNvPr>
          <p:cNvSpPr/>
          <p:nvPr/>
        </p:nvSpPr>
        <p:spPr>
          <a:xfrm>
            <a:off x="10014755" y="3233571"/>
            <a:ext cx="758642" cy="626298"/>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65">
              <a:defRPr/>
            </a:pPr>
            <a:r>
              <a:rPr lang="en-US" sz="1199" kern="0" dirty="0">
                <a:solidFill>
                  <a:srgbClr val="D83B01">
                    <a:lumMod val="50000"/>
                  </a:srgbClr>
                </a:solidFill>
                <a:latin typeface="Segoe UI Semilight"/>
              </a:rPr>
              <a:t>tenant </a:t>
            </a:r>
            <a:br>
              <a:rPr lang="en-US" sz="1199" kern="0" dirty="0">
                <a:solidFill>
                  <a:srgbClr val="D83B01">
                    <a:lumMod val="50000"/>
                  </a:srgbClr>
                </a:solidFill>
                <a:latin typeface="Segoe UI Semilight"/>
              </a:rPr>
            </a:br>
            <a:r>
              <a:rPr lang="en-US" sz="1199" kern="0" dirty="0">
                <a:solidFill>
                  <a:srgbClr val="D83B01">
                    <a:lumMod val="50000"/>
                  </a:srgbClr>
                </a:solidFill>
                <a:latin typeface="Segoe UI Semilight"/>
              </a:rPr>
              <a:t>search</a:t>
            </a:r>
          </a:p>
        </p:txBody>
      </p:sp>
      <p:grpSp>
        <p:nvGrpSpPr>
          <p:cNvPr id="81" name="Group 80">
            <a:extLst>
              <a:ext uri="{FF2B5EF4-FFF2-40B4-BE49-F238E27FC236}">
                <a16:creationId xmlns:a16="http://schemas.microsoft.com/office/drawing/2014/main" id="{008E2021-D0B1-41AD-BAE3-23D07040EB80}"/>
              </a:ext>
            </a:extLst>
          </p:cNvPr>
          <p:cNvGrpSpPr/>
          <p:nvPr/>
        </p:nvGrpSpPr>
        <p:grpSpPr>
          <a:xfrm>
            <a:off x="8916724" y="3233569"/>
            <a:ext cx="1185640" cy="837069"/>
            <a:chOff x="9899845" y="3931086"/>
            <a:chExt cx="1185807" cy="837188"/>
          </a:xfrm>
        </p:grpSpPr>
        <p:sp>
          <p:nvSpPr>
            <p:cNvPr id="82" name="Can 25">
              <a:extLst>
                <a:ext uri="{FF2B5EF4-FFF2-40B4-BE49-F238E27FC236}">
                  <a16:creationId xmlns:a16="http://schemas.microsoft.com/office/drawing/2014/main" id="{FBC92B25-67B4-4616-A1D9-3C2A220AE5C4}"/>
                </a:ext>
              </a:extLst>
            </p:cNvPr>
            <p:cNvSpPr/>
            <p:nvPr/>
          </p:nvSpPr>
          <p:spPr>
            <a:xfrm>
              <a:off x="10082144" y="3931086"/>
              <a:ext cx="758749" cy="62638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65">
                <a:defRPr/>
              </a:pPr>
              <a:r>
                <a:rPr lang="en-US" sz="1199" kern="0" dirty="0">
                  <a:solidFill>
                    <a:srgbClr val="D83B01">
                      <a:lumMod val="50000"/>
                    </a:srgbClr>
                  </a:solidFill>
                  <a:latin typeface="Segoe UI Semilight"/>
                </a:rPr>
                <a:t>tenant</a:t>
              </a:r>
              <a:br>
                <a:rPr lang="en-US" sz="1199" kern="0" dirty="0">
                  <a:solidFill>
                    <a:srgbClr val="D83B01">
                      <a:lumMod val="50000"/>
                    </a:srgbClr>
                  </a:solidFill>
                  <a:latin typeface="Segoe UI Semilight"/>
                </a:rPr>
              </a:br>
              <a:r>
                <a:rPr lang="en-US" sz="1199" kern="0" dirty="0">
                  <a:solidFill>
                    <a:srgbClr val="D83B01">
                      <a:lumMod val="50000"/>
                    </a:srgbClr>
                  </a:solidFill>
                  <a:latin typeface="Segoe UI Semilight"/>
                </a:rPr>
                <a:t>analytics</a:t>
              </a:r>
            </a:p>
          </p:txBody>
        </p:sp>
        <p:sp>
          <p:nvSpPr>
            <p:cNvPr id="83" name="Rectangle 82">
              <a:extLst>
                <a:ext uri="{FF2B5EF4-FFF2-40B4-BE49-F238E27FC236}">
                  <a16:creationId xmlns:a16="http://schemas.microsoft.com/office/drawing/2014/main" id="{D05DA23C-3C06-48AF-90B2-26C4C15AAF1B}"/>
                </a:ext>
              </a:extLst>
            </p:cNvPr>
            <p:cNvSpPr/>
            <p:nvPr/>
          </p:nvSpPr>
          <p:spPr>
            <a:xfrm>
              <a:off x="9899845" y="4509398"/>
              <a:ext cx="1185807" cy="258876"/>
            </a:xfrm>
            <a:prstGeom prst="rect">
              <a:avLst/>
            </a:prstGeom>
          </p:spPr>
          <p:txBody>
            <a:bodyPr wrap="none">
              <a:spAutoFit/>
            </a:bodyPr>
            <a:lstStyle/>
            <a:p>
              <a:pPr defTabSz="932563">
                <a:defRPr/>
              </a:pPr>
              <a:r>
                <a:rPr lang="en-US" sz="1049" dirty="0">
                  <a:solidFill>
                    <a:srgbClr val="0078D7">
                      <a:lumMod val="75000"/>
                    </a:srgbClr>
                  </a:solidFill>
                  <a:latin typeface="Segoe UI Semilight"/>
                </a:rPr>
                <a:t>SQL DB/SQL DW</a:t>
              </a:r>
              <a:endParaRPr lang="en-US" sz="1049" dirty="0">
                <a:solidFill>
                  <a:srgbClr val="353535"/>
                </a:solidFill>
                <a:latin typeface="Segoe UI Semilight"/>
              </a:endParaRPr>
            </a:p>
          </p:txBody>
        </p:sp>
      </p:grpSp>
      <p:cxnSp>
        <p:nvCxnSpPr>
          <p:cNvPr id="84" name="Straight Arrow Connector 83">
            <a:extLst>
              <a:ext uri="{FF2B5EF4-FFF2-40B4-BE49-F238E27FC236}">
                <a16:creationId xmlns:a16="http://schemas.microsoft.com/office/drawing/2014/main" id="{611DF9A3-0676-450D-BCA7-D95320CEC9A0}"/>
              </a:ext>
            </a:extLst>
          </p:cNvPr>
          <p:cNvCxnSpPr>
            <a:cxnSpLocks/>
          </p:cNvCxnSpPr>
          <p:nvPr/>
        </p:nvCxnSpPr>
        <p:spPr>
          <a:xfrm>
            <a:off x="4366165" y="2791834"/>
            <a:ext cx="1051071" cy="2419756"/>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833AB967-B36A-4BE2-8C2A-2E5D66BA3F59}"/>
              </a:ext>
            </a:extLst>
          </p:cNvPr>
          <p:cNvSpPr/>
          <p:nvPr/>
        </p:nvSpPr>
        <p:spPr>
          <a:xfrm>
            <a:off x="5801036" y="2613185"/>
            <a:ext cx="1553630" cy="338426"/>
          </a:xfrm>
          <a:prstGeom prst="rect">
            <a:avLst/>
          </a:prstGeom>
        </p:spPr>
        <p:txBody>
          <a:bodyPr wrap="none">
            <a:spAutoFit/>
          </a:bodyPr>
          <a:lstStyle/>
          <a:p>
            <a:pPr defTabSz="932563"/>
            <a:r>
              <a:rPr lang="en-US" sz="1599" dirty="0">
                <a:solidFill>
                  <a:srgbClr val="0078D7">
                    <a:lumMod val="75000"/>
                  </a:srgbClr>
                </a:solidFill>
                <a:latin typeface="Segoe UI Semilight"/>
              </a:rPr>
              <a:t>catalog-&lt;user&gt;</a:t>
            </a:r>
            <a:endParaRPr lang="en-US" sz="1599" dirty="0">
              <a:solidFill>
                <a:srgbClr val="353535"/>
              </a:solidFill>
              <a:latin typeface="Segoe UI Semilight"/>
            </a:endParaRPr>
          </a:p>
        </p:txBody>
      </p:sp>
      <p:sp>
        <p:nvSpPr>
          <p:cNvPr id="43" name="Rectangle 42">
            <a:extLst>
              <a:ext uri="{FF2B5EF4-FFF2-40B4-BE49-F238E27FC236}">
                <a16:creationId xmlns:a16="http://schemas.microsoft.com/office/drawing/2014/main" id="{0E210C54-1211-4BEF-BCCA-A0DFB664F0CF}"/>
              </a:ext>
            </a:extLst>
          </p:cNvPr>
          <p:cNvSpPr/>
          <p:nvPr/>
        </p:nvSpPr>
        <p:spPr>
          <a:xfrm>
            <a:off x="4519441" y="1453040"/>
            <a:ext cx="4329840" cy="338426"/>
          </a:xfrm>
          <a:prstGeom prst="rect">
            <a:avLst/>
          </a:prstGeom>
        </p:spPr>
        <p:txBody>
          <a:bodyPr wrap="none">
            <a:spAutoFit/>
          </a:bodyPr>
          <a:lstStyle/>
          <a:p>
            <a:pPr defTabSz="932563"/>
            <a:r>
              <a:rPr lang="en-US" sz="1599" dirty="0" err="1">
                <a:solidFill>
                  <a:srgbClr val="0078D7">
                    <a:lumMod val="75000"/>
                  </a:srgbClr>
                </a:solidFill>
                <a:latin typeface="Segoe UI Semilight"/>
              </a:rPr>
              <a:t>events.wtp</a:t>
            </a:r>
            <a:r>
              <a:rPr lang="en-US" sz="1599" dirty="0">
                <a:solidFill>
                  <a:srgbClr val="0078D7">
                    <a:lumMod val="75000"/>
                  </a:srgbClr>
                </a:solidFill>
                <a:latin typeface="Segoe UI Semilight"/>
              </a:rPr>
              <a:t>.&lt;user&gt;.trafficmanager</a:t>
            </a:r>
            <a:r>
              <a:rPr lang="en-US" sz="1599">
                <a:solidFill>
                  <a:srgbClr val="0078D7">
                    <a:lumMod val="75000"/>
                  </a:srgbClr>
                </a:solidFill>
                <a:latin typeface="Segoe UI Semilight"/>
              </a:rPr>
              <a:t>.net/&lt;venue&gt;</a:t>
            </a:r>
            <a:endParaRPr lang="en-US" sz="1599" dirty="0">
              <a:solidFill>
                <a:srgbClr val="353535"/>
              </a:solidFill>
              <a:latin typeface="Segoe UI Semilight"/>
            </a:endParaRPr>
          </a:p>
        </p:txBody>
      </p:sp>
      <p:sp>
        <p:nvSpPr>
          <p:cNvPr id="44" name="Rectangle 43">
            <a:extLst>
              <a:ext uri="{FF2B5EF4-FFF2-40B4-BE49-F238E27FC236}">
                <a16:creationId xmlns:a16="http://schemas.microsoft.com/office/drawing/2014/main" id="{BB6D918D-F075-47E3-976E-D4B661F9CE90}"/>
              </a:ext>
            </a:extLst>
          </p:cNvPr>
          <p:cNvSpPr/>
          <p:nvPr/>
        </p:nvSpPr>
        <p:spPr>
          <a:xfrm>
            <a:off x="316789" y="4769594"/>
            <a:ext cx="1632178" cy="338426"/>
          </a:xfrm>
          <a:prstGeom prst="rect">
            <a:avLst/>
          </a:prstGeom>
        </p:spPr>
        <p:txBody>
          <a:bodyPr wrap="none">
            <a:spAutoFit/>
          </a:bodyPr>
          <a:lstStyle/>
          <a:p>
            <a:pPr defTabSz="932563"/>
            <a:r>
              <a:rPr lang="en-US" sz="1599" dirty="0">
                <a:solidFill>
                  <a:srgbClr val="0078D7">
                    <a:lumMod val="75000"/>
                  </a:srgbClr>
                </a:solidFill>
                <a:latin typeface="Segoe UI Semilight"/>
              </a:rPr>
              <a:t>tenants1-&lt;user&gt;</a:t>
            </a:r>
            <a:endParaRPr lang="en-US" sz="1599" dirty="0">
              <a:solidFill>
                <a:srgbClr val="353535"/>
              </a:solidFill>
              <a:latin typeface="Segoe UI Semilight"/>
            </a:endParaRPr>
          </a:p>
        </p:txBody>
      </p:sp>
    </p:spTree>
    <p:extLst>
      <p:ext uri="{BB962C8B-B14F-4D97-AF65-F5344CB8AC3E}">
        <p14:creationId xmlns:p14="http://schemas.microsoft.com/office/powerpoint/2010/main" val="15969192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subTnLst>
                                    <p:set>
                                      <p:cBhvr override="childStyle">
                                        <p:cTn dur="1" fill="hold" display="0" masterRel="nextClick" afterEffect="1"/>
                                        <p:tgtEl>
                                          <p:spTgt spid="42"/>
                                        </p:tgtEl>
                                        <p:attrNameLst>
                                          <p:attrName>style.visibility</p:attrName>
                                        </p:attrNameLst>
                                      </p:cBhvr>
                                      <p:to>
                                        <p:strVal val="hidden"/>
                                      </p:to>
                                    </p:set>
                                  </p:subTnLst>
                                </p:cTn>
                              </p:par>
                              <p:par>
                                <p:cTn id="7" presetID="1" presetClass="entr" presetSubtype="0" fill="hold"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1" grpId="0" animBg="1"/>
      <p:bldP spid="53" grpId="0" animBg="1"/>
      <p:bldP spid="56" grpId="0" animBg="1"/>
      <p:bldP spid="57" grpId="0" animBg="1"/>
      <p:bldP spid="79" grpId="0" animBg="1"/>
      <p:bldP spid="80" grpId="0" animBg="1"/>
      <p:bldP spid="8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4664-8F5A-4CA6-B14D-78B748F672F9}"/>
              </a:ext>
            </a:extLst>
          </p:cNvPr>
          <p:cNvSpPr>
            <a:spLocks noGrp="1"/>
          </p:cNvSpPr>
          <p:nvPr>
            <p:ph type="title"/>
          </p:nvPr>
        </p:nvSpPr>
        <p:spPr>
          <a:xfrm>
            <a:off x="274638" y="2125662"/>
            <a:ext cx="11887200" cy="1181862"/>
          </a:xfrm>
        </p:spPr>
        <p:txBody>
          <a:bodyPr/>
          <a:lstStyle/>
          <a:p>
            <a:r>
              <a:rPr lang="en-US" dirty="0">
                <a:solidFill>
                  <a:schemeClr val="bg1">
                    <a:lumMod val="20000"/>
                    <a:lumOff val="80000"/>
                  </a:schemeClr>
                </a:solidFill>
              </a:rPr>
              <a:t>demos</a:t>
            </a:r>
          </a:p>
        </p:txBody>
      </p:sp>
      <p:sp>
        <p:nvSpPr>
          <p:cNvPr id="3" name="Rectangle 2">
            <a:extLst>
              <a:ext uri="{FF2B5EF4-FFF2-40B4-BE49-F238E27FC236}">
                <a16:creationId xmlns:a16="http://schemas.microsoft.com/office/drawing/2014/main" id="{9882D103-65E4-43A8-B5D9-ABB82EE75EE4}"/>
              </a:ext>
            </a:extLst>
          </p:cNvPr>
          <p:cNvSpPr/>
          <p:nvPr/>
        </p:nvSpPr>
        <p:spPr>
          <a:xfrm>
            <a:off x="457579" y="3771579"/>
            <a:ext cx="8503827" cy="2862322"/>
          </a:xfrm>
          <a:prstGeom prst="rect">
            <a:avLst/>
          </a:prstGeom>
        </p:spPr>
        <p:txBody>
          <a:bodyPr wrap="square">
            <a:spAutoFit/>
          </a:bodyPr>
          <a:lstStyle/>
          <a:p>
            <a:r>
              <a:rPr lang="en-US" dirty="0"/>
              <a:t>GitHub repo (incl. install link)</a:t>
            </a:r>
            <a:br>
              <a:rPr lang="en-US" dirty="0"/>
            </a:br>
            <a:r>
              <a:rPr lang="en-US" dirty="0">
                <a:hlinkClick r:id="rId3"/>
              </a:rPr>
              <a:t>https://github.com/microsoft/wingtipsaas</a:t>
            </a:r>
            <a:endParaRPr lang="en-US" dirty="0"/>
          </a:p>
          <a:p>
            <a:r>
              <a:rPr lang="en-US" dirty="0"/>
              <a:t>Tutorials</a:t>
            </a:r>
            <a:br>
              <a:rPr lang="en-US" dirty="0"/>
            </a:br>
            <a:r>
              <a:rPr lang="en-US" dirty="0">
                <a:hlinkClick r:id="rId4"/>
              </a:rPr>
              <a:t>https://aka.ms/sqldbsaastutorial</a:t>
            </a:r>
            <a:endParaRPr lang="en-US" dirty="0"/>
          </a:p>
          <a:p>
            <a:r>
              <a:rPr lang="en-US" dirty="0"/>
              <a:t>Getting started guide - installing and exploring the app</a:t>
            </a:r>
            <a:br>
              <a:rPr lang="en-US" dirty="0"/>
            </a:br>
            <a:r>
              <a:rPr lang="en-US" dirty="0">
                <a:hlinkClick r:id="rId5"/>
              </a:rPr>
              <a:t>https://docs.microsoft.com/en-us/azure/sql-database/sql-database-saas-tutorial</a:t>
            </a:r>
            <a:endParaRPr lang="en-US" dirty="0"/>
          </a:p>
          <a:p>
            <a:endParaRPr lang="en-US" dirty="0"/>
          </a:p>
          <a:p>
            <a:r>
              <a:rPr lang="en-US" dirty="0"/>
              <a:t>Blog post </a:t>
            </a:r>
            <a:br>
              <a:rPr lang="en-US" dirty="0"/>
            </a:br>
            <a:r>
              <a:rPr lang="en-US" dirty="0">
                <a:hlinkClick r:id="rId6"/>
              </a:rPr>
              <a:t>https://azure.microsoft.com/en-us/blog/saas-patterns-accelerate-saas-application-development-on-sql-database/</a:t>
            </a:r>
            <a:r>
              <a:rPr lang="en-US" dirty="0"/>
              <a:t> </a:t>
            </a:r>
          </a:p>
        </p:txBody>
      </p:sp>
    </p:spTree>
    <p:extLst>
      <p:ext uri="{BB962C8B-B14F-4D97-AF65-F5344CB8AC3E}">
        <p14:creationId xmlns:p14="http://schemas.microsoft.com/office/powerpoint/2010/main" val="422420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4664-8F5A-4CA6-B14D-78B748F672F9}"/>
              </a:ext>
            </a:extLst>
          </p:cNvPr>
          <p:cNvSpPr>
            <a:spLocks noGrp="1"/>
          </p:cNvSpPr>
          <p:nvPr>
            <p:ph type="title"/>
          </p:nvPr>
        </p:nvSpPr>
        <p:spPr>
          <a:xfrm>
            <a:off x="274638" y="2125662"/>
            <a:ext cx="11887200" cy="3397853"/>
          </a:xfrm>
        </p:spPr>
        <p:txBody>
          <a:bodyPr/>
          <a:lstStyle/>
          <a:p>
            <a:r>
              <a:rPr lang="en-US" dirty="0">
                <a:solidFill>
                  <a:schemeClr val="bg1">
                    <a:lumMod val="20000"/>
                    <a:lumOff val="80000"/>
                  </a:schemeClr>
                </a:solidFill>
              </a:rPr>
              <a:t>Exploring the patterns</a:t>
            </a:r>
            <a:br>
              <a:rPr lang="en-US" dirty="0">
                <a:solidFill>
                  <a:schemeClr val="bg1">
                    <a:lumMod val="20000"/>
                    <a:lumOff val="80000"/>
                  </a:schemeClr>
                </a:solidFill>
              </a:rPr>
            </a:br>
            <a:br>
              <a:rPr lang="en-US" dirty="0">
                <a:solidFill>
                  <a:schemeClr val="bg1">
                    <a:lumMod val="20000"/>
                    <a:lumOff val="80000"/>
                  </a:schemeClr>
                </a:solidFill>
              </a:rPr>
            </a:br>
            <a:r>
              <a:rPr lang="en-US" sz="4400" dirty="0">
                <a:solidFill>
                  <a:schemeClr val="bg1">
                    <a:lumMod val="20000"/>
                    <a:lumOff val="80000"/>
                  </a:schemeClr>
                </a:solidFill>
              </a:rPr>
              <a:t>walkthroughs of several of the design and management patterns explored in the tutorials</a:t>
            </a:r>
            <a:endParaRPr lang="en-US" dirty="0">
              <a:solidFill>
                <a:schemeClr val="bg1">
                  <a:lumMod val="20000"/>
                  <a:lumOff val="80000"/>
                </a:schemeClr>
              </a:solidFill>
            </a:endParaRPr>
          </a:p>
        </p:txBody>
      </p:sp>
    </p:spTree>
    <p:extLst>
      <p:ext uri="{BB962C8B-B14F-4D97-AF65-F5344CB8AC3E}">
        <p14:creationId xmlns:p14="http://schemas.microsoft.com/office/powerpoint/2010/main" val="252225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CD6D2451-BA1B-4B81-9605-9AB903433E19}"/>
              </a:ext>
            </a:extLst>
          </p:cNvPr>
          <p:cNvSpPr/>
          <p:nvPr/>
        </p:nvSpPr>
        <p:spPr bwMode="auto">
          <a:xfrm>
            <a:off x="0" y="-14547"/>
            <a:ext cx="12436476" cy="1117098"/>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42" name="Straight Arrow Connector 41"/>
          <p:cNvCxnSpPr>
            <a:cxnSpLocks/>
          </p:cNvCxnSpPr>
          <p:nvPr/>
        </p:nvCxnSpPr>
        <p:spPr>
          <a:xfrm>
            <a:off x="6393237" y="3267402"/>
            <a:ext cx="327438" cy="40884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flipH="1">
            <a:off x="4549849" y="3258583"/>
            <a:ext cx="1005947" cy="190075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827870" y="866357"/>
            <a:ext cx="184731" cy="374846"/>
          </a:xfrm>
          <a:prstGeom prst="rect">
            <a:avLst/>
          </a:prstGeom>
          <a:noFill/>
        </p:spPr>
        <p:txBody>
          <a:bodyPr wrap="none" rtlCol="0">
            <a:sp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Semilight"/>
              <a:ea typeface="+mn-ea"/>
              <a:cs typeface="+mn-cs"/>
            </a:endParaRPr>
          </a:p>
        </p:txBody>
      </p:sp>
      <p:cxnSp>
        <p:nvCxnSpPr>
          <p:cNvPr id="25" name="Straight Arrow Connector 24"/>
          <p:cNvCxnSpPr>
            <a:cxnSpLocks/>
          </p:cNvCxnSpPr>
          <p:nvPr/>
        </p:nvCxnSpPr>
        <p:spPr>
          <a:xfrm flipH="1">
            <a:off x="5761170" y="3258583"/>
            <a:ext cx="194283" cy="190075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p:cNvCxnSpPr>
          <p:nvPr/>
        </p:nvCxnSpPr>
        <p:spPr>
          <a:xfrm flipH="1">
            <a:off x="5228358" y="3258583"/>
            <a:ext cx="532813" cy="190075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a:off x="5852481" y="1851360"/>
            <a:ext cx="0" cy="55349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Can 25">
            <a:extLst>
              <a:ext uri="{FF2B5EF4-FFF2-40B4-BE49-F238E27FC236}">
                <a16:creationId xmlns:a16="http://schemas.microsoft.com/office/drawing/2014/main" id="{8836821E-95ED-458E-A70A-1D1A637E360F}"/>
              </a:ext>
            </a:extLst>
          </p:cNvPr>
          <p:cNvSpPr/>
          <p:nvPr/>
        </p:nvSpPr>
        <p:spPr>
          <a:xfrm>
            <a:off x="6536430" y="3715185"/>
            <a:ext cx="758749" cy="745872"/>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rgbClr val="B3191E">
                    <a:lumMod val="50000"/>
                  </a:srgbClr>
                </a:solidFill>
                <a:effectLst/>
                <a:uLnTx/>
                <a:uFillTx/>
                <a:latin typeface="Segoe UI"/>
                <a:ea typeface="+mn-ea"/>
                <a:cs typeface="+mn-cs"/>
              </a:rPr>
              <a:t>Catalog</a:t>
            </a:r>
          </a:p>
        </p:txBody>
      </p:sp>
      <p:sp>
        <p:nvSpPr>
          <p:cNvPr id="31" name="Can 18">
            <a:extLst>
              <a:ext uri="{FF2B5EF4-FFF2-40B4-BE49-F238E27FC236}">
                <a16:creationId xmlns:a16="http://schemas.microsoft.com/office/drawing/2014/main" id="{39E89D21-2491-455C-9977-6C474CD99DC9}"/>
              </a:ext>
            </a:extLst>
          </p:cNvPr>
          <p:cNvSpPr/>
          <p:nvPr/>
        </p:nvSpPr>
        <p:spPr>
          <a:xfrm>
            <a:off x="4155882" y="5247646"/>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B3191E">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B3191E">
                    <a:lumMod val="50000"/>
                  </a:srgbClr>
                </a:solidFill>
                <a:effectLst/>
                <a:uLnTx/>
                <a:uFillTx/>
                <a:latin typeface="Segoe UI"/>
                <a:ea typeface="+mn-ea"/>
                <a:cs typeface="+mn-cs"/>
              </a:rPr>
              <a:t> 1</a:t>
            </a:r>
          </a:p>
        </p:txBody>
      </p:sp>
      <p:sp>
        <p:nvSpPr>
          <p:cNvPr id="33" name="Can 19">
            <a:extLst>
              <a:ext uri="{FF2B5EF4-FFF2-40B4-BE49-F238E27FC236}">
                <a16:creationId xmlns:a16="http://schemas.microsoft.com/office/drawing/2014/main" id="{F1032562-40A5-4DEC-B9DE-4F623373BB16}"/>
              </a:ext>
            </a:extLst>
          </p:cNvPr>
          <p:cNvSpPr/>
          <p:nvPr/>
        </p:nvSpPr>
        <p:spPr>
          <a:xfrm>
            <a:off x="4840746"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B3191E">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B3191E">
                    <a:lumMod val="50000"/>
                  </a:srgbClr>
                </a:solidFill>
                <a:effectLst/>
                <a:uLnTx/>
                <a:uFillTx/>
                <a:latin typeface="Segoe UI"/>
                <a:ea typeface="+mn-ea"/>
                <a:cs typeface="+mn-cs"/>
              </a:rPr>
              <a:t> 2</a:t>
            </a:r>
          </a:p>
        </p:txBody>
      </p:sp>
      <p:sp>
        <p:nvSpPr>
          <p:cNvPr id="34" name="Can 66">
            <a:extLst>
              <a:ext uri="{FF2B5EF4-FFF2-40B4-BE49-F238E27FC236}">
                <a16:creationId xmlns:a16="http://schemas.microsoft.com/office/drawing/2014/main" id="{17AACF40-66C5-4C3D-ADD8-B771F846AA03}"/>
              </a:ext>
            </a:extLst>
          </p:cNvPr>
          <p:cNvSpPr/>
          <p:nvPr/>
        </p:nvSpPr>
        <p:spPr>
          <a:xfrm>
            <a:off x="5488813"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B3191E">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B3191E">
                    <a:lumMod val="50000"/>
                  </a:srgbClr>
                </a:solidFill>
                <a:effectLst/>
                <a:uLnTx/>
                <a:uFillTx/>
                <a:latin typeface="Segoe UI"/>
                <a:ea typeface="+mn-ea"/>
                <a:cs typeface="+mn-cs"/>
              </a:rPr>
              <a:t> 3</a:t>
            </a:r>
          </a:p>
        </p:txBody>
      </p:sp>
      <p:grpSp>
        <p:nvGrpSpPr>
          <p:cNvPr id="36" name="Group 35">
            <a:extLst>
              <a:ext uri="{FF2B5EF4-FFF2-40B4-BE49-F238E27FC236}">
                <a16:creationId xmlns:a16="http://schemas.microsoft.com/office/drawing/2014/main" id="{ED1ED234-E335-4E0E-A1F9-C6C7C2FC56A9}"/>
              </a:ext>
            </a:extLst>
          </p:cNvPr>
          <p:cNvGrpSpPr/>
          <p:nvPr/>
        </p:nvGrpSpPr>
        <p:grpSpPr>
          <a:xfrm>
            <a:off x="6146152" y="5247646"/>
            <a:ext cx="1502004" cy="707536"/>
            <a:chOff x="4526675" y="3858914"/>
            <a:chExt cx="1104515" cy="520294"/>
          </a:xfrm>
        </p:grpSpPr>
        <p:cxnSp>
          <p:nvCxnSpPr>
            <p:cNvPr id="37" name="Straight Connector 36">
              <a:extLst>
                <a:ext uri="{FF2B5EF4-FFF2-40B4-BE49-F238E27FC236}">
                  <a16:creationId xmlns:a16="http://schemas.microsoft.com/office/drawing/2014/main" id="{8FC798B1-F8DC-430E-93F6-87271F4FDD27}"/>
                </a:ext>
              </a:extLst>
            </p:cNvPr>
            <p:cNvCxnSpPr>
              <a:cxnSpLocks/>
            </p:cNvCxnSpPr>
            <p:nvPr/>
          </p:nvCxnSpPr>
          <p:spPr>
            <a:xfrm>
              <a:off x="4526675" y="4154921"/>
              <a:ext cx="629459" cy="0"/>
            </a:xfrm>
            <a:prstGeom prst="line">
              <a:avLst/>
            </a:prstGeom>
            <a:ln w="38100">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Can 67">
              <a:extLst>
                <a:ext uri="{FF2B5EF4-FFF2-40B4-BE49-F238E27FC236}">
                  <a16:creationId xmlns:a16="http://schemas.microsoft.com/office/drawing/2014/main" id="{2DC786B3-63AC-4989-AE3C-00E461310842}"/>
                </a:ext>
              </a:extLst>
            </p:cNvPr>
            <p:cNvSpPr/>
            <p:nvPr/>
          </p:nvSpPr>
          <p:spPr>
            <a:xfrm>
              <a:off x="5221482" y="3858914"/>
              <a:ext cx="409708" cy="52029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B3191E">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B3191E">
                      <a:lumMod val="50000"/>
                    </a:srgbClr>
                  </a:solidFill>
                  <a:effectLst/>
                  <a:uLnTx/>
                  <a:uFillTx/>
                  <a:latin typeface="Segoe UI"/>
                  <a:ea typeface="+mn-ea"/>
                  <a:cs typeface="+mn-cs"/>
                </a:rPr>
                <a:t> N</a:t>
              </a:r>
            </a:p>
          </p:txBody>
        </p:sp>
      </p:grpSp>
      <p:sp>
        <p:nvSpPr>
          <p:cNvPr id="39" name="TextBox 38">
            <a:extLst>
              <a:ext uri="{FF2B5EF4-FFF2-40B4-BE49-F238E27FC236}">
                <a16:creationId xmlns:a16="http://schemas.microsoft.com/office/drawing/2014/main" id="{69881565-C33A-4554-923B-20D37A84E7B1}"/>
              </a:ext>
            </a:extLst>
          </p:cNvPr>
          <p:cNvSpPr txBox="1"/>
          <p:nvPr/>
        </p:nvSpPr>
        <p:spPr>
          <a:xfrm>
            <a:off x="4659185" y="6043493"/>
            <a:ext cx="2849610"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ysClr val="windowText" lastClr="000000"/>
                </a:solidFill>
                <a:effectLst/>
                <a:uLnTx/>
                <a:uFillTx/>
                <a:latin typeface="Segoe UI"/>
                <a:ea typeface="+mn-ea"/>
                <a:cs typeface="+mn-cs"/>
              </a:rPr>
              <a:t>Tenant Databases</a:t>
            </a:r>
          </a:p>
        </p:txBody>
      </p:sp>
      <p:sp>
        <p:nvSpPr>
          <p:cNvPr id="45" name="TextBox 44">
            <a:extLst>
              <a:ext uri="{FF2B5EF4-FFF2-40B4-BE49-F238E27FC236}">
                <a16:creationId xmlns:a16="http://schemas.microsoft.com/office/drawing/2014/main" id="{BED220C1-4EE0-450B-AE78-AB99312234A7}"/>
              </a:ext>
            </a:extLst>
          </p:cNvPr>
          <p:cNvSpPr txBox="1"/>
          <p:nvPr/>
        </p:nvSpPr>
        <p:spPr>
          <a:xfrm>
            <a:off x="6878142" y="4399909"/>
            <a:ext cx="1930660"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ysClr val="windowText" lastClr="000000"/>
                </a:solidFill>
                <a:effectLst/>
                <a:uLnTx/>
                <a:uFillTx/>
                <a:latin typeface="Segoe UI"/>
                <a:ea typeface="+mn-ea"/>
                <a:cs typeface="+mn-cs"/>
              </a:rPr>
              <a:t>Tenant Catalog</a:t>
            </a:r>
          </a:p>
        </p:txBody>
      </p:sp>
      <p:sp>
        <p:nvSpPr>
          <p:cNvPr id="47" name="Title 1">
            <a:extLst>
              <a:ext uri="{FF2B5EF4-FFF2-40B4-BE49-F238E27FC236}">
                <a16:creationId xmlns:a16="http://schemas.microsoft.com/office/drawing/2014/main" id="{13A46CBD-CF16-49E1-A9DB-D9CCBE485575}"/>
              </a:ext>
            </a:extLst>
          </p:cNvPr>
          <p:cNvSpPr txBox="1">
            <a:spLocks/>
          </p:cNvSpPr>
          <p:nvPr/>
        </p:nvSpPr>
        <p:spPr>
          <a:xfrm>
            <a:off x="622617" y="205458"/>
            <a:ext cx="11812976" cy="833544"/>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008180" marR="0" lvl="0" indent="-1008180" algn="l" defTabSz="932742" rtl="0" eaLnBrk="1" fontAlgn="auto" latinLnBrk="0" hangingPunct="1">
              <a:lnSpc>
                <a:spcPct val="90000"/>
              </a:lnSpc>
              <a:spcBef>
                <a:spcPct val="0"/>
              </a:spcBef>
              <a:spcAft>
                <a:spcPts val="0"/>
              </a:spcAft>
              <a:buClrTx/>
              <a:buSzTx/>
              <a:buFontTx/>
              <a:buNone/>
              <a:tabLst/>
              <a:defRPr/>
            </a:pPr>
            <a:r>
              <a:rPr kumimoji="0" lang="en-US" sz="4352" b="0" i="0" u="none" strike="noStrike" kern="1200" cap="none" spc="-102" normalizeH="0" baseline="0" noProof="0" dirty="0">
                <a:ln w="3175">
                  <a:noFill/>
                </a:ln>
                <a:solidFill>
                  <a:srgbClr val="FFFFFF"/>
                </a:solidFill>
                <a:effectLst/>
                <a:uLnTx/>
                <a:uFillTx/>
                <a:latin typeface="Segoe UI Light"/>
                <a:ea typeface="+mn-ea"/>
                <a:cs typeface="Segoe UI" pitchFamily="34" charset="0"/>
              </a:rPr>
              <a:t>Mapping tenants to databases</a:t>
            </a:r>
          </a:p>
        </p:txBody>
      </p:sp>
      <p:grpSp>
        <p:nvGrpSpPr>
          <p:cNvPr id="49" name="Group 48">
            <a:extLst>
              <a:ext uri="{FF2B5EF4-FFF2-40B4-BE49-F238E27FC236}">
                <a16:creationId xmlns:a16="http://schemas.microsoft.com/office/drawing/2014/main" id="{22389AF8-8E78-4807-B40C-85F00CBE2205}"/>
              </a:ext>
            </a:extLst>
          </p:cNvPr>
          <p:cNvGrpSpPr/>
          <p:nvPr/>
        </p:nvGrpSpPr>
        <p:grpSpPr>
          <a:xfrm>
            <a:off x="4485242" y="2473201"/>
            <a:ext cx="2630153" cy="726145"/>
            <a:chOff x="4485242" y="2473201"/>
            <a:chExt cx="2630153" cy="726145"/>
          </a:xfrm>
        </p:grpSpPr>
        <p:sp>
          <p:nvSpPr>
            <p:cNvPr id="50" name="Rectangle 49">
              <a:extLst>
                <a:ext uri="{FF2B5EF4-FFF2-40B4-BE49-F238E27FC236}">
                  <a16:creationId xmlns:a16="http://schemas.microsoft.com/office/drawing/2014/main" id="{529B2E2E-0891-4996-BF34-15D650CBB394}"/>
                </a:ext>
              </a:extLst>
            </p:cNvPr>
            <p:cNvSpPr/>
            <p:nvPr/>
          </p:nvSpPr>
          <p:spPr>
            <a:xfrm>
              <a:off x="4592062" y="2473201"/>
              <a:ext cx="2523333" cy="582711"/>
            </a:xfrm>
            <a:prstGeom prst="rect">
              <a:avLst/>
            </a:prstGeom>
            <a:solidFill>
              <a:srgbClr val="448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51" name="Rectangle 50">
              <a:extLst>
                <a:ext uri="{FF2B5EF4-FFF2-40B4-BE49-F238E27FC236}">
                  <a16:creationId xmlns:a16="http://schemas.microsoft.com/office/drawing/2014/main" id="{06A70DF8-988A-46BE-8DC2-4C1ED7D1E886}"/>
                </a:ext>
              </a:extLst>
            </p:cNvPr>
            <p:cNvSpPr/>
            <p:nvPr/>
          </p:nvSpPr>
          <p:spPr>
            <a:xfrm>
              <a:off x="4524315" y="2536586"/>
              <a:ext cx="2523333" cy="582711"/>
            </a:xfrm>
            <a:prstGeom prst="rect">
              <a:avLst/>
            </a:prstGeom>
            <a:solidFill>
              <a:srgbClr val="1D7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52" name="Rectangle 51">
              <a:extLst>
                <a:ext uri="{FF2B5EF4-FFF2-40B4-BE49-F238E27FC236}">
                  <a16:creationId xmlns:a16="http://schemas.microsoft.com/office/drawing/2014/main" id="{C0816774-F896-433F-9AA9-24C6B3CAA740}"/>
                </a:ext>
              </a:extLst>
            </p:cNvPr>
            <p:cNvSpPr/>
            <p:nvPr/>
          </p:nvSpPr>
          <p:spPr>
            <a:xfrm>
              <a:off x="4485242" y="2616635"/>
              <a:ext cx="2451889" cy="582711"/>
            </a:xfrm>
            <a:prstGeom prst="rect">
              <a:avLst/>
            </a:prstGeom>
            <a:solidFill>
              <a:srgbClr val="006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Apps</a:t>
              </a:r>
            </a:p>
          </p:txBody>
        </p:sp>
      </p:grpSp>
    </p:spTree>
    <p:extLst>
      <p:ext uri="{BB962C8B-B14F-4D97-AF65-F5344CB8AC3E}">
        <p14:creationId xmlns:p14="http://schemas.microsoft.com/office/powerpoint/2010/main" val="412438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1345500-A492-4976-AA11-F2B58E76B8CF}"/>
              </a:ext>
            </a:extLst>
          </p:cNvPr>
          <p:cNvSpPr/>
          <p:nvPr/>
        </p:nvSpPr>
        <p:spPr bwMode="auto">
          <a:xfrm>
            <a:off x="0" y="-14547"/>
            <a:ext cx="12435594" cy="1117098"/>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 name="Can 25"/>
          <p:cNvSpPr/>
          <p:nvPr/>
        </p:nvSpPr>
        <p:spPr>
          <a:xfrm>
            <a:off x="6536430" y="3715185"/>
            <a:ext cx="758749" cy="729815"/>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rgbClr val="B3191E">
                    <a:lumMod val="50000"/>
                  </a:srgbClr>
                </a:solidFill>
                <a:effectLst/>
                <a:uLnTx/>
                <a:uFillTx/>
                <a:latin typeface="Segoe UI"/>
                <a:ea typeface="+mn-ea"/>
                <a:cs typeface="+mn-cs"/>
              </a:rPr>
              <a:t>Catalog</a:t>
            </a:r>
          </a:p>
        </p:txBody>
      </p:sp>
      <p:sp>
        <p:nvSpPr>
          <p:cNvPr id="34" name="Can 18"/>
          <p:cNvSpPr/>
          <p:nvPr/>
        </p:nvSpPr>
        <p:spPr>
          <a:xfrm>
            <a:off x="4155882" y="5247646"/>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B3191E">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B3191E">
                    <a:lumMod val="50000"/>
                  </a:srgbClr>
                </a:solidFill>
                <a:effectLst/>
                <a:uLnTx/>
                <a:uFillTx/>
                <a:latin typeface="Segoe UI"/>
                <a:ea typeface="+mn-ea"/>
                <a:cs typeface="+mn-cs"/>
              </a:rPr>
              <a:t> 1</a:t>
            </a:r>
          </a:p>
        </p:txBody>
      </p:sp>
      <p:sp>
        <p:nvSpPr>
          <p:cNvPr id="35" name="Can 19"/>
          <p:cNvSpPr/>
          <p:nvPr/>
        </p:nvSpPr>
        <p:spPr>
          <a:xfrm>
            <a:off x="4840746"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B3191E">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B3191E">
                    <a:lumMod val="50000"/>
                  </a:srgbClr>
                </a:solidFill>
                <a:effectLst/>
                <a:uLnTx/>
                <a:uFillTx/>
                <a:latin typeface="Segoe UI"/>
                <a:ea typeface="+mn-ea"/>
                <a:cs typeface="+mn-cs"/>
              </a:rPr>
              <a:t> 2</a:t>
            </a:r>
          </a:p>
        </p:txBody>
      </p:sp>
      <p:sp>
        <p:nvSpPr>
          <p:cNvPr id="38" name="Can 66"/>
          <p:cNvSpPr/>
          <p:nvPr/>
        </p:nvSpPr>
        <p:spPr>
          <a:xfrm>
            <a:off x="5488813"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B3191E">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B3191E">
                    <a:lumMod val="50000"/>
                  </a:srgbClr>
                </a:solidFill>
                <a:effectLst/>
                <a:uLnTx/>
                <a:uFillTx/>
                <a:latin typeface="Segoe UI"/>
                <a:ea typeface="+mn-ea"/>
                <a:cs typeface="+mn-cs"/>
              </a:rPr>
              <a:t> 3</a:t>
            </a:r>
          </a:p>
        </p:txBody>
      </p:sp>
      <p:grpSp>
        <p:nvGrpSpPr>
          <p:cNvPr id="2" name="Group 1"/>
          <p:cNvGrpSpPr/>
          <p:nvPr/>
        </p:nvGrpSpPr>
        <p:grpSpPr>
          <a:xfrm>
            <a:off x="6146152" y="5247646"/>
            <a:ext cx="1502004" cy="707536"/>
            <a:chOff x="4526675" y="3858914"/>
            <a:chExt cx="1104515" cy="520294"/>
          </a:xfrm>
        </p:grpSpPr>
        <p:cxnSp>
          <p:nvCxnSpPr>
            <p:cNvPr id="33" name="Straight Connector 32"/>
            <p:cNvCxnSpPr>
              <a:cxnSpLocks/>
            </p:cNvCxnSpPr>
            <p:nvPr/>
          </p:nvCxnSpPr>
          <p:spPr>
            <a:xfrm>
              <a:off x="4526675" y="4154921"/>
              <a:ext cx="629459" cy="0"/>
            </a:xfrm>
            <a:prstGeom prst="line">
              <a:avLst/>
            </a:prstGeom>
            <a:ln w="38100">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9" name="Can 67"/>
            <p:cNvSpPr/>
            <p:nvPr/>
          </p:nvSpPr>
          <p:spPr>
            <a:xfrm>
              <a:off x="5221482" y="3858914"/>
              <a:ext cx="409708" cy="52029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B3191E">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B3191E">
                      <a:lumMod val="50000"/>
                    </a:srgbClr>
                  </a:solidFill>
                  <a:effectLst/>
                  <a:uLnTx/>
                  <a:uFillTx/>
                  <a:latin typeface="Segoe UI"/>
                  <a:ea typeface="+mn-ea"/>
                  <a:cs typeface="+mn-cs"/>
                </a:rPr>
                <a:t> N</a:t>
              </a:r>
            </a:p>
          </p:txBody>
        </p:sp>
      </p:grpSp>
      <p:cxnSp>
        <p:nvCxnSpPr>
          <p:cNvPr id="42" name="Straight Arrow Connector 41"/>
          <p:cNvCxnSpPr>
            <a:cxnSpLocks/>
          </p:cNvCxnSpPr>
          <p:nvPr/>
        </p:nvCxnSpPr>
        <p:spPr>
          <a:xfrm>
            <a:off x="6664770" y="3199347"/>
            <a:ext cx="179570" cy="489711"/>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673897" y="2317726"/>
            <a:ext cx="3261491" cy="636456"/>
          </a:xfrm>
          <a:prstGeom prst="rect">
            <a:avLst/>
          </a:prstGeom>
          <a:noFill/>
        </p:spPr>
        <p:txBody>
          <a:bodyPr wrap="square" rtlCol="0">
            <a:spAutoFit/>
          </a:bodyPr>
          <a:lstStyle/>
          <a:p>
            <a:pPr marL="338094" marR="0" lvl="0" indent="-338094" algn="l" defTabSz="914340" rtl="0" eaLnBrk="1" fontAlgn="auto" latinLnBrk="0" hangingPunct="1">
              <a:lnSpc>
                <a:spcPct val="100000"/>
              </a:lnSpc>
              <a:spcBef>
                <a:spcPts val="0"/>
              </a:spcBef>
              <a:spcAft>
                <a:spcPts val="0"/>
              </a:spcAft>
              <a:buClrTx/>
              <a:buSzTx/>
              <a:buFontTx/>
              <a:buNone/>
              <a:tabLst/>
              <a:defRPr/>
            </a:pPr>
            <a:r>
              <a:rPr kumimoji="0" lang="en-US" sz="1768" b="0" i="0" u="none" strike="noStrike" kern="0" cap="none" spc="0" normalizeH="0" baseline="0" noProof="0" dirty="0">
                <a:ln>
                  <a:noFill/>
                </a:ln>
                <a:solidFill>
                  <a:sysClr val="windowText" lastClr="000000"/>
                </a:solidFill>
                <a:effectLst/>
                <a:uLnTx/>
                <a:uFillTx/>
                <a:latin typeface="Segoe UI"/>
                <a:ea typeface="+mn-ea"/>
                <a:cs typeface="+mn-cs"/>
              </a:rPr>
              <a:t>2.	App looks up tenant in catalog via key</a:t>
            </a:r>
          </a:p>
        </p:txBody>
      </p:sp>
      <p:sp>
        <p:nvSpPr>
          <p:cNvPr id="69" name="TextBox 68"/>
          <p:cNvSpPr txBox="1"/>
          <p:nvPr/>
        </p:nvSpPr>
        <p:spPr>
          <a:xfrm>
            <a:off x="4659185" y="6043493"/>
            <a:ext cx="2849610"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ysClr val="windowText" lastClr="000000"/>
                </a:solidFill>
                <a:effectLst/>
                <a:uLnTx/>
                <a:uFillTx/>
                <a:latin typeface="Segoe UI"/>
                <a:ea typeface="+mn-ea"/>
                <a:cs typeface="+mn-cs"/>
              </a:rPr>
              <a:t>Tenant Databases</a:t>
            </a:r>
          </a:p>
        </p:txBody>
      </p:sp>
      <p:sp>
        <p:nvSpPr>
          <p:cNvPr id="7" name="TextBox 6"/>
          <p:cNvSpPr txBox="1"/>
          <p:nvPr/>
        </p:nvSpPr>
        <p:spPr>
          <a:xfrm>
            <a:off x="11827870" y="866357"/>
            <a:ext cx="184731" cy="374846"/>
          </a:xfrm>
          <a:prstGeom prst="rect">
            <a:avLst/>
          </a:prstGeom>
          <a:noFill/>
        </p:spPr>
        <p:txBody>
          <a:bodyPr wrap="none" rtlCol="0">
            <a:sp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55" name="TextBox 54"/>
          <p:cNvSpPr txBox="1"/>
          <p:nvPr/>
        </p:nvSpPr>
        <p:spPr>
          <a:xfrm>
            <a:off x="8673896" y="3775196"/>
            <a:ext cx="3608392" cy="636456"/>
          </a:xfrm>
          <a:prstGeom prst="rect">
            <a:avLst/>
          </a:prstGeom>
          <a:noFill/>
        </p:spPr>
        <p:txBody>
          <a:bodyPr wrap="square" rtlCol="0">
            <a:spAutoFit/>
          </a:bodyPr>
          <a:lstStyle/>
          <a:p>
            <a:pPr marL="338094" marR="0" lvl="0" indent="-338094" algn="l" defTabSz="914340" rtl="0" eaLnBrk="1" fontAlgn="auto" latinLnBrk="0" hangingPunct="1">
              <a:lnSpc>
                <a:spcPct val="100000"/>
              </a:lnSpc>
              <a:spcBef>
                <a:spcPts val="0"/>
              </a:spcBef>
              <a:spcAft>
                <a:spcPts val="0"/>
              </a:spcAft>
              <a:buClrTx/>
              <a:buSzTx/>
              <a:buFontTx/>
              <a:buNone/>
              <a:tabLst/>
              <a:defRPr/>
            </a:pPr>
            <a:r>
              <a:rPr kumimoji="0" lang="en-US" sz="1768" b="0" i="0" u="none" strike="noStrike" kern="0" cap="none" spc="0" normalizeH="0" baseline="0" noProof="0" dirty="0">
                <a:ln>
                  <a:noFill/>
                </a:ln>
                <a:solidFill>
                  <a:sysClr val="windowText" lastClr="000000"/>
                </a:solidFill>
                <a:effectLst/>
                <a:uLnTx/>
                <a:uFillTx/>
                <a:latin typeface="Segoe UI"/>
                <a:ea typeface="+mn-ea"/>
                <a:cs typeface="+mn-cs"/>
              </a:rPr>
              <a:t>4.  …on subsequent requests, uses cached database location</a:t>
            </a:r>
          </a:p>
        </p:txBody>
      </p:sp>
      <p:sp>
        <p:nvSpPr>
          <p:cNvPr id="59" name="TextBox 58"/>
          <p:cNvSpPr txBox="1"/>
          <p:nvPr/>
        </p:nvSpPr>
        <p:spPr>
          <a:xfrm>
            <a:off x="6878142" y="4399909"/>
            <a:ext cx="1930660"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ysClr val="windowText" lastClr="000000"/>
                </a:solidFill>
                <a:effectLst/>
                <a:uLnTx/>
                <a:uFillTx/>
                <a:latin typeface="Segoe UI"/>
                <a:ea typeface="+mn-ea"/>
                <a:cs typeface="+mn-cs"/>
              </a:rPr>
              <a:t>Tenant Catalog</a:t>
            </a:r>
          </a:p>
        </p:txBody>
      </p:sp>
      <p:sp>
        <p:nvSpPr>
          <p:cNvPr id="62" name="TextBox 61"/>
          <p:cNvSpPr txBox="1"/>
          <p:nvPr/>
        </p:nvSpPr>
        <p:spPr>
          <a:xfrm>
            <a:off x="8673896" y="1588991"/>
            <a:ext cx="3405184" cy="636456"/>
          </a:xfrm>
          <a:prstGeom prst="rect">
            <a:avLst/>
          </a:prstGeom>
          <a:noFill/>
        </p:spPr>
        <p:txBody>
          <a:bodyPr wrap="square" rtlCol="0">
            <a:spAutoFit/>
          </a:bodyPr>
          <a:lstStyle/>
          <a:p>
            <a:pPr marL="280951" marR="0" lvl="0" indent="-280951" algn="l" defTabSz="914340" rtl="0" eaLnBrk="1" fontAlgn="auto" latinLnBrk="0" hangingPunct="1">
              <a:lnSpc>
                <a:spcPct val="100000"/>
              </a:lnSpc>
              <a:spcBef>
                <a:spcPts val="0"/>
              </a:spcBef>
              <a:spcAft>
                <a:spcPts val="0"/>
              </a:spcAft>
              <a:buClrTx/>
              <a:buSzTx/>
              <a:buFontTx/>
              <a:buNone/>
              <a:tabLst/>
              <a:defRPr/>
            </a:pPr>
            <a:r>
              <a:rPr kumimoji="0" lang="en-US" sz="1768" b="0" i="0" u="none" strike="noStrike" kern="0" cap="none" spc="0" normalizeH="0" baseline="0" noProof="0" dirty="0">
                <a:ln>
                  <a:noFill/>
                </a:ln>
                <a:solidFill>
                  <a:sysClr val="windowText" lastClr="000000"/>
                </a:solidFill>
                <a:effectLst/>
                <a:uLnTx/>
                <a:uFillTx/>
                <a:latin typeface="Segoe UI"/>
                <a:ea typeface="+mn-ea"/>
                <a:cs typeface="+mn-cs"/>
              </a:rPr>
              <a:t>1.	End user connects via a front end to the app</a:t>
            </a:r>
          </a:p>
        </p:txBody>
      </p:sp>
      <p:sp>
        <p:nvSpPr>
          <p:cNvPr id="71" name="Title 1"/>
          <p:cNvSpPr>
            <a:spLocks noGrp="1"/>
          </p:cNvSpPr>
          <p:nvPr>
            <p:ph type="title"/>
          </p:nvPr>
        </p:nvSpPr>
        <p:spPr>
          <a:xfrm>
            <a:off x="622617" y="205458"/>
            <a:ext cx="11812976" cy="833544"/>
          </a:xfrm>
        </p:spPr>
        <p:txBody>
          <a:bodyPr/>
          <a:lstStyle/>
          <a:p>
            <a:pPr marL="1008180" indent="-1008180"/>
            <a:r>
              <a:rPr lang="en-US" sz="4352" dirty="0">
                <a:solidFill>
                  <a:schemeClr val="bg1"/>
                </a:solidFill>
              </a:rPr>
              <a:t>Mapping tenants to databases</a:t>
            </a:r>
          </a:p>
        </p:txBody>
      </p:sp>
      <p:cxnSp>
        <p:nvCxnSpPr>
          <p:cNvPr id="22" name="Straight Arrow Connector 21"/>
          <p:cNvCxnSpPr/>
          <p:nvPr/>
        </p:nvCxnSpPr>
        <p:spPr>
          <a:xfrm>
            <a:off x="5852481" y="1714784"/>
            <a:ext cx="0" cy="726485"/>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61104" y="1624583"/>
            <a:ext cx="3015873" cy="636456"/>
          </a:xfrm>
          <a:prstGeom prst="rect">
            <a:avLst/>
          </a:prstGeom>
          <a:noFill/>
        </p:spPr>
        <p:txBody>
          <a:bodyPr wrap="square" rtlCol="0">
            <a:spAutoFit/>
          </a:bodyPr>
          <a:lstStyle/>
          <a:p>
            <a:pPr marL="280951" marR="0" lvl="0" indent="-280951" algn="l" defTabSz="914340" rtl="0" eaLnBrk="1" fontAlgn="auto" latinLnBrk="0" hangingPunct="1">
              <a:lnSpc>
                <a:spcPct val="100000"/>
              </a:lnSpc>
              <a:spcBef>
                <a:spcPts val="0"/>
              </a:spcBef>
              <a:spcAft>
                <a:spcPts val="0"/>
              </a:spcAft>
              <a:buClrTx/>
              <a:buSzTx/>
              <a:buFontTx/>
              <a:buNone/>
              <a:tabLst/>
              <a:defRPr/>
            </a:pPr>
            <a:r>
              <a:rPr kumimoji="0" lang="en-US" sz="1768" b="0" i="0" u="none" strike="noStrike" kern="0" cap="none" spc="0" normalizeH="0" baseline="0" noProof="0" dirty="0">
                <a:ln>
                  <a:noFill/>
                </a:ln>
                <a:solidFill>
                  <a:sysClr val="windowText" lastClr="000000"/>
                </a:solidFill>
                <a:effectLst/>
                <a:uLnTx/>
                <a:uFillTx/>
                <a:latin typeface="Segoe UI"/>
                <a:ea typeface="+mn-ea"/>
                <a:cs typeface="+mn-cs"/>
              </a:rPr>
              <a:t>A.	Customer signs up as new tenant</a:t>
            </a:r>
          </a:p>
        </p:txBody>
      </p:sp>
      <p:sp>
        <p:nvSpPr>
          <p:cNvPr id="29" name="Can 66"/>
          <p:cNvSpPr/>
          <p:nvPr/>
        </p:nvSpPr>
        <p:spPr>
          <a:xfrm>
            <a:off x="6134830" y="5243209"/>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B3191E">
                    <a:lumMod val="50000"/>
                  </a:srgbClr>
                </a:solidFill>
                <a:effectLst/>
                <a:uLnTx/>
                <a:uFillTx/>
                <a:latin typeface="Segoe UI"/>
                <a:ea typeface="+mn-ea"/>
                <a:cs typeface="+mn-cs"/>
              </a:rPr>
              <a:t>Cust 4</a:t>
            </a:r>
          </a:p>
        </p:txBody>
      </p:sp>
      <p:cxnSp>
        <p:nvCxnSpPr>
          <p:cNvPr id="25" name="Straight Arrow Connector 24"/>
          <p:cNvCxnSpPr>
            <a:cxnSpLocks/>
          </p:cNvCxnSpPr>
          <p:nvPr/>
        </p:nvCxnSpPr>
        <p:spPr>
          <a:xfrm>
            <a:off x="5397899" y="4388278"/>
            <a:ext cx="770366" cy="762182"/>
          </a:xfrm>
          <a:prstGeom prst="straightConnector1">
            <a:avLst/>
          </a:prstGeom>
          <a:ln w="38100">
            <a:solidFill>
              <a:schemeClr val="tx2">
                <a:lumMod val="60000"/>
                <a:lumOff val="40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61104" y="2379853"/>
            <a:ext cx="2771993" cy="636456"/>
          </a:xfrm>
          <a:prstGeom prst="rect">
            <a:avLst/>
          </a:prstGeom>
          <a:noFill/>
        </p:spPr>
        <p:txBody>
          <a:bodyPr wrap="square" rtlCol="0">
            <a:spAutoFit/>
          </a:bodyPr>
          <a:lstStyle/>
          <a:p>
            <a:pPr marL="306555" marR="0" lvl="0" indent="-306555" algn="l" defTabSz="914340" rtl="0" eaLnBrk="1" fontAlgn="auto" latinLnBrk="0" hangingPunct="1">
              <a:lnSpc>
                <a:spcPct val="100000"/>
              </a:lnSpc>
              <a:spcBef>
                <a:spcPts val="0"/>
              </a:spcBef>
              <a:spcAft>
                <a:spcPts val="0"/>
              </a:spcAft>
              <a:buClrTx/>
              <a:buSzTx/>
              <a:buFontTx/>
              <a:buNone/>
              <a:tabLst/>
              <a:defRPr/>
            </a:pPr>
            <a:r>
              <a:rPr kumimoji="0" lang="en-US" sz="1768" b="0" i="0" u="none" strike="noStrike" kern="0" cap="none" spc="0" normalizeH="0" baseline="0" noProof="0" dirty="0">
                <a:ln>
                  <a:noFill/>
                </a:ln>
                <a:solidFill>
                  <a:sysClr val="windowText" lastClr="000000"/>
                </a:solidFill>
                <a:effectLst/>
                <a:uLnTx/>
                <a:uFillTx/>
                <a:latin typeface="Segoe UI"/>
                <a:ea typeface="+mn-ea"/>
                <a:cs typeface="+mn-cs"/>
              </a:rPr>
              <a:t>B.	App provisions new tenant db</a:t>
            </a:r>
          </a:p>
        </p:txBody>
      </p:sp>
      <p:sp>
        <p:nvSpPr>
          <p:cNvPr id="49" name="TextBox 48"/>
          <p:cNvSpPr txBox="1"/>
          <p:nvPr/>
        </p:nvSpPr>
        <p:spPr>
          <a:xfrm>
            <a:off x="161104" y="3135123"/>
            <a:ext cx="2771993" cy="636456"/>
          </a:xfrm>
          <a:prstGeom prst="rect">
            <a:avLst/>
          </a:prstGeom>
          <a:noFill/>
        </p:spPr>
        <p:txBody>
          <a:bodyPr wrap="square" rtlCol="0">
            <a:spAutoFit/>
          </a:bodyPr>
          <a:lstStyle/>
          <a:p>
            <a:pPr marL="306555" marR="0" lvl="0" indent="-306555" algn="l" defTabSz="914340" rtl="0" eaLnBrk="1" fontAlgn="auto" latinLnBrk="0" hangingPunct="1">
              <a:lnSpc>
                <a:spcPct val="100000"/>
              </a:lnSpc>
              <a:spcBef>
                <a:spcPts val="0"/>
              </a:spcBef>
              <a:spcAft>
                <a:spcPts val="0"/>
              </a:spcAft>
              <a:buClrTx/>
              <a:buSzTx/>
              <a:buFontTx/>
              <a:buNone/>
              <a:tabLst/>
              <a:defRPr/>
            </a:pPr>
            <a:r>
              <a:rPr kumimoji="0" lang="en-US" sz="1768" b="0" i="0" u="none" strike="noStrike" kern="0" cap="none" spc="0" normalizeH="0" baseline="0" noProof="0" dirty="0">
                <a:ln>
                  <a:noFill/>
                </a:ln>
                <a:solidFill>
                  <a:sysClr val="windowText" lastClr="000000"/>
                </a:solidFill>
                <a:effectLst/>
                <a:uLnTx/>
                <a:uFillTx/>
                <a:latin typeface="Segoe UI"/>
                <a:ea typeface="+mn-ea"/>
                <a:cs typeface="+mn-cs"/>
              </a:rPr>
              <a:t>C.	…registers tenant id, db name in catalog</a:t>
            </a:r>
          </a:p>
        </p:txBody>
      </p:sp>
      <p:sp>
        <p:nvSpPr>
          <p:cNvPr id="31" name="TextBox 30"/>
          <p:cNvSpPr txBox="1"/>
          <p:nvPr/>
        </p:nvSpPr>
        <p:spPr>
          <a:xfrm>
            <a:off x="8673896" y="3046460"/>
            <a:ext cx="3608392" cy="636456"/>
          </a:xfrm>
          <a:prstGeom prst="rect">
            <a:avLst/>
          </a:prstGeom>
          <a:noFill/>
        </p:spPr>
        <p:txBody>
          <a:bodyPr wrap="square" rtlCol="0">
            <a:spAutoFit/>
          </a:bodyPr>
          <a:lstStyle/>
          <a:p>
            <a:pPr marL="338094" marR="0" lvl="0" indent="-338094" algn="l" defTabSz="914340" rtl="0" eaLnBrk="1" fontAlgn="auto" latinLnBrk="0" hangingPunct="1">
              <a:lnSpc>
                <a:spcPct val="100000"/>
              </a:lnSpc>
              <a:spcBef>
                <a:spcPts val="0"/>
              </a:spcBef>
              <a:spcAft>
                <a:spcPts val="0"/>
              </a:spcAft>
              <a:buClrTx/>
              <a:buSzTx/>
              <a:buFontTx/>
              <a:buNone/>
              <a:tabLst/>
              <a:defRPr/>
            </a:pPr>
            <a:r>
              <a:rPr kumimoji="0" lang="en-US" sz="1768" b="0" i="0" u="none" strike="noStrike" kern="0" cap="none" spc="0" normalizeH="0" baseline="0" noProof="0" dirty="0">
                <a:ln>
                  <a:noFill/>
                </a:ln>
                <a:solidFill>
                  <a:sysClr val="windowText" lastClr="000000"/>
                </a:solidFill>
                <a:effectLst/>
                <a:uLnTx/>
                <a:uFillTx/>
                <a:latin typeface="Segoe UI"/>
                <a:ea typeface="+mn-ea"/>
                <a:cs typeface="+mn-cs"/>
              </a:rPr>
              <a:t>3.  …connects to correct tenant database</a:t>
            </a:r>
          </a:p>
        </p:txBody>
      </p:sp>
      <p:cxnSp>
        <p:nvCxnSpPr>
          <p:cNvPr id="40" name="Straight Arrow Connector 39"/>
          <p:cNvCxnSpPr>
            <a:cxnSpLocks/>
          </p:cNvCxnSpPr>
          <p:nvPr/>
        </p:nvCxnSpPr>
        <p:spPr>
          <a:xfrm flipH="1">
            <a:off x="5070061" y="3232189"/>
            <a:ext cx="184924" cy="508187"/>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294988" y="3799406"/>
            <a:ext cx="2085531" cy="5363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SQL Database</a:t>
            </a:r>
          </a:p>
        </p:txBody>
      </p:sp>
      <p:cxnSp>
        <p:nvCxnSpPr>
          <p:cNvPr id="51" name="Straight Arrow Connector 50"/>
          <p:cNvCxnSpPr>
            <a:cxnSpLocks/>
          </p:cNvCxnSpPr>
          <p:nvPr/>
        </p:nvCxnSpPr>
        <p:spPr>
          <a:xfrm>
            <a:off x="6090397" y="3199347"/>
            <a:ext cx="250428" cy="1951113"/>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61104" y="1165830"/>
            <a:ext cx="3015873" cy="364395"/>
          </a:xfrm>
          <a:prstGeom prst="rect">
            <a:avLst/>
          </a:prstGeom>
          <a:noFill/>
        </p:spPr>
        <p:txBody>
          <a:bodyPr wrap="square" rtlCol="0">
            <a:spAutoFit/>
          </a:bodyPr>
          <a:lstStyle/>
          <a:p>
            <a:pPr marL="280951" marR="0" lvl="0" indent="-280951" algn="l" defTabSz="914340" rtl="0" eaLnBrk="1" fontAlgn="auto" latinLnBrk="0" hangingPunct="1">
              <a:lnSpc>
                <a:spcPct val="100000"/>
              </a:lnSpc>
              <a:spcBef>
                <a:spcPts val="0"/>
              </a:spcBef>
              <a:spcAft>
                <a:spcPts val="0"/>
              </a:spcAft>
              <a:buClrTx/>
              <a:buSzTx/>
              <a:buFontTx/>
              <a:buNone/>
              <a:tabLst/>
              <a:defRPr/>
            </a:pPr>
            <a:r>
              <a:rPr kumimoji="0" lang="en-US" sz="1768" b="1" i="0" u="none" strike="noStrike" kern="0" cap="none" spc="0" normalizeH="0" baseline="0" noProof="0" dirty="0">
                <a:ln>
                  <a:noFill/>
                </a:ln>
                <a:solidFill>
                  <a:sysClr val="windowText" lastClr="000000"/>
                </a:solidFill>
                <a:effectLst/>
                <a:uLnTx/>
                <a:uFillTx/>
                <a:latin typeface="Segoe UI"/>
                <a:ea typeface="+mn-ea"/>
                <a:cs typeface="+mn-cs"/>
              </a:rPr>
              <a:t>Tenant Onboarding</a:t>
            </a:r>
          </a:p>
        </p:txBody>
      </p:sp>
      <p:sp>
        <p:nvSpPr>
          <p:cNvPr id="43" name="TextBox 42"/>
          <p:cNvSpPr txBox="1"/>
          <p:nvPr/>
        </p:nvSpPr>
        <p:spPr>
          <a:xfrm>
            <a:off x="8673895" y="1130238"/>
            <a:ext cx="3405184" cy="364395"/>
          </a:xfrm>
          <a:prstGeom prst="rect">
            <a:avLst/>
          </a:prstGeom>
          <a:noFill/>
        </p:spPr>
        <p:txBody>
          <a:bodyPr wrap="square" rtlCol="0">
            <a:spAutoFit/>
          </a:bodyPr>
          <a:lstStyle/>
          <a:p>
            <a:pPr marL="280951" marR="0" lvl="0" indent="-280951" algn="l" defTabSz="914340" rtl="0" eaLnBrk="1" fontAlgn="auto" latinLnBrk="0" hangingPunct="1">
              <a:lnSpc>
                <a:spcPct val="100000"/>
              </a:lnSpc>
              <a:spcBef>
                <a:spcPts val="0"/>
              </a:spcBef>
              <a:spcAft>
                <a:spcPts val="0"/>
              </a:spcAft>
              <a:buClrTx/>
              <a:buSzTx/>
              <a:buFontTx/>
              <a:buNone/>
              <a:tabLst/>
              <a:defRPr/>
            </a:pPr>
            <a:r>
              <a:rPr kumimoji="0" lang="en-US" sz="1768" b="1" i="0" u="none" strike="noStrike" kern="0" cap="none" spc="0" normalizeH="0" baseline="0" noProof="0" dirty="0">
                <a:ln>
                  <a:noFill/>
                </a:ln>
                <a:solidFill>
                  <a:sysClr val="windowText" lastClr="000000"/>
                </a:solidFill>
                <a:effectLst/>
                <a:uLnTx/>
                <a:uFillTx/>
                <a:latin typeface="Segoe UI"/>
                <a:ea typeface="+mn-ea"/>
                <a:cs typeface="+mn-cs"/>
              </a:rPr>
              <a:t>Application use</a:t>
            </a:r>
          </a:p>
        </p:txBody>
      </p:sp>
      <p:cxnSp>
        <p:nvCxnSpPr>
          <p:cNvPr id="45" name="Straight Connector 44"/>
          <p:cNvCxnSpPr/>
          <p:nvPr/>
        </p:nvCxnSpPr>
        <p:spPr>
          <a:xfrm>
            <a:off x="9067157" y="5650179"/>
            <a:ext cx="430933"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911045" y="5749410"/>
            <a:ext cx="3134095"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ysClr val="windowText" lastClr="000000"/>
                </a:solidFill>
                <a:effectLst/>
                <a:uLnTx/>
                <a:uFillTx/>
                <a:latin typeface="Segoe UI"/>
                <a:ea typeface="+mn-ea"/>
                <a:cs typeface="+mn-cs"/>
              </a:rPr>
              <a:t>Elastic Data Client Library</a:t>
            </a:r>
          </a:p>
        </p:txBody>
      </p:sp>
      <p:sp>
        <p:nvSpPr>
          <p:cNvPr id="36" name="Can 25"/>
          <p:cNvSpPr/>
          <p:nvPr/>
        </p:nvSpPr>
        <p:spPr>
          <a:xfrm>
            <a:off x="2646955" y="3725862"/>
            <a:ext cx="758749" cy="735195"/>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B3191E">
                    <a:lumMod val="50000"/>
                  </a:srgbClr>
                </a:solidFill>
                <a:effectLst/>
                <a:uLnTx/>
                <a:uFillTx/>
                <a:latin typeface="Segoe UI"/>
                <a:ea typeface="+mn-ea"/>
                <a:cs typeface="+mn-cs"/>
              </a:rPr>
              <a:t>Base</a:t>
            </a:r>
            <a:br>
              <a:rPr kumimoji="0" lang="en-US" sz="1200" b="0" i="0" u="none" strike="noStrike" kern="0" cap="none" spc="0" normalizeH="0" baseline="0" noProof="0" dirty="0">
                <a:ln>
                  <a:noFill/>
                </a:ln>
                <a:solidFill>
                  <a:srgbClr val="B3191E">
                    <a:lumMod val="50000"/>
                  </a:srgbClr>
                </a:solidFill>
                <a:effectLst/>
                <a:uLnTx/>
                <a:uFillTx/>
                <a:latin typeface="Segoe UI"/>
                <a:ea typeface="+mn-ea"/>
                <a:cs typeface="+mn-cs"/>
              </a:rPr>
            </a:br>
            <a:r>
              <a:rPr kumimoji="0" lang="en-US" sz="1200" b="0" i="0" u="none" strike="noStrike" kern="0" cap="none" spc="0" normalizeH="0" baseline="0" noProof="0" dirty="0" err="1">
                <a:ln>
                  <a:noFill/>
                </a:ln>
                <a:solidFill>
                  <a:srgbClr val="B3191E">
                    <a:lumMod val="50000"/>
                  </a:srgbClr>
                </a:solidFill>
                <a:effectLst/>
                <a:uLnTx/>
                <a:uFillTx/>
                <a:latin typeface="Segoe UI"/>
                <a:ea typeface="+mn-ea"/>
                <a:cs typeface="+mn-cs"/>
              </a:rPr>
              <a:t>TenantDB</a:t>
            </a:r>
            <a:endParaRPr kumimoji="0" lang="en-US" sz="1200" b="0" i="0" u="none" strike="noStrike" kern="0" cap="none" spc="0" normalizeH="0" baseline="0" noProof="0" dirty="0">
              <a:ln>
                <a:noFill/>
              </a:ln>
              <a:solidFill>
                <a:srgbClr val="B3191E">
                  <a:lumMod val="50000"/>
                </a:srgbClr>
              </a:solidFill>
              <a:effectLst/>
              <a:uLnTx/>
              <a:uFillTx/>
              <a:latin typeface="Segoe UI"/>
              <a:ea typeface="+mn-ea"/>
              <a:cs typeface="+mn-cs"/>
            </a:endParaRPr>
          </a:p>
        </p:txBody>
      </p:sp>
      <p:sp>
        <p:nvSpPr>
          <p:cNvPr id="37" name="Can 25"/>
          <p:cNvSpPr/>
          <p:nvPr/>
        </p:nvSpPr>
        <p:spPr>
          <a:xfrm>
            <a:off x="1810616" y="3759313"/>
            <a:ext cx="758749" cy="626386"/>
          </a:xfrm>
          <a:prstGeom prst="cube">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B3191E">
                    <a:lumMod val="50000"/>
                  </a:srgbClr>
                </a:solidFill>
                <a:effectLst/>
                <a:uLnTx/>
                <a:uFillTx/>
                <a:latin typeface="Segoe UI"/>
                <a:ea typeface="+mn-ea"/>
                <a:cs typeface="+mn-cs"/>
              </a:rPr>
              <a:t>Tenant</a:t>
            </a:r>
            <a:br>
              <a:rPr kumimoji="0" lang="en-US" sz="1200" b="0" i="0" u="none" strike="noStrike" kern="0" cap="none" spc="0" normalizeH="0" baseline="0" noProof="0" dirty="0">
                <a:ln>
                  <a:noFill/>
                </a:ln>
                <a:solidFill>
                  <a:srgbClr val="B3191E">
                    <a:lumMod val="50000"/>
                  </a:srgbClr>
                </a:solidFill>
                <a:effectLst/>
                <a:uLnTx/>
                <a:uFillTx/>
                <a:latin typeface="Segoe UI"/>
                <a:ea typeface="+mn-ea"/>
                <a:cs typeface="+mn-cs"/>
              </a:rPr>
            </a:br>
            <a:r>
              <a:rPr kumimoji="0" lang="en-US" sz="1200" b="0" i="0" u="none" strike="noStrike" kern="0" cap="none" spc="0" normalizeH="0" baseline="0" noProof="0" dirty="0">
                <a:ln>
                  <a:noFill/>
                </a:ln>
                <a:solidFill>
                  <a:srgbClr val="B3191E">
                    <a:lumMod val="50000"/>
                  </a:srgbClr>
                </a:solidFill>
                <a:effectLst/>
                <a:uLnTx/>
                <a:uFillTx/>
                <a:latin typeface="Segoe UI"/>
                <a:ea typeface="+mn-ea"/>
                <a:cs typeface="+mn-cs"/>
              </a:rPr>
              <a:t>bacpac</a:t>
            </a:r>
          </a:p>
        </p:txBody>
      </p:sp>
      <p:grpSp>
        <p:nvGrpSpPr>
          <p:cNvPr id="60" name="Group 59">
            <a:extLst>
              <a:ext uri="{FF2B5EF4-FFF2-40B4-BE49-F238E27FC236}">
                <a16:creationId xmlns:a16="http://schemas.microsoft.com/office/drawing/2014/main" id="{3559D17F-3F8D-4A0B-A679-3CF5E5541E1B}"/>
              </a:ext>
            </a:extLst>
          </p:cNvPr>
          <p:cNvGrpSpPr/>
          <p:nvPr/>
        </p:nvGrpSpPr>
        <p:grpSpPr>
          <a:xfrm>
            <a:off x="4485242" y="2473201"/>
            <a:ext cx="2630153" cy="726145"/>
            <a:chOff x="4485242" y="2473201"/>
            <a:chExt cx="2630153" cy="726145"/>
          </a:xfrm>
        </p:grpSpPr>
        <p:sp>
          <p:nvSpPr>
            <p:cNvPr id="61" name="Rectangle 60">
              <a:extLst>
                <a:ext uri="{FF2B5EF4-FFF2-40B4-BE49-F238E27FC236}">
                  <a16:creationId xmlns:a16="http://schemas.microsoft.com/office/drawing/2014/main" id="{B0052880-8117-41DC-B033-B10FD8E0A09D}"/>
                </a:ext>
              </a:extLst>
            </p:cNvPr>
            <p:cNvSpPr/>
            <p:nvPr/>
          </p:nvSpPr>
          <p:spPr>
            <a:xfrm>
              <a:off x="4592062" y="2473201"/>
              <a:ext cx="2523333" cy="582711"/>
            </a:xfrm>
            <a:prstGeom prst="rect">
              <a:avLst/>
            </a:prstGeom>
            <a:solidFill>
              <a:srgbClr val="448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63" name="Rectangle 62">
              <a:extLst>
                <a:ext uri="{FF2B5EF4-FFF2-40B4-BE49-F238E27FC236}">
                  <a16:creationId xmlns:a16="http://schemas.microsoft.com/office/drawing/2014/main" id="{ABCE762F-2E5D-4690-B66E-18FB573B5392}"/>
                </a:ext>
              </a:extLst>
            </p:cNvPr>
            <p:cNvSpPr/>
            <p:nvPr/>
          </p:nvSpPr>
          <p:spPr>
            <a:xfrm>
              <a:off x="4524315" y="2536586"/>
              <a:ext cx="2523333" cy="582711"/>
            </a:xfrm>
            <a:prstGeom prst="rect">
              <a:avLst/>
            </a:prstGeom>
            <a:solidFill>
              <a:srgbClr val="1D7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65" name="Rectangle 64">
              <a:extLst>
                <a:ext uri="{FF2B5EF4-FFF2-40B4-BE49-F238E27FC236}">
                  <a16:creationId xmlns:a16="http://schemas.microsoft.com/office/drawing/2014/main" id="{D36E240F-C601-4929-9F6E-229AB2A429B3}"/>
                </a:ext>
              </a:extLst>
            </p:cNvPr>
            <p:cNvSpPr/>
            <p:nvPr/>
          </p:nvSpPr>
          <p:spPr>
            <a:xfrm>
              <a:off x="4485242" y="2616635"/>
              <a:ext cx="2451889" cy="582711"/>
            </a:xfrm>
            <a:prstGeom prst="rect">
              <a:avLst/>
            </a:prstGeom>
            <a:solidFill>
              <a:srgbClr val="006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Apps</a:t>
              </a:r>
            </a:p>
          </p:txBody>
        </p:sp>
      </p:grpSp>
      <p:cxnSp>
        <p:nvCxnSpPr>
          <p:cNvPr id="48" name="Straight Connector 47">
            <a:extLst>
              <a:ext uri="{FF2B5EF4-FFF2-40B4-BE49-F238E27FC236}">
                <a16:creationId xmlns:a16="http://schemas.microsoft.com/office/drawing/2014/main" id="{A7EC483B-09E4-4DC5-A0AE-6591A84DDBFC}"/>
              </a:ext>
            </a:extLst>
          </p:cNvPr>
          <p:cNvCxnSpPr/>
          <p:nvPr/>
        </p:nvCxnSpPr>
        <p:spPr>
          <a:xfrm>
            <a:off x="6320963" y="3018213"/>
            <a:ext cx="430933"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062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childTnLst>
                                </p:cTn>
                              </p:par>
                            </p:childTnLst>
                          </p:cTn>
                        </p:par>
                        <p:par>
                          <p:cTn id="24" fill="hold">
                            <p:stCondLst>
                              <p:cond delay="0"/>
                            </p:stCondLst>
                            <p:childTnLst>
                              <p:par>
                                <p:cTn id="25" presetID="22" presetClass="entr" presetSubtype="1" fill="hold"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up)">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up)">
                                      <p:cBhvr>
                                        <p:cTn id="32" dur="500"/>
                                        <p:tgtEl>
                                          <p:spTgt spid="25"/>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par>
                          <p:cTn id="43" fill="hold">
                            <p:stCondLst>
                              <p:cond delay="0"/>
                            </p:stCondLst>
                            <p:childTnLst>
                              <p:par>
                                <p:cTn id="44" presetID="26" presetClass="emph" presetSubtype="0" fill="hold" grpId="0" nodeType="afterEffect">
                                  <p:stCondLst>
                                    <p:cond delay="0"/>
                                  </p:stCondLst>
                                  <p:childTnLst>
                                    <p:animEffect transition="out" filter="fade">
                                      <p:cBhvr>
                                        <p:cTn id="45" dur="500" tmFilter="0, 0; .2, .5; .8, .5; 1, 0"/>
                                        <p:tgtEl>
                                          <p:spTgt spid="32"/>
                                        </p:tgtEl>
                                      </p:cBhvr>
                                    </p:animEffect>
                                    <p:animScale>
                                      <p:cBhvr>
                                        <p:cTn id="46" dur="250" autoRev="1" fill="hold"/>
                                        <p:tgtEl>
                                          <p:spTgt spid="32"/>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22"/>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40"/>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42"/>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25"/>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5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36"/>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3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up)">
                                      <p:cBhvr>
                                        <p:cTn id="71" dur="500"/>
                                        <p:tgtEl>
                                          <p:spTgt spid="22"/>
                                        </p:tgtEl>
                                      </p:cBhvr>
                                    </p:animEffect>
                                  </p:childTnLst>
                                </p:cTn>
                              </p:par>
                              <p:par>
                                <p:cTn id="72" presetID="1" presetClass="entr" presetSubtype="0" fill="hold" grpId="0" nodeType="withEffect">
                                  <p:stCondLst>
                                    <p:cond delay="0"/>
                                  </p:stCondLst>
                                  <p:childTnLst>
                                    <p:set>
                                      <p:cBhvr>
                                        <p:cTn id="73" dur="1" fill="hold">
                                          <p:stCondLst>
                                            <p:cond delay="0"/>
                                          </p:stCondLst>
                                        </p:cTn>
                                        <p:tgtEl>
                                          <p:spTgt spid="6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4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64"/>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up)">
                                      <p:cBhvr>
                                        <p:cTn id="84" dur="500"/>
                                        <p:tgtEl>
                                          <p:spTgt spid="51"/>
                                        </p:tgtEl>
                                      </p:cBhvr>
                                    </p:animEffect>
                                  </p:childTnLst>
                                </p:cTn>
                              </p:par>
                              <p:par>
                                <p:cTn id="85" presetID="1" presetClass="entr" presetSubtype="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22"/>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42"/>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5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5"/>
                                        </p:tgtEl>
                                        <p:attrNameLst>
                                          <p:attrName>style.visibility</p:attrName>
                                        </p:attrNameLst>
                                      </p:cBhvr>
                                      <p:to>
                                        <p:strVal val="visible"/>
                                      </p:to>
                                    </p:set>
                                  </p:childTnLst>
                                </p:cTn>
                              </p:par>
                            </p:childTnLst>
                          </p:cTn>
                        </p:par>
                        <p:par>
                          <p:cTn id="99" fill="hold">
                            <p:stCondLst>
                              <p:cond delay="0"/>
                            </p:stCondLst>
                            <p:childTnLst>
                              <p:par>
                                <p:cTn id="100" presetID="1" presetClass="entr" presetSubtype="0" fill="hold" nodeType="afterEffect">
                                  <p:stCondLst>
                                    <p:cond delay="0"/>
                                  </p:stCondLst>
                                  <p:childTnLst>
                                    <p:set>
                                      <p:cBhvr>
                                        <p:cTn id="101" dur="1" fill="hold">
                                          <p:stCondLst>
                                            <p:cond delay="0"/>
                                          </p:stCondLst>
                                        </p:cTn>
                                        <p:tgtEl>
                                          <p:spTgt spid="22"/>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4" grpId="0"/>
      <p:bldP spid="55" grpId="0"/>
      <p:bldP spid="62" grpId="0"/>
      <p:bldP spid="27" grpId="0"/>
      <p:bldP spid="29" grpId="0" animBg="1"/>
      <p:bldP spid="44" grpId="0"/>
      <p:bldP spid="49" grpId="0"/>
      <p:bldP spid="31" grpId="0"/>
      <p:bldP spid="50" grpId="0" animBg="1"/>
      <p:bldP spid="50" grpId="1" animBg="1"/>
      <p:bldP spid="41" grpId="0"/>
      <p:bldP spid="43" grpId="0"/>
      <p:bldP spid="36" grpId="0" animBg="1"/>
      <p:bldP spid="36" grpId="1" animBg="1"/>
      <p:bldP spid="37" grpId="0" animBg="1"/>
      <p:bldP spid="3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C946F5C4-1E80-4F96-A20C-74527B3D61A8}"/>
              </a:ext>
            </a:extLst>
          </p:cNvPr>
          <p:cNvSpPr/>
          <p:nvPr/>
        </p:nvSpPr>
        <p:spPr bwMode="auto">
          <a:xfrm>
            <a:off x="0" y="-14547"/>
            <a:ext cx="12435594" cy="1117098"/>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5" name="Can 44"/>
          <p:cNvSpPr/>
          <p:nvPr/>
        </p:nvSpPr>
        <p:spPr>
          <a:xfrm>
            <a:off x="3123805" y="5247647"/>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360" b="0" i="0" u="none" strike="noStrike" kern="0" cap="none" spc="0" normalizeH="0" baseline="0" noProof="0" dirty="0">
              <a:ln>
                <a:noFill/>
              </a:ln>
              <a:solidFill>
                <a:srgbClr val="EDAC09"/>
              </a:solidFill>
              <a:effectLst/>
              <a:uLnTx/>
              <a:uFillTx/>
              <a:latin typeface="Segoe UI Semilight"/>
              <a:ea typeface="+mn-ea"/>
              <a:cs typeface="+mn-cs"/>
            </a:endParaRPr>
          </a:p>
        </p:txBody>
      </p:sp>
      <p:sp>
        <p:nvSpPr>
          <p:cNvPr id="46" name="Can 45"/>
          <p:cNvSpPr/>
          <p:nvPr/>
        </p:nvSpPr>
        <p:spPr>
          <a:xfrm>
            <a:off x="2443086" y="5247647"/>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360" b="0" i="0" u="none" strike="noStrike" kern="0" cap="none" spc="0" normalizeH="0" baseline="0" noProof="0" dirty="0">
              <a:ln>
                <a:noFill/>
              </a:ln>
              <a:solidFill>
                <a:srgbClr val="EDAC09"/>
              </a:solidFill>
              <a:effectLst/>
              <a:uLnTx/>
              <a:uFillTx/>
              <a:latin typeface="Segoe UI Semilight"/>
              <a:ea typeface="+mn-ea"/>
              <a:cs typeface="+mn-cs"/>
            </a:endParaRPr>
          </a:p>
        </p:txBody>
      </p:sp>
      <p:sp>
        <p:nvSpPr>
          <p:cNvPr id="52" name="Can 51"/>
          <p:cNvSpPr/>
          <p:nvPr/>
        </p:nvSpPr>
        <p:spPr>
          <a:xfrm>
            <a:off x="2285065" y="5437803"/>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rgbClr val="EDAC09"/>
                </a:solidFill>
                <a:effectLst/>
                <a:uLnTx/>
                <a:uFillTx/>
                <a:latin typeface="Segoe UI Semilight"/>
                <a:ea typeface="+mn-ea"/>
                <a:cs typeface="+mn-cs"/>
              </a:rPr>
              <a:t>Cust 4 </a:t>
            </a:r>
          </a:p>
        </p:txBody>
      </p:sp>
      <p:sp>
        <p:nvSpPr>
          <p:cNvPr id="74" name="Can 73"/>
          <p:cNvSpPr/>
          <p:nvPr/>
        </p:nvSpPr>
        <p:spPr>
          <a:xfrm>
            <a:off x="2959281" y="5437803"/>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360" b="0" i="0" u="none" strike="noStrike" kern="0" cap="none" spc="0" normalizeH="0" baseline="0" noProof="0" dirty="0">
              <a:ln>
                <a:noFill/>
              </a:ln>
              <a:solidFill>
                <a:srgbClr val="EDAC09"/>
              </a:solidFill>
              <a:effectLst/>
              <a:uLnTx/>
              <a:uFillTx/>
              <a:latin typeface="Segoe UI Semilight"/>
              <a:ea typeface="+mn-ea"/>
              <a:cs typeface="+mn-cs"/>
            </a:endParaRPr>
          </a:p>
        </p:txBody>
      </p:sp>
      <p:sp>
        <p:nvSpPr>
          <p:cNvPr id="70" name="Can 69"/>
          <p:cNvSpPr/>
          <p:nvPr/>
        </p:nvSpPr>
        <p:spPr>
          <a:xfrm>
            <a:off x="2099397" y="5622773"/>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err="1">
                <a:ln>
                  <a:noFill/>
                </a:ln>
                <a:solidFill>
                  <a:srgbClr val="EDAC09"/>
                </a:solidFill>
                <a:effectLst/>
                <a:uLnTx/>
                <a:uFillTx/>
                <a:latin typeface="Segoe UI Semilight"/>
                <a:ea typeface="+mn-ea"/>
                <a:cs typeface="+mn-cs"/>
              </a:rPr>
              <a:t>Cust</a:t>
            </a:r>
            <a:r>
              <a:rPr kumimoji="0" lang="en-US" sz="1360" b="0" i="0" u="none" strike="noStrike" kern="0" cap="none" spc="0" normalizeH="0" baseline="0" noProof="0" dirty="0">
                <a:ln>
                  <a:noFill/>
                </a:ln>
                <a:solidFill>
                  <a:srgbClr val="EDAC09"/>
                </a:solidFill>
                <a:effectLst/>
                <a:uLnTx/>
                <a:uFillTx/>
                <a:latin typeface="Segoe UI Semilight"/>
                <a:ea typeface="+mn-ea"/>
                <a:cs typeface="+mn-cs"/>
              </a:rPr>
              <a:t> 1</a:t>
            </a:r>
          </a:p>
        </p:txBody>
      </p:sp>
      <p:sp>
        <p:nvSpPr>
          <p:cNvPr id="66" name="Can 65"/>
          <p:cNvSpPr/>
          <p:nvPr/>
        </p:nvSpPr>
        <p:spPr>
          <a:xfrm>
            <a:off x="2778671" y="5622773"/>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err="1">
                <a:ln>
                  <a:noFill/>
                </a:ln>
                <a:solidFill>
                  <a:srgbClr val="EDAC09"/>
                </a:solidFill>
                <a:effectLst/>
                <a:uLnTx/>
                <a:uFillTx/>
                <a:latin typeface="Segoe UI Semilight"/>
                <a:ea typeface="+mn-ea"/>
                <a:cs typeface="+mn-cs"/>
              </a:rPr>
              <a:t>Cust</a:t>
            </a:r>
            <a:r>
              <a:rPr kumimoji="0" lang="en-US" sz="1360" b="0" i="0" u="none" strike="noStrike" kern="0" cap="none" spc="0" normalizeH="0" baseline="0" noProof="0" dirty="0">
                <a:ln>
                  <a:noFill/>
                </a:ln>
                <a:solidFill>
                  <a:srgbClr val="EDAC09"/>
                </a:solidFill>
                <a:effectLst/>
                <a:uLnTx/>
                <a:uFillTx/>
                <a:latin typeface="Segoe UI Semilight"/>
                <a:ea typeface="+mn-ea"/>
                <a:cs typeface="+mn-cs"/>
              </a:rPr>
              <a:t> 2</a:t>
            </a:r>
          </a:p>
        </p:txBody>
      </p:sp>
      <p:sp>
        <p:nvSpPr>
          <p:cNvPr id="7" name="TextBox 6"/>
          <p:cNvSpPr txBox="1"/>
          <p:nvPr/>
        </p:nvSpPr>
        <p:spPr>
          <a:xfrm>
            <a:off x="11827870" y="866357"/>
            <a:ext cx="184731" cy="374846"/>
          </a:xfrm>
          <a:prstGeom prst="rect">
            <a:avLst/>
          </a:prstGeom>
          <a:noFill/>
        </p:spPr>
        <p:txBody>
          <a:bodyPr wrap="none" rtlCol="0">
            <a:sp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Semilight"/>
              <a:ea typeface="+mn-ea"/>
              <a:cs typeface="+mn-cs"/>
            </a:endParaRPr>
          </a:p>
        </p:txBody>
      </p:sp>
      <p:sp>
        <p:nvSpPr>
          <p:cNvPr id="2" name="Title 1"/>
          <p:cNvSpPr>
            <a:spLocks noGrp="1"/>
          </p:cNvSpPr>
          <p:nvPr>
            <p:ph type="title"/>
          </p:nvPr>
        </p:nvSpPr>
        <p:spPr>
          <a:xfrm>
            <a:off x="622616" y="205458"/>
            <a:ext cx="11708106" cy="833544"/>
          </a:xfrm>
        </p:spPr>
        <p:txBody>
          <a:bodyPr/>
          <a:lstStyle/>
          <a:p>
            <a:r>
              <a:rPr lang="en-US" sz="4352" dirty="0">
                <a:solidFill>
                  <a:schemeClr val="bg1"/>
                </a:solidFill>
              </a:rPr>
              <a:t>Managing unpredictable tenant workloads</a:t>
            </a:r>
          </a:p>
        </p:txBody>
      </p:sp>
      <p:sp>
        <p:nvSpPr>
          <p:cNvPr id="41" name="Can 40"/>
          <p:cNvSpPr/>
          <p:nvPr/>
        </p:nvSpPr>
        <p:spPr>
          <a:xfrm>
            <a:off x="3804524" y="5247647"/>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360" b="0" i="0" u="none" strike="noStrike" kern="0" cap="none" spc="0" normalizeH="0" baseline="0" noProof="0" dirty="0">
              <a:ln>
                <a:noFill/>
              </a:ln>
              <a:solidFill>
                <a:srgbClr val="EDAC09"/>
              </a:solidFill>
              <a:effectLst/>
              <a:uLnTx/>
              <a:uFillTx/>
              <a:latin typeface="Segoe UI Semilight"/>
              <a:ea typeface="+mn-ea"/>
              <a:cs typeface="+mn-cs"/>
            </a:endParaRPr>
          </a:p>
        </p:txBody>
      </p:sp>
      <p:sp>
        <p:nvSpPr>
          <p:cNvPr id="51" name="Can 50"/>
          <p:cNvSpPr/>
          <p:nvPr/>
        </p:nvSpPr>
        <p:spPr>
          <a:xfrm>
            <a:off x="3633497" y="5437803"/>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360" b="0" i="0" u="none" strike="noStrike" kern="0" cap="none" spc="0" normalizeH="0" baseline="0" noProof="0" dirty="0">
              <a:ln>
                <a:noFill/>
              </a:ln>
              <a:solidFill>
                <a:srgbClr val="EDAC09"/>
              </a:solidFill>
              <a:effectLst/>
              <a:uLnTx/>
              <a:uFillTx/>
              <a:latin typeface="Segoe UI Semilight"/>
              <a:ea typeface="+mn-ea"/>
              <a:cs typeface="+mn-cs"/>
            </a:endParaRPr>
          </a:p>
        </p:txBody>
      </p:sp>
      <p:sp>
        <p:nvSpPr>
          <p:cNvPr id="63" name="Can 62"/>
          <p:cNvSpPr/>
          <p:nvPr/>
        </p:nvSpPr>
        <p:spPr>
          <a:xfrm>
            <a:off x="3457944" y="5622773"/>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err="1">
                <a:ln>
                  <a:noFill/>
                </a:ln>
                <a:solidFill>
                  <a:srgbClr val="EDAC09"/>
                </a:solidFill>
                <a:effectLst/>
                <a:uLnTx/>
                <a:uFillTx/>
                <a:latin typeface="Segoe UI Semilight"/>
                <a:ea typeface="+mn-ea"/>
                <a:cs typeface="+mn-cs"/>
              </a:rPr>
              <a:t>Cust</a:t>
            </a:r>
            <a:r>
              <a:rPr kumimoji="0" lang="en-US" sz="1360" b="0" i="0" u="none" strike="noStrike" kern="0" cap="none" spc="0" normalizeH="0" baseline="0" noProof="0" dirty="0">
                <a:ln>
                  <a:noFill/>
                </a:ln>
                <a:solidFill>
                  <a:srgbClr val="EDAC09"/>
                </a:solidFill>
                <a:effectLst/>
                <a:uLnTx/>
                <a:uFillTx/>
                <a:latin typeface="Segoe UI Semilight"/>
                <a:ea typeface="+mn-ea"/>
                <a:cs typeface="+mn-cs"/>
              </a:rPr>
              <a:t> 3</a:t>
            </a:r>
          </a:p>
        </p:txBody>
      </p:sp>
      <p:sp>
        <p:nvSpPr>
          <p:cNvPr id="6" name="Cube 5"/>
          <p:cNvSpPr/>
          <p:nvPr/>
        </p:nvSpPr>
        <p:spPr>
          <a:xfrm>
            <a:off x="2065303" y="5158511"/>
            <a:ext cx="2383446" cy="1234937"/>
          </a:xfrm>
          <a:prstGeom prst="cube">
            <a:avLst>
              <a:gd name="adj" fmla="val 35017"/>
            </a:avLst>
          </a:prstGeom>
          <a:solidFill>
            <a:srgbClr val="CEE8FE">
              <a:alpha val="40000"/>
            </a:srgbClr>
          </a:solidFill>
          <a:ln>
            <a:solidFill>
              <a:schemeClr val="accent2">
                <a:lumMod val="40000"/>
                <a:lumOff val="6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dirty="0">
              <a:ln>
                <a:noFill/>
              </a:ln>
              <a:solidFill>
                <a:srgbClr val="EDAC09"/>
              </a:solidFill>
              <a:effectLst/>
              <a:uLnTx/>
              <a:uFillTx/>
              <a:latin typeface="Segoe UI Semilight"/>
              <a:ea typeface="+mn-ea"/>
              <a:cs typeface="+mn-cs"/>
            </a:endParaRPr>
          </a:p>
        </p:txBody>
      </p:sp>
      <p:cxnSp>
        <p:nvCxnSpPr>
          <p:cNvPr id="56" name="Straight Arrow Connector 55"/>
          <p:cNvCxnSpPr>
            <a:cxnSpLocks/>
          </p:cNvCxnSpPr>
          <p:nvPr/>
        </p:nvCxnSpPr>
        <p:spPr>
          <a:xfrm flipH="1">
            <a:off x="3264993" y="3258584"/>
            <a:ext cx="2039110" cy="2250684"/>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2472839" y="4761550"/>
            <a:ext cx="1253958"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0078D7">
                    <a:lumMod val="75000"/>
                  </a:srgbClr>
                </a:solidFill>
                <a:effectLst/>
                <a:uLnTx/>
                <a:uFillTx/>
                <a:latin typeface="Segoe UI Semilight"/>
                <a:ea typeface="+mn-ea"/>
                <a:cs typeface="+mn-cs"/>
              </a:rPr>
              <a:t>pool1</a:t>
            </a:r>
          </a:p>
        </p:txBody>
      </p:sp>
      <p:sp>
        <p:nvSpPr>
          <p:cNvPr id="85" name="TextBox 84"/>
          <p:cNvSpPr txBox="1"/>
          <p:nvPr/>
        </p:nvSpPr>
        <p:spPr>
          <a:xfrm>
            <a:off x="5709288" y="4758841"/>
            <a:ext cx="929508"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0078D7">
                    <a:lumMod val="75000"/>
                  </a:srgbClr>
                </a:solidFill>
                <a:effectLst/>
                <a:uLnTx/>
                <a:uFillTx/>
                <a:latin typeface="Segoe UI Semilight"/>
                <a:ea typeface="+mn-ea"/>
                <a:cs typeface="+mn-cs"/>
              </a:rPr>
              <a:t>pool2</a:t>
            </a:r>
          </a:p>
        </p:txBody>
      </p:sp>
      <p:sp>
        <p:nvSpPr>
          <p:cNvPr id="86" name="TextBox 85"/>
          <p:cNvSpPr txBox="1"/>
          <p:nvPr/>
        </p:nvSpPr>
        <p:spPr>
          <a:xfrm>
            <a:off x="7108187" y="4755326"/>
            <a:ext cx="1060955"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0078D7">
                    <a:lumMod val="75000"/>
                  </a:srgbClr>
                </a:solidFill>
                <a:effectLst/>
                <a:uLnTx/>
                <a:uFillTx/>
                <a:latin typeface="Segoe UI Semilight"/>
                <a:ea typeface="+mn-ea"/>
                <a:cs typeface="+mn-cs"/>
              </a:rPr>
              <a:t>pool3</a:t>
            </a:r>
          </a:p>
        </p:txBody>
      </p:sp>
      <p:grpSp>
        <p:nvGrpSpPr>
          <p:cNvPr id="3" name="Group 2"/>
          <p:cNvGrpSpPr/>
          <p:nvPr/>
        </p:nvGrpSpPr>
        <p:grpSpPr>
          <a:xfrm>
            <a:off x="4137217" y="5247648"/>
            <a:ext cx="1568363" cy="1082662"/>
            <a:chOff x="3041699" y="3858915"/>
            <a:chExt cx="1153313" cy="796147"/>
          </a:xfrm>
        </p:grpSpPr>
        <p:sp>
          <p:nvSpPr>
            <p:cNvPr id="43" name="Can 42"/>
            <p:cNvSpPr/>
            <p:nvPr/>
          </p:nvSpPr>
          <p:spPr>
            <a:xfrm>
              <a:off x="3297623" y="3858915"/>
              <a:ext cx="409708" cy="52029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360" b="0" i="0" u="none" strike="noStrike" kern="0" cap="none" spc="-68" normalizeH="0" baseline="0" noProof="0" dirty="0">
                <a:ln>
                  <a:noFill/>
                </a:ln>
                <a:solidFill>
                  <a:srgbClr val="EDAC09"/>
                </a:solidFill>
                <a:effectLst/>
                <a:uLnTx/>
                <a:uFillTx/>
                <a:latin typeface="Segoe UI Semilight"/>
                <a:ea typeface="+mn-ea"/>
                <a:cs typeface="+mn-cs"/>
              </a:endParaRPr>
            </a:p>
          </p:txBody>
        </p:sp>
        <p:sp>
          <p:nvSpPr>
            <p:cNvPr id="44" name="Can 43"/>
            <p:cNvSpPr/>
            <p:nvPr/>
          </p:nvSpPr>
          <p:spPr>
            <a:xfrm>
              <a:off x="3785304" y="3858915"/>
              <a:ext cx="409708" cy="52029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360" b="0" i="0" u="none" strike="noStrike" kern="0" cap="none" spc="-68" normalizeH="0" baseline="0" noProof="0" dirty="0">
                <a:ln>
                  <a:noFill/>
                </a:ln>
                <a:solidFill>
                  <a:srgbClr val="EDAC09"/>
                </a:solidFill>
                <a:effectLst/>
                <a:uLnTx/>
                <a:uFillTx/>
                <a:latin typeface="Segoe UI Semilight"/>
                <a:ea typeface="+mn-ea"/>
                <a:cs typeface="+mn-cs"/>
              </a:endParaRPr>
            </a:p>
          </p:txBody>
        </p:sp>
        <p:sp>
          <p:nvSpPr>
            <p:cNvPr id="48" name="Can 47"/>
            <p:cNvSpPr/>
            <p:nvPr/>
          </p:nvSpPr>
          <p:spPr>
            <a:xfrm>
              <a:off x="3167075" y="3998748"/>
              <a:ext cx="422601" cy="52029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360" b="0" i="0" u="none" strike="noStrike" kern="0" cap="none" spc="-68" normalizeH="0" baseline="0" noProof="0" dirty="0">
                <a:ln>
                  <a:noFill/>
                </a:ln>
                <a:solidFill>
                  <a:srgbClr val="EDAC09"/>
                </a:solidFill>
                <a:effectLst/>
                <a:uLnTx/>
                <a:uFillTx/>
                <a:latin typeface="Segoe UI Semilight"/>
                <a:ea typeface="+mn-ea"/>
                <a:cs typeface="+mn-cs"/>
              </a:endParaRPr>
            </a:p>
          </p:txBody>
        </p:sp>
        <p:sp>
          <p:nvSpPr>
            <p:cNvPr id="49" name="Can 48"/>
            <p:cNvSpPr/>
            <p:nvPr/>
          </p:nvSpPr>
          <p:spPr>
            <a:xfrm>
              <a:off x="3662867" y="3998748"/>
              <a:ext cx="409708" cy="52029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360" b="0" i="0" u="none" strike="noStrike" kern="0" cap="none" spc="-68" normalizeH="0" baseline="0" noProof="0" dirty="0">
                <a:ln>
                  <a:noFill/>
                </a:ln>
                <a:solidFill>
                  <a:srgbClr val="EDAC09"/>
                </a:solidFill>
                <a:effectLst/>
                <a:uLnTx/>
                <a:uFillTx/>
                <a:latin typeface="Segoe UI Semilight"/>
                <a:ea typeface="+mn-ea"/>
                <a:cs typeface="+mn-cs"/>
              </a:endParaRPr>
            </a:p>
          </p:txBody>
        </p:sp>
        <p:sp>
          <p:nvSpPr>
            <p:cNvPr id="64" name="Can 63"/>
            <p:cNvSpPr/>
            <p:nvPr/>
          </p:nvSpPr>
          <p:spPr>
            <a:xfrm>
              <a:off x="3041699" y="4134768"/>
              <a:ext cx="409708" cy="52029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68" normalizeH="0" baseline="0" noProof="0" dirty="0">
                  <a:ln>
                    <a:noFill/>
                  </a:ln>
                  <a:solidFill>
                    <a:srgbClr val="EDAC09"/>
                  </a:solidFill>
                  <a:effectLst/>
                  <a:uLnTx/>
                  <a:uFillTx/>
                  <a:latin typeface="Segoe UI Semilight"/>
                  <a:ea typeface="+mn-ea"/>
                  <a:cs typeface="+mn-cs"/>
                </a:rPr>
                <a:t>Cust 10</a:t>
              </a:r>
            </a:p>
          </p:txBody>
        </p:sp>
        <p:sp>
          <p:nvSpPr>
            <p:cNvPr id="65" name="Can 64"/>
            <p:cNvSpPr/>
            <p:nvPr/>
          </p:nvSpPr>
          <p:spPr>
            <a:xfrm>
              <a:off x="3528317" y="4134768"/>
              <a:ext cx="409708" cy="52029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68" normalizeH="0" baseline="0" noProof="0" dirty="0">
                  <a:ln>
                    <a:noFill/>
                  </a:ln>
                  <a:solidFill>
                    <a:srgbClr val="EDAC09"/>
                  </a:solidFill>
                  <a:effectLst/>
                  <a:uLnTx/>
                  <a:uFillTx/>
                  <a:latin typeface="Segoe UI Semilight"/>
                  <a:ea typeface="+mn-ea"/>
                  <a:cs typeface="+mn-cs"/>
                </a:rPr>
                <a:t>Cust 11</a:t>
              </a:r>
            </a:p>
          </p:txBody>
        </p:sp>
      </p:grpSp>
      <p:sp>
        <p:nvSpPr>
          <p:cNvPr id="31" name="Can 30"/>
          <p:cNvSpPr/>
          <p:nvPr/>
        </p:nvSpPr>
        <p:spPr>
          <a:xfrm>
            <a:off x="6492333" y="5247647"/>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360" b="0" i="0" u="none" strike="noStrike" kern="0" cap="none" spc="0" normalizeH="0" baseline="0" noProof="0" dirty="0">
              <a:ln>
                <a:noFill/>
              </a:ln>
              <a:solidFill>
                <a:srgbClr val="EDAC09"/>
              </a:solidFill>
              <a:effectLst/>
              <a:uLnTx/>
              <a:uFillTx/>
              <a:latin typeface="Segoe UI Semilight"/>
              <a:ea typeface="+mn-ea"/>
              <a:cs typeface="+mn-cs"/>
            </a:endParaRPr>
          </a:p>
        </p:txBody>
      </p:sp>
      <p:sp>
        <p:nvSpPr>
          <p:cNvPr id="29" name="Can 28"/>
          <p:cNvSpPr/>
          <p:nvPr/>
        </p:nvSpPr>
        <p:spPr>
          <a:xfrm>
            <a:off x="5811614" y="5247647"/>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360" b="0" i="0" u="none" strike="noStrike" kern="0" cap="none" spc="0" normalizeH="0" baseline="0" noProof="0" dirty="0">
              <a:ln>
                <a:noFill/>
              </a:ln>
              <a:solidFill>
                <a:srgbClr val="EDAC09"/>
              </a:solidFill>
              <a:effectLst/>
              <a:uLnTx/>
              <a:uFillTx/>
              <a:latin typeface="Segoe UI Semilight"/>
              <a:ea typeface="+mn-ea"/>
              <a:cs typeface="+mn-cs"/>
            </a:endParaRPr>
          </a:p>
        </p:txBody>
      </p:sp>
      <p:sp>
        <p:nvSpPr>
          <p:cNvPr id="50" name="Can 49"/>
          <p:cNvSpPr/>
          <p:nvPr/>
        </p:nvSpPr>
        <p:spPr>
          <a:xfrm>
            <a:off x="5638612" y="5437803"/>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360" b="0" i="0" u="none" strike="noStrike" kern="0" cap="none" spc="0" normalizeH="0" baseline="0" noProof="0" dirty="0">
              <a:ln>
                <a:noFill/>
              </a:ln>
              <a:solidFill>
                <a:srgbClr val="EDAC09"/>
              </a:solidFill>
              <a:effectLst/>
              <a:uLnTx/>
              <a:uFillTx/>
              <a:latin typeface="Segoe UI Semilight"/>
              <a:ea typeface="+mn-ea"/>
              <a:cs typeface="+mn-cs"/>
            </a:endParaRPr>
          </a:p>
        </p:txBody>
      </p:sp>
      <p:sp>
        <p:nvSpPr>
          <p:cNvPr id="53" name="Can 52"/>
          <p:cNvSpPr/>
          <p:nvPr/>
        </p:nvSpPr>
        <p:spPr>
          <a:xfrm>
            <a:off x="5460698" y="5622773"/>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68" normalizeH="0" baseline="0" noProof="0" dirty="0">
                <a:ln>
                  <a:noFill/>
                </a:ln>
                <a:solidFill>
                  <a:srgbClr val="EDAC09"/>
                </a:solidFill>
                <a:effectLst/>
                <a:uLnTx/>
                <a:uFillTx/>
                <a:latin typeface="Segoe UI Semilight"/>
                <a:ea typeface="+mn-ea"/>
                <a:cs typeface="+mn-cs"/>
              </a:rPr>
              <a:t>Cust 12</a:t>
            </a:r>
          </a:p>
        </p:txBody>
      </p:sp>
      <p:sp>
        <p:nvSpPr>
          <p:cNvPr id="37" name="Can 36"/>
          <p:cNvSpPr/>
          <p:nvPr/>
        </p:nvSpPr>
        <p:spPr>
          <a:xfrm>
            <a:off x="6295295" y="5437803"/>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rgbClr val="EDAC09"/>
                </a:solidFill>
                <a:effectLst/>
                <a:uLnTx/>
                <a:uFillTx/>
                <a:latin typeface="Segoe UI Semilight"/>
                <a:ea typeface="+mn-ea"/>
                <a:cs typeface="+mn-cs"/>
              </a:rPr>
              <a:t>Cust 17</a:t>
            </a:r>
          </a:p>
        </p:txBody>
      </p:sp>
      <p:sp>
        <p:nvSpPr>
          <p:cNvPr id="54" name="Can 53"/>
          <p:cNvSpPr/>
          <p:nvPr/>
        </p:nvSpPr>
        <p:spPr>
          <a:xfrm>
            <a:off x="6139971" y="5622773"/>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68" normalizeH="0" baseline="0" noProof="0" dirty="0">
                <a:ln>
                  <a:noFill/>
                </a:ln>
                <a:solidFill>
                  <a:srgbClr val="EDAC09"/>
                </a:solidFill>
                <a:effectLst/>
                <a:uLnTx/>
                <a:uFillTx/>
                <a:latin typeface="Segoe UI Semilight"/>
                <a:ea typeface="+mn-ea"/>
                <a:cs typeface="+mn-cs"/>
              </a:rPr>
              <a:t>Cust 13</a:t>
            </a:r>
          </a:p>
        </p:txBody>
      </p:sp>
      <p:sp>
        <p:nvSpPr>
          <p:cNvPr id="79" name="Cube 78"/>
          <p:cNvSpPr/>
          <p:nvPr/>
        </p:nvSpPr>
        <p:spPr>
          <a:xfrm>
            <a:off x="4060203" y="5159724"/>
            <a:ext cx="2326096" cy="1234937"/>
          </a:xfrm>
          <a:prstGeom prst="cube">
            <a:avLst>
              <a:gd name="adj" fmla="val 35017"/>
            </a:avLst>
          </a:prstGeom>
          <a:solidFill>
            <a:srgbClr val="CEE8FE">
              <a:alpha val="40000"/>
            </a:srgbClr>
          </a:solidFill>
          <a:ln>
            <a:solidFill>
              <a:schemeClr val="accent2">
                <a:lumMod val="40000"/>
                <a:lumOff val="6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a:ln>
                <a:noFill/>
              </a:ln>
              <a:solidFill>
                <a:srgbClr val="EDAC09"/>
              </a:solidFill>
              <a:effectLst/>
              <a:uLnTx/>
              <a:uFillTx/>
              <a:latin typeface="Segoe UI Semilight"/>
              <a:ea typeface="+mn-ea"/>
              <a:cs typeface="+mn-cs"/>
            </a:endParaRPr>
          </a:p>
        </p:txBody>
      </p:sp>
      <p:sp>
        <p:nvSpPr>
          <p:cNvPr id="67" name="Cube 66"/>
          <p:cNvSpPr/>
          <p:nvPr/>
        </p:nvSpPr>
        <p:spPr>
          <a:xfrm>
            <a:off x="4060203" y="5160560"/>
            <a:ext cx="3054461" cy="1234937"/>
          </a:xfrm>
          <a:prstGeom prst="cube">
            <a:avLst>
              <a:gd name="adj" fmla="val 35017"/>
            </a:avLst>
          </a:prstGeom>
          <a:solidFill>
            <a:srgbClr val="CEE8FE">
              <a:alpha val="40000"/>
            </a:srgbClr>
          </a:solidFill>
          <a:ln>
            <a:solidFill>
              <a:schemeClr val="accent2">
                <a:lumMod val="40000"/>
                <a:lumOff val="6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a:ln>
                <a:noFill/>
              </a:ln>
              <a:solidFill>
                <a:srgbClr val="EDAC09"/>
              </a:solidFill>
              <a:effectLst/>
              <a:uLnTx/>
              <a:uFillTx/>
              <a:latin typeface="Segoe UI Semilight"/>
              <a:ea typeface="+mn-ea"/>
              <a:cs typeface="+mn-cs"/>
            </a:endParaRPr>
          </a:p>
        </p:txBody>
      </p:sp>
      <p:cxnSp>
        <p:nvCxnSpPr>
          <p:cNvPr id="68" name="Straight Arrow Connector 67"/>
          <p:cNvCxnSpPr>
            <a:cxnSpLocks/>
          </p:cNvCxnSpPr>
          <p:nvPr/>
        </p:nvCxnSpPr>
        <p:spPr>
          <a:xfrm flipH="1">
            <a:off x="3518961" y="3258581"/>
            <a:ext cx="1363437" cy="481795"/>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1743888" y="3799406"/>
            <a:ext cx="2085531" cy="5363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SQL Database</a:t>
            </a:r>
          </a:p>
        </p:txBody>
      </p:sp>
      <p:cxnSp>
        <p:nvCxnSpPr>
          <p:cNvPr id="75" name="Straight Arrow Connector 74"/>
          <p:cNvCxnSpPr>
            <a:cxnSpLocks/>
          </p:cNvCxnSpPr>
          <p:nvPr/>
        </p:nvCxnSpPr>
        <p:spPr>
          <a:xfrm>
            <a:off x="3123805" y="4360045"/>
            <a:ext cx="229551" cy="417063"/>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p:cNvCxnSpPr>
          <p:nvPr/>
        </p:nvCxnSpPr>
        <p:spPr>
          <a:xfrm flipH="1">
            <a:off x="5250381" y="3258583"/>
            <a:ext cx="305419" cy="2242126"/>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8847635" y="1780957"/>
            <a:ext cx="3483086" cy="364395"/>
          </a:xfrm>
          <a:prstGeom prst="rect">
            <a:avLst/>
          </a:prstGeom>
          <a:noFill/>
        </p:spPr>
        <p:txBody>
          <a:bodyPr wrap="square" rtlCol="0">
            <a:spAutoFit/>
          </a:bodyPr>
          <a:lstStyle/>
          <a:p>
            <a:pPr marL="280951" marR="0" lvl="0" indent="-280951" algn="l" defTabSz="914340" rtl="0" eaLnBrk="1" fontAlgn="auto" latinLnBrk="0" hangingPunct="1">
              <a:lnSpc>
                <a:spcPct val="100000"/>
              </a:lnSpc>
              <a:spcBef>
                <a:spcPts val="0"/>
              </a:spcBef>
              <a:spcAft>
                <a:spcPts val="0"/>
              </a:spcAft>
              <a:buClrTx/>
              <a:buSzTx/>
              <a:buFontTx/>
              <a:buNone/>
              <a:tabLst/>
              <a:defRPr/>
            </a:pPr>
            <a:r>
              <a:rPr kumimoji="0" lang="en-US" sz="1768" b="0" i="0" u="none" strike="noStrike" kern="0" cap="none" spc="0" normalizeH="0" baseline="0" noProof="0" dirty="0">
                <a:ln>
                  <a:noFill/>
                </a:ln>
                <a:solidFill>
                  <a:sysClr val="windowText" lastClr="000000"/>
                </a:solidFill>
                <a:effectLst/>
                <a:uLnTx/>
                <a:uFillTx/>
                <a:latin typeface="Segoe UI"/>
                <a:ea typeface="+mn-ea"/>
                <a:cs typeface="+mn-cs"/>
              </a:rPr>
              <a:t>2.	…pre-provisions databases</a:t>
            </a:r>
          </a:p>
        </p:txBody>
      </p:sp>
      <p:sp>
        <p:nvSpPr>
          <p:cNvPr id="82" name="TextBox 81"/>
          <p:cNvSpPr txBox="1"/>
          <p:nvPr/>
        </p:nvSpPr>
        <p:spPr>
          <a:xfrm>
            <a:off x="8844937" y="2097001"/>
            <a:ext cx="3485784" cy="636456"/>
          </a:xfrm>
          <a:prstGeom prst="rect">
            <a:avLst/>
          </a:prstGeom>
          <a:noFill/>
        </p:spPr>
        <p:txBody>
          <a:bodyPr wrap="square" rtlCol="0">
            <a:spAutoFit/>
          </a:bodyPr>
          <a:lstStyle/>
          <a:p>
            <a:pPr marL="306555" marR="0" lvl="0" indent="-306555" algn="l" defTabSz="914340" rtl="0" eaLnBrk="1" fontAlgn="auto" latinLnBrk="0" hangingPunct="1">
              <a:lnSpc>
                <a:spcPct val="100000"/>
              </a:lnSpc>
              <a:spcBef>
                <a:spcPts val="0"/>
              </a:spcBef>
              <a:spcAft>
                <a:spcPts val="0"/>
              </a:spcAft>
              <a:buClrTx/>
              <a:buSzTx/>
              <a:buFontTx/>
              <a:buNone/>
              <a:tabLst/>
              <a:defRPr/>
            </a:pPr>
            <a:r>
              <a:rPr kumimoji="0" lang="en-US" sz="1768" b="0" i="0" u="none" strike="noStrike" kern="0" cap="none" spc="0" normalizeH="0" baseline="0" noProof="0" dirty="0">
                <a:ln>
                  <a:noFill/>
                </a:ln>
                <a:solidFill>
                  <a:sysClr val="windowText" lastClr="000000"/>
                </a:solidFill>
                <a:effectLst/>
                <a:uLnTx/>
                <a:uFillTx/>
                <a:latin typeface="Segoe UI"/>
                <a:ea typeface="+mn-ea"/>
                <a:cs typeface="+mn-cs"/>
              </a:rPr>
              <a:t>3.	As tenants register they are assigned databases</a:t>
            </a:r>
          </a:p>
        </p:txBody>
      </p:sp>
      <p:sp>
        <p:nvSpPr>
          <p:cNvPr id="83" name="TextBox 82"/>
          <p:cNvSpPr txBox="1"/>
          <p:nvPr/>
        </p:nvSpPr>
        <p:spPr>
          <a:xfrm>
            <a:off x="8844937" y="2685106"/>
            <a:ext cx="3485784" cy="636456"/>
          </a:xfrm>
          <a:prstGeom prst="rect">
            <a:avLst/>
          </a:prstGeom>
          <a:noFill/>
        </p:spPr>
        <p:txBody>
          <a:bodyPr wrap="square" rtlCol="0">
            <a:spAutoFit/>
          </a:bodyPr>
          <a:lstStyle/>
          <a:p>
            <a:pPr marL="306555" marR="0" lvl="0" indent="-306555" algn="l" defTabSz="914340" rtl="0" eaLnBrk="1" fontAlgn="auto" latinLnBrk="0" hangingPunct="1">
              <a:lnSpc>
                <a:spcPct val="100000"/>
              </a:lnSpc>
              <a:spcBef>
                <a:spcPts val="0"/>
              </a:spcBef>
              <a:spcAft>
                <a:spcPts val="0"/>
              </a:spcAft>
              <a:buClrTx/>
              <a:buSzTx/>
              <a:buFontTx/>
              <a:buNone/>
              <a:tabLst/>
              <a:defRPr/>
            </a:pPr>
            <a:r>
              <a:rPr kumimoji="0" lang="en-US" sz="1768" b="0" i="0" u="none" strike="noStrike" kern="0" cap="none" spc="0" normalizeH="0" baseline="0" noProof="0" dirty="0">
                <a:ln>
                  <a:noFill/>
                </a:ln>
                <a:solidFill>
                  <a:sysClr val="windowText" lastClr="000000"/>
                </a:solidFill>
                <a:effectLst/>
                <a:uLnTx/>
                <a:uFillTx/>
                <a:latin typeface="Segoe UI"/>
                <a:ea typeface="+mn-ea"/>
                <a:cs typeface="+mn-cs"/>
              </a:rPr>
              <a:t>4.	Service pre-provisions next pool and databases </a:t>
            </a:r>
          </a:p>
        </p:txBody>
      </p:sp>
      <p:sp>
        <p:nvSpPr>
          <p:cNvPr id="58" name="Cube 57"/>
          <p:cNvSpPr/>
          <p:nvPr/>
        </p:nvSpPr>
        <p:spPr>
          <a:xfrm>
            <a:off x="6742630" y="5156487"/>
            <a:ext cx="2486904" cy="1234937"/>
          </a:xfrm>
          <a:prstGeom prst="cube">
            <a:avLst>
              <a:gd name="adj" fmla="val 35605"/>
            </a:avLst>
          </a:prstGeom>
          <a:solidFill>
            <a:srgbClr val="CEE8FE">
              <a:alpha val="40000"/>
            </a:srgbClr>
          </a:solidFill>
          <a:ln>
            <a:solidFill>
              <a:schemeClr val="accent2">
                <a:lumMod val="40000"/>
                <a:lumOff val="6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dirty="0">
              <a:ln>
                <a:noFill/>
              </a:ln>
              <a:solidFill>
                <a:srgbClr val="EDAC09"/>
              </a:solidFill>
              <a:effectLst/>
              <a:uLnTx/>
              <a:uFillTx/>
              <a:latin typeface="Segoe UI Semilight"/>
              <a:ea typeface="+mn-ea"/>
              <a:cs typeface="+mn-cs"/>
            </a:endParaRPr>
          </a:p>
        </p:txBody>
      </p:sp>
      <p:sp>
        <p:nvSpPr>
          <p:cNvPr id="94" name="TextBox 93"/>
          <p:cNvSpPr txBox="1"/>
          <p:nvPr/>
        </p:nvSpPr>
        <p:spPr>
          <a:xfrm>
            <a:off x="8844937" y="1192852"/>
            <a:ext cx="3483086" cy="636456"/>
          </a:xfrm>
          <a:prstGeom prst="rect">
            <a:avLst/>
          </a:prstGeom>
          <a:noFill/>
        </p:spPr>
        <p:txBody>
          <a:bodyPr wrap="square" rtlCol="0">
            <a:spAutoFit/>
          </a:bodyPr>
          <a:lstStyle/>
          <a:p>
            <a:pPr marL="280951" marR="0" lvl="0" indent="-280951" algn="l" defTabSz="914340" rtl="0" eaLnBrk="1" fontAlgn="auto" latinLnBrk="0" hangingPunct="1">
              <a:lnSpc>
                <a:spcPct val="100000"/>
              </a:lnSpc>
              <a:spcBef>
                <a:spcPts val="0"/>
              </a:spcBef>
              <a:spcAft>
                <a:spcPts val="0"/>
              </a:spcAft>
              <a:buClrTx/>
              <a:buSzTx/>
              <a:buFontTx/>
              <a:buNone/>
              <a:tabLst/>
              <a:defRPr/>
            </a:pPr>
            <a:r>
              <a:rPr kumimoji="0" lang="en-US" sz="1768" b="0" i="0" u="none" strike="noStrike" kern="0" cap="none" spc="0" normalizeH="0" baseline="0" noProof="0" dirty="0">
                <a:ln>
                  <a:noFill/>
                </a:ln>
                <a:solidFill>
                  <a:sysClr val="windowText" lastClr="000000"/>
                </a:solidFill>
                <a:effectLst/>
                <a:uLnTx/>
                <a:uFillTx/>
                <a:latin typeface="Segoe UI"/>
                <a:ea typeface="+mn-ea"/>
                <a:cs typeface="+mn-cs"/>
              </a:rPr>
              <a:t>1.	Provisioning service creates pool</a:t>
            </a:r>
          </a:p>
        </p:txBody>
      </p:sp>
      <p:cxnSp>
        <p:nvCxnSpPr>
          <p:cNvPr id="95" name="Straight Arrow Connector 94"/>
          <p:cNvCxnSpPr>
            <a:cxnSpLocks/>
          </p:cNvCxnSpPr>
          <p:nvPr/>
        </p:nvCxnSpPr>
        <p:spPr>
          <a:xfrm>
            <a:off x="6638796" y="3230769"/>
            <a:ext cx="205544" cy="458289"/>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5852481" y="1714784"/>
            <a:ext cx="0" cy="726485"/>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8842239" y="3273211"/>
            <a:ext cx="3485784" cy="636456"/>
          </a:xfrm>
          <a:prstGeom prst="rect">
            <a:avLst/>
          </a:prstGeom>
          <a:noFill/>
        </p:spPr>
        <p:txBody>
          <a:bodyPr wrap="square" rtlCol="0">
            <a:spAutoFit/>
          </a:bodyPr>
          <a:lstStyle/>
          <a:p>
            <a:pPr marL="306555" marR="0" lvl="0" indent="-306555" algn="l" defTabSz="914340" rtl="0" eaLnBrk="1" fontAlgn="auto" latinLnBrk="0" hangingPunct="1">
              <a:lnSpc>
                <a:spcPct val="100000"/>
              </a:lnSpc>
              <a:spcBef>
                <a:spcPts val="0"/>
              </a:spcBef>
              <a:spcAft>
                <a:spcPts val="0"/>
              </a:spcAft>
              <a:buClrTx/>
              <a:buSzTx/>
              <a:buFontTx/>
              <a:buNone/>
              <a:tabLst/>
              <a:defRPr/>
            </a:pPr>
            <a:r>
              <a:rPr kumimoji="0" lang="en-US" sz="1768" b="0" i="0" u="none" strike="noStrike" kern="0" cap="none" spc="0" normalizeH="0" baseline="0" noProof="0" dirty="0">
                <a:ln>
                  <a:noFill/>
                </a:ln>
                <a:solidFill>
                  <a:sysClr val="windowText" lastClr="000000"/>
                </a:solidFill>
                <a:effectLst/>
                <a:uLnTx/>
                <a:uFillTx/>
                <a:latin typeface="Segoe UI"/>
                <a:ea typeface="+mn-ea"/>
                <a:cs typeface="+mn-cs"/>
              </a:rPr>
              <a:t>5.	Scale pool to handle more load/databases </a:t>
            </a:r>
          </a:p>
        </p:txBody>
      </p:sp>
      <p:sp>
        <p:nvSpPr>
          <p:cNvPr id="98" name="TextBox 97"/>
          <p:cNvSpPr txBox="1"/>
          <p:nvPr/>
        </p:nvSpPr>
        <p:spPr>
          <a:xfrm>
            <a:off x="8842239" y="3861316"/>
            <a:ext cx="3593354" cy="636456"/>
          </a:xfrm>
          <a:prstGeom prst="rect">
            <a:avLst/>
          </a:prstGeom>
          <a:noFill/>
        </p:spPr>
        <p:txBody>
          <a:bodyPr wrap="square" rtlCol="0">
            <a:spAutoFit/>
          </a:bodyPr>
          <a:lstStyle/>
          <a:p>
            <a:pPr marL="306555" marR="0" lvl="0" indent="-306555" algn="l" defTabSz="914340" rtl="0" eaLnBrk="1" fontAlgn="auto" latinLnBrk="0" hangingPunct="1">
              <a:lnSpc>
                <a:spcPct val="100000"/>
              </a:lnSpc>
              <a:spcBef>
                <a:spcPts val="0"/>
              </a:spcBef>
              <a:spcAft>
                <a:spcPts val="0"/>
              </a:spcAft>
              <a:buClrTx/>
              <a:buSzTx/>
              <a:buFontTx/>
              <a:buNone/>
              <a:tabLst/>
              <a:defRPr/>
            </a:pPr>
            <a:r>
              <a:rPr kumimoji="0" lang="en-US" sz="1768" b="0" i="0" u="none" strike="noStrike" kern="0" cap="none" spc="0" normalizeH="0" baseline="0" noProof="0" dirty="0">
                <a:ln>
                  <a:noFill/>
                </a:ln>
                <a:solidFill>
                  <a:sysClr val="windowText" lastClr="000000"/>
                </a:solidFill>
                <a:effectLst/>
                <a:uLnTx/>
                <a:uFillTx/>
                <a:latin typeface="Segoe UI"/>
                <a:ea typeface="+mn-ea"/>
                <a:cs typeface="+mn-cs"/>
              </a:rPr>
              <a:t>6.	Move databases between pools to load-balance pools</a:t>
            </a:r>
          </a:p>
        </p:txBody>
      </p:sp>
      <p:sp>
        <p:nvSpPr>
          <p:cNvPr id="99" name="TextBox 98"/>
          <p:cNvSpPr txBox="1"/>
          <p:nvPr/>
        </p:nvSpPr>
        <p:spPr>
          <a:xfrm>
            <a:off x="8842239" y="4449421"/>
            <a:ext cx="3485784" cy="636456"/>
          </a:xfrm>
          <a:prstGeom prst="rect">
            <a:avLst/>
          </a:prstGeom>
          <a:noFill/>
        </p:spPr>
        <p:txBody>
          <a:bodyPr wrap="square" rtlCol="0">
            <a:spAutoFit/>
          </a:bodyPr>
          <a:lstStyle/>
          <a:p>
            <a:pPr marL="306555" marR="0" lvl="0" indent="-306555" algn="l" defTabSz="914340" rtl="0" eaLnBrk="1" fontAlgn="auto" latinLnBrk="0" hangingPunct="1">
              <a:lnSpc>
                <a:spcPct val="100000"/>
              </a:lnSpc>
              <a:spcBef>
                <a:spcPts val="0"/>
              </a:spcBef>
              <a:spcAft>
                <a:spcPts val="0"/>
              </a:spcAft>
              <a:buClrTx/>
              <a:buSzTx/>
              <a:buFontTx/>
              <a:buNone/>
              <a:tabLst/>
              <a:defRPr/>
            </a:pPr>
            <a:r>
              <a:rPr kumimoji="0" lang="en-US" sz="1768" b="0" i="0" u="none" strike="noStrike" kern="0" cap="none" spc="0" normalizeH="0" baseline="0" noProof="0" dirty="0">
                <a:ln>
                  <a:noFill/>
                </a:ln>
                <a:solidFill>
                  <a:sysClr val="windowText" lastClr="000000"/>
                </a:solidFill>
                <a:effectLst/>
                <a:uLnTx/>
                <a:uFillTx/>
                <a:latin typeface="Segoe UI"/>
                <a:ea typeface="+mn-ea"/>
                <a:cs typeface="+mn-cs"/>
              </a:rPr>
              <a:t>7.	Databases can be moved out if they become very active</a:t>
            </a:r>
          </a:p>
        </p:txBody>
      </p:sp>
      <p:grpSp>
        <p:nvGrpSpPr>
          <p:cNvPr id="4" name="Group 3">
            <a:extLst>
              <a:ext uri="{FF2B5EF4-FFF2-40B4-BE49-F238E27FC236}">
                <a16:creationId xmlns:a16="http://schemas.microsoft.com/office/drawing/2014/main" id="{EE6258AC-BDDE-4CF1-9A26-A7868C033FC9}"/>
              </a:ext>
            </a:extLst>
          </p:cNvPr>
          <p:cNvGrpSpPr/>
          <p:nvPr/>
        </p:nvGrpSpPr>
        <p:grpSpPr>
          <a:xfrm>
            <a:off x="4485242" y="2473201"/>
            <a:ext cx="2630153" cy="726145"/>
            <a:chOff x="4485242" y="2473201"/>
            <a:chExt cx="2630153" cy="726145"/>
          </a:xfrm>
        </p:grpSpPr>
        <p:sp>
          <p:nvSpPr>
            <p:cNvPr id="55" name="Rectangle 54"/>
            <p:cNvSpPr/>
            <p:nvPr/>
          </p:nvSpPr>
          <p:spPr>
            <a:xfrm>
              <a:off x="4592062" y="2473201"/>
              <a:ext cx="2523333" cy="582711"/>
            </a:xfrm>
            <a:prstGeom prst="rect">
              <a:avLst/>
            </a:prstGeom>
            <a:solidFill>
              <a:srgbClr val="448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57" name="Rectangle 56"/>
            <p:cNvSpPr/>
            <p:nvPr/>
          </p:nvSpPr>
          <p:spPr>
            <a:xfrm>
              <a:off x="4524315" y="2536586"/>
              <a:ext cx="2523333" cy="582711"/>
            </a:xfrm>
            <a:prstGeom prst="rect">
              <a:avLst/>
            </a:prstGeom>
            <a:solidFill>
              <a:srgbClr val="1D7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59" name="Rectangle 58"/>
            <p:cNvSpPr/>
            <p:nvPr/>
          </p:nvSpPr>
          <p:spPr>
            <a:xfrm>
              <a:off x="4485242" y="2616635"/>
              <a:ext cx="2451889" cy="582711"/>
            </a:xfrm>
            <a:prstGeom prst="rect">
              <a:avLst/>
            </a:prstGeom>
            <a:solidFill>
              <a:srgbClr val="006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Apps</a:t>
              </a:r>
            </a:p>
          </p:txBody>
        </p:sp>
      </p:grpSp>
      <p:sp>
        <p:nvSpPr>
          <p:cNvPr id="72" name="Can 25">
            <a:extLst>
              <a:ext uri="{FF2B5EF4-FFF2-40B4-BE49-F238E27FC236}">
                <a16:creationId xmlns:a16="http://schemas.microsoft.com/office/drawing/2014/main" id="{E1DFE927-9D75-4E45-BB04-B737753BE3CD}"/>
              </a:ext>
            </a:extLst>
          </p:cNvPr>
          <p:cNvSpPr/>
          <p:nvPr/>
        </p:nvSpPr>
        <p:spPr>
          <a:xfrm>
            <a:off x="6536430" y="3715186"/>
            <a:ext cx="758749" cy="709768"/>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D83B01">
                    <a:lumMod val="50000"/>
                  </a:srgbClr>
                </a:solidFill>
                <a:effectLst/>
                <a:uLnTx/>
                <a:uFillTx/>
                <a:latin typeface="Segoe UI Semilight"/>
                <a:ea typeface="+mn-ea"/>
                <a:cs typeface="+mn-cs"/>
              </a:rPr>
              <a:t>Catalog</a:t>
            </a:r>
          </a:p>
        </p:txBody>
      </p:sp>
    </p:spTree>
    <p:extLst>
      <p:ext uri="{BB962C8B-B14F-4D97-AF65-F5344CB8AC3E}">
        <p14:creationId xmlns:p14="http://schemas.microsoft.com/office/powerpoint/2010/main" val="29652330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4"/>
                                        </p:tgtEl>
                                        <p:attrNameLst>
                                          <p:attrName>style.visibility</p:attrName>
                                        </p:attrNameLst>
                                      </p:cBhvr>
                                      <p:to>
                                        <p:strVal val="visible"/>
                                      </p:to>
                                    </p:set>
                                  </p:childTnLst>
                                </p:cTn>
                              </p:par>
                            </p:childTnLst>
                          </p:cTn>
                        </p:par>
                        <p:par>
                          <p:cTn id="10" fill="hold">
                            <p:stCondLst>
                              <p:cond delay="0"/>
                            </p:stCondLst>
                            <p:childTnLst>
                              <p:par>
                                <p:cTn id="11" presetID="22" presetClass="entr" presetSubtype="1" fill="hold"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up)">
                                      <p:cBhvr>
                                        <p:cTn id="13" dur="500"/>
                                        <p:tgtEl>
                                          <p:spTgt spid="68"/>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wipe(up)">
                                      <p:cBhvr>
                                        <p:cTn id="17" dur="500"/>
                                        <p:tgtEl>
                                          <p:spTgt spid="75"/>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5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82"/>
                                        </p:tgtEl>
                                        <p:attrNameLst>
                                          <p:attrName>style.visibility</p:attrName>
                                        </p:attrNameLst>
                                      </p:cBhvr>
                                      <p:to>
                                        <p:strVal val="visible"/>
                                      </p:to>
                                    </p:set>
                                  </p:childTnLst>
                                </p:cTn>
                              </p:par>
                              <p:par>
                                <p:cTn id="44" presetID="22" presetClass="entr" presetSubtype="1" fill="hold" nodeType="withEffect">
                                  <p:stCondLst>
                                    <p:cond delay="0"/>
                                  </p:stCondLst>
                                  <p:childTnLst>
                                    <p:set>
                                      <p:cBhvr>
                                        <p:cTn id="45" dur="1" fill="hold">
                                          <p:stCondLst>
                                            <p:cond delay="0"/>
                                          </p:stCondLst>
                                        </p:cTn>
                                        <p:tgtEl>
                                          <p:spTgt spid="96"/>
                                        </p:tgtEl>
                                        <p:attrNameLst>
                                          <p:attrName>style.visibility</p:attrName>
                                        </p:attrNameLst>
                                      </p:cBhvr>
                                      <p:to>
                                        <p:strVal val="visible"/>
                                      </p:to>
                                    </p:set>
                                    <p:animEffect transition="in" filter="wipe(up)">
                                      <p:cBhvr>
                                        <p:cTn id="46" dur="500"/>
                                        <p:tgtEl>
                                          <p:spTgt spid="96"/>
                                        </p:tgtEl>
                                      </p:cBhvr>
                                    </p:animEffect>
                                  </p:childTnLst>
                                </p:cTn>
                              </p:par>
                            </p:childTnLst>
                          </p:cTn>
                        </p:par>
                        <p:par>
                          <p:cTn id="47" fill="hold">
                            <p:stCondLst>
                              <p:cond delay="500"/>
                            </p:stCondLst>
                            <p:childTnLst>
                              <p:par>
                                <p:cTn id="48" presetID="22" presetClass="entr" presetSubtype="1" fill="hold" nodeType="afterEffect">
                                  <p:stCondLst>
                                    <p:cond delay="0"/>
                                  </p:stCondLst>
                                  <p:childTnLst>
                                    <p:set>
                                      <p:cBhvr>
                                        <p:cTn id="49" dur="1" fill="hold">
                                          <p:stCondLst>
                                            <p:cond delay="0"/>
                                          </p:stCondLst>
                                        </p:cTn>
                                        <p:tgtEl>
                                          <p:spTgt spid="95"/>
                                        </p:tgtEl>
                                        <p:attrNameLst>
                                          <p:attrName>style.visibility</p:attrName>
                                        </p:attrNameLst>
                                      </p:cBhvr>
                                      <p:to>
                                        <p:strVal val="visible"/>
                                      </p:to>
                                    </p:set>
                                    <p:animEffect transition="in" filter="wipe(up)">
                                      <p:cBhvr>
                                        <p:cTn id="50" dur="500"/>
                                        <p:tgtEl>
                                          <p:spTgt spid="95"/>
                                        </p:tgtEl>
                                      </p:cBhvr>
                                    </p:animEffect>
                                  </p:childTnLst>
                                </p:cTn>
                              </p:par>
                            </p:childTnLst>
                          </p:cTn>
                        </p:par>
                        <p:par>
                          <p:cTn id="51" fill="hold">
                            <p:stCondLst>
                              <p:cond delay="1000"/>
                            </p:stCondLst>
                            <p:childTnLst>
                              <p:par>
                                <p:cTn id="52" presetID="1" presetClass="entr" presetSubtype="0" fill="hold" nodeType="afterEffect">
                                  <p:stCondLst>
                                    <p:cond delay="300"/>
                                  </p:stCondLst>
                                  <p:childTnLst>
                                    <p:set>
                                      <p:cBhvr>
                                        <p:cTn id="53" dur="1" fill="hold">
                                          <p:stCondLst>
                                            <p:cond delay="0"/>
                                          </p:stCondLst>
                                        </p:cTn>
                                        <p:tgtEl>
                                          <p:spTgt spid="5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63"/>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0" nodeType="afterEffect">
                                  <p:stCondLst>
                                    <p:cond delay="200"/>
                                  </p:stCondLst>
                                  <p:childTnLst>
                                    <p:set>
                                      <p:cBhvr>
                                        <p:cTn id="60" dur="1" fill="hold">
                                          <p:stCondLst>
                                            <p:cond delay="0"/>
                                          </p:stCondLst>
                                        </p:cTn>
                                        <p:tgtEl>
                                          <p:spTgt spid="51"/>
                                        </p:tgtEl>
                                        <p:attrNameLst>
                                          <p:attrName>style.visibility</p:attrName>
                                        </p:attrNameLst>
                                      </p:cBhvr>
                                      <p:to>
                                        <p:strVal val="visible"/>
                                      </p:to>
                                    </p:set>
                                  </p:childTnLst>
                                </p:cTn>
                              </p:par>
                            </p:childTnLst>
                          </p:cTn>
                        </p:par>
                        <p:par>
                          <p:cTn id="61" fill="hold">
                            <p:stCondLst>
                              <p:cond delay="200"/>
                            </p:stCondLst>
                            <p:childTnLst>
                              <p:par>
                                <p:cTn id="62" presetID="1" presetClass="entr" presetSubtype="0" fill="hold" grpId="0" nodeType="afterEffect">
                                  <p:stCondLst>
                                    <p:cond delay="200"/>
                                  </p:stCondLst>
                                  <p:childTnLst>
                                    <p:set>
                                      <p:cBhvr>
                                        <p:cTn id="63" dur="1" fill="hold">
                                          <p:stCondLst>
                                            <p:cond delay="0"/>
                                          </p:stCondLst>
                                        </p:cTn>
                                        <p:tgtEl>
                                          <p:spTgt spid="4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79"/>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83"/>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85"/>
                                        </p:tgtEl>
                                        <p:attrNameLst>
                                          <p:attrName>style.visibility</p:attrName>
                                        </p:attrNameLst>
                                      </p:cBhvr>
                                      <p:to>
                                        <p:strVal val="visible"/>
                                      </p:to>
                                    </p:set>
                                  </p:childTnLst>
                                </p:cTn>
                              </p:par>
                            </p:childTnLst>
                          </p:cTn>
                        </p:par>
                        <p:par>
                          <p:cTn id="72" fill="hold">
                            <p:stCondLst>
                              <p:cond delay="0"/>
                            </p:stCondLst>
                            <p:childTnLst>
                              <p:par>
                                <p:cTn id="73" presetID="1" presetClass="entr" presetSubtype="0" fill="hold" nodeType="afterEffect">
                                  <p:stCondLst>
                                    <p:cond delay="300"/>
                                  </p:stCondLst>
                                  <p:childTnLst>
                                    <p:set>
                                      <p:cBhvr>
                                        <p:cTn id="74" dur="1" fill="hold">
                                          <p:stCondLst>
                                            <p:cond delay="0"/>
                                          </p:stCondLst>
                                        </p:cTn>
                                        <p:tgtEl>
                                          <p:spTgt spid="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childTnLst>
                          </p:cTn>
                        </p:par>
                        <p:par>
                          <p:cTn id="83" fill="hold">
                            <p:stCondLst>
                              <p:cond delay="0"/>
                            </p:stCondLst>
                            <p:childTnLst>
                              <p:par>
                                <p:cTn id="84" presetID="1" presetClass="entr" presetSubtype="0" fill="hold" grpId="0" nodeType="afterEffect">
                                  <p:stCondLst>
                                    <p:cond delay="200"/>
                                  </p:stCondLst>
                                  <p:childTnLst>
                                    <p:set>
                                      <p:cBhvr>
                                        <p:cTn id="85" dur="1" fill="hold">
                                          <p:stCondLst>
                                            <p:cond delay="0"/>
                                          </p:stCondLst>
                                        </p:cTn>
                                        <p:tgtEl>
                                          <p:spTgt spid="50"/>
                                        </p:tgtEl>
                                        <p:attrNameLst>
                                          <p:attrName>style.visibility</p:attrName>
                                        </p:attrNameLst>
                                      </p:cBhvr>
                                      <p:to>
                                        <p:strVal val="visible"/>
                                      </p:to>
                                    </p:set>
                                  </p:childTnLst>
                                </p:cTn>
                              </p:par>
                            </p:childTnLst>
                          </p:cTn>
                        </p:par>
                        <p:par>
                          <p:cTn id="86" fill="hold">
                            <p:stCondLst>
                              <p:cond delay="200"/>
                            </p:stCondLst>
                            <p:childTnLst>
                              <p:par>
                                <p:cTn id="87" presetID="1" presetClass="entr" presetSubtype="0" fill="hold" grpId="0" nodeType="afterEffect">
                                  <p:stCondLst>
                                    <p:cond delay="200"/>
                                  </p:stCondLst>
                                  <p:childTnLst>
                                    <p:set>
                                      <p:cBhvr>
                                        <p:cTn id="88" dur="1" fill="hold">
                                          <p:stCondLst>
                                            <p:cond delay="0"/>
                                          </p:stCondLst>
                                        </p:cTn>
                                        <p:tgtEl>
                                          <p:spTgt spid="2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7"/>
                                        </p:tgtEl>
                                        <p:attrNameLst>
                                          <p:attrName>style.visibility</p:attrName>
                                        </p:attrNameLst>
                                      </p:cBhvr>
                                      <p:to>
                                        <p:strVal val="visible"/>
                                      </p:to>
                                    </p:set>
                                  </p:childTnLst>
                                </p:cTn>
                              </p:par>
                              <p:par>
                                <p:cTn id="95" presetID="1" presetClass="exit" presetSubtype="0" fill="hold" grpId="1" nodeType="withEffect">
                                  <p:stCondLst>
                                    <p:cond delay="0"/>
                                  </p:stCondLst>
                                  <p:childTnLst>
                                    <p:set>
                                      <p:cBhvr>
                                        <p:cTn id="96" dur="1" fill="hold">
                                          <p:stCondLst>
                                            <p:cond delay="0"/>
                                          </p:stCondLst>
                                        </p:cTn>
                                        <p:tgtEl>
                                          <p:spTgt spid="79"/>
                                        </p:tgtEl>
                                        <p:attrNameLst>
                                          <p:attrName>style.visibility</p:attrName>
                                        </p:attrNameLst>
                                      </p:cBhvr>
                                      <p:to>
                                        <p:strVal val="hidden"/>
                                      </p:to>
                                    </p:set>
                                  </p:childTnLst>
                                </p:cTn>
                              </p:par>
                            </p:childTnLst>
                          </p:cTn>
                        </p:par>
                        <p:par>
                          <p:cTn id="97" fill="hold">
                            <p:stCondLst>
                              <p:cond delay="0"/>
                            </p:stCondLst>
                            <p:childTnLst>
                              <p:par>
                                <p:cTn id="98" presetID="1" presetClass="entr" presetSubtype="0" fill="hold" grpId="0" nodeType="afterEffect">
                                  <p:stCondLst>
                                    <p:cond delay="200"/>
                                  </p:stCondLst>
                                  <p:childTnLst>
                                    <p:set>
                                      <p:cBhvr>
                                        <p:cTn id="99" dur="1" fill="hold">
                                          <p:stCondLst>
                                            <p:cond delay="0"/>
                                          </p:stCondLst>
                                        </p:cTn>
                                        <p:tgtEl>
                                          <p:spTgt spid="54"/>
                                        </p:tgtEl>
                                        <p:attrNameLst>
                                          <p:attrName>style.visibility</p:attrName>
                                        </p:attrNameLst>
                                      </p:cBhvr>
                                      <p:to>
                                        <p:strVal val="visible"/>
                                      </p:to>
                                    </p:set>
                                  </p:childTnLst>
                                </p:cTn>
                              </p:par>
                            </p:childTnLst>
                          </p:cTn>
                        </p:par>
                        <p:par>
                          <p:cTn id="100" fill="hold">
                            <p:stCondLst>
                              <p:cond delay="200"/>
                            </p:stCondLst>
                            <p:childTnLst>
                              <p:par>
                                <p:cTn id="101" presetID="1" presetClass="entr" presetSubtype="0" fill="hold" grpId="0" nodeType="afterEffect">
                                  <p:stCondLst>
                                    <p:cond delay="200"/>
                                  </p:stCondLst>
                                  <p:childTnLst>
                                    <p:set>
                                      <p:cBhvr>
                                        <p:cTn id="102" dur="1" fill="hold">
                                          <p:stCondLst>
                                            <p:cond delay="0"/>
                                          </p:stCondLst>
                                        </p:cTn>
                                        <p:tgtEl>
                                          <p:spTgt spid="37"/>
                                        </p:tgtEl>
                                        <p:attrNameLst>
                                          <p:attrName>style.visibility</p:attrName>
                                        </p:attrNameLst>
                                      </p:cBhvr>
                                      <p:to>
                                        <p:strVal val="visible"/>
                                      </p:to>
                                    </p:set>
                                  </p:childTnLst>
                                </p:cTn>
                              </p:par>
                            </p:childTnLst>
                          </p:cTn>
                        </p:par>
                        <p:par>
                          <p:cTn id="103" fill="hold">
                            <p:stCondLst>
                              <p:cond delay="400"/>
                            </p:stCondLst>
                            <p:childTnLst>
                              <p:par>
                                <p:cTn id="104" presetID="1" presetClass="entr" presetSubtype="0" fill="hold" grpId="0" nodeType="afterEffect">
                                  <p:stCondLst>
                                    <p:cond delay="200"/>
                                  </p:stCondLst>
                                  <p:childTnLst>
                                    <p:set>
                                      <p:cBhvr>
                                        <p:cTn id="105" dur="1" fill="hold">
                                          <p:stCondLst>
                                            <p:cond delay="0"/>
                                          </p:stCondLst>
                                        </p:cTn>
                                        <p:tgtEl>
                                          <p:spTgt spid="31"/>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58"/>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86"/>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63" presetClass="path" presetSubtype="0" accel="50000" decel="50000" fill="hold" grpId="1" nodeType="clickEffect">
                                  <p:stCondLst>
                                    <p:cond delay="0"/>
                                  </p:stCondLst>
                                  <p:childTnLst>
                                    <p:animMotion origin="layout" path="M -2.77778E-7 3.58025E-6 L 0.07031 3.58025E-6 " pathEditMode="relative" rAng="0" ptsTypes="AA">
                                      <p:cBhvr>
                                        <p:cTn id="115" dur="1000" fill="hold"/>
                                        <p:tgtEl>
                                          <p:spTgt spid="37"/>
                                        </p:tgtEl>
                                        <p:attrNameLst>
                                          <p:attrName>ppt_x</p:attrName>
                                          <p:attrName>ppt_y</p:attrName>
                                        </p:attrNameLst>
                                      </p:cBhvr>
                                      <p:rCtr x="3507" y="0"/>
                                    </p:animMotion>
                                  </p:childTnLst>
                                </p:cTn>
                              </p:par>
                              <p:par>
                                <p:cTn id="116" presetID="1" presetClass="entr" presetSubtype="0" fill="hold" grpId="0" nodeType="withEffect">
                                  <p:stCondLst>
                                    <p:cond delay="0"/>
                                  </p:stCondLst>
                                  <p:childTnLst>
                                    <p:set>
                                      <p:cBhvr>
                                        <p:cTn id="117" dur="1" fill="hold">
                                          <p:stCondLst>
                                            <p:cond delay="0"/>
                                          </p:stCondLst>
                                        </p:cTn>
                                        <p:tgtEl>
                                          <p:spTgt spid="98"/>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99"/>
                                        </p:tgtEl>
                                        <p:attrNameLst>
                                          <p:attrName>style.visibility</p:attrName>
                                        </p:attrNameLst>
                                      </p:cBhvr>
                                      <p:to>
                                        <p:strVal val="visible"/>
                                      </p:to>
                                    </p:set>
                                  </p:childTnLst>
                                </p:cTn>
                              </p:par>
                            </p:childTnLst>
                          </p:cTn>
                        </p:par>
                        <p:par>
                          <p:cTn id="122" fill="hold">
                            <p:stCondLst>
                              <p:cond delay="0"/>
                            </p:stCondLst>
                            <p:childTnLst>
                              <p:par>
                                <p:cTn id="123" presetID="35" presetClass="path" presetSubtype="0" accel="50000" decel="50000" fill="hold" grpId="1" nodeType="afterEffect">
                                  <p:stCondLst>
                                    <p:cond delay="0"/>
                                  </p:stCondLst>
                                  <p:childTnLst>
                                    <p:animMotion origin="layout" path="M -8.33333E-7 3.58025E-6 L -0.1026 3.58025E-6 " pathEditMode="relative" rAng="0" ptsTypes="AA">
                                      <p:cBhvr>
                                        <p:cTn id="124" dur="2000" fill="hold"/>
                                        <p:tgtEl>
                                          <p:spTgt spid="52"/>
                                        </p:tgtEl>
                                        <p:attrNameLst>
                                          <p:attrName>ppt_x</p:attrName>
                                          <p:attrName>ppt_y</p:attrName>
                                        </p:attrNameLst>
                                      </p:cBhvr>
                                      <p:rCtr x="-5139" y="0"/>
                                    </p:animMotion>
                                  </p:childTnLst>
                                </p:cTn>
                              </p:par>
                              <p:par>
                                <p:cTn id="125" presetID="6" presetClass="emph" presetSubtype="0" fill="hold" grpId="2" nodeType="withEffect">
                                  <p:stCondLst>
                                    <p:cond delay="0"/>
                                  </p:stCondLst>
                                  <p:childTnLst>
                                    <p:animScale>
                                      <p:cBhvr>
                                        <p:cTn id="126" dur="2000" fill="hold"/>
                                        <p:tgtEl>
                                          <p:spTgt spid="5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52" grpId="0" animBg="1"/>
      <p:bldP spid="52" grpId="1" animBg="1"/>
      <p:bldP spid="52" grpId="2" animBg="1"/>
      <p:bldP spid="74" grpId="0" animBg="1"/>
      <p:bldP spid="70" grpId="0" animBg="1"/>
      <p:bldP spid="66" grpId="0" animBg="1"/>
      <p:bldP spid="41" grpId="0" animBg="1"/>
      <p:bldP spid="51" grpId="0" animBg="1"/>
      <p:bldP spid="63" grpId="0" animBg="1"/>
      <p:bldP spid="6" grpId="0" animBg="1"/>
      <p:bldP spid="84" grpId="0"/>
      <p:bldP spid="85" grpId="0"/>
      <p:bldP spid="86" grpId="0"/>
      <p:bldP spid="31" grpId="0" animBg="1"/>
      <p:bldP spid="29" grpId="0" animBg="1"/>
      <p:bldP spid="50" grpId="0" animBg="1"/>
      <p:bldP spid="53" grpId="0" animBg="1"/>
      <p:bldP spid="37" grpId="0" animBg="1"/>
      <p:bldP spid="37" grpId="1" animBg="1"/>
      <p:bldP spid="54" grpId="0" animBg="1"/>
      <p:bldP spid="79" grpId="0" animBg="1"/>
      <p:bldP spid="79" grpId="1" animBg="1"/>
      <p:bldP spid="67" grpId="0" animBg="1"/>
      <p:bldP spid="69" grpId="0" animBg="1"/>
      <p:bldP spid="81" grpId="0"/>
      <p:bldP spid="82" grpId="0"/>
      <p:bldP spid="83" grpId="0"/>
      <p:bldP spid="58" grpId="0" animBg="1"/>
      <p:bldP spid="94" grpId="0"/>
      <p:bldP spid="97" grpId="0"/>
      <p:bldP spid="98" grpId="0"/>
      <p:bldP spid="9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22EE24-5EFC-4B5B-A216-9E50E0677A1A}"/>
              </a:ext>
            </a:extLst>
          </p:cNvPr>
          <p:cNvSpPr>
            <a:spLocks noGrp="1"/>
          </p:cNvSpPr>
          <p:nvPr>
            <p:ph type="title"/>
          </p:nvPr>
        </p:nvSpPr>
        <p:spPr/>
        <p:txBody>
          <a:bodyPr/>
          <a:lstStyle/>
          <a:p>
            <a:r>
              <a:rPr lang="en-US" dirty="0"/>
              <a:t>Topics</a:t>
            </a:r>
          </a:p>
        </p:txBody>
      </p:sp>
      <p:sp>
        <p:nvSpPr>
          <p:cNvPr id="7" name="Text Placeholder 6">
            <a:extLst>
              <a:ext uri="{FF2B5EF4-FFF2-40B4-BE49-F238E27FC236}">
                <a16:creationId xmlns:a16="http://schemas.microsoft.com/office/drawing/2014/main" id="{5E2C4797-ACFC-47DE-9464-04B2795D7DD0}"/>
              </a:ext>
            </a:extLst>
          </p:cNvPr>
          <p:cNvSpPr>
            <a:spLocks noGrp="1"/>
          </p:cNvSpPr>
          <p:nvPr>
            <p:ph type="body" sz="quarter" idx="10"/>
          </p:nvPr>
        </p:nvSpPr>
        <p:spPr>
          <a:xfrm>
            <a:off x="274702" y="1211287"/>
            <a:ext cx="11888787" cy="2511457"/>
          </a:xfrm>
        </p:spPr>
        <p:txBody>
          <a:bodyPr/>
          <a:lstStyle/>
          <a:p>
            <a:r>
              <a:rPr lang="en-US" dirty="0"/>
              <a:t>Data models for multi-tenant SaaS apps</a:t>
            </a:r>
          </a:p>
          <a:p>
            <a:r>
              <a:rPr lang="en-US" dirty="0"/>
              <a:t>Management and design patterns for SaaS</a:t>
            </a:r>
          </a:p>
          <a:p>
            <a:r>
              <a:rPr lang="en-US" dirty="0"/>
              <a:t>‘SaaS in a box’ sample app</a:t>
            </a:r>
          </a:p>
          <a:p>
            <a:r>
              <a:rPr lang="en-US" dirty="0"/>
              <a:t>Discussion - next steps, feedback   </a:t>
            </a:r>
          </a:p>
        </p:txBody>
      </p:sp>
    </p:spTree>
    <p:extLst>
      <p:ext uri="{BB962C8B-B14F-4D97-AF65-F5344CB8AC3E}">
        <p14:creationId xmlns:p14="http://schemas.microsoft.com/office/powerpoint/2010/main" val="59345093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81D4C6-C3B6-4D8F-8A19-76123A4B6F09}"/>
              </a:ext>
            </a:extLst>
          </p:cNvPr>
          <p:cNvSpPr/>
          <p:nvPr/>
        </p:nvSpPr>
        <p:spPr bwMode="auto">
          <a:xfrm>
            <a:off x="0" y="0"/>
            <a:ext cx="5029530" cy="6994525"/>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4" name="TextBox 3">
            <a:extLst>
              <a:ext uri="{FF2B5EF4-FFF2-40B4-BE49-F238E27FC236}">
                <a16:creationId xmlns:a16="http://schemas.microsoft.com/office/drawing/2014/main" id="{311A592D-6354-444A-980D-67A281643007}"/>
              </a:ext>
            </a:extLst>
          </p:cNvPr>
          <p:cNvSpPr txBox="1"/>
          <p:nvPr/>
        </p:nvSpPr>
        <p:spPr>
          <a:xfrm>
            <a:off x="549019" y="2308555"/>
            <a:ext cx="3748999" cy="1791260"/>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Semilight"/>
                <a:ea typeface="+mn-ea"/>
                <a:cs typeface="+mn-cs"/>
              </a:rPr>
              <a:t>Elastic Pool and Database Monitoring</a:t>
            </a:r>
          </a:p>
        </p:txBody>
      </p:sp>
      <p:pic>
        <p:nvPicPr>
          <p:cNvPr id="5" name="Picture 4">
            <a:extLst>
              <a:ext uri="{FF2B5EF4-FFF2-40B4-BE49-F238E27FC236}">
                <a16:creationId xmlns:a16="http://schemas.microsoft.com/office/drawing/2014/main" id="{C9B6D014-B0E0-4D5C-BC4B-E3FE40469B04}"/>
              </a:ext>
            </a:extLst>
          </p:cNvPr>
          <p:cNvPicPr>
            <a:picLocks noChangeAspect="1"/>
          </p:cNvPicPr>
          <p:nvPr/>
        </p:nvPicPr>
        <p:blipFill>
          <a:blip r:embed="rId3"/>
          <a:stretch>
            <a:fillRect/>
          </a:stretch>
        </p:blipFill>
        <p:spPr>
          <a:xfrm>
            <a:off x="6583993" y="296897"/>
            <a:ext cx="4699164" cy="6514750"/>
          </a:xfrm>
          <a:prstGeom prst="rect">
            <a:avLst/>
          </a:prstGeom>
        </p:spPr>
      </p:pic>
    </p:spTree>
    <p:extLst>
      <p:ext uri="{BB962C8B-B14F-4D97-AF65-F5344CB8AC3E}">
        <p14:creationId xmlns:p14="http://schemas.microsoft.com/office/powerpoint/2010/main" val="63630272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210EE75-7E74-4B97-AA1F-34331CAB16A1}"/>
              </a:ext>
            </a:extLst>
          </p:cNvPr>
          <p:cNvSpPr/>
          <p:nvPr/>
        </p:nvSpPr>
        <p:spPr bwMode="auto">
          <a:xfrm>
            <a:off x="0" y="-14548"/>
            <a:ext cx="12436476" cy="1307133"/>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 name="Title 5"/>
          <p:cNvSpPr>
            <a:spLocks noGrp="1"/>
          </p:cNvSpPr>
          <p:nvPr>
            <p:ph type="title"/>
          </p:nvPr>
        </p:nvSpPr>
        <p:spPr/>
        <p:txBody>
          <a:bodyPr/>
          <a:lstStyle/>
          <a:p>
            <a:r>
              <a:rPr lang="en-US" dirty="0">
                <a:solidFill>
                  <a:schemeClr val="bg1"/>
                </a:solidFill>
              </a:rPr>
              <a:t>Elastic pool usage profile</a:t>
            </a:r>
          </a:p>
        </p:txBody>
      </p:sp>
      <p:pic>
        <p:nvPicPr>
          <p:cNvPr id="28" name="Picture 27"/>
          <p:cNvPicPr>
            <a:picLocks noChangeAspect="1"/>
          </p:cNvPicPr>
          <p:nvPr/>
        </p:nvPicPr>
        <p:blipFill rotWithShape="1">
          <a:blip r:embed="rId3"/>
          <a:srcRect r="7084" b="18333"/>
          <a:stretch/>
        </p:blipFill>
        <p:spPr>
          <a:xfrm>
            <a:off x="1114823" y="1721142"/>
            <a:ext cx="10116156" cy="5001373"/>
          </a:xfrm>
          <a:prstGeom prst="rect">
            <a:avLst/>
          </a:prstGeom>
        </p:spPr>
      </p:pic>
      <p:sp>
        <p:nvSpPr>
          <p:cNvPr id="3" name="Rectangle 2"/>
          <p:cNvSpPr/>
          <p:nvPr/>
        </p:nvSpPr>
        <p:spPr>
          <a:xfrm>
            <a:off x="2548810" y="2399994"/>
            <a:ext cx="7784182" cy="469039"/>
          </a:xfrm>
          <a:prstGeom prst="rect">
            <a:avLst/>
          </a:prstGeom>
          <a:solidFill>
            <a:schemeClr val="bg2">
              <a:lumMod val="20000"/>
              <a:lumOff val="80000"/>
            </a:schemeClr>
          </a:solidFill>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schemeClr val="tx1">
                    <a:lumMod val="75000"/>
                  </a:schemeClr>
                </a:solidFill>
                <a:effectLst/>
                <a:uLnTx/>
                <a:uFillTx/>
                <a:latin typeface="Segoe UI Semilight"/>
                <a:ea typeface="+mn-ea"/>
                <a:cs typeface="+mn-cs"/>
              </a:rPr>
              <a:t>400 dbs in 200 DTU pool, per-database max at 100 DTUs</a:t>
            </a:r>
          </a:p>
        </p:txBody>
      </p:sp>
      <p:sp>
        <p:nvSpPr>
          <p:cNvPr id="2" name="Rectangle 1">
            <a:extLst>
              <a:ext uri="{FF2B5EF4-FFF2-40B4-BE49-F238E27FC236}">
                <a16:creationId xmlns:a16="http://schemas.microsoft.com/office/drawing/2014/main" id="{3A98D244-61C2-46B4-9308-3A6AB4FFF567}"/>
              </a:ext>
            </a:extLst>
          </p:cNvPr>
          <p:cNvSpPr/>
          <p:nvPr/>
        </p:nvSpPr>
        <p:spPr>
          <a:xfrm>
            <a:off x="3204407" y="1924106"/>
            <a:ext cx="7101688" cy="523220"/>
          </a:xfrm>
          <a:prstGeom prst="rect">
            <a:avLst/>
          </a:prstGeom>
        </p:spPr>
        <p:txBody>
          <a:bodyPr wrap="none">
            <a:spAutoFit/>
          </a:bodyPr>
          <a:lstStyle/>
          <a:p>
            <a:r>
              <a:rPr lang="en-US" sz="2800" dirty="0">
                <a:solidFill>
                  <a:schemeClr val="tx1">
                    <a:lumMod val="75000"/>
                  </a:schemeClr>
                </a:solidFill>
              </a:rPr>
              <a:t>Actual usage from an accounting SaaS app </a:t>
            </a:r>
          </a:p>
        </p:txBody>
      </p:sp>
    </p:spTree>
    <p:extLst>
      <p:ext uri="{BB962C8B-B14F-4D97-AF65-F5344CB8AC3E}">
        <p14:creationId xmlns:p14="http://schemas.microsoft.com/office/powerpoint/2010/main" val="148004304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E61BB1E-663F-40BD-B0BD-E9A1E30C5328}"/>
              </a:ext>
            </a:extLst>
          </p:cNvPr>
          <p:cNvSpPr/>
          <p:nvPr/>
        </p:nvSpPr>
        <p:spPr bwMode="auto">
          <a:xfrm>
            <a:off x="0" y="-14548"/>
            <a:ext cx="12436476" cy="1307133"/>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30" name="Straight Connector 29"/>
          <p:cNvCxnSpPr/>
          <p:nvPr/>
        </p:nvCxnSpPr>
        <p:spPr>
          <a:xfrm>
            <a:off x="6885069" y="5650179"/>
            <a:ext cx="692808" cy="0"/>
          </a:xfrm>
          <a:prstGeom prst="line">
            <a:avLst/>
          </a:prstGeom>
          <a:ln w="38100">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 name="Can 18"/>
          <p:cNvSpPr/>
          <p:nvPr/>
        </p:nvSpPr>
        <p:spPr>
          <a:xfrm>
            <a:off x="4313780" y="5247646"/>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D83B01">
                    <a:lumMod val="50000"/>
                  </a:srgbClr>
                </a:solidFill>
                <a:effectLst/>
                <a:uLnTx/>
                <a:uFillTx/>
                <a:latin typeface="Segoe UI Semilight"/>
                <a:ea typeface="+mn-ea"/>
                <a:cs typeface="+mn-cs"/>
              </a:rPr>
              <a:t>Cust</a:t>
            </a: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 1</a:t>
            </a:r>
          </a:p>
        </p:txBody>
      </p:sp>
      <p:sp>
        <p:nvSpPr>
          <p:cNvPr id="20" name="Can 19"/>
          <p:cNvSpPr/>
          <p:nvPr/>
        </p:nvSpPr>
        <p:spPr>
          <a:xfrm>
            <a:off x="4998644"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D83B01">
                    <a:lumMod val="50000"/>
                  </a:srgbClr>
                </a:solidFill>
                <a:effectLst/>
                <a:uLnTx/>
                <a:uFillTx/>
                <a:latin typeface="Segoe UI Semilight"/>
                <a:ea typeface="+mn-ea"/>
                <a:cs typeface="+mn-cs"/>
              </a:rPr>
              <a:t>Cust</a:t>
            </a: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 2</a:t>
            </a:r>
          </a:p>
        </p:txBody>
      </p:sp>
      <p:cxnSp>
        <p:nvCxnSpPr>
          <p:cNvPr id="42" name="Straight Arrow Connector 41"/>
          <p:cNvCxnSpPr/>
          <p:nvPr/>
        </p:nvCxnSpPr>
        <p:spPr>
          <a:xfrm>
            <a:off x="6622789" y="3258580"/>
            <a:ext cx="152356" cy="42184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4771846" y="3258583"/>
            <a:ext cx="783950" cy="191460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659185" y="6043493"/>
            <a:ext cx="2849610"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ysClr val="windowText" lastClr="000000"/>
                </a:solidFill>
                <a:effectLst/>
                <a:uLnTx/>
                <a:uFillTx/>
                <a:latin typeface="Segoe UI Semilight"/>
                <a:ea typeface="+mn-ea"/>
                <a:cs typeface="+mn-cs"/>
              </a:rPr>
              <a:t>Tenant Databases</a:t>
            </a:r>
          </a:p>
        </p:txBody>
      </p:sp>
      <p:sp>
        <p:nvSpPr>
          <p:cNvPr id="7" name="TextBox 6"/>
          <p:cNvSpPr txBox="1"/>
          <p:nvPr/>
        </p:nvSpPr>
        <p:spPr>
          <a:xfrm>
            <a:off x="11827870" y="866357"/>
            <a:ext cx="184731" cy="374846"/>
          </a:xfrm>
          <a:prstGeom prst="rect">
            <a:avLst/>
          </a:prstGeom>
          <a:noFill/>
        </p:spPr>
        <p:txBody>
          <a:bodyPr wrap="none" rtlCol="0">
            <a:sp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Semilight"/>
              <a:ea typeface="+mn-ea"/>
              <a:cs typeface="+mn-cs"/>
            </a:endParaRPr>
          </a:p>
        </p:txBody>
      </p:sp>
      <p:cxnSp>
        <p:nvCxnSpPr>
          <p:cNvPr id="65" name="Straight Arrow Connector 64"/>
          <p:cNvCxnSpPr/>
          <p:nvPr/>
        </p:nvCxnSpPr>
        <p:spPr>
          <a:xfrm>
            <a:off x="5029530" y="1706149"/>
            <a:ext cx="0" cy="726485"/>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Can 66"/>
          <p:cNvSpPr/>
          <p:nvPr/>
        </p:nvSpPr>
        <p:spPr>
          <a:xfrm>
            <a:off x="5646711"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D83B01">
                    <a:lumMod val="50000"/>
                  </a:srgbClr>
                </a:solidFill>
                <a:effectLst/>
                <a:uLnTx/>
                <a:uFillTx/>
                <a:latin typeface="Segoe UI Semilight"/>
                <a:ea typeface="+mn-ea"/>
                <a:cs typeface="+mn-cs"/>
              </a:rPr>
              <a:t>Cust</a:t>
            </a: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 3</a:t>
            </a:r>
          </a:p>
        </p:txBody>
      </p:sp>
      <p:sp>
        <p:nvSpPr>
          <p:cNvPr id="68" name="Can 67"/>
          <p:cNvSpPr/>
          <p:nvPr/>
        </p:nvSpPr>
        <p:spPr>
          <a:xfrm>
            <a:off x="7643490"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D83B01">
                    <a:lumMod val="50000"/>
                  </a:srgbClr>
                </a:solidFill>
                <a:effectLst/>
                <a:uLnTx/>
                <a:uFillTx/>
                <a:latin typeface="Segoe UI Semilight"/>
                <a:ea typeface="+mn-ea"/>
                <a:cs typeface="+mn-cs"/>
              </a:rPr>
              <a:t>Cust</a:t>
            </a: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 N</a:t>
            </a:r>
          </a:p>
        </p:txBody>
      </p:sp>
      <p:sp>
        <p:nvSpPr>
          <p:cNvPr id="71" name="Title 1"/>
          <p:cNvSpPr>
            <a:spLocks noGrp="1"/>
          </p:cNvSpPr>
          <p:nvPr>
            <p:ph type="title"/>
          </p:nvPr>
        </p:nvSpPr>
        <p:spPr>
          <a:xfrm>
            <a:off x="622617" y="205458"/>
            <a:ext cx="11191240" cy="833544"/>
          </a:xfrm>
        </p:spPr>
        <p:txBody>
          <a:bodyPr>
            <a:normAutofit fontScale="90000"/>
          </a:bodyPr>
          <a:lstStyle/>
          <a:p>
            <a:r>
              <a:rPr lang="en-US" dirty="0">
                <a:solidFill>
                  <a:schemeClr val="bg1"/>
                </a:solidFill>
              </a:rPr>
              <a:t>Distributed query across tenant databases</a:t>
            </a:r>
          </a:p>
        </p:txBody>
      </p:sp>
      <p:cxnSp>
        <p:nvCxnSpPr>
          <p:cNvPr id="23" name="Straight Arrow Connector 22"/>
          <p:cNvCxnSpPr/>
          <p:nvPr/>
        </p:nvCxnSpPr>
        <p:spPr>
          <a:xfrm>
            <a:off x="6705456" y="1706149"/>
            <a:ext cx="0" cy="726485"/>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867493" y="1706149"/>
            <a:ext cx="0" cy="726485"/>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5955454" y="3258582"/>
            <a:ext cx="521840" cy="1870736"/>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27665" y="4182870"/>
            <a:ext cx="2849610"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ysClr val="windowText" lastClr="000000"/>
                </a:solidFill>
                <a:effectLst/>
                <a:uLnTx/>
                <a:uFillTx/>
                <a:latin typeface="Segoe UI Semilight"/>
                <a:ea typeface="+mn-ea"/>
                <a:cs typeface="+mn-cs"/>
              </a:rPr>
              <a:t>Tenant Catalog</a:t>
            </a:r>
          </a:p>
        </p:txBody>
      </p:sp>
      <p:sp>
        <p:nvSpPr>
          <p:cNvPr id="38" name="Can 37"/>
          <p:cNvSpPr/>
          <p:nvPr/>
        </p:nvSpPr>
        <p:spPr>
          <a:xfrm>
            <a:off x="9798778" y="3689835"/>
            <a:ext cx="729466" cy="719318"/>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D83B01">
                    <a:lumMod val="50000"/>
                  </a:srgbClr>
                </a:solidFill>
                <a:effectLst/>
                <a:uLnTx/>
                <a:uFillTx/>
                <a:latin typeface="Segoe UI Semilight"/>
                <a:ea typeface="+mn-ea"/>
                <a:cs typeface="+mn-cs"/>
              </a:rPr>
              <a:t>Adhoc</a:t>
            </a:r>
            <a:r>
              <a:rPr kumimoji="0" lang="en-US" sz="1400" b="0" i="0" u="none" strike="noStrike" kern="0" cap="none" spc="0" normalizeH="0" baseline="0" noProof="0" dirty="0">
                <a:ln>
                  <a:noFill/>
                </a:ln>
                <a:solidFill>
                  <a:srgbClr val="D83B01">
                    <a:lumMod val="50000"/>
                  </a:srgbClr>
                </a:solidFill>
                <a:effectLst/>
                <a:uLnTx/>
                <a:uFillTx/>
                <a:latin typeface="Segoe UI Semilight"/>
                <a:ea typeface="+mn-ea"/>
                <a:cs typeface="+mn-cs"/>
              </a:rPr>
              <a:t> Analytics </a:t>
            </a:r>
          </a:p>
        </p:txBody>
      </p:sp>
      <p:sp>
        <p:nvSpPr>
          <p:cNvPr id="48" name="Can 66"/>
          <p:cNvSpPr/>
          <p:nvPr/>
        </p:nvSpPr>
        <p:spPr>
          <a:xfrm>
            <a:off x="6269476"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Cust 4</a:t>
            </a:r>
          </a:p>
        </p:txBody>
      </p:sp>
      <p:cxnSp>
        <p:nvCxnSpPr>
          <p:cNvPr id="49" name="Straight Arrow Connector 48"/>
          <p:cNvCxnSpPr>
            <a:cxnSpLocks/>
          </p:cNvCxnSpPr>
          <p:nvPr/>
        </p:nvCxnSpPr>
        <p:spPr>
          <a:xfrm flipH="1">
            <a:off x="5320175" y="3258582"/>
            <a:ext cx="404488" cy="192254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Can 25"/>
          <p:cNvSpPr/>
          <p:nvPr/>
        </p:nvSpPr>
        <p:spPr>
          <a:xfrm>
            <a:off x="6536430" y="3715185"/>
            <a:ext cx="758749" cy="69396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D83B01">
                    <a:lumMod val="50000"/>
                  </a:srgbClr>
                </a:solidFill>
                <a:effectLst/>
                <a:uLnTx/>
                <a:uFillTx/>
                <a:latin typeface="Segoe UI Semilight"/>
                <a:ea typeface="+mn-ea"/>
                <a:cs typeface="+mn-cs"/>
              </a:rPr>
              <a:t>Catalog</a:t>
            </a:r>
          </a:p>
        </p:txBody>
      </p:sp>
      <p:cxnSp>
        <p:nvCxnSpPr>
          <p:cNvPr id="8" name="Straight Arrow Connector 7"/>
          <p:cNvCxnSpPr>
            <a:cxnSpLocks/>
          </p:cNvCxnSpPr>
          <p:nvPr/>
        </p:nvCxnSpPr>
        <p:spPr>
          <a:xfrm flipH="1">
            <a:off x="7410719" y="4047304"/>
            <a:ext cx="2258993" cy="0"/>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Freeform: Shape 13"/>
          <p:cNvSpPr/>
          <p:nvPr/>
        </p:nvSpPr>
        <p:spPr>
          <a:xfrm>
            <a:off x="8394740" y="4453212"/>
            <a:ext cx="1761157" cy="1207172"/>
          </a:xfrm>
          <a:custGeom>
            <a:avLst/>
            <a:gdLst>
              <a:gd name="connsiteX0" fmla="*/ 1076325 w 1076325"/>
              <a:gd name="connsiteY0" fmla="*/ 0 h 847725"/>
              <a:gd name="connsiteX1" fmla="*/ 1076325 w 1076325"/>
              <a:gd name="connsiteY1" fmla="*/ 847725 h 847725"/>
              <a:gd name="connsiteX2" fmla="*/ 0 w 1076325"/>
              <a:gd name="connsiteY2" fmla="*/ 847725 h 847725"/>
              <a:gd name="connsiteX3" fmla="*/ 0 w 1076325"/>
              <a:gd name="connsiteY3" fmla="*/ 838200 h 847725"/>
              <a:gd name="connsiteX0" fmla="*/ 1076325 w 1076325"/>
              <a:gd name="connsiteY0" fmla="*/ 0 h 847725"/>
              <a:gd name="connsiteX1" fmla="*/ 1076325 w 1076325"/>
              <a:gd name="connsiteY1" fmla="*/ 847725 h 847725"/>
              <a:gd name="connsiteX2" fmla="*/ 0 w 1076325"/>
              <a:gd name="connsiteY2" fmla="*/ 847725 h 847725"/>
            </a:gdLst>
            <a:ahLst/>
            <a:cxnLst>
              <a:cxn ang="0">
                <a:pos x="connsiteX0" y="connsiteY0"/>
              </a:cxn>
              <a:cxn ang="0">
                <a:pos x="connsiteX1" y="connsiteY1"/>
              </a:cxn>
              <a:cxn ang="0">
                <a:pos x="connsiteX2" y="connsiteY2"/>
              </a:cxn>
            </a:cxnLst>
            <a:rect l="l" t="t" r="r" b="b"/>
            <a:pathLst>
              <a:path w="1076325" h="847725">
                <a:moveTo>
                  <a:pt x="1076325" y="0"/>
                </a:moveTo>
                <a:lnTo>
                  <a:pt x="1076325" y="847725"/>
                </a:lnTo>
                <a:lnTo>
                  <a:pt x="0" y="847725"/>
                </a:lnTo>
              </a:path>
            </a:pathLst>
          </a:cu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6" name="Rectangle 15"/>
          <p:cNvSpPr/>
          <p:nvPr/>
        </p:nvSpPr>
        <p:spPr>
          <a:xfrm>
            <a:off x="7424040" y="3446299"/>
            <a:ext cx="2400038" cy="487826"/>
          </a:xfrm>
          <a:prstGeom prst="rect">
            <a:avLst/>
          </a:prstGeom>
        </p:spPr>
        <p:txBody>
          <a:bodyPr wrap="square">
            <a:spAutoFit/>
          </a:bodyPr>
          <a:lstStyle/>
          <a:p>
            <a:pPr marL="0" marR="0" lvl="0" indent="0" algn="l" defTabSz="932742" rtl="0" eaLnBrk="1" fontAlgn="auto" latinLnBrk="0" hangingPunct="1">
              <a:lnSpc>
                <a:spcPct val="90000"/>
              </a:lnSpc>
              <a:spcBef>
                <a:spcPts val="1632"/>
              </a:spcBef>
              <a:spcAft>
                <a:spcPts val="0"/>
              </a:spcAft>
              <a:buClrTx/>
              <a:buSzTx/>
              <a:buFontTx/>
              <a:buNone/>
              <a:tabLst/>
              <a:defRPr/>
            </a:pPr>
            <a:r>
              <a:rPr kumimoji="0" lang="en-US" sz="1428" b="0" i="0" u="none" strike="noStrike" kern="1200" cap="none" spc="0" normalizeH="0" baseline="0" noProof="0" dirty="0">
                <a:ln>
                  <a:noFill/>
                </a:ln>
                <a:solidFill>
                  <a:srgbClr val="353535"/>
                </a:solidFill>
                <a:effectLst/>
                <a:uLnTx/>
                <a:uFillTx/>
                <a:latin typeface="Segoe UI Semilight"/>
                <a:ea typeface="+mn-ea"/>
                <a:cs typeface="+mn-cs"/>
              </a:rPr>
              <a:t>Database locations are retrieved from catalog</a:t>
            </a:r>
          </a:p>
        </p:txBody>
      </p:sp>
      <p:sp>
        <p:nvSpPr>
          <p:cNvPr id="17" name="Rectangle 16"/>
          <p:cNvSpPr/>
          <p:nvPr/>
        </p:nvSpPr>
        <p:spPr>
          <a:xfrm>
            <a:off x="9483110" y="5815071"/>
            <a:ext cx="2344759" cy="318357"/>
          </a:xfrm>
          <a:prstGeom prst="rect">
            <a:avLst/>
          </a:prstGeom>
        </p:spPr>
        <p:txBody>
          <a:bodyPr wrap="square">
            <a:spAutoFit/>
          </a:bodyPr>
          <a:lstStyle/>
          <a:p>
            <a:pPr marL="0" marR="0" lvl="0" indent="0" algn="l" defTabSz="932742" rtl="0" eaLnBrk="1" fontAlgn="auto" latinLnBrk="0" hangingPunct="1">
              <a:lnSpc>
                <a:spcPct val="90000"/>
              </a:lnSpc>
              <a:spcBef>
                <a:spcPts val="1632"/>
              </a:spcBef>
              <a:spcAft>
                <a:spcPts val="0"/>
              </a:spcAft>
              <a:buClrTx/>
              <a:buSzTx/>
              <a:buFontTx/>
              <a:buNone/>
              <a:tabLst/>
              <a:defRPr/>
            </a:pPr>
            <a:r>
              <a:rPr kumimoji="0" lang="en-US" sz="1632" b="0" i="0" u="none" strike="noStrike" kern="1200" cap="none" spc="0" normalizeH="0" baseline="0" noProof="0" dirty="0">
                <a:ln>
                  <a:noFill/>
                </a:ln>
                <a:solidFill>
                  <a:srgbClr val="353535"/>
                </a:solidFill>
                <a:effectLst/>
                <a:uLnTx/>
                <a:uFillTx/>
                <a:latin typeface="Segoe UI Semilight"/>
                <a:ea typeface="+mn-ea"/>
                <a:cs typeface="+mn-cs"/>
              </a:rPr>
              <a:t>Distributed query plan</a:t>
            </a:r>
          </a:p>
        </p:txBody>
      </p:sp>
      <p:sp>
        <p:nvSpPr>
          <p:cNvPr id="52" name="Rectangle 51"/>
          <p:cNvSpPr/>
          <p:nvPr/>
        </p:nvSpPr>
        <p:spPr>
          <a:xfrm>
            <a:off x="10528242" y="3654205"/>
            <a:ext cx="1907351" cy="770404"/>
          </a:xfrm>
          <a:prstGeom prst="rect">
            <a:avLst/>
          </a:prstGeom>
        </p:spPr>
        <p:txBody>
          <a:bodyPr wrap="square">
            <a:spAutoFit/>
          </a:bodyPr>
          <a:lstStyle/>
          <a:p>
            <a:pPr marL="0" marR="0" lvl="0" indent="0" algn="l" defTabSz="932742" rtl="0" eaLnBrk="1" fontAlgn="auto" latinLnBrk="0" hangingPunct="1">
              <a:lnSpc>
                <a:spcPct val="90000"/>
              </a:lnSpc>
              <a:spcBef>
                <a:spcPts val="1632"/>
              </a:spcBef>
              <a:spcAft>
                <a:spcPts val="0"/>
              </a:spcAft>
              <a:buClrTx/>
              <a:buSzTx/>
              <a:buFontTx/>
              <a:buNone/>
              <a:tabLst/>
              <a:defRPr/>
            </a:pPr>
            <a:r>
              <a:rPr kumimoji="0" lang="en-US" sz="1632" b="0" i="0" u="none" strike="noStrike" kern="1200" cap="none" spc="0" normalizeH="0" baseline="0" noProof="0" dirty="0">
                <a:ln>
                  <a:noFill/>
                </a:ln>
                <a:solidFill>
                  <a:srgbClr val="353535"/>
                </a:solidFill>
                <a:effectLst/>
                <a:uLnTx/>
                <a:uFillTx/>
                <a:latin typeface="Segoe UI Semilight"/>
                <a:ea typeface="+mn-ea"/>
                <a:cs typeface="+mn-cs"/>
              </a:rPr>
              <a:t>External tables project data from tenant dbs</a:t>
            </a:r>
          </a:p>
        </p:txBody>
      </p:sp>
      <p:grpSp>
        <p:nvGrpSpPr>
          <p:cNvPr id="2" name="Group 1"/>
          <p:cNvGrpSpPr/>
          <p:nvPr/>
        </p:nvGrpSpPr>
        <p:grpSpPr>
          <a:xfrm>
            <a:off x="7958754" y="1447273"/>
            <a:ext cx="4120330" cy="2318939"/>
            <a:chOff x="5851906" y="1064268"/>
            <a:chExt cx="3029929" cy="1705257"/>
          </a:xfrm>
        </p:grpSpPr>
        <p:pic>
          <p:nvPicPr>
            <p:cNvPr id="28" name="Picture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548543" y="1064268"/>
              <a:ext cx="444592" cy="467207"/>
            </a:xfrm>
            <a:prstGeom prst="rect">
              <a:avLst/>
            </a:prstGeom>
          </p:spPr>
        </p:pic>
        <p:pic>
          <p:nvPicPr>
            <p:cNvPr id="31"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339057" y="1064270"/>
              <a:ext cx="318028" cy="425736"/>
            </a:xfrm>
            <a:prstGeom prst="rect">
              <a:avLst/>
            </a:prstGeom>
          </p:spPr>
        </p:pic>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49610" y="1078676"/>
              <a:ext cx="497316" cy="485390"/>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122" y="1600421"/>
              <a:ext cx="359113" cy="350500"/>
            </a:xfrm>
            <a:prstGeom prst="rect">
              <a:avLst/>
            </a:prstGeom>
          </p:spPr>
        </p:pic>
        <p:sp>
          <p:nvSpPr>
            <p:cNvPr id="34" name="TextBox 33"/>
            <p:cNvSpPr txBox="1"/>
            <p:nvPr/>
          </p:nvSpPr>
          <p:spPr>
            <a:xfrm>
              <a:off x="7892462" y="1640790"/>
              <a:ext cx="989373" cy="269762"/>
            </a:xfrm>
            <a:prstGeom prst="rect">
              <a:avLst/>
            </a:prstGeom>
            <a:solidFill>
              <a:srgbClr val="00B050"/>
            </a:solidFill>
            <a:ln>
              <a:solidFill>
                <a:schemeClr val="accent1"/>
              </a:solidFill>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no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r>
                <a:rPr kumimoji="0" lang="en-US" sz="2174" b="1" i="0" u="none" strike="noStrike" kern="0" cap="none" spc="0" normalizeH="0" baseline="0" noProof="0" dirty="0" err="1">
                  <a:ln>
                    <a:noFill/>
                  </a:ln>
                  <a:solidFill>
                    <a:srgbClr val="FFFFFF"/>
                  </a:solidFill>
                  <a:effectLst/>
                  <a:uLnTx/>
                  <a:uFillTx/>
                  <a:latin typeface="Segoe UI Semilight"/>
                  <a:ea typeface="+mn-ea"/>
                  <a:cs typeface="+mn-cs"/>
                </a:rPr>
                <a:t>PowerBI</a:t>
              </a:r>
              <a:endParaRPr kumimoji="0" lang="en-US" sz="2174" b="1" i="0" u="none" strike="noStrike" kern="0" cap="none" spc="0" normalizeH="0" baseline="0" noProof="0" dirty="0">
                <a:ln>
                  <a:noFill/>
                </a:ln>
                <a:solidFill>
                  <a:srgbClr val="FFFFFF"/>
                </a:solidFill>
                <a:effectLst/>
                <a:uLnTx/>
                <a:uFillTx/>
                <a:latin typeface="Segoe UI Semilight"/>
                <a:ea typeface="+mn-ea"/>
                <a:cs typeface="+mn-cs"/>
              </a:endParaRPr>
            </a:p>
          </p:txBody>
        </p:sp>
        <p:pic>
          <p:nvPicPr>
            <p:cNvPr id="35" name="Picture 34"/>
            <p:cNvPicPr>
              <a:picLocks noChangeAspect="1"/>
            </p:cNvPicPr>
            <p:nvPr/>
          </p:nvPicPr>
          <p:blipFill rotWithShape="1">
            <a:blip r:embed="rId7"/>
            <a:srcRect l="3668"/>
            <a:stretch/>
          </p:blipFill>
          <p:spPr>
            <a:xfrm>
              <a:off x="6788422" y="1633444"/>
              <a:ext cx="435171" cy="284454"/>
            </a:xfrm>
            <a:prstGeom prst="rect">
              <a:avLst/>
            </a:prstGeom>
          </p:spPr>
        </p:pic>
        <p:pic>
          <p:nvPicPr>
            <p:cNvPr id="5" name="Picture 4"/>
            <p:cNvPicPr>
              <a:picLocks noChangeAspect="1"/>
            </p:cNvPicPr>
            <p:nvPr/>
          </p:nvPicPr>
          <p:blipFill rotWithShape="1">
            <a:blip r:embed="rId8"/>
            <a:srcRect l="2597" r="5063" b="6635"/>
            <a:stretch/>
          </p:blipFill>
          <p:spPr>
            <a:xfrm>
              <a:off x="6276373" y="1633117"/>
              <a:ext cx="393450" cy="285108"/>
            </a:xfrm>
            <a:prstGeom prst="rect">
              <a:avLst/>
            </a:prstGeom>
          </p:spPr>
        </p:pic>
        <p:sp>
          <p:nvSpPr>
            <p:cNvPr id="3" name="Right Bracket 2"/>
            <p:cNvSpPr/>
            <p:nvPr/>
          </p:nvSpPr>
          <p:spPr>
            <a:xfrm rot="5400000">
              <a:off x="7426419" y="1117481"/>
              <a:ext cx="93561" cy="1833151"/>
            </a:xfrm>
            <a:prstGeom prst="righ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a:ln>
                  <a:noFill/>
                </a:ln>
                <a:solidFill>
                  <a:srgbClr val="353535"/>
                </a:solidFill>
                <a:effectLst/>
                <a:uLnTx/>
                <a:uFillTx/>
                <a:latin typeface="Segoe UI Semilight"/>
                <a:ea typeface="+mn-ea"/>
                <a:cs typeface="+mn-cs"/>
              </a:endParaRPr>
            </a:p>
          </p:txBody>
        </p:sp>
        <p:cxnSp>
          <p:nvCxnSpPr>
            <p:cNvPr id="10" name="Straight Arrow Connector 9"/>
            <p:cNvCxnSpPr>
              <a:cxnSpLocks/>
              <a:stCxn id="3" idx="2"/>
            </p:cNvCxnSpPr>
            <p:nvPr/>
          </p:nvCxnSpPr>
          <p:spPr>
            <a:xfrm>
              <a:off x="7473199" y="2080837"/>
              <a:ext cx="1" cy="688688"/>
            </a:xfrm>
            <a:prstGeom prst="straightConnector1">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851906" y="2130008"/>
              <a:ext cx="1645929" cy="234107"/>
            </a:xfrm>
            <a:prstGeom prst="rect">
              <a:avLst/>
            </a:prstGeom>
          </p:spPr>
          <p:txBody>
            <a:bodyPr wrap="square">
              <a:spAutoFit/>
            </a:bodyPr>
            <a:lstStyle/>
            <a:p>
              <a:pPr marL="0" marR="0" lvl="0" indent="0" algn="l" defTabSz="932742" rtl="0" eaLnBrk="1" fontAlgn="auto" latinLnBrk="0" hangingPunct="1">
                <a:lnSpc>
                  <a:spcPct val="90000"/>
                </a:lnSpc>
                <a:spcBef>
                  <a:spcPts val="1632"/>
                </a:spcBef>
                <a:spcAft>
                  <a:spcPts val="0"/>
                </a:spcAft>
                <a:buClrTx/>
                <a:buSzTx/>
                <a:buFontTx/>
                <a:buNone/>
                <a:tabLst/>
                <a:defRPr/>
              </a:pPr>
              <a:r>
                <a:rPr kumimoji="0" lang="en-US" sz="1632" b="0" i="0" u="none" strike="noStrike" kern="1200" cap="none" spc="0" normalizeH="0" baseline="0" noProof="0" dirty="0">
                  <a:ln>
                    <a:noFill/>
                  </a:ln>
                  <a:solidFill>
                    <a:srgbClr val="353535"/>
                  </a:solidFill>
                  <a:effectLst/>
                  <a:uLnTx/>
                  <a:uFillTx/>
                  <a:latin typeface="Segoe UI Semilight"/>
                  <a:ea typeface="+mn-ea"/>
                  <a:cs typeface="+mn-cs"/>
                </a:rPr>
                <a:t>Query from any client</a:t>
              </a:r>
            </a:p>
          </p:txBody>
        </p:sp>
      </p:grpSp>
      <p:sp>
        <p:nvSpPr>
          <p:cNvPr id="54" name="Rectangle 53"/>
          <p:cNvSpPr/>
          <p:nvPr/>
        </p:nvSpPr>
        <p:spPr>
          <a:xfrm>
            <a:off x="701413" y="833687"/>
            <a:ext cx="7834563" cy="469039"/>
          </a:xfrm>
          <a:prstGeom prst="rect">
            <a:avLst/>
          </a:prstGeom>
        </p:spPr>
        <p:txBody>
          <a:bodyPr wrap="square">
            <a:spAutoFit/>
          </a:bodyPr>
          <a:lstStyle/>
          <a:p>
            <a:pPr marL="0" marR="0" lvl="0" indent="0" algn="l" defTabSz="932742" rtl="0" eaLnBrk="1" fontAlgn="auto" latinLnBrk="0" hangingPunct="1">
              <a:lnSpc>
                <a:spcPct val="90000"/>
              </a:lnSpc>
              <a:spcBef>
                <a:spcPts val="1632"/>
              </a:spcBef>
              <a:spcAft>
                <a:spcPts val="0"/>
              </a:spcAft>
              <a:buClrTx/>
              <a:buSzTx/>
              <a:buFontTx/>
              <a:buNone/>
              <a:tabLst/>
              <a:defRPr/>
            </a:pPr>
            <a:r>
              <a:rPr kumimoji="0" lang="en-US" sz="2720" b="0" i="0" u="none" strike="noStrike" kern="1200" cap="none" spc="0" normalizeH="0" baseline="0" noProof="0" dirty="0">
                <a:ln>
                  <a:noFill/>
                </a:ln>
                <a:solidFill>
                  <a:srgbClr val="0078D7">
                    <a:lumMod val="40000"/>
                    <a:lumOff val="60000"/>
                  </a:srgbClr>
                </a:solidFill>
                <a:effectLst/>
                <a:uLnTx/>
                <a:uFillTx/>
                <a:latin typeface="Segoe UI Semilight"/>
                <a:ea typeface="+mn-ea"/>
                <a:cs typeface="+mn-cs"/>
              </a:rPr>
              <a:t>Query all tenants as if they are in a single database</a:t>
            </a:r>
          </a:p>
        </p:txBody>
      </p:sp>
      <p:grpSp>
        <p:nvGrpSpPr>
          <p:cNvPr id="40" name="Group 39"/>
          <p:cNvGrpSpPr/>
          <p:nvPr/>
        </p:nvGrpSpPr>
        <p:grpSpPr>
          <a:xfrm>
            <a:off x="4485242" y="2473201"/>
            <a:ext cx="2630153" cy="726145"/>
            <a:chOff x="4485242" y="2473201"/>
            <a:chExt cx="2630153" cy="726145"/>
          </a:xfrm>
        </p:grpSpPr>
        <p:sp>
          <p:nvSpPr>
            <p:cNvPr id="41" name="Rectangle 40"/>
            <p:cNvSpPr/>
            <p:nvPr/>
          </p:nvSpPr>
          <p:spPr>
            <a:xfrm>
              <a:off x="4592062" y="2473201"/>
              <a:ext cx="2523333" cy="582711"/>
            </a:xfrm>
            <a:prstGeom prst="rect">
              <a:avLst/>
            </a:prstGeom>
            <a:solidFill>
              <a:srgbClr val="448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43" name="Rectangle 42"/>
            <p:cNvSpPr/>
            <p:nvPr/>
          </p:nvSpPr>
          <p:spPr>
            <a:xfrm>
              <a:off x="4524315" y="2536586"/>
              <a:ext cx="2523333" cy="582711"/>
            </a:xfrm>
            <a:prstGeom prst="rect">
              <a:avLst/>
            </a:prstGeom>
            <a:solidFill>
              <a:srgbClr val="1D7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45" name="Rectangle 44"/>
            <p:cNvSpPr/>
            <p:nvPr/>
          </p:nvSpPr>
          <p:spPr>
            <a:xfrm>
              <a:off x="4485242" y="2616635"/>
              <a:ext cx="2451889" cy="582711"/>
            </a:xfrm>
            <a:prstGeom prst="rect">
              <a:avLst/>
            </a:prstGeom>
            <a:solidFill>
              <a:srgbClr val="006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Apps</a:t>
              </a:r>
            </a:p>
          </p:txBody>
        </p:sp>
      </p:grpSp>
      <p:sp>
        <p:nvSpPr>
          <p:cNvPr id="46" name="Rectangle 45"/>
          <p:cNvSpPr/>
          <p:nvPr/>
        </p:nvSpPr>
        <p:spPr>
          <a:xfrm>
            <a:off x="10429016" y="3323938"/>
            <a:ext cx="1675309" cy="341632"/>
          </a:xfrm>
          <a:prstGeom prst="rect">
            <a:avLst/>
          </a:prstGeom>
        </p:spPr>
        <p:txBody>
          <a:bodyPr wrap="square">
            <a:spAutoFit/>
          </a:bodyPr>
          <a:lstStyle/>
          <a:p>
            <a:pPr marL="0" marR="0" lvl="0" indent="0" algn="l" defTabSz="932742" rtl="0" eaLnBrk="1" fontAlgn="auto" latinLnBrk="0" hangingPunct="1">
              <a:lnSpc>
                <a:spcPct val="90000"/>
              </a:lnSpc>
              <a:spcBef>
                <a:spcPts val="1632"/>
              </a:spcBef>
              <a:spcAft>
                <a:spcPts val="0"/>
              </a:spcAft>
              <a:buClrTx/>
              <a:buSzTx/>
              <a:buFontTx/>
              <a:buNone/>
              <a:tabLst/>
              <a:defRPr/>
            </a:pPr>
            <a:r>
              <a:rPr kumimoji="0" lang="en-US" sz="1800" b="1" i="0" u="none" strike="noStrike" kern="1200" cap="none" spc="0" normalizeH="0" baseline="0" noProof="0" dirty="0">
                <a:ln>
                  <a:noFill/>
                </a:ln>
                <a:solidFill>
                  <a:srgbClr val="353535"/>
                </a:solidFill>
                <a:effectLst/>
                <a:uLnTx/>
                <a:uFillTx/>
                <a:latin typeface="Segoe UI Semilight"/>
                <a:ea typeface="+mn-ea"/>
                <a:cs typeface="+mn-cs"/>
              </a:rPr>
              <a:t>Elastic Query</a:t>
            </a:r>
          </a:p>
        </p:txBody>
      </p:sp>
    </p:spTree>
    <p:extLst>
      <p:ext uri="{BB962C8B-B14F-4D97-AF65-F5344CB8AC3E}">
        <p14:creationId xmlns:p14="http://schemas.microsoft.com/office/powerpoint/2010/main" val="4251125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14" grpId="0" animBg="1"/>
      <p:bldP spid="16" grpId="0"/>
      <p:bldP spid="17" grpId="0"/>
      <p:bldP spid="52" grpId="0"/>
      <p:bldP spid="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53EFA4E2-E25C-49CC-A59E-B603507BB5C9}"/>
              </a:ext>
            </a:extLst>
          </p:cNvPr>
          <p:cNvSpPr/>
          <p:nvPr/>
        </p:nvSpPr>
        <p:spPr bwMode="auto">
          <a:xfrm>
            <a:off x="0" y="-14548"/>
            <a:ext cx="12436476" cy="1307133"/>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30" name="Straight Connector 29"/>
          <p:cNvCxnSpPr/>
          <p:nvPr/>
        </p:nvCxnSpPr>
        <p:spPr>
          <a:xfrm>
            <a:off x="6885069" y="5650179"/>
            <a:ext cx="692808" cy="0"/>
          </a:xfrm>
          <a:prstGeom prst="line">
            <a:avLst/>
          </a:prstGeom>
          <a:ln w="38100">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 name="Can 18"/>
          <p:cNvSpPr/>
          <p:nvPr/>
        </p:nvSpPr>
        <p:spPr>
          <a:xfrm>
            <a:off x="4313780" y="5247646"/>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D83B01">
                    <a:lumMod val="50000"/>
                  </a:srgbClr>
                </a:solidFill>
                <a:effectLst/>
                <a:uLnTx/>
                <a:uFillTx/>
                <a:latin typeface="Segoe UI Semilight"/>
                <a:ea typeface="+mn-ea"/>
                <a:cs typeface="+mn-cs"/>
              </a:rPr>
              <a:t>Cust</a:t>
            </a: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 1</a:t>
            </a:r>
          </a:p>
        </p:txBody>
      </p:sp>
      <p:sp>
        <p:nvSpPr>
          <p:cNvPr id="20" name="Can 19"/>
          <p:cNvSpPr/>
          <p:nvPr/>
        </p:nvSpPr>
        <p:spPr>
          <a:xfrm>
            <a:off x="4998644"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D83B01">
                    <a:lumMod val="50000"/>
                  </a:srgbClr>
                </a:solidFill>
                <a:effectLst/>
                <a:uLnTx/>
                <a:uFillTx/>
                <a:latin typeface="Segoe UI Semilight"/>
                <a:ea typeface="+mn-ea"/>
                <a:cs typeface="+mn-cs"/>
              </a:rPr>
              <a:t>Cust</a:t>
            </a: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 2</a:t>
            </a:r>
          </a:p>
        </p:txBody>
      </p:sp>
      <p:cxnSp>
        <p:nvCxnSpPr>
          <p:cNvPr id="42" name="Straight Arrow Connector 41"/>
          <p:cNvCxnSpPr/>
          <p:nvPr/>
        </p:nvCxnSpPr>
        <p:spPr>
          <a:xfrm>
            <a:off x="6622789" y="3258580"/>
            <a:ext cx="152356" cy="42184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4771846" y="3258583"/>
            <a:ext cx="783950" cy="191460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827870" y="866357"/>
            <a:ext cx="184731" cy="374846"/>
          </a:xfrm>
          <a:prstGeom prst="rect">
            <a:avLst/>
          </a:prstGeom>
          <a:noFill/>
        </p:spPr>
        <p:txBody>
          <a:bodyPr wrap="none" rtlCol="0">
            <a:sp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Semilight"/>
              <a:ea typeface="+mn-ea"/>
              <a:cs typeface="+mn-cs"/>
            </a:endParaRPr>
          </a:p>
        </p:txBody>
      </p:sp>
      <p:cxnSp>
        <p:nvCxnSpPr>
          <p:cNvPr id="65" name="Straight Arrow Connector 64"/>
          <p:cNvCxnSpPr/>
          <p:nvPr/>
        </p:nvCxnSpPr>
        <p:spPr>
          <a:xfrm>
            <a:off x="5029530" y="1706149"/>
            <a:ext cx="0" cy="726485"/>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Can 66"/>
          <p:cNvSpPr/>
          <p:nvPr/>
        </p:nvSpPr>
        <p:spPr>
          <a:xfrm>
            <a:off x="5646711"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D83B01">
                    <a:lumMod val="50000"/>
                  </a:srgbClr>
                </a:solidFill>
                <a:effectLst/>
                <a:uLnTx/>
                <a:uFillTx/>
                <a:latin typeface="Segoe UI Semilight"/>
                <a:ea typeface="+mn-ea"/>
                <a:cs typeface="+mn-cs"/>
              </a:rPr>
              <a:t>Cust</a:t>
            </a: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 3</a:t>
            </a:r>
          </a:p>
        </p:txBody>
      </p:sp>
      <p:sp>
        <p:nvSpPr>
          <p:cNvPr id="68" name="Can 67"/>
          <p:cNvSpPr/>
          <p:nvPr/>
        </p:nvSpPr>
        <p:spPr>
          <a:xfrm>
            <a:off x="7643490"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D83B01">
                    <a:lumMod val="50000"/>
                  </a:srgbClr>
                </a:solidFill>
                <a:effectLst/>
                <a:uLnTx/>
                <a:uFillTx/>
                <a:latin typeface="Segoe UI Semilight"/>
                <a:ea typeface="+mn-ea"/>
                <a:cs typeface="+mn-cs"/>
              </a:rPr>
              <a:t>Cust</a:t>
            </a: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 N</a:t>
            </a:r>
          </a:p>
        </p:txBody>
      </p:sp>
      <p:sp>
        <p:nvSpPr>
          <p:cNvPr id="71" name="Title 1"/>
          <p:cNvSpPr>
            <a:spLocks noGrp="1"/>
          </p:cNvSpPr>
          <p:nvPr>
            <p:ph type="title"/>
          </p:nvPr>
        </p:nvSpPr>
        <p:spPr>
          <a:xfrm>
            <a:off x="622617" y="205458"/>
            <a:ext cx="11191240" cy="833544"/>
          </a:xfrm>
        </p:spPr>
        <p:txBody>
          <a:bodyPr>
            <a:normAutofit fontScale="90000"/>
          </a:bodyPr>
          <a:lstStyle/>
          <a:p>
            <a:r>
              <a:rPr lang="en-US" dirty="0">
                <a:solidFill>
                  <a:schemeClr val="bg1"/>
                </a:solidFill>
              </a:rPr>
              <a:t>Schema management at scale</a:t>
            </a:r>
          </a:p>
        </p:txBody>
      </p:sp>
      <p:cxnSp>
        <p:nvCxnSpPr>
          <p:cNvPr id="23" name="Straight Arrow Connector 22"/>
          <p:cNvCxnSpPr/>
          <p:nvPr/>
        </p:nvCxnSpPr>
        <p:spPr>
          <a:xfrm>
            <a:off x="6705456" y="1706149"/>
            <a:ext cx="0" cy="726485"/>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867493" y="1706149"/>
            <a:ext cx="0" cy="726485"/>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5955454" y="3258582"/>
            <a:ext cx="521840" cy="1870736"/>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48" name="Can 66"/>
          <p:cNvSpPr/>
          <p:nvPr/>
        </p:nvSpPr>
        <p:spPr>
          <a:xfrm>
            <a:off x="6269476"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Cust 4</a:t>
            </a:r>
          </a:p>
        </p:txBody>
      </p:sp>
      <p:cxnSp>
        <p:nvCxnSpPr>
          <p:cNvPr id="49" name="Straight Arrow Connector 48"/>
          <p:cNvCxnSpPr>
            <a:cxnSpLocks/>
          </p:cNvCxnSpPr>
          <p:nvPr/>
        </p:nvCxnSpPr>
        <p:spPr>
          <a:xfrm flipH="1">
            <a:off x="5320175" y="3258582"/>
            <a:ext cx="404488" cy="192254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Can 25"/>
          <p:cNvSpPr/>
          <p:nvPr/>
        </p:nvSpPr>
        <p:spPr>
          <a:xfrm>
            <a:off x="6536430" y="3715186"/>
            <a:ext cx="758749" cy="709768"/>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D83B01">
                    <a:lumMod val="50000"/>
                  </a:srgbClr>
                </a:solidFill>
                <a:effectLst/>
                <a:uLnTx/>
                <a:uFillTx/>
                <a:latin typeface="Segoe UI Semilight"/>
                <a:ea typeface="+mn-ea"/>
                <a:cs typeface="+mn-cs"/>
              </a:rPr>
              <a:t>Catalog</a:t>
            </a:r>
          </a:p>
        </p:txBody>
      </p:sp>
      <p:sp>
        <p:nvSpPr>
          <p:cNvPr id="54" name="Rectangle 53"/>
          <p:cNvSpPr/>
          <p:nvPr/>
        </p:nvSpPr>
        <p:spPr>
          <a:xfrm>
            <a:off x="701414" y="785809"/>
            <a:ext cx="7224732" cy="469039"/>
          </a:xfrm>
          <a:prstGeom prst="rect">
            <a:avLst/>
          </a:prstGeom>
        </p:spPr>
        <p:txBody>
          <a:bodyPr wrap="square">
            <a:spAutoFit/>
          </a:bodyPr>
          <a:lstStyle/>
          <a:p>
            <a:pPr marL="0" marR="0" lvl="0" indent="0" algn="l" defTabSz="932742" rtl="0" eaLnBrk="1" fontAlgn="auto" latinLnBrk="0" hangingPunct="1">
              <a:lnSpc>
                <a:spcPct val="90000"/>
              </a:lnSpc>
              <a:spcBef>
                <a:spcPts val="1632"/>
              </a:spcBef>
              <a:spcAft>
                <a:spcPts val="0"/>
              </a:spcAft>
              <a:buClrTx/>
              <a:buSzTx/>
              <a:buFontTx/>
              <a:buNone/>
              <a:tabLst/>
              <a:defRPr/>
            </a:pPr>
            <a:r>
              <a:rPr kumimoji="0" lang="en-US" sz="2720" b="0" i="0" u="none" strike="noStrike" kern="1200" cap="none" spc="0" normalizeH="0" baseline="0" noProof="0" dirty="0">
                <a:ln>
                  <a:noFill/>
                </a:ln>
                <a:solidFill>
                  <a:srgbClr val="0078D7">
                    <a:lumMod val="40000"/>
                    <a:lumOff val="60000"/>
                  </a:srgbClr>
                </a:solidFill>
                <a:effectLst/>
                <a:uLnTx/>
                <a:uFillTx/>
                <a:latin typeface="Segoe UI Semilight"/>
                <a:ea typeface="+mn-ea"/>
                <a:cs typeface="+mn-cs"/>
              </a:rPr>
              <a:t>Manage 1000s of databases as one</a:t>
            </a:r>
          </a:p>
        </p:txBody>
      </p:sp>
      <p:grpSp>
        <p:nvGrpSpPr>
          <p:cNvPr id="40" name="Group 39"/>
          <p:cNvGrpSpPr/>
          <p:nvPr/>
        </p:nvGrpSpPr>
        <p:grpSpPr>
          <a:xfrm>
            <a:off x="4485242" y="2473201"/>
            <a:ext cx="2630153" cy="726145"/>
            <a:chOff x="4485242" y="2473201"/>
            <a:chExt cx="2630153" cy="726145"/>
          </a:xfrm>
        </p:grpSpPr>
        <p:sp>
          <p:nvSpPr>
            <p:cNvPr id="41" name="Rectangle 40"/>
            <p:cNvSpPr/>
            <p:nvPr/>
          </p:nvSpPr>
          <p:spPr>
            <a:xfrm>
              <a:off x="4592062" y="2473201"/>
              <a:ext cx="2523333" cy="582711"/>
            </a:xfrm>
            <a:prstGeom prst="rect">
              <a:avLst/>
            </a:prstGeom>
            <a:solidFill>
              <a:srgbClr val="448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43" name="Rectangle 42"/>
            <p:cNvSpPr/>
            <p:nvPr/>
          </p:nvSpPr>
          <p:spPr>
            <a:xfrm>
              <a:off x="4524315" y="2536586"/>
              <a:ext cx="2523333" cy="582711"/>
            </a:xfrm>
            <a:prstGeom prst="rect">
              <a:avLst/>
            </a:prstGeom>
            <a:solidFill>
              <a:srgbClr val="1D7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45" name="Rectangle 44"/>
            <p:cNvSpPr/>
            <p:nvPr/>
          </p:nvSpPr>
          <p:spPr>
            <a:xfrm>
              <a:off x="4485242" y="2616635"/>
              <a:ext cx="2451889" cy="582711"/>
            </a:xfrm>
            <a:prstGeom prst="rect">
              <a:avLst/>
            </a:prstGeom>
            <a:solidFill>
              <a:srgbClr val="006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Apps</a:t>
              </a:r>
            </a:p>
          </p:txBody>
        </p:sp>
      </p:grpSp>
      <p:sp>
        <p:nvSpPr>
          <p:cNvPr id="46" name="Vertical Scroll 39"/>
          <p:cNvSpPr>
            <a:spLocks noChangeAspect="1"/>
          </p:cNvSpPr>
          <p:nvPr/>
        </p:nvSpPr>
        <p:spPr bwMode="auto">
          <a:xfrm>
            <a:off x="1923438" y="5745744"/>
            <a:ext cx="422092" cy="428662"/>
          </a:xfrm>
          <a:prstGeom prst="foldedCorner">
            <a:avLst>
              <a:gd name="adj" fmla="val 22037"/>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91414" rIns="0" bIns="34284" rtlCol="0" anchor="ctr" anchorCtr="0"/>
          <a:lstStyle/>
          <a:p>
            <a:pPr marL="0" marR="0" lvl="0" indent="0" algn="ctr" defTabSz="932284" rtl="0" eaLnBrk="1" fontAlgn="auto" latinLnBrk="0" hangingPunct="1">
              <a:lnSpc>
                <a:spcPct val="100000"/>
              </a:lnSpc>
              <a:spcBef>
                <a:spcPts val="0"/>
              </a:spcBef>
              <a:spcAft>
                <a:spcPts val="0"/>
              </a:spcAft>
              <a:buClrTx/>
              <a:buSzTx/>
              <a:buFontTx/>
              <a:buNone/>
              <a:tabLst/>
              <a:defRPr/>
            </a:pPr>
            <a:r>
              <a:rPr kumimoji="0" lang="en-US" sz="816" b="1" i="0" u="none" strike="noStrike" kern="0" cap="none" spc="0" normalizeH="0" baseline="0" noProof="0">
                <a:ln>
                  <a:noFill/>
                </a:ln>
                <a:solidFill>
                  <a:srgbClr val="00BCF2">
                    <a:lumMod val="75000"/>
                  </a:srgbClr>
                </a:solidFill>
                <a:effectLst/>
                <a:uLnTx/>
                <a:uFillTx/>
                <a:latin typeface="Consolas" panose="020B0609020204030204" pitchFamily="49" charset="0"/>
                <a:ea typeface="Segoe UI" pitchFamily="34" charset="0"/>
                <a:cs typeface="Segoe UI" pitchFamily="34" charset="0"/>
              </a:rPr>
              <a:t>T-SQL</a:t>
            </a:r>
            <a:endParaRPr kumimoji="0" lang="en-US" sz="816" b="1" i="0" u="none" strike="noStrike" kern="0" cap="none" spc="0" normalizeH="0" baseline="0" noProof="0" dirty="0">
              <a:ln>
                <a:noFill/>
              </a:ln>
              <a:solidFill>
                <a:srgbClr val="00BCF2">
                  <a:lumMod val="75000"/>
                </a:srgbClr>
              </a:solidFill>
              <a:effectLst/>
              <a:uLnTx/>
              <a:uFillTx/>
              <a:latin typeface="Consolas" panose="020B0609020204030204" pitchFamily="49" charset="0"/>
              <a:ea typeface="Segoe UI" pitchFamily="34" charset="0"/>
              <a:cs typeface="Segoe UI" pitchFamily="34" charset="0"/>
            </a:endParaRPr>
          </a:p>
        </p:txBody>
      </p:sp>
      <p:sp>
        <p:nvSpPr>
          <p:cNvPr id="47" name="Vertical Scroll 42"/>
          <p:cNvSpPr>
            <a:spLocks noChangeAspect="1"/>
          </p:cNvSpPr>
          <p:nvPr/>
        </p:nvSpPr>
        <p:spPr bwMode="auto">
          <a:xfrm>
            <a:off x="1688811" y="5745744"/>
            <a:ext cx="422092" cy="428662"/>
          </a:xfrm>
          <a:prstGeom prst="foldedCorner">
            <a:avLst>
              <a:gd name="adj" fmla="val 23572"/>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91414" rIns="0" bIns="34284" rtlCol="0" anchor="ctr" anchorCtr="0"/>
          <a:lstStyle/>
          <a:p>
            <a:pPr marL="0" marR="0" lvl="0" indent="0" algn="ctr" defTabSz="932284" rtl="0" eaLnBrk="1" fontAlgn="auto" latinLnBrk="0" hangingPunct="1">
              <a:lnSpc>
                <a:spcPct val="100000"/>
              </a:lnSpc>
              <a:spcBef>
                <a:spcPts val="0"/>
              </a:spcBef>
              <a:spcAft>
                <a:spcPts val="0"/>
              </a:spcAft>
              <a:buClrTx/>
              <a:buSzTx/>
              <a:buFontTx/>
              <a:buNone/>
              <a:tabLst/>
              <a:defRPr/>
            </a:pPr>
            <a:r>
              <a:rPr kumimoji="0" lang="en-US" sz="816" b="1" i="0" u="none" strike="noStrike" kern="0" cap="none" spc="0" normalizeH="0" baseline="0" noProof="0">
                <a:ln>
                  <a:noFill/>
                </a:ln>
                <a:solidFill>
                  <a:srgbClr val="00BCF2">
                    <a:lumMod val="75000"/>
                  </a:srgbClr>
                </a:solidFill>
                <a:effectLst/>
                <a:uLnTx/>
                <a:uFillTx/>
                <a:latin typeface="Consolas" panose="020B0609020204030204" pitchFamily="49" charset="0"/>
                <a:ea typeface="Segoe UI" pitchFamily="34" charset="0"/>
                <a:cs typeface="Segoe UI" pitchFamily="34" charset="0"/>
              </a:rPr>
              <a:t>T-SQL</a:t>
            </a:r>
            <a:endParaRPr kumimoji="0" lang="en-US" sz="816" b="1" i="0" u="none" strike="noStrike" kern="0" cap="none" spc="0" normalizeH="0" baseline="0" noProof="0" dirty="0">
              <a:ln>
                <a:noFill/>
              </a:ln>
              <a:solidFill>
                <a:srgbClr val="00BCF2">
                  <a:lumMod val="75000"/>
                </a:srgbClr>
              </a:solidFill>
              <a:effectLst/>
              <a:uLnTx/>
              <a:uFillTx/>
              <a:latin typeface="Consolas" panose="020B0609020204030204" pitchFamily="49" charset="0"/>
              <a:ea typeface="Segoe UI" pitchFamily="34" charset="0"/>
              <a:cs typeface="Segoe UI" pitchFamily="34" charset="0"/>
            </a:endParaRPr>
          </a:p>
        </p:txBody>
      </p:sp>
      <p:sp>
        <p:nvSpPr>
          <p:cNvPr id="51" name="Vertical Scroll 44"/>
          <p:cNvSpPr>
            <a:spLocks noChangeAspect="1"/>
          </p:cNvSpPr>
          <p:nvPr/>
        </p:nvSpPr>
        <p:spPr bwMode="auto">
          <a:xfrm>
            <a:off x="1547280" y="5745744"/>
            <a:ext cx="422092" cy="428662"/>
          </a:xfrm>
          <a:prstGeom prst="foldedCorner">
            <a:avLst>
              <a:gd name="adj" fmla="val 23572"/>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91414" rIns="0" bIns="34284" rtlCol="0" anchor="ctr" anchorCtr="0"/>
          <a:lstStyle/>
          <a:p>
            <a:pPr marL="0" marR="0" lvl="0" indent="0" algn="ctr" defTabSz="932284" rtl="0" eaLnBrk="1" fontAlgn="auto" latinLnBrk="0" hangingPunct="1">
              <a:lnSpc>
                <a:spcPct val="100000"/>
              </a:lnSpc>
              <a:spcBef>
                <a:spcPts val="0"/>
              </a:spcBef>
              <a:spcAft>
                <a:spcPts val="0"/>
              </a:spcAft>
              <a:buClrTx/>
              <a:buSzTx/>
              <a:buFontTx/>
              <a:buNone/>
              <a:tabLst/>
              <a:defRPr/>
            </a:pPr>
            <a:r>
              <a:rPr kumimoji="0" lang="en-US" sz="816" b="1" i="0" u="none" strike="noStrike" kern="0" cap="none" spc="0" normalizeH="0" baseline="0" noProof="0">
                <a:ln>
                  <a:noFill/>
                </a:ln>
                <a:solidFill>
                  <a:srgbClr val="00BCF2">
                    <a:lumMod val="75000"/>
                  </a:srgbClr>
                </a:solidFill>
                <a:effectLst/>
                <a:uLnTx/>
                <a:uFillTx/>
                <a:latin typeface="Consolas" panose="020B0609020204030204" pitchFamily="49" charset="0"/>
                <a:ea typeface="Segoe UI" pitchFamily="34" charset="0"/>
                <a:cs typeface="Segoe UI" pitchFamily="34" charset="0"/>
              </a:rPr>
              <a:t>T-SQL</a:t>
            </a:r>
            <a:endParaRPr kumimoji="0" lang="en-US" sz="816" b="1" i="0" u="none" strike="noStrike" kern="0" cap="none" spc="0" normalizeH="0" baseline="0" noProof="0" dirty="0">
              <a:ln>
                <a:noFill/>
              </a:ln>
              <a:solidFill>
                <a:srgbClr val="00BCF2">
                  <a:lumMod val="75000"/>
                </a:srgbClr>
              </a:solidFill>
              <a:effectLst/>
              <a:uLnTx/>
              <a:uFillTx/>
              <a:latin typeface="Consolas" panose="020B0609020204030204" pitchFamily="49" charset="0"/>
              <a:ea typeface="Segoe UI" pitchFamily="34" charset="0"/>
              <a:cs typeface="Segoe UI" pitchFamily="34" charset="0"/>
            </a:endParaRPr>
          </a:p>
        </p:txBody>
      </p:sp>
      <p:sp>
        <p:nvSpPr>
          <p:cNvPr id="55" name="Vertical Scroll 45"/>
          <p:cNvSpPr>
            <a:spLocks noChangeAspect="1"/>
          </p:cNvSpPr>
          <p:nvPr/>
        </p:nvSpPr>
        <p:spPr bwMode="auto">
          <a:xfrm>
            <a:off x="2036784" y="5745744"/>
            <a:ext cx="422092" cy="428662"/>
          </a:xfrm>
          <a:prstGeom prst="foldedCorner">
            <a:avLst>
              <a:gd name="adj" fmla="val 24339"/>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91414" rIns="0" bIns="34284" rtlCol="0" anchor="ctr" anchorCtr="0"/>
          <a:lstStyle/>
          <a:p>
            <a:pPr marL="0" marR="0" lvl="0" indent="0" algn="ctr" defTabSz="932284" rtl="0" eaLnBrk="1" fontAlgn="auto" latinLnBrk="0" hangingPunct="1">
              <a:lnSpc>
                <a:spcPct val="100000"/>
              </a:lnSpc>
              <a:spcBef>
                <a:spcPts val="0"/>
              </a:spcBef>
              <a:spcAft>
                <a:spcPts val="0"/>
              </a:spcAft>
              <a:buClrTx/>
              <a:buSzTx/>
              <a:buFontTx/>
              <a:buNone/>
              <a:tabLst/>
              <a:defRPr/>
            </a:pPr>
            <a:r>
              <a:rPr kumimoji="0" lang="en-US" sz="816" b="1" i="0" u="none" strike="noStrike" kern="0" cap="none" spc="0" normalizeH="0" baseline="0" noProof="0">
                <a:ln>
                  <a:noFill/>
                </a:ln>
                <a:solidFill>
                  <a:srgbClr val="00BCF2">
                    <a:lumMod val="75000"/>
                  </a:srgbClr>
                </a:solidFill>
                <a:effectLst/>
                <a:uLnTx/>
                <a:uFillTx/>
                <a:latin typeface="Consolas" panose="020B0609020204030204" pitchFamily="49" charset="0"/>
                <a:ea typeface="Segoe UI" pitchFamily="34" charset="0"/>
                <a:cs typeface="Segoe UI" pitchFamily="34" charset="0"/>
              </a:rPr>
              <a:t>T-SQL</a:t>
            </a:r>
            <a:endParaRPr kumimoji="0" lang="en-US" sz="816" b="1" i="0" u="none" strike="noStrike" kern="0" cap="none" spc="0" normalizeH="0" baseline="0" noProof="0" dirty="0">
              <a:ln>
                <a:noFill/>
              </a:ln>
              <a:solidFill>
                <a:srgbClr val="00BCF2">
                  <a:lumMod val="75000"/>
                </a:srgbClr>
              </a:solidFill>
              <a:effectLst/>
              <a:uLnTx/>
              <a:uFillTx/>
              <a:latin typeface="Consolas" panose="020B0609020204030204" pitchFamily="49" charset="0"/>
              <a:ea typeface="Segoe UI" pitchFamily="34" charset="0"/>
              <a:cs typeface="Segoe UI" pitchFamily="34" charset="0"/>
            </a:endParaRPr>
          </a:p>
        </p:txBody>
      </p:sp>
      <p:sp>
        <p:nvSpPr>
          <p:cNvPr id="56" name="Vertical Scroll 45"/>
          <p:cNvSpPr>
            <a:spLocks noChangeAspect="1"/>
          </p:cNvSpPr>
          <p:nvPr/>
        </p:nvSpPr>
        <p:spPr bwMode="auto">
          <a:xfrm>
            <a:off x="2201300" y="5745744"/>
            <a:ext cx="422092" cy="428662"/>
          </a:xfrm>
          <a:prstGeom prst="foldedCorner">
            <a:avLst>
              <a:gd name="adj" fmla="val 22805"/>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91414" rIns="0" bIns="34284" rtlCol="0" anchor="ctr" anchorCtr="0"/>
          <a:lstStyle/>
          <a:p>
            <a:pPr marL="0" marR="0" lvl="0" indent="0" algn="ctr" defTabSz="932284" rtl="0" eaLnBrk="1" fontAlgn="auto" latinLnBrk="0" hangingPunct="1">
              <a:lnSpc>
                <a:spcPct val="100000"/>
              </a:lnSpc>
              <a:spcBef>
                <a:spcPts val="0"/>
              </a:spcBef>
              <a:spcAft>
                <a:spcPts val="0"/>
              </a:spcAft>
              <a:buClrTx/>
              <a:buSzTx/>
              <a:buFontTx/>
              <a:buNone/>
              <a:tabLst/>
              <a:defRPr/>
            </a:pPr>
            <a:r>
              <a:rPr kumimoji="0" lang="en-US" sz="816" b="1" i="0" u="none" strike="noStrike" kern="0" cap="none" spc="0" normalizeH="0" baseline="0" noProof="0" dirty="0">
                <a:ln>
                  <a:noFill/>
                </a:ln>
                <a:solidFill>
                  <a:srgbClr val="00BCF2">
                    <a:lumMod val="75000"/>
                  </a:srgbClr>
                </a:solidFill>
                <a:effectLst/>
                <a:uLnTx/>
                <a:uFillTx/>
                <a:latin typeface="Consolas" panose="020B0609020204030204" pitchFamily="49" charset="0"/>
                <a:ea typeface="Segoe UI" pitchFamily="34" charset="0"/>
                <a:cs typeface="Segoe UI" pitchFamily="34" charset="0"/>
              </a:rPr>
              <a:t>T-SQL</a:t>
            </a:r>
          </a:p>
        </p:txBody>
      </p:sp>
      <p:cxnSp>
        <p:nvCxnSpPr>
          <p:cNvPr id="57" name="Straight Arrow Connector 56"/>
          <p:cNvCxnSpPr>
            <a:cxnSpLocks/>
          </p:cNvCxnSpPr>
          <p:nvPr/>
        </p:nvCxnSpPr>
        <p:spPr>
          <a:xfrm>
            <a:off x="3109560" y="5649932"/>
            <a:ext cx="110099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1963702" y="1706148"/>
            <a:ext cx="1714853" cy="1935651"/>
            <a:chOff x="1443381" y="1254635"/>
            <a:chExt cx="1261036" cy="1423402"/>
          </a:xfrm>
        </p:grpSpPr>
        <p:pic>
          <p:nvPicPr>
            <p:cNvPr id="59" name="Picture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781412" y="1254635"/>
              <a:ext cx="543720" cy="571378"/>
            </a:xfrm>
            <a:prstGeom prst="rect">
              <a:avLst/>
            </a:prstGeom>
          </p:spPr>
        </p:pic>
        <p:sp>
          <p:nvSpPr>
            <p:cNvPr id="60" name="Rectangle 59"/>
            <p:cNvSpPr/>
            <p:nvPr/>
          </p:nvSpPr>
          <p:spPr>
            <a:xfrm>
              <a:off x="1443381" y="1941559"/>
              <a:ext cx="1261036" cy="34444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Azure Portal</a:t>
              </a:r>
            </a:p>
          </p:txBody>
        </p:sp>
        <p:cxnSp>
          <p:nvCxnSpPr>
            <p:cNvPr id="61" name="Straight Arrow Connector 60"/>
            <p:cNvCxnSpPr>
              <a:cxnSpLocks/>
            </p:cNvCxnSpPr>
            <p:nvPr/>
          </p:nvCxnSpPr>
          <p:spPr>
            <a:xfrm flipH="1">
              <a:off x="1773297" y="2396233"/>
              <a:ext cx="232308" cy="2818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213924" y="3440949"/>
            <a:ext cx="2324917" cy="1271888"/>
            <a:chOff x="156663" y="2530339"/>
            <a:chExt cx="1709653" cy="935297"/>
          </a:xfrm>
        </p:grpSpPr>
        <p:sp>
          <p:nvSpPr>
            <p:cNvPr id="70" name="Can 25"/>
            <p:cNvSpPr/>
            <p:nvPr/>
          </p:nvSpPr>
          <p:spPr>
            <a:xfrm>
              <a:off x="1308362" y="2729454"/>
              <a:ext cx="557954" cy="51286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rgbClr val="737373">
                      <a:lumMod val="50000"/>
                    </a:srgbClr>
                  </a:solidFill>
                  <a:effectLst/>
                  <a:uLnTx/>
                  <a:uFillTx/>
                  <a:latin typeface="Segoe UI Semilight"/>
                  <a:ea typeface="+mn-ea"/>
                  <a:cs typeface="+mn-cs"/>
                </a:rPr>
                <a:t>Job Account</a:t>
              </a:r>
            </a:p>
          </p:txBody>
        </p:sp>
        <p:grpSp>
          <p:nvGrpSpPr>
            <p:cNvPr id="72" name="Group 71"/>
            <p:cNvGrpSpPr/>
            <p:nvPr/>
          </p:nvGrpSpPr>
          <p:grpSpPr>
            <a:xfrm>
              <a:off x="156663" y="2530339"/>
              <a:ext cx="885248" cy="935297"/>
              <a:chOff x="394627" y="2554485"/>
              <a:chExt cx="885248" cy="1006530"/>
            </a:xfrm>
          </p:grpSpPr>
          <p:sp>
            <p:nvSpPr>
              <p:cNvPr id="74" name="Vertical Scroll 3"/>
              <p:cNvSpPr/>
              <p:nvPr/>
            </p:nvSpPr>
            <p:spPr bwMode="auto">
              <a:xfrm>
                <a:off x="455362" y="2554485"/>
                <a:ext cx="824513" cy="942609"/>
              </a:xfrm>
              <a:prstGeom prst="foldedCorner">
                <a:avLst>
                  <a:gd name="adj" fmla="val 20133"/>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t" anchorCtr="0"/>
              <a:lstStyle/>
              <a:p>
                <a:pPr marL="0" marR="0" lvl="0" indent="0" algn="l" defTabSz="932284" rtl="0" eaLnBrk="1" fontAlgn="auto" latinLnBrk="0" hangingPunct="1">
                  <a:lnSpc>
                    <a:spcPct val="100000"/>
                  </a:lnSpc>
                  <a:spcBef>
                    <a:spcPts val="0"/>
                  </a:spcBef>
                  <a:spcAft>
                    <a:spcPts val="0"/>
                  </a:spcAft>
                  <a:buClrTx/>
                  <a:buSzTx/>
                  <a:buFontTx/>
                  <a:buNone/>
                  <a:tabLst/>
                  <a:defRPr/>
                </a:pPr>
                <a:r>
                  <a:rPr kumimoji="0" lang="en-US" sz="1904" b="1" i="0" u="none" strike="noStrike" kern="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T-SQL</a:t>
                </a:r>
              </a:p>
              <a:p>
                <a:pPr marL="0" marR="0" lvl="0" indent="0" algn="l" defTabSz="932284" rtl="0" eaLnBrk="1" fontAlgn="auto" latinLnBrk="0" hangingPunct="1">
                  <a:lnSpc>
                    <a:spcPct val="100000"/>
                  </a:lnSpc>
                  <a:spcBef>
                    <a:spcPts val="0"/>
                  </a:spcBef>
                  <a:spcAft>
                    <a:spcPts val="0"/>
                  </a:spcAft>
                  <a:buClrTx/>
                  <a:buSzTx/>
                  <a:buFontTx/>
                  <a:buNone/>
                  <a:tabLst/>
                  <a:defRPr/>
                </a:pPr>
                <a:r>
                  <a:rPr kumimoji="0" lang="en-US" sz="952" b="1" i="0" u="none" strike="noStrike" kern="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CREATE TABLE…</a:t>
                </a:r>
              </a:p>
              <a:p>
                <a:pPr marL="0" marR="0" lvl="0" indent="0" algn="l" defTabSz="932284" rtl="0" eaLnBrk="1" fontAlgn="auto" latinLnBrk="0" hangingPunct="1">
                  <a:lnSpc>
                    <a:spcPct val="100000"/>
                  </a:lnSpc>
                  <a:spcBef>
                    <a:spcPts val="0"/>
                  </a:spcBef>
                  <a:spcAft>
                    <a:spcPts val="0"/>
                  </a:spcAft>
                  <a:buClrTx/>
                  <a:buSzTx/>
                  <a:buFontTx/>
                  <a:buNone/>
                  <a:tabLst/>
                  <a:defRPr/>
                </a:pPr>
                <a:r>
                  <a:rPr kumimoji="0" lang="en-US" sz="952" b="1" i="0" u="none" strike="noStrike" kern="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CREATE INDEX…</a:t>
                </a:r>
              </a:p>
              <a:p>
                <a:pPr marL="0" marR="0" lvl="0" indent="0" algn="l" defTabSz="932284" rtl="0" eaLnBrk="1" fontAlgn="auto" latinLnBrk="0" hangingPunct="1">
                  <a:lnSpc>
                    <a:spcPct val="100000"/>
                  </a:lnSpc>
                  <a:spcBef>
                    <a:spcPts val="0"/>
                  </a:spcBef>
                  <a:spcAft>
                    <a:spcPts val="0"/>
                  </a:spcAft>
                  <a:buClrTx/>
                  <a:buSzTx/>
                  <a:buFontTx/>
                  <a:buNone/>
                  <a:tabLst/>
                  <a:defRPr/>
                </a:pPr>
                <a:r>
                  <a:rPr kumimoji="0" lang="en-US" sz="952" b="1" i="0" u="none" strike="noStrike" kern="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INSERT INTO…</a:t>
                </a:r>
              </a:p>
              <a:p>
                <a:pPr marL="0" marR="0" lvl="0" indent="0" algn="l" defTabSz="932284" rtl="0" eaLnBrk="1" fontAlgn="auto" latinLnBrk="0" hangingPunct="1">
                  <a:lnSpc>
                    <a:spcPct val="100000"/>
                  </a:lnSpc>
                  <a:spcBef>
                    <a:spcPts val="0"/>
                  </a:spcBef>
                  <a:spcAft>
                    <a:spcPts val="0"/>
                  </a:spcAft>
                  <a:buClrTx/>
                  <a:buSzTx/>
                  <a:buFontTx/>
                  <a:buNone/>
                  <a:tabLst/>
                  <a:defRPr/>
                </a:pPr>
                <a:r>
                  <a:rPr kumimoji="0" lang="en-US" sz="952" b="1" i="0" u="none" strike="noStrike" kern="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SELECT * FROM…</a:t>
                </a:r>
              </a:p>
            </p:txBody>
          </p:sp>
          <p:sp>
            <p:nvSpPr>
              <p:cNvPr id="75" name="Vertical Scroll 3"/>
              <p:cNvSpPr/>
              <p:nvPr/>
            </p:nvSpPr>
            <p:spPr bwMode="auto">
              <a:xfrm>
                <a:off x="394627" y="2618406"/>
                <a:ext cx="824513" cy="942609"/>
              </a:xfrm>
              <a:prstGeom prst="foldedCorner">
                <a:avLst>
                  <a:gd name="adj" fmla="val 20133"/>
                </a:avLst>
              </a:prstGeom>
              <a:solidFill>
                <a:srgbClr val="FFFFCC"/>
              </a:solidFill>
              <a:ln>
                <a:noFill/>
                <a:headEnd type="none" w="med" len="med"/>
                <a:tailEnd type="none" w="med" len="med"/>
              </a:ln>
              <a:effectLst>
                <a:outerShdw blurRad="76200" dir="13500000" sy="23000" kx="1200000" algn="b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t" anchorCtr="0"/>
              <a:lstStyle/>
              <a:p>
                <a:pPr marL="0" marR="0" lvl="0" indent="0" algn="l" defTabSz="932284" rtl="0" eaLnBrk="1" fontAlgn="auto" latinLnBrk="0" hangingPunct="1">
                  <a:lnSpc>
                    <a:spcPct val="100000"/>
                  </a:lnSpc>
                  <a:spcBef>
                    <a:spcPts val="0"/>
                  </a:spcBef>
                  <a:spcAft>
                    <a:spcPts val="0"/>
                  </a:spcAft>
                  <a:buClrTx/>
                  <a:buSzTx/>
                  <a:buFontTx/>
                  <a:buNone/>
                  <a:tabLst/>
                  <a:defRPr/>
                </a:pPr>
                <a:r>
                  <a:rPr kumimoji="0" lang="en-US" sz="1632" b="1" i="0" u="none" strike="noStrike" kern="0" cap="none" spc="0" normalizeH="0" baseline="0" noProof="0" dirty="0">
                    <a:ln>
                      <a:noFill/>
                    </a:ln>
                    <a:solidFill>
                      <a:srgbClr val="0078D7"/>
                    </a:solidFill>
                    <a:effectLst/>
                    <a:uLnTx/>
                    <a:uFillTx/>
                    <a:latin typeface="Segoe UI Semilight"/>
                    <a:ea typeface="Segoe UI" pitchFamily="34" charset="0"/>
                    <a:cs typeface="Segoe UI" pitchFamily="34" charset="0"/>
                  </a:rPr>
                  <a:t>T-SQL Job</a:t>
                </a:r>
              </a:p>
              <a:p>
                <a:pPr marL="0" marR="0" lvl="0" indent="0" algn="l" defTabSz="932284" rtl="0" eaLnBrk="1" fontAlgn="auto" latinLnBrk="0" hangingPunct="1">
                  <a:lnSpc>
                    <a:spcPct val="100000"/>
                  </a:lnSpc>
                  <a:spcBef>
                    <a:spcPts val="0"/>
                  </a:spcBef>
                  <a:spcAft>
                    <a:spcPts val="0"/>
                  </a:spcAft>
                  <a:buClrTx/>
                  <a:buSzTx/>
                  <a:buFontTx/>
                  <a:buNone/>
                  <a:tabLst/>
                  <a:defRPr/>
                </a:pPr>
                <a:r>
                  <a:rPr kumimoji="0" lang="en-US" sz="952" b="1" i="0" u="none" strike="noStrike" kern="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SELECT * FROM…</a:t>
                </a:r>
              </a:p>
            </p:txBody>
          </p:sp>
        </p:grpSp>
      </p:grpSp>
      <p:grpSp>
        <p:nvGrpSpPr>
          <p:cNvPr id="76" name="Group 75"/>
          <p:cNvGrpSpPr/>
          <p:nvPr/>
        </p:nvGrpSpPr>
        <p:grpSpPr>
          <a:xfrm>
            <a:off x="453783" y="1813040"/>
            <a:ext cx="1485779" cy="1828759"/>
            <a:chOff x="333046" y="1333239"/>
            <a:chExt cx="1092584" cy="1344798"/>
          </a:xfrm>
        </p:grpSpPr>
        <p:cxnSp>
          <p:nvCxnSpPr>
            <p:cNvPr id="77" name="Straight Arrow Connector 76"/>
            <p:cNvCxnSpPr>
              <a:cxnSpLocks/>
            </p:cNvCxnSpPr>
            <p:nvPr/>
          </p:nvCxnSpPr>
          <p:spPr>
            <a:xfrm>
              <a:off x="1192061" y="2396233"/>
              <a:ext cx="233569" cy="2818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8"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86081" y="1333239"/>
              <a:ext cx="318028" cy="425736"/>
            </a:xfrm>
            <a:prstGeom prst="rect">
              <a:avLst/>
            </a:prstGeom>
          </p:spPr>
        </p:pic>
        <p:pic>
          <p:nvPicPr>
            <p:cNvPr id="79" name="Picture 78"/>
            <p:cNvPicPr>
              <a:picLocks noChangeAspect="1"/>
            </p:cNvPicPr>
            <p:nvPr/>
          </p:nvPicPr>
          <p:blipFill rotWithShape="1">
            <a:blip r:embed="rId5"/>
            <a:srcRect l="3668"/>
            <a:stretch/>
          </p:blipFill>
          <p:spPr>
            <a:xfrm>
              <a:off x="845095" y="1967912"/>
              <a:ext cx="435171" cy="284454"/>
            </a:xfrm>
            <a:prstGeom prst="rect">
              <a:avLst/>
            </a:prstGeom>
          </p:spPr>
        </p:pic>
        <p:pic>
          <p:nvPicPr>
            <p:cNvPr id="80" name="Picture 79"/>
            <p:cNvPicPr>
              <a:picLocks noChangeAspect="1"/>
            </p:cNvPicPr>
            <p:nvPr/>
          </p:nvPicPr>
          <p:blipFill rotWithShape="1">
            <a:blip r:embed="rId6"/>
            <a:srcRect l="2597" r="5063" b="6635"/>
            <a:stretch/>
          </p:blipFill>
          <p:spPr>
            <a:xfrm>
              <a:off x="333046" y="1967585"/>
              <a:ext cx="393450" cy="285108"/>
            </a:xfrm>
            <a:prstGeom prst="rect">
              <a:avLst/>
            </a:prstGeom>
          </p:spPr>
        </p:pic>
      </p:grpSp>
      <p:sp>
        <p:nvSpPr>
          <p:cNvPr id="82" name="Rectangle 81"/>
          <p:cNvSpPr/>
          <p:nvPr/>
        </p:nvSpPr>
        <p:spPr>
          <a:xfrm>
            <a:off x="1419495" y="5723227"/>
            <a:ext cx="1308762" cy="633318"/>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62" name="Group 61"/>
          <p:cNvGrpSpPr/>
          <p:nvPr/>
        </p:nvGrpSpPr>
        <p:grpSpPr>
          <a:xfrm>
            <a:off x="1302040" y="4453212"/>
            <a:ext cx="1714853" cy="1379388"/>
            <a:chOff x="956821" y="3274717"/>
            <a:chExt cx="1261036" cy="1014348"/>
          </a:xfrm>
        </p:grpSpPr>
        <p:sp>
          <p:nvSpPr>
            <p:cNvPr id="63" name="Rectangle 62"/>
            <p:cNvSpPr/>
            <p:nvPr/>
          </p:nvSpPr>
          <p:spPr>
            <a:xfrm>
              <a:off x="956821" y="4001421"/>
              <a:ext cx="1261036" cy="28764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Elastic Jobs </a:t>
              </a:r>
            </a:p>
          </p:txBody>
        </p:sp>
        <p:cxnSp>
          <p:nvCxnSpPr>
            <p:cNvPr id="64" name="Straight Arrow Connector 63"/>
            <p:cNvCxnSpPr>
              <a:cxnSpLocks/>
            </p:cNvCxnSpPr>
            <p:nvPr/>
          </p:nvCxnSpPr>
          <p:spPr>
            <a:xfrm flipH="1" flipV="1">
              <a:off x="1587339" y="3274717"/>
              <a:ext cx="1" cy="6471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69" name="TextBox 68"/>
          <p:cNvSpPr txBox="1"/>
          <p:nvPr/>
        </p:nvSpPr>
        <p:spPr>
          <a:xfrm>
            <a:off x="4659185" y="6043493"/>
            <a:ext cx="2849610"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ysClr val="windowText" lastClr="000000"/>
                </a:solidFill>
                <a:effectLst/>
                <a:uLnTx/>
                <a:uFillTx/>
                <a:latin typeface="Segoe UI Semilight"/>
                <a:ea typeface="+mn-ea"/>
                <a:cs typeface="+mn-cs"/>
              </a:rPr>
              <a:t>Tenant Databases</a:t>
            </a:r>
          </a:p>
        </p:txBody>
      </p:sp>
      <p:sp>
        <p:nvSpPr>
          <p:cNvPr id="86" name="TextBox 85">
            <a:extLst>
              <a:ext uri="{FF2B5EF4-FFF2-40B4-BE49-F238E27FC236}">
                <a16:creationId xmlns:a16="http://schemas.microsoft.com/office/drawing/2014/main" id="{15E8A331-037F-4872-9D6D-D2C25155C5E6}"/>
              </a:ext>
            </a:extLst>
          </p:cNvPr>
          <p:cNvSpPr txBox="1"/>
          <p:nvPr/>
        </p:nvSpPr>
        <p:spPr>
          <a:xfrm>
            <a:off x="6827665" y="4182870"/>
            <a:ext cx="2849610"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ysClr val="windowText" lastClr="000000"/>
                </a:solidFill>
                <a:effectLst/>
                <a:uLnTx/>
                <a:uFillTx/>
                <a:latin typeface="Segoe UI Semilight"/>
                <a:ea typeface="+mn-ea"/>
                <a:cs typeface="+mn-cs"/>
              </a:rPr>
              <a:t>Tenant Catalog</a:t>
            </a:r>
          </a:p>
        </p:txBody>
      </p:sp>
    </p:spTree>
    <p:extLst>
      <p:ext uri="{BB962C8B-B14F-4D97-AF65-F5344CB8AC3E}">
        <p14:creationId xmlns:p14="http://schemas.microsoft.com/office/powerpoint/2010/main" val="38085108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35000" decel="65000" fill="hold" grpId="0" nodeType="clickEffect">
                                  <p:stCondLst>
                                    <p:cond delay="0"/>
                                  </p:stCondLst>
                                  <p:childTnLst>
                                    <p:animMotion origin="layout" path="M 2.22222E-6 -4.93827E-7 L 0.19826 -4.93827E-7 " pathEditMode="relative" rAng="0" ptsTypes="AA">
                                      <p:cBhvr>
                                        <p:cTn id="20" dur="500" fill="hold"/>
                                        <p:tgtEl>
                                          <p:spTgt spid="46"/>
                                        </p:tgtEl>
                                        <p:attrNameLst>
                                          <p:attrName>ppt_x</p:attrName>
                                          <p:attrName>ppt_y</p:attrName>
                                        </p:attrNameLst>
                                      </p:cBhvr>
                                      <p:rCtr x="9913" y="0"/>
                                    </p:animMotion>
                                  </p:childTnLst>
                                </p:cTn>
                              </p:par>
                            </p:childTnLst>
                          </p:cTn>
                        </p:par>
                        <p:par>
                          <p:cTn id="21" fill="hold">
                            <p:stCondLst>
                              <p:cond delay="500"/>
                            </p:stCondLst>
                            <p:childTnLst>
                              <p:par>
                                <p:cTn id="22" presetID="42" presetClass="path" presetSubtype="0" accel="50000" decel="50000" fill="hold" grpId="0" nodeType="afterEffect">
                                  <p:stCondLst>
                                    <p:cond delay="0"/>
                                  </p:stCondLst>
                                  <p:childTnLst>
                                    <p:animMotion origin="layout" path="M 0.00105 -4.93827E-7 L 0.27032 -0.00031 " pathEditMode="relative" rAng="0" ptsTypes="AA">
                                      <p:cBhvr>
                                        <p:cTn id="23" dur="500" fill="hold"/>
                                        <p:tgtEl>
                                          <p:spTgt spid="47"/>
                                        </p:tgtEl>
                                        <p:attrNameLst>
                                          <p:attrName>ppt_x</p:attrName>
                                          <p:attrName>ppt_y</p:attrName>
                                        </p:attrNameLst>
                                      </p:cBhvr>
                                      <p:rCtr x="13455" y="-31"/>
                                    </p:animMotion>
                                  </p:childTnLst>
                                </p:cTn>
                              </p:par>
                            </p:childTnLst>
                          </p:cTn>
                        </p:par>
                        <p:par>
                          <p:cTn id="24" fill="hold">
                            <p:stCondLst>
                              <p:cond delay="1000"/>
                            </p:stCondLst>
                            <p:childTnLst>
                              <p:par>
                                <p:cTn id="25" presetID="42" presetClass="path" presetSubtype="0" accel="50000" decel="50000" fill="hold" grpId="0" nodeType="afterEffect">
                                  <p:stCondLst>
                                    <p:cond delay="0"/>
                                  </p:stCondLst>
                                  <p:childTnLst>
                                    <p:animMotion origin="layout" path="M 5.55556E-7 -4.93827E-7 L 0.3342 -4.93827E-7 " pathEditMode="relative" rAng="0" ptsTypes="AA">
                                      <p:cBhvr>
                                        <p:cTn id="26" dur="500" fill="hold"/>
                                        <p:tgtEl>
                                          <p:spTgt spid="51"/>
                                        </p:tgtEl>
                                        <p:attrNameLst>
                                          <p:attrName>ppt_x</p:attrName>
                                          <p:attrName>ppt_y</p:attrName>
                                        </p:attrNameLst>
                                      </p:cBhvr>
                                      <p:rCtr x="16701" y="0"/>
                                    </p:animMotion>
                                  </p:childTnLst>
                                </p:cTn>
                              </p:par>
                            </p:childTnLst>
                          </p:cTn>
                        </p:par>
                        <p:par>
                          <p:cTn id="27" fill="hold">
                            <p:stCondLst>
                              <p:cond delay="1500"/>
                            </p:stCondLst>
                            <p:childTnLst>
                              <p:par>
                                <p:cTn id="28" presetID="42" presetClass="path" presetSubtype="0" accel="50000" decel="50000" fill="hold" grpId="0" nodeType="afterEffect">
                                  <p:stCondLst>
                                    <p:cond delay="0"/>
                                  </p:stCondLst>
                                  <p:childTnLst>
                                    <p:animMotion origin="layout" path="M 8.33333E-7 -4.93827E-7 L 0.34479 -4.93827E-7 " pathEditMode="relative" rAng="0" ptsTypes="AA">
                                      <p:cBhvr>
                                        <p:cTn id="29" dur="500" fill="hold"/>
                                        <p:tgtEl>
                                          <p:spTgt spid="55"/>
                                        </p:tgtEl>
                                        <p:attrNameLst>
                                          <p:attrName>ppt_x</p:attrName>
                                          <p:attrName>ppt_y</p:attrName>
                                        </p:attrNameLst>
                                      </p:cBhvr>
                                      <p:rCtr x="17240" y="0"/>
                                    </p:animMotion>
                                  </p:childTnLst>
                                </p:cTn>
                              </p:par>
                            </p:childTnLst>
                          </p:cTn>
                        </p:par>
                        <p:par>
                          <p:cTn id="30" fill="hold">
                            <p:stCondLst>
                              <p:cond delay="2000"/>
                            </p:stCondLst>
                            <p:childTnLst>
                              <p:par>
                                <p:cTn id="31" presetID="42" presetClass="path" presetSubtype="0" accel="50000" decel="50000" fill="hold" grpId="0" nodeType="afterEffect">
                                  <p:stCondLst>
                                    <p:cond delay="0"/>
                                  </p:stCondLst>
                                  <p:childTnLst>
                                    <p:animMotion origin="layout" path="M -3.61111E-6 -4.93827E-7 L 0.44254 -4.93827E-7 " pathEditMode="relative" rAng="0" ptsTypes="AA">
                                      <p:cBhvr>
                                        <p:cTn id="32" dur="500" fill="hold"/>
                                        <p:tgtEl>
                                          <p:spTgt spid="56"/>
                                        </p:tgtEl>
                                        <p:attrNameLst>
                                          <p:attrName>ppt_x</p:attrName>
                                          <p:attrName>ppt_y</p:attrName>
                                        </p:attrNameLst>
                                      </p:cBhvr>
                                      <p:rCtr x="221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51" grpId="0" animBg="1"/>
      <p:bldP spid="55" grpId="0" animBg="1"/>
      <p:bldP spid="5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53EFA4E2-E25C-49CC-A59E-B603507BB5C9}"/>
              </a:ext>
            </a:extLst>
          </p:cNvPr>
          <p:cNvSpPr/>
          <p:nvPr/>
        </p:nvSpPr>
        <p:spPr bwMode="auto">
          <a:xfrm>
            <a:off x="0" y="-14548"/>
            <a:ext cx="12436476" cy="1307133"/>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30" name="Straight Connector 29"/>
          <p:cNvCxnSpPr/>
          <p:nvPr/>
        </p:nvCxnSpPr>
        <p:spPr>
          <a:xfrm>
            <a:off x="6885069" y="5650179"/>
            <a:ext cx="692808" cy="0"/>
          </a:xfrm>
          <a:prstGeom prst="line">
            <a:avLst/>
          </a:prstGeom>
          <a:ln w="38100">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 name="Can 18"/>
          <p:cNvSpPr/>
          <p:nvPr/>
        </p:nvSpPr>
        <p:spPr>
          <a:xfrm>
            <a:off x="4313780" y="5247646"/>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D83B01">
                    <a:lumMod val="50000"/>
                  </a:srgbClr>
                </a:solidFill>
                <a:effectLst/>
                <a:uLnTx/>
                <a:uFillTx/>
                <a:latin typeface="Segoe UI Semilight"/>
                <a:ea typeface="+mn-ea"/>
                <a:cs typeface="+mn-cs"/>
              </a:rPr>
              <a:t>Cust</a:t>
            </a: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 1</a:t>
            </a:r>
          </a:p>
        </p:txBody>
      </p:sp>
      <p:sp>
        <p:nvSpPr>
          <p:cNvPr id="20" name="Can 19"/>
          <p:cNvSpPr/>
          <p:nvPr/>
        </p:nvSpPr>
        <p:spPr>
          <a:xfrm>
            <a:off x="4998644"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D83B01">
                    <a:lumMod val="50000"/>
                  </a:srgbClr>
                </a:solidFill>
                <a:effectLst/>
                <a:uLnTx/>
                <a:uFillTx/>
                <a:latin typeface="Segoe UI Semilight"/>
                <a:ea typeface="+mn-ea"/>
                <a:cs typeface="+mn-cs"/>
              </a:rPr>
              <a:t>Cust</a:t>
            </a: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 2</a:t>
            </a:r>
          </a:p>
        </p:txBody>
      </p:sp>
      <p:cxnSp>
        <p:nvCxnSpPr>
          <p:cNvPr id="42" name="Straight Arrow Connector 41"/>
          <p:cNvCxnSpPr/>
          <p:nvPr/>
        </p:nvCxnSpPr>
        <p:spPr>
          <a:xfrm>
            <a:off x="6622789" y="3258580"/>
            <a:ext cx="152356" cy="42184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4771846" y="3258583"/>
            <a:ext cx="783950" cy="191460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827870" y="866357"/>
            <a:ext cx="184731" cy="374846"/>
          </a:xfrm>
          <a:prstGeom prst="rect">
            <a:avLst/>
          </a:prstGeom>
          <a:noFill/>
        </p:spPr>
        <p:txBody>
          <a:bodyPr wrap="none" rtlCol="0">
            <a:sp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Semilight"/>
              <a:ea typeface="+mn-ea"/>
              <a:cs typeface="+mn-cs"/>
            </a:endParaRPr>
          </a:p>
        </p:txBody>
      </p:sp>
      <p:cxnSp>
        <p:nvCxnSpPr>
          <p:cNvPr id="65" name="Straight Arrow Connector 64"/>
          <p:cNvCxnSpPr/>
          <p:nvPr/>
        </p:nvCxnSpPr>
        <p:spPr>
          <a:xfrm>
            <a:off x="5029530" y="1706149"/>
            <a:ext cx="0" cy="726485"/>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Can 66"/>
          <p:cNvSpPr/>
          <p:nvPr/>
        </p:nvSpPr>
        <p:spPr>
          <a:xfrm>
            <a:off x="5646711"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D83B01">
                    <a:lumMod val="50000"/>
                  </a:srgbClr>
                </a:solidFill>
                <a:effectLst/>
                <a:uLnTx/>
                <a:uFillTx/>
                <a:latin typeface="Segoe UI Semilight"/>
                <a:ea typeface="+mn-ea"/>
                <a:cs typeface="+mn-cs"/>
              </a:rPr>
              <a:t>Cust</a:t>
            </a: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 3</a:t>
            </a:r>
          </a:p>
        </p:txBody>
      </p:sp>
      <p:sp>
        <p:nvSpPr>
          <p:cNvPr id="68" name="Can 67"/>
          <p:cNvSpPr/>
          <p:nvPr/>
        </p:nvSpPr>
        <p:spPr>
          <a:xfrm>
            <a:off x="7643490"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D83B01">
                    <a:lumMod val="50000"/>
                  </a:srgbClr>
                </a:solidFill>
                <a:effectLst/>
                <a:uLnTx/>
                <a:uFillTx/>
                <a:latin typeface="Segoe UI Semilight"/>
                <a:ea typeface="+mn-ea"/>
                <a:cs typeface="+mn-cs"/>
              </a:rPr>
              <a:t>Cust</a:t>
            </a: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 N</a:t>
            </a:r>
          </a:p>
        </p:txBody>
      </p:sp>
      <p:sp>
        <p:nvSpPr>
          <p:cNvPr id="71" name="Title 1"/>
          <p:cNvSpPr>
            <a:spLocks noGrp="1"/>
          </p:cNvSpPr>
          <p:nvPr>
            <p:ph type="title"/>
          </p:nvPr>
        </p:nvSpPr>
        <p:spPr>
          <a:xfrm>
            <a:off x="622617" y="205458"/>
            <a:ext cx="11191240" cy="833544"/>
          </a:xfrm>
        </p:spPr>
        <p:txBody>
          <a:bodyPr>
            <a:normAutofit fontScale="90000"/>
          </a:bodyPr>
          <a:lstStyle/>
          <a:p>
            <a:r>
              <a:rPr lang="en-US" dirty="0">
                <a:solidFill>
                  <a:schemeClr val="bg1"/>
                </a:solidFill>
              </a:rPr>
              <a:t>Extract tenant data into an analytics DB or DW</a:t>
            </a:r>
          </a:p>
        </p:txBody>
      </p:sp>
      <p:cxnSp>
        <p:nvCxnSpPr>
          <p:cNvPr id="23" name="Straight Arrow Connector 22"/>
          <p:cNvCxnSpPr/>
          <p:nvPr/>
        </p:nvCxnSpPr>
        <p:spPr>
          <a:xfrm>
            <a:off x="6705456" y="1706149"/>
            <a:ext cx="0" cy="726485"/>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867493" y="1706149"/>
            <a:ext cx="0" cy="726485"/>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5955454" y="3258582"/>
            <a:ext cx="521840" cy="1870736"/>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27665" y="4182870"/>
            <a:ext cx="2849610"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ysClr val="windowText" lastClr="000000"/>
                </a:solidFill>
                <a:effectLst/>
                <a:uLnTx/>
                <a:uFillTx/>
                <a:latin typeface="Segoe UI Semilight"/>
                <a:ea typeface="+mn-ea"/>
                <a:cs typeface="+mn-cs"/>
              </a:rPr>
              <a:t>Tenant Catalog</a:t>
            </a:r>
          </a:p>
        </p:txBody>
      </p:sp>
      <p:sp>
        <p:nvSpPr>
          <p:cNvPr id="38" name="Can 37"/>
          <p:cNvSpPr/>
          <p:nvPr/>
        </p:nvSpPr>
        <p:spPr>
          <a:xfrm>
            <a:off x="9798778" y="3689835"/>
            <a:ext cx="729466" cy="719318"/>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D83B01">
                    <a:lumMod val="50000"/>
                  </a:srgbClr>
                </a:solidFill>
                <a:effectLst/>
                <a:uLnTx/>
                <a:uFillTx/>
                <a:latin typeface="Segoe UI Semilight"/>
                <a:ea typeface="+mn-ea"/>
                <a:cs typeface="+mn-cs"/>
              </a:rPr>
              <a:t>Adhoc</a:t>
            </a:r>
            <a:r>
              <a:rPr kumimoji="0" lang="en-US" sz="1400" b="0" i="0" u="none" strike="noStrike" kern="0" cap="none" spc="0" normalizeH="0" baseline="0" noProof="0" dirty="0">
                <a:ln>
                  <a:noFill/>
                </a:ln>
                <a:solidFill>
                  <a:srgbClr val="D83B01">
                    <a:lumMod val="50000"/>
                  </a:srgbClr>
                </a:solidFill>
                <a:effectLst/>
                <a:uLnTx/>
                <a:uFillTx/>
                <a:latin typeface="Segoe UI Semilight"/>
                <a:ea typeface="+mn-ea"/>
                <a:cs typeface="+mn-cs"/>
              </a:rPr>
              <a:t> Analytics </a:t>
            </a:r>
          </a:p>
        </p:txBody>
      </p:sp>
      <p:sp>
        <p:nvSpPr>
          <p:cNvPr id="48" name="Can 66"/>
          <p:cNvSpPr/>
          <p:nvPr/>
        </p:nvSpPr>
        <p:spPr>
          <a:xfrm>
            <a:off x="6269476"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Cust 4</a:t>
            </a:r>
          </a:p>
        </p:txBody>
      </p:sp>
      <p:cxnSp>
        <p:nvCxnSpPr>
          <p:cNvPr id="49" name="Straight Arrow Connector 48"/>
          <p:cNvCxnSpPr>
            <a:cxnSpLocks/>
          </p:cNvCxnSpPr>
          <p:nvPr/>
        </p:nvCxnSpPr>
        <p:spPr>
          <a:xfrm flipH="1">
            <a:off x="5320175" y="3258582"/>
            <a:ext cx="404488" cy="192254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Can 25"/>
          <p:cNvSpPr/>
          <p:nvPr/>
        </p:nvSpPr>
        <p:spPr>
          <a:xfrm>
            <a:off x="6536430" y="3715186"/>
            <a:ext cx="758749" cy="709768"/>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D83B01">
                    <a:lumMod val="50000"/>
                  </a:srgbClr>
                </a:solidFill>
                <a:effectLst/>
                <a:uLnTx/>
                <a:uFillTx/>
                <a:latin typeface="Segoe UI Semilight"/>
                <a:ea typeface="+mn-ea"/>
                <a:cs typeface="+mn-cs"/>
              </a:rPr>
              <a:t>Catalog</a:t>
            </a:r>
          </a:p>
        </p:txBody>
      </p:sp>
      <p:cxnSp>
        <p:nvCxnSpPr>
          <p:cNvPr id="8" name="Straight Arrow Connector 7"/>
          <p:cNvCxnSpPr>
            <a:cxnSpLocks/>
          </p:cNvCxnSpPr>
          <p:nvPr/>
        </p:nvCxnSpPr>
        <p:spPr>
          <a:xfrm flipH="1">
            <a:off x="7410719" y="4047304"/>
            <a:ext cx="2258993" cy="0"/>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Freeform: Shape 13"/>
          <p:cNvSpPr/>
          <p:nvPr/>
        </p:nvSpPr>
        <p:spPr>
          <a:xfrm>
            <a:off x="8394740" y="4453212"/>
            <a:ext cx="1761157" cy="1207172"/>
          </a:xfrm>
          <a:custGeom>
            <a:avLst/>
            <a:gdLst>
              <a:gd name="connsiteX0" fmla="*/ 1076325 w 1076325"/>
              <a:gd name="connsiteY0" fmla="*/ 0 h 847725"/>
              <a:gd name="connsiteX1" fmla="*/ 1076325 w 1076325"/>
              <a:gd name="connsiteY1" fmla="*/ 847725 h 847725"/>
              <a:gd name="connsiteX2" fmla="*/ 0 w 1076325"/>
              <a:gd name="connsiteY2" fmla="*/ 847725 h 847725"/>
              <a:gd name="connsiteX3" fmla="*/ 0 w 1076325"/>
              <a:gd name="connsiteY3" fmla="*/ 838200 h 847725"/>
              <a:gd name="connsiteX0" fmla="*/ 1076325 w 1076325"/>
              <a:gd name="connsiteY0" fmla="*/ 0 h 847725"/>
              <a:gd name="connsiteX1" fmla="*/ 1076325 w 1076325"/>
              <a:gd name="connsiteY1" fmla="*/ 847725 h 847725"/>
              <a:gd name="connsiteX2" fmla="*/ 0 w 1076325"/>
              <a:gd name="connsiteY2" fmla="*/ 847725 h 847725"/>
            </a:gdLst>
            <a:ahLst/>
            <a:cxnLst>
              <a:cxn ang="0">
                <a:pos x="connsiteX0" y="connsiteY0"/>
              </a:cxn>
              <a:cxn ang="0">
                <a:pos x="connsiteX1" y="connsiteY1"/>
              </a:cxn>
              <a:cxn ang="0">
                <a:pos x="connsiteX2" y="connsiteY2"/>
              </a:cxn>
            </a:cxnLst>
            <a:rect l="l" t="t" r="r" b="b"/>
            <a:pathLst>
              <a:path w="1076325" h="847725">
                <a:moveTo>
                  <a:pt x="1076325" y="0"/>
                </a:moveTo>
                <a:lnTo>
                  <a:pt x="1076325" y="847725"/>
                </a:lnTo>
                <a:lnTo>
                  <a:pt x="0" y="847725"/>
                </a:lnTo>
              </a:path>
            </a:pathLst>
          </a:cu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a:ln>
                <a:noFill/>
              </a:ln>
              <a:solidFill>
                <a:srgbClr val="353535"/>
              </a:solidFill>
              <a:effectLst/>
              <a:uLnTx/>
              <a:uFillTx/>
              <a:latin typeface="Segoe UI Semilight"/>
              <a:ea typeface="+mn-ea"/>
              <a:cs typeface="+mn-cs"/>
            </a:endParaRPr>
          </a:p>
        </p:txBody>
      </p:sp>
      <p:grpSp>
        <p:nvGrpSpPr>
          <p:cNvPr id="2" name="Group 1"/>
          <p:cNvGrpSpPr/>
          <p:nvPr/>
        </p:nvGrpSpPr>
        <p:grpSpPr>
          <a:xfrm>
            <a:off x="7959073" y="1447273"/>
            <a:ext cx="4120009" cy="2318939"/>
            <a:chOff x="5852142" y="1064268"/>
            <a:chExt cx="3029693" cy="1705257"/>
          </a:xfrm>
        </p:grpSpPr>
        <p:pic>
          <p:nvPicPr>
            <p:cNvPr id="28" name="Picture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548543" y="1064268"/>
              <a:ext cx="444592" cy="467207"/>
            </a:xfrm>
            <a:prstGeom prst="rect">
              <a:avLst/>
            </a:prstGeom>
          </p:spPr>
        </p:pic>
        <p:pic>
          <p:nvPicPr>
            <p:cNvPr id="31"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339057" y="1064270"/>
              <a:ext cx="318028" cy="425736"/>
            </a:xfrm>
            <a:prstGeom prst="rect">
              <a:avLst/>
            </a:prstGeom>
          </p:spPr>
        </p:pic>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49610" y="1078676"/>
              <a:ext cx="497316" cy="485390"/>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122" y="1600421"/>
              <a:ext cx="359113" cy="350500"/>
            </a:xfrm>
            <a:prstGeom prst="rect">
              <a:avLst/>
            </a:prstGeom>
          </p:spPr>
        </p:pic>
        <p:sp>
          <p:nvSpPr>
            <p:cNvPr id="34" name="TextBox 33"/>
            <p:cNvSpPr txBox="1"/>
            <p:nvPr/>
          </p:nvSpPr>
          <p:spPr>
            <a:xfrm>
              <a:off x="7892462" y="1640790"/>
              <a:ext cx="989373" cy="269762"/>
            </a:xfrm>
            <a:prstGeom prst="rect">
              <a:avLst/>
            </a:prstGeom>
            <a:solidFill>
              <a:srgbClr val="00B050"/>
            </a:solidFill>
            <a:ln>
              <a:solidFill>
                <a:schemeClr val="accent1"/>
              </a:solidFill>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no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r>
                <a:rPr kumimoji="0" lang="en-US" sz="2174" b="1" i="0" u="none" strike="noStrike" kern="0" cap="none" spc="0" normalizeH="0" baseline="0" noProof="0" dirty="0" err="1">
                  <a:ln>
                    <a:noFill/>
                  </a:ln>
                  <a:solidFill>
                    <a:srgbClr val="FFFFFF"/>
                  </a:solidFill>
                  <a:effectLst/>
                  <a:uLnTx/>
                  <a:uFillTx/>
                  <a:latin typeface="Segoe UI Semilight"/>
                  <a:ea typeface="+mn-ea"/>
                  <a:cs typeface="+mn-cs"/>
                </a:rPr>
                <a:t>PowerBI</a:t>
              </a:r>
              <a:endParaRPr kumimoji="0" lang="en-US" sz="2174" b="1" i="0" u="none" strike="noStrike" kern="0" cap="none" spc="0" normalizeH="0" baseline="0" noProof="0" dirty="0">
                <a:ln>
                  <a:noFill/>
                </a:ln>
                <a:solidFill>
                  <a:srgbClr val="FFFFFF"/>
                </a:solidFill>
                <a:effectLst/>
                <a:uLnTx/>
                <a:uFillTx/>
                <a:latin typeface="Segoe UI Semilight"/>
                <a:ea typeface="+mn-ea"/>
                <a:cs typeface="+mn-cs"/>
              </a:endParaRPr>
            </a:p>
          </p:txBody>
        </p:sp>
        <p:pic>
          <p:nvPicPr>
            <p:cNvPr id="35" name="Picture 34"/>
            <p:cNvPicPr>
              <a:picLocks noChangeAspect="1"/>
            </p:cNvPicPr>
            <p:nvPr/>
          </p:nvPicPr>
          <p:blipFill rotWithShape="1">
            <a:blip r:embed="rId7"/>
            <a:srcRect l="3668"/>
            <a:stretch/>
          </p:blipFill>
          <p:spPr>
            <a:xfrm>
              <a:off x="6788422" y="1633444"/>
              <a:ext cx="435171" cy="284454"/>
            </a:xfrm>
            <a:prstGeom prst="rect">
              <a:avLst/>
            </a:prstGeom>
          </p:spPr>
        </p:pic>
        <p:pic>
          <p:nvPicPr>
            <p:cNvPr id="5" name="Picture 4"/>
            <p:cNvPicPr>
              <a:picLocks noChangeAspect="1"/>
            </p:cNvPicPr>
            <p:nvPr/>
          </p:nvPicPr>
          <p:blipFill rotWithShape="1">
            <a:blip r:embed="rId8"/>
            <a:srcRect l="2597" r="5063" b="6635"/>
            <a:stretch/>
          </p:blipFill>
          <p:spPr>
            <a:xfrm>
              <a:off x="6276373" y="1633117"/>
              <a:ext cx="393450" cy="285108"/>
            </a:xfrm>
            <a:prstGeom prst="rect">
              <a:avLst/>
            </a:prstGeom>
          </p:spPr>
        </p:pic>
        <p:sp>
          <p:nvSpPr>
            <p:cNvPr id="3" name="Right Bracket 2"/>
            <p:cNvSpPr/>
            <p:nvPr/>
          </p:nvSpPr>
          <p:spPr>
            <a:xfrm rot="5400000">
              <a:off x="7426419" y="1117481"/>
              <a:ext cx="93561" cy="1833151"/>
            </a:xfrm>
            <a:prstGeom prst="righ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a:ln>
                  <a:noFill/>
                </a:ln>
                <a:solidFill>
                  <a:srgbClr val="353535"/>
                </a:solidFill>
                <a:effectLst/>
                <a:uLnTx/>
                <a:uFillTx/>
                <a:latin typeface="Segoe UI Semilight"/>
                <a:ea typeface="+mn-ea"/>
                <a:cs typeface="+mn-cs"/>
              </a:endParaRPr>
            </a:p>
          </p:txBody>
        </p:sp>
        <p:cxnSp>
          <p:nvCxnSpPr>
            <p:cNvPr id="10" name="Straight Arrow Connector 9"/>
            <p:cNvCxnSpPr>
              <a:cxnSpLocks/>
              <a:stCxn id="3" idx="2"/>
            </p:cNvCxnSpPr>
            <p:nvPr/>
          </p:nvCxnSpPr>
          <p:spPr>
            <a:xfrm>
              <a:off x="7473199" y="2080837"/>
              <a:ext cx="1" cy="688688"/>
            </a:xfrm>
            <a:prstGeom prst="straightConnector1">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852142" y="2130008"/>
              <a:ext cx="1645929" cy="234107"/>
            </a:xfrm>
            <a:prstGeom prst="rect">
              <a:avLst/>
            </a:prstGeom>
          </p:spPr>
          <p:txBody>
            <a:bodyPr wrap="square">
              <a:spAutoFit/>
            </a:bodyPr>
            <a:lstStyle/>
            <a:p>
              <a:pPr marL="0" marR="0" lvl="0" indent="0" algn="l" defTabSz="932742" rtl="0" eaLnBrk="1" fontAlgn="auto" latinLnBrk="0" hangingPunct="1">
                <a:lnSpc>
                  <a:spcPct val="90000"/>
                </a:lnSpc>
                <a:spcBef>
                  <a:spcPts val="1632"/>
                </a:spcBef>
                <a:spcAft>
                  <a:spcPts val="0"/>
                </a:spcAft>
                <a:buClrTx/>
                <a:buSzTx/>
                <a:buFontTx/>
                <a:buNone/>
                <a:tabLst/>
                <a:defRPr/>
              </a:pPr>
              <a:r>
                <a:rPr kumimoji="0" lang="en-US" sz="1632" b="0" i="0" u="none" strike="noStrike" kern="1200" cap="none" spc="0" normalizeH="0" baseline="0" noProof="0" dirty="0">
                  <a:ln>
                    <a:noFill/>
                  </a:ln>
                  <a:solidFill>
                    <a:srgbClr val="353535"/>
                  </a:solidFill>
                  <a:effectLst/>
                  <a:uLnTx/>
                  <a:uFillTx/>
                  <a:latin typeface="Segoe UI Semilight"/>
                  <a:ea typeface="+mn-ea"/>
                  <a:cs typeface="+mn-cs"/>
                </a:rPr>
                <a:t>Query from any client</a:t>
              </a:r>
            </a:p>
          </p:txBody>
        </p:sp>
      </p:grpSp>
      <p:sp>
        <p:nvSpPr>
          <p:cNvPr id="54" name="Rectangle 53"/>
          <p:cNvSpPr/>
          <p:nvPr/>
        </p:nvSpPr>
        <p:spPr>
          <a:xfrm>
            <a:off x="701414" y="785809"/>
            <a:ext cx="7224732" cy="469039"/>
          </a:xfrm>
          <a:prstGeom prst="rect">
            <a:avLst/>
          </a:prstGeom>
        </p:spPr>
        <p:txBody>
          <a:bodyPr wrap="square">
            <a:spAutoFit/>
          </a:bodyPr>
          <a:lstStyle/>
          <a:p>
            <a:pPr marL="0" marR="0" lvl="0" indent="0" algn="l" defTabSz="932742" rtl="0" eaLnBrk="1" fontAlgn="auto" latinLnBrk="0" hangingPunct="1">
              <a:lnSpc>
                <a:spcPct val="90000"/>
              </a:lnSpc>
              <a:spcBef>
                <a:spcPts val="1632"/>
              </a:spcBef>
              <a:spcAft>
                <a:spcPts val="0"/>
              </a:spcAft>
              <a:buClrTx/>
              <a:buSzTx/>
              <a:buFontTx/>
              <a:buNone/>
              <a:tabLst/>
              <a:defRPr/>
            </a:pPr>
            <a:r>
              <a:rPr kumimoji="0" lang="en-US" sz="2720" b="0" i="0" u="none" strike="noStrike" kern="1200" cap="none" spc="0" normalizeH="0" baseline="0" noProof="0" dirty="0">
                <a:ln>
                  <a:noFill/>
                </a:ln>
                <a:solidFill>
                  <a:srgbClr val="0078D7">
                    <a:lumMod val="40000"/>
                    <a:lumOff val="60000"/>
                  </a:srgbClr>
                </a:solidFill>
                <a:effectLst/>
                <a:uLnTx/>
                <a:uFillTx/>
                <a:latin typeface="Segoe UI Semilight"/>
                <a:ea typeface="+mn-ea"/>
                <a:cs typeface="+mn-cs"/>
              </a:rPr>
              <a:t>Unlock operational and application insights</a:t>
            </a:r>
          </a:p>
        </p:txBody>
      </p:sp>
      <p:grpSp>
        <p:nvGrpSpPr>
          <p:cNvPr id="40" name="Group 39"/>
          <p:cNvGrpSpPr/>
          <p:nvPr/>
        </p:nvGrpSpPr>
        <p:grpSpPr>
          <a:xfrm>
            <a:off x="4485242" y="2473201"/>
            <a:ext cx="2630153" cy="726145"/>
            <a:chOff x="4485242" y="2473201"/>
            <a:chExt cx="2630153" cy="726145"/>
          </a:xfrm>
        </p:grpSpPr>
        <p:sp>
          <p:nvSpPr>
            <p:cNvPr id="41" name="Rectangle 40"/>
            <p:cNvSpPr/>
            <p:nvPr/>
          </p:nvSpPr>
          <p:spPr>
            <a:xfrm>
              <a:off x="4592062" y="2473201"/>
              <a:ext cx="2523333" cy="582711"/>
            </a:xfrm>
            <a:prstGeom prst="rect">
              <a:avLst/>
            </a:prstGeom>
            <a:solidFill>
              <a:srgbClr val="448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43" name="Rectangle 42"/>
            <p:cNvSpPr/>
            <p:nvPr/>
          </p:nvSpPr>
          <p:spPr>
            <a:xfrm>
              <a:off x="4524315" y="2536586"/>
              <a:ext cx="2523333" cy="582711"/>
            </a:xfrm>
            <a:prstGeom prst="rect">
              <a:avLst/>
            </a:prstGeom>
            <a:solidFill>
              <a:srgbClr val="1D7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45" name="Rectangle 44"/>
            <p:cNvSpPr/>
            <p:nvPr/>
          </p:nvSpPr>
          <p:spPr>
            <a:xfrm>
              <a:off x="4485242" y="2616635"/>
              <a:ext cx="2451889" cy="582711"/>
            </a:xfrm>
            <a:prstGeom prst="rect">
              <a:avLst/>
            </a:prstGeom>
            <a:solidFill>
              <a:srgbClr val="006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Apps</a:t>
              </a:r>
            </a:p>
          </p:txBody>
        </p:sp>
      </p:grpSp>
      <p:sp>
        <p:nvSpPr>
          <p:cNvPr id="46" name="Vertical Scroll 39"/>
          <p:cNvSpPr>
            <a:spLocks noChangeAspect="1"/>
          </p:cNvSpPr>
          <p:nvPr/>
        </p:nvSpPr>
        <p:spPr bwMode="auto">
          <a:xfrm>
            <a:off x="1923438" y="5745744"/>
            <a:ext cx="422092" cy="428662"/>
          </a:xfrm>
          <a:prstGeom prst="foldedCorner">
            <a:avLst>
              <a:gd name="adj" fmla="val 22037"/>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91414" rIns="0" bIns="34284" rtlCol="0" anchor="ctr" anchorCtr="0"/>
          <a:lstStyle/>
          <a:p>
            <a:pPr marL="0" marR="0" lvl="0" indent="0" algn="ctr" defTabSz="932284" rtl="0" eaLnBrk="1" fontAlgn="auto" latinLnBrk="0" hangingPunct="1">
              <a:lnSpc>
                <a:spcPct val="100000"/>
              </a:lnSpc>
              <a:spcBef>
                <a:spcPts val="0"/>
              </a:spcBef>
              <a:spcAft>
                <a:spcPts val="0"/>
              </a:spcAft>
              <a:buClrTx/>
              <a:buSzTx/>
              <a:buFontTx/>
              <a:buNone/>
              <a:tabLst/>
              <a:defRPr/>
            </a:pPr>
            <a:r>
              <a:rPr kumimoji="0" lang="en-US" sz="816" b="1" i="0" u="none" strike="noStrike" kern="0" cap="none" spc="0" normalizeH="0" baseline="0" noProof="0">
                <a:ln>
                  <a:noFill/>
                </a:ln>
                <a:solidFill>
                  <a:srgbClr val="00BCF2">
                    <a:lumMod val="75000"/>
                  </a:srgbClr>
                </a:solidFill>
                <a:effectLst/>
                <a:uLnTx/>
                <a:uFillTx/>
                <a:latin typeface="Consolas" panose="020B0609020204030204" pitchFamily="49" charset="0"/>
                <a:ea typeface="Segoe UI" pitchFamily="34" charset="0"/>
                <a:cs typeface="Segoe UI" pitchFamily="34" charset="0"/>
              </a:rPr>
              <a:t>T-SQL</a:t>
            </a:r>
            <a:endParaRPr kumimoji="0" lang="en-US" sz="816" b="1" i="0" u="none" strike="noStrike" kern="0" cap="none" spc="0" normalizeH="0" baseline="0" noProof="0" dirty="0">
              <a:ln>
                <a:noFill/>
              </a:ln>
              <a:solidFill>
                <a:srgbClr val="00BCF2">
                  <a:lumMod val="75000"/>
                </a:srgbClr>
              </a:solidFill>
              <a:effectLst/>
              <a:uLnTx/>
              <a:uFillTx/>
              <a:latin typeface="Consolas" panose="020B0609020204030204" pitchFamily="49" charset="0"/>
              <a:ea typeface="Segoe UI" pitchFamily="34" charset="0"/>
              <a:cs typeface="Segoe UI" pitchFamily="34" charset="0"/>
            </a:endParaRPr>
          </a:p>
        </p:txBody>
      </p:sp>
      <p:sp>
        <p:nvSpPr>
          <p:cNvPr id="47" name="Vertical Scroll 42"/>
          <p:cNvSpPr>
            <a:spLocks noChangeAspect="1"/>
          </p:cNvSpPr>
          <p:nvPr/>
        </p:nvSpPr>
        <p:spPr bwMode="auto">
          <a:xfrm>
            <a:off x="1688811" y="5745744"/>
            <a:ext cx="422092" cy="428662"/>
          </a:xfrm>
          <a:prstGeom prst="foldedCorner">
            <a:avLst>
              <a:gd name="adj" fmla="val 23572"/>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91414" rIns="0" bIns="34284" rtlCol="0" anchor="ctr" anchorCtr="0"/>
          <a:lstStyle/>
          <a:p>
            <a:pPr marL="0" marR="0" lvl="0" indent="0" algn="ctr" defTabSz="932284" rtl="0" eaLnBrk="1" fontAlgn="auto" latinLnBrk="0" hangingPunct="1">
              <a:lnSpc>
                <a:spcPct val="100000"/>
              </a:lnSpc>
              <a:spcBef>
                <a:spcPts val="0"/>
              </a:spcBef>
              <a:spcAft>
                <a:spcPts val="0"/>
              </a:spcAft>
              <a:buClrTx/>
              <a:buSzTx/>
              <a:buFontTx/>
              <a:buNone/>
              <a:tabLst/>
              <a:defRPr/>
            </a:pPr>
            <a:r>
              <a:rPr kumimoji="0" lang="en-US" sz="816" b="1" i="0" u="none" strike="noStrike" kern="0" cap="none" spc="0" normalizeH="0" baseline="0" noProof="0">
                <a:ln>
                  <a:noFill/>
                </a:ln>
                <a:solidFill>
                  <a:srgbClr val="00BCF2">
                    <a:lumMod val="75000"/>
                  </a:srgbClr>
                </a:solidFill>
                <a:effectLst/>
                <a:uLnTx/>
                <a:uFillTx/>
                <a:latin typeface="Consolas" panose="020B0609020204030204" pitchFamily="49" charset="0"/>
                <a:ea typeface="Segoe UI" pitchFamily="34" charset="0"/>
                <a:cs typeface="Segoe UI" pitchFamily="34" charset="0"/>
              </a:rPr>
              <a:t>T-SQL</a:t>
            </a:r>
            <a:endParaRPr kumimoji="0" lang="en-US" sz="816" b="1" i="0" u="none" strike="noStrike" kern="0" cap="none" spc="0" normalizeH="0" baseline="0" noProof="0" dirty="0">
              <a:ln>
                <a:noFill/>
              </a:ln>
              <a:solidFill>
                <a:srgbClr val="00BCF2">
                  <a:lumMod val="75000"/>
                </a:srgbClr>
              </a:solidFill>
              <a:effectLst/>
              <a:uLnTx/>
              <a:uFillTx/>
              <a:latin typeface="Consolas" panose="020B0609020204030204" pitchFamily="49" charset="0"/>
              <a:ea typeface="Segoe UI" pitchFamily="34" charset="0"/>
              <a:cs typeface="Segoe UI" pitchFamily="34" charset="0"/>
            </a:endParaRPr>
          </a:p>
        </p:txBody>
      </p:sp>
      <p:sp>
        <p:nvSpPr>
          <p:cNvPr id="51" name="Vertical Scroll 44"/>
          <p:cNvSpPr>
            <a:spLocks noChangeAspect="1"/>
          </p:cNvSpPr>
          <p:nvPr/>
        </p:nvSpPr>
        <p:spPr bwMode="auto">
          <a:xfrm>
            <a:off x="1547280" y="5745744"/>
            <a:ext cx="422092" cy="428662"/>
          </a:xfrm>
          <a:prstGeom prst="foldedCorner">
            <a:avLst>
              <a:gd name="adj" fmla="val 23572"/>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91414" rIns="0" bIns="34284" rtlCol="0" anchor="ctr" anchorCtr="0"/>
          <a:lstStyle/>
          <a:p>
            <a:pPr marL="0" marR="0" lvl="0" indent="0" algn="ctr" defTabSz="932284" rtl="0" eaLnBrk="1" fontAlgn="auto" latinLnBrk="0" hangingPunct="1">
              <a:lnSpc>
                <a:spcPct val="100000"/>
              </a:lnSpc>
              <a:spcBef>
                <a:spcPts val="0"/>
              </a:spcBef>
              <a:spcAft>
                <a:spcPts val="0"/>
              </a:spcAft>
              <a:buClrTx/>
              <a:buSzTx/>
              <a:buFontTx/>
              <a:buNone/>
              <a:tabLst/>
              <a:defRPr/>
            </a:pPr>
            <a:r>
              <a:rPr kumimoji="0" lang="en-US" sz="816" b="1" i="0" u="none" strike="noStrike" kern="0" cap="none" spc="0" normalizeH="0" baseline="0" noProof="0">
                <a:ln>
                  <a:noFill/>
                </a:ln>
                <a:solidFill>
                  <a:srgbClr val="00BCF2">
                    <a:lumMod val="75000"/>
                  </a:srgbClr>
                </a:solidFill>
                <a:effectLst/>
                <a:uLnTx/>
                <a:uFillTx/>
                <a:latin typeface="Consolas" panose="020B0609020204030204" pitchFamily="49" charset="0"/>
                <a:ea typeface="Segoe UI" pitchFamily="34" charset="0"/>
                <a:cs typeface="Segoe UI" pitchFamily="34" charset="0"/>
              </a:rPr>
              <a:t>T-SQL</a:t>
            </a:r>
            <a:endParaRPr kumimoji="0" lang="en-US" sz="816" b="1" i="0" u="none" strike="noStrike" kern="0" cap="none" spc="0" normalizeH="0" baseline="0" noProof="0" dirty="0">
              <a:ln>
                <a:noFill/>
              </a:ln>
              <a:solidFill>
                <a:srgbClr val="00BCF2">
                  <a:lumMod val="75000"/>
                </a:srgbClr>
              </a:solidFill>
              <a:effectLst/>
              <a:uLnTx/>
              <a:uFillTx/>
              <a:latin typeface="Consolas" panose="020B0609020204030204" pitchFamily="49" charset="0"/>
              <a:ea typeface="Segoe UI" pitchFamily="34" charset="0"/>
              <a:cs typeface="Segoe UI" pitchFamily="34" charset="0"/>
            </a:endParaRPr>
          </a:p>
        </p:txBody>
      </p:sp>
      <p:sp>
        <p:nvSpPr>
          <p:cNvPr id="55" name="Vertical Scroll 45"/>
          <p:cNvSpPr>
            <a:spLocks noChangeAspect="1"/>
          </p:cNvSpPr>
          <p:nvPr/>
        </p:nvSpPr>
        <p:spPr bwMode="auto">
          <a:xfrm>
            <a:off x="2036784" y="5745744"/>
            <a:ext cx="422092" cy="428662"/>
          </a:xfrm>
          <a:prstGeom prst="foldedCorner">
            <a:avLst>
              <a:gd name="adj" fmla="val 24339"/>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91414" rIns="0" bIns="34284" rtlCol="0" anchor="ctr" anchorCtr="0"/>
          <a:lstStyle/>
          <a:p>
            <a:pPr marL="0" marR="0" lvl="0" indent="0" algn="ctr" defTabSz="932284" rtl="0" eaLnBrk="1" fontAlgn="auto" latinLnBrk="0" hangingPunct="1">
              <a:lnSpc>
                <a:spcPct val="100000"/>
              </a:lnSpc>
              <a:spcBef>
                <a:spcPts val="0"/>
              </a:spcBef>
              <a:spcAft>
                <a:spcPts val="0"/>
              </a:spcAft>
              <a:buClrTx/>
              <a:buSzTx/>
              <a:buFontTx/>
              <a:buNone/>
              <a:tabLst/>
              <a:defRPr/>
            </a:pPr>
            <a:r>
              <a:rPr kumimoji="0" lang="en-US" sz="816" b="1" i="0" u="none" strike="noStrike" kern="0" cap="none" spc="0" normalizeH="0" baseline="0" noProof="0">
                <a:ln>
                  <a:noFill/>
                </a:ln>
                <a:solidFill>
                  <a:srgbClr val="00BCF2">
                    <a:lumMod val="75000"/>
                  </a:srgbClr>
                </a:solidFill>
                <a:effectLst/>
                <a:uLnTx/>
                <a:uFillTx/>
                <a:latin typeface="Consolas" panose="020B0609020204030204" pitchFamily="49" charset="0"/>
                <a:ea typeface="Segoe UI" pitchFamily="34" charset="0"/>
                <a:cs typeface="Segoe UI" pitchFamily="34" charset="0"/>
              </a:rPr>
              <a:t>T-SQL</a:t>
            </a:r>
            <a:endParaRPr kumimoji="0" lang="en-US" sz="816" b="1" i="0" u="none" strike="noStrike" kern="0" cap="none" spc="0" normalizeH="0" baseline="0" noProof="0" dirty="0">
              <a:ln>
                <a:noFill/>
              </a:ln>
              <a:solidFill>
                <a:srgbClr val="00BCF2">
                  <a:lumMod val="75000"/>
                </a:srgbClr>
              </a:solidFill>
              <a:effectLst/>
              <a:uLnTx/>
              <a:uFillTx/>
              <a:latin typeface="Consolas" panose="020B0609020204030204" pitchFamily="49" charset="0"/>
              <a:ea typeface="Segoe UI" pitchFamily="34" charset="0"/>
              <a:cs typeface="Segoe UI" pitchFamily="34" charset="0"/>
            </a:endParaRPr>
          </a:p>
        </p:txBody>
      </p:sp>
      <p:sp>
        <p:nvSpPr>
          <p:cNvPr id="56" name="Vertical Scroll 45"/>
          <p:cNvSpPr>
            <a:spLocks noChangeAspect="1"/>
          </p:cNvSpPr>
          <p:nvPr/>
        </p:nvSpPr>
        <p:spPr bwMode="auto">
          <a:xfrm>
            <a:off x="2201300" y="5745744"/>
            <a:ext cx="422092" cy="428662"/>
          </a:xfrm>
          <a:prstGeom prst="foldedCorner">
            <a:avLst>
              <a:gd name="adj" fmla="val 22805"/>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91414" rIns="0" bIns="34284" rtlCol="0" anchor="ctr" anchorCtr="0"/>
          <a:lstStyle/>
          <a:p>
            <a:pPr marL="0" marR="0" lvl="0" indent="0" algn="ctr" defTabSz="932284" rtl="0" eaLnBrk="1" fontAlgn="auto" latinLnBrk="0" hangingPunct="1">
              <a:lnSpc>
                <a:spcPct val="100000"/>
              </a:lnSpc>
              <a:spcBef>
                <a:spcPts val="0"/>
              </a:spcBef>
              <a:spcAft>
                <a:spcPts val="0"/>
              </a:spcAft>
              <a:buClrTx/>
              <a:buSzTx/>
              <a:buFontTx/>
              <a:buNone/>
              <a:tabLst/>
              <a:defRPr/>
            </a:pPr>
            <a:r>
              <a:rPr kumimoji="0" lang="en-US" sz="816" b="1" i="0" u="none" strike="noStrike" kern="0" cap="none" spc="0" normalizeH="0" baseline="0" noProof="0" dirty="0">
                <a:ln>
                  <a:noFill/>
                </a:ln>
                <a:solidFill>
                  <a:srgbClr val="00BCF2">
                    <a:lumMod val="75000"/>
                  </a:srgbClr>
                </a:solidFill>
                <a:effectLst/>
                <a:uLnTx/>
                <a:uFillTx/>
                <a:latin typeface="Consolas" panose="020B0609020204030204" pitchFamily="49" charset="0"/>
                <a:ea typeface="Segoe UI" pitchFamily="34" charset="0"/>
                <a:cs typeface="Segoe UI" pitchFamily="34" charset="0"/>
              </a:rPr>
              <a:t>T-SQL</a:t>
            </a:r>
          </a:p>
        </p:txBody>
      </p:sp>
      <p:cxnSp>
        <p:nvCxnSpPr>
          <p:cNvPr id="57" name="Straight Arrow Connector 56"/>
          <p:cNvCxnSpPr>
            <a:cxnSpLocks/>
          </p:cNvCxnSpPr>
          <p:nvPr/>
        </p:nvCxnSpPr>
        <p:spPr>
          <a:xfrm>
            <a:off x="3109560" y="5649932"/>
            <a:ext cx="110099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1963702" y="1706148"/>
            <a:ext cx="1714853" cy="1935651"/>
            <a:chOff x="1443381" y="1254635"/>
            <a:chExt cx="1261036" cy="1423402"/>
          </a:xfrm>
        </p:grpSpPr>
        <p:pic>
          <p:nvPicPr>
            <p:cNvPr id="59" name="Picture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781412" y="1254635"/>
              <a:ext cx="543720" cy="571378"/>
            </a:xfrm>
            <a:prstGeom prst="rect">
              <a:avLst/>
            </a:prstGeom>
          </p:spPr>
        </p:pic>
        <p:sp>
          <p:nvSpPr>
            <p:cNvPr id="60" name="Rectangle 59"/>
            <p:cNvSpPr/>
            <p:nvPr/>
          </p:nvSpPr>
          <p:spPr>
            <a:xfrm>
              <a:off x="1443381" y="1941559"/>
              <a:ext cx="1261036" cy="34444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Azure Portal</a:t>
              </a:r>
            </a:p>
          </p:txBody>
        </p:sp>
        <p:cxnSp>
          <p:nvCxnSpPr>
            <p:cNvPr id="61" name="Straight Arrow Connector 60"/>
            <p:cNvCxnSpPr>
              <a:cxnSpLocks/>
            </p:cNvCxnSpPr>
            <p:nvPr/>
          </p:nvCxnSpPr>
          <p:spPr>
            <a:xfrm flipH="1">
              <a:off x="1773297" y="2396233"/>
              <a:ext cx="232308" cy="2818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213924" y="3440949"/>
            <a:ext cx="2324917" cy="1271888"/>
            <a:chOff x="156663" y="2530339"/>
            <a:chExt cx="1709653" cy="935297"/>
          </a:xfrm>
        </p:grpSpPr>
        <p:sp>
          <p:nvSpPr>
            <p:cNvPr id="70" name="Can 25"/>
            <p:cNvSpPr/>
            <p:nvPr/>
          </p:nvSpPr>
          <p:spPr>
            <a:xfrm>
              <a:off x="1308362" y="2729454"/>
              <a:ext cx="557954" cy="51286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rgbClr val="737373">
                      <a:lumMod val="50000"/>
                    </a:srgbClr>
                  </a:solidFill>
                  <a:effectLst/>
                  <a:uLnTx/>
                  <a:uFillTx/>
                  <a:latin typeface="Segoe UI Semilight"/>
                  <a:ea typeface="+mn-ea"/>
                  <a:cs typeface="+mn-cs"/>
                </a:rPr>
                <a:t>Job Account</a:t>
              </a:r>
            </a:p>
          </p:txBody>
        </p:sp>
        <p:grpSp>
          <p:nvGrpSpPr>
            <p:cNvPr id="72" name="Group 71"/>
            <p:cNvGrpSpPr/>
            <p:nvPr/>
          </p:nvGrpSpPr>
          <p:grpSpPr>
            <a:xfrm>
              <a:off x="156663" y="2530339"/>
              <a:ext cx="885248" cy="935297"/>
              <a:chOff x="394627" y="2554485"/>
              <a:chExt cx="885248" cy="1006530"/>
            </a:xfrm>
          </p:grpSpPr>
          <p:sp>
            <p:nvSpPr>
              <p:cNvPr id="74" name="Vertical Scroll 3"/>
              <p:cNvSpPr/>
              <p:nvPr/>
            </p:nvSpPr>
            <p:spPr bwMode="auto">
              <a:xfrm>
                <a:off x="455362" y="2554485"/>
                <a:ext cx="824513" cy="942609"/>
              </a:xfrm>
              <a:prstGeom prst="foldedCorner">
                <a:avLst>
                  <a:gd name="adj" fmla="val 20133"/>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t" anchorCtr="0"/>
              <a:lstStyle/>
              <a:p>
                <a:pPr marL="0" marR="0" lvl="0" indent="0" algn="l" defTabSz="932284" rtl="0" eaLnBrk="1" fontAlgn="auto" latinLnBrk="0" hangingPunct="1">
                  <a:lnSpc>
                    <a:spcPct val="100000"/>
                  </a:lnSpc>
                  <a:spcBef>
                    <a:spcPts val="0"/>
                  </a:spcBef>
                  <a:spcAft>
                    <a:spcPts val="0"/>
                  </a:spcAft>
                  <a:buClrTx/>
                  <a:buSzTx/>
                  <a:buFontTx/>
                  <a:buNone/>
                  <a:tabLst/>
                  <a:defRPr/>
                </a:pPr>
                <a:r>
                  <a:rPr kumimoji="0" lang="en-US" sz="1904" b="1" i="0" u="none" strike="noStrike" kern="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T-SQL</a:t>
                </a:r>
              </a:p>
              <a:p>
                <a:pPr marL="0" marR="0" lvl="0" indent="0" algn="l" defTabSz="932284" rtl="0" eaLnBrk="1" fontAlgn="auto" latinLnBrk="0" hangingPunct="1">
                  <a:lnSpc>
                    <a:spcPct val="100000"/>
                  </a:lnSpc>
                  <a:spcBef>
                    <a:spcPts val="0"/>
                  </a:spcBef>
                  <a:spcAft>
                    <a:spcPts val="0"/>
                  </a:spcAft>
                  <a:buClrTx/>
                  <a:buSzTx/>
                  <a:buFontTx/>
                  <a:buNone/>
                  <a:tabLst/>
                  <a:defRPr/>
                </a:pPr>
                <a:r>
                  <a:rPr kumimoji="0" lang="en-US" sz="952" b="1" i="0" u="none" strike="noStrike" kern="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CREATE TABLE…</a:t>
                </a:r>
              </a:p>
              <a:p>
                <a:pPr marL="0" marR="0" lvl="0" indent="0" algn="l" defTabSz="932284" rtl="0" eaLnBrk="1" fontAlgn="auto" latinLnBrk="0" hangingPunct="1">
                  <a:lnSpc>
                    <a:spcPct val="100000"/>
                  </a:lnSpc>
                  <a:spcBef>
                    <a:spcPts val="0"/>
                  </a:spcBef>
                  <a:spcAft>
                    <a:spcPts val="0"/>
                  </a:spcAft>
                  <a:buClrTx/>
                  <a:buSzTx/>
                  <a:buFontTx/>
                  <a:buNone/>
                  <a:tabLst/>
                  <a:defRPr/>
                </a:pPr>
                <a:r>
                  <a:rPr kumimoji="0" lang="en-US" sz="952" b="1" i="0" u="none" strike="noStrike" kern="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CREATE INDEX…</a:t>
                </a:r>
              </a:p>
              <a:p>
                <a:pPr marL="0" marR="0" lvl="0" indent="0" algn="l" defTabSz="932284" rtl="0" eaLnBrk="1" fontAlgn="auto" latinLnBrk="0" hangingPunct="1">
                  <a:lnSpc>
                    <a:spcPct val="100000"/>
                  </a:lnSpc>
                  <a:spcBef>
                    <a:spcPts val="0"/>
                  </a:spcBef>
                  <a:spcAft>
                    <a:spcPts val="0"/>
                  </a:spcAft>
                  <a:buClrTx/>
                  <a:buSzTx/>
                  <a:buFontTx/>
                  <a:buNone/>
                  <a:tabLst/>
                  <a:defRPr/>
                </a:pPr>
                <a:r>
                  <a:rPr kumimoji="0" lang="en-US" sz="952" b="1" i="0" u="none" strike="noStrike" kern="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INSERT INTO…</a:t>
                </a:r>
              </a:p>
              <a:p>
                <a:pPr marL="0" marR="0" lvl="0" indent="0" algn="l" defTabSz="932284" rtl="0" eaLnBrk="1" fontAlgn="auto" latinLnBrk="0" hangingPunct="1">
                  <a:lnSpc>
                    <a:spcPct val="100000"/>
                  </a:lnSpc>
                  <a:spcBef>
                    <a:spcPts val="0"/>
                  </a:spcBef>
                  <a:spcAft>
                    <a:spcPts val="0"/>
                  </a:spcAft>
                  <a:buClrTx/>
                  <a:buSzTx/>
                  <a:buFontTx/>
                  <a:buNone/>
                  <a:tabLst/>
                  <a:defRPr/>
                </a:pPr>
                <a:r>
                  <a:rPr kumimoji="0" lang="en-US" sz="952" b="1" i="0" u="none" strike="noStrike" kern="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SELECT * FROM…</a:t>
                </a:r>
              </a:p>
            </p:txBody>
          </p:sp>
          <p:sp>
            <p:nvSpPr>
              <p:cNvPr id="75" name="Vertical Scroll 3"/>
              <p:cNvSpPr/>
              <p:nvPr/>
            </p:nvSpPr>
            <p:spPr bwMode="auto">
              <a:xfrm>
                <a:off x="394627" y="2618406"/>
                <a:ext cx="824513" cy="942609"/>
              </a:xfrm>
              <a:prstGeom prst="foldedCorner">
                <a:avLst>
                  <a:gd name="adj" fmla="val 20133"/>
                </a:avLst>
              </a:prstGeom>
              <a:solidFill>
                <a:srgbClr val="FFFFCC"/>
              </a:solidFill>
              <a:ln>
                <a:noFill/>
                <a:headEnd type="none" w="med" len="med"/>
                <a:tailEnd type="none" w="med" len="med"/>
              </a:ln>
              <a:effectLst>
                <a:outerShdw blurRad="76200" dir="13500000" sy="23000" kx="1200000" algn="b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t" anchorCtr="0"/>
              <a:lstStyle/>
              <a:p>
                <a:pPr marL="0" marR="0" lvl="0" indent="0" algn="l" defTabSz="932284" rtl="0" eaLnBrk="1" fontAlgn="auto" latinLnBrk="0" hangingPunct="1">
                  <a:lnSpc>
                    <a:spcPct val="100000"/>
                  </a:lnSpc>
                  <a:spcBef>
                    <a:spcPts val="0"/>
                  </a:spcBef>
                  <a:spcAft>
                    <a:spcPts val="0"/>
                  </a:spcAft>
                  <a:buClrTx/>
                  <a:buSzTx/>
                  <a:buFontTx/>
                  <a:buNone/>
                  <a:tabLst/>
                  <a:defRPr/>
                </a:pPr>
                <a:r>
                  <a:rPr kumimoji="0" lang="en-US" sz="1632" b="1" i="0" u="none" strike="noStrike" kern="0" cap="none" spc="0" normalizeH="0" baseline="0" noProof="0" dirty="0">
                    <a:ln>
                      <a:noFill/>
                    </a:ln>
                    <a:solidFill>
                      <a:srgbClr val="0078D7"/>
                    </a:solidFill>
                    <a:effectLst/>
                    <a:uLnTx/>
                    <a:uFillTx/>
                    <a:latin typeface="Segoe UI Semilight"/>
                    <a:ea typeface="Segoe UI" pitchFamily="34" charset="0"/>
                    <a:cs typeface="Segoe UI" pitchFamily="34" charset="0"/>
                  </a:rPr>
                  <a:t>T-SQL Job</a:t>
                </a:r>
              </a:p>
              <a:p>
                <a:pPr marL="0" marR="0" lvl="0" indent="0" algn="l" defTabSz="932284" rtl="0" eaLnBrk="1" fontAlgn="auto" latinLnBrk="0" hangingPunct="1">
                  <a:lnSpc>
                    <a:spcPct val="100000"/>
                  </a:lnSpc>
                  <a:spcBef>
                    <a:spcPts val="0"/>
                  </a:spcBef>
                  <a:spcAft>
                    <a:spcPts val="0"/>
                  </a:spcAft>
                  <a:buClrTx/>
                  <a:buSzTx/>
                  <a:buFontTx/>
                  <a:buNone/>
                  <a:tabLst/>
                  <a:defRPr/>
                </a:pPr>
                <a:r>
                  <a:rPr kumimoji="0" lang="en-US" sz="952" b="1" i="0" u="none" strike="noStrike" kern="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SELECT * FROM…</a:t>
                </a:r>
              </a:p>
            </p:txBody>
          </p:sp>
        </p:grpSp>
      </p:grpSp>
      <p:grpSp>
        <p:nvGrpSpPr>
          <p:cNvPr id="76" name="Group 75"/>
          <p:cNvGrpSpPr/>
          <p:nvPr/>
        </p:nvGrpSpPr>
        <p:grpSpPr>
          <a:xfrm>
            <a:off x="453783" y="1813040"/>
            <a:ext cx="1485779" cy="1828759"/>
            <a:chOff x="333046" y="1333239"/>
            <a:chExt cx="1092584" cy="1344798"/>
          </a:xfrm>
        </p:grpSpPr>
        <p:cxnSp>
          <p:nvCxnSpPr>
            <p:cNvPr id="77" name="Straight Arrow Connector 76"/>
            <p:cNvCxnSpPr>
              <a:cxnSpLocks/>
            </p:cNvCxnSpPr>
            <p:nvPr/>
          </p:nvCxnSpPr>
          <p:spPr>
            <a:xfrm>
              <a:off x="1192061" y="2396233"/>
              <a:ext cx="233569" cy="2818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8"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86081" y="1333239"/>
              <a:ext cx="318028" cy="425736"/>
            </a:xfrm>
            <a:prstGeom prst="rect">
              <a:avLst/>
            </a:prstGeom>
          </p:spPr>
        </p:pic>
        <p:pic>
          <p:nvPicPr>
            <p:cNvPr id="79" name="Picture 78"/>
            <p:cNvPicPr>
              <a:picLocks noChangeAspect="1"/>
            </p:cNvPicPr>
            <p:nvPr/>
          </p:nvPicPr>
          <p:blipFill rotWithShape="1">
            <a:blip r:embed="rId7"/>
            <a:srcRect l="3668"/>
            <a:stretch/>
          </p:blipFill>
          <p:spPr>
            <a:xfrm>
              <a:off x="845095" y="1967912"/>
              <a:ext cx="435171" cy="284454"/>
            </a:xfrm>
            <a:prstGeom prst="rect">
              <a:avLst/>
            </a:prstGeom>
          </p:spPr>
        </p:pic>
        <p:pic>
          <p:nvPicPr>
            <p:cNvPr id="80" name="Picture 79"/>
            <p:cNvPicPr>
              <a:picLocks noChangeAspect="1"/>
            </p:cNvPicPr>
            <p:nvPr/>
          </p:nvPicPr>
          <p:blipFill rotWithShape="1">
            <a:blip r:embed="rId8"/>
            <a:srcRect l="2597" r="5063" b="6635"/>
            <a:stretch/>
          </p:blipFill>
          <p:spPr>
            <a:xfrm>
              <a:off x="333046" y="1967585"/>
              <a:ext cx="393450" cy="285108"/>
            </a:xfrm>
            <a:prstGeom prst="rect">
              <a:avLst/>
            </a:prstGeom>
          </p:spPr>
        </p:pic>
      </p:grpSp>
      <p:sp>
        <p:nvSpPr>
          <p:cNvPr id="81" name="Can 37"/>
          <p:cNvSpPr/>
          <p:nvPr/>
        </p:nvSpPr>
        <p:spPr>
          <a:xfrm>
            <a:off x="10733657" y="3689835"/>
            <a:ext cx="729466" cy="719318"/>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D83B01">
                    <a:lumMod val="50000"/>
                  </a:srgbClr>
                </a:solidFill>
                <a:effectLst/>
                <a:uLnTx/>
                <a:uFillTx/>
                <a:latin typeface="Segoe UI Semilight"/>
                <a:ea typeface="+mn-ea"/>
                <a:cs typeface="+mn-cs"/>
              </a:rPr>
              <a:t>Tenant Analytics </a:t>
            </a:r>
          </a:p>
        </p:txBody>
      </p:sp>
      <p:sp>
        <p:nvSpPr>
          <p:cNvPr id="82" name="Rectangle 81"/>
          <p:cNvSpPr/>
          <p:nvPr/>
        </p:nvSpPr>
        <p:spPr>
          <a:xfrm>
            <a:off x="1419495" y="5723227"/>
            <a:ext cx="1308762" cy="633318"/>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62" name="Group 61"/>
          <p:cNvGrpSpPr/>
          <p:nvPr/>
        </p:nvGrpSpPr>
        <p:grpSpPr>
          <a:xfrm>
            <a:off x="1302040" y="4453212"/>
            <a:ext cx="1714853" cy="1379388"/>
            <a:chOff x="956821" y="3274717"/>
            <a:chExt cx="1261036" cy="1014348"/>
          </a:xfrm>
        </p:grpSpPr>
        <p:sp>
          <p:nvSpPr>
            <p:cNvPr id="63" name="Rectangle 62"/>
            <p:cNvSpPr/>
            <p:nvPr/>
          </p:nvSpPr>
          <p:spPr>
            <a:xfrm>
              <a:off x="956821" y="4001421"/>
              <a:ext cx="1261036" cy="28764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Elastic Jobs </a:t>
              </a:r>
            </a:p>
          </p:txBody>
        </p:sp>
        <p:cxnSp>
          <p:nvCxnSpPr>
            <p:cNvPr id="64" name="Straight Arrow Connector 63"/>
            <p:cNvCxnSpPr>
              <a:cxnSpLocks/>
            </p:cNvCxnSpPr>
            <p:nvPr/>
          </p:nvCxnSpPr>
          <p:spPr>
            <a:xfrm flipH="1" flipV="1">
              <a:off x="1587339" y="3274717"/>
              <a:ext cx="1" cy="6471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3" name="Straight Arrow Connector 82"/>
          <p:cNvCxnSpPr>
            <a:cxnSpLocks/>
          </p:cNvCxnSpPr>
          <p:nvPr/>
        </p:nvCxnSpPr>
        <p:spPr>
          <a:xfrm>
            <a:off x="11098389" y="2830122"/>
            <a:ext cx="1" cy="936531"/>
          </a:xfrm>
          <a:prstGeom prst="straightConnector1">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4" name="Freeform: Shape 83"/>
          <p:cNvSpPr/>
          <p:nvPr/>
        </p:nvSpPr>
        <p:spPr>
          <a:xfrm rot="16200000" flipH="1">
            <a:off x="5567657" y="1035285"/>
            <a:ext cx="2120166" cy="8936546"/>
          </a:xfrm>
          <a:custGeom>
            <a:avLst/>
            <a:gdLst>
              <a:gd name="connsiteX0" fmla="*/ 1076325 w 1076325"/>
              <a:gd name="connsiteY0" fmla="*/ 0 h 847725"/>
              <a:gd name="connsiteX1" fmla="*/ 1076325 w 1076325"/>
              <a:gd name="connsiteY1" fmla="*/ 847725 h 847725"/>
              <a:gd name="connsiteX2" fmla="*/ 0 w 1076325"/>
              <a:gd name="connsiteY2" fmla="*/ 847725 h 847725"/>
              <a:gd name="connsiteX3" fmla="*/ 0 w 1076325"/>
              <a:gd name="connsiteY3" fmla="*/ 838200 h 847725"/>
              <a:gd name="connsiteX0" fmla="*/ 1076325 w 1076325"/>
              <a:gd name="connsiteY0" fmla="*/ 0 h 847725"/>
              <a:gd name="connsiteX1" fmla="*/ 1076325 w 1076325"/>
              <a:gd name="connsiteY1" fmla="*/ 847725 h 847725"/>
              <a:gd name="connsiteX2" fmla="*/ 0 w 1076325"/>
              <a:gd name="connsiteY2" fmla="*/ 847725 h 847725"/>
            </a:gdLst>
            <a:ahLst/>
            <a:cxnLst>
              <a:cxn ang="0">
                <a:pos x="connsiteX0" y="connsiteY0"/>
              </a:cxn>
              <a:cxn ang="0">
                <a:pos x="connsiteX1" y="connsiteY1"/>
              </a:cxn>
              <a:cxn ang="0">
                <a:pos x="connsiteX2" y="connsiteY2"/>
              </a:cxn>
            </a:cxnLst>
            <a:rect l="l" t="t" r="r" b="b"/>
            <a:pathLst>
              <a:path w="1076325" h="847725">
                <a:moveTo>
                  <a:pt x="1076325" y="0"/>
                </a:moveTo>
                <a:lnTo>
                  <a:pt x="1076325" y="847725"/>
                </a:lnTo>
                <a:lnTo>
                  <a:pt x="0" y="847725"/>
                </a:lnTo>
              </a:path>
            </a:pathLst>
          </a:cu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a:ln>
                <a:noFill/>
              </a:ln>
              <a:solidFill>
                <a:srgbClr val="353535"/>
              </a:solidFill>
              <a:effectLst/>
              <a:uLnTx/>
              <a:uFillTx/>
              <a:latin typeface="Segoe UI Semilight"/>
              <a:ea typeface="+mn-ea"/>
              <a:cs typeface="+mn-cs"/>
            </a:endParaRPr>
          </a:p>
        </p:txBody>
      </p:sp>
      <p:cxnSp>
        <p:nvCxnSpPr>
          <p:cNvPr id="6" name="Straight Connector 5"/>
          <p:cNvCxnSpPr>
            <a:stCxn id="63" idx="2"/>
            <a:endCxn id="84" idx="0"/>
          </p:cNvCxnSpPr>
          <p:nvPr/>
        </p:nvCxnSpPr>
        <p:spPr>
          <a:xfrm>
            <a:off x="2159467" y="5832599"/>
            <a:ext cx="0" cy="731042"/>
          </a:xfrm>
          <a:prstGeom prst="line">
            <a:avLst/>
          </a:prstGeom>
          <a:ln w="3810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11231824" y="4443474"/>
            <a:ext cx="1204651" cy="674031"/>
          </a:xfrm>
          <a:prstGeom prst="rect">
            <a:avLst/>
          </a:prstGeom>
        </p:spPr>
        <p:txBody>
          <a:bodyPr wrap="square">
            <a:spAutoFit/>
          </a:bodyPr>
          <a:lstStyle/>
          <a:p>
            <a:pPr marL="0" marR="0" lvl="0" indent="0" algn="l" defTabSz="932742" rtl="0" eaLnBrk="1" fontAlgn="auto" latinLnBrk="0" hangingPunct="1">
              <a:lnSpc>
                <a:spcPct val="90000"/>
              </a:lnSpc>
              <a:spcBef>
                <a:spcPts val="1632"/>
              </a:spcBef>
              <a:spcAft>
                <a:spcPts val="0"/>
              </a:spcAft>
              <a:buClrTx/>
              <a:buSzTx/>
              <a:buFontTx/>
              <a:buNone/>
              <a:tabLst/>
              <a:defRPr/>
            </a:pPr>
            <a:r>
              <a:rPr kumimoji="0" lang="en-US" sz="1400" b="1" i="0" u="none" strike="noStrike" kern="1200" cap="none" spc="0" normalizeH="0" baseline="0" noProof="0" dirty="0">
                <a:ln>
                  <a:noFill/>
                </a:ln>
                <a:solidFill>
                  <a:srgbClr val="353535"/>
                </a:solidFill>
                <a:effectLst/>
                <a:uLnTx/>
                <a:uFillTx/>
                <a:latin typeface="Segoe UI Semilight"/>
                <a:ea typeface="+mn-ea"/>
                <a:cs typeface="+mn-cs"/>
              </a:rPr>
              <a:t>SQL DB with ColumnStore or SQL DW</a:t>
            </a:r>
          </a:p>
        </p:txBody>
      </p:sp>
      <p:sp>
        <p:nvSpPr>
          <p:cNvPr id="69" name="TextBox 68"/>
          <p:cNvSpPr txBox="1"/>
          <p:nvPr/>
        </p:nvSpPr>
        <p:spPr>
          <a:xfrm>
            <a:off x="4659185" y="6043493"/>
            <a:ext cx="2849610"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ysClr val="windowText" lastClr="000000"/>
                </a:solidFill>
                <a:effectLst/>
                <a:uLnTx/>
                <a:uFillTx/>
                <a:latin typeface="Segoe UI Semilight"/>
                <a:ea typeface="+mn-ea"/>
                <a:cs typeface="+mn-cs"/>
              </a:rPr>
              <a:t>Tenant Databases</a:t>
            </a:r>
          </a:p>
        </p:txBody>
      </p:sp>
    </p:spTree>
    <p:extLst>
      <p:ext uri="{BB962C8B-B14F-4D97-AF65-F5344CB8AC3E}">
        <p14:creationId xmlns:p14="http://schemas.microsoft.com/office/powerpoint/2010/main" val="14676530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6"/>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6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35000" decel="65000" fill="hold" grpId="0" nodeType="clickEffect">
                                  <p:stCondLst>
                                    <p:cond delay="0"/>
                                  </p:stCondLst>
                                  <p:childTnLst>
                                    <p:animMotion origin="layout" path="M 2.22222E-6 -4.93827E-7 L 0.19826 -4.93827E-7 " pathEditMode="relative" rAng="0" ptsTypes="AA">
                                      <p:cBhvr>
                                        <p:cTn id="27" dur="500" fill="hold"/>
                                        <p:tgtEl>
                                          <p:spTgt spid="46"/>
                                        </p:tgtEl>
                                        <p:attrNameLst>
                                          <p:attrName>ppt_x</p:attrName>
                                          <p:attrName>ppt_y</p:attrName>
                                        </p:attrNameLst>
                                      </p:cBhvr>
                                      <p:rCtr x="9913" y="0"/>
                                    </p:animMotion>
                                  </p:childTnLst>
                                </p:cTn>
                              </p:par>
                            </p:childTnLst>
                          </p:cTn>
                        </p:par>
                        <p:par>
                          <p:cTn id="28" fill="hold">
                            <p:stCondLst>
                              <p:cond delay="500"/>
                            </p:stCondLst>
                            <p:childTnLst>
                              <p:par>
                                <p:cTn id="29" presetID="42" presetClass="path" presetSubtype="0" accel="50000" decel="50000" fill="hold" grpId="0" nodeType="afterEffect">
                                  <p:stCondLst>
                                    <p:cond delay="0"/>
                                  </p:stCondLst>
                                  <p:childTnLst>
                                    <p:animMotion origin="layout" path="M 0.00105 -4.93827E-7 L 0.27032 -0.00031 " pathEditMode="relative" rAng="0" ptsTypes="AA">
                                      <p:cBhvr>
                                        <p:cTn id="30" dur="500" fill="hold"/>
                                        <p:tgtEl>
                                          <p:spTgt spid="47"/>
                                        </p:tgtEl>
                                        <p:attrNameLst>
                                          <p:attrName>ppt_x</p:attrName>
                                          <p:attrName>ppt_y</p:attrName>
                                        </p:attrNameLst>
                                      </p:cBhvr>
                                      <p:rCtr x="13455" y="-31"/>
                                    </p:animMotion>
                                  </p:childTnLst>
                                </p:cTn>
                              </p:par>
                            </p:childTnLst>
                          </p:cTn>
                        </p:par>
                        <p:par>
                          <p:cTn id="31" fill="hold">
                            <p:stCondLst>
                              <p:cond delay="1000"/>
                            </p:stCondLst>
                            <p:childTnLst>
                              <p:par>
                                <p:cTn id="32" presetID="42" presetClass="path" presetSubtype="0" accel="50000" decel="50000" fill="hold" grpId="0" nodeType="afterEffect">
                                  <p:stCondLst>
                                    <p:cond delay="0"/>
                                  </p:stCondLst>
                                  <p:childTnLst>
                                    <p:animMotion origin="layout" path="M 5.55556E-7 -4.93827E-7 L 0.3342 -4.93827E-7 " pathEditMode="relative" rAng="0" ptsTypes="AA">
                                      <p:cBhvr>
                                        <p:cTn id="33" dur="500" fill="hold"/>
                                        <p:tgtEl>
                                          <p:spTgt spid="51"/>
                                        </p:tgtEl>
                                        <p:attrNameLst>
                                          <p:attrName>ppt_x</p:attrName>
                                          <p:attrName>ppt_y</p:attrName>
                                        </p:attrNameLst>
                                      </p:cBhvr>
                                      <p:rCtr x="16701" y="0"/>
                                    </p:animMotion>
                                  </p:childTnLst>
                                </p:cTn>
                              </p:par>
                            </p:childTnLst>
                          </p:cTn>
                        </p:par>
                        <p:par>
                          <p:cTn id="34" fill="hold">
                            <p:stCondLst>
                              <p:cond delay="1500"/>
                            </p:stCondLst>
                            <p:childTnLst>
                              <p:par>
                                <p:cTn id="35" presetID="42" presetClass="path" presetSubtype="0" accel="50000" decel="50000" fill="hold" grpId="0" nodeType="afterEffect">
                                  <p:stCondLst>
                                    <p:cond delay="0"/>
                                  </p:stCondLst>
                                  <p:childTnLst>
                                    <p:animMotion origin="layout" path="M 8.33333E-7 -4.93827E-7 L 0.34479 -4.93827E-7 " pathEditMode="relative" rAng="0" ptsTypes="AA">
                                      <p:cBhvr>
                                        <p:cTn id="36" dur="500" fill="hold"/>
                                        <p:tgtEl>
                                          <p:spTgt spid="55"/>
                                        </p:tgtEl>
                                        <p:attrNameLst>
                                          <p:attrName>ppt_x</p:attrName>
                                          <p:attrName>ppt_y</p:attrName>
                                        </p:attrNameLst>
                                      </p:cBhvr>
                                      <p:rCtr x="17240" y="0"/>
                                    </p:animMotion>
                                  </p:childTnLst>
                                </p:cTn>
                              </p:par>
                            </p:childTnLst>
                          </p:cTn>
                        </p:par>
                        <p:par>
                          <p:cTn id="37" fill="hold">
                            <p:stCondLst>
                              <p:cond delay="2000"/>
                            </p:stCondLst>
                            <p:childTnLst>
                              <p:par>
                                <p:cTn id="38" presetID="42" presetClass="path" presetSubtype="0" accel="50000" decel="50000" fill="hold" grpId="0" nodeType="afterEffect">
                                  <p:stCondLst>
                                    <p:cond delay="0"/>
                                  </p:stCondLst>
                                  <p:childTnLst>
                                    <p:animMotion origin="layout" path="M -3.61111E-6 -4.93827E-7 L 0.44254 -4.93827E-7 " pathEditMode="relative" rAng="0" ptsTypes="AA">
                                      <p:cBhvr>
                                        <p:cTn id="39" dur="500" fill="hold"/>
                                        <p:tgtEl>
                                          <p:spTgt spid="56"/>
                                        </p:tgtEl>
                                        <p:attrNameLst>
                                          <p:attrName>ppt_x</p:attrName>
                                          <p:attrName>ppt_y</p:attrName>
                                        </p:attrNameLst>
                                      </p:cBhvr>
                                      <p:rCtr x="22118" y="0"/>
                                    </p:animMotion>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up)">
                                      <p:cBhvr>
                                        <p:cTn id="44" dur="500"/>
                                        <p:tgtEl>
                                          <p:spTgt spid="6"/>
                                        </p:tgtEl>
                                      </p:cBhvr>
                                    </p:animEffect>
                                  </p:childTnLst>
                                </p:cTn>
                              </p:par>
                            </p:childTnLst>
                          </p:cTn>
                        </p:par>
                        <p:par>
                          <p:cTn id="45" fill="hold">
                            <p:stCondLst>
                              <p:cond delay="500"/>
                            </p:stCondLst>
                            <p:childTnLst>
                              <p:par>
                                <p:cTn id="46" presetID="22" presetClass="entr" presetSubtype="4" fill="hold" grpId="0" nodeType="afterEffect">
                                  <p:stCondLst>
                                    <p:cond delay="0"/>
                                  </p:stCondLst>
                                  <p:childTnLst>
                                    <p:set>
                                      <p:cBhvr>
                                        <p:cTn id="47" dur="1" fill="hold">
                                          <p:stCondLst>
                                            <p:cond delay="0"/>
                                          </p:stCondLst>
                                        </p:cTn>
                                        <p:tgtEl>
                                          <p:spTgt spid="84"/>
                                        </p:tgtEl>
                                        <p:attrNameLst>
                                          <p:attrName>style.visibility</p:attrName>
                                        </p:attrNameLst>
                                      </p:cBhvr>
                                      <p:to>
                                        <p:strVal val="visible"/>
                                      </p:to>
                                    </p:set>
                                    <p:animEffect transition="in" filter="wipe(down)">
                                      <p:cBhvr>
                                        <p:cTn id="48" dur="500"/>
                                        <p:tgtEl>
                                          <p:spTgt spid="8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wipe(up)">
                                      <p:cBhvr>
                                        <p:cTn id="5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51" grpId="0" animBg="1"/>
      <p:bldP spid="55" grpId="0" animBg="1"/>
      <p:bldP spid="56" grpId="0" animBg="1"/>
      <p:bldP spid="81" grpId="0" animBg="1"/>
      <p:bldP spid="84" grpId="0" animBg="1"/>
      <p:bldP spid="8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8BFBDC1-3279-4E16-AAA5-B60862D90BE7}"/>
              </a:ext>
            </a:extLst>
          </p:cNvPr>
          <p:cNvSpPr/>
          <p:nvPr/>
        </p:nvSpPr>
        <p:spPr bwMode="auto">
          <a:xfrm>
            <a:off x="0" y="-14548"/>
            <a:ext cx="12436476" cy="1307133"/>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 name="Can 25"/>
          <p:cNvSpPr/>
          <p:nvPr/>
        </p:nvSpPr>
        <p:spPr>
          <a:xfrm>
            <a:off x="6536430" y="3715186"/>
            <a:ext cx="758749" cy="62638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rgbClr val="D83B01">
                    <a:lumMod val="50000"/>
                  </a:srgbClr>
                </a:solidFill>
                <a:effectLst/>
                <a:uLnTx/>
                <a:uFillTx/>
                <a:latin typeface="Segoe UI Semilight"/>
                <a:ea typeface="+mn-ea"/>
                <a:cs typeface="+mn-cs"/>
              </a:rPr>
              <a:t>Catalog</a:t>
            </a:r>
          </a:p>
        </p:txBody>
      </p:sp>
      <p:sp>
        <p:nvSpPr>
          <p:cNvPr id="34" name="Can 18"/>
          <p:cNvSpPr/>
          <p:nvPr/>
        </p:nvSpPr>
        <p:spPr>
          <a:xfrm>
            <a:off x="4155882" y="5247646"/>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D83B01">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 1</a:t>
            </a:r>
          </a:p>
        </p:txBody>
      </p:sp>
      <p:sp>
        <p:nvSpPr>
          <p:cNvPr id="35" name="Can 19"/>
          <p:cNvSpPr/>
          <p:nvPr/>
        </p:nvSpPr>
        <p:spPr>
          <a:xfrm>
            <a:off x="4840746"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D83B01">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 2</a:t>
            </a:r>
          </a:p>
        </p:txBody>
      </p:sp>
      <p:sp>
        <p:nvSpPr>
          <p:cNvPr id="38" name="Can 66"/>
          <p:cNvSpPr/>
          <p:nvPr/>
        </p:nvSpPr>
        <p:spPr>
          <a:xfrm>
            <a:off x="5488813"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D83B01">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 3</a:t>
            </a:r>
          </a:p>
        </p:txBody>
      </p:sp>
      <p:sp>
        <p:nvSpPr>
          <p:cNvPr id="39" name="Can 67"/>
          <p:cNvSpPr/>
          <p:nvPr/>
        </p:nvSpPr>
        <p:spPr>
          <a:xfrm>
            <a:off x="7018917"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D83B01">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 N</a:t>
            </a:r>
          </a:p>
        </p:txBody>
      </p:sp>
      <p:cxnSp>
        <p:nvCxnSpPr>
          <p:cNvPr id="42" name="Straight Arrow Connector 41"/>
          <p:cNvCxnSpPr/>
          <p:nvPr/>
        </p:nvCxnSpPr>
        <p:spPr>
          <a:xfrm>
            <a:off x="6645066" y="3267216"/>
            <a:ext cx="152356" cy="421842"/>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827870" y="866357"/>
            <a:ext cx="184731" cy="374846"/>
          </a:xfrm>
          <a:prstGeom prst="rect">
            <a:avLst/>
          </a:prstGeom>
          <a:noFill/>
        </p:spPr>
        <p:txBody>
          <a:bodyPr wrap="none" rtlCol="0">
            <a:sp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Semilight"/>
              <a:ea typeface="+mn-ea"/>
              <a:cs typeface="+mn-cs"/>
            </a:endParaRPr>
          </a:p>
        </p:txBody>
      </p:sp>
      <p:sp>
        <p:nvSpPr>
          <p:cNvPr id="71" name="Title 1"/>
          <p:cNvSpPr>
            <a:spLocks noGrp="1"/>
          </p:cNvSpPr>
          <p:nvPr>
            <p:ph type="title"/>
          </p:nvPr>
        </p:nvSpPr>
        <p:spPr>
          <a:xfrm>
            <a:off x="622617" y="341637"/>
            <a:ext cx="11773724" cy="833544"/>
          </a:xfrm>
        </p:spPr>
        <p:txBody>
          <a:bodyPr/>
          <a:lstStyle/>
          <a:p>
            <a:r>
              <a:rPr lang="en-US" dirty="0">
                <a:solidFill>
                  <a:schemeClr val="bg1"/>
                </a:solidFill>
              </a:rPr>
              <a:t>Tenant database recovery…</a:t>
            </a:r>
          </a:p>
        </p:txBody>
      </p:sp>
      <p:cxnSp>
        <p:nvCxnSpPr>
          <p:cNvPr id="22" name="Straight Arrow Connector 21"/>
          <p:cNvCxnSpPr/>
          <p:nvPr/>
        </p:nvCxnSpPr>
        <p:spPr>
          <a:xfrm>
            <a:off x="6029318" y="1714784"/>
            <a:ext cx="0" cy="726485"/>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p:cNvCxnSpPr>
          <p:nvPr/>
        </p:nvCxnSpPr>
        <p:spPr>
          <a:xfrm flipH="1">
            <a:off x="5761170" y="3258581"/>
            <a:ext cx="194666" cy="1891879"/>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4485242" y="2473201"/>
            <a:ext cx="2630153" cy="726145"/>
            <a:chOff x="4485242" y="2473201"/>
            <a:chExt cx="2630153" cy="726145"/>
          </a:xfrm>
        </p:grpSpPr>
        <p:sp>
          <p:nvSpPr>
            <p:cNvPr id="36" name="Rectangle 35"/>
            <p:cNvSpPr/>
            <p:nvPr/>
          </p:nvSpPr>
          <p:spPr>
            <a:xfrm>
              <a:off x="4592062" y="2473201"/>
              <a:ext cx="2523333" cy="582711"/>
            </a:xfrm>
            <a:prstGeom prst="rect">
              <a:avLst/>
            </a:prstGeom>
            <a:solidFill>
              <a:srgbClr val="448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37" name="Rectangle 36"/>
            <p:cNvSpPr/>
            <p:nvPr/>
          </p:nvSpPr>
          <p:spPr>
            <a:xfrm>
              <a:off x="4524315" y="2536586"/>
              <a:ext cx="2523333" cy="582711"/>
            </a:xfrm>
            <a:prstGeom prst="rect">
              <a:avLst/>
            </a:prstGeom>
            <a:solidFill>
              <a:srgbClr val="1D7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41" name="Rectangle 40"/>
            <p:cNvSpPr/>
            <p:nvPr/>
          </p:nvSpPr>
          <p:spPr>
            <a:xfrm>
              <a:off x="4485242" y="2616635"/>
              <a:ext cx="2451889" cy="582711"/>
            </a:xfrm>
            <a:prstGeom prst="rect">
              <a:avLst/>
            </a:prstGeom>
            <a:solidFill>
              <a:srgbClr val="006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Apps</a:t>
              </a:r>
            </a:p>
          </p:txBody>
        </p:sp>
      </p:grpSp>
      <p:sp>
        <p:nvSpPr>
          <p:cNvPr id="19" name="TextBox 18"/>
          <p:cNvSpPr txBox="1"/>
          <p:nvPr/>
        </p:nvSpPr>
        <p:spPr>
          <a:xfrm>
            <a:off x="8422713" y="1347776"/>
            <a:ext cx="3973629" cy="923714"/>
          </a:xfrm>
          <a:prstGeom prst="rect">
            <a:avLst/>
          </a:prstGeom>
          <a:noFill/>
        </p:spPr>
        <p:txBody>
          <a:bodyPr wrap="square" rtlCol="0">
            <a:spAutoFit/>
          </a:bodyPr>
          <a:lstStyle/>
          <a:p>
            <a:pPr marL="280951" marR="0" lvl="0" indent="-280951" algn="l" defTabSz="914340" rtl="0" eaLnBrk="1" fontAlgn="auto" latinLnBrk="0" hangingPunct="1">
              <a:lnSpc>
                <a:spcPct val="100000"/>
              </a:lnSpc>
              <a:spcBef>
                <a:spcPts val="0"/>
              </a:spcBef>
              <a:spcAft>
                <a:spcPts val="0"/>
              </a:spcAft>
              <a:buClrTx/>
              <a:buSzTx/>
              <a:buFontTx/>
              <a:buNone/>
              <a:tabLst/>
              <a:defRPr/>
            </a:pPr>
            <a:r>
              <a:rPr kumimoji="0" lang="en-US" sz="1801" b="0" i="0" u="none" strike="noStrike" kern="0" cap="none" spc="0" normalizeH="0" baseline="0" noProof="0" dirty="0">
                <a:ln>
                  <a:noFill/>
                </a:ln>
                <a:solidFill>
                  <a:sysClr val="windowText" lastClr="000000"/>
                </a:solidFill>
                <a:effectLst/>
                <a:uLnTx/>
                <a:uFillTx/>
                <a:latin typeface="Segoe UI"/>
                <a:ea typeface="+mn-ea"/>
                <a:cs typeface="+mn-cs"/>
              </a:rPr>
              <a:t>0.	Oops!  Tenant user accidentally deletes or corrupts data in their tenant database. </a:t>
            </a:r>
          </a:p>
        </p:txBody>
      </p:sp>
      <p:sp>
        <p:nvSpPr>
          <p:cNvPr id="20" name="Freeform 87"/>
          <p:cNvSpPr/>
          <p:nvPr/>
        </p:nvSpPr>
        <p:spPr>
          <a:xfrm>
            <a:off x="5431356" y="5281674"/>
            <a:ext cx="670017" cy="577205"/>
          </a:xfrm>
          <a:custGeom>
            <a:avLst/>
            <a:gdLst>
              <a:gd name="connsiteX0" fmla="*/ 524322 w 1048644"/>
              <a:gd name="connsiteY0" fmla="*/ 686827 h 903386"/>
              <a:gd name="connsiteX1" fmla="*/ 570272 w 1048644"/>
              <a:gd name="connsiteY1" fmla="*/ 732778 h 903386"/>
              <a:gd name="connsiteX2" fmla="*/ 524322 w 1048644"/>
              <a:gd name="connsiteY2" fmla="*/ 778728 h 903386"/>
              <a:gd name="connsiteX3" fmla="*/ 478372 w 1048644"/>
              <a:gd name="connsiteY3" fmla="*/ 732778 h 903386"/>
              <a:gd name="connsiteX4" fmla="*/ 524322 w 1048644"/>
              <a:gd name="connsiteY4" fmla="*/ 686827 h 903386"/>
              <a:gd name="connsiteX5" fmla="*/ 525176 w 1048644"/>
              <a:gd name="connsiteY5" fmla="*/ 301106 h 903386"/>
              <a:gd name="connsiteX6" fmla="*/ 542487 w 1048644"/>
              <a:gd name="connsiteY6" fmla="*/ 304136 h 903386"/>
              <a:gd name="connsiteX7" fmla="*/ 579562 w 1048644"/>
              <a:gd name="connsiteY7" fmla="*/ 366183 h 903386"/>
              <a:gd name="connsiteX8" fmla="*/ 561958 w 1048644"/>
              <a:gd name="connsiteY8" fmla="*/ 626785 h 903386"/>
              <a:gd name="connsiteX9" fmla="*/ 528203 w 1048644"/>
              <a:gd name="connsiteY9" fmla="*/ 666232 h 903386"/>
              <a:gd name="connsiteX10" fmla="*/ 524322 w 1048644"/>
              <a:gd name="connsiteY10" fmla="*/ 666583 h 903386"/>
              <a:gd name="connsiteX11" fmla="*/ 520441 w 1048644"/>
              <a:gd name="connsiteY11" fmla="*/ 666232 h 903386"/>
              <a:gd name="connsiteX12" fmla="*/ 486686 w 1048644"/>
              <a:gd name="connsiteY12" fmla="*/ 626785 h 903386"/>
              <a:gd name="connsiteX13" fmla="*/ 469082 w 1048644"/>
              <a:gd name="connsiteY13" fmla="*/ 366183 h 903386"/>
              <a:gd name="connsiteX14" fmla="*/ 506157 w 1048644"/>
              <a:gd name="connsiteY14" fmla="*/ 304136 h 903386"/>
              <a:gd name="connsiteX15" fmla="*/ 525176 w 1048644"/>
              <a:gd name="connsiteY15" fmla="*/ 301106 h 903386"/>
              <a:gd name="connsiteX16" fmla="*/ 525207 w 1048644"/>
              <a:gd name="connsiteY16" fmla="*/ 174816 h 903386"/>
              <a:gd name="connsiteX17" fmla="*/ 511908 w 1048644"/>
              <a:gd name="connsiteY17" fmla="*/ 183766 h 903386"/>
              <a:gd name="connsiteX18" fmla="*/ 165073 w 1048644"/>
              <a:gd name="connsiteY18" fmla="*/ 781757 h 903386"/>
              <a:gd name="connsiteX19" fmla="*/ 165073 w 1048644"/>
              <a:gd name="connsiteY19" fmla="*/ 814745 h 903386"/>
              <a:gd name="connsiteX20" fmla="*/ 885048 w 1048644"/>
              <a:gd name="connsiteY20" fmla="*/ 814745 h 903386"/>
              <a:gd name="connsiteX21" fmla="*/ 885048 w 1048644"/>
              <a:gd name="connsiteY21" fmla="*/ 781757 h 903386"/>
              <a:gd name="connsiteX22" fmla="*/ 538213 w 1048644"/>
              <a:gd name="connsiteY22" fmla="*/ 183766 h 903386"/>
              <a:gd name="connsiteX23" fmla="*/ 525207 w 1048644"/>
              <a:gd name="connsiteY23" fmla="*/ 174816 h 903386"/>
              <a:gd name="connsiteX24" fmla="*/ 525571 w 1048644"/>
              <a:gd name="connsiteY24" fmla="*/ 8 h 903386"/>
              <a:gd name="connsiteX25" fmla="*/ 543931 w 1048644"/>
              <a:gd name="connsiteY25" fmla="*/ 12641 h 903386"/>
              <a:gd name="connsiteX26" fmla="*/ 1033553 w 1048644"/>
              <a:gd name="connsiteY26" fmla="*/ 856817 h 903386"/>
              <a:gd name="connsiteX27" fmla="*/ 1033553 w 1048644"/>
              <a:gd name="connsiteY27" fmla="*/ 903386 h 903386"/>
              <a:gd name="connsiteX28" fmla="*/ 17175 w 1048644"/>
              <a:gd name="connsiteY28" fmla="*/ 903386 h 903386"/>
              <a:gd name="connsiteX29" fmla="*/ 17175 w 1048644"/>
              <a:gd name="connsiteY29" fmla="*/ 856817 h 903386"/>
              <a:gd name="connsiteX30" fmla="*/ 506797 w 1048644"/>
              <a:gd name="connsiteY30" fmla="*/ 12641 h 903386"/>
              <a:gd name="connsiteX31" fmla="*/ 525571 w 1048644"/>
              <a:gd name="connsiteY31" fmla="*/ 8 h 90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48644" h="903386">
                <a:moveTo>
                  <a:pt x="524322" y="686827"/>
                </a:moveTo>
                <a:cubicBezTo>
                  <a:pt x="549700" y="686827"/>
                  <a:pt x="570272" y="707400"/>
                  <a:pt x="570272" y="732778"/>
                </a:cubicBezTo>
                <a:cubicBezTo>
                  <a:pt x="570272" y="758156"/>
                  <a:pt x="549700" y="778728"/>
                  <a:pt x="524322" y="778728"/>
                </a:cubicBezTo>
                <a:cubicBezTo>
                  <a:pt x="498945" y="778728"/>
                  <a:pt x="478372" y="758156"/>
                  <a:pt x="478372" y="732778"/>
                </a:cubicBezTo>
                <a:cubicBezTo>
                  <a:pt x="478372" y="707400"/>
                  <a:pt x="498945" y="686827"/>
                  <a:pt x="524322" y="686827"/>
                </a:cubicBezTo>
                <a:close/>
                <a:moveTo>
                  <a:pt x="525176" y="301106"/>
                </a:moveTo>
                <a:cubicBezTo>
                  <a:pt x="530833" y="301232"/>
                  <a:pt x="536205" y="302368"/>
                  <a:pt x="542487" y="304136"/>
                </a:cubicBezTo>
                <a:cubicBezTo>
                  <a:pt x="564274" y="314359"/>
                  <a:pt x="579562" y="338290"/>
                  <a:pt x="579562" y="366183"/>
                </a:cubicBezTo>
                <a:cubicBezTo>
                  <a:pt x="575920" y="452377"/>
                  <a:pt x="567422" y="558099"/>
                  <a:pt x="561958" y="626785"/>
                </a:cubicBezTo>
                <a:cubicBezTo>
                  <a:pt x="559834" y="647542"/>
                  <a:pt x="550844" y="662392"/>
                  <a:pt x="528203" y="666232"/>
                </a:cubicBezTo>
                <a:lnTo>
                  <a:pt x="524322" y="666583"/>
                </a:lnTo>
                <a:lnTo>
                  <a:pt x="520441" y="666232"/>
                </a:lnTo>
                <a:cubicBezTo>
                  <a:pt x="497801" y="662392"/>
                  <a:pt x="488811" y="647542"/>
                  <a:pt x="486686" y="626785"/>
                </a:cubicBezTo>
                <a:cubicBezTo>
                  <a:pt x="481223" y="558099"/>
                  <a:pt x="472724" y="452377"/>
                  <a:pt x="469082" y="366183"/>
                </a:cubicBezTo>
                <a:cubicBezTo>
                  <a:pt x="469082" y="338290"/>
                  <a:pt x="484370" y="314359"/>
                  <a:pt x="506157" y="304136"/>
                </a:cubicBezTo>
                <a:cubicBezTo>
                  <a:pt x="513578" y="301863"/>
                  <a:pt x="519519" y="300979"/>
                  <a:pt x="525176" y="301106"/>
                </a:cubicBezTo>
                <a:close/>
                <a:moveTo>
                  <a:pt x="525207" y="174816"/>
                </a:moveTo>
                <a:cubicBezTo>
                  <a:pt x="520089" y="174670"/>
                  <a:pt x="514923" y="177506"/>
                  <a:pt x="511908" y="183766"/>
                </a:cubicBezTo>
                <a:lnTo>
                  <a:pt x="165073" y="781757"/>
                </a:lnTo>
                <a:cubicBezTo>
                  <a:pt x="147077" y="809706"/>
                  <a:pt x="150728" y="814051"/>
                  <a:pt x="165073" y="814745"/>
                </a:cubicBezTo>
                <a:lnTo>
                  <a:pt x="885048" y="814745"/>
                </a:lnTo>
                <a:cubicBezTo>
                  <a:pt x="902261" y="812356"/>
                  <a:pt x="896002" y="799795"/>
                  <a:pt x="885048" y="781757"/>
                </a:cubicBezTo>
                <a:lnTo>
                  <a:pt x="538213" y="183766"/>
                </a:lnTo>
                <a:cubicBezTo>
                  <a:pt x="535393" y="178093"/>
                  <a:pt x="530325" y="174963"/>
                  <a:pt x="525207" y="174816"/>
                </a:cubicBezTo>
                <a:close/>
                <a:moveTo>
                  <a:pt x="525571" y="8"/>
                </a:moveTo>
                <a:cubicBezTo>
                  <a:pt x="532796" y="215"/>
                  <a:pt x="539951" y="4633"/>
                  <a:pt x="543931" y="12641"/>
                </a:cubicBezTo>
                <a:lnTo>
                  <a:pt x="1033553" y="856817"/>
                </a:lnTo>
                <a:cubicBezTo>
                  <a:pt x="1049017" y="882282"/>
                  <a:pt x="1057854" y="900013"/>
                  <a:pt x="1033553" y="903386"/>
                </a:cubicBezTo>
                <a:lnTo>
                  <a:pt x="17175" y="903386"/>
                </a:lnTo>
                <a:cubicBezTo>
                  <a:pt x="-3076" y="902407"/>
                  <a:pt x="-8230" y="896273"/>
                  <a:pt x="17175" y="856817"/>
                </a:cubicBezTo>
                <a:lnTo>
                  <a:pt x="506797" y="12641"/>
                </a:lnTo>
                <a:cubicBezTo>
                  <a:pt x="511053" y="3805"/>
                  <a:pt x="518347" y="-200"/>
                  <a:pt x="525571" y="8"/>
                </a:cubicBezTo>
                <a:close/>
              </a:path>
            </a:pathLst>
          </a:cu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68239" rtl="0" eaLnBrk="1" fontAlgn="auto" latinLnBrk="0" hangingPunct="1">
              <a:lnSpc>
                <a:spcPct val="100000"/>
              </a:lnSpc>
              <a:spcBef>
                <a:spcPts val="0"/>
              </a:spcBef>
              <a:spcAft>
                <a:spcPts val="0"/>
              </a:spcAft>
              <a:buClrTx/>
              <a:buSzTx/>
              <a:buFontTx/>
              <a:buNone/>
              <a:tabLst/>
              <a:defRPr/>
            </a:pPr>
            <a:endParaRPr kumimoji="0" lang="en-US" sz="2497" b="0" i="0" u="none" strike="noStrike" kern="0" cap="none" spc="0" normalizeH="0" baseline="0" noProof="0" dirty="0">
              <a:ln>
                <a:noFill/>
              </a:ln>
              <a:solidFill>
                <a:srgbClr val="FFFFFF"/>
              </a:solidFill>
              <a:effectLst/>
              <a:uLnTx/>
              <a:uFillTx/>
              <a:latin typeface="Segoe UI Semilight"/>
              <a:ea typeface="+mn-ea"/>
              <a:cs typeface="+mn-cs"/>
            </a:endParaRPr>
          </a:p>
        </p:txBody>
      </p:sp>
    </p:spTree>
    <p:extLst>
      <p:ext uri="{BB962C8B-B14F-4D97-AF65-F5344CB8AC3E}">
        <p14:creationId xmlns:p14="http://schemas.microsoft.com/office/powerpoint/2010/main" val="36783071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2000"/>
                                        <p:tgtEl>
                                          <p:spTgt spid="20"/>
                                        </p:tgtEl>
                                      </p:cBhvr>
                                    </p:animEffect>
                                    <p:anim calcmode="lin" valueType="num">
                                      <p:cBhvr>
                                        <p:cTn id="12" dur="2000" fill="hold"/>
                                        <p:tgtEl>
                                          <p:spTgt spid="20"/>
                                        </p:tgtEl>
                                        <p:attrNameLst>
                                          <p:attrName>ppt_w</p:attrName>
                                        </p:attrNameLst>
                                      </p:cBhvr>
                                      <p:tavLst>
                                        <p:tav tm="0" fmla="#ppt_w*sin(2.5*pi*$)">
                                          <p:val>
                                            <p:fltVal val="0"/>
                                          </p:val>
                                        </p:tav>
                                        <p:tav tm="100000">
                                          <p:val>
                                            <p:fltVal val="1"/>
                                          </p:val>
                                        </p:tav>
                                      </p:tavLst>
                                    </p:anim>
                                    <p:anim calcmode="lin" valueType="num">
                                      <p:cBhvr>
                                        <p:cTn id="13" dur="2000" fill="hold"/>
                                        <p:tgtEl>
                                          <p:spTgt spid="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p:cNvGrpSpPr/>
          <p:nvPr/>
        </p:nvGrpSpPr>
        <p:grpSpPr>
          <a:xfrm>
            <a:off x="381428" y="1132534"/>
            <a:ext cx="3083373" cy="1275933"/>
            <a:chOff x="279839" y="832821"/>
            <a:chExt cx="2267392" cy="938271"/>
          </a:xfrm>
        </p:grpSpPr>
        <p:sp>
          <p:nvSpPr>
            <p:cNvPr id="61" name="Freeform 7"/>
            <p:cNvSpPr>
              <a:spLocks/>
            </p:cNvSpPr>
            <p:nvPr/>
          </p:nvSpPr>
          <p:spPr bwMode="auto">
            <a:xfrm>
              <a:off x="972332" y="832821"/>
              <a:ext cx="1574899" cy="938271"/>
            </a:xfrm>
            <a:custGeom>
              <a:avLst/>
              <a:gdLst>
                <a:gd name="T0" fmla="*/ 292 w 350"/>
                <a:gd name="T1" fmla="*/ 83 h 198"/>
                <a:gd name="T2" fmla="*/ 286 w 350"/>
                <a:gd name="T3" fmla="*/ 83 h 198"/>
                <a:gd name="T4" fmla="*/ 292 w 350"/>
                <a:gd name="T5" fmla="*/ 57 h 198"/>
                <a:gd name="T6" fmla="*/ 235 w 350"/>
                <a:gd name="T7" fmla="*/ 0 h 198"/>
                <a:gd name="T8" fmla="*/ 178 w 350"/>
                <a:gd name="T9" fmla="*/ 50 h 198"/>
                <a:gd name="T10" fmla="*/ 135 w 350"/>
                <a:gd name="T11" fmla="*/ 31 h 198"/>
                <a:gd name="T12" fmla="*/ 77 w 350"/>
                <a:gd name="T13" fmla="*/ 86 h 198"/>
                <a:gd name="T14" fmla="*/ 57 w 350"/>
                <a:gd name="T15" fmla="*/ 83 h 198"/>
                <a:gd name="T16" fmla="*/ 0 w 350"/>
                <a:gd name="T17" fmla="*/ 140 h 198"/>
                <a:gd name="T18" fmla="*/ 57 w 350"/>
                <a:gd name="T19" fmla="*/ 198 h 198"/>
                <a:gd name="T20" fmla="*/ 292 w 350"/>
                <a:gd name="T21" fmla="*/ 198 h 198"/>
                <a:gd name="T22" fmla="*/ 350 w 350"/>
                <a:gd name="T23" fmla="*/ 140 h 198"/>
                <a:gd name="T24" fmla="*/ 292 w 350"/>
                <a:gd name="T25" fmla="*/ 8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0" h="198">
                  <a:moveTo>
                    <a:pt x="292" y="83"/>
                  </a:moveTo>
                  <a:cubicBezTo>
                    <a:pt x="290" y="83"/>
                    <a:pt x="288" y="83"/>
                    <a:pt x="286" y="83"/>
                  </a:cubicBezTo>
                  <a:cubicBezTo>
                    <a:pt x="290" y="75"/>
                    <a:pt x="292" y="66"/>
                    <a:pt x="292" y="57"/>
                  </a:cubicBezTo>
                  <a:cubicBezTo>
                    <a:pt x="292" y="26"/>
                    <a:pt x="267" y="0"/>
                    <a:pt x="235" y="0"/>
                  </a:cubicBezTo>
                  <a:cubicBezTo>
                    <a:pt x="205" y="0"/>
                    <a:pt x="181" y="22"/>
                    <a:pt x="178" y="50"/>
                  </a:cubicBezTo>
                  <a:cubicBezTo>
                    <a:pt x="167" y="39"/>
                    <a:pt x="152" y="31"/>
                    <a:pt x="135" y="31"/>
                  </a:cubicBezTo>
                  <a:cubicBezTo>
                    <a:pt x="104" y="31"/>
                    <a:pt x="79" y="56"/>
                    <a:pt x="77" y="86"/>
                  </a:cubicBezTo>
                  <a:cubicBezTo>
                    <a:pt x="71" y="84"/>
                    <a:pt x="64" y="83"/>
                    <a:pt x="57" y="83"/>
                  </a:cubicBezTo>
                  <a:cubicBezTo>
                    <a:pt x="26" y="83"/>
                    <a:pt x="0" y="108"/>
                    <a:pt x="0" y="140"/>
                  </a:cubicBezTo>
                  <a:cubicBezTo>
                    <a:pt x="0" y="172"/>
                    <a:pt x="26" y="198"/>
                    <a:pt x="57" y="198"/>
                  </a:cubicBezTo>
                  <a:cubicBezTo>
                    <a:pt x="292" y="198"/>
                    <a:pt x="292" y="198"/>
                    <a:pt x="292" y="198"/>
                  </a:cubicBezTo>
                  <a:cubicBezTo>
                    <a:pt x="324" y="198"/>
                    <a:pt x="350" y="172"/>
                    <a:pt x="350" y="140"/>
                  </a:cubicBezTo>
                  <a:cubicBezTo>
                    <a:pt x="350" y="108"/>
                    <a:pt x="324" y="83"/>
                    <a:pt x="292" y="83"/>
                  </a:cubicBezTo>
                  <a:close/>
                </a:path>
              </a:pathLst>
            </a:custGeom>
            <a:solidFill>
              <a:schemeClr val="tx2">
                <a:lumMod val="40000"/>
                <a:lumOff val="60000"/>
                <a:alpha val="27451"/>
              </a:schemeClr>
            </a:solidFill>
            <a:ln>
              <a:noFill/>
            </a:ln>
          </p:spPr>
          <p:txBody>
            <a:bodyPr vert="horz" wrap="square" lIns="1118822" tIns="45700" rIns="91401" bIns="1188230" numCol="1" anchor="b" anchorCtr="0" compatLnSpc="1">
              <a:prstTxWarp prst="textNoShape">
                <a:avLst/>
              </a:prstTxWarp>
            </a:bodyPr>
            <a:lstStyle/>
            <a:p>
              <a:pPr marL="0" marR="0" lvl="0" indent="0" algn="l" defTabSz="932443" rtl="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dirty="0">
                <a:ln>
                  <a:noFill/>
                </a:ln>
                <a:solidFill>
                  <a:srgbClr val="FFFFFF">
                    <a:lumMod val="95000"/>
                  </a:srgbClr>
                </a:solidFill>
                <a:effectLst/>
                <a:uLnTx/>
                <a:uFillTx/>
                <a:latin typeface="Segoe UI Semilight"/>
                <a:ea typeface="+mn-ea"/>
                <a:cs typeface="+mn-cs"/>
              </a:endParaRPr>
            </a:p>
            <a:p>
              <a:pPr marL="0" marR="0" lvl="0" indent="0" algn="l" defTabSz="932443" rtl="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dirty="0">
                <a:ln>
                  <a:noFill/>
                </a:ln>
                <a:solidFill>
                  <a:srgbClr val="FFFFFF">
                    <a:lumMod val="95000"/>
                  </a:srgbClr>
                </a:solidFill>
                <a:effectLst/>
                <a:uLnTx/>
                <a:uFillTx/>
                <a:latin typeface="Segoe UI Semilight"/>
                <a:ea typeface="+mn-ea"/>
                <a:cs typeface="+mn-cs"/>
              </a:endParaRPr>
            </a:p>
          </p:txBody>
        </p:sp>
        <p:sp>
          <p:nvSpPr>
            <p:cNvPr id="63" name="Rectangle 62"/>
            <p:cNvSpPr/>
            <p:nvPr/>
          </p:nvSpPr>
          <p:spPr>
            <a:xfrm>
              <a:off x="279839" y="1206159"/>
              <a:ext cx="1057566" cy="455766"/>
            </a:xfrm>
            <a:prstGeom prst="rect">
              <a:avLst/>
            </a:prstGeom>
          </p:spPr>
          <p:txBody>
            <a:bodyPr wrap="square">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904" b="1" i="0" u="none" strike="noStrike" kern="0" cap="none" spc="0" normalizeH="0" baseline="0" noProof="0" dirty="0">
                  <a:ln>
                    <a:noFill/>
                  </a:ln>
                  <a:solidFill>
                    <a:srgbClr val="00188F"/>
                  </a:solidFill>
                  <a:effectLst/>
                  <a:uLnTx/>
                  <a:uFillTx/>
                  <a:latin typeface="Segoe UI Semilight"/>
                  <a:ea typeface="+mn-ea"/>
                  <a:cs typeface="+mn-cs"/>
                </a:rPr>
                <a:t>Azure Storage</a:t>
              </a:r>
              <a:endParaRPr kumimoji="0" lang="en-US" sz="1904" b="0" i="0" u="none" strike="noStrike" kern="1200" cap="none" spc="0" normalizeH="0" baseline="0" noProof="0" dirty="0">
                <a:ln>
                  <a:noFill/>
                </a:ln>
                <a:solidFill>
                  <a:srgbClr val="00188F"/>
                </a:solidFill>
                <a:effectLst/>
                <a:uLnTx/>
                <a:uFillTx/>
                <a:latin typeface="Segoe UI Semilight"/>
                <a:ea typeface="+mn-ea"/>
                <a:cs typeface="+mn-cs"/>
              </a:endParaRPr>
            </a:p>
          </p:txBody>
        </p:sp>
        <p:sp>
          <p:nvSpPr>
            <p:cNvPr id="65" name="Flowchart: Multidocument 64"/>
            <p:cNvSpPr/>
            <p:nvPr/>
          </p:nvSpPr>
          <p:spPr>
            <a:xfrm>
              <a:off x="1396283" y="1354266"/>
              <a:ext cx="535215" cy="349798"/>
            </a:xfrm>
            <a:prstGeom prst="flowChartMultidocument">
              <a:avLst/>
            </a:prstGeom>
            <a:solidFill>
              <a:schemeClr val="tx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dirty="0">
                <a:ln>
                  <a:noFill/>
                </a:ln>
                <a:solidFill>
                  <a:srgbClr val="FFFFFF"/>
                </a:solidFill>
                <a:effectLst/>
                <a:uLnTx/>
                <a:uFillTx/>
                <a:latin typeface="Segoe UI Semilight"/>
                <a:ea typeface="+mn-ea"/>
                <a:cs typeface="+mn-cs"/>
              </a:endParaRPr>
            </a:p>
          </p:txBody>
        </p:sp>
      </p:grpSp>
      <p:sp>
        <p:nvSpPr>
          <p:cNvPr id="44" name="Rectangle 43">
            <a:extLst>
              <a:ext uri="{FF2B5EF4-FFF2-40B4-BE49-F238E27FC236}">
                <a16:creationId xmlns:a16="http://schemas.microsoft.com/office/drawing/2014/main" id="{C68453B0-2286-4341-A01D-2AEBF874588F}"/>
              </a:ext>
            </a:extLst>
          </p:cNvPr>
          <p:cNvSpPr/>
          <p:nvPr/>
        </p:nvSpPr>
        <p:spPr bwMode="auto">
          <a:xfrm>
            <a:off x="0" y="-14548"/>
            <a:ext cx="12436476" cy="1307133"/>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 name="Can 25"/>
          <p:cNvSpPr/>
          <p:nvPr/>
        </p:nvSpPr>
        <p:spPr>
          <a:xfrm>
            <a:off x="6536430" y="3715186"/>
            <a:ext cx="758749" cy="62638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rgbClr val="D83B01">
                    <a:lumMod val="50000"/>
                  </a:srgbClr>
                </a:solidFill>
                <a:effectLst/>
                <a:uLnTx/>
                <a:uFillTx/>
                <a:latin typeface="Segoe UI Semilight"/>
                <a:ea typeface="+mn-ea"/>
                <a:cs typeface="+mn-cs"/>
              </a:rPr>
              <a:t>Catalog</a:t>
            </a:r>
          </a:p>
        </p:txBody>
      </p:sp>
      <p:sp>
        <p:nvSpPr>
          <p:cNvPr id="34" name="Can 18"/>
          <p:cNvSpPr/>
          <p:nvPr/>
        </p:nvSpPr>
        <p:spPr>
          <a:xfrm>
            <a:off x="4155882" y="5247646"/>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D83B01">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 1</a:t>
            </a:r>
          </a:p>
        </p:txBody>
      </p:sp>
      <p:sp>
        <p:nvSpPr>
          <p:cNvPr id="35" name="Can 19"/>
          <p:cNvSpPr/>
          <p:nvPr/>
        </p:nvSpPr>
        <p:spPr>
          <a:xfrm>
            <a:off x="4840746"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D83B01">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 2</a:t>
            </a:r>
          </a:p>
        </p:txBody>
      </p:sp>
      <p:sp>
        <p:nvSpPr>
          <p:cNvPr id="38" name="Can 66"/>
          <p:cNvSpPr/>
          <p:nvPr/>
        </p:nvSpPr>
        <p:spPr>
          <a:xfrm>
            <a:off x="5488813"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D83B01">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 3</a:t>
            </a:r>
          </a:p>
        </p:txBody>
      </p:sp>
      <p:sp>
        <p:nvSpPr>
          <p:cNvPr id="39" name="Can 67"/>
          <p:cNvSpPr/>
          <p:nvPr/>
        </p:nvSpPr>
        <p:spPr>
          <a:xfrm>
            <a:off x="7018919"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D83B01">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 N</a:t>
            </a:r>
          </a:p>
        </p:txBody>
      </p:sp>
      <p:cxnSp>
        <p:nvCxnSpPr>
          <p:cNvPr id="42" name="Straight Arrow Connector 41"/>
          <p:cNvCxnSpPr/>
          <p:nvPr/>
        </p:nvCxnSpPr>
        <p:spPr>
          <a:xfrm>
            <a:off x="6645066" y="3267216"/>
            <a:ext cx="152356" cy="421842"/>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407265" y="3751281"/>
            <a:ext cx="3989077" cy="646587"/>
          </a:xfrm>
          <a:prstGeom prst="rect">
            <a:avLst/>
          </a:prstGeom>
          <a:noFill/>
        </p:spPr>
        <p:txBody>
          <a:bodyPr wrap="square" rtlCol="0">
            <a:spAutoFit/>
          </a:bodyPr>
          <a:lstStyle/>
          <a:p>
            <a:pPr marL="338094" marR="0" lvl="0" indent="-338094" algn="l" defTabSz="914340" rtl="0" eaLnBrk="1" fontAlgn="auto" latinLnBrk="0" hangingPunct="1">
              <a:lnSpc>
                <a:spcPct val="100000"/>
              </a:lnSpc>
              <a:spcBef>
                <a:spcPts val="0"/>
              </a:spcBef>
              <a:spcAft>
                <a:spcPts val="0"/>
              </a:spcAft>
              <a:buClrTx/>
              <a:buSzTx/>
              <a:buFontTx/>
              <a:buNone/>
              <a:tabLst/>
              <a:defRPr/>
            </a:pPr>
            <a:r>
              <a:rPr kumimoji="0" lang="en-US" sz="1801" b="0" i="0" u="none" strike="noStrike" kern="0" cap="none" spc="0" normalizeH="0" baseline="0" noProof="0" dirty="0">
                <a:ln>
                  <a:noFill/>
                </a:ln>
                <a:solidFill>
                  <a:sysClr val="windowText" lastClr="000000"/>
                </a:solidFill>
                <a:effectLst/>
                <a:uLnTx/>
                <a:uFillTx/>
                <a:latin typeface="Segoe UI Semilight"/>
                <a:ea typeface="+mn-ea"/>
                <a:cs typeface="+mn-cs"/>
              </a:rPr>
              <a:t>2.	Restore from backup is triggered to create a new parallel database.</a:t>
            </a:r>
          </a:p>
        </p:txBody>
      </p:sp>
      <p:sp>
        <p:nvSpPr>
          <p:cNvPr id="7" name="TextBox 6"/>
          <p:cNvSpPr txBox="1"/>
          <p:nvPr/>
        </p:nvSpPr>
        <p:spPr>
          <a:xfrm>
            <a:off x="11827870" y="866357"/>
            <a:ext cx="184731" cy="374846"/>
          </a:xfrm>
          <a:prstGeom prst="rect">
            <a:avLst/>
          </a:prstGeom>
          <a:noFill/>
        </p:spPr>
        <p:txBody>
          <a:bodyPr wrap="none" rtlCol="0">
            <a:sp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Semilight"/>
              <a:ea typeface="+mn-ea"/>
              <a:cs typeface="+mn-cs"/>
            </a:endParaRPr>
          </a:p>
        </p:txBody>
      </p:sp>
      <p:sp>
        <p:nvSpPr>
          <p:cNvPr id="55" name="TextBox 54"/>
          <p:cNvSpPr txBox="1"/>
          <p:nvPr/>
        </p:nvSpPr>
        <p:spPr>
          <a:xfrm>
            <a:off x="8365359" y="5493975"/>
            <a:ext cx="3812636" cy="1200842"/>
          </a:xfrm>
          <a:prstGeom prst="rect">
            <a:avLst/>
          </a:prstGeom>
          <a:noFill/>
        </p:spPr>
        <p:txBody>
          <a:bodyPr wrap="square" rtlCol="0">
            <a:spAutoFit/>
          </a:bodyPr>
          <a:lstStyle/>
          <a:p>
            <a:pPr marL="338094" marR="0" lvl="0" indent="-338094" algn="l" defTabSz="914340" rtl="0" eaLnBrk="1" fontAlgn="auto" latinLnBrk="0" hangingPunct="1">
              <a:lnSpc>
                <a:spcPct val="100000"/>
              </a:lnSpc>
              <a:spcBef>
                <a:spcPts val="0"/>
              </a:spcBef>
              <a:spcAft>
                <a:spcPts val="0"/>
              </a:spcAft>
              <a:buClrTx/>
              <a:buSzTx/>
              <a:buFontTx/>
              <a:buNone/>
              <a:tabLst/>
              <a:defRPr/>
            </a:pPr>
            <a:r>
              <a:rPr kumimoji="0" lang="en-US" sz="1801" b="0" i="0" u="none" strike="noStrike" kern="0" cap="none" spc="0" normalizeH="0" baseline="0" noProof="0" dirty="0">
                <a:ln>
                  <a:noFill/>
                </a:ln>
                <a:solidFill>
                  <a:sysClr val="windowText" lastClr="000000"/>
                </a:solidFill>
                <a:effectLst/>
                <a:uLnTx/>
                <a:uFillTx/>
                <a:latin typeface="Segoe UI Semilight"/>
                <a:ea typeface="+mn-ea"/>
                <a:cs typeface="+mn-cs"/>
              </a:rPr>
              <a:t>4.  End user connects to app which offers read-only access to restored database alongside current database</a:t>
            </a:r>
          </a:p>
        </p:txBody>
      </p:sp>
      <p:sp>
        <p:nvSpPr>
          <p:cNvPr id="71" name="Title 1"/>
          <p:cNvSpPr>
            <a:spLocks noGrp="1"/>
          </p:cNvSpPr>
          <p:nvPr>
            <p:ph type="title"/>
          </p:nvPr>
        </p:nvSpPr>
        <p:spPr>
          <a:xfrm>
            <a:off x="622617" y="341637"/>
            <a:ext cx="11773724" cy="833544"/>
          </a:xfrm>
        </p:spPr>
        <p:txBody>
          <a:bodyPr/>
          <a:lstStyle/>
          <a:p>
            <a:r>
              <a:rPr lang="en-US" dirty="0">
                <a:solidFill>
                  <a:schemeClr val="bg1"/>
                </a:solidFill>
              </a:rPr>
              <a:t>Tenant database recovery: in parallel</a:t>
            </a:r>
          </a:p>
        </p:txBody>
      </p:sp>
      <p:cxnSp>
        <p:nvCxnSpPr>
          <p:cNvPr id="22" name="Straight Arrow Connector 21"/>
          <p:cNvCxnSpPr/>
          <p:nvPr/>
        </p:nvCxnSpPr>
        <p:spPr>
          <a:xfrm>
            <a:off x="6029318" y="1714784"/>
            <a:ext cx="0" cy="726485"/>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Can 66"/>
          <p:cNvSpPr/>
          <p:nvPr/>
        </p:nvSpPr>
        <p:spPr>
          <a:xfrm>
            <a:off x="6134830" y="5243209"/>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Cust 3</a:t>
            </a:r>
            <a:b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b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_old</a:t>
            </a:r>
          </a:p>
        </p:txBody>
      </p:sp>
      <p:cxnSp>
        <p:nvCxnSpPr>
          <p:cNvPr id="25" name="Straight Arrow Connector 24"/>
          <p:cNvCxnSpPr>
            <a:cxnSpLocks/>
          </p:cNvCxnSpPr>
          <p:nvPr/>
        </p:nvCxnSpPr>
        <p:spPr>
          <a:xfrm>
            <a:off x="6237962" y="3256767"/>
            <a:ext cx="132358" cy="1894353"/>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407265" y="2741370"/>
            <a:ext cx="3989077" cy="923714"/>
          </a:xfrm>
          <a:prstGeom prst="rect">
            <a:avLst/>
          </a:prstGeom>
          <a:noFill/>
        </p:spPr>
        <p:txBody>
          <a:bodyPr wrap="square" rtlCol="0">
            <a:spAutoFit/>
          </a:bodyPr>
          <a:lstStyle/>
          <a:p>
            <a:pPr marL="280951" marR="0" lvl="0" indent="-280951" algn="l" defTabSz="914340" rtl="0" eaLnBrk="1" fontAlgn="auto" latinLnBrk="0" hangingPunct="1">
              <a:lnSpc>
                <a:spcPct val="100000"/>
              </a:lnSpc>
              <a:spcBef>
                <a:spcPts val="0"/>
              </a:spcBef>
              <a:spcAft>
                <a:spcPts val="0"/>
              </a:spcAft>
              <a:buClrTx/>
              <a:buSzTx/>
              <a:buFontTx/>
              <a:buNone/>
              <a:tabLst/>
              <a:defRPr/>
            </a:pPr>
            <a:r>
              <a:rPr kumimoji="0" lang="en-US" sz="1801" b="0" i="0" u="none" strike="noStrike" kern="0" cap="none" spc="0" normalizeH="0" baseline="0" noProof="0" dirty="0">
                <a:ln>
                  <a:noFill/>
                </a:ln>
                <a:solidFill>
                  <a:sysClr val="windowText" lastClr="000000"/>
                </a:solidFill>
                <a:effectLst/>
                <a:uLnTx/>
                <a:uFillTx/>
                <a:latin typeface="Segoe UI"/>
                <a:ea typeface="+mn-ea"/>
                <a:cs typeface="+mn-cs"/>
              </a:rPr>
              <a:t>1.	End user requests access to a parallel copy of their data at an earlier point.</a:t>
            </a:r>
          </a:p>
        </p:txBody>
      </p:sp>
      <p:sp>
        <p:nvSpPr>
          <p:cNvPr id="40" name="TextBox 39"/>
          <p:cNvSpPr txBox="1"/>
          <p:nvPr/>
        </p:nvSpPr>
        <p:spPr>
          <a:xfrm>
            <a:off x="8422713" y="1731459"/>
            <a:ext cx="3973629" cy="923714"/>
          </a:xfrm>
          <a:prstGeom prst="rect">
            <a:avLst/>
          </a:prstGeom>
          <a:noFill/>
        </p:spPr>
        <p:txBody>
          <a:bodyPr wrap="square" rtlCol="0">
            <a:spAutoFit/>
          </a:bodyPr>
          <a:lstStyle/>
          <a:p>
            <a:pPr marL="280951" marR="0" lvl="0" indent="-280951" algn="l" defTabSz="914340" rtl="0" eaLnBrk="1" fontAlgn="auto" latinLnBrk="0" hangingPunct="1">
              <a:lnSpc>
                <a:spcPct val="100000"/>
              </a:lnSpc>
              <a:spcBef>
                <a:spcPts val="0"/>
              </a:spcBef>
              <a:spcAft>
                <a:spcPts val="0"/>
              </a:spcAft>
              <a:buClrTx/>
              <a:buSzTx/>
              <a:buFontTx/>
              <a:buNone/>
              <a:tabLst/>
              <a:defRPr/>
            </a:pPr>
            <a:r>
              <a:rPr kumimoji="0" lang="en-US" sz="1801" b="0" i="0" u="none" strike="noStrike" kern="0" cap="none" spc="0" normalizeH="0" baseline="0" noProof="0" dirty="0">
                <a:ln>
                  <a:noFill/>
                </a:ln>
                <a:solidFill>
                  <a:sysClr val="windowText" lastClr="000000"/>
                </a:solidFill>
                <a:effectLst/>
                <a:uLnTx/>
                <a:uFillTx/>
                <a:latin typeface="Segoe UI"/>
                <a:ea typeface="+mn-ea"/>
                <a:cs typeface="+mn-cs"/>
              </a:rPr>
              <a:t>0.	Oops!  Tenant user accidentally deletes or corrupts data in their tenant database. </a:t>
            </a:r>
          </a:p>
        </p:txBody>
      </p:sp>
      <p:cxnSp>
        <p:nvCxnSpPr>
          <p:cNvPr id="50" name="Straight Arrow Connector 49"/>
          <p:cNvCxnSpPr>
            <a:cxnSpLocks/>
          </p:cNvCxnSpPr>
          <p:nvPr/>
        </p:nvCxnSpPr>
        <p:spPr>
          <a:xfrm flipH="1">
            <a:off x="5761170" y="3258581"/>
            <a:ext cx="194666" cy="1891879"/>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Freeform 87"/>
          <p:cNvSpPr/>
          <p:nvPr/>
        </p:nvSpPr>
        <p:spPr>
          <a:xfrm>
            <a:off x="5431356" y="5281674"/>
            <a:ext cx="670017" cy="577205"/>
          </a:xfrm>
          <a:custGeom>
            <a:avLst/>
            <a:gdLst>
              <a:gd name="connsiteX0" fmla="*/ 524322 w 1048644"/>
              <a:gd name="connsiteY0" fmla="*/ 686827 h 903386"/>
              <a:gd name="connsiteX1" fmla="*/ 570272 w 1048644"/>
              <a:gd name="connsiteY1" fmla="*/ 732778 h 903386"/>
              <a:gd name="connsiteX2" fmla="*/ 524322 w 1048644"/>
              <a:gd name="connsiteY2" fmla="*/ 778728 h 903386"/>
              <a:gd name="connsiteX3" fmla="*/ 478372 w 1048644"/>
              <a:gd name="connsiteY3" fmla="*/ 732778 h 903386"/>
              <a:gd name="connsiteX4" fmla="*/ 524322 w 1048644"/>
              <a:gd name="connsiteY4" fmla="*/ 686827 h 903386"/>
              <a:gd name="connsiteX5" fmla="*/ 525176 w 1048644"/>
              <a:gd name="connsiteY5" fmla="*/ 301106 h 903386"/>
              <a:gd name="connsiteX6" fmla="*/ 542487 w 1048644"/>
              <a:gd name="connsiteY6" fmla="*/ 304136 h 903386"/>
              <a:gd name="connsiteX7" fmla="*/ 579562 w 1048644"/>
              <a:gd name="connsiteY7" fmla="*/ 366183 h 903386"/>
              <a:gd name="connsiteX8" fmla="*/ 561958 w 1048644"/>
              <a:gd name="connsiteY8" fmla="*/ 626785 h 903386"/>
              <a:gd name="connsiteX9" fmla="*/ 528203 w 1048644"/>
              <a:gd name="connsiteY9" fmla="*/ 666232 h 903386"/>
              <a:gd name="connsiteX10" fmla="*/ 524322 w 1048644"/>
              <a:gd name="connsiteY10" fmla="*/ 666583 h 903386"/>
              <a:gd name="connsiteX11" fmla="*/ 520441 w 1048644"/>
              <a:gd name="connsiteY11" fmla="*/ 666232 h 903386"/>
              <a:gd name="connsiteX12" fmla="*/ 486686 w 1048644"/>
              <a:gd name="connsiteY12" fmla="*/ 626785 h 903386"/>
              <a:gd name="connsiteX13" fmla="*/ 469082 w 1048644"/>
              <a:gd name="connsiteY13" fmla="*/ 366183 h 903386"/>
              <a:gd name="connsiteX14" fmla="*/ 506157 w 1048644"/>
              <a:gd name="connsiteY14" fmla="*/ 304136 h 903386"/>
              <a:gd name="connsiteX15" fmla="*/ 525176 w 1048644"/>
              <a:gd name="connsiteY15" fmla="*/ 301106 h 903386"/>
              <a:gd name="connsiteX16" fmla="*/ 525207 w 1048644"/>
              <a:gd name="connsiteY16" fmla="*/ 174816 h 903386"/>
              <a:gd name="connsiteX17" fmla="*/ 511908 w 1048644"/>
              <a:gd name="connsiteY17" fmla="*/ 183766 h 903386"/>
              <a:gd name="connsiteX18" fmla="*/ 165073 w 1048644"/>
              <a:gd name="connsiteY18" fmla="*/ 781757 h 903386"/>
              <a:gd name="connsiteX19" fmla="*/ 165073 w 1048644"/>
              <a:gd name="connsiteY19" fmla="*/ 814745 h 903386"/>
              <a:gd name="connsiteX20" fmla="*/ 885048 w 1048644"/>
              <a:gd name="connsiteY20" fmla="*/ 814745 h 903386"/>
              <a:gd name="connsiteX21" fmla="*/ 885048 w 1048644"/>
              <a:gd name="connsiteY21" fmla="*/ 781757 h 903386"/>
              <a:gd name="connsiteX22" fmla="*/ 538213 w 1048644"/>
              <a:gd name="connsiteY22" fmla="*/ 183766 h 903386"/>
              <a:gd name="connsiteX23" fmla="*/ 525207 w 1048644"/>
              <a:gd name="connsiteY23" fmla="*/ 174816 h 903386"/>
              <a:gd name="connsiteX24" fmla="*/ 525571 w 1048644"/>
              <a:gd name="connsiteY24" fmla="*/ 8 h 903386"/>
              <a:gd name="connsiteX25" fmla="*/ 543931 w 1048644"/>
              <a:gd name="connsiteY25" fmla="*/ 12641 h 903386"/>
              <a:gd name="connsiteX26" fmla="*/ 1033553 w 1048644"/>
              <a:gd name="connsiteY26" fmla="*/ 856817 h 903386"/>
              <a:gd name="connsiteX27" fmla="*/ 1033553 w 1048644"/>
              <a:gd name="connsiteY27" fmla="*/ 903386 h 903386"/>
              <a:gd name="connsiteX28" fmla="*/ 17175 w 1048644"/>
              <a:gd name="connsiteY28" fmla="*/ 903386 h 903386"/>
              <a:gd name="connsiteX29" fmla="*/ 17175 w 1048644"/>
              <a:gd name="connsiteY29" fmla="*/ 856817 h 903386"/>
              <a:gd name="connsiteX30" fmla="*/ 506797 w 1048644"/>
              <a:gd name="connsiteY30" fmla="*/ 12641 h 903386"/>
              <a:gd name="connsiteX31" fmla="*/ 525571 w 1048644"/>
              <a:gd name="connsiteY31" fmla="*/ 8 h 90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48644" h="903386">
                <a:moveTo>
                  <a:pt x="524322" y="686827"/>
                </a:moveTo>
                <a:cubicBezTo>
                  <a:pt x="549700" y="686827"/>
                  <a:pt x="570272" y="707400"/>
                  <a:pt x="570272" y="732778"/>
                </a:cubicBezTo>
                <a:cubicBezTo>
                  <a:pt x="570272" y="758156"/>
                  <a:pt x="549700" y="778728"/>
                  <a:pt x="524322" y="778728"/>
                </a:cubicBezTo>
                <a:cubicBezTo>
                  <a:pt x="498945" y="778728"/>
                  <a:pt x="478372" y="758156"/>
                  <a:pt x="478372" y="732778"/>
                </a:cubicBezTo>
                <a:cubicBezTo>
                  <a:pt x="478372" y="707400"/>
                  <a:pt x="498945" y="686827"/>
                  <a:pt x="524322" y="686827"/>
                </a:cubicBezTo>
                <a:close/>
                <a:moveTo>
                  <a:pt x="525176" y="301106"/>
                </a:moveTo>
                <a:cubicBezTo>
                  <a:pt x="530833" y="301232"/>
                  <a:pt x="536205" y="302368"/>
                  <a:pt x="542487" y="304136"/>
                </a:cubicBezTo>
                <a:cubicBezTo>
                  <a:pt x="564274" y="314359"/>
                  <a:pt x="579562" y="338290"/>
                  <a:pt x="579562" y="366183"/>
                </a:cubicBezTo>
                <a:cubicBezTo>
                  <a:pt x="575920" y="452377"/>
                  <a:pt x="567422" y="558099"/>
                  <a:pt x="561958" y="626785"/>
                </a:cubicBezTo>
                <a:cubicBezTo>
                  <a:pt x="559834" y="647542"/>
                  <a:pt x="550844" y="662392"/>
                  <a:pt x="528203" y="666232"/>
                </a:cubicBezTo>
                <a:lnTo>
                  <a:pt x="524322" y="666583"/>
                </a:lnTo>
                <a:lnTo>
                  <a:pt x="520441" y="666232"/>
                </a:lnTo>
                <a:cubicBezTo>
                  <a:pt x="497801" y="662392"/>
                  <a:pt x="488811" y="647542"/>
                  <a:pt x="486686" y="626785"/>
                </a:cubicBezTo>
                <a:cubicBezTo>
                  <a:pt x="481223" y="558099"/>
                  <a:pt x="472724" y="452377"/>
                  <a:pt x="469082" y="366183"/>
                </a:cubicBezTo>
                <a:cubicBezTo>
                  <a:pt x="469082" y="338290"/>
                  <a:pt x="484370" y="314359"/>
                  <a:pt x="506157" y="304136"/>
                </a:cubicBezTo>
                <a:cubicBezTo>
                  <a:pt x="513578" y="301863"/>
                  <a:pt x="519519" y="300979"/>
                  <a:pt x="525176" y="301106"/>
                </a:cubicBezTo>
                <a:close/>
                <a:moveTo>
                  <a:pt x="525207" y="174816"/>
                </a:moveTo>
                <a:cubicBezTo>
                  <a:pt x="520089" y="174670"/>
                  <a:pt x="514923" y="177506"/>
                  <a:pt x="511908" y="183766"/>
                </a:cubicBezTo>
                <a:lnTo>
                  <a:pt x="165073" y="781757"/>
                </a:lnTo>
                <a:cubicBezTo>
                  <a:pt x="147077" y="809706"/>
                  <a:pt x="150728" y="814051"/>
                  <a:pt x="165073" y="814745"/>
                </a:cubicBezTo>
                <a:lnTo>
                  <a:pt x="885048" y="814745"/>
                </a:lnTo>
                <a:cubicBezTo>
                  <a:pt x="902261" y="812356"/>
                  <a:pt x="896002" y="799795"/>
                  <a:pt x="885048" y="781757"/>
                </a:cubicBezTo>
                <a:lnTo>
                  <a:pt x="538213" y="183766"/>
                </a:lnTo>
                <a:cubicBezTo>
                  <a:pt x="535393" y="178093"/>
                  <a:pt x="530325" y="174963"/>
                  <a:pt x="525207" y="174816"/>
                </a:cubicBezTo>
                <a:close/>
                <a:moveTo>
                  <a:pt x="525571" y="8"/>
                </a:moveTo>
                <a:cubicBezTo>
                  <a:pt x="532796" y="215"/>
                  <a:pt x="539951" y="4633"/>
                  <a:pt x="543931" y="12641"/>
                </a:cubicBezTo>
                <a:lnTo>
                  <a:pt x="1033553" y="856817"/>
                </a:lnTo>
                <a:cubicBezTo>
                  <a:pt x="1049017" y="882282"/>
                  <a:pt x="1057854" y="900013"/>
                  <a:pt x="1033553" y="903386"/>
                </a:cubicBezTo>
                <a:lnTo>
                  <a:pt x="17175" y="903386"/>
                </a:lnTo>
                <a:cubicBezTo>
                  <a:pt x="-3076" y="902407"/>
                  <a:pt x="-8230" y="896273"/>
                  <a:pt x="17175" y="856817"/>
                </a:cubicBezTo>
                <a:lnTo>
                  <a:pt x="506797" y="12641"/>
                </a:lnTo>
                <a:cubicBezTo>
                  <a:pt x="511053" y="3805"/>
                  <a:pt x="518347" y="-200"/>
                  <a:pt x="525571" y="8"/>
                </a:cubicBezTo>
                <a:close/>
              </a:path>
            </a:pathLst>
          </a:cu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68239" rtl="0" eaLnBrk="1" fontAlgn="auto" latinLnBrk="0" hangingPunct="1">
              <a:lnSpc>
                <a:spcPct val="100000"/>
              </a:lnSpc>
              <a:spcBef>
                <a:spcPts val="0"/>
              </a:spcBef>
              <a:spcAft>
                <a:spcPts val="0"/>
              </a:spcAft>
              <a:buClrTx/>
              <a:buSzTx/>
              <a:buFontTx/>
              <a:buNone/>
              <a:tabLst/>
              <a:defRPr/>
            </a:pPr>
            <a:endParaRPr kumimoji="0" lang="en-US" sz="2497" b="0" i="0" u="none" strike="noStrike" kern="0" cap="none" spc="0" normalizeH="0" baseline="0" noProof="0" dirty="0">
              <a:ln>
                <a:noFill/>
              </a:ln>
              <a:solidFill>
                <a:srgbClr val="FFFFFF"/>
              </a:solidFill>
              <a:effectLst/>
              <a:uLnTx/>
              <a:uFillTx/>
              <a:latin typeface="Segoe UI Semilight"/>
              <a:ea typeface="+mn-ea"/>
              <a:cs typeface="+mn-cs"/>
            </a:endParaRPr>
          </a:p>
        </p:txBody>
      </p:sp>
      <p:grpSp>
        <p:nvGrpSpPr>
          <p:cNvPr id="53" name="Group 52"/>
          <p:cNvGrpSpPr/>
          <p:nvPr/>
        </p:nvGrpSpPr>
        <p:grpSpPr>
          <a:xfrm>
            <a:off x="2387699" y="2408469"/>
            <a:ext cx="5188371" cy="2846706"/>
            <a:chOff x="1755172" y="1771094"/>
            <a:chExt cx="3815325" cy="2093356"/>
          </a:xfrm>
        </p:grpSpPr>
        <p:cxnSp>
          <p:nvCxnSpPr>
            <p:cNvPr id="54" name="Straight Arrow Connector 53"/>
            <p:cNvCxnSpPr>
              <a:cxnSpLocks/>
            </p:cNvCxnSpPr>
            <p:nvPr/>
          </p:nvCxnSpPr>
          <p:spPr>
            <a:xfrm flipH="1" flipV="1">
              <a:off x="1755172" y="1771094"/>
              <a:ext cx="1374528" cy="2016353"/>
            </a:xfrm>
            <a:prstGeom prst="straightConnector1">
              <a:avLst/>
            </a:prstGeom>
            <a:ln w="28575">
              <a:solidFill>
                <a:schemeClr val="accent2">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7" name="Left Bracket 56"/>
            <p:cNvSpPr/>
            <p:nvPr/>
          </p:nvSpPr>
          <p:spPr>
            <a:xfrm rot="5400000">
              <a:off x="4255060" y="2549013"/>
              <a:ext cx="73738" cy="2557136"/>
            </a:xfrm>
            <a:prstGeom prst="leftBracket">
              <a:avLst/>
            </a:prstGeom>
            <a:ln w="28575">
              <a:solidFill>
                <a:schemeClr val="accent2">
                  <a:lumMod val="60000"/>
                  <a:lumOff val="4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66" name="TextBox 65"/>
          <p:cNvSpPr txBox="1"/>
          <p:nvPr/>
        </p:nvSpPr>
        <p:spPr>
          <a:xfrm>
            <a:off x="270958" y="4598331"/>
            <a:ext cx="3283536" cy="923714"/>
          </a:xfrm>
          <a:prstGeom prst="rect">
            <a:avLst/>
          </a:prstGeom>
          <a:noFill/>
        </p:spPr>
        <p:txBody>
          <a:bodyPr wrap="square" rtlCol="0">
            <a:sp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r>
              <a:rPr kumimoji="0" lang="en-US" sz="1801" b="0" i="0" u="none" strike="noStrike" kern="0" cap="none" spc="0" normalizeH="0" baseline="0" noProof="0" dirty="0">
                <a:ln>
                  <a:noFill/>
                </a:ln>
                <a:solidFill>
                  <a:sysClr val="windowText" lastClr="000000"/>
                </a:solidFill>
                <a:effectLst/>
                <a:uLnTx/>
                <a:uFillTx/>
                <a:latin typeface="Segoe UI"/>
                <a:ea typeface="+mn-ea"/>
                <a:cs typeface="+mn-cs"/>
              </a:rPr>
              <a:t>Luckily, database transaction logs are automatically backed up and retained for 35 days…!</a:t>
            </a:r>
          </a:p>
        </p:txBody>
      </p:sp>
      <p:cxnSp>
        <p:nvCxnSpPr>
          <p:cNvPr id="68" name="Straight Arrow Connector 67"/>
          <p:cNvCxnSpPr>
            <a:cxnSpLocks/>
          </p:cNvCxnSpPr>
          <p:nvPr/>
        </p:nvCxnSpPr>
        <p:spPr>
          <a:xfrm>
            <a:off x="2718182" y="2260014"/>
            <a:ext cx="3578443" cy="3039769"/>
          </a:xfrm>
          <a:prstGeom prst="straightConnector1">
            <a:avLst/>
          </a:prstGeom>
          <a:ln w="28575">
            <a:solidFill>
              <a:schemeClr val="accent2">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cxnSpLocks/>
          </p:cNvCxnSpPr>
          <p:nvPr/>
        </p:nvCxnSpPr>
        <p:spPr>
          <a:xfrm flipH="1">
            <a:off x="5070060" y="3258581"/>
            <a:ext cx="140767" cy="516822"/>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3294988" y="3851948"/>
            <a:ext cx="2085531" cy="5363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SQL Database</a:t>
            </a:r>
          </a:p>
        </p:txBody>
      </p:sp>
      <p:grpSp>
        <p:nvGrpSpPr>
          <p:cNvPr id="6" name="Group 5"/>
          <p:cNvGrpSpPr/>
          <p:nvPr/>
        </p:nvGrpSpPr>
        <p:grpSpPr>
          <a:xfrm>
            <a:off x="4485242" y="2473201"/>
            <a:ext cx="2630153" cy="726145"/>
            <a:chOff x="4485242" y="2473201"/>
            <a:chExt cx="2630153" cy="726145"/>
          </a:xfrm>
        </p:grpSpPr>
        <p:sp>
          <p:nvSpPr>
            <p:cNvPr id="36" name="Rectangle 35"/>
            <p:cNvSpPr/>
            <p:nvPr/>
          </p:nvSpPr>
          <p:spPr>
            <a:xfrm>
              <a:off x="4592062" y="2473201"/>
              <a:ext cx="2523333" cy="582711"/>
            </a:xfrm>
            <a:prstGeom prst="rect">
              <a:avLst/>
            </a:prstGeom>
            <a:solidFill>
              <a:srgbClr val="448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37" name="Rectangle 36"/>
            <p:cNvSpPr/>
            <p:nvPr/>
          </p:nvSpPr>
          <p:spPr>
            <a:xfrm>
              <a:off x="4524315" y="2536586"/>
              <a:ext cx="2523333" cy="582711"/>
            </a:xfrm>
            <a:prstGeom prst="rect">
              <a:avLst/>
            </a:prstGeom>
            <a:solidFill>
              <a:srgbClr val="1D7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41" name="Rectangle 40"/>
            <p:cNvSpPr/>
            <p:nvPr/>
          </p:nvSpPr>
          <p:spPr>
            <a:xfrm>
              <a:off x="4485242" y="2616635"/>
              <a:ext cx="2451889" cy="582711"/>
            </a:xfrm>
            <a:prstGeom prst="rect">
              <a:avLst/>
            </a:prstGeom>
            <a:solidFill>
              <a:srgbClr val="006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Apps</a:t>
              </a:r>
            </a:p>
          </p:txBody>
        </p:sp>
      </p:grpSp>
      <p:sp>
        <p:nvSpPr>
          <p:cNvPr id="43" name="TextBox 42"/>
          <p:cNvSpPr txBox="1"/>
          <p:nvPr/>
        </p:nvSpPr>
        <p:spPr>
          <a:xfrm>
            <a:off x="8407265" y="4484065"/>
            <a:ext cx="3989077" cy="923714"/>
          </a:xfrm>
          <a:prstGeom prst="rect">
            <a:avLst/>
          </a:prstGeom>
          <a:noFill/>
        </p:spPr>
        <p:txBody>
          <a:bodyPr wrap="square" rtlCol="0">
            <a:spAutoFit/>
          </a:bodyPr>
          <a:lstStyle/>
          <a:p>
            <a:pPr marL="338094" marR="0" lvl="0" indent="-338094" algn="l" defTabSz="914340" rtl="0" eaLnBrk="1" fontAlgn="auto" latinLnBrk="0" hangingPunct="1">
              <a:lnSpc>
                <a:spcPct val="100000"/>
              </a:lnSpc>
              <a:spcBef>
                <a:spcPts val="0"/>
              </a:spcBef>
              <a:spcAft>
                <a:spcPts val="0"/>
              </a:spcAft>
              <a:buClrTx/>
              <a:buSzTx/>
              <a:buFontTx/>
              <a:buNone/>
              <a:tabLst/>
              <a:defRPr/>
            </a:pPr>
            <a:r>
              <a:rPr kumimoji="0" lang="en-US" sz="1801" b="0" i="0" u="none" strike="noStrike" kern="0" cap="none" spc="0" normalizeH="0" baseline="0" noProof="0" dirty="0">
                <a:ln>
                  <a:noFill/>
                </a:ln>
                <a:solidFill>
                  <a:sysClr val="windowText" lastClr="000000"/>
                </a:solidFill>
                <a:effectLst/>
                <a:uLnTx/>
                <a:uFillTx/>
                <a:latin typeface="Segoe UI Semilight"/>
                <a:ea typeface="+mn-ea"/>
                <a:cs typeface="+mn-cs"/>
              </a:rPr>
              <a:t>3.	Catalog is updated to register the restored database and enable access.</a:t>
            </a:r>
          </a:p>
        </p:txBody>
      </p:sp>
    </p:spTree>
    <p:extLst>
      <p:ext uri="{BB962C8B-B14F-4D97-AF65-F5344CB8AC3E}">
        <p14:creationId xmlns:p14="http://schemas.microsoft.com/office/powerpoint/2010/main" val="23755315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6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7"/>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22"/>
                                        </p:tgtEl>
                                        <p:attrNameLst>
                                          <p:attrName>style.visibility</p:attrName>
                                        </p:attrNameLst>
                                      </p:cBhvr>
                                      <p:to>
                                        <p:strVal val="hidden"/>
                                      </p:to>
                                    </p:set>
                                  </p:childTnLst>
                                </p:cTn>
                              </p:par>
                              <p:par>
                                <p:cTn id="16" presetID="1" presetClass="exit" presetSubtype="0" fill="hold" nodeType="withEffect">
                                  <p:stCondLst>
                                    <p:cond delay="0"/>
                                  </p:stCondLst>
                                  <p:childTnLst>
                                    <p:set>
                                      <p:cBhvr>
                                        <p:cTn id="17" dur="1" fill="hold">
                                          <p:stCondLst>
                                            <p:cond delay="0"/>
                                          </p:stCondLst>
                                        </p:cTn>
                                        <p:tgtEl>
                                          <p:spTgt spid="50"/>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42"/>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4"/>
                                        </p:tgtEl>
                                        <p:attrNameLst>
                                          <p:attrName>style.visibility</p:attrName>
                                        </p:attrNameLst>
                                      </p:cBhvr>
                                      <p:to>
                                        <p:strVal val="visible"/>
                                      </p:to>
                                    </p:set>
                                  </p:childTnLst>
                                </p:cTn>
                              </p:par>
                              <p:par>
                                <p:cTn id="30" presetID="22" presetClass="entr" presetSubtype="1" fill="hold" nodeType="with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wipe(up)">
                                      <p:cBhvr>
                                        <p:cTn id="32" dur="500"/>
                                        <p:tgtEl>
                                          <p:spTgt spid="70"/>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wipe(left)">
                                      <p:cBhvr>
                                        <p:cTn id="36" dur="500"/>
                                        <p:tgtEl>
                                          <p:spTgt spid="68"/>
                                        </p:tgtEl>
                                      </p:cBhvr>
                                    </p:animEffect>
                                  </p:childTnLst>
                                </p:cTn>
                              </p:par>
                            </p:childTnLst>
                          </p:cTn>
                        </p:par>
                        <p:par>
                          <p:cTn id="37" fill="hold">
                            <p:stCondLst>
                              <p:cond delay="1000"/>
                            </p:stCondLst>
                            <p:childTnLst>
                              <p:par>
                                <p:cTn id="38" presetID="1" presetClass="exit" presetSubtype="0" fill="hold" nodeType="afterEffect">
                                  <p:stCondLst>
                                    <p:cond delay="0"/>
                                  </p:stCondLst>
                                  <p:childTnLst>
                                    <p:set>
                                      <p:cBhvr>
                                        <p:cTn id="39" dur="1" fill="hold">
                                          <p:stCondLst>
                                            <p:cond delay="0"/>
                                          </p:stCondLst>
                                        </p:cTn>
                                        <p:tgtEl>
                                          <p:spTgt spid="22"/>
                                        </p:tgtEl>
                                        <p:attrNameLst>
                                          <p:attrName>style.visibility</p:attrName>
                                        </p:attrNameLst>
                                      </p:cBhvr>
                                      <p:to>
                                        <p:strVal val="hidden"/>
                                      </p:to>
                                    </p:set>
                                  </p:childTnLst>
                                </p:cTn>
                              </p:par>
                            </p:childTnLst>
                          </p:cTn>
                        </p:par>
                        <p:par>
                          <p:cTn id="40" fill="hold">
                            <p:stCondLst>
                              <p:cond delay="1000"/>
                            </p:stCondLst>
                            <p:childTnLst>
                              <p:par>
                                <p:cTn id="41" presetID="22" presetClass="entr" presetSubtype="4"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down)">
                                      <p:cBhvr>
                                        <p:cTn id="43" dur="5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3"/>
                                        </p:tgtEl>
                                        <p:attrNameLst>
                                          <p:attrName>style.visibility</p:attrName>
                                        </p:attrNameLst>
                                      </p:cBhvr>
                                      <p:to>
                                        <p:strVal val="visible"/>
                                      </p:to>
                                    </p:set>
                                  </p:childTnLst>
                                </p:cTn>
                              </p:par>
                            </p:childTnLst>
                          </p:cTn>
                        </p:par>
                        <p:par>
                          <p:cTn id="48" fill="hold">
                            <p:stCondLst>
                              <p:cond delay="0"/>
                            </p:stCondLst>
                            <p:childTnLst>
                              <p:par>
                                <p:cTn id="49" presetID="22" presetClass="entr" presetSubtype="1" fill="hold" nodeType="after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wipe(up)">
                                      <p:cBhvr>
                                        <p:cTn id="51" dur="500"/>
                                        <p:tgtEl>
                                          <p:spTgt spid="42"/>
                                        </p:tgtEl>
                                      </p:cBhvr>
                                    </p:animEffect>
                                  </p:childTnLst>
                                </p:cTn>
                              </p:par>
                            </p:childTnLst>
                          </p:cTn>
                        </p:par>
                        <p:par>
                          <p:cTn id="52" fill="hold">
                            <p:stCondLst>
                              <p:cond delay="500"/>
                            </p:stCondLst>
                            <p:childTnLst>
                              <p:par>
                                <p:cTn id="53" presetID="26" presetClass="emph" presetSubtype="0" fill="hold" grpId="0" nodeType="afterEffect">
                                  <p:stCondLst>
                                    <p:cond delay="0"/>
                                  </p:stCondLst>
                                  <p:childTnLst>
                                    <p:animEffect transition="out" filter="fade">
                                      <p:cBhvr>
                                        <p:cTn id="54" dur="500" tmFilter="0, 0; .2, .5; .8, .5; 1, 0"/>
                                        <p:tgtEl>
                                          <p:spTgt spid="32"/>
                                        </p:tgtEl>
                                      </p:cBhvr>
                                    </p:animEffect>
                                    <p:animScale>
                                      <p:cBhvr>
                                        <p:cTn id="55" dur="250" autoRev="1" fill="hold"/>
                                        <p:tgtEl>
                                          <p:spTgt spid="32"/>
                                        </p:tgtEl>
                                      </p:cBhvr>
                                      <p:by x="105000" y="105000"/>
                                    </p:animScale>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42"/>
                                        </p:tgtEl>
                                        <p:attrNameLst>
                                          <p:attrName>style.visibility</p:attrName>
                                        </p:attrNameLst>
                                      </p:cBhvr>
                                      <p:to>
                                        <p:strVal val="visible"/>
                                      </p:to>
                                    </p:set>
                                  </p:childTnLst>
                                </p:cTn>
                              </p:par>
                              <p:par>
                                <p:cTn id="60" presetID="1" presetClass="exit" presetSubtype="0" fill="hold" nodeType="withEffect">
                                  <p:stCondLst>
                                    <p:cond delay="0"/>
                                  </p:stCondLst>
                                  <p:childTnLst>
                                    <p:set>
                                      <p:cBhvr>
                                        <p:cTn id="61" dur="1" fill="hold">
                                          <p:stCondLst>
                                            <p:cond delay="0"/>
                                          </p:stCondLst>
                                        </p:cTn>
                                        <p:tgtEl>
                                          <p:spTgt spid="70"/>
                                        </p:tgtEl>
                                        <p:attrNameLst>
                                          <p:attrName>style.visibility</p:attrName>
                                        </p:attrNameLst>
                                      </p:cBhvr>
                                      <p:to>
                                        <p:strVal val="hidden"/>
                                      </p:to>
                                    </p:set>
                                  </p:childTnLst>
                                </p:cTn>
                              </p:par>
                              <p:par>
                                <p:cTn id="62" presetID="1" presetClass="entr" presetSubtype="0" fill="hold" nodeType="withEffect">
                                  <p:stCondLst>
                                    <p:cond delay="0"/>
                                  </p:stCondLst>
                                  <p:childTnLst>
                                    <p:set>
                                      <p:cBhvr>
                                        <p:cTn id="63" dur="1" fill="hold">
                                          <p:stCondLst>
                                            <p:cond delay="0"/>
                                          </p:stCondLst>
                                        </p:cTn>
                                        <p:tgtEl>
                                          <p:spTgt spid="22"/>
                                        </p:tgtEl>
                                        <p:attrNameLst>
                                          <p:attrName>style.visibility</p:attrName>
                                        </p:attrNameLst>
                                      </p:cBhvr>
                                      <p:to>
                                        <p:strVal val="visible"/>
                                      </p:to>
                                    </p:set>
                                  </p:childTnLst>
                                </p:cTn>
                              </p:par>
                              <p:par>
                                <p:cTn id="64" presetID="22" presetClass="entr" presetSubtype="1"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up)">
                                      <p:cBhvr>
                                        <p:cTn id="66" dur="500"/>
                                        <p:tgtEl>
                                          <p:spTgt spid="25"/>
                                        </p:tgtEl>
                                      </p:cBhvr>
                                    </p:animEffect>
                                  </p:childTnLst>
                                </p:cTn>
                              </p:par>
                              <p:par>
                                <p:cTn id="67" presetID="22" presetClass="entr" presetSubtype="1" fill="hold" nodeType="with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wipe(up)">
                                      <p:cBhvr>
                                        <p:cTn id="69" dur="500"/>
                                        <p:tgtEl>
                                          <p:spTgt spid="50"/>
                                        </p:tgtEl>
                                      </p:cBhvr>
                                    </p:animEffect>
                                  </p:childTnLst>
                                </p:cTn>
                              </p:par>
                              <p:par>
                                <p:cTn id="70" presetID="1" presetClass="entr" presetSubtype="0" fill="hold" grpId="0" nodeType="withEffect">
                                  <p:stCondLst>
                                    <p:cond delay="0"/>
                                  </p:stCondLst>
                                  <p:childTnLst>
                                    <p:set>
                                      <p:cBhvr>
                                        <p:cTn id="71"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4" grpId="0"/>
      <p:bldP spid="55" grpId="0"/>
      <p:bldP spid="29" grpId="0" animBg="1"/>
      <p:bldP spid="31" grpId="0"/>
      <p:bldP spid="66" grpId="0"/>
      <p:bldP spid="67" grpId="0" animBg="1"/>
      <p:bldP spid="4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p:cNvGrpSpPr/>
          <p:nvPr/>
        </p:nvGrpSpPr>
        <p:grpSpPr>
          <a:xfrm>
            <a:off x="381428" y="1132534"/>
            <a:ext cx="3083373" cy="1275933"/>
            <a:chOff x="279839" y="832821"/>
            <a:chExt cx="2267392" cy="938271"/>
          </a:xfrm>
        </p:grpSpPr>
        <p:sp>
          <p:nvSpPr>
            <p:cNvPr id="61" name="Freeform 7"/>
            <p:cNvSpPr>
              <a:spLocks/>
            </p:cNvSpPr>
            <p:nvPr/>
          </p:nvSpPr>
          <p:spPr bwMode="auto">
            <a:xfrm>
              <a:off x="972332" y="832821"/>
              <a:ext cx="1574899" cy="938271"/>
            </a:xfrm>
            <a:custGeom>
              <a:avLst/>
              <a:gdLst>
                <a:gd name="T0" fmla="*/ 292 w 350"/>
                <a:gd name="T1" fmla="*/ 83 h 198"/>
                <a:gd name="T2" fmla="*/ 286 w 350"/>
                <a:gd name="T3" fmla="*/ 83 h 198"/>
                <a:gd name="T4" fmla="*/ 292 w 350"/>
                <a:gd name="T5" fmla="*/ 57 h 198"/>
                <a:gd name="T6" fmla="*/ 235 w 350"/>
                <a:gd name="T7" fmla="*/ 0 h 198"/>
                <a:gd name="T8" fmla="*/ 178 w 350"/>
                <a:gd name="T9" fmla="*/ 50 h 198"/>
                <a:gd name="T10" fmla="*/ 135 w 350"/>
                <a:gd name="T11" fmla="*/ 31 h 198"/>
                <a:gd name="T12" fmla="*/ 77 w 350"/>
                <a:gd name="T13" fmla="*/ 86 h 198"/>
                <a:gd name="T14" fmla="*/ 57 w 350"/>
                <a:gd name="T15" fmla="*/ 83 h 198"/>
                <a:gd name="T16" fmla="*/ 0 w 350"/>
                <a:gd name="T17" fmla="*/ 140 h 198"/>
                <a:gd name="T18" fmla="*/ 57 w 350"/>
                <a:gd name="T19" fmla="*/ 198 h 198"/>
                <a:gd name="T20" fmla="*/ 292 w 350"/>
                <a:gd name="T21" fmla="*/ 198 h 198"/>
                <a:gd name="T22" fmla="*/ 350 w 350"/>
                <a:gd name="T23" fmla="*/ 140 h 198"/>
                <a:gd name="T24" fmla="*/ 292 w 350"/>
                <a:gd name="T25" fmla="*/ 8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0" h="198">
                  <a:moveTo>
                    <a:pt x="292" y="83"/>
                  </a:moveTo>
                  <a:cubicBezTo>
                    <a:pt x="290" y="83"/>
                    <a:pt x="288" y="83"/>
                    <a:pt x="286" y="83"/>
                  </a:cubicBezTo>
                  <a:cubicBezTo>
                    <a:pt x="290" y="75"/>
                    <a:pt x="292" y="66"/>
                    <a:pt x="292" y="57"/>
                  </a:cubicBezTo>
                  <a:cubicBezTo>
                    <a:pt x="292" y="26"/>
                    <a:pt x="267" y="0"/>
                    <a:pt x="235" y="0"/>
                  </a:cubicBezTo>
                  <a:cubicBezTo>
                    <a:pt x="205" y="0"/>
                    <a:pt x="181" y="22"/>
                    <a:pt x="178" y="50"/>
                  </a:cubicBezTo>
                  <a:cubicBezTo>
                    <a:pt x="167" y="39"/>
                    <a:pt x="152" y="31"/>
                    <a:pt x="135" y="31"/>
                  </a:cubicBezTo>
                  <a:cubicBezTo>
                    <a:pt x="104" y="31"/>
                    <a:pt x="79" y="56"/>
                    <a:pt x="77" y="86"/>
                  </a:cubicBezTo>
                  <a:cubicBezTo>
                    <a:pt x="71" y="84"/>
                    <a:pt x="64" y="83"/>
                    <a:pt x="57" y="83"/>
                  </a:cubicBezTo>
                  <a:cubicBezTo>
                    <a:pt x="26" y="83"/>
                    <a:pt x="0" y="108"/>
                    <a:pt x="0" y="140"/>
                  </a:cubicBezTo>
                  <a:cubicBezTo>
                    <a:pt x="0" y="172"/>
                    <a:pt x="26" y="198"/>
                    <a:pt x="57" y="198"/>
                  </a:cubicBezTo>
                  <a:cubicBezTo>
                    <a:pt x="292" y="198"/>
                    <a:pt x="292" y="198"/>
                    <a:pt x="292" y="198"/>
                  </a:cubicBezTo>
                  <a:cubicBezTo>
                    <a:pt x="324" y="198"/>
                    <a:pt x="350" y="172"/>
                    <a:pt x="350" y="140"/>
                  </a:cubicBezTo>
                  <a:cubicBezTo>
                    <a:pt x="350" y="108"/>
                    <a:pt x="324" y="83"/>
                    <a:pt x="292" y="83"/>
                  </a:cubicBezTo>
                  <a:close/>
                </a:path>
              </a:pathLst>
            </a:custGeom>
            <a:solidFill>
              <a:schemeClr val="tx2">
                <a:lumMod val="40000"/>
                <a:lumOff val="60000"/>
                <a:alpha val="27451"/>
              </a:schemeClr>
            </a:solidFill>
            <a:ln>
              <a:noFill/>
            </a:ln>
          </p:spPr>
          <p:txBody>
            <a:bodyPr vert="horz" wrap="square" lIns="1118822" tIns="45700" rIns="91401" bIns="1188230" numCol="1" anchor="b" anchorCtr="0" compatLnSpc="1">
              <a:prstTxWarp prst="textNoShape">
                <a:avLst/>
              </a:prstTxWarp>
            </a:bodyPr>
            <a:lstStyle/>
            <a:p>
              <a:pPr marL="0" marR="0" lvl="0" indent="0" algn="l" defTabSz="932443" rtl="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dirty="0">
                <a:ln>
                  <a:noFill/>
                </a:ln>
                <a:solidFill>
                  <a:srgbClr val="FFFFFF">
                    <a:lumMod val="95000"/>
                  </a:srgbClr>
                </a:solidFill>
                <a:effectLst/>
                <a:uLnTx/>
                <a:uFillTx/>
                <a:latin typeface="Segoe UI Semilight"/>
                <a:ea typeface="+mn-ea"/>
                <a:cs typeface="+mn-cs"/>
              </a:endParaRPr>
            </a:p>
            <a:p>
              <a:pPr marL="0" marR="0" lvl="0" indent="0" algn="l" defTabSz="932443" rtl="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dirty="0">
                <a:ln>
                  <a:noFill/>
                </a:ln>
                <a:solidFill>
                  <a:srgbClr val="FFFFFF">
                    <a:lumMod val="95000"/>
                  </a:srgbClr>
                </a:solidFill>
                <a:effectLst/>
                <a:uLnTx/>
                <a:uFillTx/>
                <a:latin typeface="Segoe UI Semilight"/>
                <a:ea typeface="+mn-ea"/>
                <a:cs typeface="+mn-cs"/>
              </a:endParaRPr>
            </a:p>
          </p:txBody>
        </p:sp>
        <p:sp>
          <p:nvSpPr>
            <p:cNvPr id="63" name="Rectangle 62"/>
            <p:cNvSpPr/>
            <p:nvPr/>
          </p:nvSpPr>
          <p:spPr>
            <a:xfrm>
              <a:off x="279839" y="1206159"/>
              <a:ext cx="1057566" cy="455766"/>
            </a:xfrm>
            <a:prstGeom prst="rect">
              <a:avLst/>
            </a:prstGeom>
          </p:spPr>
          <p:txBody>
            <a:bodyPr wrap="square">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904" b="1" i="0" u="none" strike="noStrike" kern="0" cap="none" spc="0" normalizeH="0" baseline="0" noProof="0" dirty="0">
                  <a:ln>
                    <a:noFill/>
                  </a:ln>
                  <a:solidFill>
                    <a:srgbClr val="00188F"/>
                  </a:solidFill>
                  <a:effectLst/>
                  <a:uLnTx/>
                  <a:uFillTx/>
                  <a:latin typeface="Segoe UI Semilight"/>
                  <a:ea typeface="+mn-ea"/>
                  <a:cs typeface="+mn-cs"/>
                </a:rPr>
                <a:t>Azure Storage</a:t>
              </a:r>
              <a:endParaRPr kumimoji="0" lang="en-US" sz="1904" b="0" i="0" u="none" strike="noStrike" kern="1200" cap="none" spc="0" normalizeH="0" baseline="0" noProof="0" dirty="0">
                <a:ln>
                  <a:noFill/>
                </a:ln>
                <a:solidFill>
                  <a:srgbClr val="00188F"/>
                </a:solidFill>
                <a:effectLst/>
                <a:uLnTx/>
                <a:uFillTx/>
                <a:latin typeface="Segoe UI Semilight"/>
                <a:ea typeface="+mn-ea"/>
                <a:cs typeface="+mn-cs"/>
              </a:endParaRPr>
            </a:p>
          </p:txBody>
        </p:sp>
        <p:sp>
          <p:nvSpPr>
            <p:cNvPr id="65" name="Flowchart: Multidocument 64"/>
            <p:cNvSpPr/>
            <p:nvPr/>
          </p:nvSpPr>
          <p:spPr>
            <a:xfrm>
              <a:off x="1396283" y="1354266"/>
              <a:ext cx="535215" cy="349798"/>
            </a:xfrm>
            <a:prstGeom prst="flowChartMultidocument">
              <a:avLst/>
            </a:prstGeom>
            <a:solidFill>
              <a:schemeClr val="tx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dirty="0">
                <a:ln>
                  <a:noFill/>
                </a:ln>
                <a:solidFill>
                  <a:srgbClr val="FFFFFF"/>
                </a:solidFill>
                <a:effectLst/>
                <a:uLnTx/>
                <a:uFillTx/>
                <a:latin typeface="Segoe UI Semilight"/>
                <a:ea typeface="+mn-ea"/>
                <a:cs typeface="+mn-cs"/>
              </a:endParaRPr>
            </a:p>
          </p:txBody>
        </p:sp>
      </p:grpSp>
      <p:sp>
        <p:nvSpPr>
          <p:cNvPr id="47" name="Rectangle 46">
            <a:extLst>
              <a:ext uri="{FF2B5EF4-FFF2-40B4-BE49-F238E27FC236}">
                <a16:creationId xmlns:a16="http://schemas.microsoft.com/office/drawing/2014/main" id="{C795E12D-DE24-401C-ADA4-4C28D89639A7}"/>
              </a:ext>
            </a:extLst>
          </p:cNvPr>
          <p:cNvSpPr/>
          <p:nvPr/>
        </p:nvSpPr>
        <p:spPr bwMode="auto">
          <a:xfrm>
            <a:off x="0" y="-14548"/>
            <a:ext cx="12436476" cy="1307133"/>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9" name="Can 67"/>
          <p:cNvSpPr/>
          <p:nvPr/>
        </p:nvSpPr>
        <p:spPr>
          <a:xfrm>
            <a:off x="7018919"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D83B01">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 N</a:t>
            </a:r>
          </a:p>
        </p:txBody>
      </p:sp>
      <p:sp>
        <p:nvSpPr>
          <p:cNvPr id="44" name="Can 66"/>
          <p:cNvSpPr/>
          <p:nvPr/>
        </p:nvSpPr>
        <p:spPr>
          <a:xfrm>
            <a:off x="6134830" y="5243209"/>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Cust 3</a:t>
            </a:r>
          </a:p>
        </p:txBody>
      </p:sp>
      <p:sp>
        <p:nvSpPr>
          <p:cNvPr id="32" name="Can 25"/>
          <p:cNvSpPr/>
          <p:nvPr/>
        </p:nvSpPr>
        <p:spPr>
          <a:xfrm>
            <a:off x="6536430" y="3715186"/>
            <a:ext cx="758749" cy="62638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rgbClr val="D83B01">
                    <a:lumMod val="50000"/>
                  </a:srgbClr>
                </a:solidFill>
                <a:effectLst/>
                <a:uLnTx/>
                <a:uFillTx/>
                <a:latin typeface="Segoe UI Semilight"/>
                <a:ea typeface="+mn-ea"/>
                <a:cs typeface="+mn-cs"/>
              </a:rPr>
              <a:t>Catalog</a:t>
            </a:r>
          </a:p>
        </p:txBody>
      </p:sp>
      <p:sp>
        <p:nvSpPr>
          <p:cNvPr id="34" name="Can 18"/>
          <p:cNvSpPr/>
          <p:nvPr/>
        </p:nvSpPr>
        <p:spPr>
          <a:xfrm>
            <a:off x="4155882" y="5247646"/>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D83B01">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 1</a:t>
            </a:r>
          </a:p>
        </p:txBody>
      </p:sp>
      <p:sp>
        <p:nvSpPr>
          <p:cNvPr id="35" name="Can 19"/>
          <p:cNvSpPr/>
          <p:nvPr/>
        </p:nvSpPr>
        <p:spPr>
          <a:xfrm>
            <a:off x="4840746"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D83B01">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 2</a:t>
            </a:r>
          </a:p>
        </p:txBody>
      </p:sp>
      <p:sp>
        <p:nvSpPr>
          <p:cNvPr id="38" name="Can 66"/>
          <p:cNvSpPr/>
          <p:nvPr/>
        </p:nvSpPr>
        <p:spPr>
          <a:xfrm>
            <a:off x="5488813"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D83B01">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 3</a:t>
            </a:r>
          </a:p>
        </p:txBody>
      </p:sp>
      <p:cxnSp>
        <p:nvCxnSpPr>
          <p:cNvPr id="42" name="Straight Arrow Connector 41"/>
          <p:cNvCxnSpPr/>
          <p:nvPr/>
        </p:nvCxnSpPr>
        <p:spPr>
          <a:xfrm>
            <a:off x="6645066" y="3267216"/>
            <a:ext cx="152356" cy="421842"/>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407264" y="3480336"/>
            <a:ext cx="3989077" cy="646587"/>
          </a:xfrm>
          <a:prstGeom prst="rect">
            <a:avLst/>
          </a:prstGeom>
          <a:noFill/>
        </p:spPr>
        <p:txBody>
          <a:bodyPr wrap="square" rtlCol="0">
            <a:spAutoFit/>
          </a:bodyPr>
          <a:lstStyle/>
          <a:p>
            <a:pPr marL="288925" marR="0" lvl="0" indent="-288925" algn="l" defTabSz="914340" rtl="0" eaLnBrk="1" fontAlgn="auto" latinLnBrk="0" hangingPunct="1">
              <a:lnSpc>
                <a:spcPct val="100000"/>
              </a:lnSpc>
              <a:spcBef>
                <a:spcPts val="0"/>
              </a:spcBef>
              <a:spcAft>
                <a:spcPts val="0"/>
              </a:spcAft>
              <a:buClrTx/>
              <a:buSzTx/>
              <a:buFontTx/>
              <a:buAutoNum type="arabicPeriod" startAt="2"/>
              <a:tabLst/>
              <a:defRPr/>
            </a:pPr>
            <a:r>
              <a:rPr kumimoji="0" lang="en-US" sz="1801" b="0" i="0" u="none" strike="noStrike" kern="0" cap="none" spc="0" normalizeH="0" baseline="0" noProof="0" dirty="0">
                <a:ln>
                  <a:noFill/>
                </a:ln>
                <a:solidFill>
                  <a:sysClr val="windowText" lastClr="000000"/>
                </a:solidFill>
                <a:effectLst/>
                <a:uLnTx/>
                <a:uFillTx/>
                <a:latin typeface="Segoe UI Semilight"/>
                <a:ea typeface="+mn-ea"/>
                <a:cs typeface="+mn-cs"/>
              </a:rPr>
              <a:t>Catalog is updated to mark tenant offline then old database is deleted.</a:t>
            </a:r>
          </a:p>
        </p:txBody>
      </p:sp>
      <p:sp>
        <p:nvSpPr>
          <p:cNvPr id="7" name="TextBox 6"/>
          <p:cNvSpPr txBox="1"/>
          <p:nvPr/>
        </p:nvSpPr>
        <p:spPr>
          <a:xfrm>
            <a:off x="11827870" y="866357"/>
            <a:ext cx="184731" cy="374846"/>
          </a:xfrm>
          <a:prstGeom prst="rect">
            <a:avLst/>
          </a:prstGeom>
          <a:noFill/>
        </p:spPr>
        <p:txBody>
          <a:bodyPr wrap="none" rtlCol="0">
            <a:sp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Semilight"/>
              <a:ea typeface="+mn-ea"/>
              <a:cs typeface="+mn-cs"/>
            </a:endParaRPr>
          </a:p>
        </p:txBody>
      </p:sp>
      <p:sp>
        <p:nvSpPr>
          <p:cNvPr id="55" name="TextBox 54"/>
          <p:cNvSpPr txBox="1"/>
          <p:nvPr/>
        </p:nvSpPr>
        <p:spPr>
          <a:xfrm>
            <a:off x="8333782" y="5410967"/>
            <a:ext cx="3812636" cy="646587"/>
          </a:xfrm>
          <a:prstGeom prst="rect">
            <a:avLst/>
          </a:prstGeom>
          <a:noFill/>
        </p:spPr>
        <p:txBody>
          <a:bodyPr wrap="square" rtlCol="0">
            <a:spAutoFit/>
          </a:bodyPr>
          <a:lstStyle/>
          <a:p>
            <a:pPr marL="338094" marR="0" lvl="0" indent="-338094" algn="l" defTabSz="914340" rtl="0" eaLnBrk="1" fontAlgn="auto" latinLnBrk="0" hangingPunct="1">
              <a:lnSpc>
                <a:spcPct val="100000"/>
              </a:lnSpc>
              <a:spcBef>
                <a:spcPts val="0"/>
              </a:spcBef>
              <a:spcAft>
                <a:spcPts val="0"/>
              </a:spcAft>
              <a:buClrTx/>
              <a:buSzTx/>
              <a:buFontTx/>
              <a:buNone/>
              <a:tabLst/>
              <a:defRPr/>
            </a:pPr>
            <a:r>
              <a:rPr kumimoji="0" lang="en-US" sz="1801" b="0" i="0" u="none" strike="noStrike" kern="0" cap="none" spc="0" normalizeH="0" baseline="0" noProof="0" dirty="0">
                <a:ln>
                  <a:noFill/>
                </a:ln>
                <a:solidFill>
                  <a:sysClr val="windowText" lastClr="000000"/>
                </a:solidFill>
                <a:effectLst/>
                <a:uLnTx/>
                <a:uFillTx/>
                <a:latin typeface="Segoe UI Semilight"/>
                <a:ea typeface="+mn-ea"/>
                <a:cs typeface="+mn-cs"/>
              </a:rPr>
              <a:t>5.  End user connects to restored database as normal.  Phew!</a:t>
            </a:r>
          </a:p>
        </p:txBody>
      </p:sp>
      <p:sp>
        <p:nvSpPr>
          <p:cNvPr id="71" name="Title 1"/>
          <p:cNvSpPr>
            <a:spLocks noGrp="1"/>
          </p:cNvSpPr>
          <p:nvPr>
            <p:ph type="title"/>
          </p:nvPr>
        </p:nvSpPr>
        <p:spPr>
          <a:xfrm>
            <a:off x="622617" y="341637"/>
            <a:ext cx="11773724" cy="833544"/>
          </a:xfrm>
        </p:spPr>
        <p:txBody>
          <a:bodyPr/>
          <a:lstStyle/>
          <a:p>
            <a:r>
              <a:rPr lang="en-US" dirty="0">
                <a:solidFill>
                  <a:schemeClr val="bg1"/>
                </a:solidFill>
              </a:rPr>
              <a:t>Tenant database recovery: in-place</a:t>
            </a:r>
          </a:p>
        </p:txBody>
      </p:sp>
      <p:cxnSp>
        <p:nvCxnSpPr>
          <p:cNvPr id="22" name="Straight Arrow Connector 21"/>
          <p:cNvCxnSpPr/>
          <p:nvPr/>
        </p:nvCxnSpPr>
        <p:spPr>
          <a:xfrm>
            <a:off x="6029318" y="1714784"/>
            <a:ext cx="0" cy="726485"/>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407265" y="2787231"/>
            <a:ext cx="3989077" cy="646587"/>
          </a:xfrm>
          <a:prstGeom prst="rect">
            <a:avLst/>
          </a:prstGeom>
          <a:noFill/>
        </p:spPr>
        <p:txBody>
          <a:bodyPr wrap="square" rtlCol="0">
            <a:spAutoFit/>
          </a:bodyPr>
          <a:lstStyle/>
          <a:p>
            <a:pPr marL="280951" marR="0" lvl="0" indent="-280951" algn="l" defTabSz="914340" rtl="0" eaLnBrk="1" fontAlgn="auto" latinLnBrk="0" hangingPunct="1">
              <a:lnSpc>
                <a:spcPct val="100000"/>
              </a:lnSpc>
              <a:spcBef>
                <a:spcPts val="0"/>
              </a:spcBef>
              <a:spcAft>
                <a:spcPts val="0"/>
              </a:spcAft>
              <a:buClrTx/>
              <a:buSzTx/>
              <a:buFontTx/>
              <a:buNone/>
              <a:tabLst/>
              <a:defRPr/>
            </a:pPr>
            <a:r>
              <a:rPr kumimoji="0" lang="en-US" sz="1801" b="0" i="0" u="none" strike="noStrike" kern="0" cap="none" spc="0" normalizeH="0" baseline="0" noProof="0" dirty="0">
                <a:ln>
                  <a:noFill/>
                </a:ln>
                <a:solidFill>
                  <a:sysClr val="windowText" lastClr="000000"/>
                </a:solidFill>
                <a:effectLst/>
                <a:uLnTx/>
                <a:uFillTx/>
                <a:latin typeface="Segoe UI"/>
                <a:ea typeface="+mn-ea"/>
                <a:cs typeface="+mn-cs"/>
              </a:rPr>
              <a:t>1.	End user requests in-place recovery to an earlier point</a:t>
            </a:r>
          </a:p>
        </p:txBody>
      </p:sp>
      <p:sp>
        <p:nvSpPr>
          <p:cNvPr id="40" name="TextBox 39"/>
          <p:cNvSpPr txBox="1"/>
          <p:nvPr/>
        </p:nvSpPr>
        <p:spPr>
          <a:xfrm>
            <a:off x="8422713" y="1800363"/>
            <a:ext cx="3973629" cy="923714"/>
          </a:xfrm>
          <a:prstGeom prst="rect">
            <a:avLst/>
          </a:prstGeom>
          <a:noFill/>
        </p:spPr>
        <p:txBody>
          <a:bodyPr wrap="square" rtlCol="0">
            <a:spAutoFit/>
          </a:bodyPr>
          <a:lstStyle/>
          <a:p>
            <a:pPr marL="280951" marR="0" lvl="0" indent="-280951" algn="l" defTabSz="914340" rtl="0" eaLnBrk="1" fontAlgn="auto" latinLnBrk="0" hangingPunct="1">
              <a:lnSpc>
                <a:spcPct val="100000"/>
              </a:lnSpc>
              <a:spcBef>
                <a:spcPts val="0"/>
              </a:spcBef>
              <a:spcAft>
                <a:spcPts val="0"/>
              </a:spcAft>
              <a:buClrTx/>
              <a:buSzTx/>
              <a:buFontTx/>
              <a:buNone/>
              <a:tabLst/>
              <a:defRPr/>
            </a:pPr>
            <a:r>
              <a:rPr kumimoji="0" lang="en-US" sz="1801" b="0" i="0" u="none" strike="noStrike" kern="0" cap="none" spc="0" normalizeH="0" baseline="0" noProof="0" dirty="0">
                <a:ln>
                  <a:noFill/>
                </a:ln>
                <a:solidFill>
                  <a:sysClr val="windowText" lastClr="000000"/>
                </a:solidFill>
                <a:effectLst/>
                <a:uLnTx/>
                <a:uFillTx/>
                <a:latin typeface="Segoe UI"/>
                <a:ea typeface="+mn-ea"/>
                <a:cs typeface="+mn-cs"/>
              </a:rPr>
              <a:t>0.	Oops!  Tenant user accidentally deletes or corrupts data in their tenant database.</a:t>
            </a:r>
          </a:p>
        </p:txBody>
      </p:sp>
      <p:cxnSp>
        <p:nvCxnSpPr>
          <p:cNvPr id="50" name="Straight Arrow Connector 49"/>
          <p:cNvCxnSpPr>
            <a:cxnSpLocks/>
          </p:cNvCxnSpPr>
          <p:nvPr/>
        </p:nvCxnSpPr>
        <p:spPr>
          <a:xfrm flipH="1">
            <a:off x="5761170" y="3258581"/>
            <a:ext cx="194666" cy="1891879"/>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Freeform 87"/>
          <p:cNvSpPr/>
          <p:nvPr/>
        </p:nvSpPr>
        <p:spPr>
          <a:xfrm>
            <a:off x="5431356" y="5281674"/>
            <a:ext cx="670017" cy="577205"/>
          </a:xfrm>
          <a:custGeom>
            <a:avLst/>
            <a:gdLst>
              <a:gd name="connsiteX0" fmla="*/ 524322 w 1048644"/>
              <a:gd name="connsiteY0" fmla="*/ 686827 h 903386"/>
              <a:gd name="connsiteX1" fmla="*/ 570272 w 1048644"/>
              <a:gd name="connsiteY1" fmla="*/ 732778 h 903386"/>
              <a:gd name="connsiteX2" fmla="*/ 524322 w 1048644"/>
              <a:gd name="connsiteY2" fmla="*/ 778728 h 903386"/>
              <a:gd name="connsiteX3" fmla="*/ 478372 w 1048644"/>
              <a:gd name="connsiteY3" fmla="*/ 732778 h 903386"/>
              <a:gd name="connsiteX4" fmla="*/ 524322 w 1048644"/>
              <a:gd name="connsiteY4" fmla="*/ 686827 h 903386"/>
              <a:gd name="connsiteX5" fmla="*/ 525176 w 1048644"/>
              <a:gd name="connsiteY5" fmla="*/ 301106 h 903386"/>
              <a:gd name="connsiteX6" fmla="*/ 542487 w 1048644"/>
              <a:gd name="connsiteY6" fmla="*/ 304136 h 903386"/>
              <a:gd name="connsiteX7" fmla="*/ 579562 w 1048644"/>
              <a:gd name="connsiteY7" fmla="*/ 366183 h 903386"/>
              <a:gd name="connsiteX8" fmla="*/ 561958 w 1048644"/>
              <a:gd name="connsiteY8" fmla="*/ 626785 h 903386"/>
              <a:gd name="connsiteX9" fmla="*/ 528203 w 1048644"/>
              <a:gd name="connsiteY9" fmla="*/ 666232 h 903386"/>
              <a:gd name="connsiteX10" fmla="*/ 524322 w 1048644"/>
              <a:gd name="connsiteY10" fmla="*/ 666583 h 903386"/>
              <a:gd name="connsiteX11" fmla="*/ 520441 w 1048644"/>
              <a:gd name="connsiteY11" fmla="*/ 666232 h 903386"/>
              <a:gd name="connsiteX12" fmla="*/ 486686 w 1048644"/>
              <a:gd name="connsiteY12" fmla="*/ 626785 h 903386"/>
              <a:gd name="connsiteX13" fmla="*/ 469082 w 1048644"/>
              <a:gd name="connsiteY13" fmla="*/ 366183 h 903386"/>
              <a:gd name="connsiteX14" fmla="*/ 506157 w 1048644"/>
              <a:gd name="connsiteY14" fmla="*/ 304136 h 903386"/>
              <a:gd name="connsiteX15" fmla="*/ 525176 w 1048644"/>
              <a:gd name="connsiteY15" fmla="*/ 301106 h 903386"/>
              <a:gd name="connsiteX16" fmla="*/ 525207 w 1048644"/>
              <a:gd name="connsiteY16" fmla="*/ 174816 h 903386"/>
              <a:gd name="connsiteX17" fmla="*/ 511908 w 1048644"/>
              <a:gd name="connsiteY17" fmla="*/ 183766 h 903386"/>
              <a:gd name="connsiteX18" fmla="*/ 165073 w 1048644"/>
              <a:gd name="connsiteY18" fmla="*/ 781757 h 903386"/>
              <a:gd name="connsiteX19" fmla="*/ 165073 w 1048644"/>
              <a:gd name="connsiteY19" fmla="*/ 814745 h 903386"/>
              <a:gd name="connsiteX20" fmla="*/ 885048 w 1048644"/>
              <a:gd name="connsiteY20" fmla="*/ 814745 h 903386"/>
              <a:gd name="connsiteX21" fmla="*/ 885048 w 1048644"/>
              <a:gd name="connsiteY21" fmla="*/ 781757 h 903386"/>
              <a:gd name="connsiteX22" fmla="*/ 538213 w 1048644"/>
              <a:gd name="connsiteY22" fmla="*/ 183766 h 903386"/>
              <a:gd name="connsiteX23" fmla="*/ 525207 w 1048644"/>
              <a:gd name="connsiteY23" fmla="*/ 174816 h 903386"/>
              <a:gd name="connsiteX24" fmla="*/ 525571 w 1048644"/>
              <a:gd name="connsiteY24" fmla="*/ 8 h 903386"/>
              <a:gd name="connsiteX25" fmla="*/ 543931 w 1048644"/>
              <a:gd name="connsiteY25" fmla="*/ 12641 h 903386"/>
              <a:gd name="connsiteX26" fmla="*/ 1033553 w 1048644"/>
              <a:gd name="connsiteY26" fmla="*/ 856817 h 903386"/>
              <a:gd name="connsiteX27" fmla="*/ 1033553 w 1048644"/>
              <a:gd name="connsiteY27" fmla="*/ 903386 h 903386"/>
              <a:gd name="connsiteX28" fmla="*/ 17175 w 1048644"/>
              <a:gd name="connsiteY28" fmla="*/ 903386 h 903386"/>
              <a:gd name="connsiteX29" fmla="*/ 17175 w 1048644"/>
              <a:gd name="connsiteY29" fmla="*/ 856817 h 903386"/>
              <a:gd name="connsiteX30" fmla="*/ 506797 w 1048644"/>
              <a:gd name="connsiteY30" fmla="*/ 12641 h 903386"/>
              <a:gd name="connsiteX31" fmla="*/ 525571 w 1048644"/>
              <a:gd name="connsiteY31" fmla="*/ 8 h 90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48644" h="903386">
                <a:moveTo>
                  <a:pt x="524322" y="686827"/>
                </a:moveTo>
                <a:cubicBezTo>
                  <a:pt x="549700" y="686827"/>
                  <a:pt x="570272" y="707400"/>
                  <a:pt x="570272" y="732778"/>
                </a:cubicBezTo>
                <a:cubicBezTo>
                  <a:pt x="570272" y="758156"/>
                  <a:pt x="549700" y="778728"/>
                  <a:pt x="524322" y="778728"/>
                </a:cubicBezTo>
                <a:cubicBezTo>
                  <a:pt x="498945" y="778728"/>
                  <a:pt x="478372" y="758156"/>
                  <a:pt x="478372" y="732778"/>
                </a:cubicBezTo>
                <a:cubicBezTo>
                  <a:pt x="478372" y="707400"/>
                  <a:pt x="498945" y="686827"/>
                  <a:pt x="524322" y="686827"/>
                </a:cubicBezTo>
                <a:close/>
                <a:moveTo>
                  <a:pt x="525176" y="301106"/>
                </a:moveTo>
                <a:cubicBezTo>
                  <a:pt x="530833" y="301232"/>
                  <a:pt x="536205" y="302368"/>
                  <a:pt x="542487" y="304136"/>
                </a:cubicBezTo>
                <a:cubicBezTo>
                  <a:pt x="564274" y="314359"/>
                  <a:pt x="579562" y="338290"/>
                  <a:pt x="579562" y="366183"/>
                </a:cubicBezTo>
                <a:cubicBezTo>
                  <a:pt x="575920" y="452377"/>
                  <a:pt x="567422" y="558099"/>
                  <a:pt x="561958" y="626785"/>
                </a:cubicBezTo>
                <a:cubicBezTo>
                  <a:pt x="559834" y="647542"/>
                  <a:pt x="550844" y="662392"/>
                  <a:pt x="528203" y="666232"/>
                </a:cubicBezTo>
                <a:lnTo>
                  <a:pt x="524322" y="666583"/>
                </a:lnTo>
                <a:lnTo>
                  <a:pt x="520441" y="666232"/>
                </a:lnTo>
                <a:cubicBezTo>
                  <a:pt x="497801" y="662392"/>
                  <a:pt x="488811" y="647542"/>
                  <a:pt x="486686" y="626785"/>
                </a:cubicBezTo>
                <a:cubicBezTo>
                  <a:pt x="481223" y="558099"/>
                  <a:pt x="472724" y="452377"/>
                  <a:pt x="469082" y="366183"/>
                </a:cubicBezTo>
                <a:cubicBezTo>
                  <a:pt x="469082" y="338290"/>
                  <a:pt x="484370" y="314359"/>
                  <a:pt x="506157" y="304136"/>
                </a:cubicBezTo>
                <a:cubicBezTo>
                  <a:pt x="513578" y="301863"/>
                  <a:pt x="519519" y="300979"/>
                  <a:pt x="525176" y="301106"/>
                </a:cubicBezTo>
                <a:close/>
                <a:moveTo>
                  <a:pt x="525207" y="174816"/>
                </a:moveTo>
                <a:cubicBezTo>
                  <a:pt x="520089" y="174670"/>
                  <a:pt x="514923" y="177506"/>
                  <a:pt x="511908" y="183766"/>
                </a:cubicBezTo>
                <a:lnTo>
                  <a:pt x="165073" y="781757"/>
                </a:lnTo>
                <a:cubicBezTo>
                  <a:pt x="147077" y="809706"/>
                  <a:pt x="150728" y="814051"/>
                  <a:pt x="165073" y="814745"/>
                </a:cubicBezTo>
                <a:lnTo>
                  <a:pt x="885048" y="814745"/>
                </a:lnTo>
                <a:cubicBezTo>
                  <a:pt x="902261" y="812356"/>
                  <a:pt x="896002" y="799795"/>
                  <a:pt x="885048" y="781757"/>
                </a:cubicBezTo>
                <a:lnTo>
                  <a:pt x="538213" y="183766"/>
                </a:lnTo>
                <a:cubicBezTo>
                  <a:pt x="535393" y="178093"/>
                  <a:pt x="530325" y="174963"/>
                  <a:pt x="525207" y="174816"/>
                </a:cubicBezTo>
                <a:close/>
                <a:moveTo>
                  <a:pt x="525571" y="8"/>
                </a:moveTo>
                <a:cubicBezTo>
                  <a:pt x="532796" y="215"/>
                  <a:pt x="539951" y="4633"/>
                  <a:pt x="543931" y="12641"/>
                </a:cubicBezTo>
                <a:lnTo>
                  <a:pt x="1033553" y="856817"/>
                </a:lnTo>
                <a:cubicBezTo>
                  <a:pt x="1049017" y="882282"/>
                  <a:pt x="1057854" y="900013"/>
                  <a:pt x="1033553" y="903386"/>
                </a:cubicBezTo>
                <a:lnTo>
                  <a:pt x="17175" y="903386"/>
                </a:lnTo>
                <a:cubicBezTo>
                  <a:pt x="-3076" y="902407"/>
                  <a:pt x="-8230" y="896273"/>
                  <a:pt x="17175" y="856817"/>
                </a:cubicBezTo>
                <a:lnTo>
                  <a:pt x="506797" y="12641"/>
                </a:lnTo>
                <a:cubicBezTo>
                  <a:pt x="511053" y="3805"/>
                  <a:pt x="518347" y="-200"/>
                  <a:pt x="525571" y="8"/>
                </a:cubicBezTo>
                <a:close/>
              </a:path>
            </a:pathLst>
          </a:cu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68239" rtl="0" eaLnBrk="1" fontAlgn="auto" latinLnBrk="0" hangingPunct="1">
              <a:lnSpc>
                <a:spcPct val="100000"/>
              </a:lnSpc>
              <a:spcBef>
                <a:spcPts val="0"/>
              </a:spcBef>
              <a:spcAft>
                <a:spcPts val="0"/>
              </a:spcAft>
              <a:buClrTx/>
              <a:buSzTx/>
              <a:buFontTx/>
              <a:buNone/>
              <a:tabLst/>
              <a:defRPr/>
            </a:pPr>
            <a:endParaRPr kumimoji="0" lang="en-US" sz="2497" b="0" i="0" u="none" strike="noStrike" kern="0" cap="none" spc="0" normalizeH="0" baseline="0" noProof="0" dirty="0">
              <a:ln>
                <a:noFill/>
              </a:ln>
              <a:solidFill>
                <a:srgbClr val="FFFFFF"/>
              </a:solidFill>
              <a:effectLst/>
              <a:uLnTx/>
              <a:uFillTx/>
              <a:latin typeface="Segoe UI Semilight"/>
              <a:ea typeface="+mn-ea"/>
              <a:cs typeface="+mn-cs"/>
            </a:endParaRPr>
          </a:p>
        </p:txBody>
      </p:sp>
      <p:grpSp>
        <p:nvGrpSpPr>
          <p:cNvPr id="53" name="Group 52"/>
          <p:cNvGrpSpPr/>
          <p:nvPr/>
        </p:nvGrpSpPr>
        <p:grpSpPr>
          <a:xfrm>
            <a:off x="2387699" y="2408469"/>
            <a:ext cx="5188371" cy="2846706"/>
            <a:chOff x="1755172" y="1771094"/>
            <a:chExt cx="3815325" cy="2093356"/>
          </a:xfrm>
        </p:grpSpPr>
        <p:cxnSp>
          <p:nvCxnSpPr>
            <p:cNvPr id="54" name="Straight Arrow Connector 53"/>
            <p:cNvCxnSpPr>
              <a:cxnSpLocks/>
            </p:cNvCxnSpPr>
            <p:nvPr/>
          </p:nvCxnSpPr>
          <p:spPr>
            <a:xfrm flipH="1" flipV="1">
              <a:off x="1755172" y="1771094"/>
              <a:ext cx="1374528" cy="2016353"/>
            </a:xfrm>
            <a:prstGeom prst="straightConnector1">
              <a:avLst/>
            </a:prstGeom>
            <a:ln w="28575">
              <a:solidFill>
                <a:schemeClr val="accent2">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7" name="Left Bracket 56"/>
            <p:cNvSpPr/>
            <p:nvPr/>
          </p:nvSpPr>
          <p:spPr>
            <a:xfrm rot="5400000">
              <a:off x="4255060" y="2549013"/>
              <a:ext cx="73738" cy="2557136"/>
            </a:xfrm>
            <a:prstGeom prst="leftBracket">
              <a:avLst/>
            </a:prstGeom>
            <a:ln w="28575">
              <a:solidFill>
                <a:schemeClr val="accent2">
                  <a:lumMod val="60000"/>
                  <a:lumOff val="4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66" name="TextBox 65"/>
          <p:cNvSpPr txBox="1"/>
          <p:nvPr/>
        </p:nvSpPr>
        <p:spPr>
          <a:xfrm>
            <a:off x="270958" y="4598331"/>
            <a:ext cx="3283536" cy="923714"/>
          </a:xfrm>
          <a:prstGeom prst="rect">
            <a:avLst/>
          </a:prstGeom>
          <a:noFill/>
        </p:spPr>
        <p:txBody>
          <a:bodyPr wrap="square" rtlCol="0">
            <a:sp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r>
              <a:rPr kumimoji="0" lang="en-US" sz="1801" b="0" i="0" u="none" strike="noStrike" kern="0" cap="none" spc="0" normalizeH="0" baseline="0" noProof="0" dirty="0">
                <a:ln>
                  <a:noFill/>
                </a:ln>
                <a:solidFill>
                  <a:sysClr val="windowText" lastClr="000000"/>
                </a:solidFill>
                <a:effectLst/>
                <a:uLnTx/>
                <a:uFillTx/>
                <a:latin typeface="Segoe UI"/>
                <a:ea typeface="+mn-ea"/>
                <a:cs typeface="+mn-cs"/>
              </a:rPr>
              <a:t>Luckily, database transaction logs are automatically backed up and retained for 35 days…!</a:t>
            </a:r>
          </a:p>
        </p:txBody>
      </p:sp>
      <p:cxnSp>
        <p:nvCxnSpPr>
          <p:cNvPr id="70" name="Straight Arrow Connector 69"/>
          <p:cNvCxnSpPr>
            <a:cxnSpLocks/>
          </p:cNvCxnSpPr>
          <p:nvPr/>
        </p:nvCxnSpPr>
        <p:spPr>
          <a:xfrm flipH="1">
            <a:off x="5070060" y="3258581"/>
            <a:ext cx="140767" cy="516822"/>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4485242" y="2473201"/>
            <a:ext cx="2630153" cy="726145"/>
            <a:chOff x="4485242" y="2473201"/>
            <a:chExt cx="2630153" cy="726145"/>
          </a:xfrm>
        </p:grpSpPr>
        <p:sp>
          <p:nvSpPr>
            <p:cNvPr id="36" name="Rectangle 35"/>
            <p:cNvSpPr/>
            <p:nvPr/>
          </p:nvSpPr>
          <p:spPr>
            <a:xfrm>
              <a:off x="4592062" y="2473201"/>
              <a:ext cx="2523333" cy="582711"/>
            </a:xfrm>
            <a:prstGeom prst="rect">
              <a:avLst/>
            </a:prstGeom>
            <a:solidFill>
              <a:srgbClr val="448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37" name="Rectangle 36"/>
            <p:cNvSpPr/>
            <p:nvPr/>
          </p:nvSpPr>
          <p:spPr>
            <a:xfrm>
              <a:off x="4524315" y="2536586"/>
              <a:ext cx="2523333" cy="582711"/>
            </a:xfrm>
            <a:prstGeom prst="rect">
              <a:avLst/>
            </a:prstGeom>
            <a:solidFill>
              <a:srgbClr val="1D7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41" name="Rectangle 40"/>
            <p:cNvSpPr/>
            <p:nvPr/>
          </p:nvSpPr>
          <p:spPr>
            <a:xfrm>
              <a:off x="4485242" y="2616635"/>
              <a:ext cx="2451889" cy="582711"/>
            </a:xfrm>
            <a:prstGeom prst="rect">
              <a:avLst/>
            </a:prstGeom>
            <a:solidFill>
              <a:srgbClr val="006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Apps</a:t>
              </a:r>
            </a:p>
          </p:txBody>
        </p:sp>
      </p:grpSp>
      <p:sp>
        <p:nvSpPr>
          <p:cNvPr id="43" name="TextBox 42"/>
          <p:cNvSpPr txBox="1"/>
          <p:nvPr/>
        </p:nvSpPr>
        <p:spPr>
          <a:xfrm>
            <a:off x="8360623" y="4651123"/>
            <a:ext cx="3892337" cy="646587"/>
          </a:xfrm>
          <a:prstGeom prst="rect">
            <a:avLst/>
          </a:prstGeom>
          <a:noFill/>
        </p:spPr>
        <p:txBody>
          <a:bodyPr wrap="square" rtlCol="0">
            <a:spAutoFit/>
          </a:bodyPr>
          <a:lstStyle/>
          <a:p>
            <a:pPr marL="338138" marR="0" lvl="0" indent="-338138" algn="l" defTabSz="914340" rtl="0" eaLnBrk="1" fontAlgn="auto" latinLnBrk="0" hangingPunct="1">
              <a:lnSpc>
                <a:spcPct val="100000"/>
              </a:lnSpc>
              <a:spcBef>
                <a:spcPts val="0"/>
              </a:spcBef>
              <a:spcAft>
                <a:spcPts val="0"/>
              </a:spcAft>
              <a:buClrTx/>
              <a:buSzTx/>
              <a:buFont typeface="+mj-lt"/>
              <a:buAutoNum type="arabicPeriod" startAt="4"/>
              <a:tabLst/>
              <a:defRPr/>
            </a:pPr>
            <a:r>
              <a:rPr kumimoji="0" lang="en-US" sz="1801" b="0" i="0" u="none" strike="noStrike" kern="0" cap="none" spc="0" normalizeH="0" baseline="0" noProof="0" dirty="0">
                <a:ln>
                  <a:noFill/>
                </a:ln>
                <a:solidFill>
                  <a:sysClr val="windowText" lastClr="000000"/>
                </a:solidFill>
                <a:effectLst/>
                <a:uLnTx/>
                <a:uFillTx/>
                <a:latin typeface="Segoe UI Semilight"/>
                <a:ea typeface="+mn-ea"/>
                <a:cs typeface="+mn-cs"/>
              </a:rPr>
              <a:t>After restore is complete catalog is updated to mark tenant online</a:t>
            </a:r>
          </a:p>
        </p:txBody>
      </p:sp>
      <p:sp>
        <p:nvSpPr>
          <p:cNvPr id="45" name="TextBox 44"/>
          <p:cNvSpPr txBox="1"/>
          <p:nvPr/>
        </p:nvSpPr>
        <p:spPr>
          <a:xfrm>
            <a:off x="8371882" y="4235144"/>
            <a:ext cx="3989077" cy="369460"/>
          </a:xfrm>
          <a:prstGeom prst="rect">
            <a:avLst/>
          </a:prstGeom>
          <a:noFill/>
        </p:spPr>
        <p:txBody>
          <a:bodyPr wrap="square" rtlCol="0">
            <a:spAutoFit/>
          </a:bodyPr>
          <a:lstStyle/>
          <a:p>
            <a:pPr marL="338138" marR="0" lvl="0" indent="-338138" algn="l" defTabSz="914340" rtl="0" eaLnBrk="1" fontAlgn="auto" latinLnBrk="0" hangingPunct="1">
              <a:lnSpc>
                <a:spcPct val="100000"/>
              </a:lnSpc>
              <a:spcBef>
                <a:spcPts val="0"/>
              </a:spcBef>
              <a:spcAft>
                <a:spcPts val="0"/>
              </a:spcAft>
              <a:buClrTx/>
              <a:buSzTx/>
              <a:buFont typeface="+mj-lt"/>
              <a:buAutoNum type="arabicPeriod" startAt="3"/>
              <a:tabLst/>
              <a:defRPr/>
            </a:pPr>
            <a:r>
              <a:rPr kumimoji="0" lang="en-US" sz="1801" b="0" i="0" u="none" strike="noStrike" kern="0" cap="none" spc="0" normalizeH="0" baseline="0" noProof="0" dirty="0">
                <a:ln>
                  <a:noFill/>
                </a:ln>
                <a:solidFill>
                  <a:sysClr val="windowText" lastClr="000000"/>
                </a:solidFill>
                <a:effectLst/>
                <a:uLnTx/>
                <a:uFillTx/>
                <a:latin typeface="Segoe UI Semilight"/>
                <a:ea typeface="+mn-ea"/>
                <a:cs typeface="+mn-cs"/>
              </a:rPr>
              <a:t>Restore is triggered</a:t>
            </a:r>
          </a:p>
        </p:txBody>
      </p:sp>
      <p:cxnSp>
        <p:nvCxnSpPr>
          <p:cNvPr id="46" name="Straight Arrow Connector 45"/>
          <p:cNvCxnSpPr>
            <a:cxnSpLocks/>
          </p:cNvCxnSpPr>
          <p:nvPr/>
        </p:nvCxnSpPr>
        <p:spPr>
          <a:xfrm>
            <a:off x="6237962" y="3256767"/>
            <a:ext cx="132358" cy="1894353"/>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p:cNvCxnSpPr>
          <p:nvPr/>
        </p:nvCxnSpPr>
        <p:spPr>
          <a:xfrm>
            <a:off x="2627480" y="2271490"/>
            <a:ext cx="3667303" cy="3055884"/>
          </a:xfrm>
          <a:prstGeom prst="straightConnector1">
            <a:avLst/>
          </a:prstGeom>
          <a:ln w="28575">
            <a:solidFill>
              <a:schemeClr val="accent2">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3294988" y="3851948"/>
            <a:ext cx="2085531" cy="5363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SQL Database</a:t>
            </a:r>
          </a:p>
        </p:txBody>
      </p:sp>
      <p:grpSp>
        <p:nvGrpSpPr>
          <p:cNvPr id="5" name="Group 4">
            <a:extLst>
              <a:ext uri="{FF2B5EF4-FFF2-40B4-BE49-F238E27FC236}">
                <a16:creationId xmlns:a16="http://schemas.microsoft.com/office/drawing/2014/main" id="{6B2C7B8C-80F9-456B-8314-B93EE6088C64}"/>
              </a:ext>
            </a:extLst>
          </p:cNvPr>
          <p:cNvGrpSpPr/>
          <p:nvPr/>
        </p:nvGrpSpPr>
        <p:grpSpPr>
          <a:xfrm>
            <a:off x="6887171" y="3426978"/>
            <a:ext cx="699211" cy="276999"/>
            <a:chOff x="6887171" y="3426978"/>
            <a:chExt cx="699211" cy="276999"/>
          </a:xfrm>
        </p:grpSpPr>
        <p:sp>
          <p:nvSpPr>
            <p:cNvPr id="3" name="Rectangle 2">
              <a:extLst>
                <a:ext uri="{FF2B5EF4-FFF2-40B4-BE49-F238E27FC236}">
                  <a16:creationId xmlns:a16="http://schemas.microsoft.com/office/drawing/2014/main" id="{5D1C26E3-74BA-4E50-B1F7-B148F6D77B1E}"/>
                </a:ext>
              </a:extLst>
            </p:cNvPr>
            <p:cNvSpPr/>
            <p:nvPr/>
          </p:nvSpPr>
          <p:spPr>
            <a:xfrm>
              <a:off x="6887171" y="3426978"/>
              <a:ext cx="609462" cy="276999"/>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D83B01">
                      <a:lumMod val="50000"/>
                    </a:srgbClr>
                  </a:solidFill>
                  <a:effectLst/>
                  <a:uLnTx/>
                  <a:uFillTx/>
                  <a:latin typeface="Segoe UI"/>
                  <a:ea typeface="+mn-ea"/>
                  <a:cs typeface="+mn-cs"/>
                </a:rPr>
                <a:t>Cust 3</a:t>
              </a:r>
              <a:endParaRPr kumimoji="0" lang="en-US" sz="12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4" name="&quot;Not Allowed&quot; Symbol 3">
              <a:extLst>
                <a:ext uri="{FF2B5EF4-FFF2-40B4-BE49-F238E27FC236}">
                  <a16:creationId xmlns:a16="http://schemas.microsoft.com/office/drawing/2014/main" id="{8D64484F-C65C-4262-BDE3-9C1DAB10C55F}"/>
                </a:ext>
              </a:extLst>
            </p:cNvPr>
            <p:cNvSpPr/>
            <p:nvPr/>
          </p:nvSpPr>
          <p:spPr bwMode="auto">
            <a:xfrm>
              <a:off x="7442991" y="3497534"/>
              <a:ext cx="143391" cy="143391"/>
            </a:xfrm>
            <a:prstGeom prst="noSmoking">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grpSp>
    </p:spTree>
    <p:extLst>
      <p:ext uri="{BB962C8B-B14F-4D97-AF65-F5344CB8AC3E}">
        <p14:creationId xmlns:p14="http://schemas.microsoft.com/office/powerpoint/2010/main" val="2774937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6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7"/>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22"/>
                                        </p:tgtEl>
                                        <p:attrNameLst>
                                          <p:attrName>style.visibility</p:attrName>
                                        </p:attrNameLst>
                                      </p:cBhvr>
                                      <p:to>
                                        <p:strVal val="hidden"/>
                                      </p:to>
                                    </p:set>
                                  </p:childTnLst>
                                </p:cTn>
                              </p:par>
                              <p:par>
                                <p:cTn id="16" presetID="1" presetClass="exit" presetSubtype="0" fill="hold" nodeType="withEffect">
                                  <p:stCondLst>
                                    <p:cond delay="0"/>
                                  </p:stCondLst>
                                  <p:childTnLst>
                                    <p:set>
                                      <p:cBhvr>
                                        <p:cTn id="17" dur="1" fill="hold">
                                          <p:stCondLst>
                                            <p:cond delay="0"/>
                                          </p:stCondLst>
                                        </p:cTn>
                                        <p:tgtEl>
                                          <p:spTgt spid="42"/>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50"/>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0"/>
                                        </p:tgtEl>
                                        <p:attrNameLst>
                                          <p:attrName>style.visibility</p:attrName>
                                        </p:attrNameLst>
                                      </p:cBhvr>
                                      <p:to>
                                        <p:strVal val="visible"/>
                                      </p:to>
                                    </p:set>
                                    <p:animEffect transition="in" filter="wipe(up)">
                                      <p:cBhvr>
                                        <p:cTn id="30" dur="500"/>
                                        <p:tgtEl>
                                          <p:spTgt spid="70"/>
                                        </p:tgtEl>
                                      </p:cBhvr>
                                    </p:animEffect>
                                  </p:childTnLst>
                                </p:cTn>
                              </p:par>
                            </p:childTnLst>
                          </p:cTn>
                        </p:par>
                        <p:par>
                          <p:cTn id="31" fill="hold">
                            <p:stCondLst>
                              <p:cond delay="500"/>
                            </p:stCondLst>
                            <p:childTnLst>
                              <p:par>
                                <p:cTn id="32" presetID="1" presetClass="exit" presetSubtype="0" fill="hold" nodeType="afterEffect">
                                  <p:stCondLst>
                                    <p:cond delay="0"/>
                                  </p:stCondLst>
                                  <p:childTnLst>
                                    <p:set>
                                      <p:cBhvr>
                                        <p:cTn id="33" dur="1" fill="hold">
                                          <p:stCondLst>
                                            <p:cond delay="0"/>
                                          </p:stCondLst>
                                        </p:cTn>
                                        <p:tgtEl>
                                          <p:spTgt spid="22"/>
                                        </p:tgtEl>
                                        <p:attrNameLst>
                                          <p:attrName>style.visibility</p:attrName>
                                        </p:attrNameLst>
                                      </p:cBhvr>
                                      <p:to>
                                        <p:strVal val="hidden"/>
                                      </p:to>
                                    </p:set>
                                  </p:childTnLst>
                                </p:cTn>
                              </p:par>
                              <p:par>
                                <p:cTn id="34" presetID="1" presetClass="entr" presetSubtype="0" fill="hold" grpId="0" nodeType="withEffect">
                                  <p:stCondLst>
                                    <p:cond delay="0"/>
                                  </p:stCondLst>
                                  <p:childTnLst>
                                    <p:set>
                                      <p:cBhvr>
                                        <p:cTn id="35" dur="1" fill="hold">
                                          <p:stCondLst>
                                            <p:cond delay="0"/>
                                          </p:stCondLst>
                                        </p:cTn>
                                        <p:tgtEl>
                                          <p:spTgt spid="64"/>
                                        </p:tgtEl>
                                        <p:attrNameLst>
                                          <p:attrName>style.visibility</p:attrName>
                                        </p:attrNameLst>
                                      </p:cBhvr>
                                      <p:to>
                                        <p:strVal val="visible"/>
                                      </p:to>
                                    </p:se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wipe(up)">
                                      <p:cBhvr>
                                        <p:cTn id="39" dur="500"/>
                                        <p:tgtEl>
                                          <p:spTgt spid="42"/>
                                        </p:tgtEl>
                                      </p:cBhvr>
                                    </p:animEffect>
                                  </p:childTnLst>
                                </p:cTn>
                              </p:par>
                            </p:childTnLst>
                          </p:cTn>
                        </p:par>
                        <p:par>
                          <p:cTn id="40" fill="hold">
                            <p:stCondLst>
                              <p:cond delay="1000"/>
                            </p:stCondLst>
                            <p:childTnLst>
                              <p:par>
                                <p:cTn id="41" presetID="26" presetClass="emph" presetSubtype="0" fill="hold" grpId="0" nodeType="afterEffect">
                                  <p:stCondLst>
                                    <p:cond delay="0"/>
                                  </p:stCondLst>
                                  <p:childTnLst>
                                    <p:animEffect transition="out" filter="fade">
                                      <p:cBhvr>
                                        <p:cTn id="42" dur="500" tmFilter="0, 0; .2, .5; .8, .5; 1, 0"/>
                                        <p:tgtEl>
                                          <p:spTgt spid="32"/>
                                        </p:tgtEl>
                                      </p:cBhvr>
                                    </p:animEffect>
                                    <p:animScale>
                                      <p:cBhvr>
                                        <p:cTn id="43" dur="250" autoRev="1" fill="hold"/>
                                        <p:tgtEl>
                                          <p:spTgt spid="32"/>
                                        </p:tgtEl>
                                      </p:cBhvr>
                                      <p:by x="105000" y="105000"/>
                                    </p:animScale>
                                  </p:childTnLst>
                                </p:cTn>
                              </p:par>
                              <p:par>
                                <p:cTn id="44" presetID="1" presetClass="entr" presetSubtype="0" fill="hold" nodeType="withEffect">
                                  <p:stCondLst>
                                    <p:cond delay="0"/>
                                  </p:stCondLst>
                                  <p:childTnLst>
                                    <p:set>
                                      <p:cBhvr>
                                        <p:cTn id="45" dur="1" fill="hold">
                                          <p:stCondLst>
                                            <p:cond delay="0"/>
                                          </p:stCondLst>
                                        </p:cTn>
                                        <p:tgtEl>
                                          <p:spTgt spid="5"/>
                                        </p:tgtEl>
                                        <p:attrNameLst>
                                          <p:attrName>style.visibility</p:attrName>
                                        </p:attrNameLst>
                                      </p:cBhvr>
                                      <p:to>
                                        <p:strVal val="visible"/>
                                      </p:to>
                                    </p:set>
                                  </p:childTnLst>
                                </p:cTn>
                              </p:par>
                            </p:childTnLst>
                          </p:cTn>
                        </p:par>
                        <p:par>
                          <p:cTn id="46" fill="hold">
                            <p:stCondLst>
                              <p:cond delay="1500"/>
                            </p:stCondLst>
                            <p:childTnLst>
                              <p:par>
                                <p:cTn id="47" presetID="1" presetClass="exit" presetSubtype="0" fill="hold" grpId="0" nodeType="afterEffect">
                                  <p:stCondLst>
                                    <p:cond delay="0"/>
                                  </p:stCondLst>
                                  <p:childTnLst>
                                    <p:set>
                                      <p:cBhvr>
                                        <p:cTn id="48" dur="1" fill="hold">
                                          <p:stCondLst>
                                            <p:cond delay="0"/>
                                          </p:stCondLst>
                                        </p:cTn>
                                        <p:tgtEl>
                                          <p:spTgt spid="38"/>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22" presetClass="entr" presetSubtype="8"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animEffect transition="in" filter="wipe(left)">
                                      <p:cBhvr>
                                        <p:cTn id="57" dur="500"/>
                                        <p:tgtEl>
                                          <p:spTgt spid="68"/>
                                        </p:tgtEl>
                                      </p:cBhvr>
                                    </p:animEffect>
                                  </p:childTnLst>
                                </p:cTn>
                              </p:par>
                            </p:childTnLst>
                          </p:cTn>
                        </p:par>
                        <p:par>
                          <p:cTn id="58" fill="hold">
                            <p:stCondLst>
                              <p:cond delay="500"/>
                            </p:stCondLst>
                            <p:childTnLst>
                              <p:par>
                                <p:cTn id="59" presetID="22" presetClass="entr" presetSubtype="4" fill="hold" grpId="0"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1000"/>
                                        <p:tgtEl>
                                          <p:spTgt spid="44"/>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43"/>
                                        </p:tgtEl>
                                        <p:attrNameLst>
                                          <p:attrName>style.visibility</p:attrName>
                                        </p:attrNameLst>
                                      </p:cBhvr>
                                      <p:to>
                                        <p:strVal val="visible"/>
                                      </p:to>
                                    </p:set>
                                  </p:childTnLst>
                                </p:cTn>
                              </p:par>
                            </p:childTnLst>
                          </p:cTn>
                        </p:par>
                        <p:par>
                          <p:cTn id="66" fill="hold">
                            <p:stCondLst>
                              <p:cond delay="0"/>
                            </p:stCondLst>
                            <p:childTnLst>
                              <p:par>
                                <p:cTn id="67" presetID="26" presetClass="emph" presetSubtype="0" fill="hold" grpId="1" nodeType="afterEffect">
                                  <p:stCondLst>
                                    <p:cond delay="0"/>
                                  </p:stCondLst>
                                  <p:childTnLst>
                                    <p:animEffect transition="out" filter="fade">
                                      <p:cBhvr>
                                        <p:cTn id="68" dur="500" tmFilter="0, 0; .2, .5; .8, .5; 1, 0"/>
                                        <p:tgtEl>
                                          <p:spTgt spid="32"/>
                                        </p:tgtEl>
                                      </p:cBhvr>
                                    </p:animEffect>
                                    <p:animScale>
                                      <p:cBhvr>
                                        <p:cTn id="69" dur="250" autoRev="1" fill="hold"/>
                                        <p:tgtEl>
                                          <p:spTgt spid="32"/>
                                        </p:tgtEl>
                                      </p:cBhvr>
                                      <p:by x="105000" y="105000"/>
                                    </p:animScale>
                                  </p:childTnLst>
                                </p:cTn>
                              </p:par>
                            </p:childTnLst>
                          </p:cTn>
                        </p:par>
                        <p:par>
                          <p:cTn id="70" fill="hold">
                            <p:stCondLst>
                              <p:cond delay="500"/>
                            </p:stCondLst>
                            <p:childTnLst>
                              <p:par>
                                <p:cTn id="71" presetID="1" presetClass="exit" presetSubtype="0" fill="hold" nodeType="afterEffect">
                                  <p:stCondLst>
                                    <p:cond delay="0"/>
                                  </p:stCondLst>
                                  <p:childTnLst>
                                    <p:set>
                                      <p:cBhvr>
                                        <p:cTn id="72" dur="1" fill="hold">
                                          <p:stCondLst>
                                            <p:cond delay="0"/>
                                          </p:stCondLst>
                                        </p:cTn>
                                        <p:tgtEl>
                                          <p:spTgt spid="5"/>
                                        </p:tgtEl>
                                        <p:attrNameLst>
                                          <p:attrName>style.visibility</p:attrName>
                                        </p:attrNameLst>
                                      </p:cBhvr>
                                      <p:to>
                                        <p:strVal val="hidden"/>
                                      </p:to>
                                    </p:set>
                                  </p:childTnLst>
                                </p:cTn>
                              </p:par>
                              <p:par>
                                <p:cTn id="73" presetID="1" presetClass="entr" presetSubtype="0" fill="hold"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70"/>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par>
                                <p:cTn id="83" presetID="22" presetClass="entr" presetSubtype="1" fill="hold" nodeType="with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wipe(up)">
                                      <p:cBhvr>
                                        <p:cTn id="8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2" grpId="0" animBg="1"/>
      <p:bldP spid="32" grpId="1" animBg="1"/>
      <p:bldP spid="38" grpId="0" animBg="1"/>
      <p:bldP spid="64" grpId="0"/>
      <p:bldP spid="55" grpId="0"/>
      <p:bldP spid="31" grpId="0"/>
      <p:bldP spid="52" grpId="0" animBg="1"/>
      <p:bldP spid="66" grpId="0"/>
      <p:bldP spid="43" grpId="0"/>
      <p:bldP spid="45" grpId="0"/>
      <p:bldP spid="6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B071EB8-CA8B-46DE-81DE-389752B50DCA}"/>
              </a:ext>
            </a:extLst>
          </p:cNvPr>
          <p:cNvSpPr/>
          <p:nvPr/>
        </p:nvSpPr>
        <p:spPr bwMode="auto">
          <a:xfrm>
            <a:off x="0" y="-14548"/>
            <a:ext cx="12436476" cy="1307133"/>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itle 1">
            <a:extLst>
              <a:ext uri="{FF2B5EF4-FFF2-40B4-BE49-F238E27FC236}">
                <a16:creationId xmlns:a16="http://schemas.microsoft.com/office/drawing/2014/main" id="{21C80032-CFB4-432E-AD91-7B70641595A0}"/>
              </a:ext>
            </a:extLst>
          </p:cNvPr>
          <p:cNvSpPr>
            <a:spLocks noGrp="1"/>
          </p:cNvSpPr>
          <p:nvPr>
            <p:ph type="title"/>
          </p:nvPr>
        </p:nvSpPr>
        <p:spPr>
          <a:xfrm>
            <a:off x="455086" y="205458"/>
            <a:ext cx="11889564" cy="917575"/>
          </a:xfrm>
        </p:spPr>
        <p:txBody>
          <a:bodyPr/>
          <a:lstStyle/>
          <a:p>
            <a:r>
              <a:rPr lang="en-US" dirty="0">
                <a:solidFill>
                  <a:schemeClr val="bg1"/>
                </a:solidFill>
              </a:rPr>
              <a:t>Enable search over distributed tenant data </a:t>
            </a:r>
          </a:p>
        </p:txBody>
      </p:sp>
      <p:sp>
        <p:nvSpPr>
          <p:cNvPr id="30" name="Can 25">
            <a:extLst>
              <a:ext uri="{FF2B5EF4-FFF2-40B4-BE49-F238E27FC236}">
                <a16:creationId xmlns:a16="http://schemas.microsoft.com/office/drawing/2014/main" id="{F873C319-54E8-4A57-9E3C-2BA7D38C36C3}"/>
              </a:ext>
            </a:extLst>
          </p:cNvPr>
          <p:cNvSpPr/>
          <p:nvPr/>
        </p:nvSpPr>
        <p:spPr>
          <a:xfrm>
            <a:off x="7468906" y="3715186"/>
            <a:ext cx="758749" cy="62638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rgbClr val="737373">
                    <a:lumMod val="50000"/>
                  </a:srgbClr>
                </a:solidFill>
                <a:effectLst/>
                <a:uLnTx/>
                <a:uFillTx/>
                <a:latin typeface="Segoe UI Semilight"/>
                <a:ea typeface="+mn-ea"/>
                <a:cs typeface="+mn-cs"/>
              </a:rPr>
              <a:t>Catalog</a:t>
            </a:r>
          </a:p>
        </p:txBody>
      </p:sp>
      <p:cxnSp>
        <p:nvCxnSpPr>
          <p:cNvPr id="31" name="Straight Connector 30">
            <a:extLst>
              <a:ext uri="{FF2B5EF4-FFF2-40B4-BE49-F238E27FC236}">
                <a16:creationId xmlns:a16="http://schemas.microsoft.com/office/drawing/2014/main" id="{1FD0C72F-197E-47E0-B2D5-D39D98668D8C}"/>
              </a:ext>
            </a:extLst>
          </p:cNvPr>
          <p:cNvCxnSpPr/>
          <p:nvPr/>
        </p:nvCxnSpPr>
        <p:spPr>
          <a:xfrm>
            <a:off x="6319779" y="5650179"/>
            <a:ext cx="692808" cy="0"/>
          </a:xfrm>
          <a:prstGeom prst="line">
            <a:avLst/>
          </a:prstGeom>
          <a:ln w="38100">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2" name="Can 18">
            <a:extLst>
              <a:ext uri="{FF2B5EF4-FFF2-40B4-BE49-F238E27FC236}">
                <a16:creationId xmlns:a16="http://schemas.microsoft.com/office/drawing/2014/main" id="{47671D40-736B-4ACA-AF17-EA68D28BE06D}"/>
              </a:ext>
            </a:extLst>
          </p:cNvPr>
          <p:cNvSpPr/>
          <p:nvPr/>
        </p:nvSpPr>
        <p:spPr>
          <a:xfrm>
            <a:off x="4313780" y="5247646"/>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737373">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737373">
                    <a:lumMod val="50000"/>
                  </a:srgbClr>
                </a:solidFill>
                <a:effectLst/>
                <a:uLnTx/>
                <a:uFillTx/>
                <a:latin typeface="Segoe UI"/>
                <a:ea typeface="+mn-ea"/>
                <a:cs typeface="+mn-cs"/>
              </a:rPr>
              <a:t> 1</a:t>
            </a:r>
          </a:p>
        </p:txBody>
      </p:sp>
      <p:sp>
        <p:nvSpPr>
          <p:cNvPr id="33" name="Can 19">
            <a:extLst>
              <a:ext uri="{FF2B5EF4-FFF2-40B4-BE49-F238E27FC236}">
                <a16:creationId xmlns:a16="http://schemas.microsoft.com/office/drawing/2014/main" id="{97948624-AB24-477F-A892-F867390C9A96}"/>
              </a:ext>
            </a:extLst>
          </p:cNvPr>
          <p:cNvSpPr/>
          <p:nvPr/>
        </p:nvSpPr>
        <p:spPr>
          <a:xfrm>
            <a:off x="4998644"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737373">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737373">
                    <a:lumMod val="50000"/>
                  </a:srgbClr>
                </a:solidFill>
                <a:effectLst/>
                <a:uLnTx/>
                <a:uFillTx/>
                <a:latin typeface="Segoe UI"/>
                <a:ea typeface="+mn-ea"/>
                <a:cs typeface="+mn-cs"/>
              </a:rPr>
              <a:t> 2</a:t>
            </a:r>
          </a:p>
        </p:txBody>
      </p:sp>
      <p:cxnSp>
        <p:nvCxnSpPr>
          <p:cNvPr id="34" name="Straight Arrow Connector 33">
            <a:extLst>
              <a:ext uri="{FF2B5EF4-FFF2-40B4-BE49-F238E27FC236}">
                <a16:creationId xmlns:a16="http://schemas.microsoft.com/office/drawing/2014/main" id="{741C77B4-5098-48F0-B4D1-67268DD68975}"/>
              </a:ext>
            </a:extLst>
          </p:cNvPr>
          <p:cNvCxnSpPr>
            <a:cxnSpLocks/>
          </p:cNvCxnSpPr>
          <p:nvPr/>
        </p:nvCxnSpPr>
        <p:spPr>
          <a:xfrm>
            <a:off x="6618357" y="3222945"/>
            <a:ext cx="776899" cy="591298"/>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77846F6-89B9-4FDF-9C7F-02A1D65A0B41}"/>
              </a:ext>
            </a:extLst>
          </p:cNvPr>
          <p:cNvCxnSpPr/>
          <p:nvPr/>
        </p:nvCxnSpPr>
        <p:spPr>
          <a:xfrm flipH="1">
            <a:off x="4771846" y="3258583"/>
            <a:ext cx="783950" cy="191460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2896E18-87C8-4589-9431-1BD6DA6D8B45}"/>
              </a:ext>
            </a:extLst>
          </p:cNvPr>
          <p:cNvSpPr txBox="1"/>
          <p:nvPr/>
        </p:nvSpPr>
        <p:spPr>
          <a:xfrm>
            <a:off x="7958083" y="3321824"/>
            <a:ext cx="2038609" cy="369460"/>
          </a:xfrm>
          <a:prstGeom prst="rect">
            <a:avLst/>
          </a:prstGeom>
          <a:noFill/>
        </p:spPr>
        <p:txBody>
          <a:bodyPr wrap="square" rtlCol="0">
            <a:sp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353535">
                    <a:lumMod val="75000"/>
                  </a:srgbClr>
                </a:solidFill>
                <a:effectLst/>
                <a:uLnTx/>
                <a:uFillTx/>
                <a:latin typeface="Segoe UI Semilight"/>
                <a:ea typeface="+mn-ea"/>
                <a:cs typeface="+mn-cs"/>
              </a:rPr>
              <a:t>Tenant Catalog</a:t>
            </a:r>
          </a:p>
        </p:txBody>
      </p:sp>
      <p:sp>
        <p:nvSpPr>
          <p:cNvPr id="37" name="Can 66">
            <a:extLst>
              <a:ext uri="{FF2B5EF4-FFF2-40B4-BE49-F238E27FC236}">
                <a16:creationId xmlns:a16="http://schemas.microsoft.com/office/drawing/2014/main" id="{EA3717B7-4A30-4A24-AFB2-D133C0C61EB8}"/>
              </a:ext>
            </a:extLst>
          </p:cNvPr>
          <p:cNvSpPr/>
          <p:nvPr/>
        </p:nvSpPr>
        <p:spPr>
          <a:xfrm>
            <a:off x="5646711"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737373">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737373">
                    <a:lumMod val="50000"/>
                  </a:srgbClr>
                </a:solidFill>
                <a:effectLst/>
                <a:uLnTx/>
                <a:uFillTx/>
                <a:latin typeface="Segoe UI"/>
                <a:ea typeface="+mn-ea"/>
                <a:cs typeface="+mn-cs"/>
              </a:rPr>
              <a:t> 3</a:t>
            </a:r>
          </a:p>
        </p:txBody>
      </p:sp>
      <p:sp>
        <p:nvSpPr>
          <p:cNvPr id="41" name="TextBox 40">
            <a:extLst>
              <a:ext uri="{FF2B5EF4-FFF2-40B4-BE49-F238E27FC236}">
                <a16:creationId xmlns:a16="http://schemas.microsoft.com/office/drawing/2014/main" id="{5842D71B-60E1-4F20-92C8-A0BEEB2FDC3D}"/>
              </a:ext>
            </a:extLst>
          </p:cNvPr>
          <p:cNvSpPr txBox="1"/>
          <p:nvPr/>
        </p:nvSpPr>
        <p:spPr>
          <a:xfrm>
            <a:off x="4456023" y="6421863"/>
            <a:ext cx="2849610"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353535">
                    <a:lumMod val="75000"/>
                  </a:srgbClr>
                </a:solidFill>
                <a:effectLst/>
                <a:uLnTx/>
                <a:uFillTx/>
                <a:latin typeface="Segoe UI Semilight"/>
                <a:ea typeface="+mn-ea"/>
                <a:cs typeface="+mn-cs"/>
              </a:rPr>
              <a:t>Tenant Databases</a:t>
            </a:r>
          </a:p>
        </p:txBody>
      </p:sp>
      <p:cxnSp>
        <p:nvCxnSpPr>
          <p:cNvPr id="44" name="Straight Arrow Connector 43">
            <a:extLst>
              <a:ext uri="{FF2B5EF4-FFF2-40B4-BE49-F238E27FC236}">
                <a16:creationId xmlns:a16="http://schemas.microsoft.com/office/drawing/2014/main" id="{2C93200B-920D-4587-8CB3-6DA270F9F6A5}"/>
              </a:ext>
            </a:extLst>
          </p:cNvPr>
          <p:cNvCxnSpPr>
            <a:cxnSpLocks/>
          </p:cNvCxnSpPr>
          <p:nvPr/>
        </p:nvCxnSpPr>
        <p:spPr>
          <a:xfrm>
            <a:off x="6368716" y="3256547"/>
            <a:ext cx="926463" cy="1891081"/>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F5673CB6-ED2A-4836-BB3F-64595A39766A}"/>
              </a:ext>
            </a:extLst>
          </p:cNvPr>
          <p:cNvGrpSpPr/>
          <p:nvPr/>
        </p:nvGrpSpPr>
        <p:grpSpPr>
          <a:xfrm>
            <a:off x="1036835" y="2038451"/>
            <a:ext cx="2590602" cy="1275933"/>
            <a:chOff x="1036835" y="2038451"/>
            <a:chExt cx="2590602" cy="1275933"/>
          </a:xfrm>
        </p:grpSpPr>
        <p:grpSp>
          <p:nvGrpSpPr>
            <p:cNvPr id="45" name="Group 44">
              <a:extLst>
                <a:ext uri="{FF2B5EF4-FFF2-40B4-BE49-F238E27FC236}">
                  <a16:creationId xmlns:a16="http://schemas.microsoft.com/office/drawing/2014/main" id="{3565C0C4-3B9B-4F81-8DA8-59AAE8CF7FBE}"/>
                </a:ext>
              </a:extLst>
            </p:cNvPr>
            <p:cNvGrpSpPr/>
            <p:nvPr/>
          </p:nvGrpSpPr>
          <p:grpSpPr>
            <a:xfrm>
              <a:off x="1036835" y="2038451"/>
              <a:ext cx="2590602" cy="1275933"/>
              <a:chOff x="616419" y="832821"/>
              <a:chExt cx="1905027" cy="938271"/>
            </a:xfrm>
          </p:grpSpPr>
          <p:sp>
            <p:nvSpPr>
              <p:cNvPr id="46" name="Freeform 7">
                <a:extLst>
                  <a:ext uri="{FF2B5EF4-FFF2-40B4-BE49-F238E27FC236}">
                    <a16:creationId xmlns:a16="http://schemas.microsoft.com/office/drawing/2014/main" id="{AF2AB85E-2DBC-453B-B661-30D664F447D7}"/>
                  </a:ext>
                </a:extLst>
              </p:cNvPr>
              <p:cNvSpPr>
                <a:spLocks/>
              </p:cNvSpPr>
              <p:nvPr/>
            </p:nvSpPr>
            <p:spPr bwMode="auto">
              <a:xfrm>
                <a:off x="946547" y="832821"/>
                <a:ext cx="1574899" cy="938271"/>
              </a:xfrm>
              <a:custGeom>
                <a:avLst/>
                <a:gdLst>
                  <a:gd name="T0" fmla="*/ 292 w 350"/>
                  <a:gd name="T1" fmla="*/ 83 h 198"/>
                  <a:gd name="T2" fmla="*/ 286 w 350"/>
                  <a:gd name="T3" fmla="*/ 83 h 198"/>
                  <a:gd name="T4" fmla="*/ 292 w 350"/>
                  <a:gd name="T5" fmla="*/ 57 h 198"/>
                  <a:gd name="T6" fmla="*/ 235 w 350"/>
                  <a:gd name="T7" fmla="*/ 0 h 198"/>
                  <a:gd name="T8" fmla="*/ 178 w 350"/>
                  <a:gd name="T9" fmla="*/ 50 h 198"/>
                  <a:gd name="T10" fmla="*/ 135 w 350"/>
                  <a:gd name="T11" fmla="*/ 31 h 198"/>
                  <a:gd name="T12" fmla="*/ 77 w 350"/>
                  <a:gd name="T13" fmla="*/ 86 h 198"/>
                  <a:gd name="T14" fmla="*/ 57 w 350"/>
                  <a:gd name="T15" fmla="*/ 83 h 198"/>
                  <a:gd name="T16" fmla="*/ 0 w 350"/>
                  <a:gd name="T17" fmla="*/ 140 h 198"/>
                  <a:gd name="T18" fmla="*/ 57 w 350"/>
                  <a:gd name="T19" fmla="*/ 198 h 198"/>
                  <a:gd name="T20" fmla="*/ 292 w 350"/>
                  <a:gd name="T21" fmla="*/ 198 h 198"/>
                  <a:gd name="T22" fmla="*/ 350 w 350"/>
                  <a:gd name="T23" fmla="*/ 140 h 198"/>
                  <a:gd name="T24" fmla="*/ 292 w 350"/>
                  <a:gd name="T25" fmla="*/ 8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0" h="198">
                    <a:moveTo>
                      <a:pt x="292" y="83"/>
                    </a:moveTo>
                    <a:cubicBezTo>
                      <a:pt x="290" y="83"/>
                      <a:pt x="288" y="83"/>
                      <a:pt x="286" y="83"/>
                    </a:cubicBezTo>
                    <a:cubicBezTo>
                      <a:pt x="290" y="75"/>
                      <a:pt x="292" y="66"/>
                      <a:pt x="292" y="57"/>
                    </a:cubicBezTo>
                    <a:cubicBezTo>
                      <a:pt x="292" y="26"/>
                      <a:pt x="267" y="0"/>
                      <a:pt x="235" y="0"/>
                    </a:cubicBezTo>
                    <a:cubicBezTo>
                      <a:pt x="205" y="0"/>
                      <a:pt x="181" y="22"/>
                      <a:pt x="178" y="50"/>
                    </a:cubicBezTo>
                    <a:cubicBezTo>
                      <a:pt x="167" y="39"/>
                      <a:pt x="152" y="31"/>
                      <a:pt x="135" y="31"/>
                    </a:cubicBezTo>
                    <a:cubicBezTo>
                      <a:pt x="104" y="31"/>
                      <a:pt x="79" y="56"/>
                      <a:pt x="77" y="86"/>
                    </a:cubicBezTo>
                    <a:cubicBezTo>
                      <a:pt x="71" y="84"/>
                      <a:pt x="64" y="83"/>
                      <a:pt x="57" y="83"/>
                    </a:cubicBezTo>
                    <a:cubicBezTo>
                      <a:pt x="26" y="83"/>
                      <a:pt x="0" y="108"/>
                      <a:pt x="0" y="140"/>
                    </a:cubicBezTo>
                    <a:cubicBezTo>
                      <a:pt x="0" y="172"/>
                      <a:pt x="26" y="198"/>
                      <a:pt x="57" y="198"/>
                    </a:cubicBezTo>
                    <a:cubicBezTo>
                      <a:pt x="292" y="198"/>
                      <a:pt x="292" y="198"/>
                      <a:pt x="292" y="198"/>
                    </a:cubicBezTo>
                    <a:cubicBezTo>
                      <a:pt x="324" y="198"/>
                      <a:pt x="350" y="172"/>
                      <a:pt x="350" y="140"/>
                    </a:cubicBezTo>
                    <a:cubicBezTo>
                      <a:pt x="350" y="108"/>
                      <a:pt x="324" y="83"/>
                      <a:pt x="292" y="83"/>
                    </a:cubicBezTo>
                    <a:close/>
                  </a:path>
                </a:pathLst>
              </a:custGeom>
              <a:solidFill>
                <a:schemeClr val="bg1">
                  <a:alpha val="27451"/>
                </a:schemeClr>
              </a:solidFill>
              <a:ln>
                <a:noFill/>
              </a:ln>
            </p:spPr>
            <p:txBody>
              <a:bodyPr vert="horz" wrap="square" lIns="1118822" tIns="45700" rIns="91401" bIns="1188230" numCol="1" anchor="b" anchorCtr="0" compatLnSpc="1">
                <a:prstTxWarp prst="textNoShape">
                  <a:avLst/>
                </a:prstTxWarp>
              </a:bodyPr>
              <a:lstStyle/>
              <a:p>
                <a:pPr marL="0" marR="0" lvl="0" indent="0" algn="l" defTabSz="932443" rtl="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dirty="0">
                  <a:ln>
                    <a:noFill/>
                  </a:ln>
                  <a:solidFill>
                    <a:srgbClr val="FFFFFF">
                      <a:lumMod val="95000"/>
                    </a:srgbClr>
                  </a:solidFill>
                  <a:effectLst/>
                  <a:uLnTx/>
                  <a:uFillTx/>
                  <a:latin typeface="Segoe UI Semilight"/>
                  <a:ea typeface="+mn-ea"/>
                  <a:cs typeface="+mn-cs"/>
                </a:endParaRPr>
              </a:p>
              <a:p>
                <a:pPr marL="0" marR="0" lvl="0" indent="0" algn="l" defTabSz="932443" rtl="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dirty="0">
                  <a:ln>
                    <a:noFill/>
                  </a:ln>
                  <a:solidFill>
                    <a:srgbClr val="FFFFFF">
                      <a:lumMod val="95000"/>
                    </a:srgbClr>
                  </a:solidFill>
                  <a:effectLst/>
                  <a:uLnTx/>
                  <a:uFillTx/>
                  <a:latin typeface="Segoe UI Semilight"/>
                  <a:ea typeface="+mn-ea"/>
                  <a:cs typeface="+mn-cs"/>
                </a:endParaRPr>
              </a:p>
            </p:txBody>
          </p:sp>
          <p:sp>
            <p:nvSpPr>
              <p:cNvPr id="47" name="Rectangle 46">
                <a:extLst>
                  <a:ext uri="{FF2B5EF4-FFF2-40B4-BE49-F238E27FC236}">
                    <a16:creationId xmlns:a16="http://schemas.microsoft.com/office/drawing/2014/main" id="{7ECA4008-FA9C-4AF1-A94E-A956D3E4D859}"/>
                  </a:ext>
                </a:extLst>
              </p:cNvPr>
              <p:cNvSpPr/>
              <p:nvPr/>
            </p:nvSpPr>
            <p:spPr>
              <a:xfrm>
                <a:off x="616419" y="1090252"/>
                <a:ext cx="1057566" cy="455766"/>
              </a:xfrm>
              <a:prstGeom prst="rect">
                <a:avLst/>
              </a:prstGeom>
            </p:spPr>
            <p:txBody>
              <a:bodyPr wrap="square">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904" b="1" i="0" u="none" strike="noStrike" kern="0" cap="none" spc="0" normalizeH="0" baseline="0" noProof="0" dirty="0">
                    <a:ln>
                      <a:noFill/>
                    </a:ln>
                    <a:solidFill>
                      <a:srgbClr val="00188F"/>
                    </a:solidFill>
                    <a:effectLst/>
                    <a:uLnTx/>
                    <a:uFillTx/>
                    <a:latin typeface="Segoe UI Semilight"/>
                    <a:ea typeface="+mn-ea"/>
                    <a:cs typeface="+mn-cs"/>
                  </a:rPr>
                  <a:t>Azure Search</a:t>
                </a:r>
                <a:endParaRPr kumimoji="0" lang="en-US" sz="1904" b="0" i="0" u="none" strike="noStrike" kern="1200" cap="none" spc="0" normalizeH="0" baseline="0" noProof="0" dirty="0">
                  <a:ln>
                    <a:noFill/>
                  </a:ln>
                  <a:solidFill>
                    <a:srgbClr val="00188F"/>
                  </a:solidFill>
                  <a:effectLst/>
                  <a:uLnTx/>
                  <a:uFillTx/>
                  <a:latin typeface="Segoe UI Semilight"/>
                  <a:ea typeface="+mn-ea"/>
                  <a:cs typeface="+mn-cs"/>
                </a:endParaRPr>
              </a:p>
            </p:txBody>
          </p:sp>
        </p:grpSp>
        <p:grpSp>
          <p:nvGrpSpPr>
            <p:cNvPr id="48" name="Group 47">
              <a:extLst>
                <a:ext uri="{FF2B5EF4-FFF2-40B4-BE49-F238E27FC236}">
                  <a16:creationId xmlns:a16="http://schemas.microsoft.com/office/drawing/2014/main" id="{40BCDBDE-9470-4CA0-965D-5586A72B1D51}"/>
                </a:ext>
              </a:extLst>
            </p:cNvPr>
            <p:cNvGrpSpPr/>
            <p:nvPr/>
          </p:nvGrpSpPr>
          <p:grpSpPr>
            <a:xfrm>
              <a:off x="2179255" y="2511926"/>
              <a:ext cx="754696" cy="688223"/>
              <a:chOff x="1843269" y="3639310"/>
              <a:chExt cx="754696" cy="688223"/>
            </a:xfrm>
          </p:grpSpPr>
          <p:sp>
            <p:nvSpPr>
              <p:cNvPr id="49" name="Rectangle: Rounded Corners 48">
                <a:extLst>
                  <a:ext uri="{FF2B5EF4-FFF2-40B4-BE49-F238E27FC236}">
                    <a16:creationId xmlns:a16="http://schemas.microsoft.com/office/drawing/2014/main" id="{9B48953B-4A7A-4C38-94E5-0EEB38524C7B}"/>
                  </a:ext>
                </a:extLst>
              </p:cNvPr>
              <p:cNvSpPr/>
              <p:nvPr/>
            </p:nvSpPr>
            <p:spPr>
              <a:xfrm>
                <a:off x="1843269" y="3639310"/>
                <a:ext cx="754696" cy="688223"/>
              </a:xfrm>
              <a:prstGeom prst="roundRect">
                <a:avLst>
                  <a:gd name="adj" fmla="val 12054"/>
                </a:avLst>
              </a:prstGeom>
              <a:solidFill>
                <a:srgbClr val="3C9A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0" name="Picture 49">
                <a:extLst>
                  <a:ext uri="{FF2B5EF4-FFF2-40B4-BE49-F238E27FC236}">
                    <a16:creationId xmlns:a16="http://schemas.microsoft.com/office/drawing/2014/main" id="{96EB9D02-10AE-412F-AD7B-381107931AEF}"/>
                  </a:ext>
                </a:extLst>
              </p:cNvPr>
              <p:cNvPicPr>
                <a:picLocks noChangeAspect="1"/>
              </p:cNvPicPr>
              <p:nvPr/>
            </p:nvPicPr>
            <p:blipFill>
              <a:blip r:embed="rId3">
                <a:clrChange>
                  <a:clrFrom>
                    <a:srgbClr val="1B348E"/>
                  </a:clrFrom>
                  <a:clrTo>
                    <a:srgbClr val="1B348E">
                      <a:alpha val="0"/>
                    </a:srgbClr>
                  </a:clrTo>
                </a:clrChange>
              </a:blip>
              <a:stretch>
                <a:fillRect/>
              </a:stretch>
            </p:blipFill>
            <p:spPr>
              <a:xfrm>
                <a:off x="1870814" y="3664658"/>
                <a:ext cx="694627" cy="628657"/>
              </a:xfrm>
              <a:prstGeom prst="rect">
                <a:avLst/>
              </a:prstGeom>
            </p:spPr>
          </p:pic>
        </p:grpSp>
      </p:grpSp>
      <p:sp>
        <p:nvSpPr>
          <p:cNvPr id="51" name="Freeform: Shape 50">
            <a:extLst>
              <a:ext uri="{FF2B5EF4-FFF2-40B4-BE49-F238E27FC236}">
                <a16:creationId xmlns:a16="http://schemas.microsoft.com/office/drawing/2014/main" id="{BD5F4390-2691-4CEC-8AE0-2F4EAC6BC613}"/>
              </a:ext>
            </a:extLst>
          </p:cNvPr>
          <p:cNvSpPr/>
          <p:nvPr/>
        </p:nvSpPr>
        <p:spPr>
          <a:xfrm rot="5400000">
            <a:off x="4305413" y="2590270"/>
            <a:ext cx="1898861" cy="5401466"/>
          </a:xfrm>
          <a:custGeom>
            <a:avLst/>
            <a:gdLst>
              <a:gd name="connsiteX0" fmla="*/ 1076325 w 1076325"/>
              <a:gd name="connsiteY0" fmla="*/ 0 h 847725"/>
              <a:gd name="connsiteX1" fmla="*/ 1076325 w 1076325"/>
              <a:gd name="connsiteY1" fmla="*/ 847725 h 847725"/>
              <a:gd name="connsiteX2" fmla="*/ 0 w 1076325"/>
              <a:gd name="connsiteY2" fmla="*/ 847725 h 847725"/>
              <a:gd name="connsiteX3" fmla="*/ 0 w 1076325"/>
              <a:gd name="connsiteY3" fmla="*/ 838200 h 847725"/>
              <a:gd name="connsiteX0" fmla="*/ 1076325 w 1076325"/>
              <a:gd name="connsiteY0" fmla="*/ 0 h 847725"/>
              <a:gd name="connsiteX1" fmla="*/ 1076325 w 1076325"/>
              <a:gd name="connsiteY1" fmla="*/ 847725 h 847725"/>
              <a:gd name="connsiteX2" fmla="*/ 0 w 1076325"/>
              <a:gd name="connsiteY2" fmla="*/ 847725 h 847725"/>
            </a:gdLst>
            <a:ahLst/>
            <a:cxnLst>
              <a:cxn ang="0">
                <a:pos x="connsiteX0" y="connsiteY0"/>
              </a:cxn>
              <a:cxn ang="0">
                <a:pos x="connsiteX1" y="connsiteY1"/>
              </a:cxn>
              <a:cxn ang="0">
                <a:pos x="connsiteX2" y="connsiteY2"/>
              </a:cxn>
            </a:cxnLst>
            <a:rect l="l" t="t" r="r" b="b"/>
            <a:pathLst>
              <a:path w="1076325" h="847725">
                <a:moveTo>
                  <a:pt x="1076325" y="0"/>
                </a:moveTo>
                <a:lnTo>
                  <a:pt x="1076325" y="847725"/>
                </a:lnTo>
                <a:lnTo>
                  <a:pt x="0" y="847725"/>
                </a:lnTo>
              </a:path>
            </a:pathLst>
          </a:cu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a:ln>
                <a:noFill/>
              </a:ln>
              <a:solidFill>
                <a:srgbClr val="353535"/>
              </a:solidFill>
              <a:effectLst/>
              <a:uLnTx/>
              <a:uFillTx/>
              <a:latin typeface="Segoe UI Semilight"/>
              <a:ea typeface="+mn-ea"/>
              <a:cs typeface="+mn-cs"/>
            </a:endParaRPr>
          </a:p>
        </p:txBody>
      </p:sp>
      <p:grpSp>
        <p:nvGrpSpPr>
          <p:cNvPr id="72" name="Group 71">
            <a:extLst>
              <a:ext uri="{FF2B5EF4-FFF2-40B4-BE49-F238E27FC236}">
                <a16:creationId xmlns:a16="http://schemas.microsoft.com/office/drawing/2014/main" id="{0589C74D-4D95-4968-A1D8-D13D2BCCCFFD}"/>
              </a:ext>
            </a:extLst>
          </p:cNvPr>
          <p:cNvGrpSpPr/>
          <p:nvPr/>
        </p:nvGrpSpPr>
        <p:grpSpPr>
          <a:xfrm>
            <a:off x="4611233" y="5966322"/>
            <a:ext cx="3344345" cy="274110"/>
            <a:chOff x="4611233" y="5966322"/>
            <a:chExt cx="3344345" cy="274110"/>
          </a:xfrm>
        </p:grpSpPr>
        <p:cxnSp>
          <p:nvCxnSpPr>
            <p:cNvPr id="52" name="Straight Connector 51">
              <a:extLst>
                <a:ext uri="{FF2B5EF4-FFF2-40B4-BE49-F238E27FC236}">
                  <a16:creationId xmlns:a16="http://schemas.microsoft.com/office/drawing/2014/main" id="{17D5C70F-60D6-4846-9922-859350B9BF7F}"/>
                </a:ext>
              </a:extLst>
            </p:cNvPr>
            <p:cNvCxnSpPr/>
            <p:nvPr/>
          </p:nvCxnSpPr>
          <p:spPr>
            <a:xfrm>
              <a:off x="4611233" y="5966322"/>
              <a:ext cx="0" cy="274110"/>
            </a:xfrm>
            <a:prstGeom prst="line">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D454C2E-583B-4C70-B9D2-043C109834AF}"/>
                </a:ext>
              </a:extLst>
            </p:cNvPr>
            <p:cNvCxnSpPr/>
            <p:nvPr/>
          </p:nvCxnSpPr>
          <p:spPr>
            <a:xfrm>
              <a:off x="5292996" y="5966322"/>
              <a:ext cx="0" cy="274110"/>
            </a:xfrm>
            <a:prstGeom prst="line">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A40EEEC-B321-40DA-9F1E-96EC1A86B4BD}"/>
                </a:ext>
              </a:extLst>
            </p:cNvPr>
            <p:cNvCxnSpPr/>
            <p:nvPr/>
          </p:nvCxnSpPr>
          <p:spPr>
            <a:xfrm>
              <a:off x="5913523" y="5966322"/>
              <a:ext cx="0" cy="274110"/>
            </a:xfrm>
            <a:prstGeom prst="line">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1ACAAC2-2A51-4F0C-B878-1C1CAEF25A72}"/>
                </a:ext>
              </a:extLst>
            </p:cNvPr>
            <p:cNvCxnSpPr/>
            <p:nvPr/>
          </p:nvCxnSpPr>
          <p:spPr>
            <a:xfrm>
              <a:off x="7955578" y="5966322"/>
              <a:ext cx="0" cy="274110"/>
            </a:xfrm>
            <a:prstGeom prst="line">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grpSp>
      <p:cxnSp>
        <p:nvCxnSpPr>
          <p:cNvPr id="56" name="Straight Connector 55">
            <a:extLst>
              <a:ext uri="{FF2B5EF4-FFF2-40B4-BE49-F238E27FC236}">
                <a16:creationId xmlns:a16="http://schemas.microsoft.com/office/drawing/2014/main" id="{5C01E2B6-A2D2-4C9A-81C8-BD4E41D50976}"/>
              </a:ext>
            </a:extLst>
          </p:cNvPr>
          <p:cNvCxnSpPr>
            <a:cxnSpLocks/>
          </p:cNvCxnSpPr>
          <p:nvPr/>
        </p:nvCxnSpPr>
        <p:spPr>
          <a:xfrm flipH="1">
            <a:off x="3094038" y="2874479"/>
            <a:ext cx="1219742" cy="0"/>
          </a:xfrm>
          <a:prstGeom prst="line">
            <a:avLst/>
          </a:prstGeom>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Can 25">
            <a:extLst>
              <a:ext uri="{FF2B5EF4-FFF2-40B4-BE49-F238E27FC236}">
                <a16:creationId xmlns:a16="http://schemas.microsoft.com/office/drawing/2014/main" id="{45638E38-93EE-4B97-9F10-CE6233175B7D}"/>
              </a:ext>
            </a:extLst>
          </p:cNvPr>
          <p:cNvSpPr/>
          <p:nvPr/>
        </p:nvSpPr>
        <p:spPr>
          <a:xfrm>
            <a:off x="2174738" y="3715186"/>
            <a:ext cx="758749" cy="62638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rgbClr val="737373">
                    <a:lumMod val="50000"/>
                  </a:srgbClr>
                </a:solidFill>
                <a:effectLst/>
                <a:uLnTx/>
                <a:uFillTx/>
                <a:latin typeface="Segoe UI Semilight"/>
                <a:ea typeface="+mn-ea"/>
                <a:cs typeface="+mn-cs"/>
              </a:rPr>
              <a:t>Search</a:t>
            </a:r>
          </a:p>
        </p:txBody>
      </p:sp>
      <p:cxnSp>
        <p:nvCxnSpPr>
          <p:cNvPr id="62" name="Straight Connector 61">
            <a:extLst>
              <a:ext uri="{FF2B5EF4-FFF2-40B4-BE49-F238E27FC236}">
                <a16:creationId xmlns:a16="http://schemas.microsoft.com/office/drawing/2014/main" id="{E8879FE0-DB2E-485D-9328-7F216B810999}"/>
              </a:ext>
            </a:extLst>
          </p:cNvPr>
          <p:cNvCxnSpPr>
            <a:cxnSpLocks/>
            <a:endCxn id="61" idx="1"/>
          </p:cNvCxnSpPr>
          <p:nvPr/>
        </p:nvCxnSpPr>
        <p:spPr>
          <a:xfrm>
            <a:off x="2554113" y="3222945"/>
            <a:ext cx="0" cy="492241"/>
          </a:xfrm>
          <a:prstGeom prst="line">
            <a:avLst/>
          </a:prstGeom>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E7C6E6FE-02B9-4054-B2F5-084B24D5EC02}"/>
              </a:ext>
            </a:extLst>
          </p:cNvPr>
          <p:cNvSpPr txBox="1"/>
          <p:nvPr/>
        </p:nvSpPr>
        <p:spPr>
          <a:xfrm>
            <a:off x="175094" y="4283468"/>
            <a:ext cx="2226070" cy="861903"/>
          </a:xfrm>
          <a:prstGeom prst="rect">
            <a:avLst/>
          </a:prstGeom>
          <a:noFill/>
        </p:spPr>
        <p:txBody>
          <a:bodyPr wrap="square" rtlCol="0">
            <a:sp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353535">
                    <a:lumMod val="75000"/>
                  </a:srgbClr>
                </a:solidFill>
                <a:effectLst/>
                <a:uLnTx/>
                <a:uFillTx/>
                <a:latin typeface="Segoe UI Semilight"/>
                <a:ea typeface="+mn-ea"/>
                <a:cs typeface="+mn-cs"/>
              </a:rPr>
              <a:t>Search database</a:t>
            </a:r>
          </a:p>
          <a:p>
            <a:pPr marL="176213" marR="0" lvl="1" indent="0" algn="l" defTabSz="91434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353535">
                    <a:lumMod val="75000"/>
                  </a:srgbClr>
                </a:solidFill>
                <a:effectLst/>
                <a:uLnTx/>
                <a:uFillTx/>
                <a:latin typeface="Segoe UI Semilight"/>
                <a:ea typeface="+mn-ea"/>
                <a:cs typeface="+mn-cs"/>
              </a:rPr>
              <a:t>Projects indexable data from all tenants</a:t>
            </a:r>
          </a:p>
        </p:txBody>
      </p:sp>
      <p:sp>
        <p:nvSpPr>
          <p:cNvPr id="71" name="Freeform: Shape 70">
            <a:extLst>
              <a:ext uri="{FF2B5EF4-FFF2-40B4-BE49-F238E27FC236}">
                <a16:creationId xmlns:a16="http://schemas.microsoft.com/office/drawing/2014/main" id="{7150773E-F90F-45EA-ADDF-002B15EDAB17}"/>
              </a:ext>
            </a:extLst>
          </p:cNvPr>
          <p:cNvSpPr/>
          <p:nvPr/>
        </p:nvSpPr>
        <p:spPr>
          <a:xfrm rot="5400000">
            <a:off x="2723882" y="4225766"/>
            <a:ext cx="1267180" cy="1606727"/>
          </a:xfrm>
          <a:custGeom>
            <a:avLst/>
            <a:gdLst>
              <a:gd name="connsiteX0" fmla="*/ 1076325 w 1076325"/>
              <a:gd name="connsiteY0" fmla="*/ 0 h 847725"/>
              <a:gd name="connsiteX1" fmla="*/ 1076325 w 1076325"/>
              <a:gd name="connsiteY1" fmla="*/ 847725 h 847725"/>
              <a:gd name="connsiteX2" fmla="*/ 0 w 1076325"/>
              <a:gd name="connsiteY2" fmla="*/ 847725 h 847725"/>
              <a:gd name="connsiteX3" fmla="*/ 0 w 1076325"/>
              <a:gd name="connsiteY3" fmla="*/ 838200 h 847725"/>
              <a:gd name="connsiteX0" fmla="*/ 1076325 w 1076325"/>
              <a:gd name="connsiteY0" fmla="*/ 0 h 847725"/>
              <a:gd name="connsiteX1" fmla="*/ 1076325 w 1076325"/>
              <a:gd name="connsiteY1" fmla="*/ 847725 h 847725"/>
              <a:gd name="connsiteX2" fmla="*/ 0 w 1076325"/>
              <a:gd name="connsiteY2" fmla="*/ 847725 h 847725"/>
            </a:gdLst>
            <a:ahLst/>
            <a:cxnLst>
              <a:cxn ang="0">
                <a:pos x="connsiteX0" y="connsiteY0"/>
              </a:cxn>
              <a:cxn ang="0">
                <a:pos x="connsiteX1" y="connsiteY1"/>
              </a:cxn>
              <a:cxn ang="0">
                <a:pos x="connsiteX2" y="connsiteY2"/>
              </a:cxn>
            </a:cxnLst>
            <a:rect l="l" t="t" r="r" b="b"/>
            <a:pathLst>
              <a:path w="1076325" h="847725">
                <a:moveTo>
                  <a:pt x="1076325" y="0"/>
                </a:moveTo>
                <a:lnTo>
                  <a:pt x="1076325" y="847725"/>
                </a:lnTo>
                <a:lnTo>
                  <a:pt x="0" y="847725"/>
                </a:lnTo>
              </a:path>
            </a:pathLst>
          </a:custGeom>
          <a:ln w="38100">
            <a:solidFill>
              <a:srgbClr val="FF0000"/>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74" name="Freeform: Shape 73">
            <a:extLst>
              <a:ext uri="{FF2B5EF4-FFF2-40B4-BE49-F238E27FC236}">
                <a16:creationId xmlns:a16="http://schemas.microsoft.com/office/drawing/2014/main" id="{A6CD8E1E-38FD-4C6D-BE8A-3BB0FC7364F6}"/>
              </a:ext>
            </a:extLst>
          </p:cNvPr>
          <p:cNvSpPr/>
          <p:nvPr/>
        </p:nvSpPr>
        <p:spPr bwMode="auto">
          <a:xfrm>
            <a:off x="2840419" y="1808416"/>
            <a:ext cx="3115033" cy="630420"/>
          </a:xfrm>
          <a:custGeom>
            <a:avLst/>
            <a:gdLst>
              <a:gd name="connsiteX0" fmla="*/ 0 w 3336137"/>
              <a:gd name="connsiteY0" fmla="*/ 548405 h 625897"/>
              <a:gd name="connsiteX1" fmla="*/ 1410346 w 3336137"/>
              <a:gd name="connsiteY1" fmla="*/ 145449 h 625897"/>
              <a:gd name="connsiteX2" fmla="*/ 2681207 w 3336137"/>
              <a:gd name="connsiteY2" fmla="*/ 5964 h 625897"/>
              <a:gd name="connsiteX3" fmla="*/ 3239146 w 3336137"/>
              <a:gd name="connsiteY3" fmla="*/ 315930 h 625897"/>
              <a:gd name="connsiteX4" fmla="*/ 3332136 w 3336137"/>
              <a:gd name="connsiteY4" fmla="*/ 625897 h 625897"/>
              <a:gd name="connsiteX0" fmla="*/ 0 w 3332503"/>
              <a:gd name="connsiteY0" fmla="*/ 543146 h 620638"/>
              <a:gd name="connsiteX1" fmla="*/ 1410346 w 3332503"/>
              <a:gd name="connsiteY1" fmla="*/ 140190 h 620638"/>
              <a:gd name="connsiteX2" fmla="*/ 2681207 w 3332503"/>
              <a:gd name="connsiteY2" fmla="*/ 705 h 620638"/>
              <a:gd name="connsiteX3" fmla="*/ 3115160 w 3332503"/>
              <a:gd name="connsiteY3" fmla="*/ 186685 h 620638"/>
              <a:gd name="connsiteX4" fmla="*/ 3332136 w 3332503"/>
              <a:gd name="connsiteY4" fmla="*/ 620638 h 620638"/>
              <a:gd name="connsiteX0" fmla="*/ 0 w 3332620"/>
              <a:gd name="connsiteY0" fmla="*/ 543146 h 620638"/>
              <a:gd name="connsiteX1" fmla="*/ 1410346 w 3332620"/>
              <a:gd name="connsiteY1" fmla="*/ 140190 h 620638"/>
              <a:gd name="connsiteX2" fmla="*/ 2498327 w 3332620"/>
              <a:gd name="connsiteY2" fmla="*/ 705 h 620638"/>
              <a:gd name="connsiteX3" fmla="*/ 3115160 w 3332620"/>
              <a:gd name="connsiteY3" fmla="*/ 186685 h 620638"/>
              <a:gd name="connsiteX4" fmla="*/ 3332136 w 3332620"/>
              <a:gd name="connsiteY4" fmla="*/ 620638 h 620638"/>
              <a:gd name="connsiteX0" fmla="*/ 0 w 3448304"/>
              <a:gd name="connsiteY0" fmla="*/ 630420 h 630420"/>
              <a:gd name="connsiteX1" fmla="*/ 1526030 w 3448304"/>
              <a:gd name="connsiteY1" fmla="*/ 140378 h 630420"/>
              <a:gd name="connsiteX2" fmla="*/ 2614011 w 3448304"/>
              <a:gd name="connsiteY2" fmla="*/ 893 h 630420"/>
              <a:gd name="connsiteX3" fmla="*/ 3230844 w 3448304"/>
              <a:gd name="connsiteY3" fmla="*/ 186873 h 630420"/>
              <a:gd name="connsiteX4" fmla="*/ 3447820 w 3448304"/>
              <a:gd name="connsiteY4" fmla="*/ 620826 h 630420"/>
              <a:gd name="connsiteX0" fmla="*/ 0 w 3448304"/>
              <a:gd name="connsiteY0" fmla="*/ 630420 h 630420"/>
              <a:gd name="connsiteX1" fmla="*/ 1526030 w 3448304"/>
              <a:gd name="connsiteY1" fmla="*/ 140378 h 630420"/>
              <a:gd name="connsiteX2" fmla="*/ 2614011 w 3448304"/>
              <a:gd name="connsiteY2" fmla="*/ 893 h 630420"/>
              <a:gd name="connsiteX3" fmla="*/ 3230844 w 3448304"/>
              <a:gd name="connsiteY3" fmla="*/ 186873 h 630420"/>
              <a:gd name="connsiteX4" fmla="*/ 3447820 w 3448304"/>
              <a:gd name="connsiteY4" fmla="*/ 620826 h 630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304" h="630420">
                <a:moveTo>
                  <a:pt x="0" y="630420"/>
                </a:moveTo>
                <a:cubicBezTo>
                  <a:pt x="481739" y="456728"/>
                  <a:pt x="1090362" y="245299"/>
                  <a:pt x="1526030" y="140378"/>
                </a:cubicBezTo>
                <a:cubicBezTo>
                  <a:pt x="1961698" y="35457"/>
                  <a:pt x="2329875" y="-6856"/>
                  <a:pt x="2614011" y="893"/>
                </a:cubicBezTo>
                <a:cubicBezTo>
                  <a:pt x="2898147" y="8642"/>
                  <a:pt x="3091876" y="83551"/>
                  <a:pt x="3230844" y="186873"/>
                </a:cubicBezTo>
                <a:cubicBezTo>
                  <a:pt x="3369812" y="290195"/>
                  <a:pt x="3455569" y="517503"/>
                  <a:pt x="3447820" y="620826"/>
                </a:cubicBezTo>
              </a:path>
            </a:pathLst>
          </a:custGeom>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050">
                  <a:lumMod val="50000"/>
                  <a:lumOff val="50000"/>
                </a:srgbClr>
              </a:solidFill>
              <a:effectLst/>
              <a:uLnTx/>
              <a:uFillTx/>
              <a:latin typeface="Segoe UI Semilight"/>
              <a:ea typeface="+mn-ea"/>
              <a:cs typeface="+mn-cs"/>
            </a:endParaRPr>
          </a:p>
        </p:txBody>
      </p:sp>
      <p:grpSp>
        <p:nvGrpSpPr>
          <p:cNvPr id="63" name="Group 62">
            <a:extLst>
              <a:ext uri="{FF2B5EF4-FFF2-40B4-BE49-F238E27FC236}">
                <a16:creationId xmlns:a16="http://schemas.microsoft.com/office/drawing/2014/main" id="{6377654F-6244-46DE-BAD5-849534736326}"/>
              </a:ext>
            </a:extLst>
          </p:cNvPr>
          <p:cNvGrpSpPr/>
          <p:nvPr/>
        </p:nvGrpSpPr>
        <p:grpSpPr>
          <a:xfrm>
            <a:off x="4485242" y="2473201"/>
            <a:ext cx="2630153" cy="726145"/>
            <a:chOff x="4485242" y="2473201"/>
            <a:chExt cx="2630153" cy="726145"/>
          </a:xfrm>
        </p:grpSpPr>
        <p:sp>
          <p:nvSpPr>
            <p:cNvPr id="64" name="Rectangle 63">
              <a:extLst>
                <a:ext uri="{FF2B5EF4-FFF2-40B4-BE49-F238E27FC236}">
                  <a16:creationId xmlns:a16="http://schemas.microsoft.com/office/drawing/2014/main" id="{E8A32BD9-8A2C-4132-A03C-E066CC0DF707}"/>
                </a:ext>
              </a:extLst>
            </p:cNvPr>
            <p:cNvSpPr/>
            <p:nvPr/>
          </p:nvSpPr>
          <p:spPr>
            <a:xfrm>
              <a:off x="4592062" y="2473201"/>
              <a:ext cx="2523333" cy="582711"/>
            </a:xfrm>
            <a:prstGeom prst="rect">
              <a:avLst/>
            </a:prstGeom>
            <a:solidFill>
              <a:srgbClr val="448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65" name="Rectangle 64">
              <a:extLst>
                <a:ext uri="{FF2B5EF4-FFF2-40B4-BE49-F238E27FC236}">
                  <a16:creationId xmlns:a16="http://schemas.microsoft.com/office/drawing/2014/main" id="{7D85F229-3DEC-4B8E-9304-DFD8304785C1}"/>
                </a:ext>
              </a:extLst>
            </p:cNvPr>
            <p:cNvSpPr/>
            <p:nvPr/>
          </p:nvSpPr>
          <p:spPr>
            <a:xfrm>
              <a:off x="4524315" y="2536586"/>
              <a:ext cx="2523333" cy="582711"/>
            </a:xfrm>
            <a:prstGeom prst="rect">
              <a:avLst/>
            </a:prstGeom>
            <a:solidFill>
              <a:srgbClr val="1D7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67" name="Rectangle 66">
              <a:extLst>
                <a:ext uri="{FF2B5EF4-FFF2-40B4-BE49-F238E27FC236}">
                  <a16:creationId xmlns:a16="http://schemas.microsoft.com/office/drawing/2014/main" id="{8C6B9FAA-858B-403D-B4BD-7A963716C58A}"/>
                </a:ext>
              </a:extLst>
            </p:cNvPr>
            <p:cNvSpPr/>
            <p:nvPr/>
          </p:nvSpPr>
          <p:spPr>
            <a:xfrm>
              <a:off x="4485242" y="2616635"/>
              <a:ext cx="2451889" cy="582711"/>
            </a:xfrm>
            <a:prstGeom prst="rect">
              <a:avLst/>
            </a:prstGeom>
            <a:solidFill>
              <a:srgbClr val="006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Apps</a:t>
              </a:r>
            </a:p>
          </p:txBody>
        </p:sp>
      </p:grpSp>
      <p:cxnSp>
        <p:nvCxnSpPr>
          <p:cNvPr id="68" name="Straight Connector 67">
            <a:extLst>
              <a:ext uri="{FF2B5EF4-FFF2-40B4-BE49-F238E27FC236}">
                <a16:creationId xmlns:a16="http://schemas.microsoft.com/office/drawing/2014/main" id="{57252C11-923B-43AD-BB39-066D3EA696EA}"/>
              </a:ext>
            </a:extLst>
          </p:cNvPr>
          <p:cNvCxnSpPr/>
          <p:nvPr/>
        </p:nvCxnSpPr>
        <p:spPr>
          <a:xfrm>
            <a:off x="6885069" y="5650179"/>
            <a:ext cx="692808" cy="0"/>
          </a:xfrm>
          <a:prstGeom prst="line">
            <a:avLst/>
          </a:prstGeom>
          <a:ln w="38100">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69" name="Can 67">
            <a:extLst>
              <a:ext uri="{FF2B5EF4-FFF2-40B4-BE49-F238E27FC236}">
                <a16:creationId xmlns:a16="http://schemas.microsoft.com/office/drawing/2014/main" id="{61DDEFCB-ABB4-4AD3-BD53-52EC9A8080BA}"/>
              </a:ext>
            </a:extLst>
          </p:cNvPr>
          <p:cNvSpPr/>
          <p:nvPr/>
        </p:nvSpPr>
        <p:spPr>
          <a:xfrm>
            <a:off x="7643490"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D83B01">
                    <a:lumMod val="50000"/>
                  </a:srgbClr>
                </a:solidFill>
                <a:effectLst/>
                <a:uLnTx/>
                <a:uFillTx/>
                <a:latin typeface="Segoe UI Semilight"/>
                <a:ea typeface="+mn-ea"/>
                <a:cs typeface="+mn-cs"/>
              </a:rPr>
              <a:t>Cust</a:t>
            </a: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 N</a:t>
            </a:r>
          </a:p>
        </p:txBody>
      </p:sp>
      <p:cxnSp>
        <p:nvCxnSpPr>
          <p:cNvPr id="70" name="Straight Arrow Connector 69">
            <a:extLst>
              <a:ext uri="{FF2B5EF4-FFF2-40B4-BE49-F238E27FC236}">
                <a16:creationId xmlns:a16="http://schemas.microsoft.com/office/drawing/2014/main" id="{95F8913A-1828-46A5-BCB6-C4A204F7584F}"/>
              </a:ext>
            </a:extLst>
          </p:cNvPr>
          <p:cNvCxnSpPr>
            <a:cxnSpLocks/>
          </p:cNvCxnSpPr>
          <p:nvPr/>
        </p:nvCxnSpPr>
        <p:spPr>
          <a:xfrm>
            <a:off x="5955454" y="3258582"/>
            <a:ext cx="521840" cy="1870736"/>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75" name="Can 66">
            <a:extLst>
              <a:ext uri="{FF2B5EF4-FFF2-40B4-BE49-F238E27FC236}">
                <a16:creationId xmlns:a16="http://schemas.microsoft.com/office/drawing/2014/main" id="{CEB8EC35-4F97-4A3F-A37F-C19B60DEC6CE}"/>
              </a:ext>
            </a:extLst>
          </p:cNvPr>
          <p:cNvSpPr/>
          <p:nvPr/>
        </p:nvSpPr>
        <p:spPr>
          <a:xfrm>
            <a:off x="6269476"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Cust 4</a:t>
            </a:r>
          </a:p>
        </p:txBody>
      </p:sp>
      <p:cxnSp>
        <p:nvCxnSpPr>
          <p:cNvPr id="76" name="Straight Arrow Connector 75">
            <a:extLst>
              <a:ext uri="{FF2B5EF4-FFF2-40B4-BE49-F238E27FC236}">
                <a16:creationId xmlns:a16="http://schemas.microsoft.com/office/drawing/2014/main" id="{9D10D04E-1EF3-45F7-842B-A0D3B632E52A}"/>
              </a:ext>
            </a:extLst>
          </p:cNvPr>
          <p:cNvCxnSpPr>
            <a:cxnSpLocks/>
          </p:cNvCxnSpPr>
          <p:nvPr/>
        </p:nvCxnSpPr>
        <p:spPr>
          <a:xfrm flipH="1">
            <a:off x="5320175" y="3258582"/>
            <a:ext cx="404488" cy="192254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3702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wipe(up)">
                                      <p:cBhvr>
                                        <p:cTn id="13" dur="500"/>
                                        <p:tgtEl>
                                          <p:spTgt spid="72"/>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wipe(right)">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72"/>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51"/>
                                        </p:tgtEl>
                                        <p:attrNameLst>
                                          <p:attrName>style.visibility</p:attrName>
                                        </p:attrNameLst>
                                      </p:cBhvr>
                                      <p:to>
                                        <p:strVal val="hidden"/>
                                      </p:to>
                                    </p:set>
                                  </p:childTnLst>
                                </p:cTn>
                              </p:par>
                            </p:childTnLst>
                          </p:cTn>
                        </p:par>
                        <p:par>
                          <p:cTn id="23" fill="hold">
                            <p:stCondLst>
                              <p:cond delay="0"/>
                            </p:stCondLst>
                            <p:childTnLst>
                              <p:par>
                                <p:cTn id="24" presetID="22" presetClass="entr" presetSubtype="8" fill="hold" grpId="0" nodeType="after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wipe(left)">
                                      <p:cBhvr>
                                        <p:cTn id="26" dur="500"/>
                                        <p:tgtEl>
                                          <p:spTgt spid="7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wipe(up)">
                                      <p:cBhvr>
                                        <p:cTn id="35" dur="500"/>
                                        <p:tgtEl>
                                          <p:spTgt spid="6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wipe(right)">
                                      <p:cBhvr>
                                        <p:cTn id="40" dur="500"/>
                                        <p:tgtEl>
                                          <p:spTgt spid="5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4"/>
                                        </p:tgtEl>
                                        <p:attrNameLst>
                                          <p:attrName>style.visibility</p:attrName>
                                        </p:attrNameLst>
                                      </p:cBhvr>
                                      <p:to>
                                        <p:strVal val="visible"/>
                                      </p:to>
                                    </p:set>
                                    <p:animEffect transition="in" filter="wipe(left)">
                                      <p:cBhvr>
                                        <p:cTn id="45"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61" grpId="0" animBg="1"/>
      <p:bldP spid="66" grpId="0"/>
      <p:bldP spid="71" grpId="0" animBg="1"/>
      <p:bldP spid="7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062CF-573C-411B-8F57-508E884A1539}"/>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D20E1DC6-2643-4A7F-BA5B-06668293C059}"/>
              </a:ext>
            </a:extLst>
          </p:cNvPr>
          <p:cNvSpPr>
            <a:spLocks noGrp="1"/>
          </p:cNvSpPr>
          <p:nvPr>
            <p:ph type="body" sz="quarter" idx="10"/>
          </p:nvPr>
        </p:nvSpPr>
        <p:spPr>
          <a:xfrm>
            <a:off x="274638" y="1212850"/>
            <a:ext cx="11888787" cy="4782848"/>
          </a:xfrm>
        </p:spPr>
        <p:txBody>
          <a:bodyPr/>
          <a:lstStyle/>
          <a:p>
            <a:r>
              <a:rPr lang="en-US" dirty="0"/>
              <a:t>Blog post </a:t>
            </a:r>
            <a:br>
              <a:rPr lang="en-US" dirty="0"/>
            </a:br>
            <a:r>
              <a:rPr lang="en-US" sz="2400" dirty="0">
                <a:hlinkClick r:id="rId3"/>
              </a:rPr>
              <a:t>https://azure.microsoft.com/en-us/blog/saas-patterns-accelerate-saas-application-development-on-sql-database/</a:t>
            </a:r>
            <a:endParaRPr lang="en-US" sz="2400" dirty="0"/>
          </a:p>
          <a:p>
            <a:r>
              <a:rPr lang="en-US" dirty="0"/>
              <a:t>GitHub repo</a:t>
            </a:r>
            <a:br>
              <a:rPr lang="en-US" dirty="0"/>
            </a:br>
            <a:r>
              <a:rPr lang="en-US" sz="2400" dirty="0">
                <a:hlinkClick r:id="rId4"/>
              </a:rPr>
              <a:t>https://github.com/microsoft/wingtipsaas</a:t>
            </a:r>
            <a:endParaRPr lang="en-US" sz="2400" dirty="0"/>
          </a:p>
          <a:p>
            <a:r>
              <a:rPr lang="en-US" dirty="0"/>
              <a:t>Tutorials</a:t>
            </a:r>
            <a:br>
              <a:rPr lang="en-US" dirty="0"/>
            </a:br>
            <a:r>
              <a:rPr lang="en-US" sz="2400" dirty="0">
                <a:hlinkClick r:id="rId5"/>
              </a:rPr>
              <a:t>https://aka.ms/sqldbsaastutorial</a:t>
            </a:r>
            <a:endParaRPr lang="en-US" sz="2400" dirty="0"/>
          </a:p>
          <a:p>
            <a:r>
              <a:rPr lang="en-US" dirty="0"/>
              <a:t>Getting started guide - installing and exploring the app</a:t>
            </a:r>
            <a:br>
              <a:rPr lang="en-US" dirty="0"/>
            </a:br>
            <a:r>
              <a:rPr lang="en-US" sz="2400" dirty="0">
                <a:hlinkClick r:id="rId6"/>
              </a:rPr>
              <a:t>https://docs.microsoft.com/en-us/azure/sql-database/sql-database-saas-tutorial</a:t>
            </a:r>
            <a:r>
              <a:rPr lang="en-US" sz="2400" dirty="0"/>
              <a:t> </a:t>
            </a:r>
          </a:p>
          <a:p>
            <a:endParaRPr lang="en-US" dirty="0"/>
          </a:p>
        </p:txBody>
      </p:sp>
    </p:spTree>
    <p:extLst>
      <p:ext uri="{BB962C8B-B14F-4D97-AF65-F5344CB8AC3E}">
        <p14:creationId xmlns:p14="http://schemas.microsoft.com/office/powerpoint/2010/main" val="358500253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96725" y="1894385"/>
            <a:ext cx="10991439" cy="4620364"/>
            <a:chOff x="291088" y="1114329"/>
            <a:chExt cx="8082674" cy="3397635"/>
          </a:xfrm>
        </p:grpSpPr>
        <p:cxnSp>
          <p:nvCxnSpPr>
            <p:cNvPr id="63" name="Straight Arrow Connector 62"/>
            <p:cNvCxnSpPr>
              <a:cxnSpLocks/>
            </p:cNvCxnSpPr>
            <p:nvPr/>
          </p:nvCxnSpPr>
          <p:spPr>
            <a:xfrm flipV="1">
              <a:off x="1725119" y="1114329"/>
              <a:ext cx="0" cy="339763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cxnSpLocks/>
            </p:cNvCxnSpPr>
            <p:nvPr/>
          </p:nvCxnSpPr>
          <p:spPr>
            <a:xfrm flipV="1">
              <a:off x="1736177" y="2769392"/>
              <a:ext cx="6637585" cy="10258"/>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5" name="TextBox 64"/>
            <p:cNvSpPr txBox="1"/>
            <p:nvPr/>
          </p:nvSpPr>
          <p:spPr>
            <a:xfrm>
              <a:off x="291088" y="2516162"/>
              <a:ext cx="1111113" cy="560347"/>
            </a:xfrm>
            <a:prstGeom prst="rect">
              <a:avLst/>
            </a:prstGeom>
            <a:noFill/>
          </p:spPr>
          <p:txBody>
            <a:bodyPr wrap="square" rtlCol="0">
              <a:spAutoFit/>
            </a:bodyPr>
            <a:lstStyle/>
            <a:p>
              <a:pPr marL="0" marR="0" lvl="0" indent="0" algn="l" defTabSz="932536" rtl="0" eaLnBrk="1" fontAlgn="auto" latinLnBrk="0" hangingPunct="1">
                <a:lnSpc>
                  <a:spcPct val="100000"/>
                </a:lnSpc>
                <a:spcBef>
                  <a:spcPts val="0"/>
                </a:spcBef>
                <a:spcAft>
                  <a:spcPts val="0"/>
                </a:spcAft>
                <a:buClrTx/>
                <a:buSzTx/>
                <a:buFontTx/>
                <a:buNone/>
                <a:tabLst/>
                <a:defRPr/>
              </a:pPr>
              <a:r>
                <a:rPr kumimoji="0" lang="en-US" sz="2176" b="1" i="0" u="none" strike="noStrike" kern="0" cap="none" spc="0" normalizeH="0" baseline="0" noProof="0" dirty="0">
                  <a:ln>
                    <a:noFill/>
                  </a:ln>
                  <a:solidFill>
                    <a:srgbClr val="FFFFFF"/>
                  </a:solidFill>
                  <a:effectLst/>
                  <a:uLnTx/>
                  <a:uFillTx/>
                  <a:latin typeface="Segoe UI Semilight"/>
                  <a:ea typeface="+mn-ea"/>
                  <a:cs typeface="+mn-cs"/>
                </a:rPr>
                <a:t>Tenant Isolation</a:t>
              </a:r>
            </a:p>
          </p:txBody>
        </p:sp>
        <p:sp>
          <p:nvSpPr>
            <p:cNvPr id="66" name="TextBox 65"/>
            <p:cNvSpPr txBox="1"/>
            <p:nvPr/>
          </p:nvSpPr>
          <p:spPr>
            <a:xfrm>
              <a:off x="611179" y="3859969"/>
              <a:ext cx="977669" cy="275647"/>
            </a:xfrm>
            <a:prstGeom prst="rect">
              <a:avLst/>
            </a:prstGeom>
            <a:noFill/>
          </p:spPr>
          <p:txBody>
            <a:bodyPr wrap="square" rtlCol="0">
              <a:spAutoFit/>
            </a:bodyPr>
            <a:lstStyle/>
            <a:p>
              <a:pPr marL="0" marR="0" lvl="0" indent="0" algn="r" defTabSz="932536"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Semilight"/>
                  <a:ea typeface="+mn-ea"/>
                  <a:cs typeface="+mn-cs"/>
                </a:rPr>
                <a:t>Low</a:t>
              </a:r>
            </a:p>
          </p:txBody>
        </p:sp>
        <p:sp>
          <p:nvSpPr>
            <p:cNvPr id="67" name="TextBox 66"/>
            <p:cNvSpPr txBox="1"/>
            <p:nvPr/>
          </p:nvSpPr>
          <p:spPr>
            <a:xfrm>
              <a:off x="506071" y="1444734"/>
              <a:ext cx="1082777" cy="275647"/>
            </a:xfrm>
            <a:prstGeom prst="rect">
              <a:avLst/>
            </a:prstGeom>
            <a:noFill/>
          </p:spPr>
          <p:txBody>
            <a:bodyPr wrap="square" rtlCol="0">
              <a:spAutoFit/>
            </a:bodyPr>
            <a:lstStyle/>
            <a:p>
              <a:pPr marL="0" marR="0" lvl="0" indent="0" algn="r" defTabSz="932536"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Semilight"/>
                  <a:ea typeface="+mn-ea"/>
                  <a:cs typeface="+mn-cs"/>
                </a:rPr>
                <a:t>High</a:t>
              </a:r>
            </a:p>
          </p:txBody>
        </p:sp>
      </p:grpSp>
      <p:sp>
        <p:nvSpPr>
          <p:cNvPr id="22" name="Rounded Rectangle 21"/>
          <p:cNvSpPr/>
          <p:nvPr/>
        </p:nvSpPr>
        <p:spPr>
          <a:xfrm>
            <a:off x="5439859" y="5325063"/>
            <a:ext cx="2840868" cy="930305"/>
          </a:xfrm>
          <a:prstGeom prst="round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lang="en-US" sz="1836" b="1" kern="0" dirty="0">
                <a:solidFill>
                  <a:srgbClr val="FFFFFF"/>
                </a:solidFill>
                <a:latin typeface="Segoe UI Semilight"/>
              </a:rPr>
              <a:t>Multi-tenant</a:t>
            </a:r>
            <a:endParaRPr kumimoji="0" lang="en-US" sz="1836" b="1" i="0" u="none" strike="noStrike" kern="0" cap="none" spc="0" normalizeH="0" baseline="0" noProof="0" dirty="0">
              <a:ln>
                <a:noFill/>
              </a:ln>
              <a:solidFill>
                <a:srgbClr val="FFFFFF"/>
              </a:solidFill>
              <a:effectLst/>
              <a:uLnTx/>
              <a:uFillTx/>
              <a:latin typeface="Segoe UI Semilight"/>
              <a:ea typeface="+mn-ea"/>
              <a:cs typeface="+mn-cs"/>
            </a:endParaRPr>
          </a:p>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0" cap="none" spc="0" normalizeH="0" baseline="0" noProof="0" dirty="0">
                <a:ln>
                  <a:noFill/>
                </a:ln>
                <a:solidFill>
                  <a:srgbClr val="FFFFFF"/>
                </a:solidFill>
                <a:effectLst/>
                <a:uLnTx/>
                <a:uFillTx/>
                <a:latin typeface="Segoe UI Semilight"/>
                <a:ea typeface="+mn-ea"/>
                <a:cs typeface="+mn-cs"/>
              </a:rPr>
              <a:t>All tenants in a single </a:t>
            </a:r>
            <a:br>
              <a:rPr kumimoji="0" lang="en-US" sz="1224" b="0" i="0" u="none" strike="noStrike" kern="0" cap="none" spc="0" normalizeH="0" baseline="0" noProof="0" dirty="0">
                <a:ln>
                  <a:noFill/>
                </a:ln>
                <a:solidFill>
                  <a:srgbClr val="FFFFFF"/>
                </a:solidFill>
                <a:effectLst/>
                <a:uLnTx/>
                <a:uFillTx/>
                <a:latin typeface="Segoe UI Semilight"/>
                <a:ea typeface="+mn-ea"/>
                <a:cs typeface="+mn-cs"/>
              </a:rPr>
            </a:br>
            <a:r>
              <a:rPr kumimoji="0" lang="en-US" sz="1224" b="0" i="0" u="none" strike="noStrike" kern="0" cap="none" spc="0" normalizeH="0" baseline="0" noProof="0" dirty="0">
                <a:ln>
                  <a:noFill/>
                </a:ln>
                <a:solidFill>
                  <a:srgbClr val="FFFFFF"/>
                </a:solidFill>
                <a:effectLst/>
                <a:uLnTx/>
                <a:uFillTx/>
                <a:latin typeface="Segoe UI Semilight"/>
                <a:ea typeface="+mn-ea"/>
                <a:cs typeface="+mn-cs"/>
              </a:rPr>
              <a:t>(large) database</a:t>
            </a:r>
            <a:endParaRPr kumimoji="0" lang="en-US" sz="1428"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5" name="Rounded Rectangle 24"/>
          <p:cNvSpPr/>
          <p:nvPr/>
        </p:nvSpPr>
        <p:spPr>
          <a:xfrm>
            <a:off x="5440622" y="2072752"/>
            <a:ext cx="2839342" cy="950114"/>
          </a:xfrm>
          <a:prstGeom prst="round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836" b="1" i="0" u="none" strike="noStrike" kern="0" cap="none" spc="0" normalizeH="0" baseline="0" noProof="0" dirty="0">
                <a:ln>
                  <a:noFill/>
                </a:ln>
                <a:solidFill>
                  <a:srgbClr val="FFFFFF"/>
                </a:solidFill>
                <a:effectLst/>
                <a:uLnTx/>
                <a:uFillTx/>
                <a:latin typeface="Segoe UI Semilight"/>
                <a:ea typeface="+mn-ea"/>
                <a:cs typeface="+mn-cs"/>
              </a:rPr>
              <a:t>Single-tenant</a:t>
            </a:r>
          </a:p>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0" cap="none" spc="0" normalizeH="0" baseline="0" noProof="0" dirty="0">
                <a:ln>
                  <a:noFill/>
                </a:ln>
                <a:solidFill>
                  <a:srgbClr val="FFFFFF"/>
                </a:solidFill>
                <a:effectLst/>
                <a:uLnTx/>
                <a:uFillTx/>
                <a:latin typeface="Segoe UI Semilight"/>
                <a:ea typeface="+mn-ea"/>
                <a:cs typeface="+mn-cs"/>
              </a:rPr>
              <a:t>Every tenant gets its own DB</a:t>
            </a:r>
          </a:p>
        </p:txBody>
      </p:sp>
      <p:sp>
        <p:nvSpPr>
          <p:cNvPr id="23" name="Rounded Rectangle 22"/>
          <p:cNvSpPr/>
          <p:nvPr/>
        </p:nvSpPr>
        <p:spPr>
          <a:xfrm>
            <a:off x="5439859" y="3693295"/>
            <a:ext cx="2840868" cy="880051"/>
          </a:xfrm>
          <a:prstGeom prst="round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836" b="1" i="0" u="none" strike="noStrike" kern="0" cap="none" spc="0" normalizeH="0" baseline="0" noProof="0" dirty="0">
                <a:ln>
                  <a:noFill/>
                </a:ln>
                <a:solidFill>
                  <a:srgbClr val="FFFFFF"/>
                </a:solidFill>
                <a:effectLst/>
                <a:uLnTx/>
                <a:uFillTx/>
                <a:latin typeface="Segoe UI Semilight"/>
                <a:ea typeface="+mn-ea"/>
                <a:cs typeface="+mn-cs"/>
              </a:rPr>
              <a:t>Sharded Multi-tenant</a:t>
            </a:r>
          </a:p>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0" cap="none" spc="0" normalizeH="0" baseline="0" noProof="0" dirty="0">
                <a:ln>
                  <a:noFill/>
                </a:ln>
                <a:solidFill>
                  <a:srgbClr val="FFFFFF"/>
                </a:solidFill>
                <a:effectLst/>
                <a:uLnTx/>
                <a:uFillTx/>
                <a:latin typeface="Segoe UI Semilight"/>
                <a:ea typeface="+mn-ea"/>
                <a:cs typeface="+mn-cs"/>
              </a:rPr>
              <a:t>Multiple tenants per DB, </a:t>
            </a:r>
            <a:br>
              <a:rPr kumimoji="0" lang="en-US" sz="1224" b="0" i="0" u="none" strike="noStrike" kern="0" cap="none" spc="0" normalizeH="0" baseline="0" noProof="0" dirty="0">
                <a:ln>
                  <a:noFill/>
                </a:ln>
                <a:solidFill>
                  <a:srgbClr val="FFFFFF"/>
                </a:solidFill>
                <a:effectLst/>
                <a:uLnTx/>
                <a:uFillTx/>
                <a:latin typeface="Segoe UI Semilight"/>
                <a:ea typeface="+mn-ea"/>
                <a:cs typeface="+mn-cs"/>
              </a:rPr>
            </a:br>
            <a:r>
              <a:rPr kumimoji="0" lang="en-US" sz="1224" b="0" i="0" u="none" strike="noStrike" kern="0" cap="none" spc="0" normalizeH="0" baseline="0" noProof="0" dirty="0">
                <a:ln>
                  <a:noFill/>
                </a:ln>
                <a:solidFill>
                  <a:srgbClr val="FFFFFF"/>
                </a:solidFill>
                <a:effectLst/>
                <a:uLnTx/>
                <a:uFillTx/>
                <a:latin typeface="Segoe UI Semilight"/>
                <a:ea typeface="+mn-ea"/>
                <a:cs typeface="+mn-cs"/>
              </a:rPr>
              <a:t>sharded across many DBs</a:t>
            </a:r>
            <a:endParaRPr kumimoji="0" lang="en-US" sz="1428"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127" name="Can 18"/>
          <p:cNvSpPr/>
          <p:nvPr/>
        </p:nvSpPr>
        <p:spPr>
          <a:xfrm>
            <a:off x="2959628" y="3790407"/>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1-99</a:t>
            </a:r>
          </a:p>
        </p:txBody>
      </p:sp>
      <p:sp>
        <p:nvSpPr>
          <p:cNvPr id="128" name="Can 18"/>
          <p:cNvSpPr/>
          <p:nvPr/>
        </p:nvSpPr>
        <p:spPr>
          <a:xfrm>
            <a:off x="3618812" y="3790407"/>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100-199</a:t>
            </a:r>
          </a:p>
        </p:txBody>
      </p:sp>
      <p:sp>
        <p:nvSpPr>
          <p:cNvPr id="129" name="Can 18"/>
          <p:cNvSpPr/>
          <p:nvPr/>
        </p:nvSpPr>
        <p:spPr>
          <a:xfrm>
            <a:off x="4290451" y="3790407"/>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200-299</a:t>
            </a:r>
          </a:p>
        </p:txBody>
      </p:sp>
      <p:sp>
        <p:nvSpPr>
          <p:cNvPr id="131" name="Can 18"/>
          <p:cNvSpPr/>
          <p:nvPr/>
        </p:nvSpPr>
        <p:spPr>
          <a:xfrm>
            <a:off x="3168982" y="2060325"/>
            <a:ext cx="353271" cy="448637"/>
          </a:xfrm>
          <a:prstGeom prst="can">
            <a:avLst/>
          </a:prstGeom>
          <a:solidFill>
            <a:srgbClr val="ECC56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32" name="Can 18"/>
          <p:cNvSpPr/>
          <p:nvPr/>
        </p:nvSpPr>
        <p:spPr>
          <a:xfrm>
            <a:off x="3569848" y="2066685"/>
            <a:ext cx="353271" cy="448637"/>
          </a:xfrm>
          <a:prstGeom prst="can">
            <a:avLst/>
          </a:prstGeom>
          <a:solidFill>
            <a:srgbClr val="ECC56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33" name="Can 18"/>
          <p:cNvSpPr/>
          <p:nvPr/>
        </p:nvSpPr>
        <p:spPr>
          <a:xfrm>
            <a:off x="3970714" y="2073045"/>
            <a:ext cx="353271" cy="448637"/>
          </a:xfrm>
          <a:prstGeom prst="can">
            <a:avLst/>
          </a:prstGeom>
          <a:solidFill>
            <a:srgbClr val="ECC56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34" name="Can 18"/>
          <p:cNvSpPr/>
          <p:nvPr/>
        </p:nvSpPr>
        <p:spPr>
          <a:xfrm>
            <a:off x="4371579" y="2079405"/>
            <a:ext cx="353271" cy="448637"/>
          </a:xfrm>
          <a:prstGeom prst="can">
            <a:avLst/>
          </a:prstGeom>
          <a:solidFill>
            <a:srgbClr val="ECC56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35" name="Can 18"/>
          <p:cNvSpPr/>
          <p:nvPr/>
        </p:nvSpPr>
        <p:spPr>
          <a:xfrm>
            <a:off x="4772445" y="2085765"/>
            <a:ext cx="353271" cy="448637"/>
          </a:xfrm>
          <a:prstGeom prst="can">
            <a:avLst/>
          </a:prstGeom>
          <a:solidFill>
            <a:srgbClr val="ECC56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36" name="Can 18"/>
          <p:cNvSpPr/>
          <p:nvPr/>
        </p:nvSpPr>
        <p:spPr>
          <a:xfrm>
            <a:off x="3061322" y="2208529"/>
            <a:ext cx="353271" cy="448637"/>
          </a:xfrm>
          <a:prstGeom prst="can">
            <a:avLst/>
          </a:prstGeom>
          <a:solidFill>
            <a:srgbClr val="ECBE4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#1</a:t>
            </a:r>
          </a:p>
        </p:txBody>
      </p:sp>
      <p:sp>
        <p:nvSpPr>
          <p:cNvPr id="137" name="Can 18"/>
          <p:cNvSpPr/>
          <p:nvPr/>
        </p:nvSpPr>
        <p:spPr>
          <a:xfrm>
            <a:off x="3462188" y="2214890"/>
            <a:ext cx="353271" cy="448637"/>
          </a:xfrm>
          <a:prstGeom prst="can">
            <a:avLst/>
          </a:prstGeom>
          <a:solidFill>
            <a:srgbClr val="ECBE4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#2</a:t>
            </a:r>
          </a:p>
        </p:txBody>
      </p:sp>
      <p:sp>
        <p:nvSpPr>
          <p:cNvPr id="138" name="Can 18"/>
          <p:cNvSpPr/>
          <p:nvPr/>
        </p:nvSpPr>
        <p:spPr>
          <a:xfrm>
            <a:off x="3863053" y="2221250"/>
            <a:ext cx="353271" cy="448637"/>
          </a:xfrm>
          <a:prstGeom prst="can">
            <a:avLst/>
          </a:prstGeom>
          <a:solidFill>
            <a:srgbClr val="ECBE4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#3</a:t>
            </a:r>
          </a:p>
        </p:txBody>
      </p:sp>
      <p:sp>
        <p:nvSpPr>
          <p:cNvPr id="139" name="Can 18"/>
          <p:cNvSpPr/>
          <p:nvPr/>
        </p:nvSpPr>
        <p:spPr>
          <a:xfrm>
            <a:off x="4263919" y="2227610"/>
            <a:ext cx="353271" cy="448637"/>
          </a:xfrm>
          <a:prstGeom prst="can">
            <a:avLst/>
          </a:prstGeom>
          <a:solidFill>
            <a:srgbClr val="ECBE4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#4</a:t>
            </a:r>
          </a:p>
        </p:txBody>
      </p:sp>
      <p:sp>
        <p:nvSpPr>
          <p:cNvPr id="140" name="Can 18"/>
          <p:cNvSpPr/>
          <p:nvPr/>
        </p:nvSpPr>
        <p:spPr>
          <a:xfrm>
            <a:off x="4664785" y="2233970"/>
            <a:ext cx="353271" cy="448637"/>
          </a:xfrm>
          <a:prstGeom prst="can">
            <a:avLst/>
          </a:prstGeom>
          <a:solidFill>
            <a:srgbClr val="ECBE4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#5</a:t>
            </a:r>
          </a:p>
        </p:txBody>
      </p:sp>
      <p:sp>
        <p:nvSpPr>
          <p:cNvPr id="141" name="Can 18"/>
          <p:cNvSpPr/>
          <p:nvPr/>
        </p:nvSpPr>
        <p:spPr>
          <a:xfrm>
            <a:off x="2953662" y="2356734"/>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#1</a:t>
            </a:r>
          </a:p>
        </p:txBody>
      </p:sp>
      <p:sp>
        <p:nvSpPr>
          <p:cNvPr id="142" name="Can 18"/>
          <p:cNvSpPr/>
          <p:nvPr/>
        </p:nvSpPr>
        <p:spPr>
          <a:xfrm>
            <a:off x="3354528" y="2363094"/>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#2</a:t>
            </a:r>
          </a:p>
        </p:txBody>
      </p:sp>
      <p:sp>
        <p:nvSpPr>
          <p:cNvPr id="143" name="Can 18"/>
          <p:cNvSpPr/>
          <p:nvPr/>
        </p:nvSpPr>
        <p:spPr>
          <a:xfrm>
            <a:off x="3755393" y="2369454"/>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#3</a:t>
            </a:r>
          </a:p>
        </p:txBody>
      </p:sp>
      <p:sp>
        <p:nvSpPr>
          <p:cNvPr id="144" name="Can 18"/>
          <p:cNvSpPr/>
          <p:nvPr/>
        </p:nvSpPr>
        <p:spPr>
          <a:xfrm>
            <a:off x="4156259" y="2375815"/>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#4</a:t>
            </a:r>
          </a:p>
        </p:txBody>
      </p:sp>
      <p:sp>
        <p:nvSpPr>
          <p:cNvPr id="145" name="Can 18"/>
          <p:cNvSpPr/>
          <p:nvPr/>
        </p:nvSpPr>
        <p:spPr>
          <a:xfrm>
            <a:off x="4557125" y="2382175"/>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#5</a:t>
            </a:r>
          </a:p>
        </p:txBody>
      </p:sp>
      <p:sp>
        <p:nvSpPr>
          <p:cNvPr id="146" name="Can 18"/>
          <p:cNvSpPr/>
          <p:nvPr/>
        </p:nvSpPr>
        <p:spPr>
          <a:xfrm>
            <a:off x="2846002" y="2504940"/>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#1</a:t>
            </a:r>
          </a:p>
        </p:txBody>
      </p:sp>
      <p:sp>
        <p:nvSpPr>
          <p:cNvPr id="147" name="Can 18"/>
          <p:cNvSpPr/>
          <p:nvPr/>
        </p:nvSpPr>
        <p:spPr>
          <a:xfrm>
            <a:off x="3246868" y="2511300"/>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#2</a:t>
            </a:r>
          </a:p>
        </p:txBody>
      </p:sp>
      <p:sp>
        <p:nvSpPr>
          <p:cNvPr id="148" name="Can 18"/>
          <p:cNvSpPr/>
          <p:nvPr/>
        </p:nvSpPr>
        <p:spPr>
          <a:xfrm>
            <a:off x="3647733" y="2517661"/>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#3</a:t>
            </a:r>
          </a:p>
        </p:txBody>
      </p:sp>
      <p:sp>
        <p:nvSpPr>
          <p:cNvPr id="149" name="Can 18"/>
          <p:cNvSpPr/>
          <p:nvPr/>
        </p:nvSpPr>
        <p:spPr>
          <a:xfrm>
            <a:off x="4048599" y="2524021"/>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#4</a:t>
            </a:r>
          </a:p>
        </p:txBody>
      </p:sp>
      <p:sp>
        <p:nvSpPr>
          <p:cNvPr id="150" name="Can 18"/>
          <p:cNvSpPr/>
          <p:nvPr/>
        </p:nvSpPr>
        <p:spPr>
          <a:xfrm>
            <a:off x="4449465" y="2530381"/>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#5</a:t>
            </a:r>
          </a:p>
        </p:txBody>
      </p:sp>
      <p:sp>
        <p:nvSpPr>
          <p:cNvPr id="152" name="Can 18"/>
          <p:cNvSpPr/>
          <p:nvPr/>
        </p:nvSpPr>
        <p:spPr>
          <a:xfrm>
            <a:off x="3555376" y="5523265"/>
            <a:ext cx="694919" cy="674972"/>
          </a:xfrm>
          <a:prstGeom prst="can">
            <a:avLst>
              <a:gd name="adj" fmla="val 20870"/>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51" name="Can 18"/>
          <p:cNvSpPr/>
          <p:nvPr/>
        </p:nvSpPr>
        <p:spPr>
          <a:xfrm>
            <a:off x="3348131" y="5457539"/>
            <a:ext cx="1109409" cy="750267"/>
          </a:xfrm>
          <a:prstGeom prst="can">
            <a:avLst>
              <a:gd name="adj" fmla="val 30360"/>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25" name="Can 18"/>
          <p:cNvSpPr/>
          <p:nvPr/>
        </p:nvSpPr>
        <p:spPr>
          <a:xfrm>
            <a:off x="2960433" y="5408941"/>
            <a:ext cx="1884805" cy="846427"/>
          </a:xfrm>
          <a:prstGeom prst="can">
            <a:avLst>
              <a:gd name="adj" fmla="val 36714"/>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2" name="Rectangle 1">
            <a:extLst>
              <a:ext uri="{FF2B5EF4-FFF2-40B4-BE49-F238E27FC236}">
                <a16:creationId xmlns:a16="http://schemas.microsoft.com/office/drawing/2014/main" id="{1CB404F4-2472-42D1-84C1-20796B722948}"/>
              </a:ext>
            </a:extLst>
          </p:cNvPr>
          <p:cNvSpPr/>
          <p:nvPr/>
        </p:nvSpPr>
        <p:spPr bwMode="auto">
          <a:xfrm>
            <a:off x="0" y="0"/>
            <a:ext cx="12436475" cy="130272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 name="Title 5"/>
          <p:cNvSpPr>
            <a:spLocks noGrp="1"/>
          </p:cNvSpPr>
          <p:nvPr>
            <p:ph type="title"/>
          </p:nvPr>
        </p:nvSpPr>
        <p:spPr>
          <a:xfrm>
            <a:off x="622617" y="341637"/>
            <a:ext cx="11191240" cy="833544"/>
          </a:xfrm>
        </p:spPr>
        <p:txBody>
          <a:bodyPr/>
          <a:lstStyle/>
          <a:p>
            <a:r>
              <a:rPr lang="en-US" dirty="0">
                <a:solidFill>
                  <a:schemeClr val="bg1"/>
                </a:solidFill>
              </a:rPr>
              <a:t>Multi-tenant SaaS database models</a:t>
            </a:r>
          </a:p>
        </p:txBody>
      </p:sp>
    </p:spTree>
    <p:extLst>
      <p:ext uri="{BB962C8B-B14F-4D97-AF65-F5344CB8AC3E}">
        <p14:creationId xmlns:p14="http://schemas.microsoft.com/office/powerpoint/2010/main" val="2740715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7"/>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0" nodeType="afterEffect">
                                  <p:stCondLst>
                                    <p:cond delay="150"/>
                                  </p:stCondLst>
                                  <p:childTnLst>
                                    <p:set>
                                      <p:cBhvr>
                                        <p:cTn id="53" dur="1" fill="hold">
                                          <p:stCondLst>
                                            <p:cond delay="0"/>
                                          </p:stCondLst>
                                        </p:cTn>
                                        <p:tgtEl>
                                          <p:spTgt spid="148"/>
                                        </p:tgtEl>
                                        <p:attrNameLst>
                                          <p:attrName>style.visibility</p:attrName>
                                        </p:attrNameLst>
                                      </p:cBhvr>
                                      <p:to>
                                        <p:strVal val="visible"/>
                                      </p:to>
                                    </p:set>
                                  </p:childTnLst>
                                </p:cTn>
                              </p:par>
                            </p:childTnLst>
                          </p:cTn>
                        </p:par>
                        <p:par>
                          <p:cTn id="54" fill="hold">
                            <p:stCondLst>
                              <p:cond delay="150"/>
                            </p:stCondLst>
                            <p:childTnLst>
                              <p:par>
                                <p:cTn id="55" presetID="1" presetClass="entr" presetSubtype="0" fill="hold" grpId="0" nodeType="afterEffect">
                                  <p:stCondLst>
                                    <p:cond delay="150"/>
                                  </p:stCondLst>
                                  <p:childTnLst>
                                    <p:set>
                                      <p:cBhvr>
                                        <p:cTn id="56" dur="1" fill="hold">
                                          <p:stCondLst>
                                            <p:cond delay="0"/>
                                          </p:stCondLst>
                                        </p:cTn>
                                        <p:tgtEl>
                                          <p:spTgt spid="149"/>
                                        </p:tgtEl>
                                        <p:attrNameLst>
                                          <p:attrName>style.visibility</p:attrName>
                                        </p:attrNameLst>
                                      </p:cBhvr>
                                      <p:to>
                                        <p:strVal val="visible"/>
                                      </p:to>
                                    </p:set>
                                  </p:childTnLst>
                                </p:cTn>
                              </p:par>
                            </p:childTnLst>
                          </p:cTn>
                        </p:par>
                        <p:par>
                          <p:cTn id="57" fill="hold">
                            <p:stCondLst>
                              <p:cond delay="300"/>
                            </p:stCondLst>
                            <p:childTnLst>
                              <p:par>
                                <p:cTn id="58" presetID="1" presetClass="entr" presetSubtype="0" fill="hold" grpId="0" nodeType="afterEffect">
                                  <p:stCondLst>
                                    <p:cond delay="150"/>
                                  </p:stCondLst>
                                  <p:childTnLst>
                                    <p:set>
                                      <p:cBhvr>
                                        <p:cTn id="59" dur="1" fill="hold">
                                          <p:stCondLst>
                                            <p:cond delay="0"/>
                                          </p:stCondLst>
                                        </p:cTn>
                                        <p:tgtEl>
                                          <p:spTgt spid="150"/>
                                        </p:tgtEl>
                                        <p:attrNameLst>
                                          <p:attrName>style.visibility</p:attrName>
                                        </p:attrNameLst>
                                      </p:cBhvr>
                                      <p:to>
                                        <p:strVal val="visible"/>
                                      </p:to>
                                    </p:set>
                                  </p:childTnLst>
                                </p:cTn>
                              </p:par>
                            </p:childTnLst>
                          </p:cTn>
                        </p:par>
                        <p:par>
                          <p:cTn id="60" fill="hold">
                            <p:stCondLst>
                              <p:cond delay="450"/>
                            </p:stCondLst>
                            <p:childTnLst>
                              <p:par>
                                <p:cTn id="61" presetID="1" presetClass="entr" presetSubtype="0" fill="hold" grpId="0" nodeType="afterEffect">
                                  <p:stCondLst>
                                    <p:cond delay="150"/>
                                  </p:stCondLst>
                                  <p:childTnLst>
                                    <p:set>
                                      <p:cBhvr>
                                        <p:cTn id="62" dur="1" fill="hold">
                                          <p:stCondLst>
                                            <p:cond delay="0"/>
                                          </p:stCondLst>
                                        </p:cTn>
                                        <p:tgtEl>
                                          <p:spTgt spid="141"/>
                                        </p:tgtEl>
                                        <p:attrNameLst>
                                          <p:attrName>style.visibility</p:attrName>
                                        </p:attrNameLst>
                                      </p:cBhvr>
                                      <p:to>
                                        <p:strVal val="visible"/>
                                      </p:to>
                                    </p:set>
                                  </p:childTnLst>
                                </p:cTn>
                              </p:par>
                            </p:childTnLst>
                          </p:cTn>
                        </p:par>
                        <p:par>
                          <p:cTn id="63" fill="hold">
                            <p:stCondLst>
                              <p:cond delay="600"/>
                            </p:stCondLst>
                            <p:childTnLst>
                              <p:par>
                                <p:cTn id="64" presetID="1" presetClass="entr" presetSubtype="0" fill="hold" grpId="0" nodeType="afterEffect">
                                  <p:stCondLst>
                                    <p:cond delay="150"/>
                                  </p:stCondLst>
                                  <p:childTnLst>
                                    <p:set>
                                      <p:cBhvr>
                                        <p:cTn id="65" dur="1" fill="hold">
                                          <p:stCondLst>
                                            <p:cond delay="0"/>
                                          </p:stCondLst>
                                        </p:cTn>
                                        <p:tgtEl>
                                          <p:spTgt spid="142"/>
                                        </p:tgtEl>
                                        <p:attrNameLst>
                                          <p:attrName>style.visibility</p:attrName>
                                        </p:attrNameLst>
                                      </p:cBhvr>
                                      <p:to>
                                        <p:strVal val="visible"/>
                                      </p:to>
                                    </p:set>
                                  </p:childTnLst>
                                </p:cTn>
                              </p:par>
                            </p:childTnLst>
                          </p:cTn>
                        </p:par>
                        <p:par>
                          <p:cTn id="66" fill="hold">
                            <p:stCondLst>
                              <p:cond delay="750"/>
                            </p:stCondLst>
                            <p:childTnLst>
                              <p:par>
                                <p:cTn id="67" presetID="1" presetClass="entr" presetSubtype="0" fill="hold" grpId="0" nodeType="afterEffect">
                                  <p:stCondLst>
                                    <p:cond delay="150"/>
                                  </p:stCondLst>
                                  <p:childTnLst>
                                    <p:set>
                                      <p:cBhvr>
                                        <p:cTn id="68" dur="1" fill="hold">
                                          <p:stCondLst>
                                            <p:cond delay="0"/>
                                          </p:stCondLst>
                                        </p:cTn>
                                        <p:tgtEl>
                                          <p:spTgt spid="143"/>
                                        </p:tgtEl>
                                        <p:attrNameLst>
                                          <p:attrName>style.visibility</p:attrName>
                                        </p:attrNameLst>
                                      </p:cBhvr>
                                      <p:to>
                                        <p:strVal val="visible"/>
                                      </p:to>
                                    </p:set>
                                  </p:childTnLst>
                                </p:cTn>
                              </p:par>
                            </p:childTnLst>
                          </p:cTn>
                        </p:par>
                        <p:par>
                          <p:cTn id="69" fill="hold">
                            <p:stCondLst>
                              <p:cond delay="900"/>
                            </p:stCondLst>
                            <p:childTnLst>
                              <p:par>
                                <p:cTn id="70" presetID="1" presetClass="entr" presetSubtype="0" fill="hold" grpId="0" nodeType="afterEffect">
                                  <p:stCondLst>
                                    <p:cond delay="150"/>
                                  </p:stCondLst>
                                  <p:childTnLst>
                                    <p:set>
                                      <p:cBhvr>
                                        <p:cTn id="71" dur="1" fill="hold">
                                          <p:stCondLst>
                                            <p:cond delay="0"/>
                                          </p:stCondLst>
                                        </p:cTn>
                                        <p:tgtEl>
                                          <p:spTgt spid="144"/>
                                        </p:tgtEl>
                                        <p:attrNameLst>
                                          <p:attrName>style.visibility</p:attrName>
                                        </p:attrNameLst>
                                      </p:cBhvr>
                                      <p:to>
                                        <p:strVal val="visible"/>
                                      </p:to>
                                    </p:set>
                                  </p:childTnLst>
                                </p:cTn>
                              </p:par>
                            </p:childTnLst>
                          </p:cTn>
                        </p:par>
                        <p:par>
                          <p:cTn id="72" fill="hold">
                            <p:stCondLst>
                              <p:cond delay="1050"/>
                            </p:stCondLst>
                            <p:childTnLst>
                              <p:par>
                                <p:cTn id="73" presetID="1" presetClass="entr" presetSubtype="0" fill="hold" grpId="0" nodeType="afterEffect">
                                  <p:stCondLst>
                                    <p:cond delay="150"/>
                                  </p:stCondLst>
                                  <p:childTnLst>
                                    <p:set>
                                      <p:cBhvr>
                                        <p:cTn id="74" dur="1" fill="hold">
                                          <p:stCondLst>
                                            <p:cond delay="0"/>
                                          </p:stCondLst>
                                        </p:cTn>
                                        <p:tgtEl>
                                          <p:spTgt spid="145"/>
                                        </p:tgtEl>
                                        <p:attrNameLst>
                                          <p:attrName>style.visibility</p:attrName>
                                        </p:attrNameLst>
                                      </p:cBhvr>
                                      <p:to>
                                        <p:strVal val="visible"/>
                                      </p:to>
                                    </p:set>
                                  </p:childTnLst>
                                </p:cTn>
                              </p:par>
                            </p:childTnLst>
                          </p:cTn>
                        </p:par>
                        <p:par>
                          <p:cTn id="75" fill="hold">
                            <p:stCondLst>
                              <p:cond delay="1200"/>
                            </p:stCondLst>
                            <p:childTnLst>
                              <p:par>
                                <p:cTn id="76" presetID="1" presetClass="entr" presetSubtype="0" fill="hold" grpId="0" nodeType="afterEffect">
                                  <p:stCondLst>
                                    <p:cond delay="150"/>
                                  </p:stCondLst>
                                  <p:childTnLst>
                                    <p:set>
                                      <p:cBhvr>
                                        <p:cTn id="77" dur="1" fill="hold">
                                          <p:stCondLst>
                                            <p:cond delay="0"/>
                                          </p:stCondLst>
                                        </p:cTn>
                                        <p:tgtEl>
                                          <p:spTgt spid="136"/>
                                        </p:tgtEl>
                                        <p:attrNameLst>
                                          <p:attrName>style.visibility</p:attrName>
                                        </p:attrNameLst>
                                      </p:cBhvr>
                                      <p:to>
                                        <p:strVal val="visible"/>
                                      </p:to>
                                    </p:set>
                                  </p:childTnLst>
                                </p:cTn>
                              </p:par>
                            </p:childTnLst>
                          </p:cTn>
                        </p:par>
                        <p:par>
                          <p:cTn id="78" fill="hold">
                            <p:stCondLst>
                              <p:cond delay="1350"/>
                            </p:stCondLst>
                            <p:childTnLst>
                              <p:par>
                                <p:cTn id="79" presetID="1" presetClass="entr" presetSubtype="0" fill="hold" grpId="0" nodeType="afterEffect">
                                  <p:stCondLst>
                                    <p:cond delay="150"/>
                                  </p:stCondLst>
                                  <p:childTnLst>
                                    <p:set>
                                      <p:cBhvr>
                                        <p:cTn id="80" dur="1" fill="hold">
                                          <p:stCondLst>
                                            <p:cond delay="0"/>
                                          </p:stCondLst>
                                        </p:cTn>
                                        <p:tgtEl>
                                          <p:spTgt spid="137"/>
                                        </p:tgtEl>
                                        <p:attrNameLst>
                                          <p:attrName>style.visibility</p:attrName>
                                        </p:attrNameLst>
                                      </p:cBhvr>
                                      <p:to>
                                        <p:strVal val="visible"/>
                                      </p:to>
                                    </p:set>
                                  </p:childTnLst>
                                </p:cTn>
                              </p:par>
                            </p:childTnLst>
                          </p:cTn>
                        </p:par>
                        <p:par>
                          <p:cTn id="81" fill="hold">
                            <p:stCondLst>
                              <p:cond delay="1500"/>
                            </p:stCondLst>
                            <p:childTnLst>
                              <p:par>
                                <p:cTn id="82" presetID="1" presetClass="entr" presetSubtype="0" fill="hold" grpId="0" nodeType="afterEffect">
                                  <p:stCondLst>
                                    <p:cond delay="150"/>
                                  </p:stCondLst>
                                  <p:childTnLst>
                                    <p:set>
                                      <p:cBhvr>
                                        <p:cTn id="83" dur="1" fill="hold">
                                          <p:stCondLst>
                                            <p:cond delay="0"/>
                                          </p:stCondLst>
                                        </p:cTn>
                                        <p:tgtEl>
                                          <p:spTgt spid="138"/>
                                        </p:tgtEl>
                                        <p:attrNameLst>
                                          <p:attrName>style.visibility</p:attrName>
                                        </p:attrNameLst>
                                      </p:cBhvr>
                                      <p:to>
                                        <p:strVal val="visible"/>
                                      </p:to>
                                    </p:set>
                                  </p:childTnLst>
                                </p:cTn>
                              </p:par>
                            </p:childTnLst>
                          </p:cTn>
                        </p:par>
                        <p:par>
                          <p:cTn id="84" fill="hold">
                            <p:stCondLst>
                              <p:cond delay="1650"/>
                            </p:stCondLst>
                            <p:childTnLst>
                              <p:par>
                                <p:cTn id="85" presetID="1" presetClass="entr" presetSubtype="0" fill="hold" grpId="0" nodeType="afterEffect">
                                  <p:stCondLst>
                                    <p:cond delay="150"/>
                                  </p:stCondLst>
                                  <p:childTnLst>
                                    <p:set>
                                      <p:cBhvr>
                                        <p:cTn id="86" dur="1" fill="hold">
                                          <p:stCondLst>
                                            <p:cond delay="0"/>
                                          </p:stCondLst>
                                        </p:cTn>
                                        <p:tgtEl>
                                          <p:spTgt spid="139"/>
                                        </p:tgtEl>
                                        <p:attrNameLst>
                                          <p:attrName>style.visibility</p:attrName>
                                        </p:attrNameLst>
                                      </p:cBhvr>
                                      <p:to>
                                        <p:strVal val="visible"/>
                                      </p:to>
                                    </p:set>
                                  </p:childTnLst>
                                </p:cTn>
                              </p:par>
                            </p:childTnLst>
                          </p:cTn>
                        </p:par>
                        <p:par>
                          <p:cTn id="87" fill="hold">
                            <p:stCondLst>
                              <p:cond delay="1800"/>
                            </p:stCondLst>
                            <p:childTnLst>
                              <p:par>
                                <p:cTn id="88" presetID="1" presetClass="entr" presetSubtype="0" fill="hold" grpId="0" nodeType="afterEffect">
                                  <p:stCondLst>
                                    <p:cond delay="150"/>
                                  </p:stCondLst>
                                  <p:childTnLst>
                                    <p:set>
                                      <p:cBhvr>
                                        <p:cTn id="89" dur="1" fill="hold">
                                          <p:stCondLst>
                                            <p:cond delay="0"/>
                                          </p:stCondLst>
                                        </p:cTn>
                                        <p:tgtEl>
                                          <p:spTgt spid="140"/>
                                        </p:tgtEl>
                                        <p:attrNameLst>
                                          <p:attrName>style.visibility</p:attrName>
                                        </p:attrNameLst>
                                      </p:cBhvr>
                                      <p:to>
                                        <p:strVal val="visible"/>
                                      </p:to>
                                    </p:set>
                                  </p:childTnLst>
                                </p:cTn>
                              </p:par>
                            </p:childTnLst>
                          </p:cTn>
                        </p:par>
                        <p:par>
                          <p:cTn id="90" fill="hold">
                            <p:stCondLst>
                              <p:cond delay="1950"/>
                            </p:stCondLst>
                            <p:childTnLst>
                              <p:par>
                                <p:cTn id="91" presetID="1" presetClass="entr" presetSubtype="0" fill="hold" grpId="0" nodeType="afterEffect">
                                  <p:stCondLst>
                                    <p:cond delay="150"/>
                                  </p:stCondLst>
                                  <p:childTnLst>
                                    <p:set>
                                      <p:cBhvr>
                                        <p:cTn id="92" dur="1" fill="hold">
                                          <p:stCondLst>
                                            <p:cond delay="0"/>
                                          </p:stCondLst>
                                        </p:cTn>
                                        <p:tgtEl>
                                          <p:spTgt spid="131"/>
                                        </p:tgtEl>
                                        <p:attrNameLst>
                                          <p:attrName>style.visibility</p:attrName>
                                        </p:attrNameLst>
                                      </p:cBhvr>
                                      <p:to>
                                        <p:strVal val="visible"/>
                                      </p:to>
                                    </p:set>
                                  </p:childTnLst>
                                </p:cTn>
                              </p:par>
                            </p:childTnLst>
                          </p:cTn>
                        </p:par>
                        <p:par>
                          <p:cTn id="93" fill="hold">
                            <p:stCondLst>
                              <p:cond delay="2100"/>
                            </p:stCondLst>
                            <p:childTnLst>
                              <p:par>
                                <p:cTn id="94" presetID="1" presetClass="entr" presetSubtype="0" fill="hold" grpId="0" nodeType="afterEffect">
                                  <p:stCondLst>
                                    <p:cond delay="150"/>
                                  </p:stCondLst>
                                  <p:childTnLst>
                                    <p:set>
                                      <p:cBhvr>
                                        <p:cTn id="95" dur="1" fill="hold">
                                          <p:stCondLst>
                                            <p:cond delay="0"/>
                                          </p:stCondLst>
                                        </p:cTn>
                                        <p:tgtEl>
                                          <p:spTgt spid="132"/>
                                        </p:tgtEl>
                                        <p:attrNameLst>
                                          <p:attrName>style.visibility</p:attrName>
                                        </p:attrNameLst>
                                      </p:cBhvr>
                                      <p:to>
                                        <p:strVal val="visible"/>
                                      </p:to>
                                    </p:set>
                                  </p:childTnLst>
                                </p:cTn>
                              </p:par>
                            </p:childTnLst>
                          </p:cTn>
                        </p:par>
                        <p:par>
                          <p:cTn id="96" fill="hold">
                            <p:stCondLst>
                              <p:cond delay="2250"/>
                            </p:stCondLst>
                            <p:childTnLst>
                              <p:par>
                                <p:cTn id="97" presetID="1" presetClass="entr" presetSubtype="0" fill="hold" grpId="0" nodeType="afterEffect">
                                  <p:stCondLst>
                                    <p:cond delay="150"/>
                                  </p:stCondLst>
                                  <p:childTnLst>
                                    <p:set>
                                      <p:cBhvr>
                                        <p:cTn id="98" dur="1" fill="hold">
                                          <p:stCondLst>
                                            <p:cond delay="0"/>
                                          </p:stCondLst>
                                        </p:cTn>
                                        <p:tgtEl>
                                          <p:spTgt spid="133"/>
                                        </p:tgtEl>
                                        <p:attrNameLst>
                                          <p:attrName>style.visibility</p:attrName>
                                        </p:attrNameLst>
                                      </p:cBhvr>
                                      <p:to>
                                        <p:strVal val="visible"/>
                                      </p:to>
                                    </p:set>
                                  </p:childTnLst>
                                </p:cTn>
                              </p:par>
                            </p:childTnLst>
                          </p:cTn>
                        </p:par>
                        <p:par>
                          <p:cTn id="99" fill="hold">
                            <p:stCondLst>
                              <p:cond delay="2400"/>
                            </p:stCondLst>
                            <p:childTnLst>
                              <p:par>
                                <p:cTn id="100" presetID="1" presetClass="entr" presetSubtype="0" fill="hold" grpId="0" nodeType="afterEffect">
                                  <p:stCondLst>
                                    <p:cond delay="150"/>
                                  </p:stCondLst>
                                  <p:childTnLst>
                                    <p:set>
                                      <p:cBhvr>
                                        <p:cTn id="101" dur="1" fill="hold">
                                          <p:stCondLst>
                                            <p:cond delay="0"/>
                                          </p:stCondLst>
                                        </p:cTn>
                                        <p:tgtEl>
                                          <p:spTgt spid="134"/>
                                        </p:tgtEl>
                                        <p:attrNameLst>
                                          <p:attrName>style.visibility</p:attrName>
                                        </p:attrNameLst>
                                      </p:cBhvr>
                                      <p:to>
                                        <p:strVal val="visible"/>
                                      </p:to>
                                    </p:set>
                                  </p:childTnLst>
                                </p:cTn>
                              </p:par>
                            </p:childTnLst>
                          </p:cTn>
                        </p:par>
                        <p:par>
                          <p:cTn id="102" fill="hold">
                            <p:stCondLst>
                              <p:cond delay="2550"/>
                            </p:stCondLst>
                            <p:childTnLst>
                              <p:par>
                                <p:cTn id="103" presetID="1" presetClass="entr" presetSubtype="0" fill="hold" grpId="0" nodeType="afterEffect">
                                  <p:stCondLst>
                                    <p:cond delay="150"/>
                                  </p:stCondLst>
                                  <p:childTnLst>
                                    <p:set>
                                      <p:cBhvr>
                                        <p:cTn id="104"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animBg="1"/>
      <p:bldP spid="23" grpId="0" animBg="1"/>
      <p:bldP spid="127" grpId="0" animBg="1"/>
      <p:bldP spid="128" grpId="0" animBg="1"/>
      <p:bldP spid="129"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2" grpId="0" animBg="1"/>
      <p:bldP spid="151" grpId="0" animBg="1"/>
      <p:bldP spid="1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983DF1E-0875-48CC-A72C-9101937B7AE8}"/>
              </a:ext>
            </a:extLst>
          </p:cNvPr>
          <p:cNvSpPr/>
          <p:nvPr/>
        </p:nvSpPr>
        <p:spPr bwMode="auto">
          <a:xfrm>
            <a:off x="0" y="0"/>
            <a:ext cx="12436475" cy="130272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5" name="Group 4"/>
          <p:cNvGrpSpPr/>
          <p:nvPr/>
        </p:nvGrpSpPr>
        <p:grpSpPr>
          <a:xfrm>
            <a:off x="396725" y="1894385"/>
            <a:ext cx="1950105" cy="4620364"/>
            <a:chOff x="291088" y="1114329"/>
            <a:chExt cx="1434031" cy="3397635"/>
          </a:xfrm>
        </p:grpSpPr>
        <p:cxnSp>
          <p:nvCxnSpPr>
            <p:cNvPr id="63" name="Straight Arrow Connector 62"/>
            <p:cNvCxnSpPr>
              <a:cxnSpLocks/>
            </p:cNvCxnSpPr>
            <p:nvPr/>
          </p:nvCxnSpPr>
          <p:spPr>
            <a:xfrm flipV="1">
              <a:off x="1725119" y="1114329"/>
              <a:ext cx="0" cy="339763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91088" y="2516162"/>
              <a:ext cx="1111113" cy="560347"/>
            </a:xfrm>
            <a:prstGeom prst="rect">
              <a:avLst/>
            </a:prstGeom>
            <a:noFill/>
          </p:spPr>
          <p:txBody>
            <a:bodyPr wrap="square" rtlCol="0">
              <a:spAutoFit/>
            </a:bodyPr>
            <a:lstStyle/>
            <a:p>
              <a:pPr marL="0" marR="0" lvl="0" indent="0" algn="l" defTabSz="932536" rtl="0" eaLnBrk="1" fontAlgn="auto" latinLnBrk="0" hangingPunct="1">
                <a:lnSpc>
                  <a:spcPct val="100000"/>
                </a:lnSpc>
                <a:spcBef>
                  <a:spcPts val="0"/>
                </a:spcBef>
                <a:spcAft>
                  <a:spcPts val="0"/>
                </a:spcAft>
                <a:buClrTx/>
                <a:buSzTx/>
                <a:buFontTx/>
                <a:buNone/>
                <a:tabLst/>
                <a:defRPr/>
              </a:pPr>
              <a:r>
                <a:rPr kumimoji="0" lang="en-US" sz="2176" b="1" i="0" u="none" strike="noStrike" kern="0" cap="none" spc="0" normalizeH="0" baseline="0" noProof="0" dirty="0">
                  <a:ln>
                    <a:noFill/>
                  </a:ln>
                  <a:solidFill>
                    <a:srgbClr val="FFFFFF"/>
                  </a:solidFill>
                  <a:effectLst/>
                  <a:uLnTx/>
                  <a:uFillTx/>
                  <a:latin typeface="Segoe UI Semilight"/>
                  <a:ea typeface="+mn-ea"/>
                  <a:cs typeface="+mn-cs"/>
                </a:rPr>
                <a:t>Tenant Isolation</a:t>
              </a:r>
            </a:p>
          </p:txBody>
        </p:sp>
        <p:sp>
          <p:nvSpPr>
            <p:cNvPr id="66" name="TextBox 65"/>
            <p:cNvSpPr txBox="1"/>
            <p:nvPr/>
          </p:nvSpPr>
          <p:spPr>
            <a:xfrm>
              <a:off x="611179" y="3859969"/>
              <a:ext cx="977669" cy="275647"/>
            </a:xfrm>
            <a:prstGeom prst="rect">
              <a:avLst/>
            </a:prstGeom>
            <a:noFill/>
          </p:spPr>
          <p:txBody>
            <a:bodyPr wrap="square" rtlCol="0">
              <a:spAutoFit/>
            </a:bodyPr>
            <a:lstStyle/>
            <a:p>
              <a:pPr marL="0" marR="0" lvl="0" indent="0" algn="r" defTabSz="932536"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Semilight"/>
                  <a:ea typeface="+mn-ea"/>
                  <a:cs typeface="+mn-cs"/>
                </a:rPr>
                <a:t>Low</a:t>
              </a:r>
            </a:p>
          </p:txBody>
        </p:sp>
        <p:sp>
          <p:nvSpPr>
            <p:cNvPr id="67" name="TextBox 66"/>
            <p:cNvSpPr txBox="1"/>
            <p:nvPr/>
          </p:nvSpPr>
          <p:spPr>
            <a:xfrm>
              <a:off x="506071" y="1444734"/>
              <a:ext cx="1082777" cy="275647"/>
            </a:xfrm>
            <a:prstGeom prst="rect">
              <a:avLst/>
            </a:prstGeom>
            <a:noFill/>
          </p:spPr>
          <p:txBody>
            <a:bodyPr wrap="square" rtlCol="0">
              <a:spAutoFit/>
            </a:bodyPr>
            <a:lstStyle/>
            <a:p>
              <a:pPr marL="0" marR="0" lvl="0" indent="0" algn="r" defTabSz="932536"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Semilight"/>
                  <a:ea typeface="+mn-ea"/>
                  <a:cs typeface="+mn-cs"/>
                </a:rPr>
                <a:t>High</a:t>
              </a:r>
            </a:p>
          </p:txBody>
        </p:sp>
      </p:grpSp>
      <p:sp>
        <p:nvSpPr>
          <p:cNvPr id="6" name="Title 5"/>
          <p:cNvSpPr>
            <a:spLocks noGrp="1"/>
          </p:cNvSpPr>
          <p:nvPr>
            <p:ph type="title"/>
          </p:nvPr>
        </p:nvSpPr>
        <p:spPr>
          <a:xfrm>
            <a:off x="622617" y="341637"/>
            <a:ext cx="11191240" cy="833544"/>
          </a:xfrm>
        </p:spPr>
        <p:txBody>
          <a:bodyPr/>
          <a:lstStyle/>
          <a:p>
            <a:r>
              <a:rPr lang="en-US" dirty="0">
                <a:solidFill>
                  <a:schemeClr val="bg1"/>
                </a:solidFill>
              </a:rPr>
              <a:t>Isolation pros and cons</a:t>
            </a:r>
          </a:p>
        </p:txBody>
      </p:sp>
      <p:sp>
        <p:nvSpPr>
          <p:cNvPr id="29" name="Rectangle 28">
            <a:extLst>
              <a:ext uri="{FF2B5EF4-FFF2-40B4-BE49-F238E27FC236}">
                <a16:creationId xmlns:a16="http://schemas.microsoft.com/office/drawing/2014/main" id="{3CE6B02D-366C-4ACA-A691-BDBABC349250}"/>
              </a:ext>
            </a:extLst>
          </p:cNvPr>
          <p:cNvSpPr/>
          <p:nvPr/>
        </p:nvSpPr>
        <p:spPr bwMode="auto">
          <a:xfrm>
            <a:off x="6146141" y="1876195"/>
            <a:ext cx="5741314" cy="4638553"/>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Arrow: Up 1">
            <a:extLst>
              <a:ext uri="{FF2B5EF4-FFF2-40B4-BE49-F238E27FC236}">
                <a16:creationId xmlns:a16="http://schemas.microsoft.com/office/drawing/2014/main" id="{10E240A2-F7B2-4DCD-B51B-0427FAFEAC5B}"/>
              </a:ext>
            </a:extLst>
          </p:cNvPr>
          <p:cNvSpPr/>
          <p:nvPr/>
        </p:nvSpPr>
        <p:spPr bwMode="auto">
          <a:xfrm>
            <a:off x="5230065" y="2343695"/>
            <a:ext cx="803736" cy="3439542"/>
          </a:xfrm>
          <a:prstGeom prst="upArrow">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Can 18">
            <a:extLst>
              <a:ext uri="{FF2B5EF4-FFF2-40B4-BE49-F238E27FC236}">
                <a16:creationId xmlns:a16="http://schemas.microsoft.com/office/drawing/2014/main" id="{1BC7BCC8-E3AC-4BC5-963D-BDF31E563712}"/>
              </a:ext>
            </a:extLst>
          </p:cNvPr>
          <p:cNvSpPr/>
          <p:nvPr/>
        </p:nvSpPr>
        <p:spPr>
          <a:xfrm>
            <a:off x="2959628" y="3790407"/>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1-99</a:t>
            </a:r>
          </a:p>
        </p:txBody>
      </p:sp>
      <p:sp>
        <p:nvSpPr>
          <p:cNvPr id="31" name="Can 18">
            <a:extLst>
              <a:ext uri="{FF2B5EF4-FFF2-40B4-BE49-F238E27FC236}">
                <a16:creationId xmlns:a16="http://schemas.microsoft.com/office/drawing/2014/main" id="{11EF48F5-0B1D-455F-88A8-309C858494CD}"/>
              </a:ext>
            </a:extLst>
          </p:cNvPr>
          <p:cNvSpPr/>
          <p:nvPr/>
        </p:nvSpPr>
        <p:spPr>
          <a:xfrm>
            <a:off x="3618812" y="3790407"/>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100-199</a:t>
            </a:r>
          </a:p>
        </p:txBody>
      </p:sp>
      <p:sp>
        <p:nvSpPr>
          <p:cNvPr id="32" name="Can 18">
            <a:extLst>
              <a:ext uri="{FF2B5EF4-FFF2-40B4-BE49-F238E27FC236}">
                <a16:creationId xmlns:a16="http://schemas.microsoft.com/office/drawing/2014/main" id="{50AB2173-55A9-4DBF-8084-455A338B90AD}"/>
              </a:ext>
            </a:extLst>
          </p:cNvPr>
          <p:cNvSpPr/>
          <p:nvPr/>
        </p:nvSpPr>
        <p:spPr>
          <a:xfrm>
            <a:off x="4290451" y="3790407"/>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200-299</a:t>
            </a:r>
          </a:p>
        </p:txBody>
      </p:sp>
      <p:sp>
        <p:nvSpPr>
          <p:cNvPr id="33" name="Can 18">
            <a:extLst>
              <a:ext uri="{FF2B5EF4-FFF2-40B4-BE49-F238E27FC236}">
                <a16:creationId xmlns:a16="http://schemas.microsoft.com/office/drawing/2014/main" id="{AD53C6FD-156E-470D-A069-324AAF8A505E}"/>
              </a:ext>
            </a:extLst>
          </p:cNvPr>
          <p:cNvSpPr/>
          <p:nvPr/>
        </p:nvSpPr>
        <p:spPr>
          <a:xfrm>
            <a:off x="3168982" y="2060325"/>
            <a:ext cx="353271" cy="448637"/>
          </a:xfrm>
          <a:prstGeom prst="can">
            <a:avLst/>
          </a:prstGeom>
          <a:solidFill>
            <a:srgbClr val="ECC56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34" name="Can 18">
            <a:extLst>
              <a:ext uri="{FF2B5EF4-FFF2-40B4-BE49-F238E27FC236}">
                <a16:creationId xmlns:a16="http://schemas.microsoft.com/office/drawing/2014/main" id="{6F4CCD1C-0F4D-4E58-80D5-E6D0F0343DBD}"/>
              </a:ext>
            </a:extLst>
          </p:cNvPr>
          <p:cNvSpPr/>
          <p:nvPr/>
        </p:nvSpPr>
        <p:spPr>
          <a:xfrm>
            <a:off x="3569848" y="2066685"/>
            <a:ext cx="353271" cy="448637"/>
          </a:xfrm>
          <a:prstGeom prst="can">
            <a:avLst/>
          </a:prstGeom>
          <a:solidFill>
            <a:srgbClr val="ECC56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35" name="Can 18">
            <a:extLst>
              <a:ext uri="{FF2B5EF4-FFF2-40B4-BE49-F238E27FC236}">
                <a16:creationId xmlns:a16="http://schemas.microsoft.com/office/drawing/2014/main" id="{F690C0C4-AEC9-4371-8E37-7763D8363EF3}"/>
              </a:ext>
            </a:extLst>
          </p:cNvPr>
          <p:cNvSpPr/>
          <p:nvPr/>
        </p:nvSpPr>
        <p:spPr>
          <a:xfrm>
            <a:off x="3970714" y="2073045"/>
            <a:ext cx="353271" cy="448637"/>
          </a:xfrm>
          <a:prstGeom prst="can">
            <a:avLst/>
          </a:prstGeom>
          <a:solidFill>
            <a:srgbClr val="ECC56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36" name="Can 18">
            <a:extLst>
              <a:ext uri="{FF2B5EF4-FFF2-40B4-BE49-F238E27FC236}">
                <a16:creationId xmlns:a16="http://schemas.microsoft.com/office/drawing/2014/main" id="{51D5DC73-96A2-48E3-ADF2-05F43F9EB30F}"/>
              </a:ext>
            </a:extLst>
          </p:cNvPr>
          <p:cNvSpPr/>
          <p:nvPr/>
        </p:nvSpPr>
        <p:spPr>
          <a:xfrm>
            <a:off x="4371579" y="2079405"/>
            <a:ext cx="353271" cy="448637"/>
          </a:xfrm>
          <a:prstGeom prst="can">
            <a:avLst/>
          </a:prstGeom>
          <a:solidFill>
            <a:srgbClr val="ECC56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37" name="Can 18">
            <a:extLst>
              <a:ext uri="{FF2B5EF4-FFF2-40B4-BE49-F238E27FC236}">
                <a16:creationId xmlns:a16="http://schemas.microsoft.com/office/drawing/2014/main" id="{7775B6DF-E6EC-4225-8AEF-6D03E748F112}"/>
              </a:ext>
            </a:extLst>
          </p:cNvPr>
          <p:cNvSpPr/>
          <p:nvPr/>
        </p:nvSpPr>
        <p:spPr>
          <a:xfrm>
            <a:off x="4772445" y="2085765"/>
            <a:ext cx="353271" cy="448637"/>
          </a:xfrm>
          <a:prstGeom prst="can">
            <a:avLst/>
          </a:prstGeom>
          <a:solidFill>
            <a:srgbClr val="ECC56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38" name="Can 18">
            <a:extLst>
              <a:ext uri="{FF2B5EF4-FFF2-40B4-BE49-F238E27FC236}">
                <a16:creationId xmlns:a16="http://schemas.microsoft.com/office/drawing/2014/main" id="{F882872B-BF46-43FB-9192-FBDBCD75DBDA}"/>
              </a:ext>
            </a:extLst>
          </p:cNvPr>
          <p:cNvSpPr/>
          <p:nvPr/>
        </p:nvSpPr>
        <p:spPr>
          <a:xfrm>
            <a:off x="3061322" y="2208529"/>
            <a:ext cx="353271" cy="448637"/>
          </a:xfrm>
          <a:prstGeom prst="can">
            <a:avLst/>
          </a:prstGeom>
          <a:solidFill>
            <a:srgbClr val="ECBE4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#1</a:t>
            </a:r>
          </a:p>
        </p:txBody>
      </p:sp>
      <p:sp>
        <p:nvSpPr>
          <p:cNvPr id="39" name="Can 18">
            <a:extLst>
              <a:ext uri="{FF2B5EF4-FFF2-40B4-BE49-F238E27FC236}">
                <a16:creationId xmlns:a16="http://schemas.microsoft.com/office/drawing/2014/main" id="{30FC04B5-D625-48D8-8E59-8F4E76A237AA}"/>
              </a:ext>
            </a:extLst>
          </p:cNvPr>
          <p:cNvSpPr/>
          <p:nvPr/>
        </p:nvSpPr>
        <p:spPr>
          <a:xfrm>
            <a:off x="3462188" y="2214890"/>
            <a:ext cx="353271" cy="448637"/>
          </a:xfrm>
          <a:prstGeom prst="can">
            <a:avLst/>
          </a:prstGeom>
          <a:solidFill>
            <a:srgbClr val="ECBE4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#2</a:t>
            </a:r>
          </a:p>
        </p:txBody>
      </p:sp>
      <p:sp>
        <p:nvSpPr>
          <p:cNvPr id="40" name="Can 18">
            <a:extLst>
              <a:ext uri="{FF2B5EF4-FFF2-40B4-BE49-F238E27FC236}">
                <a16:creationId xmlns:a16="http://schemas.microsoft.com/office/drawing/2014/main" id="{63B9BE62-BC1E-4AC2-9C99-2B850B821343}"/>
              </a:ext>
            </a:extLst>
          </p:cNvPr>
          <p:cNvSpPr/>
          <p:nvPr/>
        </p:nvSpPr>
        <p:spPr>
          <a:xfrm>
            <a:off x="3863053" y="2221250"/>
            <a:ext cx="353271" cy="448637"/>
          </a:xfrm>
          <a:prstGeom prst="can">
            <a:avLst/>
          </a:prstGeom>
          <a:solidFill>
            <a:srgbClr val="ECBE4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#3</a:t>
            </a:r>
          </a:p>
        </p:txBody>
      </p:sp>
      <p:sp>
        <p:nvSpPr>
          <p:cNvPr id="45" name="Can 18">
            <a:extLst>
              <a:ext uri="{FF2B5EF4-FFF2-40B4-BE49-F238E27FC236}">
                <a16:creationId xmlns:a16="http://schemas.microsoft.com/office/drawing/2014/main" id="{E38C4EE5-862C-41D4-B9E0-4A1FB93F2573}"/>
              </a:ext>
            </a:extLst>
          </p:cNvPr>
          <p:cNvSpPr/>
          <p:nvPr/>
        </p:nvSpPr>
        <p:spPr>
          <a:xfrm>
            <a:off x="4263919" y="2227610"/>
            <a:ext cx="353271" cy="448637"/>
          </a:xfrm>
          <a:prstGeom prst="can">
            <a:avLst/>
          </a:prstGeom>
          <a:solidFill>
            <a:srgbClr val="ECBE4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#4</a:t>
            </a:r>
          </a:p>
        </p:txBody>
      </p:sp>
      <p:sp>
        <p:nvSpPr>
          <p:cNvPr id="50" name="Can 18">
            <a:extLst>
              <a:ext uri="{FF2B5EF4-FFF2-40B4-BE49-F238E27FC236}">
                <a16:creationId xmlns:a16="http://schemas.microsoft.com/office/drawing/2014/main" id="{F641EAA1-AE68-4483-BA82-C8815B41EBBF}"/>
              </a:ext>
            </a:extLst>
          </p:cNvPr>
          <p:cNvSpPr/>
          <p:nvPr/>
        </p:nvSpPr>
        <p:spPr>
          <a:xfrm>
            <a:off x="4664785" y="2233970"/>
            <a:ext cx="353271" cy="448637"/>
          </a:xfrm>
          <a:prstGeom prst="can">
            <a:avLst/>
          </a:prstGeom>
          <a:solidFill>
            <a:srgbClr val="ECBE4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#5</a:t>
            </a:r>
          </a:p>
        </p:txBody>
      </p:sp>
      <p:sp>
        <p:nvSpPr>
          <p:cNvPr id="51" name="Can 18">
            <a:extLst>
              <a:ext uri="{FF2B5EF4-FFF2-40B4-BE49-F238E27FC236}">
                <a16:creationId xmlns:a16="http://schemas.microsoft.com/office/drawing/2014/main" id="{57227511-0912-4DE9-97D6-981CF72013AB}"/>
              </a:ext>
            </a:extLst>
          </p:cNvPr>
          <p:cNvSpPr/>
          <p:nvPr/>
        </p:nvSpPr>
        <p:spPr>
          <a:xfrm>
            <a:off x="2953662" y="2356734"/>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#1</a:t>
            </a:r>
          </a:p>
        </p:txBody>
      </p:sp>
      <p:sp>
        <p:nvSpPr>
          <p:cNvPr id="53" name="Can 18">
            <a:extLst>
              <a:ext uri="{FF2B5EF4-FFF2-40B4-BE49-F238E27FC236}">
                <a16:creationId xmlns:a16="http://schemas.microsoft.com/office/drawing/2014/main" id="{18E9F739-48E8-4718-AD47-E8169CD0C750}"/>
              </a:ext>
            </a:extLst>
          </p:cNvPr>
          <p:cNvSpPr/>
          <p:nvPr/>
        </p:nvSpPr>
        <p:spPr>
          <a:xfrm>
            <a:off x="3354528" y="2363094"/>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#2</a:t>
            </a:r>
          </a:p>
        </p:txBody>
      </p:sp>
      <p:sp>
        <p:nvSpPr>
          <p:cNvPr id="54" name="Can 18">
            <a:extLst>
              <a:ext uri="{FF2B5EF4-FFF2-40B4-BE49-F238E27FC236}">
                <a16:creationId xmlns:a16="http://schemas.microsoft.com/office/drawing/2014/main" id="{CF163A5A-584A-41A7-9AA5-2D7986484EA5}"/>
              </a:ext>
            </a:extLst>
          </p:cNvPr>
          <p:cNvSpPr/>
          <p:nvPr/>
        </p:nvSpPr>
        <p:spPr>
          <a:xfrm>
            <a:off x="3755393" y="2369454"/>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#3</a:t>
            </a:r>
          </a:p>
        </p:txBody>
      </p:sp>
      <p:sp>
        <p:nvSpPr>
          <p:cNvPr id="55" name="Can 18">
            <a:extLst>
              <a:ext uri="{FF2B5EF4-FFF2-40B4-BE49-F238E27FC236}">
                <a16:creationId xmlns:a16="http://schemas.microsoft.com/office/drawing/2014/main" id="{E5CF1667-8110-4D85-B0AA-31FDA64E8BA1}"/>
              </a:ext>
            </a:extLst>
          </p:cNvPr>
          <p:cNvSpPr/>
          <p:nvPr/>
        </p:nvSpPr>
        <p:spPr>
          <a:xfrm>
            <a:off x="4156259" y="2375815"/>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#4</a:t>
            </a:r>
          </a:p>
        </p:txBody>
      </p:sp>
      <p:sp>
        <p:nvSpPr>
          <p:cNvPr id="56" name="Can 18">
            <a:extLst>
              <a:ext uri="{FF2B5EF4-FFF2-40B4-BE49-F238E27FC236}">
                <a16:creationId xmlns:a16="http://schemas.microsoft.com/office/drawing/2014/main" id="{F32461F6-1DEC-48DE-9307-0F6BB8E0497F}"/>
              </a:ext>
            </a:extLst>
          </p:cNvPr>
          <p:cNvSpPr/>
          <p:nvPr/>
        </p:nvSpPr>
        <p:spPr>
          <a:xfrm>
            <a:off x="4557125" y="2382175"/>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#5</a:t>
            </a:r>
          </a:p>
        </p:txBody>
      </p:sp>
      <p:sp>
        <p:nvSpPr>
          <p:cNvPr id="57" name="Can 18">
            <a:extLst>
              <a:ext uri="{FF2B5EF4-FFF2-40B4-BE49-F238E27FC236}">
                <a16:creationId xmlns:a16="http://schemas.microsoft.com/office/drawing/2014/main" id="{0BFA4A51-1D3B-421B-ADAA-28BBEEF9B6A3}"/>
              </a:ext>
            </a:extLst>
          </p:cNvPr>
          <p:cNvSpPr/>
          <p:nvPr/>
        </p:nvSpPr>
        <p:spPr>
          <a:xfrm>
            <a:off x="2846002" y="2504940"/>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#1</a:t>
            </a:r>
          </a:p>
        </p:txBody>
      </p:sp>
      <p:sp>
        <p:nvSpPr>
          <p:cNvPr id="58" name="Can 18">
            <a:extLst>
              <a:ext uri="{FF2B5EF4-FFF2-40B4-BE49-F238E27FC236}">
                <a16:creationId xmlns:a16="http://schemas.microsoft.com/office/drawing/2014/main" id="{11EAB4EF-493D-4C01-95B0-A7A5D017D336}"/>
              </a:ext>
            </a:extLst>
          </p:cNvPr>
          <p:cNvSpPr/>
          <p:nvPr/>
        </p:nvSpPr>
        <p:spPr>
          <a:xfrm>
            <a:off x="3246868" y="2511300"/>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#2</a:t>
            </a:r>
          </a:p>
        </p:txBody>
      </p:sp>
      <p:sp>
        <p:nvSpPr>
          <p:cNvPr id="61" name="Can 18">
            <a:extLst>
              <a:ext uri="{FF2B5EF4-FFF2-40B4-BE49-F238E27FC236}">
                <a16:creationId xmlns:a16="http://schemas.microsoft.com/office/drawing/2014/main" id="{6E9FFC6B-6BB5-4D04-B5A0-93C69B97FC10}"/>
              </a:ext>
            </a:extLst>
          </p:cNvPr>
          <p:cNvSpPr/>
          <p:nvPr/>
        </p:nvSpPr>
        <p:spPr>
          <a:xfrm>
            <a:off x="3647733" y="2517661"/>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#3</a:t>
            </a:r>
          </a:p>
        </p:txBody>
      </p:sp>
      <p:sp>
        <p:nvSpPr>
          <p:cNvPr id="62" name="Can 18">
            <a:extLst>
              <a:ext uri="{FF2B5EF4-FFF2-40B4-BE49-F238E27FC236}">
                <a16:creationId xmlns:a16="http://schemas.microsoft.com/office/drawing/2014/main" id="{D2FC3E17-4DA5-4A9D-BCC9-EE91EB005311}"/>
              </a:ext>
            </a:extLst>
          </p:cNvPr>
          <p:cNvSpPr/>
          <p:nvPr/>
        </p:nvSpPr>
        <p:spPr>
          <a:xfrm>
            <a:off x="4048599" y="2524021"/>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#4</a:t>
            </a:r>
          </a:p>
        </p:txBody>
      </p:sp>
      <p:sp>
        <p:nvSpPr>
          <p:cNvPr id="69" name="Can 18">
            <a:extLst>
              <a:ext uri="{FF2B5EF4-FFF2-40B4-BE49-F238E27FC236}">
                <a16:creationId xmlns:a16="http://schemas.microsoft.com/office/drawing/2014/main" id="{CD1A70EC-D41A-4FFE-9F9F-C6F7F0A3162B}"/>
              </a:ext>
            </a:extLst>
          </p:cNvPr>
          <p:cNvSpPr/>
          <p:nvPr/>
        </p:nvSpPr>
        <p:spPr>
          <a:xfrm>
            <a:off x="4449465" y="2530381"/>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#5</a:t>
            </a:r>
          </a:p>
        </p:txBody>
      </p:sp>
      <p:sp>
        <p:nvSpPr>
          <p:cNvPr id="70" name="Can 18">
            <a:extLst>
              <a:ext uri="{FF2B5EF4-FFF2-40B4-BE49-F238E27FC236}">
                <a16:creationId xmlns:a16="http://schemas.microsoft.com/office/drawing/2014/main" id="{DB5B67DE-0AF8-487C-A3A7-2981A1D0CEC3}"/>
              </a:ext>
            </a:extLst>
          </p:cNvPr>
          <p:cNvSpPr/>
          <p:nvPr/>
        </p:nvSpPr>
        <p:spPr>
          <a:xfrm>
            <a:off x="3555376" y="5523265"/>
            <a:ext cx="694919" cy="674972"/>
          </a:xfrm>
          <a:prstGeom prst="can">
            <a:avLst>
              <a:gd name="adj" fmla="val 20870"/>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71" name="Can 18">
            <a:extLst>
              <a:ext uri="{FF2B5EF4-FFF2-40B4-BE49-F238E27FC236}">
                <a16:creationId xmlns:a16="http://schemas.microsoft.com/office/drawing/2014/main" id="{63E241A1-C748-4DAB-96FF-C6423B7219FE}"/>
              </a:ext>
            </a:extLst>
          </p:cNvPr>
          <p:cNvSpPr/>
          <p:nvPr/>
        </p:nvSpPr>
        <p:spPr>
          <a:xfrm>
            <a:off x="3348131" y="5457539"/>
            <a:ext cx="1109409" cy="750267"/>
          </a:xfrm>
          <a:prstGeom prst="can">
            <a:avLst>
              <a:gd name="adj" fmla="val 30360"/>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72" name="Can 18">
            <a:extLst>
              <a:ext uri="{FF2B5EF4-FFF2-40B4-BE49-F238E27FC236}">
                <a16:creationId xmlns:a16="http://schemas.microsoft.com/office/drawing/2014/main" id="{2C2FF70B-E1F7-42B9-8DA1-64BD694FDD7A}"/>
              </a:ext>
            </a:extLst>
          </p:cNvPr>
          <p:cNvSpPr/>
          <p:nvPr/>
        </p:nvSpPr>
        <p:spPr>
          <a:xfrm>
            <a:off x="2960433" y="5408941"/>
            <a:ext cx="1884805" cy="846427"/>
          </a:xfrm>
          <a:prstGeom prst="can">
            <a:avLst>
              <a:gd name="adj" fmla="val 36714"/>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3" name="Rectangle 2">
            <a:extLst>
              <a:ext uri="{FF2B5EF4-FFF2-40B4-BE49-F238E27FC236}">
                <a16:creationId xmlns:a16="http://schemas.microsoft.com/office/drawing/2014/main" id="{577CE6F4-A8A9-421C-8079-35D4D2393A2E}"/>
              </a:ext>
            </a:extLst>
          </p:cNvPr>
          <p:cNvSpPr/>
          <p:nvPr/>
        </p:nvSpPr>
        <p:spPr>
          <a:xfrm>
            <a:off x="6287744" y="2034238"/>
            <a:ext cx="3222297" cy="1837426"/>
          </a:xfrm>
          <a:prstGeom prst="rect">
            <a:avLst/>
          </a:prstGeom>
        </p:spPr>
        <p:txBody>
          <a:bodyPr wrap="square">
            <a:spAutoFit/>
          </a:bodyPr>
          <a:lstStyle/>
          <a:p>
            <a:pPr defTabSz="932472" fontAlgn="base">
              <a:lnSpc>
                <a:spcPct val="90000"/>
              </a:lnSpc>
              <a:spcBef>
                <a:spcPts val="600"/>
              </a:spcBef>
              <a:spcAft>
                <a:spcPct val="0"/>
              </a:spcAft>
            </a:pPr>
            <a:r>
              <a:rPr lang="en-US"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Per-tenant management </a:t>
            </a:r>
            <a:br>
              <a:rPr lang="en-US"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br>
            <a:r>
              <a:rPr lang="en-US"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(security/privacy,</a:t>
            </a:r>
          </a:p>
          <a:p>
            <a:pP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performance management, monitoring, index tuning, </a:t>
            </a:r>
          </a:p>
          <a:p>
            <a:pP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auditing, schema customization, life-cycle management, etc.)</a:t>
            </a:r>
          </a:p>
        </p:txBody>
      </p:sp>
      <p:sp>
        <p:nvSpPr>
          <p:cNvPr id="4" name="Rectangle 3">
            <a:extLst>
              <a:ext uri="{FF2B5EF4-FFF2-40B4-BE49-F238E27FC236}">
                <a16:creationId xmlns:a16="http://schemas.microsoft.com/office/drawing/2014/main" id="{19AF7F9B-A48E-495A-9D2D-881592743C34}"/>
              </a:ext>
            </a:extLst>
          </p:cNvPr>
          <p:cNvSpPr/>
          <p:nvPr/>
        </p:nvSpPr>
        <p:spPr>
          <a:xfrm>
            <a:off x="9305115" y="2034238"/>
            <a:ext cx="2743170" cy="1665071"/>
          </a:xfrm>
          <a:prstGeom prst="rect">
            <a:avLst/>
          </a:prstGeom>
        </p:spPr>
        <p:txBody>
          <a:bodyPr wrap="square">
            <a:spAutoFit/>
          </a:bodyPr>
          <a:lstStyle/>
          <a:p>
            <a:pPr defTabSz="932472" fontAlgn="base">
              <a:lnSpc>
                <a:spcPct val="90000"/>
              </a:lnSpc>
              <a:spcBef>
                <a:spcPts val="600"/>
              </a:spcBef>
              <a:spcAft>
                <a:spcPct val="0"/>
              </a:spcAft>
            </a:pPr>
            <a:r>
              <a:rPr lang="en-US"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Over-provisioning -&gt; high cost</a:t>
            </a:r>
          </a:p>
          <a:p>
            <a:pPr defTabSz="932472" fontAlgn="base">
              <a:lnSpc>
                <a:spcPct val="90000"/>
              </a:lnSpc>
              <a:spcBef>
                <a:spcPts val="600"/>
              </a:spcBef>
              <a:spcAft>
                <a:spcPct val="0"/>
              </a:spcAft>
            </a:pPr>
            <a:r>
              <a:rPr lang="en-US"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Overkill for small data volumes</a:t>
            </a:r>
          </a:p>
          <a:p>
            <a:pP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Database management at extreme scale </a:t>
            </a:r>
          </a:p>
        </p:txBody>
      </p:sp>
      <p:sp>
        <p:nvSpPr>
          <p:cNvPr id="41" name="Rectangle 40">
            <a:extLst>
              <a:ext uri="{FF2B5EF4-FFF2-40B4-BE49-F238E27FC236}">
                <a16:creationId xmlns:a16="http://schemas.microsoft.com/office/drawing/2014/main" id="{8A880E91-2F5B-41A6-89CB-403F4A2943B8}"/>
              </a:ext>
            </a:extLst>
          </p:cNvPr>
          <p:cNvSpPr/>
          <p:nvPr/>
        </p:nvSpPr>
        <p:spPr>
          <a:xfrm>
            <a:off x="6237125" y="4228774"/>
            <a:ext cx="3029982" cy="1166473"/>
          </a:xfrm>
          <a:prstGeom prst="rect">
            <a:avLst/>
          </a:prstGeom>
        </p:spPr>
        <p:txBody>
          <a:bodyPr wrap="square">
            <a:spAutoFit/>
          </a:bodyPr>
          <a:lstStyle/>
          <a:p>
            <a:pPr defTabSz="932472" fontAlgn="base">
              <a:lnSpc>
                <a:spcPct val="90000"/>
              </a:lnSpc>
              <a:spcBef>
                <a:spcPts val="600"/>
              </a:spcBef>
              <a:spcAft>
                <a:spcPct val="0"/>
              </a:spcAft>
            </a:pPr>
            <a:r>
              <a:rPr lang="en-US"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Supports extreme scale at low per-tenant data volumes</a:t>
            </a:r>
          </a:p>
          <a:p>
            <a:pPr defTabSz="932472" fontAlgn="base">
              <a:lnSpc>
                <a:spcPct val="90000"/>
              </a:lnSpc>
              <a:spcBef>
                <a:spcPts val="600"/>
              </a:spcBef>
              <a:spcAft>
                <a:spcPct val="0"/>
              </a:spcAft>
            </a:pPr>
            <a:r>
              <a:rPr lang="en-US"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Lowest per-tenant cost</a:t>
            </a:r>
          </a:p>
        </p:txBody>
      </p:sp>
      <p:sp>
        <p:nvSpPr>
          <p:cNvPr id="42" name="Rectangle 41">
            <a:extLst>
              <a:ext uri="{FF2B5EF4-FFF2-40B4-BE49-F238E27FC236}">
                <a16:creationId xmlns:a16="http://schemas.microsoft.com/office/drawing/2014/main" id="{EA9E88F2-73EF-4618-89F7-518F7D518179}"/>
              </a:ext>
            </a:extLst>
          </p:cNvPr>
          <p:cNvSpPr/>
          <p:nvPr/>
        </p:nvSpPr>
        <p:spPr>
          <a:xfrm>
            <a:off x="9305115" y="4235031"/>
            <a:ext cx="2743170" cy="1742015"/>
          </a:xfrm>
          <a:prstGeom prst="rect">
            <a:avLst/>
          </a:prstGeom>
        </p:spPr>
        <p:txBody>
          <a:bodyPr wrap="square">
            <a:spAutoFit/>
          </a:bodyPr>
          <a:lstStyle/>
          <a:p>
            <a:pPr defTabSz="932472" fontAlgn="base">
              <a:lnSpc>
                <a:spcPct val="90000"/>
              </a:lnSpc>
              <a:spcBef>
                <a:spcPts val="600"/>
              </a:spcBef>
              <a:spcAft>
                <a:spcPct val="0"/>
              </a:spcAft>
            </a:pPr>
            <a:r>
              <a:rPr lang="en-US"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Coupled management  (security, perf, etc.)</a:t>
            </a:r>
          </a:p>
          <a:p>
            <a:pPr defTabSz="932472" fontAlgn="base">
              <a:lnSpc>
                <a:spcPct val="90000"/>
              </a:lnSpc>
              <a:spcBef>
                <a:spcPts val="600"/>
              </a:spcBef>
              <a:spcAft>
                <a:spcPct val="0"/>
              </a:spcAft>
            </a:pPr>
            <a:r>
              <a:rPr lang="en-US"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More complex total dev/ops solution</a:t>
            </a:r>
          </a:p>
          <a:p>
            <a:pPr defTabSz="932472" fontAlgn="base">
              <a:lnSpc>
                <a:spcPct val="90000"/>
              </a:lnSpc>
              <a:spcBef>
                <a:spcPts val="600"/>
              </a:spcBef>
              <a:spcAft>
                <a:spcPct val="0"/>
              </a:spcAft>
            </a:pPr>
            <a:r>
              <a:rPr lang="en-US"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Cumbersome lifecycle management, etc.   </a:t>
            </a:r>
          </a:p>
        </p:txBody>
      </p:sp>
      <p:cxnSp>
        <p:nvCxnSpPr>
          <p:cNvPr id="10" name="Straight Connector 9">
            <a:extLst>
              <a:ext uri="{FF2B5EF4-FFF2-40B4-BE49-F238E27FC236}">
                <a16:creationId xmlns:a16="http://schemas.microsoft.com/office/drawing/2014/main" id="{E5395365-B0D5-4BD1-AC8A-9EC02776F2B8}"/>
              </a:ext>
            </a:extLst>
          </p:cNvPr>
          <p:cNvCxnSpPr>
            <a:cxnSpLocks/>
          </p:cNvCxnSpPr>
          <p:nvPr/>
        </p:nvCxnSpPr>
        <p:spPr>
          <a:xfrm flipV="1">
            <a:off x="6146141" y="4085760"/>
            <a:ext cx="5667716" cy="21681"/>
          </a:xfrm>
          <a:prstGeom prst="line">
            <a:avLst/>
          </a:prstGeom>
          <a:ln>
            <a:solidFill>
              <a:schemeClr val="bg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33F3BE1C-C6A8-4516-8461-653421DE9DEA}"/>
              </a:ext>
            </a:extLst>
          </p:cNvPr>
          <p:cNvSpPr/>
          <p:nvPr/>
        </p:nvSpPr>
        <p:spPr bwMode="auto">
          <a:xfrm>
            <a:off x="6146141" y="1504658"/>
            <a:ext cx="5741314" cy="44504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8" name="Straight Connector 7">
            <a:extLst>
              <a:ext uri="{FF2B5EF4-FFF2-40B4-BE49-F238E27FC236}">
                <a16:creationId xmlns:a16="http://schemas.microsoft.com/office/drawing/2014/main" id="{EF9A41E0-2B0D-42AB-9148-3D1BCF829EC0}"/>
              </a:ext>
            </a:extLst>
          </p:cNvPr>
          <p:cNvCxnSpPr>
            <a:cxnSpLocks/>
          </p:cNvCxnSpPr>
          <p:nvPr/>
        </p:nvCxnSpPr>
        <p:spPr>
          <a:xfrm>
            <a:off x="9144285" y="1504658"/>
            <a:ext cx="0" cy="5010090"/>
          </a:xfrm>
          <a:prstGeom prst="line">
            <a:avLst/>
          </a:prstGeom>
          <a:ln>
            <a:solidFill>
              <a:schemeClr val="bg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D4D6E12-1D8F-4C9A-AD09-DBACC76CBFB7}"/>
              </a:ext>
            </a:extLst>
          </p:cNvPr>
          <p:cNvSpPr/>
          <p:nvPr/>
        </p:nvSpPr>
        <p:spPr>
          <a:xfrm>
            <a:off x="7250597" y="1542689"/>
            <a:ext cx="674993" cy="400110"/>
          </a:xfrm>
          <a:prstGeom prst="rect">
            <a:avLst/>
          </a:prstGeom>
        </p:spPr>
        <p:txBody>
          <a:bodyPr wrap="none">
            <a:spAutoFit/>
          </a:bodyPr>
          <a:lstStyle/>
          <a:p>
            <a:r>
              <a:rPr lang="en-US" sz="2000" dirty="0">
                <a:solidFill>
                  <a:schemeClr val="tx2">
                    <a:lumMod val="25000"/>
                  </a:schemeClr>
                </a:solidFill>
                <a:latin typeface="Segoe UI" panose="020B0502040204020203" pitchFamily="34" charset="0"/>
                <a:ea typeface="Segoe UI" panose="020B0502040204020203" pitchFamily="34" charset="0"/>
                <a:cs typeface="Segoe UI" panose="020B0502040204020203" pitchFamily="34" charset="0"/>
              </a:rPr>
              <a:t>Pros</a:t>
            </a:r>
            <a:endParaRPr lang="en-US" sz="2000" dirty="0">
              <a:solidFill>
                <a:schemeClr val="tx2">
                  <a:lumMod val="25000"/>
                </a:schemeClr>
              </a:solidFill>
            </a:endParaRPr>
          </a:p>
        </p:txBody>
      </p:sp>
      <p:sp>
        <p:nvSpPr>
          <p:cNvPr id="48" name="Rectangle 47">
            <a:extLst>
              <a:ext uri="{FF2B5EF4-FFF2-40B4-BE49-F238E27FC236}">
                <a16:creationId xmlns:a16="http://schemas.microsoft.com/office/drawing/2014/main" id="{6EA300DE-D592-46EA-8EC4-1EC89553BA75}"/>
              </a:ext>
            </a:extLst>
          </p:cNvPr>
          <p:cNvSpPr/>
          <p:nvPr/>
        </p:nvSpPr>
        <p:spPr>
          <a:xfrm>
            <a:off x="10052618" y="1542689"/>
            <a:ext cx="748923" cy="400110"/>
          </a:xfrm>
          <a:prstGeom prst="rect">
            <a:avLst/>
          </a:prstGeom>
        </p:spPr>
        <p:txBody>
          <a:bodyPr wrap="none">
            <a:spAutoFit/>
          </a:bodyPr>
          <a:lstStyle/>
          <a:p>
            <a:r>
              <a:rPr lang="en-US" sz="2000" dirty="0">
                <a:solidFill>
                  <a:schemeClr val="tx2">
                    <a:lumMod val="25000"/>
                  </a:schemeClr>
                </a:solidFill>
                <a:latin typeface="Segoe UI" panose="020B0502040204020203" pitchFamily="34" charset="0"/>
                <a:ea typeface="Segoe UI" panose="020B0502040204020203" pitchFamily="34" charset="0"/>
                <a:cs typeface="Segoe UI" panose="020B0502040204020203" pitchFamily="34" charset="0"/>
              </a:rPr>
              <a:t>Cons</a:t>
            </a:r>
            <a:endParaRPr lang="en-US" sz="2000" dirty="0">
              <a:solidFill>
                <a:schemeClr val="tx2">
                  <a:lumMod val="25000"/>
                </a:schemeClr>
              </a:solidFill>
            </a:endParaRPr>
          </a:p>
        </p:txBody>
      </p:sp>
    </p:spTree>
    <p:extLst>
      <p:ext uri="{BB962C8B-B14F-4D97-AF65-F5344CB8AC3E}">
        <p14:creationId xmlns:p14="http://schemas.microsoft.com/office/powerpoint/2010/main" val="41869834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983DF1E-0875-48CC-A72C-9101937B7AE8}"/>
              </a:ext>
            </a:extLst>
          </p:cNvPr>
          <p:cNvSpPr/>
          <p:nvPr/>
        </p:nvSpPr>
        <p:spPr bwMode="auto">
          <a:xfrm>
            <a:off x="0" y="0"/>
            <a:ext cx="12436475" cy="130272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5" name="Group 4"/>
          <p:cNvGrpSpPr/>
          <p:nvPr/>
        </p:nvGrpSpPr>
        <p:grpSpPr>
          <a:xfrm>
            <a:off x="396725" y="1894385"/>
            <a:ext cx="1950105" cy="4620364"/>
            <a:chOff x="291088" y="1114329"/>
            <a:chExt cx="1434031" cy="3397635"/>
          </a:xfrm>
        </p:grpSpPr>
        <p:cxnSp>
          <p:nvCxnSpPr>
            <p:cNvPr id="63" name="Straight Arrow Connector 62"/>
            <p:cNvCxnSpPr>
              <a:cxnSpLocks/>
            </p:cNvCxnSpPr>
            <p:nvPr/>
          </p:nvCxnSpPr>
          <p:spPr>
            <a:xfrm flipV="1">
              <a:off x="1725119" y="1114329"/>
              <a:ext cx="0" cy="339763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91088" y="2516162"/>
              <a:ext cx="1111113" cy="560347"/>
            </a:xfrm>
            <a:prstGeom prst="rect">
              <a:avLst/>
            </a:prstGeom>
            <a:noFill/>
          </p:spPr>
          <p:txBody>
            <a:bodyPr wrap="square" rtlCol="0">
              <a:spAutoFit/>
            </a:bodyPr>
            <a:lstStyle/>
            <a:p>
              <a:pPr marL="0" marR="0" lvl="0" indent="0" algn="l" defTabSz="932536" rtl="0" eaLnBrk="1" fontAlgn="auto" latinLnBrk="0" hangingPunct="1">
                <a:lnSpc>
                  <a:spcPct val="100000"/>
                </a:lnSpc>
                <a:spcBef>
                  <a:spcPts val="0"/>
                </a:spcBef>
                <a:spcAft>
                  <a:spcPts val="0"/>
                </a:spcAft>
                <a:buClrTx/>
                <a:buSzTx/>
                <a:buFontTx/>
                <a:buNone/>
                <a:tabLst/>
                <a:defRPr/>
              </a:pPr>
              <a:r>
                <a:rPr kumimoji="0" lang="en-US" sz="2176" b="1" i="0" u="none" strike="noStrike" kern="0" cap="none" spc="0" normalizeH="0" baseline="0" noProof="0" dirty="0">
                  <a:ln>
                    <a:noFill/>
                  </a:ln>
                  <a:solidFill>
                    <a:srgbClr val="FFFFFF"/>
                  </a:solidFill>
                  <a:effectLst/>
                  <a:uLnTx/>
                  <a:uFillTx/>
                  <a:latin typeface="Segoe UI Semilight"/>
                  <a:ea typeface="+mn-ea"/>
                  <a:cs typeface="+mn-cs"/>
                </a:rPr>
                <a:t>Tenant Isolation</a:t>
              </a:r>
            </a:p>
          </p:txBody>
        </p:sp>
        <p:sp>
          <p:nvSpPr>
            <p:cNvPr id="66" name="TextBox 65"/>
            <p:cNvSpPr txBox="1"/>
            <p:nvPr/>
          </p:nvSpPr>
          <p:spPr>
            <a:xfrm>
              <a:off x="611179" y="3859969"/>
              <a:ext cx="977669" cy="275647"/>
            </a:xfrm>
            <a:prstGeom prst="rect">
              <a:avLst/>
            </a:prstGeom>
            <a:noFill/>
          </p:spPr>
          <p:txBody>
            <a:bodyPr wrap="square" rtlCol="0">
              <a:spAutoFit/>
            </a:bodyPr>
            <a:lstStyle/>
            <a:p>
              <a:pPr marL="0" marR="0" lvl="0" indent="0" algn="r" defTabSz="932536"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Semilight"/>
                  <a:ea typeface="+mn-ea"/>
                  <a:cs typeface="+mn-cs"/>
                </a:rPr>
                <a:t>Low</a:t>
              </a:r>
            </a:p>
          </p:txBody>
        </p:sp>
        <p:sp>
          <p:nvSpPr>
            <p:cNvPr id="67" name="TextBox 66"/>
            <p:cNvSpPr txBox="1"/>
            <p:nvPr/>
          </p:nvSpPr>
          <p:spPr>
            <a:xfrm>
              <a:off x="506071" y="1444734"/>
              <a:ext cx="1082777" cy="275647"/>
            </a:xfrm>
            <a:prstGeom prst="rect">
              <a:avLst/>
            </a:prstGeom>
            <a:noFill/>
          </p:spPr>
          <p:txBody>
            <a:bodyPr wrap="square" rtlCol="0">
              <a:spAutoFit/>
            </a:bodyPr>
            <a:lstStyle/>
            <a:p>
              <a:pPr marL="0" marR="0" lvl="0" indent="0" algn="r" defTabSz="932536"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Semilight"/>
                  <a:ea typeface="+mn-ea"/>
                  <a:cs typeface="+mn-cs"/>
                </a:rPr>
                <a:t>High</a:t>
              </a:r>
            </a:p>
          </p:txBody>
        </p:sp>
      </p:grpSp>
      <p:sp>
        <p:nvSpPr>
          <p:cNvPr id="22" name="Rounded Rectangle 21"/>
          <p:cNvSpPr/>
          <p:nvPr/>
        </p:nvSpPr>
        <p:spPr>
          <a:xfrm>
            <a:off x="5439859" y="5325063"/>
            <a:ext cx="2840868" cy="930305"/>
          </a:xfrm>
          <a:prstGeom prst="round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836" b="1" i="0" u="none" strike="noStrike" kern="0" cap="none" spc="0" normalizeH="0" baseline="0" noProof="0" dirty="0">
                <a:ln>
                  <a:noFill/>
                </a:ln>
                <a:solidFill>
                  <a:srgbClr val="FFFFFF"/>
                </a:solidFill>
                <a:effectLst/>
                <a:uLnTx/>
                <a:uFillTx/>
                <a:latin typeface="Segoe UI Semilight"/>
                <a:ea typeface="+mn-ea"/>
                <a:cs typeface="+mn-cs"/>
              </a:rPr>
              <a:t>Multi-tenant</a:t>
            </a:r>
          </a:p>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0" cap="none" spc="0" normalizeH="0" baseline="0" noProof="0" dirty="0">
                <a:ln>
                  <a:noFill/>
                </a:ln>
                <a:solidFill>
                  <a:srgbClr val="FFFFFF"/>
                </a:solidFill>
                <a:effectLst/>
                <a:uLnTx/>
                <a:uFillTx/>
                <a:latin typeface="Segoe UI Semilight"/>
                <a:ea typeface="+mn-ea"/>
                <a:cs typeface="+mn-cs"/>
              </a:rPr>
              <a:t>All tenants in a single </a:t>
            </a:r>
            <a:br>
              <a:rPr kumimoji="0" lang="en-US" sz="1224" b="0" i="0" u="none" strike="noStrike" kern="0" cap="none" spc="0" normalizeH="0" baseline="0" noProof="0" dirty="0">
                <a:ln>
                  <a:noFill/>
                </a:ln>
                <a:solidFill>
                  <a:srgbClr val="FFFFFF"/>
                </a:solidFill>
                <a:effectLst/>
                <a:uLnTx/>
                <a:uFillTx/>
                <a:latin typeface="Segoe UI Semilight"/>
                <a:ea typeface="+mn-ea"/>
                <a:cs typeface="+mn-cs"/>
              </a:rPr>
            </a:br>
            <a:r>
              <a:rPr kumimoji="0" lang="en-US" sz="1224" b="0" i="0" u="none" strike="noStrike" kern="0" cap="none" spc="0" normalizeH="0" baseline="0" noProof="0" dirty="0">
                <a:ln>
                  <a:noFill/>
                </a:ln>
                <a:solidFill>
                  <a:srgbClr val="FFFFFF"/>
                </a:solidFill>
                <a:effectLst/>
                <a:uLnTx/>
                <a:uFillTx/>
                <a:latin typeface="Segoe UI Semilight"/>
                <a:ea typeface="+mn-ea"/>
                <a:cs typeface="+mn-cs"/>
              </a:rPr>
              <a:t>(large) database</a:t>
            </a:r>
            <a:endParaRPr kumimoji="0" lang="en-US" sz="1428"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5" name="Rounded Rectangle 24"/>
          <p:cNvSpPr/>
          <p:nvPr/>
        </p:nvSpPr>
        <p:spPr>
          <a:xfrm>
            <a:off x="5440622" y="2072752"/>
            <a:ext cx="2839342" cy="950114"/>
          </a:xfrm>
          <a:prstGeom prst="round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836" b="1" i="0" u="none" strike="noStrike" kern="0" cap="none" spc="0" normalizeH="0" baseline="0" noProof="0" dirty="0">
                <a:ln>
                  <a:noFill/>
                </a:ln>
                <a:solidFill>
                  <a:srgbClr val="FFFFFF"/>
                </a:solidFill>
                <a:effectLst/>
                <a:uLnTx/>
                <a:uFillTx/>
                <a:latin typeface="Segoe UI Semilight"/>
                <a:ea typeface="+mn-ea"/>
                <a:cs typeface="+mn-cs"/>
              </a:rPr>
              <a:t>Single-tenant</a:t>
            </a:r>
          </a:p>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0" cap="none" spc="0" normalizeH="0" baseline="0" noProof="0" dirty="0">
                <a:ln>
                  <a:noFill/>
                </a:ln>
                <a:solidFill>
                  <a:srgbClr val="FFFFFF"/>
                </a:solidFill>
                <a:effectLst/>
                <a:uLnTx/>
                <a:uFillTx/>
                <a:latin typeface="Segoe UI Semilight"/>
                <a:ea typeface="+mn-ea"/>
                <a:cs typeface="+mn-cs"/>
              </a:rPr>
              <a:t>Every tenant gets its own DB</a:t>
            </a:r>
          </a:p>
        </p:txBody>
      </p:sp>
      <p:sp>
        <p:nvSpPr>
          <p:cNvPr id="6" name="Title 5"/>
          <p:cNvSpPr>
            <a:spLocks noGrp="1"/>
          </p:cNvSpPr>
          <p:nvPr>
            <p:ph type="title"/>
          </p:nvPr>
        </p:nvSpPr>
        <p:spPr>
          <a:xfrm>
            <a:off x="622617" y="341637"/>
            <a:ext cx="11191240" cy="833544"/>
          </a:xfrm>
        </p:spPr>
        <p:txBody>
          <a:bodyPr/>
          <a:lstStyle/>
          <a:p>
            <a:r>
              <a:rPr lang="en-US" dirty="0">
                <a:solidFill>
                  <a:schemeClr val="bg1"/>
                </a:solidFill>
              </a:rPr>
              <a:t>Hybrid model can blend benefits of MT/ST</a:t>
            </a:r>
          </a:p>
        </p:txBody>
      </p:sp>
      <p:sp>
        <p:nvSpPr>
          <p:cNvPr id="23" name="Rounded Rectangle 22"/>
          <p:cNvSpPr/>
          <p:nvPr/>
        </p:nvSpPr>
        <p:spPr>
          <a:xfrm>
            <a:off x="5439859" y="3693295"/>
            <a:ext cx="2840868" cy="880051"/>
          </a:xfrm>
          <a:prstGeom prst="round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836" b="1" i="0" u="none" strike="noStrike" kern="0" cap="none" spc="0" normalizeH="0" baseline="0" noProof="0" dirty="0">
                <a:ln>
                  <a:noFill/>
                </a:ln>
                <a:solidFill>
                  <a:srgbClr val="FFFFFF"/>
                </a:solidFill>
                <a:effectLst/>
                <a:uLnTx/>
                <a:uFillTx/>
                <a:latin typeface="Segoe UI Semilight"/>
                <a:ea typeface="+mn-ea"/>
                <a:cs typeface="+mn-cs"/>
              </a:rPr>
              <a:t>Sharded Multi-tenant</a:t>
            </a:r>
          </a:p>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0" cap="none" spc="0" normalizeH="0" baseline="0" noProof="0" dirty="0">
                <a:ln>
                  <a:noFill/>
                </a:ln>
                <a:solidFill>
                  <a:srgbClr val="FFFFFF"/>
                </a:solidFill>
                <a:effectLst/>
                <a:uLnTx/>
                <a:uFillTx/>
                <a:latin typeface="Segoe UI Semilight"/>
                <a:ea typeface="+mn-ea"/>
                <a:cs typeface="+mn-cs"/>
              </a:rPr>
              <a:t>Multiple tenants per DB, </a:t>
            </a:r>
            <a:br>
              <a:rPr kumimoji="0" lang="en-US" sz="1224" b="0" i="0" u="none" strike="noStrike" kern="0" cap="none" spc="0" normalizeH="0" baseline="0" noProof="0" dirty="0">
                <a:ln>
                  <a:noFill/>
                </a:ln>
                <a:solidFill>
                  <a:srgbClr val="FFFFFF"/>
                </a:solidFill>
                <a:effectLst/>
                <a:uLnTx/>
                <a:uFillTx/>
                <a:latin typeface="Segoe UI Semilight"/>
                <a:ea typeface="+mn-ea"/>
                <a:cs typeface="+mn-cs"/>
              </a:rPr>
            </a:br>
            <a:r>
              <a:rPr kumimoji="0" lang="en-US" sz="1224" b="0" i="0" u="none" strike="noStrike" kern="0" cap="none" spc="0" normalizeH="0" baseline="0" noProof="0" dirty="0">
                <a:ln>
                  <a:noFill/>
                </a:ln>
                <a:solidFill>
                  <a:srgbClr val="FFFFFF"/>
                </a:solidFill>
                <a:effectLst/>
                <a:uLnTx/>
                <a:uFillTx/>
                <a:latin typeface="Segoe UI Semilight"/>
                <a:ea typeface="+mn-ea"/>
                <a:cs typeface="+mn-cs"/>
              </a:rPr>
              <a:t>sharded across many DBs</a:t>
            </a:r>
            <a:endParaRPr kumimoji="0" lang="en-US" sz="1428"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41" name="Can 18"/>
          <p:cNvSpPr/>
          <p:nvPr/>
        </p:nvSpPr>
        <p:spPr>
          <a:xfrm>
            <a:off x="2866734" y="2343695"/>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#23</a:t>
            </a:r>
          </a:p>
        </p:txBody>
      </p:sp>
      <p:sp>
        <p:nvSpPr>
          <p:cNvPr id="42" name="Can 18"/>
          <p:cNvSpPr/>
          <p:nvPr/>
        </p:nvSpPr>
        <p:spPr>
          <a:xfrm>
            <a:off x="3267599" y="2343695"/>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#39</a:t>
            </a:r>
          </a:p>
        </p:txBody>
      </p:sp>
      <p:sp>
        <p:nvSpPr>
          <p:cNvPr id="43" name="Can 18"/>
          <p:cNvSpPr/>
          <p:nvPr/>
        </p:nvSpPr>
        <p:spPr>
          <a:xfrm>
            <a:off x="3739908" y="2343695"/>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#144</a:t>
            </a:r>
          </a:p>
        </p:txBody>
      </p:sp>
      <p:sp>
        <p:nvSpPr>
          <p:cNvPr id="44" name="Can 18"/>
          <p:cNvSpPr/>
          <p:nvPr/>
        </p:nvSpPr>
        <p:spPr>
          <a:xfrm>
            <a:off x="4212217" y="2343695"/>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#211</a:t>
            </a:r>
          </a:p>
        </p:txBody>
      </p:sp>
      <p:sp>
        <p:nvSpPr>
          <p:cNvPr id="46" name="Can 18"/>
          <p:cNvSpPr/>
          <p:nvPr/>
        </p:nvSpPr>
        <p:spPr>
          <a:xfrm>
            <a:off x="4603682" y="2343695"/>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#265</a:t>
            </a:r>
          </a:p>
        </p:txBody>
      </p:sp>
      <p:sp>
        <p:nvSpPr>
          <p:cNvPr id="47" name="Can 18"/>
          <p:cNvSpPr/>
          <p:nvPr/>
        </p:nvSpPr>
        <p:spPr>
          <a:xfrm>
            <a:off x="2959628" y="3790407"/>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1-99</a:t>
            </a:r>
          </a:p>
        </p:txBody>
      </p:sp>
      <p:sp>
        <p:nvSpPr>
          <p:cNvPr id="48" name="Can 18"/>
          <p:cNvSpPr/>
          <p:nvPr/>
        </p:nvSpPr>
        <p:spPr>
          <a:xfrm>
            <a:off x="3618812" y="3790407"/>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100-199</a:t>
            </a:r>
          </a:p>
        </p:txBody>
      </p:sp>
      <p:sp>
        <p:nvSpPr>
          <p:cNvPr id="49" name="Can 18"/>
          <p:cNvSpPr/>
          <p:nvPr/>
        </p:nvSpPr>
        <p:spPr>
          <a:xfrm>
            <a:off x="4290451" y="3790407"/>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200-299</a:t>
            </a:r>
          </a:p>
        </p:txBody>
      </p:sp>
      <p:cxnSp>
        <p:nvCxnSpPr>
          <p:cNvPr id="3" name="Straight Arrow Connector 2"/>
          <p:cNvCxnSpPr>
            <a:cxnSpLocks/>
          </p:cNvCxnSpPr>
          <p:nvPr/>
        </p:nvCxnSpPr>
        <p:spPr>
          <a:xfrm flipH="1" flipV="1">
            <a:off x="3071577" y="2846543"/>
            <a:ext cx="119664" cy="98995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p:cNvCxnSpPr>
          <p:nvPr/>
        </p:nvCxnSpPr>
        <p:spPr>
          <a:xfrm flipV="1">
            <a:off x="3914775" y="2846544"/>
            <a:ext cx="1213" cy="99006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p:cNvCxnSpPr>
          <p:nvPr/>
        </p:nvCxnSpPr>
        <p:spPr>
          <a:xfrm flipH="1" flipV="1">
            <a:off x="4389457" y="2846543"/>
            <a:ext cx="119664" cy="98995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cxnSpLocks/>
          </p:cNvCxnSpPr>
          <p:nvPr/>
        </p:nvCxnSpPr>
        <p:spPr>
          <a:xfrm flipV="1">
            <a:off x="4677166" y="2846543"/>
            <a:ext cx="92374" cy="99471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p:cNvCxnSpPr>
          <p:nvPr/>
        </p:nvCxnSpPr>
        <p:spPr>
          <a:xfrm flipV="1">
            <a:off x="3316590" y="2846543"/>
            <a:ext cx="92374" cy="99471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290E759-9547-4C70-A88F-78172543B7E9}"/>
              </a:ext>
            </a:extLst>
          </p:cNvPr>
          <p:cNvSpPr txBox="1"/>
          <p:nvPr/>
        </p:nvSpPr>
        <p:spPr>
          <a:xfrm>
            <a:off x="2042269" y="3170312"/>
            <a:ext cx="966633" cy="374846"/>
          </a:xfrm>
          <a:prstGeom prst="rect">
            <a:avLst/>
          </a:prstGeom>
          <a:noFill/>
        </p:spPr>
        <p:txBody>
          <a:bodyPr wrap="square" rtlCol="0">
            <a:spAutoFit/>
          </a:bodyPr>
          <a:lstStyle/>
          <a:p>
            <a:pPr marL="0" marR="0" lvl="0" indent="0" algn="r" defTabSz="932536"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Semilight"/>
                <a:ea typeface="+mn-ea"/>
                <a:cs typeface="+mn-cs"/>
              </a:rPr>
              <a:t>split</a:t>
            </a:r>
          </a:p>
        </p:txBody>
      </p:sp>
    </p:spTree>
    <p:extLst>
      <p:ext uri="{BB962C8B-B14F-4D97-AF65-F5344CB8AC3E}">
        <p14:creationId xmlns:p14="http://schemas.microsoft.com/office/powerpoint/2010/main" val="3582639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wipe(down)">
                                      <p:cBhvr>
                                        <p:cTn id="16" dur="500"/>
                                        <p:tgtEl>
                                          <p:spTgt spid="52"/>
                                        </p:tgtEl>
                                      </p:cBhvr>
                                    </p:animEffect>
                                  </p:childTnLst>
                                </p:cTn>
                              </p:par>
                            </p:childTnLst>
                          </p:cTn>
                        </p:par>
                        <p:par>
                          <p:cTn id="17" fill="hold">
                            <p:stCondLst>
                              <p:cond delay="1000"/>
                            </p:stCondLst>
                            <p:childTnLst>
                              <p:par>
                                <p:cTn id="18" presetID="1" presetClass="entr" presetSubtype="0" fill="hold" grpId="0" nodeType="afterEffect">
                                  <p:stCondLst>
                                    <p:cond delay="150"/>
                                  </p:stCondLst>
                                  <p:childTnLst>
                                    <p:set>
                                      <p:cBhvr>
                                        <p:cTn id="19" dur="1" fill="hold">
                                          <p:stCondLst>
                                            <p:cond delay="0"/>
                                          </p:stCondLst>
                                        </p:cTn>
                                        <p:tgtEl>
                                          <p:spTgt spid="43"/>
                                        </p:tgtEl>
                                        <p:attrNameLst>
                                          <p:attrName>style.visibility</p:attrName>
                                        </p:attrNameLst>
                                      </p:cBhvr>
                                      <p:to>
                                        <p:strVal val="visible"/>
                                      </p:to>
                                    </p:set>
                                  </p:childTnLst>
                                </p:cTn>
                              </p:par>
                            </p:childTnLst>
                          </p:cTn>
                        </p:par>
                        <p:par>
                          <p:cTn id="20" fill="hold">
                            <p:stCondLst>
                              <p:cond delay="1150"/>
                            </p:stCondLst>
                            <p:childTnLst>
                              <p:par>
                                <p:cTn id="21" presetID="22" presetClass="entr" presetSubtype="4" fill="hold" nodeType="after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wipe(down)">
                                      <p:cBhvr>
                                        <p:cTn id="23" dur="500"/>
                                        <p:tgtEl>
                                          <p:spTgt spid="59"/>
                                        </p:tgtEl>
                                      </p:cBhvr>
                                    </p:animEffect>
                                  </p:childTnLst>
                                </p:cTn>
                              </p:par>
                            </p:childTnLst>
                          </p:cTn>
                        </p:par>
                        <p:par>
                          <p:cTn id="24" fill="hold">
                            <p:stCondLst>
                              <p:cond delay="1650"/>
                            </p:stCondLst>
                            <p:childTnLst>
                              <p:par>
                                <p:cTn id="25" presetID="1" presetClass="entr" presetSubtype="0" fill="hold" grpId="0" nodeType="afterEffect">
                                  <p:stCondLst>
                                    <p:cond delay="150"/>
                                  </p:stCondLst>
                                  <p:childTnLst>
                                    <p:set>
                                      <p:cBhvr>
                                        <p:cTn id="26" dur="1" fill="hold">
                                          <p:stCondLst>
                                            <p:cond delay="0"/>
                                          </p:stCondLst>
                                        </p:cTn>
                                        <p:tgtEl>
                                          <p:spTgt spid="44"/>
                                        </p:tgtEl>
                                        <p:attrNameLst>
                                          <p:attrName>style.visibility</p:attrName>
                                        </p:attrNameLst>
                                      </p:cBhvr>
                                      <p:to>
                                        <p:strVal val="visible"/>
                                      </p:to>
                                    </p:set>
                                  </p:childTnLst>
                                </p:cTn>
                              </p:par>
                            </p:childTnLst>
                          </p:cTn>
                        </p:par>
                        <p:par>
                          <p:cTn id="27" fill="hold">
                            <p:stCondLst>
                              <p:cond delay="1800"/>
                            </p:stCondLst>
                            <p:childTnLst>
                              <p:par>
                                <p:cTn id="28" presetID="22" presetClass="entr" presetSubtype="4" fill="hold" nodeType="after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wipe(down)">
                                      <p:cBhvr>
                                        <p:cTn id="30" dur="500"/>
                                        <p:tgtEl>
                                          <p:spTgt spid="68"/>
                                        </p:tgtEl>
                                      </p:cBhvr>
                                    </p:animEffect>
                                  </p:childTnLst>
                                </p:cTn>
                              </p:par>
                            </p:childTnLst>
                          </p:cTn>
                        </p:par>
                        <p:par>
                          <p:cTn id="31" fill="hold">
                            <p:stCondLst>
                              <p:cond delay="2300"/>
                            </p:stCondLst>
                            <p:childTnLst>
                              <p:par>
                                <p:cTn id="32" presetID="1" presetClass="entr" presetSubtype="0" fill="hold" grpId="0" nodeType="afterEffect">
                                  <p:stCondLst>
                                    <p:cond delay="150"/>
                                  </p:stCondLst>
                                  <p:childTnLst>
                                    <p:set>
                                      <p:cBhvr>
                                        <p:cTn id="33" dur="1" fill="hold">
                                          <p:stCondLst>
                                            <p:cond delay="0"/>
                                          </p:stCondLst>
                                        </p:cTn>
                                        <p:tgtEl>
                                          <p:spTgt spid="42"/>
                                        </p:tgtEl>
                                        <p:attrNameLst>
                                          <p:attrName>style.visibility</p:attrName>
                                        </p:attrNameLst>
                                      </p:cBhvr>
                                      <p:to>
                                        <p:strVal val="visible"/>
                                      </p:to>
                                    </p:set>
                                  </p:childTnLst>
                                </p:cTn>
                              </p:par>
                            </p:childTnLst>
                          </p:cTn>
                        </p:par>
                        <p:par>
                          <p:cTn id="34" fill="hold">
                            <p:stCondLst>
                              <p:cond delay="2450"/>
                            </p:stCondLst>
                            <p:childTnLst>
                              <p:par>
                                <p:cTn id="35" presetID="22" presetClass="entr" presetSubtype="4" fill="hold" nodeType="after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wipe(down)">
                                      <p:cBhvr>
                                        <p:cTn id="37" dur="500"/>
                                        <p:tgtEl>
                                          <p:spTgt spid="60"/>
                                        </p:tgtEl>
                                      </p:cBhvr>
                                    </p:animEffect>
                                  </p:childTnLst>
                                </p:cTn>
                              </p:par>
                            </p:childTnLst>
                          </p:cTn>
                        </p:par>
                        <p:par>
                          <p:cTn id="38" fill="hold">
                            <p:stCondLst>
                              <p:cond delay="2950"/>
                            </p:stCondLst>
                            <p:childTnLst>
                              <p:par>
                                <p:cTn id="39" presetID="1" presetClass="entr" presetSubtype="0" fill="hold" grpId="0" nodeType="afterEffect">
                                  <p:stCondLst>
                                    <p:cond delay="150"/>
                                  </p:stCondLst>
                                  <p:childTnLst>
                                    <p:set>
                                      <p:cBhvr>
                                        <p:cTn id="4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6" grpId="0" animBg="1"/>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B05AA1-4D3A-455A-A467-3BA4CBC971C1}"/>
              </a:ext>
            </a:extLst>
          </p:cNvPr>
          <p:cNvSpPr/>
          <p:nvPr/>
        </p:nvSpPr>
        <p:spPr bwMode="auto">
          <a:xfrm>
            <a:off x="0" y="-1"/>
            <a:ext cx="12436475" cy="1632909"/>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13" name="Group 12"/>
          <p:cNvGrpSpPr/>
          <p:nvPr/>
        </p:nvGrpSpPr>
        <p:grpSpPr>
          <a:xfrm>
            <a:off x="7931694" y="2334384"/>
            <a:ext cx="2464678" cy="1471144"/>
            <a:chOff x="5954833" y="1267707"/>
            <a:chExt cx="1812428" cy="1081822"/>
          </a:xfrm>
        </p:grpSpPr>
        <p:sp>
          <p:nvSpPr>
            <p:cNvPr id="106" name="Can 18"/>
            <p:cNvSpPr/>
            <p:nvPr/>
          </p:nvSpPr>
          <p:spPr>
            <a:xfrm>
              <a:off x="5954833" y="1267707"/>
              <a:ext cx="422601" cy="520294"/>
            </a:xfrm>
            <a:prstGeom prst="can">
              <a:avLst>
                <a:gd name="adj" fmla="val 31762"/>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07" name="Can 18"/>
            <p:cNvSpPr/>
            <p:nvPr/>
          </p:nvSpPr>
          <p:spPr>
            <a:xfrm>
              <a:off x="6419667" y="1267707"/>
              <a:ext cx="422601" cy="520294"/>
            </a:xfrm>
            <a:prstGeom prst="can">
              <a:avLst>
                <a:gd name="adj" fmla="val 31762"/>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08" name="Can 18"/>
            <p:cNvSpPr/>
            <p:nvPr/>
          </p:nvSpPr>
          <p:spPr>
            <a:xfrm>
              <a:off x="6887391" y="1267707"/>
              <a:ext cx="422601" cy="520294"/>
            </a:xfrm>
            <a:prstGeom prst="can">
              <a:avLst>
                <a:gd name="adj" fmla="val 31762"/>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09" name="Can 18"/>
            <p:cNvSpPr/>
            <p:nvPr/>
          </p:nvSpPr>
          <p:spPr>
            <a:xfrm>
              <a:off x="7344660" y="1267707"/>
              <a:ext cx="422601" cy="520294"/>
            </a:xfrm>
            <a:prstGeom prst="can">
              <a:avLst>
                <a:gd name="adj" fmla="val 31762"/>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10" name="Can 18"/>
            <p:cNvSpPr/>
            <p:nvPr/>
          </p:nvSpPr>
          <p:spPr>
            <a:xfrm>
              <a:off x="5954833" y="1829235"/>
              <a:ext cx="422601" cy="520294"/>
            </a:xfrm>
            <a:prstGeom prst="can">
              <a:avLst>
                <a:gd name="adj" fmla="val 31762"/>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11" name="Can 18"/>
            <p:cNvSpPr/>
            <p:nvPr/>
          </p:nvSpPr>
          <p:spPr>
            <a:xfrm>
              <a:off x="6419667" y="1829235"/>
              <a:ext cx="422601" cy="520294"/>
            </a:xfrm>
            <a:prstGeom prst="can">
              <a:avLst>
                <a:gd name="adj" fmla="val 31762"/>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12" name="Can 18"/>
            <p:cNvSpPr/>
            <p:nvPr/>
          </p:nvSpPr>
          <p:spPr>
            <a:xfrm>
              <a:off x="6887391" y="1829235"/>
              <a:ext cx="422601" cy="520294"/>
            </a:xfrm>
            <a:prstGeom prst="can">
              <a:avLst>
                <a:gd name="adj" fmla="val 31762"/>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13" name="Can 18"/>
            <p:cNvSpPr/>
            <p:nvPr/>
          </p:nvSpPr>
          <p:spPr>
            <a:xfrm>
              <a:off x="7344660" y="1829235"/>
              <a:ext cx="422601" cy="520294"/>
            </a:xfrm>
            <a:prstGeom prst="can">
              <a:avLst>
                <a:gd name="adj" fmla="val 31762"/>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grpSp>
      <p:sp>
        <p:nvSpPr>
          <p:cNvPr id="98" name="Can 25"/>
          <p:cNvSpPr/>
          <p:nvPr/>
        </p:nvSpPr>
        <p:spPr bwMode="auto">
          <a:xfrm>
            <a:off x="7578045" y="2125678"/>
            <a:ext cx="3136410" cy="1986925"/>
          </a:xfrm>
          <a:prstGeom prst="cube">
            <a:avLst/>
          </a:prstGeom>
          <a:solidFill>
            <a:srgbClr val="B1D4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5" tIns="149196" rIns="186495" bIns="149196" numCol="1" spcCol="0" rtlCol="0" fromWordArt="0" anchor="t" anchorCtr="0" forceAA="0" compatLnSpc="1">
            <a:prstTxWarp prst="textNoShape">
              <a:avLst/>
            </a:prstTxWarp>
            <a:noAutofit/>
          </a:bodyPr>
          <a:lstStyle/>
          <a:p>
            <a:pPr marL="0" marR="0" lvl="0" indent="0" algn="ctr" defTabSz="950966"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9" name="Rectangle 98"/>
          <p:cNvSpPr/>
          <p:nvPr/>
        </p:nvSpPr>
        <p:spPr bwMode="auto">
          <a:xfrm>
            <a:off x="1280531" y="5019993"/>
            <a:ext cx="4349889" cy="553327"/>
          </a:xfrm>
          <a:prstGeom prst="rect">
            <a:avLst/>
          </a:prstGeom>
          <a:solidFill>
            <a:schemeClr val="tx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marL="0" marR="0" lvl="0" indent="0" algn="ctr" defTabSz="932411"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Individually unpredictable</a:t>
            </a:r>
          </a:p>
        </p:txBody>
      </p:sp>
      <p:grpSp>
        <p:nvGrpSpPr>
          <p:cNvPr id="26" name="Group 25"/>
          <p:cNvGrpSpPr/>
          <p:nvPr/>
        </p:nvGrpSpPr>
        <p:grpSpPr>
          <a:xfrm>
            <a:off x="1555271" y="2152743"/>
            <a:ext cx="875082" cy="1131561"/>
            <a:chOff x="8280704" y="2082786"/>
            <a:chExt cx="2475485" cy="1987208"/>
          </a:xfrm>
        </p:grpSpPr>
        <p:sp>
          <p:nvSpPr>
            <p:cNvPr id="217" name="Can 25"/>
            <p:cNvSpPr/>
            <p:nvPr/>
          </p:nvSpPr>
          <p:spPr bwMode="auto">
            <a:xfrm>
              <a:off x="8280704" y="2082786"/>
              <a:ext cx="2475485" cy="1987208"/>
            </a:xfrm>
            <a:prstGeom prst="can">
              <a:avLst/>
            </a:prstGeom>
            <a:solidFill>
              <a:srgbClr val="EDAC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5" tIns="149196" rIns="186495" bIns="149196" numCol="1" spcCol="0" rtlCol="0" fromWordArt="0" anchor="t" anchorCtr="0" forceAA="0" compatLnSpc="1">
              <a:prstTxWarp prst="textNoShape">
                <a:avLst/>
              </a:prstTxWarp>
              <a:noAutofit/>
            </a:bodyPr>
            <a:lstStyle/>
            <a:p>
              <a:pPr marL="0" marR="0" lvl="0" indent="0" algn="ctr" defTabSz="950966"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4" name="Freeform: Shape 23"/>
            <p:cNvSpPr/>
            <p:nvPr/>
          </p:nvSpPr>
          <p:spPr bwMode="auto">
            <a:xfrm>
              <a:off x="8347210" y="2711384"/>
              <a:ext cx="2370815" cy="1027500"/>
            </a:xfrm>
            <a:custGeom>
              <a:avLst/>
              <a:gdLst>
                <a:gd name="connsiteX0" fmla="*/ 0 w 2466975"/>
                <a:gd name="connsiteY0" fmla="*/ 923991 h 1027501"/>
                <a:gd name="connsiteX1" fmla="*/ 73025 w 2466975"/>
                <a:gd name="connsiteY1" fmla="*/ 784291 h 1027501"/>
                <a:gd name="connsiteX2" fmla="*/ 101600 w 2466975"/>
                <a:gd name="connsiteY2" fmla="*/ 914466 h 1027501"/>
                <a:gd name="connsiteX3" fmla="*/ 282575 w 2466975"/>
                <a:gd name="connsiteY3" fmla="*/ 923991 h 1027501"/>
                <a:gd name="connsiteX4" fmla="*/ 327025 w 2466975"/>
                <a:gd name="connsiteY4" fmla="*/ 631891 h 1027501"/>
                <a:gd name="connsiteX5" fmla="*/ 374650 w 2466975"/>
                <a:gd name="connsiteY5" fmla="*/ 933516 h 1027501"/>
                <a:gd name="connsiteX6" fmla="*/ 450850 w 2466975"/>
                <a:gd name="connsiteY6" fmla="*/ 108016 h 1027501"/>
                <a:gd name="connsiteX7" fmla="*/ 479425 w 2466975"/>
                <a:gd name="connsiteY7" fmla="*/ 943041 h 1027501"/>
                <a:gd name="connsiteX8" fmla="*/ 603250 w 2466975"/>
                <a:gd name="connsiteY8" fmla="*/ 936691 h 1027501"/>
                <a:gd name="connsiteX9" fmla="*/ 720725 w 2466975"/>
                <a:gd name="connsiteY9" fmla="*/ 930341 h 1027501"/>
                <a:gd name="connsiteX10" fmla="*/ 835025 w 2466975"/>
                <a:gd name="connsiteY10" fmla="*/ 889066 h 1027501"/>
                <a:gd name="connsiteX11" fmla="*/ 1000125 w 2466975"/>
                <a:gd name="connsiteY11" fmla="*/ 930341 h 1027501"/>
                <a:gd name="connsiteX12" fmla="*/ 1228725 w 2466975"/>
                <a:gd name="connsiteY12" fmla="*/ 943041 h 1027501"/>
                <a:gd name="connsiteX13" fmla="*/ 1289050 w 2466975"/>
                <a:gd name="connsiteY13" fmla="*/ 431866 h 1027501"/>
                <a:gd name="connsiteX14" fmla="*/ 1333500 w 2466975"/>
                <a:gd name="connsiteY14" fmla="*/ 949391 h 1027501"/>
                <a:gd name="connsiteX15" fmla="*/ 1460500 w 2466975"/>
                <a:gd name="connsiteY15" fmla="*/ 965266 h 1027501"/>
                <a:gd name="connsiteX16" fmla="*/ 1584325 w 2466975"/>
                <a:gd name="connsiteY16" fmla="*/ 939866 h 1027501"/>
                <a:gd name="connsiteX17" fmla="*/ 1644650 w 2466975"/>
                <a:gd name="connsiteY17" fmla="*/ 806516 h 1027501"/>
                <a:gd name="connsiteX18" fmla="*/ 1717675 w 2466975"/>
                <a:gd name="connsiteY18" fmla="*/ 981141 h 1027501"/>
                <a:gd name="connsiteX19" fmla="*/ 1851025 w 2466975"/>
                <a:gd name="connsiteY19" fmla="*/ 968441 h 1027501"/>
                <a:gd name="connsiteX20" fmla="*/ 1946275 w 2466975"/>
                <a:gd name="connsiteY20" fmla="*/ 952566 h 1027501"/>
                <a:gd name="connsiteX21" fmla="*/ 1952625 w 2466975"/>
                <a:gd name="connsiteY21" fmla="*/ 66 h 1027501"/>
                <a:gd name="connsiteX22" fmla="*/ 2022475 w 2466975"/>
                <a:gd name="connsiteY22" fmla="*/ 1003366 h 1027501"/>
                <a:gd name="connsiteX23" fmla="*/ 2054225 w 2466975"/>
                <a:gd name="connsiteY23" fmla="*/ 708091 h 1027501"/>
                <a:gd name="connsiteX24" fmla="*/ 2092325 w 2466975"/>
                <a:gd name="connsiteY24" fmla="*/ 984316 h 1027501"/>
                <a:gd name="connsiteX25" fmla="*/ 2301875 w 2466975"/>
                <a:gd name="connsiteY25" fmla="*/ 920816 h 1027501"/>
                <a:gd name="connsiteX26" fmla="*/ 2466975 w 2466975"/>
                <a:gd name="connsiteY26" fmla="*/ 923991 h 102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66975" h="1027501">
                  <a:moveTo>
                    <a:pt x="0" y="923991"/>
                  </a:moveTo>
                  <a:cubicBezTo>
                    <a:pt x="28046" y="854934"/>
                    <a:pt x="56092" y="785878"/>
                    <a:pt x="73025" y="784291"/>
                  </a:cubicBezTo>
                  <a:cubicBezTo>
                    <a:pt x="89958" y="782703"/>
                    <a:pt x="66675" y="891183"/>
                    <a:pt x="101600" y="914466"/>
                  </a:cubicBezTo>
                  <a:cubicBezTo>
                    <a:pt x="136525" y="937749"/>
                    <a:pt x="245004" y="971087"/>
                    <a:pt x="282575" y="923991"/>
                  </a:cubicBezTo>
                  <a:cubicBezTo>
                    <a:pt x="320146" y="876895"/>
                    <a:pt x="311679" y="630303"/>
                    <a:pt x="327025" y="631891"/>
                  </a:cubicBezTo>
                  <a:cubicBezTo>
                    <a:pt x="342371" y="633478"/>
                    <a:pt x="354012" y="1020829"/>
                    <a:pt x="374650" y="933516"/>
                  </a:cubicBezTo>
                  <a:cubicBezTo>
                    <a:pt x="395288" y="846203"/>
                    <a:pt x="433388" y="106429"/>
                    <a:pt x="450850" y="108016"/>
                  </a:cubicBezTo>
                  <a:cubicBezTo>
                    <a:pt x="468312" y="109603"/>
                    <a:pt x="454025" y="804928"/>
                    <a:pt x="479425" y="943041"/>
                  </a:cubicBezTo>
                  <a:cubicBezTo>
                    <a:pt x="504825" y="1081154"/>
                    <a:pt x="603250" y="936691"/>
                    <a:pt x="603250" y="936691"/>
                  </a:cubicBezTo>
                  <a:cubicBezTo>
                    <a:pt x="643467" y="934574"/>
                    <a:pt x="682096" y="938279"/>
                    <a:pt x="720725" y="930341"/>
                  </a:cubicBezTo>
                  <a:cubicBezTo>
                    <a:pt x="759354" y="922403"/>
                    <a:pt x="788458" y="889066"/>
                    <a:pt x="835025" y="889066"/>
                  </a:cubicBezTo>
                  <a:cubicBezTo>
                    <a:pt x="881592" y="889066"/>
                    <a:pt x="934508" y="921345"/>
                    <a:pt x="1000125" y="930341"/>
                  </a:cubicBezTo>
                  <a:cubicBezTo>
                    <a:pt x="1065742" y="939337"/>
                    <a:pt x="1180571" y="1026120"/>
                    <a:pt x="1228725" y="943041"/>
                  </a:cubicBezTo>
                  <a:cubicBezTo>
                    <a:pt x="1276879" y="859962"/>
                    <a:pt x="1271588" y="430808"/>
                    <a:pt x="1289050" y="431866"/>
                  </a:cubicBezTo>
                  <a:cubicBezTo>
                    <a:pt x="1306512" y="432924"/>
                    <a:pt x="1304925" y="860491"/>
                    <a:pt x="1333500" y="949391"/>
                  </a:cubicBezTo>
                  <a:cubicBezTo>
                    <a:pt x="1362075" y="1038291"/>
                    <a:pt x="1418696" y="966853"/>
                    <a:pt x="1460500" y="965266"/>
                  </a:cubicBezTo>
                  <a:cubicBezTo>
                    <a:pt x="1502304" y="963679"/>
                    <a:pt x="1553633" y="966324"/>
                    <a:pt x="1584325" y="939866"/>
                  </a:cubicBezTo>
                  <a:cubicBezTo>
                    <a:pt x="1615017" y="913408"/>
                    <a:pt x="1622425" y="799637"/>
                    <a:pt x="1644650" y="806516"/>
                  </a:cubicBezTo>
                  <a:cubicBezTo>
                    <a:pt x="1666875" y="813395"/>
                    <a:pt x="1683279" y="954154"/>
                    <a:pt x="1717675" y="981141"/>
                  </a:cubicBezTo>
                  <a:cubicBezTo>
                    <a:pt x="1752071" y="1008128"/>
                    <a:pt x="1812925" y="973204"/>
                    <a:pt x="1851025" y="968441"/>
                  </a:cubicBezTo>
                  <a:cubicBezTo>
                    <a:pt x="1889125" y="963679"/>
                    <a:pt x="1929342" y="1113962"/>
                    <a:pt x="1946275" y="952566"/>
                  </a:cubicBezTo>
                  <a:cubicBezTo>
                    <a:pt x="1963208" y="791170"/>
                    <a:pt x="1939925" y="-8401"/>
                    <a:pt x="1952625" y="66"/>
                  </a:cubicBezTo>
                  <a:cubicBezTo>
                    <a:pt x="1965325" y="8533"/>
                    <a:pt x="2005542" y="885362"/>
                    <a:pt x="2022475" y="1003366"/>
                  </a:cubicBezTo>
                  <a:cubicBezTo>
                    <a:pt x="2039408" y="1121370"/>
                    <a:pt x="2042583" y="711266"/>
                    <a:pt x="2054225" y="708091"/>
                  </a:cubicBezTo>
                  <a:cubicBezTo>
                    <a:pt x="2065867" y="704916"/>
                    <a:pt x="2051050" y="948862"/>
                    <a:pt x="2092325" y="984316"/>
                  </a:cubicBezTo>
                  <a:cubicBezTo>
                    <a:pt x="2133600" y="1019770"/>
                    <a:pt x="2239433" y="930870"/>
                    <a:pt x="2301875" y="920816"/>
                  </a:cubicBezTo>
                  <a:cubicBezTo>
                    <a:pt x="2364317" y="910762"/>
                    <a:pt x="2415646" y="917376"/>
                    <a:pt x="2466975" y="923991"/>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4" name="Group 3"/>
          <p:cNvGrpSpPr/>
          <p:nvPr/>
        </p:nvGrpSpPr>
        <p:grpSpPr>
          <a:xfrm>
            <a:off x="3492668" y="3319953"/>
            <a:ext cx="875082" cy="1131561"/>
            <a:chOff x="3403373" y="1920245"/>
            <a:chExt cx="875206" cy="1131722"/>
          </a:xfrm>
        </p:grpSpPr>
        <p:sp>
          <p:nvSpPr>
            <p:cNvPr id="51" name="Can 25"/>
            <p:cNvSpPr/>
            <p:nvPr/>
          </p:nvSpPr>
          <p:spPr bwMode="auto">
            <a:xfrm>
              <a:off x="3403373" y="1920245"/>
              <a:ext cx="875206" cy="1131722"/>
            </a:xfrm>
            <a:prstGeom prst="can">
              <a:avLst/>
            </a:prstGeom>
            <a:solidFill>
              <a:srgbClr val="EDAC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5" tIns="149196" rIns="186495" bIns="149196" numCol="1" spcCol="0" rtlCol="0" fromWordArt="0" anchor="t" anchorCtr="0" forceAA="0" compatLnSpc="1">
              <a:prstTxWarp prst="textNoShape">
                <a:avLst/>
              </a:prstTxWarp>
              <a:noAutofit/>
            </a:bodyPr>
            <a:lstStyle/>
            <a:p>
              <a:pPr marL="0" marR="0" lvl="0" indent="0" algn="ctr" defTabSz="950966"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 name="Freeform 2"/>
            <p:cNvSpPr/>
            <p:nvPr/>
          </p:nvSpPr>
          <p:spPr bwMode="auto">
            <a:xfrm>
              <a:off x="3437653" y="2248329"/>
              <a:ext cx="801637" cy="656635"/>
            </a:xfrm>
            <a:custGeom>
              <a:avLst/>
              <a:gdLst>
                <a:gd name="connsiteX0" fmla="*/ 0 w 864393"/>
                <a:gd name="connsiteY0" fmla="*/ 554879 h 656635"/>
                <a:gd name="connsiteX1" fmla="*/ 76200 w 864393"/>
                <a:gd name="connsiteY1" fmla="*/ 559641 h 656635"/>
                <a:gd name="connsiteX2" fmla="*/ 107156 w 864393"/>
                <a:gd name="connsiteY2" fmla="*/ 519160 h 656635"/>
                <a:gd name="connsiteX3" fmla="*/ 157162 w 864393"/>
                <a:gd name="connsiteY3" fmla="*/ 569166 h 656635"/>
                <a:gd name="connsiteX4" fmla="*/ 223837 w 864393"/>
                <a:gd name="connsiteY4" fmla="*/ 557260 h 656635"/>
                <a:gd name="connsiteX5" fmla="*/ 271462 w 864393"/>
                <a:gd name="connsiteY5" fmla="*/ 185785 h 656635"/>
                <a:gd name="connsiteX6" fmla="*/ 276225 w 864393"/>
                <a:gd name="connsiteY6" fmla="*/ 578691 h 656635"/>
                <a:gd name="connsiteX7" fmla="*/ 311943 w 864393"/>
                <a:gd name="connsiteY7" fmla="*/ 576310 h 656635"/>
                <a:gd name="connsiteX8" fmla="*/ 361950 w 864393"/>
                <a:gd name="connsiteY8" fmla="*/ 47 h 656635"/>
                <a:gd name="connsiteX9" fmla="*/ 378618 w 864393"/>
                <a:gd name="connsiteY9" fmla="*/ 609647 h 656635"/>
                <a:gd name="connsiteX10" fmla="*/ 459581 w 864393"/>
                <a:gd name="connsiteY10" fmla="*/ 602504 h 656635"/>
                <a:gd name="connsiteX11" fmla="*/ 478631 w 864393"/>
                <a:gd name="connsiteY11" fmla="*/ 497729 h 656635"/>
                <a:gd name="connsiteX12" fmla="*/ 552450 w 864393"/>
                <a:gd name="connsiteY12" fmla="*/ 600122 h 656635"/>
                <a:gd name="connsiteX13" fmla="*/ 619125 w 864393"/>
                <a:gd name="connsiteY13" fmla="*/ 614410 h 656635"/>
                <a:gd name="connsiteX14" fmla="*/ 678656 w 864393"/>
                <a:gd name="connsiteY14" fmla="*/ 526304 h 656635"/>
                <a:gd name="connsiteX15" fmla="*/ 719137 w 864393"/>
                <a:gd name="connsiteY15" fmla="*/ 602504 h 656635"/>
                <a:gd name="connsiteX16" fmla="*/ 783431 w 864393"/>
                <a:gd name="connsiteY16" fmla="*/ 595360 h 656635"/>
                <a:gd name="connsiteX17" fmla="*/ 826293 w 864393"/>
                <a:gd name="connsiteY17" fmla="*/ 59579 h 656635"/>
                <a:gd name="connsiteX18" fmla="*/ 864393 w 864393"/>
                <a:gd name="connsiteY18" fmla="*/ 607266 h 65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4393" h="656635">
                  <a:moveTo>
                    <a:pt x="0" y="554879"/>
                  </a:moveTo>
                  <a:cubicBezTo>
                    <a:pt x="29170" y="560236"/>
                    <a:pt x="58341" y="565594"/>
                    <a:pt x="76200" y="559641"/>
                  </a:cubicBezTo>
                  <a:cubicBezTo>
                    <a:pt x="94059" y="553688"/>
                    <a:pt x="93662" y="517573"/>
                    <a:pt x="107156" y="519160"/>
                  </a:cubicBezTo>
                  <a:cubicBezTo>
                    <a:pt x="120650" y="520747"/>
                    <a:pt x="137715" y="562816"/>
                    <a:pt x="157162" y="569166"/>
                  </a:cubicBezTo>
                  <a:cubicBezTo>
                    <a:pt x="176609" y="575516"/>
                    <a:pt x="204787" y="621157"/>
                    <a:pt x="223837" y="557260"/>
                  </a:cubicBezTo>
                  <a:cubicBezTo>
                    <a:pt x="242887" y="493363"/>
                    <a:pt x="262731" y="182213"/>
                    <a:pt x="271462" y="185785"/>
                  </a:cubicBezTo>
                  <a:cubicBezTo>
                    <a:pt x="280193" y="189357"/>
                    <a:pt x="269478" y="513604"/>
                    <a:pt x="276225" y="578691"/>
                  </a:cubicBezTo>
                  <a:cubicBezTo>
                    <a:pt x="282972" y="643778"/>
                    <a:pt x="297656" y="672751"/>
                    <a:pt x="311943" y="576310"/>
                  </a:cubicBezTo>
                  <a:cubicBezTo>
                    <a:pt x="326230" y="479869"/>
                    <a:pt x="350838" y="-5509"/>
                    <a:pt x="361950" y="47"/>
                  </a:cubicBezTo>
                  <a:cubicBezTo>
                    <a:pt x="373063" y="5603"/>
                    <a:pt x="362346" y="509237"/>
                    <a:pt x="378618" y="609647"/>
                  </a:cubicBezTo>
                  <a:cubicBezTo>
                    <a:pt x="394890" y="710057"/>
                    <a:pt x="442912" y="621157"/>
                    <a:pt x="459581" y="602504"/>
                  </a:cubicBezTo>
                  <a:cubicBezTo>
                    <a:pt x="476250" y="583851"/>
                    <a:pt x="463153" y="498126"/>
                    <a:pt x="478631" y="497729"/>
                  </a:cubicBezTo>
                  <a:cubicBezTo>
                    <a:pt x="494109" y="497332"/>
                    <a:pt x="529034" y="580675"/>
                    <a:pt x="552450" y="600122"/>
                  </a:cubicBezTo>
                  <a:cubicBezTo>
                    <a:pt x="575866" y="619569"/>
                    <a:pt x="598091" y="626713"/>
                    <a:pt x="619125" y="614410"/>
                  </a:cubicBezTo>
                  <a:cubicBezTo>
                    <a:pt x="640159" y="602107"/>
                    <a:pt x="661987" y="528288"/>
                    <a:pt x="678656" y="526304"/>
                  </a:cubicBezTo>
                  <a:cubicBezTo>
                    <a:pt x="695325" y="524320"/>
                    <a:pt x="701675" y="590995"/>
                    <a:pt x="719137" y="602504"/>
                  </a:cubicBezTo>
                  <a:cubicBezTo>
                    <a:pt x="736599" y="614013"/>
                    <a:pt x="765572" y="685848"/>
                    <a:pt x="783431" y="595360"/>
                  </a:cubicBezTo>
                  <a:cubicBezTo>
                    <a:pt x="801290" y="504872"/>
                    <a:pt x="812799" y="57595"/>
                    <a:pt x="826293" y="59579"/>
                  </a:cubicBezTo>
                  <a:cubicBezTo>
                    <a:pt x="839787" y="61563"/>
                    <a:pt x="852090" y="334414"/>
                    <a:pt x="864393" y="607266"/>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w="0"/>
                <a:solidFill>
                  <a:srgbClr val="353535"/>
                </a:solidFill>
                <a:effectLst>
                  <a:outerShdw blurRad="38100" dist="19050" dir="2700000" algn="tl" rotWithShape="0">
                    <a:srgbClr val="353535">
                      <a:alpha val="40000"/>
                    </a:srgbClr>
                  </a:outerShdw>
                </a:effectLst>
                <a:uLnTx/>
                <a:uFillTx/>
                <a:latin typeface="Segoe UI Semilight"/>
                <a:ea typeface="+mn-ea"/>
                <a:cs typeface="+mn-cs"/>
              </a:endParaRPr>
            </a:p>
          </p:txBody>
        </p:sp>
      </p:grpSp>
      <p:grpSp>
        <p:nvGrpSpPr>
          <p:cNvPr id="5" name="Group 4"/>
          <p:cNvGrpSpPr/>
          <p:nvPr/>
        </p:nvGrpSpPr>
        <p:grpSpPr>
          <a:xfrm>
            <a:off x="3492668" y="2152743"/>
            <a:ext cx="875082" cy="1131561"/>
            <a:chOff x="4482699" y="1920245"/>
            <a:chExt cx="875206" cy="1131722"/>
          </a:xfrm>
        </p:grpSpPr>
        <p:grpSp>
          <p:nvGrpSpPr>
            <p:cNvPr id="54" name="Group 53"/>
            <p:cNvGrpSpPr/>
            <p:nvPr/>
          </p:nvGrpSpPr>
          <p:grpSpPr>
            <a:xfrm>
              <a:off x="4482699" y="1920245"/>
              <a:ext cx="875206" cy="1131722"/>
              <a:chOff x="8280704" y="2082786"/>
              <a:chExt cx="2475485" cy="1987208"/>
            </a:xfrm>
          </p:grpSpPr>
          <p:sp>
            <p:nvSpPr>
              <p:cNvPr id="55" name="Can 25"/>
              <p:cNvSpPr/>
              <p:nvPr/>
            </p:nvSpPr>
            <p:spPr bwMode="auto">
              <a:xfrm>
                <a:off x="8280704" y="2082786"/>
                <a:ext cx="2475485" cy="1987208"/>
              </a:xfrm>
              <a:prstGeom prst="can">
                <a:avLst/>
              </a:prstGeom>
              <a:solidFill>
                <a:srgbClr val="EDAC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5" tIns="149196" rIns="186495" bIns="149196" numCol="1" spcCol="0" rtlCol="0" fromWordArt="0" anchor="t" anchorCtr="0" forceAA="0" compatLnSpc="1">
                <a:prstTxWarp prst="textNoShape">
                  <a:avLst/>
                </a:prstTxWarp>
                <a:noAutofit/>
              </a:bodyPr>
              <a:lstStyle/>
              <a:p>
                <a:pPr marL="0" marR="0" lvl="0" indent="0" algn="ctr" defTabSz="950966"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6" name="Freeform: Shape 23"/>
              <p:cNvSpPr/>
              <p:nvPr/>
            </p:nvSpPr>
            <p:spPr bwMode="auto">
              <a:xfrm>
                <a:off x="8320424" y="3215067"/>
                <a:ext cx="1375370" cy="523818"/>
              </a:xfrm>
              <a:custGeom>
                <a:avLst/>
                <a:gdLst>
                  <a:gd name="connsiteX0" fmla="*/ 0 w 2466975"/>
                  <a:gd name="connsiteY0" fmla="*/ 923991 h 1027501"/>
                  <a:gd name="connsiteX1" fmla="*/ 73025 w 2466975"/>
                  <a:gd name="connsiteY1" fmla="*/ 784291 h 1027501"/>
                  <a:gd name="connsiteX2" fmla="*/ 101600 w 2466975"/>
                  <a:gd name="connsiteY2" fmla="*/ 914466 h 1027501"/>
                  <a:gd name="connsiteX3" fmla="*/ 282575 w 2466975"/>
                  <a:gd name="connsiteY3" fmla="*/ 923991 h 1027501"/>
                  <a:gd name="connsiteX4" fmla="*/ 327025 w 2466975"/>
                  <a:gd name="connsiteY4" fmla="*/ 631891 h 1027501"/>
                  <a:gd name="connsiteX5" fmla="*/ 374650 w 2466975"/>
                  <a:gd name="connsiteY5" fmla="*/ 933516 h 1027501"/>
                  <a:gd name="connsiteX6" fmla="*/ 450850 w 2466975"/>
                  <a:gd name="connsiteY6" fmla="*/ 108016 h 1027501"/>
                  <a:gd name="connsiteX7" fmla="*/ 479425 w 2466975"/>
                  <a:gd name="connsiteY7" fmla="*/ 943041 h 1027501"/>
                  <a:gd name="connsiteX8" fmla="*/ 603250 w 2466975"/>
                  <a:gd name="connsiteY8" fmla="*/ 936691 h 1027501"/>
                  <a:gd name="connsiteX9" fmla="*/ 720725 w 2466975"/>
                  <a:gd name="connsiteY9" fmla="*/ 930341 h 1027501"/>
                  <a:gd name="connsiteX10" fmla="*/ 835025 w 2466975"/>
                  <a:gd name="connsiteY10" fmla="*/ 889066 h 1027501"/>
                  <a:gd name="connsiteX11" fmla="*/ 1000125 w 2466975"/>
                  <a:gd name="connsiteY11" fmla="*/ 930341 h 1027501"/>
                  <a:gd name="connsiteX12" fmla="*/ 1228725 w 2466975"/>
                  <a:gd name="connsiteY12" fmla="*/ 943041 h 1027501"/>
                  <a:gd name="connsiteX13" fmla="*/ 1289050 w 2466975"/>
                  <a:gd name="connsiteY13" fmla="*/ 431866 h 1027501"/>
                  <a:gd name="connsiteX14" fmla="*/ 1333500 w 2466975"/>
                  <a:gd name="connsiteY14" fmla="*/ 949391 h 1027501"/>
                  <a:gd name="connsiteX15" fmla="*/ 1460500 w 2466975"/>
                  <a:gd name="connsiteY15" fmla="*/ 965266 h 1027501"/>
                  <a:gd name="connsiteX16" fmla="*/ 1584325 w 2466975"/>
                  <a:gd name="connsiteY16" fmla="*/ 939866 h 1027501"/>
                  <a:gd name="connsiteX17" fmla="*/ 1644650 w 2466975"/>
                  <a:gd name="connsiteY17" fmla="*/ 806516 h 1027501"/>
                  <a:gd name="connsiteX18" fmla="*/ 1717675 w 2466975"/>
                  <a:gd name="connsiteY18" fmla="*/ 981141 h 1027501"/>
                  <a:gd name="connsiteX19" fmla="*/ 1851025 w 2466975"/>
                  <a:gd name="connsiteY19" fmla="*/ 968441 h 1027501"/>
                  <a:gd name="connsiteX20" fmla="*/ 1946275 w 2466975"/>
                  <a:gd name="connsiteY20" fmla="*/ 952566 h 1027501"/>
                  <a:gd name="connsiteX21" fmla="*/ 1952625 w 2466975"/>
                  <a:gd name="connsiteY21" fmla="*/ 66 h 1027501"/>
                  <a:gd name="connsiteX22" fmla="*/ 2022475 w 2466975"/>
                  <a:gd name="connsiteY22" fmla="*/ 1003366 h 1027501"/>
                  <a:gd name="connsiteX23" fmla="*/ 2054225 w 2466975"/>
                  <a:gd name="connsiteY23" fmla="*/ 708091 h 1027501"/>
                  <a:gd name="connsiteX24" fmla="*/ 2092325 w 2466975"/>
                  <a:gd name="connsiteY24" fmla="*/ 984316 h 1027501"/>
                  <a:gd name="connsiteX25" fmla="*/ 2301875 w 2466975"/>
                  <a:gd name="connsiteY25" fmla="*/ 920816 h 1027501"/>
                  <a:gd name="connsiteX26" fmla="*/ 2466975 w 2466975"/>
                  <a:gd name="connsiteY26" fmla="*/ 923991 h 102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66975" h="1027501">
                    <a:moveTo>
                      <a:pt x="0" y="923991"/>
                    </a:moveTo>
                    <a:cubicBezTo>
                      <a:pt x="28046" y="854934"/>
                      <a:pt x="56092" y="785878"/>
                      <a:pt x="73025" y="784291"/>
                    </a:cubicBezTo>
                    <a:cubicBezTo>
                      <a:pt x="89958" y="782703"/>
                      <a:pt x="66675" y="891183"/>
                      <a:pt x="101600" y="914466"/>
                    </a:cubicBezTo>
                    <a:cubicBezTo>
                      <a:pt x="136525" y="937749"/>
                      <a:pt x="245004" y="971087"/>
                      <a:pt x="282575" y="923991"/>
                    </a:cubicBezTo>
                    <a:cubicBezTo>
                      <a:pt x="320146" y="876895"/>
                      <a:pt x="311679" y="630303"/>
                      <a:pt x="327025" y="631891"/>
                    </a:cubicBezTo>
                    <a:cubicBezTo>
                      <a:pt x="342371" y="633478"/>
                      <a:pt x="354012" y="1020829"/>
                      <a:pt x="374650" y="933516"/>
                    </a:cubicBezTo>
                    <a:cubicBezTo>
                      <a:pt x="395288" y="846203"/>
                      <a:pt x="433388" y="106429"/>
                      <a:pt x="450850" y="108016"/>
                    </a:cubicBezTo>
                    <a:cubicBezTo>
                      <a:pt x="468312" y="109603"/>
                      <a:pt x="454025" y="804928"/>
                      <a:pt x="479425" y="943041"/>
                    </a:cubicBezTo>
                    <a:cubicBezTo>
                      <a:pt x="504825" y="1081154"/>
                      <a:pt x="603250" y="936691"/>
                      <a:pt x="603250" y="936691"/>
                    </a:cubicBezTo>
                    <a:cubicBezTo>
                      <a:pt x="643467" y="934574"/>
                      <a:pt x="682096" y="938279"/>
                      <a:pt x="720725" y="930341"/>
                    </a:cubicBezTo>
                    <a:cubicBezTo>
                      <a:pt x="759354" y="922403"/>
                      <a:pt x="788458" y="889066"/>
                      <a:pt x="835025" y="889066"/>
                    </a:cubicBezTo>
                    <a:cubicBezTo>
                      <a:pt x="881592" y="889066"/>
                      <a:pt x="934508" y="921345"/>
                      <a:pt x="1000125" y="930341"/>
                    </a:cubicBezTo>
                    <a:cubicBezTo>
                      <a:pt x="1065742" y="939337"/>
                      <a:pt x="1180571" y="1026120"/>
                      <a:pt x="1228725" y="943041"/>
                    </a:cubicBezTo>
                    <a:cubicBezTo>
                      <a:pt x="1276879" y="859962"/>
                      <a:pt x="1271588" y="430808"/>
                      <a:pt x="1289050" y="431866"/>
                    </a:cubicBezTo>
                    <a:cubicBezTo>
                      <a:pt x="1306512" y="432924"/>
                      <a:pt x="1304925" y="860491"/>
                      <a:pt x="1333500" y="949391"/>
                    </a:cubicBezTo>
                    <a:cubicBezTo>
                      <a:pt x="1362075" y="1038291"/>
                      <a:pt x="1418696" y="966853"/>
                      <a:pt x="1460500" y="965266"/>
                    </a:cubicBezTo>
                    <a:cubicBezTo>
                      <a:pt x="1502304" y="963679"/>
                      <a:pt x="1553633" y="966324"/>
                      <a:pt x="1584325" y="939866"/>
                    </a:cubicBezTo>
                    <a:cubicBezTo>
                      <a:pt x="1615017" y="913408"/>
                      <a:pt x="1622425" y="799637"/>
                      <a:pt x="1644650" y="806516"/>
                    </a:cubicBezTo>
                    <a:cubicBezTo>
                      <a:pt x="1666875" y="813395"/>
                      <a:pt x="1683279" y="954154"/>
                      <a:pt x="1717675" y="981141"/>
                    </a:cubicBezTo>
                    <a:cubicBezTo>
                      <a:pt x="1752071" y="1008128"/>
                      <a:pt x="1812925" y="973204"/>
                      <a:pt x="1851025" y="968441"/>
                    </a:cubicBezTo>
                    <a:cubicBezTo>
                      <a:pt x="1889125" y="963679"/>
                      <a:pt x="1929342" y="1113962"/>
                      <a:pt x="1946275" y="952566"/>
                    </a:cubicBezTo>
                    <a:cubicBezTo>
                      <a:pt x="1963208" y="791170"/>
                      <a:pt x="1939925" y="-8401"/>
                      <a:pt x="1952625" y="66"/>
                    </a:cubicBezTo>
                    <a:cubicBezTo>
                      <a:pt x="1965325" y="8533"/>
                      <a:pt x="2005542" y="885362"/>
                      <a:pt x="2022475" y="1003366"/>
                    </a:cubicBezTo>
                    <a:cubicBezTo>
                      <a:pt x="2039408" y="1121370"/>
                      <a:pt x="2042583" y="711266"/>
                      <a:pt x="2054225" y="708091"/>
                    </a:cubicBezTo>
                    <a:cubicBezTo>
                      <a:pt x="2065867" y="704916"/>
                      <a:pt x="2051050" y="948862"/>
                      <a:pt x="2092325" y="984316"/>
                    </a:cubicBezTo>
                    <a:cubicBezTo>
                      <a:pt x="2133600" y="1019770"/>
                      <a:pt x="2239433" y="930870"/>
                      <a:pt x="2301875" y="920816"/>
                    </a:cubicBezTo>
                    <a:cubicBezTo>
                      <a:pt x="2364317" y="910762"/>
                      <a:pt x="2415646" y="917376"/>
                      <a:pt x="2466975" y="923991"/>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59" name="Freeform 58"/>
            <p:cNvSpPr/>
            <p:nvPr/>
          </p:nvSpPr>
          <p:spPr bwMode="auto">
            <a:xfrm>
              <a:off x="4971098" y="2278234"/>
              <a:ext cx="338483" cy="656635"/>
            </a:xfrm>
            <a:custGeom>
              <a:avLst/>
              <a:gdLst>
                <a:gd name="connsiteX0" fmla="*/ 0 w 864393"/>
                <a:gd name="connsiteY0" fmla="*/ 554879 h 656635"/>
                <a:gd name="connsiteX1" fmla="*/ 76200 w 864393"/>
                <a:gd name="connsiteY1" fmla="*/ 559641 h 656635"/>
                <a:gd name="connsiteX2" fmla="*/ 107156 w 864393"/>
                <a:gd name="connsiteY2" fmla="*/ 519160 h 656635"/>
                <a:gd name="connsiteX3" fmla="*/ 157162 w 864393"/>
                <a:gd name="connsiteY3" fmla="*/ 569166 h 656635"/>
                <a:gd name="connsiteX4" fmla="*/ 223837 w 864393"/>
                <a:gd name="connsiteY4" fmla="*/ 557260 h 656635"/>
                <a:gd name="connsiteX5" fmla="*/ 271462 w 864393"/>
                <a:gd name="connsiteY5" fmla="*/ 185785 h 656635"/>
                <a:gd name="connsiteX6" fmla="*/ 276225 w 864393"/>
                <a:gd name="connsiteY6" fmla="*/ 578691 h 656635"/>
                <a:gd name="connsiteX7" fmla="*/ 311943 w 864393"/>
                <a:gd name="connsiteY7" fmla="*/ 576310 h 656635"/>
                <a:gd name="connsiteX8" fmla="*/ 361950 w 864393"/>
                <a:gd name="connsiteY8" fmla="*/ 47 h 656635"/>
                <a:gd name="connsiteX9" fmla="*/ 378618 w 864393"/>
                <a:gd name="connsiteY9" fmla="*/ 609647 h 656635"/>
                <a:gd name="connsiteX10" fmla="*/ 459581 w 864393"/>
                <a:gd name="connsiteY10" fmla="*/ 602504 h 656635"/>
                <a:gd name="connsiteX11" fmla="*/ 478631 w 864393"/>
                <a:gd name="connsiteY11" fmla="*/ 497729 h 656635"/>
                <a:gd name="connsiteX12" fmla="*/ 552450 w 864393"/>
                <a:gd name="connsiteY12" fmla="*/ 600122 h 656635"/>
                <a:gd name="connsiteX13" fmla="*/ 619125 w 864393"/>
                <a:gd name="connsiteY13" fmla="*/ 614410 h 656635"/>
                <a:gd name="connsiteX14" fmla="*/ 678656 w 864393"/>
                <a:gd name="connsiteY14" fmla="*/ 526304 h 656635"/>
                <a:gd name="connsiteX15" fmla="*/ 719137 w 864393"/>
                <a:gd name="connsiteY15" fmla="*/ 602504 h 656635"/>
                <a:gd name="connsiteX16" fmla="*/ 783431 w 864393"/>
                <a:gd name="connsiteY16" fmla="*/ 595360 h 656635"/>
                <a:gd name="connsiteX17" fmla="*/ 826293 w 864393"/>
                <a:gd name="connsiteY17" fmla="*/ 59579 h 656635"/>
                <a:gd name="connsiteX18" fmla="*/ 864393 w 864393"/>
                <a:gd name="connsiteY18" fmla="*/ 607266 h 65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4393" h="656635">
                  <a:moveTo>
                    <a:pt x="0" y="554879"/>
                  </a:moveTo>
                  <a:cubicBezTo>
                    <a:pt x="29170" y="560236"/>
                    <a:pt x="58341" y="565594"/>
                    <a:pt x="76200" y="559641"/>
                  </a:cubicBezTo>
                  <a:cubicBezTo>
                    <a:pt x="94059" y="553688"/>
                    <a:pt x="93662" y="517573"/>
                    <a:pt x="107156" y="519160"/>
                  </a:cubicBezTo>
                  <a:cubicBezTo>
                    <a:pt x="120650" y="520747"/>
                    <a:pt x="137715" y="562816"/>
                    <a:pt x="157162" y="569166"/>
                  </a:cubicBezTo>
                  <a:cubicBezTo>
                    <a:pt x="176609" y="575516"/>
                    <a:pt x="204787" y="621157"/>
                    <a:pt x="223837" y="557260"/>
                  </a:cubicBezTo>
                  <a:cubicBezTo>
                    <a:pt x="242887" y="493363"/>
                    <a:pt x="262731" y="182213"/>
                    <a:pt x="271462" y="185785"/>
                  </a:cubicBezTo>
                  <a:cubicBezTo>
                    <a:pt x="280193" y="189357"/>
                    <a:pt x="269478" y="513604"/>
                    <a:pt x="276225" y="578691"/>
                  </a:cubicBezTo>
                  <a:cubicBezTo>
                    <a:pt x="282972" y="643778"/>
                    <a:pt x="297656" y="672751"/>
                    <a:pt x="311943" y="576310"/>
                  </a:cubicBezTo>
                  <a:cubicBezTo>
                    <a:pt x="326230" y="479869"/>
                    <a:pt x="350838" y="-5509"/>
                    <a:pt x="361950" y="47"/>
                  </a:cubicBezTo>
                  <a:cubicBezTo>
                    <a:pt x="373063" y="5603"/>
                    <a:pt x="362346" y="509237"/>
                    <a:pt x="378618" y="609647"/>
                  </a:cubicBezTo>
                  <a:cubicBezTo>
                    <a:pt x="394890" y="710057"/>
                    <a:pt x="442912" y="621157"/>
                    <a:pt x="459581" y="602504"/>
                  </a:cubicBezTo>
                  <a:cubicBezTo>
                    <a:pt x="476250" y="583851"/>
                    <a:pt x="463153" y="498126"/>
                    <a:pt x="478631" y="497729"/>
                  </a:cubicBezTo>
                  <a:cubicBezTo>
                    <a:pt x="494109" y="497332"/>
                    <a:pt x="529034" y="580675"/>
                    <a:pt x="552450" y="600122"/>
                  </a:cubicBezTo>
                  <a:cubicBezTo>
                    <a:pt x="575866" y="619569"/>
                    <a:pt x="598091" y="626713"/>
                    <a:pt x="619125" y="614410"/>
                  </a:cubicBezTo>
                  <a:cubicBezTo>
                    <a:pt x="640159" y="602107"/>
                    <a:pt x="661987" y="528288"/>
                    <a:pt x="678656" y="526304"/>
                  </a:cubicBezTo>
                  <a:cubicBezTo>
                    <a:pt x="695325" y="524320"/>
                    <a:pt x="701675" y="590995"/>
                    <a:pt x="719137" y="602504"/>
                  </a:cubicBezTo>
                  <a:cubicBezTo>
                    <a:pt x="736599" y="614013"/>
                    <a:pt x="765572" y="685848"/>
                    <a:pt x="783431" y="595360"/>
                  </a:cubicBezTo>
                  <a:cubicBezTo>
                    <a:pt x="801290" y="504872"/>
                    <a:pt x="812799" y="57595"/>
                    <a:pt x="826293" y="59579"/>
                  </a:cubicBezTo>
                  <a:cubicBezTo>
                    <a:pt x="839787" y="61563"/>
                    <a:pt x="852090" y="334414"/>
                    <a:pt x="864393" y="607266"/>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w="0"/>
                <a:solidFill>
                  <a:srgbClr val="353535"/>
                </a:solidFill>
                <a:effectLst>
                  <a:outerShdw blurRad="38100" dist="19050" dir="2700000" algn="tl" rotWithShape="0">
                    <a:srgbClr val="353535">
                      <a:alpha val="40000"/>
                    </a:srgbClr>
                  </a:outerShdw>
                </a:effectLst>
                <a:uLnTx/>
                <a:uFillTx/>
                <a:latin typeface="Segoe UI Semilight"/>
                <a:ea typeface="+mn-ea"/>
                <a:cs typeface="+mn-cs"/>
              </a:endParaRPr>
            </a:p>
          </p:txBody>
        </p:sp>
      </p:grpSp>
      <p:grpSp>
        <p:nvGrpSpPr>
          <p:cNvPr id="6" name="Group 5"/>
          <p:cNvGrpSpPr/>
          <p:nvPr/>
        </p:nvGrpSpPr>
        <p:grpSpPr>
          <a:xfrm>
            <a:off x="4457558" y="2152743"/>
            <a:ext cx="875082" cy="1131561"/>
            <a:chOff x="5562025" y="1920245"/>
            <a:chExt cx="875206" cy="1131722"/>
          </a:xfrm>
        </p:grpSpPr>
        <p:sp>
          <p:nvSpPr>
            <p:cNvPr id="57" name="Can 25"/>
            <p:cNvSpPr/>
            <p:nvPr/>
          </p:nvSpPr>
          <p:spPr bwMode="auto">
            <a:xfrm>
              <a:off x="5562025" y="1920245"/>
              <a:ext cx="875206" cy="1131722"/>
            </a:xfrm>
            <a:prstGeom prst="can">
              <a:avLst/>
            </a:prstGeom>
            <a:solidFill>
              <a:srgbClr val="EDAC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5" tIns="149196" rIns="186495" bIns="149196" numCol="1" spcCol="0" rtlCol="0" fromWordArt="0" anchor="t" anchorCtr="0" forceAA="0" compatLnSpc="1">
              <a:prstTxWarp prst="textNoShape">
                <a:avLst/>
              </a:prstTxWarp>
              <a:noAutofit/>
            </a:bodyPr>
            <a:lstStyle/>
            <a:p>
              <a:pPr marL="0" marR="0" lvl="0" indent="0" algn="ctr" defTabSz="950966"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8" name="Freeform 57"/>
            <p:cNvSpPr/>
            <p:nvPr/>
          </p:nvSpPr>
          <p:spPr bwMode="auto">
            <a:xfrm>
              <a:off x="5567651" y="2415064"/>
              <a:ext cx="386904" cy="489900"/>
            </a:xfrm>
            <a:custGeom>
              <a:avLst/>
              <a:gdLst>
                <a:gd name="connsiteX0" fmla="*/ 0 w 864393"/>
                <a:gd name="connsiteY0" fmla="*/ 554879 h 656635"/>
                <a:gd name="connsiteX1" fmla="*/ 76200 w 864393"/>
                <a:gd name="connsiteY1" fmla="*/ 559641 h 656635"/>
                <a:gd name="connsiteX2" fmla="*/ 107156 w 864393"/>
                <a:gd name="connsiteY2" fmla="*/ 519160 h 656635"/>
                <a:gd name="connsiteX3" fmla="*/ 157162 w 864393"/>
                <a:gd name="connsiteY3" fmla="*/ 569166 h 656635"/>
                <a:gd name="connsiteX4" fmla="*/ 223837 w 864393"/>
                <a:gd name="connsiteY4" fmla="*/ 557260 h 656635"/>
                <a:gd name="connsiteX5" fmla="*/ 271462 w 864393"/>
                <a:gd name="connsiteY5" fmla="*/ 185785 h 656635"/>
                <a:gd name="connsiteX6" fmla="*/ 276225 w 864393"/>
                <a:gd name="connsiteY6" fmla="*/ 578691 h 656635"/>
                <a:gd name="connsiteX7" fmla="*/ 311943 w 864393"/>
                <a:gd name="connsiteY7" fmla="*/ 576310 h 656635"/>
                <a:gd name="connsiteX8" fmla="*/ 361950 w 864393"/>
                <a:gd name="connsiteY8" fmla="*/ 47 h 656635"/>
                <a:gd name="connsiteX9" fmla="*/ 378618 w 864393"/>
                <a:gd name="connsiteY9" fmla="*/ 609647 h 656635"/>
                <a:gd name="connsiteX10" fmla="*/ 459581 w 864393"/>
                <a:gd name="connsiteY10" fmla="*/ 602504 h 656635"/>
                <a:gd name="connsiteX11" fmla="*/ 478631 w 864393"/>
                <a:gd name="connsiteY11" fmla="*/ 497729 h 656635"/>
                <a:gd name="connsiteX12" fmla="*/ 552450 w 864393"/>
                <a:gd name="connsiteY12" fmla="*/ 600122 h 656635"/>
                <a:gd name="connsiteX13" fmla="*/ 619125 w 864393"/>
                <a:gd name="connsiteY13" fmla="*/ 614410 h 656635"/>
                <a:gd name="connsiteX14" fmla="*/ 678656 w 864393"/>
                <a:gd name="connsiteY14" fmla="*/ 526304 h 656635"/>
                <a:gd name="connsiteX15" fmla="*/ 719137 w 864393"/>
                <a:gd name="connsiteY15" fmla="*/ 602504 h 656635"/>
                <a:gd name="connsiteX16" fmla="*/ 783431 w 864393"/>
                <a:gd name="connsiteY16" fmla="*/ 595360 h 656635"/>
                <a:gd name="connsiteX17" fmla="*/ 826293 w 864393"/>
                <a:gd name="connsiteY17" fmla="*/ 59579 h 656635"/>
                <a:gd name="connsiteX18" fmla="*/ 864393 w 864393"/>
                <a:gd name="connsiteY18" fmla="*/ 607266 h 65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4393" h="656635">
                  <a:moveTo>
                    <a:pt x="0" y="554879"/>
                  </a:moveTo>
                  <a:cubicBezTo>
                    <a:pt x="29170" y="560236"/>
                    <a:pt x="58341" y="565594"/>
                    <a:pt x="76200" y="559641"/>
                  </a:cubicBezTo>
                  <a:cubicBezTo>
                    <a:pt x="94059" y="553688"/>
                    <a:pt x="93662" y="517573"/>
                    <a:pt x="107156" y="519160"/>
                  </a:cubicBezTo>
                  <a:cubicBezTo>
                    <a:pt x="120650" y="520747"/>
                    <a:pt x="137715" y="562816"/>
                    <a:pt x="157162" y="569166"/>
                  </a:cubicBezTo>
                  <a:cubicBezTo>
                    <a:pt x="176609" y="575516"/>
                    <a:pt x="204787" y="621157"/>
                    <a:pt x="223837" y="557260"/>
                  </a:cubicBezTo>
                  <a:cubicBezTo>
                    <a:pt x="242887" y="493363"/>
                    <a:pt x="262731" y="182213"/>
                    <a:pt x="271462" y="185785"/>
                  </a:cubicBezTo>
                  <a:cubicBezTo>
                    <a:pt x="280193" y="189357"/>
                    <a:pt x="269478" y="513604"/>
                    <a:pt x="276225" y="578691"/>
                  </a:cubicBezTo>
                  <a:cubicBezTo>
                    <a:pt x="282972" y="643778"/>
                    <a:pt x="297656" y="672751"/>
                    <a:pt x="311943" y="576310"/>
                  </a:cubicBezTo>
                  <a:cubicBezTo>
                    <a:pt x="326230" y="479869"/>
                    <a:pt x="350838" y="-5509"/>
                    <a:pt x="361950" y="47"/>
                  </a:cubicBezTo>
                  <a:cubicBezTo>
                    <a:pt x="373063" y="5603"/>
                    <a:pt x="362346" y="509237"/>
                    <a:pt x="378618" y="609647"/>
                  </a:cubicBezTo>
                  <a:cubicBezTo>
                    <a:pt x="394890" y="710057"/>
                    <a:pt x="442912" y="621157"/>
                    <a:pt x="459581" y="602504"/>
                  </a:cubicBezTo>
                  <a:cubicBezTo>
                    <a:pt x="476250" y="583851"/>
                    <a:pt x="463153" y="498126"/>
                    <a:pt x="478631" y="497729"/>
                  </a:cubicBezTo>
                  <a:cubicBezTo>
                    <a:pt x="494109" y="497332"/>
                    <a:pt x="529034" y="580675"/>
                    <a:pt x="552450" y="600122"/>
                  </a:cubicBezTo>
                  <a:cubicBezTo>
                    <a:pt x="575866" y="619569"/>
                    <a:pt x="598091" y="626713"/>
                    <a:pt x="619125" y="614410"/>
                  </a:cubicBezTo>
                  <a:cubicBezTo>
                    <a:pt x="640159" y="602107"/>
                    <a:pt x="661987" y="528288"/>
                    <a:pt x="678656" y="526304"/>
                  </a:cubicBezTo>
                  <a:cubicBezTo>
                    <a:pt x="695325" y="524320"/>
                    <a:pt x="701675" y="590995"/>
                    <a:pt x="719137" y="602504"/>
                  </a:cubicBezTo>
                  <a:cubicBezTo>
                    <a:pt x="736599" y="614013"/>
                    <a:pt x="765572" y="685848"/>
                    <a:pt x="783431" y="595360"/>
                  </a:cubicBezTo>
                  <a:cubicBezTo>
                    <a:pt x="801290" y="504872"/>
                    <a:pt x="812799" y="57595"/>
                    <a:pt x="826293" y="59579"/>
                  </a:cubicBezTo>
                  <a:cubicBezTo>
                    <a:pt x="839787" y="61563"/>
                    <a:pt x="852090" y="334414"/>
                    <a:pt x="864393" y="607266"/>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w="0"/>
                <a:solidFill>
                  <a:srgbClr val="353535"/>
                </a:solidFill>
                <a:effectLst>
                  <a:outerShdw blurRad="38100" dist="19050" dir="2700000" algn="tl" rotWithShape="0">
                    <a:srgbClr val="353535">
                      <a:alpha val="40000"/>
                    </a:srgbClr>
                  </a:outerShdw>
                </a:effectLst>
                <a:uLnTx/>
                <a:uFillTx/>
                <a:latin typeface="Segoe UI Semilight"/>
                <a:ea typeface="+mn-ea"/>
                <a:cs typeface="+mn-cs"/>
              </a:endParaRPr>
            </a:p>
          </p:txBody>
        </p:sp>
        <p:sp>
          <p:nvSpPr>
            <p:cNvPr id="60" name="Freeform: Shape 23"/>
            <p:cNvSpPr/>
            <p:nvPr/>
          </p:nvSpPr>
          <p:spPr bwMode="auto">
            <a:xfrm>
              <a:off x="5956597" y="2188845"/>
              <a:ext cx="467664" cy="677285"/>
            </a:xfrm>
            <a:custGeom>
              <a:avLst/>
              <a:gdLst>
                <a:gd name="connsiteX0" fmla="*/ 0 w 2466975"/>
                <a:gd name="connsiteY0" fmla="*/ 923991 h 1027501"/>
                <a:gd name="connsiteX1" fmla="*/ 73025 w 2466975"/>
                <a:gd name="connsiteY1" fmla="*/ 784291 h 1027501"/>
                <a:gd name="connsiteX2" fmla="*/ 101600 w 2466975"/>
                <a:gd name="connsiteY2" fmla="*/ 914466 h 1027501"/>
                <a:gd name="connsiteX3" fmla="*/ 282575 w 2466975"/>
                <a:gd name="connsiteY3" fmla="*/ 923991 h 1027501"/>
                <a:gd name="connsiteX4" fmla="*/ 327025 w 2466975"/>
                <a:gd name="connsiteY4" fmla="*/ 631891 h 1027501"/>
                <a:gd name="connsiteX5" fmla="*/ 374650 w 2466975"/>
                <a:gd name="connsiteY5" fmla="*/ 933516 h 1027501"/>
                <a:gd name="connsiteX6" fmla="*/ 450850 w 2466975"/>
                <a:gd name="connsiteY6" fmla="*/ 108016 h 1027501"/>
                <a:gd name="connsiteX7" fmla="*/ 479425 w 2466975"/>
                <a:gd name="connsiteY7" fmla="*/ 943041 h 1027501"/>
                <a:gd name="connsiteX8" fmla="*/ 603250 w 2466975"/>
                <a:gd name="connsiteY8" fmla="*/ 936691 h 1027501"/>
                <a:gd name="connsiteX9" fmla="*/ 720725 w 2466975"/>
                <a:gd name="connsiteY9" fmla="*/ 930341 h 1027501"/>
                <a:gd name="connsiteX10" fmla="*/ 835025 w 2466975"/>
                <a:gd name="connsiteY10" fmla="*/ 889066 h 1027501"/>
                <a:gd name="connsiteX11" fmla="*/ 1000125 w 2466975"/>
                <a:gd name="connsiteY11" fmla="*/ 930341 h 1027501"/>
                <a:gd name="connsiteX12" fmla="*/ 1228725 w 2466975"/>
                <a:gd name="connsiteY12" fmla="*/ 943041 h 1027501"/>
                <a:gd name="connsiteX13" fmla="*/ 1289050 w 2466975"/>
                <a:gd name="connsiteY13" fmla="*/ 431866 h 1027501"/>
                <a:gd name="connsiteX14" fmla="*/ 1333500 w 2466975"/>
                <a:gd name="connsiteY14" fmla="*/ 949391 h 1027501"/>
                <a:gd name="connsiteX15" fmla="*/ 1460500 w 2466975"/>
                <a:gd name="connsiteY15" fmla="*/ 965266 h 1027501"/>
                <a:gd name="connsiteX16" fmla="*/ 1584325 w 2466975"/>
                <a:gd name="connsiteY16" fmla="*/ 939866 h 1027501"/>
                <a:gd name="connsiteX17" fmla="*/ 1644650 w 2466975"/>
                <a:gd name="connsiteY17" fmla="*/ 806516 h 1027501"/>
                <a:gd name="connsiteX18" fmla="*/ 1717675 w 2466975"/>
                <a:gd name="connsiteY18" fmla="*/ 981141 h 1027501"/>
                <a:gd name="connsiteX19" fmla="*/ 1851025 w 2466975"/>
                <a:gd name="connsiteY19" fmla="*/ 968441 h 1027501"/>
                <a:gd name="connsiteX20" fmla="*/ 1946275 w 2466975"/>
                <a:gd name="connsiteY20" fmla="*/ 952566 h 1027501"/>
                <a:gd name="connsiteX21" fmla="*/ 1952625 w 2466975"/>
                <a:gd name="connsiteY21" fmla="*/ 66 h 1027501"/>
                <a:gd name="connsiteX22" fmla="*/ 2022475 w 2466975"/>
                <a:gd name="connsiteY22" fmla="*/ 1003366 h 1027501"/>
                <a:gd name="connsiteX23" fmla="*/ 2054225 w 2466975"/>
                <a:gd name="connsiteY23" fmla="*/ 708091 h 1027501"/>
                <a:gd name="connsiteX24" fmla="*/ 2092325 w 2466975"/>
                <a:gd name="connsiteY24" fmla="*/ 984316 h 1027501"/>
                <a:gd name="connsiteX25" fmla="*/ 2301875 w 2466975"/>
                <a:gd name="connsiteY25" fmla="*/ 920816 h 1027501"/>
                <a:gd name="connsiteX26" fmla="*/ 2466975 w 2466975"/>
                <a:gd name="connsiteY26" fmla="*/ 923991 h 102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66975" h="1027501">
                  <a:moveTo>
                    <a:pt x="0" y="923991"/>
                  </a:moveTo>
                  <a:cubicBezTo>
                    <a:pt x="28046" y="854934"/>
                    <a:pt x="56092" y="785878"/>
                    <a:pt x="73025" y="784291"/>
                  </a:cubicBezTo>
                  <a:cubicBezTo>
                    <a:pt x="89958" y="782703"/>
                    <a:pt x="66675" y="891183"/>
                    <a:pt x="101600" y="914466"/>
                  </a:cubicBezTo>
                  <a:cubicBezTo>
                    <a:pt x="136525" y="937749"/>
                    <a:pt x="245004" y="971087"/>
                    <a:pt x="282575" y="923991"/>
                  </a:cubicBezTo>
                  <a:cubicBezTo>
                    <a:pt x="320146" y="876895"/>
                    <a:pt x="311679" y="630303"/>
                    <a:pt x="327025" y="631891"/>
                  </a:cubicBezTo>
                  <a:cubicBezTo>
                    <a:pt x="342371" y="633478"/>
                    <a:pt x="354012" y="1020829"/>
                    <a:pt x="374650" y="933516"/>
                  </a:cubicBezTo>
                  <a:cubicBezTo>
                    <a:pt x="395288" y="846203"/>
                    <a:pt x="433388" y="106429"/>
                    <a:pt x="450850" y="108016"/>
                  </a:cubicBezTo>
                  <a:cubicBezTo>
                    <a:pt x="468312" y="109603"/>
                    <a:pt x="454025" y="804928"/>
                    <a:pt x="479425" y="943041"/>
                  </a:cubicBezTo>
                  <a:cubicBezTo>
                    <a:pt x="504825" y="1081154"/>
                    <a:pt x="603250" y="936691"/>
                    <a:pt x="603250" y="936691"/>
                  </a:cubicBezTo>
                  <a:cubicBezTo>
                    <a:pt x="643467" y="934574"/>
                    <a:pt x="682096" y="938279"/>
                    <a:pt x="720725" y="930341"/>
                  </a:cubicBezTo>
                  <a:cubicBezTo>
                    <a:pt x="759354" y="922403"/>
                    <a:pt x="788458" y="889066"/>
                    <a:pt x="835025" y="889066"/>
                  </a:cubicBezTo>
                  <a:cubicBezTo>
                    <a:pt x="881592" y="889066"/>
                    <a:pt x="934508" y="921345"/>
                    <a:pt x="1000125" y="930341"/>
                  </a:cubicBezTo>
                  <a:cubicBezTo>
                    <a:pt x="1065742" y="939337"/>
                    <a:pt x="1180571" y="1026120"/>
                    <a:pt x="1228725" y="943041"/>
                  </a:cubicBezTo>
                  <a:cubicBezTo>
                    <a:pt x="1276879" y="859962"/>
                    <a:pt x="1271588" y="430808"/>
                    <a:pt x="1289050" y="431866"/>
                  </a:cubicBezTo>
                  <a:cubicBezTo>
                    <a:pt x="1306512" y="432924"/>
                    <a:pt x="1304925" y="860491"/>
                    <a:pt x="1333500" y="949391"/>
                  </a:cubicBezTo>
                  <a:cubicBezTo>
                    <a:pt x="1362075" y="1038291"/>
                    <a:pt x="1418696" y="966853"/>
                    <a:pt x="1460500" y="965266"/>
                  </a:cubicBezTo>
                  <a:cubicBezTo>
                    <a:pt x="1502304" y="963679"/>
                    <a:pt x="1553633" y="966324"/>
                    <a:pt x="1584325" y="939866"/>
                  </a:cubicBezTo>
                  <a:cubicBezTo>
                    <a:pt x="1615017" y="913408"/>
                    <a:pt x="1622425" y="799637"/>
                    <a:pt x="1644650" y="806516"/>
                  </a:cubicBezTo>
                  <a:cubicBezTo>
                    <a:pt x="1666875" y="813395"/>
                    <a:pt x="1683279" y="954154"/>
                    <a:pt x="1717675" y="981141"/>
                  </a:cubicBezTo>
                  <a:cubicBezTo>
                    <a:pt x="1752071" y="1008128"/>
                    <a:pt x="1812925" y="973204"/>
                    <a:pt x="1851025" y="968441"/>
                  </a:cubicBezTo>
                  <a:cubicBezTo>
                    <a:pt x="1889125" y="963679"/>
                    <a:pt x="1929342" y="1113962"/>
                    <a:pt x="1946275" y="952566"/>
                  </a:cubicBezTo>
                  <a:cubicBezTo>
                    <a:pt x="1963208" y="791170"/>
                    <a:pt x="1939925" y="-8401"/>
                    <a:pt x="1952625" y="66"/>
                  </a:cubicBezTo>
                  <a:cubicBezTo>
                    <a:pt x="1965325" y="8533"/>
                    <a:pt x="2005542" y="885362"/>
                    <a:pt x="2022475" y="1003366"/>
                  </a:cubicBezTo>
                  <a:cubicBezTo>
                    <a:pt x="2039408" y="1121370"/>
                    <a:pt x="2042583" y="711266"/>
                    <a:pt x="2054225" y="708091"/>
                  </a:cubicBezTo>
                  <a:cubicBezTo>
                    <a:pt x="2065867" y="704916"/>
                    <a:pt x="2051050" y="948862"/>
                    <a:pt x="2092325" y="984316"/>
                  </a:cubicBezTo>
                  <a:cubicBezTo>
                    <a:pt x="2133600" y="1019770"/>
                    <a:pt x="2239433" y="930870"/>
                    <a:pt x="2301875" y="920816"/>
                  </a:cubicBezTo>
                  <a:cubicBezTo>
                    <a:pt x="2364317" y="910762"/>
                    <a:pt x="2415646" y="917376"/>
                    <a:pt x="2466975" y="923991"/>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61" name="Group 60"/>
          <p:cNvGrpSpPr/>
          <p:nvPr/>
        </p:nvGrpSpPr>
        <p:grpSpPr>
          <a:xfrm flipH="1">
            <a:off x="4466592" y="3319953"/>
            <a:ext cx="875082" cy="1131561"/>
            <a:chOff x="8280704" y="2082786"/>
            <a:chExt cx="2475485" cy="1987208"/>
          </a:xfrm>
        </p:grpSpPr>
        <p:sp>
          <p:nvSpPr>
            <p:cNvPr id="62" name="Can 25"/>
            <p:cNvSpPr/>
            <p:nvPr/>
          </p:nvSpPr>
          <p:spPr bwMode="auto">
            <a:xfrm>
              <a:off x="8280704" y="2082786"/>
              <a:ext cx="2475485" cy="1987208"/>
            </a:xfrm>
            <a:prstGeom prst="can">
              <a:avLst/>
            </a:prstGeom>
            <a:solidFill>
              <a:srgbClr val="EDAC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5" tIns="149196" rIns="186495" bIns="149196" numCol="1" spcCol="0" rtlCol="0" fromWordArt="0" anchor="t" anchorCtr="0" forceAA="0" compatLnSpc="1">
              <a:prstTxWarp prst="textNoShape">
                <a:avLst/>
              </a:prstTxWarp>
              <a:noAutofit/>
            </a:bodyPr>
            <a:lstStyle/>
            <a:p>
              <a:pPr marL="0" marR="0" lvl="0" indent="0" algn="ctr" defTabSz="950966"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3" name="Freeform: Shape 23"/>
            <p:cNvSpPr/>
            <p:nvPr/>
          </p:nvSpPr>
          <p:spPr bwMode="auto">
            <a:xfrm>
              <a:off x="8364503" y="2711384"/>
              <a:ext cx="2389225" cy="1027500"/>
            </a:xfrm>
            <a:custGeom>
              <a:avLst/>
              <a:gdLst>
                <a:gd name="connsiteX0" fmla="*/ 0 w 2466975"/>
                <a:gd name="connsiteY0" fmla="*/ 923991 h 1027501"/>
                <a:gd name="connsiteX1" fmla="*/ 73025 w 2466975"/>
                <a:gd name="connsiteY1" fmla="*/ 784291 h 1027501"/>
                <a:gd name="connsiteX2" fmla="*/ 101600 w 2466975"/>
                <a:gd name="connsiteY2" fmla="*/ 914466 h 1027501"/>
                <a:gd name="connsiteX3" fmla="*/ 282575 w 2466975"/>
                <a:gd name="connsiteY3" fmla="*/ 923991 h 1027501"/>
                <a:gd name="connsiteX4" fmla="*/ 327025 w 2466975"/>
                <a:gd name="connsiteY4" fmla="*/ 631891 h 1027501"/>
                <a:gd name="connsiteX5" fmla="*/ 374650 w 2466975"/>
                <a:gd name="connsiteY5" fmla="*/ 933516 h 1027501"/>
                <a:gd name="connsiteX6" fmla="*/ 450850 w 2466975"/>
                <a:gd name="connsiteY6" fmla="*/ 108016 h 1027501"/>
                <a:gd name="connsiteX7" fmla="*/ 479425 w 2466975"/>
                <a:gd name="connsiteY7" fmla="*/ 943041 h 1027501"/>
                <a:gd name="connsiteX8" fmla="*/ 603250 w 2466975"/>
                <a:gd name="connsiteY8" fmla="*/ 936691 h 1027501"/>
                <a:gd name="connsiteX9" fmla="*/ 720725 w 2466975"/>
                <a:gd name="connsiteY9" fmla="*/ 930341 h 1027501"/>
                <a:gd name="connsiteX10" fmla="*/ 835025 w 2466975"/>
                <a:gd name="connsiteY10" fmla="*/ 889066 h 1027501"/>
                <a:gd name="connsiteX11" fmla="*/ 1000125 w 2466975"/>
                <a:gd name="connsiteY11" fmla="*/ 930341 h 1027501"/>
                <a:gd name="connsiteX12" fmla="*/ 1228725 w 2466975"/>
                <a:gd name="connsiteY12" fmla="*/ 943041 h 1027501"/>
                <a:gd name="connsiteX13" fmla="*/ 1289050 w 2466975"/>
                <a:gd name="connsiteY13" fmla="*/ 431866 h 1027501"/>
                <a:gd name="connsiteX14" fmla="*/ 1333500 w 2466975"/>
                <a:gd name="connsiteY14" fmla="*/ 949391 h 1027501"/>
                <a:gd name="connsiteX15" fmla="*/ 1460500 w 2466975"/>
                <a:gd name="connsiteY15" fmla="*/ 965266 h 1027501"/>
                <a:gd name="connsiteX16" fmla="*/ 1584325 w 2466975"/>
                <a:gd name="connsiteY16" fmla="*/ 939866 h 1027501"/>
                <a:gd name="connsiteX17" fmla="*/ 1644650 w 2466975"/>
                <a:gd name="connsiteY17" fmla="*/ 806516 h 1027501"/>
                <a:gd name="connsiteX18" fmla="*/ 1717675 w 2466975"/>
                <a:gd name="connsiteY18" fmla="*/ 981141 h 1027501"/>
                <a:gd name="connsiteX19" fmla="*/ 1851025 w 2466975"/>
                <a:gd name="connsiteY19" fmla="*/ 968441 h 1027501"/>
                <a:gd name="connsiteX20" fmla="*/ 1946275 w 2466975"/>
                <a:gd name="connsiteY20" fmla="*/ 952566 h 1027501"/>
                <a:gd name="connsiteX21" fmla="*/ 1952625 w 2466975"/>
                <a:gd name="connsiteY21" fmla="*/ 66 h 1027501"/>
                <a:gd name="connsiteX22" fmla="*/ 2022475 w 2466975"/>
                <a:gd name="connsiteY22" fmla="*/ 1003366 h 1027501"/>
                <a:gd name="connsiteX23" fmla="*/ 2054225 w 2466975"/>
                <a:gd name="connsiteY23" fmla="*/ 708091 h 1027501"/>
                <a:gd name="connsiteX24" fmla="*/ 2092325 w 2466975"/>
                <a:gd name="connsiteY24" fmla="*/ 984316 h 1027501"/>
                <a:gd name="connsiteX25" fmla="*/ 2301875 w 2466975"/>
                <a:gd name="connsiteY25" fmla="*/ 920816 h 1027501"/>
                <a:gd name="connsiteX26" fmla="*/ 2466975 w 2466975"/>
                <a:gd name="connsiteY26" fmla="*/ 923991 h 102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66975" h="1027501">
                  <a:moveTo>
                    <a:pt x="0" y="923991"/>
                  </a:moveTo>
                  <a:cubicBezTo>
                    <a:pt x="28046" y="854934"/>
                    <a:pt x="56092" y="785878"/>
                    <a:pt x="73025" y="784291"/>
                  </a:cubicBezTo>
                  <a:cubicBezTo>
                    <a:pt x="89958" y="782703"/>
                    <a:pt x="66675" y="891183"/>
                    <a:pt x="101600" y="914466"/>
                  </a:cubicBezTo>
                  <a:cubicBezTo>
                    <a:pt x="136525" y="937749"/>
                    <a:pt x="245004" y="971087"/>
                    <a:pt x="282575" y="923991"/>
                  </a:cubicBezTo>
                  <a:cubicBezTo>
                    <a:pt x="320146" y="876895"/>
                    <a:pt x="311679" y="630303"/>
                    <a:pt x="327025" y="631891"/>
                  </a:cubicBezTo>
                  <a:cubicBezTo>
                    <a:pt x="342371" y="633478"/>
                    <a:pt x="354012" y="1020829"/>
                    <a:pt x="374650" y="933516"/>
                  </a:cubicBezTo>
                  <a:cubicBezTo>
                    <a:pt x="395288" y="846203"/>
                    <a:pt x="433388" y="106429"/>
                    <a:pt x="450850" y="108016"/>
                  </a:cubicBezTo>
                  <a:cubicBezTo>
                    <a:pt x="468312" y="109603"/>
                    <a:pt x="454025" y="804928"/>
                    <a:pt x="479425" y="943041"/>
                  </a:cubicBezTo>
                  <a:cubicBezTo>
                    <a:pt x="504825" y="1081154"/>
                    <a:pt x="603250" y="936691"/>
                    <a:pt x="603250" y="936691"/>
                  </a:cubicBezTo>
                  <a:cubicBezTo>
                    <a:pt x="643467" y="934574"/>
                    <a:pt x="682096" y="938279"/>
                    <a:pt x="720725" y="930341"/>
                  </a:cubicBezTo>
                  <a:cubicBezTo>
                    <a:pt x="759354" y="922403"/>
                    <a:pt x="788458" y="889066"/>
                    <a:pt x="835025" y="889066"/>
                  </a:cubicBezTo>
                  <a:cubicBezTo>
                    <a:pt x="881592" y="889066"/>
                    <a:pt x="934508" y="921345"/>
                    <a:pt x="1000125" y="930341"/>
                  </a:cubicBezTo>
                  <a:cubicBezTo>
                    <a:pt x="1065742" y="939337"/>
                    <a:pt x="1180571" y="1026120"/>
                    <a:pt x="1228725" y="943041"/>
                  </a:cubicBezTo>
                  <a:cubicBezTo>
                    <a:pt x="1276879" y="859962"/>
                    <a:pt x="1271588" y="430808"/>
                    <a:pt x="1289050" y="431866"/>
                  </a:cubicBezTo>
                  <a:cubicBezTo>
                    <a:pt x="1306512" y="432924"/>
                    <a:pt x="1304925" y="860491"/>
                    <a:pt x="1333500" y="949391"/>
                  </a:cubicBezTo>
                  <a:cubicBezTo>
                    <a:pt x="1362075" y="1038291"/>
                    <a:pt x="1418696" y="966853"/>
                    <a:pt x="1460500" y="965266"/>
                  </a:cubicBezTo>
                  <a:cubicBezTo>
                    <a:pt x="1502304" y="963679"/>
                    <a:pt x="1553633" y="966324"/>
                    <a:pt x="1584325" y="939866"/>
                  </a:cubicBezTo>
                  <a:cubicBezTo>
                    <a:pt x="1615017" y="913408"/>
                    <a:pt x="1622425" y="799637"/>
                    <a:pt x="1644650" y="806516"/>
                  </a:cubicBezTo>
                  <a:cubicBezTo>
                    <a:pt x="1666875" y="813395"/>
                    <a:pt x="1683279" y="954154"/>
                    <a:pt x="1717675" y="981141"/>
                  </a:cubicBezTo>
                  <a:cubicBezTo>
                    <a:pt x="1752071" y="1008128"/>
                    <a:pt x="1812925" y="973204"/>
                    <a:pt x="1851025" y="968441"/>
                  </a:cubicBezTo>
                  <a:cubicBezTo>
                    <a:pt x="1889125" y="963679"/>
                    <a:pt x="1929342" y="1113962"/>
                    <a:pt x="1946275" y="952566"/>
                  </a:cubicBezTo>
                  <a:cubicBezTo>
                    <a:pt x="1963208" y="791170"/>
                    <a:pt x="1939925" y="-8401"/>
                    <a:pt x="1952625" y="66"/>
                  </a:cubicBezTo>
                  <a:cubicBezTo>
                    <a:pt x="1965325" y="8533"/>
                    <a:pt x="2005542" y="885362"/>
                    <a:pt x="2022475" y="1003366"/>
                  </a:cubicBezTo>
                  <a:cubicBezTo>
                    <a:pt x="2039408" y="1121370"/>
                    <a:pt x="2042583" y="711266"/>
                    <a:pt x="2054225" y="708091"/>
                  </a:cubicBezTo>
                  <a:cubicBezTo>
                    <a:pt x="2065867" y="704916"/>
                    <a:pt x="2051050" y="948862"/>
                    <a:pt x="2092325" y="984316"/>
                  </a:cubicBezTo>
                  <a:cubicBezTo>
                    <a:pt x="2133600" y="1019770"/>
                    <a:pt x="2239433" y="930870"/>
                    <a:pt x="2301875" y="920816"/>
                  </a:cubicBezTo>
                  <a:cubicBezTo>
                    <a:pt x="2364317" y="910762"/>
                    <a:pt x="2415646" y="917376"/>
                    <a:pt x="2466975" y="923991"/>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7" name="Group 6"/>
          <p:cNvGrpSpPr/>
          <p:nvPr/>
        </p:nvGrpSpPr>
        <p:grpSpPr>
          <a:xfrm flipH="1">
            <a:off x="2533524" y="2165320"/>
            <a:ext cx="875082" cy="1131561"/>
            <a:chOff x="8211593" y="1980971"/>
            <a:chExt cx="875206" cy="1131722"/>
          </a:xfrm>
        </p:grpSpPr>
        <p:sp>
          <p:nvSpPr>
            <p:cNvPr id="64" name="Can 25"/>
            <p:cNvSpPr/>
            <p:nvPr/>
          </p:nvSpPr>
          <p:spPr bwMode="auto">
            <a:xfrm>
              <a:off x="8211593" y="1980971"/>
              <a:ext cx="875206" cy="1131722"/>
            </a:xfrm>
            <a:prstGeom prst="can">
              <a:avLst/>
            </a:prstGeom>
            <a:solidFill>
              <a:srgbClr val="EDAC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5" tIns="149196" rIns="186495" bIns="149196" numCol="1" spcCol="0" rtlCol="0" fromWordArt="0" anchor="t" anchorCtr="0" forceAA="0" compatLnSpc="1">
              <a:prstTxWarp prst="textNoShape">
                <a:avLst/>
              </a:prstTxWarp>
              <a:noAutofit/>
            </a:bodyPr>
            <a:lstStyle/>
            <a:p>
              <a:pPr marL="0" marR="0" lvl="0" indent="0" algn="ctr" defTabSz="950966"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5" name="Freeform 64"/>
            <p:cNvSpPr/>
            <p:nvPr/>
          </p:nvSpPr>
          <p:spPr bwMode="auto">
            <a:xfrm>
              <a:off x="8251620" y="2309055"/>
              <a:ext cx="800222" cy="656635"/>
            </a:xfrm>
            <a:custGeom>
              <a:avLst/>
              <a:gdLst>
                <a:gd name="connsiteX0" fmla="*/ 0 w 864393"/>
                <a:gd name="connsiteY0" fmla="*/ 554879 h 656635"/>
                <a:gd name="connsiteX1" fmla="*/ 76200 w 864393"/>
                <a:gd name="connsiteY1" fmla="*/ 559641 h 656635"/>
                <a:gd name="connsiteX2" fmla="*/ 107156 w 864393"/>
                <a:gd name="connsiteY2" fmla="*/ 519160 h 656635"/>
                <a:gd name="connsiteX3" fmla="*/ 157162 w 864393"/>
                <a:gd name="connsiteY3" fmla="*/ 569166 h 656635"/>
                <a:gd name="connsiteX4" fmla="*/ 223837 w 864393"/>
                <a:gd name="connsiteY4" fmla="*/ 557260 h 656635"/>
                <a:gd name="connsiteX5" fmla="*/ 271462 w 864393"/>
                <a:gd name="connsiteY5" fmla="*/ 185785 h 656635"/>
                <a:gd name="connsiteX6" fmla="*/ 276225 w 864393"/>
                <a:gd name="connsiteY6" fmla="*/ 578691 h 656635"/>
                <a:gd name="connsiteX7" fmla="*/ 311943 w 864393"/>
                <a:gd name="connsiteY7" fmla="*/ 576310 h 656635"/>
                <a:gd name="connsiteX8" fmla="*/ 361950 w 864393"/>
                <a:gd name="connsiteY8" fmla="*/ 47 h 656635"/>
                <a:gd name="connsiteX9" fmla="*/ 378618 w 864393"/>
                <a:gd name="connsiteY9" fmla="*/ 609647 h 656635"/>
                <a:gd name="connsiteX10" fmla="*/ 459581 w 864393"/>
                <a:gd name="connsiteY10" fmla="*/ 602504 h 656635"/>
                <a:gd name="connsiteX11" fmla="*/ 478631 w 864393"/>
                <a:gd name="connsiteY11" fmla="*/ 497729 h 656635"/>
                <a:gd name="connsiteX12" fmla="*/ 552450 w 864393"/>
                <a:gd name="connsiteY12" fmla="*/ 600122 h 656635"/>
                <a:gd name="connsiteX13" fmla="*/ 619125 w 864393"/>
                <a:gd name="connsiteY13" fmla="*/ 614410 h 656635"/>
                <a:gd name="connsiteX14" fmla="*/ 678656 w 864393"/>
                <a:gd name="connsiteY14" fmla="*/ 526304 h 656635"/>
                <a:gd name="connsiteX15" fmla="*/ 719137 w 864393"/>
                <a:gd name="connsiteY15" fmla="*/ 602504 h 656635"/>
                <a:gd name="connsiteX16" fmla="*/ 783431 w 864393"/>
                <a:gd name="connsiteY16" fmla="*/ 595360 h 656635"/>
                <a:gd name="connsiteX17" fmla="*/ 826293 w 864393"/>
                <a:gd name="connsiteY17" fmla="*/ 59579 h 656635"/>
                <a:gd name="connsiteX18" fmla="*/ 864393 w 864393"/>
                <a:gd name="connsiteY18" fmla="*/ 607266 h 65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4393" h="656635">
                  <a:moveTo>
                    <a:pt x="0" y="554879"/>
                  </a:moveTo>
                  <a:cubicBezTo>
                    <a:pt x="29170" y="560236"/>
                    <a:pt x="58341" y="565594"/>
                    <a:pt x="76200" y="559641"/>
                  </a:cubicBezTo>
                  <a:cubicBezTo>
                    <a:pt x="94059" y="553688"/>
                    <a:pt x="93662" y="517573"/>
                    <a:pt x="107156" y="519160"/>
                  </a:cubicBezTo>
                  <a:cubicBezTo>
                    <a:pt x="120650" y="520747"/>
                    <a:pt x="137715" y="562816"/>
                    <a:pt x="157162" y="569166"/>
                  </a:cubicBezTo>
                  <a:cubicBezTo>
                    <a:pt x="176609" y="575516"/>
                    <a:pt x="204787" y="621157"/>
                    <a:pt x="223837" y="557260"/>
                  </a:cubicBezTo>
                  <a:cubicBezTo>
                    <a:pt x="242887" y="493363"/>
                    <a:pt x="262731" y="182213"/>
                    <a:pt x="271462" y="185785"/>
                  </a:cubicBezTo>
                  <a:cubicBezTo>
                    <a:pt x="280193" y="189357"/>
                    <a:pt x="269478" y="513604"/>
                    <a:pt x="276225" y="578691"/>
                  </a:cubicBezTo>
                  <a:cubicBezTo>
                    <a:pt x="282972" y="643778"/>
                    <a:pt x="297656" y="672751"/>
                    <a:pt x="311943" y="576310"/>
                  </a:cubicBezTo>
                  <a:cubicBezTo>
                    <a:pt x="326230" y="479869"/>
                    <a:pt x="350838" y="-5509"/>
                    <a:pt x="361950" y="47"/>
                  </a:cubicBezTo>
                  <a:cubicBezTo>
                    <a:pt x="373063" y="5603"/>
                    <a:pt x="362346" y="509237"/>
                    <a:pt x="378618" y="609647"/>
                  </a:cubicBezTo>
                  <a:cubicBezTo>
                    <a:pt x="394890" y="710057"/>
                    <a:pt x="442912" y="621157"/>
                    <a:pt x="459581" y="602504"/>
                  </a:cubicBezTo>
                  <a:cubicBezTo>
                    <a:pt x="476250" y="583851"/>
                    <a:pt x="463153" y="498126"/>
                    <a:pt x="478631" y="497729"/>
                  </a:cubicBezTo>
                  <a:cubicBezTo>
                    <a:pt x="494109" y="497332"/>
                    <a:pt x="529034" y="580675"/>
                    <a:pt x="552450" y="600122"/>
                  </a:cubicBezTo>
                  <a:cubicBezTo>
                    <a:pt x="575866" y="619569"/>
                    <a:pt x="598091" y="626713"/>
                    <a:pt x="619125" y="614410"/>
                  </a:cubicBezTo>
                  <a:cubicBezTo>
                    <a:pt x="640159" y="602107"/>
                    <a:pt x="661987" y="528288"/>
                    <a:pt x="678656" y="526304"/>
                  </a:cubicBezTo>
                  <a:cubicBezTo>
                    <a:pt x="695325" y="524320"/>
                    <a:pt x="701675" y="590995"/>
                    <a:pt x="719137" y="602504"/>
                  </a:cubicBezTo>
                  <a:cubicBezTo>
                    <a:pt x="736599" y="614013"/>
                    <a:pt x="765572" y="685848"/>
                    <a:pt x="783431" y="595360"/>
                  </a:cubicBezTo>
                  <a:cubicBezTo>
                    <a:pt x="801290" y="504872"/>
                    <a:pt x="812799" y="57595"/>
                    <a:pt x="826293" y="59579"/>
                  </a:cubicBezTo>
                  <a:cubicBezTo>
                    <a:pt x="839787" y="61563"/>
                    <a:pt x="852090" y="334414"/>
                    <a:pt x="864393" y="607266"/>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w="0"/>
                <a:solidFill>
                  <a:srgbClr val="353535"/>
                </a:solidFill>
                <a:effectLst>
                  <a:outerShdw blurRad="38100" dist="19050" dir="2700000" algn="tl" rotWithShape="0">
                    <a:srgbClr val="353535">
                      <a:alpha val="40000"/>
                    </a:srgbClr>
                  </a:outerShdw>
                </a:effectLst>
                <a:uLnTx/>
                <a:uFillTx/>
                <a:latin typeface="Segoe UI Semilight"/>
                <a:ea typeface="+mn-ea"/>
                <a:cs typeface="+mn-cs"/>
              </a:endParaRPr>
            </a:p>
          </p:txBody>
        </p:sp>
      </p:grpSp>
      <p:grpSp>
        <p:nvGrpSpPr>
          <p:cNvPr id="11" name="Group 10"/>
          <p:cNvGrpSpPr/>
          <p:nvPr/>
        </p:nvGrpSpPr>
        <p:grpSpPr>
          <a:xfrm flipH="1">
            <a:off x="2527780" y="3323412"/>
            <a:ext cx="875082" cy="1131561"/>
            <a:chOff x="9290919" y="1980971"/>
            <a:chExt cx="875206" cy="1131722"/>
          </a:xfrm>
        </p:grpSpPr>
        <p:grpSp>
          <p:nvGrpSpPr>
            <p:cNvPr id="66" name="Group 65"/>
            <p:cNvGrpSpPr/>
            <p:nvPr/>
          </p:nvGrpSpPr>
          <p:grpSpPr>
            <a:xfrm>
              <a:off x="9290919" y="1980971"/>
              <a:ext cx="875206" cy="1131722"/>
              <a:chOff x="8280704" y="2082786"/>
              <a:chExt cx="2475485" cy="1987208"/>
            </a:xfrm>
          </p:grpSpPr>
          <p:sp>
            <p:nvSpPr>
              <p:cNvPr id="67" name="Can 25"/>
              <p:cNvSpPr/>
              <p:nvPr/>
            </p:nvSpPr>
            <p:spPr bwMode="auto">
              <a:xfrm>
                <a:off x="8280704" y="2082786"/>
                <a:ext cx="2475485" cy="1987208"/>
              </a:xfrm>
              <a:prstGeom prst="can">
                <a:avLst/>
              </a:prstGeom>
              <a:solidFill>
                <a:srgbClr val="EDAC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5" tIns="149196" rIns="186495" bIns="149196" numCol="1" spcCol="0" rtlCol="0" fromWordArt="0" anchor="t" anchorCtr="0" forceAA="0" compatLnSpc="1">
                <a:prstTxWarp prst="textNoShape">
                  <a:avLst/>
                </a:prstTxWarp>
                <a:noAutofit/>
              </a:bodyPr>
              <a:lstStyle/>
              <a:p>
                <a:pPr marL="0" marR="0" lvl="0" indent="0" algn="ctr" defTabSz="950966"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 name="Freeform: Shape 23"/>
              <p:cNvSpPr/>
              <p:nvPr/>
            </p:nvSpPr>
            <p:spPr bwMode="auto">
              <a:xfrm>
                <a:off x="8418959" y="3215067"/>
                <a:ext cx="1276837" cy="523818"/>
              </a:xfrm>
              <a:custGeom>
                <a:avLst/>
                <a:gdLst>
                  <a:gd name="connsiteX0" fmla="*/ 0 w 2466975"/>
                  <a:gd name="connsiteY0" fmla="*/ 923991 h 1027501"/>
                  <a:gd name="connsiteX1" fmla="*/ 73025 w 2466975"/>
                  <a:gd name="connsiteY1" fmla="*/ 784291 h 1027501"/>
                  <a:gd name="connsiteX2" fmla="*/ 101600 w 2466975"/>
                  <a:gd name="connsiteY2" fmla="*/ 914466 h 1027501"/>
                  <a:gd name="connsiteX3" fmla="*/ 282575 w 2466975"/>
                  <a:gd name="connsiteY3" fmla="*/ 923991 h 1027501"/>
                  <a:gd name="connsiteX4" fmla="*/ 327025 w 2466975"/>
                  <a:gd name="connsiteY4" fmla="*/ 631891 h 1027501"/>
                  <a:gd name="connsiteX5" fmla="*/ 374650 w 2466975"/>
                  <a:gd name="connsiteY5" fmla="*/ 933516 h 1027501"/>
                  <a:gd name="connsiteX6" fmla="*/ 450850 w 2466975"/>
                  <a:gd name="connsiteY6" fmla="*/ 108016 h 1027501"/>
                  <a:gd name="connsiteX7" fmla="*/ 479425 w 2466975"/>
                  <a:gd name="connsiteY7" fmla="*/ 943041 h 1027501"/>
                  <a:gd name="connsiteX8" fmla="*/ 603250 w 2466975"/>
                  <a:gd name="connsiteY8" fmla="*/ 936691 h 1027501"/>
                  <a:gd name="connsiteX9" fmla="*/ 720725 w 2466975"/>
                  <a:gd name="connsiteY9" fmla="*/ 930341 h 1027501"/>
                  <a:gd name="connsiteX10" fmla="*/ 835025 w 2466975"/>
                  <a:gd name="connsiteY10" fmla="*/ 889066 h 1027501"/>
                  <a:gd name="connsiteX11" fmla="*/ 1000125 w 2466975"/>
                  <a:gd name="connsiteY11" fmla="*/ 930341 h 1027501"/>
                  <a:gd name="connsiteX12" fmla="*/ 1228725 w 2466975"/>
                  <a:gd name="connsiteY12" fmla="*/ 943041 h 1027501"/>
                  <a:gd name="connsiteX13" fmla="*/ 1289050 w 2466975"/>
                  <a:gd name="connsiteY13" fmla="*/ 431866 h 1027501"/>
                  <a:gd name="connsiteX14" fmla="*/ 1333500 w 2466975"/>
                  <a:gd name="connsiteY14" fmla="*/ 949391 h 1027501"/>
                  <a:gd name="connsiteX15" fmla="*/ 1460500 w 2466975"/>
                  <a:gd name="connsiteY15" fmla="*/ 965266 h 1027501"/>
                  <a:gd name="connsiteX16" fmla="*/ 1584325 w 2466975"/>
                  <a:gd name="connsiteY16" fmla="*/ 939866 h 1027501"/>
                  <a:gd name="connsiteX17" fmla="*/ 1644650 w 2466975"/>
                  <a:gd name="connsiteY17" fmla="*/ 806516 h 1027501"/>
                  <a:gd name="connsiteX18" fmla="*/ 1717675 w 2466975"/>
                  <a:gd name="connsiteY18" fmla="*/ 981141 h 1027501"/>
                  <a:gd name="connsiteX19" fmla="*/ 1851025 w 2466975"/>
                  <a:gd name="connsiteY19" fmla="*/ 968441 h 1027501"/>
                  <a:gd name="connsiteX20" fmla="*/ 1946275 w 2466975"/>
                  <a:gd name="connsiteY20" fmla="*/ 952566 h 1027501"/>
                  <a:gd name="connsiteX21" fmla="*/ 1952625 w 2466975"/>
                  <a:gd name="connsiteY21" fmla="*/ 66 h 1027501"/>
                  <a:gd name="connsiteX22" fmla="*/ 2022475 w 2466975"/>
                  <a:gd name="connsiteY22" fmla="*/ 1003366 h 1027501"/>
                  <a:gd name="connsiteX23" fmla="*/ 2054225 w 2466975"/>
                  <a:gd name="connsiteY23" fmla="*/ 708091 h 1027501"/>
                  <a:gd name="connsiteX24" fmla="*/ 2092325 w 2466975"/>
                  <a:gd name="connsiteY24" fmla="*/ 984316 h 1027501"/>
                  <a:gd name="connsiteX25" fmla="*/ 2301875 w 2466975"/>
                  <a:gd name="connsiteY25" fmla="*/ 920816 h 1027501"/>
                  <a:gd name="connsiteX26" fmla="*/ 2466975 w 2466975"/>
                  <a:gd name="connsiteY26" fmla="*/ 923991 h 102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66975" h="1027501">
                    <a:moveTo>
                      <a:pt x="0" y="923991"/>
                    </a:moveTo>
                    <a:cubicBezTo>
                      <a:pt x="28046" y="854934"/>
                      <a:pt x="56092" y="785878"/>
                      <a:pt x="73025" y="784291"/>
                    </a:cubicBezTo>
                    <a:cubicBezTo>
                      <a:pt x="89958" y="782703"/>
                      <a:pt x="66675" y="891183"/>
                      <a:pt x="101600" y="914466"/>
                    </a:cubicBezTo>
                    <a:cubicBezTo>
                      <a:pt x="136525" y="937749"/>
                      <a:pt x="245004" y="971087"/>
                      <a:pt x="282575" y="923991"/>
                    </a:cubicBezTo>
                    <a:cubicBezTo>
                      <a:pt x="320146" y="876895"/>
                      <a:pt x="311679" y="630303"/>
                      <a:pt x="327025" y="631891"/>
                    </a:cubicBezTo>
                    <a:cubicBezTo>
                      <a:pt x="342371" y="633478"/>
                      <a:pt x="354012" y="1020829"/>
                      <a:pt x="374650" y="933516"/>
                    </a:cubicBezTo>
                    <a:cubicBezTo>
                      <a:pt x="395288" y="846203"/>
                      <a:pt x="433388" y="106429"/>
                      <a:pt x="450850" y="108016"/>
                    </a:cubicBezTo>
                    <a:cubicBezTo>
                      <a:pt x="468312" y="109603"/>
                      <a:pt x="454025" y="804928"/>
                      <a:pt x="479425" y="943041"/>
                    </a:cubicBezTo>
                    <a:cubicBezTo>
                      <a:pt x="504825" y="1081154"/>
                      <a:pt x="603250" y="936691"/>
                      <a:pt x="603250" y="936691"/>
                    </a:cubicBezTo>
                    <a:cubicBezTo>
                      <a:pt x="643467" y="934574"/>
                      <a:pt x="682096" y="938279"/>
                      <a:pt x="720725" y="930341"/>
                    </a:cubicBezTo>
                    <a:cubicBezTo>
                      <a:pt x="759354" y="922403"/>
                      <a:pt x="788458" y="889066"/>
                      <a:pt x="835025" y="889066"/>
                    </a:cubicBezTo>
                    <a:cubicBezTo>
                      <a:pt x="881592" y="889066"/>
                      <a:pt x="934508" y="921345"/>
                      <a:pt x="1000125" y="930341"/>
                    </a:cubicBezTo>
                    <a:cubicBezTo>
                      <a:pt x="1065742" y="939337"/>
                      <a:pt x="1180571" y="1026120"/>
                      <a:pt x="1228725" y="943041"/>
                    </a:cubicBezTo>
                    <a:cubicBezTo>
                      <a:pt x="1276879" y="859962"/>
                      <a:pt x="1271588" y="430808"/>
                      <a:pt x="1289050" y="431866"/>
                    </a:cubicBezTo>
                    <a:cubicBezTo>
                      <a:pt x="1306512" y="432924"/>
                      <a:pt x="1304925" y="860491"/>
                      <a:pt x="1333500" y="949391"/>
                    </a:cubicBezTo>
                    <a:cubicBezTo>
                      <a:pt x="1362075" y="1038291"/>
                      <a:pt x="1418696" y="966853"/>
                      <a:pt x="1460500" y="965266"/>
                    </a:cubicBezTo>
                    <a:cubicBezTo>
                      <a:pt x="1502304" y="963679"/>
                      <a:pt x="1553633" y="966324"/>
                      <a:pt x="1584325" y="939866"/>
                    </a:cubicBezTo>
                    <a:cubicBezTo>
                      <a:pt x="1615017" y="913408"/>
                      <a:pt x="1622425" y="799637"/>
                      <a:pt x="1644650" y="806516"/>
                    </a:cubicBezTo>
                    <a:cubicBezTo>
                      <a:pt x="1666875" y="813395"/>
                      <a:pt x="1683279" y="954154"/>
                      <a:pt x="1717675" y="981141"/>
                    </a:cubicBezTo>
                    <a:cubicBezTo>
                      <a:pt x="1752071" y="1008128"/>
                      <a:pt x="1812925" y="973204"/>
                      <a:pt x="1851025" y="968441"/>
                    </a:cubicBezTo>
                    <a:cubicBezTo>
                      <a:pt x="1889125" y="963679"/>
                      <a:pt x="1929342" y="1113962"/>
                      <a:pt x="1946275" y="952566"/>
                    </a:cubicBezTo>
                    <a:cubicBezTo>
                      <a:pt x="1963208" y="791170"/>
                      <a:pt x="1939925" y="-8401"/>
                      <a:pt x="1952625" y="66"/>
                    </a:cubicBezTo>
                    <a:cubicBezTo>
                      <a:pt x="1965325" y="8533"/>
                      <a:pt x="2005542" y="885362"/>
                      <a:pt x="2022475" y="1003366"/>
                    </a:cubicBezTo>
                    <a:cubicBezTo>
                      <a:pt x="2039408" y="1121370"/>
                      <a:pt x="2042583" y="711266"/>
                      <a:pt x="2054225" y="708091"/>
                    </a:cubicBezTo>
                    <a:cubicBezTo>
                      <a:pt x="2065867" y="704916"/>
                      <a:pt x="2051050" y="948862"/>
                      <a:pt x="2092325" y="984316"/>
                    </a:cubicBezTo>
                    <a:cubicBezTo>
                      <a:pt x="2133600" y="1019770"/>
                      <a:pt x="2239433" y="930870"/>
                      <a:pt x="2301875" y="920816"/>
                    </a:cubicBezTo>
                    <a:cubicBezTo>
                      <a:pt x="2364317" y="910762"/>
                      <a:pt x="2415646" y="917376"/>
                      <a:pt x="2466975" y="923991"/>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71" name="Freeform 70"/>
            <p:cNvSpPr/>
            <p:nvPr/>
          </p:nvSpPr>
          <p:spPr bwMode="auto">
            <a:xfrm>
              <a:off x="9779318" y="2338960"/>
              <a:ext cx="364331" cy="656635"/>
            </a:xfrm>
            <a:custGeom>
              <a:avLst/>
              <a:gdLst>
                <a:gd name="connsiteX0" fmla="*/ 0 w 864393"/>
                <a:gd name="connsiteY0" fmla="*/ 554879 h 656635"/>
                <a:gd name="connsiteX1" fmla="*/ 76200 w 864393"/>
                <a:gd name="connsiteY1" fmla="*/ 559641 h 656635"/>
                <a:gd name="connsiteX2" fmla="*/ 107156 w 864393"/>
                <a:gd name="connsiteY2" fmla="*/ 519160 h 656635"/>
                <a:gd name="connsiteX3" fmla="*/ 157162 w 864393"/>
                <a:gd name="connsiteY3" fmla="*/ 569166 h 656635"/>
                <a:gd name="connsiteX4" fmla="*/ 223837 w 864393"/>
                <a:gd name="connsiteY4" fmla="*/ 557260 h 656635"/>
                <a:gd name="connsiteX5" fmla="*/ 271462 w 864393"/>
                <a:gd name="connsiteY5" fmla="*/ 185785 h 656635"/>
                <a:gd name="connsiteX6" fmla="*/ 276225 w 864393"/>
                <a:gd name="connsiteY6" fmla="*/ 578691 h 656635"/>
                <a:gd name="connsiteX7" fmla="*/ 311943 w 864393"/>
                <a:gd name="connsiteY7" fmla="*/ 576310 h 656635"/>
                <a:gd name="connsiteX8" fmla="*/ 361950 w 864393"/>
                <a:gd name="connsiteY8" fmla="*/ 47 h 656635"/>
                <a:gd name="connsiteX9" fmla="*/ 378618 w 864393"/>
                <a:gd name="connsiteY9" fmla="*/ 609647 h 656635"/>
                <a:gd name="connsiteX10" fmla="*/ 459581 w 864393"/>
                <a:gd name="connsiteY10" fmla="*/ 602504 h 656635"/>
                <a:gd name="connsiteX11" fmla="*/ 478631 w 864393"/>
                <a:gd name="connsiteY11" fmla="*/ 497729 h 656635"/>
                <a:gd name="connsiteX12" fmla="*/ 552450 w 864393"/>
                <a:gd name="connsiteY12" fmla="*/ 600122 h 656635"/>
                <a:gd name="connsiteX13" fmla="*/ 619125 w 864393"/>
                <a:gd name="connsiteY13" fmla="*/ 614410 h 656635"/>
                <a:gd name="connsiteX14" fmla="*/ 678656 w 864393"/>
                <a:gd name="connsiteY14" fmla="*/ 526304 h 656635"/>
                <a:gd name="connsiteX15" fmla="*/ 719137 w 864393"/>
                <a:gd name="connsiteY15" fmla="*/ 602504 h 656635"/>
                <a:gd name="connsiteX16" fmla="*/ 783431 w 864393"/>
                <a:gd name="connsiteY16" fmla="*/ 595360 h 656635"/>
                <a:gd name="connsiteX17" fmla="*/ 826293 w 864393"/>
                <a:gd name="connsiteY17" fmla="*/ 59579 h 656635"/>
                <a:gd name="connsiteX18" fmla="*/ 864393 w 864393"/>
                <a:gd name="connsiteY18" fmla="*/ 607266 h 65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4393" h="656635">
                  <a:moveTo>
                    <a:pt x="0" y="554879"/>
                  </a:moveTo>
                  <a:cubicBezTo>
                    <a:pt x="29170" y="560236"/>
                    <a:pt x="58341" y="565594"/>
                    <a:pt x="76200" y="559641"/>
                  </a:cubicBezTo>
                  <a:cubicBezTo>
                    <a:pt x="94059" y="553688"/>
                    <a:pt x="93662" y="517573"/>
                    <a:pt x="107156" y="519160"/>
                  </a:cubicBezTo>
                  <a:cubicBezTo>
                    <a:pt x="120650" y="520747"/>
                    <a:pt x="137715" y="562816"/>
                    <a:pt x="157162" y="569166"/>
                  </a:cubicBezTo>
                  <a:cubicBezTo>
                    <a:pt x="176609" y="575516"/>
                    <a:pt x="204787" y="621157"/>
                    <a:pt x="223837" y="557260"/>
                  </a:cubicBezTo>
                  <a:cubicBezTo>
                    <a:pt x="242887" y="493363"/>
                    <a:pt x="262731" y="182213"/>
                    <a:pt x="271462" y="185785"/>
                  </a:cubicBezTo>
                  <a:cubicBezTo>
                    <a:pt x="280193" y="189357"/>
                    <a:pt x="269478" y="513604"/>
                    <a:pt x="276225" y="578691"/>
                  </a:cubicBezTo>
                  <a:cubicBezTo>
                    <a:pt x="282972" y="643778"/>
                    <a:pt x="297656" y="672751"/>
                    <a:pt x="311943" y="576310"/>
                  </a:cubicBezTo>
                  <a:cubicBezTo>
                    <a:pt x="326230" y="479869"/>
                    <a:pt x="350838" y="-5509"/>
                    <a:pt x="361950" y="47"/>
                  </a:cubicBezTo>
                  <a:cubicBezTo>
                    <a:pt x="373063" y="5603"/>
                    <a:pt x="362346" y="509237"/>
                    <a:pt x="378618" y="609647"/>
                  </a:cubicBezTo>
                  <a:cubicBezTo>
                    <a:pt x="394890" y="710057"/>
                    <a:pt x="442912" y="621157"/>
                    <a:pt x="459581" y="602504"/>
                  </a:cubicBezTo>
                  <a:cubicBezTo>
                    <a:pt x="476250" y="583851"/>
                    <a:pt x="463153" y="498126"/>
                    <a:pt x="478631" y="497729"/>
                  </a:cubicBezTo>
                  <a:cubicBezTo>
                    <a:pt x="494109" y="497332"/>
                    <a:pt x="529034" y="580675"/>
                    <a:pt x="552450" y="600122"/>
                  </a:cubicBezTo>
                  <a:cubicBezTo>
                    <a:pt x="575866" y="619569"/>
                    <a:pt x="598091" y="626713"/>
                    <a:pt x="619125" y="614410"/>
                  </a:cubicBezTo>
                  <a:cubicBezTo>
                    <a:pt x="640159" y="602107"/>
                    <a:pt x="661987" y="528288"/>
                    <a:pt x="678656" y="526304"/>
                  </a:cubicBezTo>
                  <a:cubicBezTo>
                    <a:pt x="695325" y="524320"/>
                    <a:pt x="701675" y="590995"/>
                    <a:pt x="719137" y="602504"/>
                  </a:cubicBezTo>
                  <a:cubicBezTo>
                    <a:pt x="736599" y="614013"/>
                    <a:pt x="765572" y="685848"/>
                    <a:pt x="783431" y="595360"/>
                  </a:cubicBezTo>
                  <a:cubicBezTo>
                    <a:pt x="801290" y="504872"/>
                    <a:pt x="812799" y="57595"/>
                    <a:pt x="826293" y="59579"/>
                  </a:cubicBezTo>
                  <a:cubicBezTo>
                    <a:pt x="839787" y="61563"/>
                    <a:pt x="852090" y="334414"/>
                    <a:pt x="864393" y="607266"/>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w="0"/>
                <a:solidFill>
                  <a:srgbClr val="353535"/>
                </a:solidFill>
                <a:effectLst>
                  <a:outerShdw blurRad="38100" dist="19050" dir="2700000" algn="tl" rotWithShape="0">
                    <a:srgbClr val="353535">
                      <a:alpha val="40000"/>
                    </a:srgbClr>
                  </a:outerShdw>
                </a:effectLst>
                <a:uLnTx/>
                <a:uFillTx/>
                <a:latin typeface="Segoe UI Semilight"/>
                <a:ea typeface="+mn-ea"/>
                <a:cs typeface="+mn-cs"/>
              </a:endParaRPr>
            </a:p>
          </p:txBody>
        </p:sp>
      </p:grpSp>
      <p:grpSp>
        <p:nvGrpSpPr>
          <p:cNvPr id="12" name="Group 11"/>
          <p:cNvGrpSpPr/>
          <p:nvPr/>
        </p:nvGrpSpPr>
        <p:grpSpPr>
          <a:xfrm flipH="1">
            <a:off x="1554848" y="3319953"/>
            <a:ext cx="880708" cy="1131561"/>
            <a:chOff x="10370245" y="1980971"/>
            <a:chExt cx="880832" cy="1131722"/>
          </a:xfrm>
        </p:grpSpPr>
        <p:sp>
          <p:nvSpPr>
            <p:cNvPr id="69" name="Can 25"/>
            <p:cNvSpPr/>
            <p:nvPr/>
          </p:nvSpPr>
          <p:spPr bwMode="auto">
            <a:xfrm>
              <a:off x="10370245" y="1980971"/>
              <a:ext cx="875206" cy="1131722"/>
            </a:xfrm>
            <a:prstGeom prst="can">
              <a:avLst/>
            </a:prstGeom>
            <a:solidFill>
              <a:srgbClr val="EDAC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5" tIns="149196" rIns="186495" bIns="149196" numCol="1" spcCol="0" rtlCol="0" fromWordArt="0" anchor="t" anchorCtr="0" forceAA="0" compatLnSpc="1">
              <a:prstTxWarp prst="textNoShape">
                <a:avLst/>
              </a:prstTxWarp>
              <a:noAutofit/>
            </a:bodyPr>
            <a:lstStyle/>
            <a:p>
              <a:pPr marL="0" marR="0" lvl="0" indent="0" algn="ctr" defTabSz="950966"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Freeform 69"/>
            <p:cNvSpPr/>
            <p:nvPr/>
          </p:nvSpPr>
          <p:spPr bwMode="auto">
            <a:xfrm>
              <a:off x="10388941" y="2475790"/>
              <a:ext cx="373834" cy="489900"/>
            </a:xfrm>
            <a:custGeom>
              <a:avLst/>
              <a:gdLst>
                <a:gd name="connsiteX0" fmla="*/ 0 w 864393"/>
                <a:gd name="connsiteY0" fmla="*/ 554879 h 656635"/>
                <a:gd name="connsiteX1" fmla="*/ 76200 w 864393"/>
                <a:gd name="connsiteY1" fmla="*/ 559641 h 656635"/>
                <a:gd name="connsiteX2" fmla="*/ 107156 w 864393"/>
                <a:gd name="connsiteY2" fmla="*/ 519160 h 656635"/>
                <a:gd name="connsiteX3" fmla="*/ 157162 w 864393"/>
                <a:gd name="connsiteY3" fmla="*/ 569166 h 656635"/>
                <a:gd name="connsiteX4" fmla="*/ 223837 w 864393"/>
                <a:gd name="connsiteY4" fmla="*/ 557260 h 656635"/>
                <a:gd name="connsiteX5" fmla="*/ 271462 w 864393"/>
                <a:gd name="connsiteY5" fmla="*/ 185785 h 656635"/>
                <a:gd name="connsiteX6" fmla="*/ 276225 w 864393"/>
                <a:gd name="connsiteY6" fmla="*/ 578691 h 656635"/>
                <a:gd name="connsiteX7" fmla="*/ 311943 w 864393"/>
                <a:gd name="connsiteY7" fmla="*/ 576310 h 656635"/>
                <a:gd name="connsiteX8" fmla="*/ 361950 w 864393"/>
                <a:gd name="connsiteY8" fmla="*/ 47 h 656635"/>
                <a:gd name="connsiteX9" fmla="*/ 378618 w 864393"/>
                <a:gd name="connsiteY9" fmla="*/ 609647 h 656635"/>
                <a:gd name="connsiteX10" fmla="*/ 459581 w 864393"/>
                <a:gd name="connsiteY10" fmla="*/ 602504 h 656635"/>
                <a:gd name="connsiteX11" fmla="*/ 478631 w 864393"/>
                <a:gd name="connsiteY11" fmla="*/ 497729 h 656635"/>
                <a:gd name="connsiteX12" fmla="*/ 552450 w 864393"/>
                <a:gd name="connsiteY12" fmla="*/ 600122 h 656635"/>
                <a:gd name="connsiteX13" fmla="*/ 619125 w 864393"/>
                <a:gd name="connsiteY13" fmla="*/ 614410 h 656635"/>
                <a:gd name="connsiteX14" fmla="*/ 678656 w 864393"/>
                <a:gd name="connsiteY14" fmla="*/ 526304 h 656635"/>
                <a:gd name="connsiteX15" fmla="*/ 719137 w 864393"/>
                <a:gd name="connsiteY15" fmla="*/ 602504 h 656635"/>
                <a:gd name="connsiteX16" fmla="*/ 783431 w 864393"/>
                <a:gd name="connsiteY16" fmla="*/ 595360 h 656635"/>
                <a:gd name="connsiteX17" fmla="*/ 826293 w 864393"/>
                <a:gd name="connsiteY17" fmla="*/ 59579 h 656635"/>
                <a:gd name="connsiteX18" fmla="*/ 864393 w 864393"/>
                <a:gd name="connsiteY18" fmla="*/ 607266 h 65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4393" h="656635">
                  <a:moveTo>
                    <a:pt x="0" y="554879"/>
                  </a:moveTo>
                  <a:cubicBezTo>
                    <a:pt x="29170" y="560236"/>
                    <a:pt x="58341" y="565594"/>
                    <a:pt x="76200" y="559641"/>
                  </a:cubicBezTo>
                  <a:cubicBezTo>
                    <a:pt x="94059" y="553688"/>
                    <a:pt x="93662" y="517573"/>
                    <a:pt x="107156" y="519160"/>
                  </a:cubicBezTo>
                  <a:cubicBezTo>
                    <a:pt x="120650" y="520747"/>
                    <a:pt x="137715" y="562816"/>
                    <a:pt x="157162" y="569166"/>
                  </a:cubicBezTo>
                  <a:cubicBezTo>
                    <a:pt x="176609" y="575516"/>
                    <a:pt x="204787" y="621157"/>
                    <a:pt x="223837" y="557260"/>
                  </a:cubicBezTo>
                  <a:cubicBezTo>
                    <a:pt x="242887" y="493363"/>
                    <a:pt x="262731" y="182213"/>
                    <a:pt x="271462" y="185785"/>
                  </a:cubicBezTo>
                  <a:cubicBezTo>
                    <a:pt x="280193" y="189357"/>
                    <a:pt x="269478" y="513604"/>
                    <a:pt x="276225" y="578691"/>
                  </a:cubicBezTo>
                  <a:cubicBezTo>
                    <a:pt x="282972" y="643778"/>
                    <a:pt x="297656" y="672751"/>
                    <a:pt x="311943" y="576310"/>
                  </a:cubicBezTo>
                  <a:cubicBezTo>
                    <a:pt x="326230" y="479869"/>
                    <a:pt x="350838" y="-5509"/>
                    <a:pt x="361950" y="47"/>
                  </a:cubicBezTo>
                  <a:cubicBezTo>
                    <a:pt x="373063" y="5603"/>
                    <a:pt x="362346" y="509237"/>
                    <a:pt x="378618" y="609647"/>
                  </a:cubicBezTo>
                  <a:cubicBezTo>
                    <a:pt x="394890" y="710057"/>
                    <a:pt x="442912" y="621157"/>
                    <a:pt x="459581" y="602504"/>
                  </a:cubicBezTo>
                  <a:cubicBezTo>
                    <a:pt x="476250" y="583851"/>
                    <a:pt x="463153" y="498126"/>
                    <a:pt x="478631" y="497729"/>
                  </a:cubicBezTo>
                  <a:cubicBezTo>
                    <a:pt x="494109" y="497332"/>
                    <a:pt x="529034" y="580675"/>
                    <a:pt x="552450" y="600122"/>
                  </a:cubicBezTo>
                  <a:cubicBezTo>
                    <a:pt x="575866" y="619569"/>
                    <a:pt x="598091" y="626713"/>
                    <a:pt x="619125" y="614410"/>
                  </a:cubicBezTo>
                  <a:cubicBezTo>
                    <a:pt x="640159" y="602107"/>
                    <a:pt x="661987" y="528288"/>
                    <a:pt x="678656" y="526304"/>
                  </a:cubicBezTo>
                  <a:cubicBezTo>
                    <a:pt x="695325" y="524320"/>
                    <a:pt x="701675" y="590995"/>
                    <a:pt x="719137" y="602504"/>
                  </a:cubicBezTo>
                  <a:cubicBezTo>
                    <a:pt x="736599" y="614013"/>
                    <a:pt x="765572" y="685848"/>
                    <a:pt x="783431" y="595360"/>
                  </a:cubicBezTo>
                  <a:cubicBezTo>
                    <a:pt x="801290" y="504872"/>
                    <a:pt x="812799" y="57595"/>
                    <a:pt x="826293" y="59579"/>
                  </a:cubicBezTo>
                  <a:cubicBezTo>
                    <a:pt x="839787" y="61563"/>
                    <a:pt x="852090" y="334414"/>
                    <a:pt x="864393" y="607266"/>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w="0"/>
                <a:solidFill>
                  <a:srgbClr val="353535"/>
                </a:solidFill>
                <a:effectLst>
                  <a:outerShdw blurRad="38100" dist="19050" dir="2700000" algn="tl" rotWithShape="0">
                    <a:srgbClr val="353535">
                      <a:alpha val="40000"/>
                    </a:srgbClr>
                  </a:outerShdw>
                </a:effectLst>
                <a:uLnTx/>
                <a:uFillTx/>
                <a:latin typeface="Segoe UI Semilight"/>
                <a:ea typeface="+mn-ea"/>
                <a:cs typeface="+mn-cs"/>
              </a:endParaRPr>
            </a:p>
          </p:txBody>
        </p:sp>
        <p:sp>
          <p:nvSpPr>
            <p:cNvPr id="72" name="Freeform: Shape 23"/>
            <p:cNvSpPr/>
            <p:nvPr/>
          </p:nvSpPr>
          <p:spPr bwMode="auto">
            <a:xfrm>
              <a:off x="10764816" y="2249571"/>
              <a:ext cx="486261" cy="677285"/>
            </a:xfrm>
            <a:custGeom>
              <a:avLst/>
              <a:gdLst>
                <a:gd name="connsiteX0" fmla="*/ 0 w 2466975"/>
                <a:gd name="connsiteY0" fmla="*/ 923991 h 1027501"/>
                <a:gd name="connsiteX1" fmla="*/ 73025 w 2466975"/>
                <a:gd name="connsiteY1" fmla="*/ 784291 h 1027501"/>
                <a:gd name="connsiteX2" fmla="*/ 101600 w 2466975"/>
                <a:gd name="connsiteY2" fmla="*/ 914466 h 1027501"/>
                <a:gd name="connsiteX3" fmla="*/ 282575 w 2466975"/>
                <a:gd name="connsiteY3" fmla="*/ 923991 h 1027501"/>
                <a:gd name="connsiteX4" fmla="*/ 327025 w 2466975"/>
                <a:gd name="connsiteY4" fmla="*/ 631891 h 1027501"/>
                <a:gd name="connsiteX5" fmla="*/ 374650 w 2466975"/>
                <a:gd name="connsiteY5" fmla="*/ 933516 h 1027501"/>
                <a:gd name="connsiteX6" fmla="*/ 450850 w 2466975"/>
                <a:gd name="connsiteY6" fmla="*/ 108016 h 1027501"/>
                <a:gd name="connsiteX7" fmla="*/ 479425 w 2466975"/>
                <a:gd name="connsiteY7" fmla="*/ 943041 h 1027501"/>
                <a:gd name="connsiteX8" fmla="*/ 603250 w 2466975"/>
                <a:gd name="connsiteY8" fmla="*/ 936691 h 1027501"/>
                <a:gd name="connsiteX9" fmla="*/ 720725 w 2466975"/>
                <a:gd name="connsiteY9" fmla="*/ 930341 h 1027501"/>
                <a:gd name="connsiteX10" fmla="*/ 835025 w 2466975"/>
                <a:gd name="connsiteY10" fmla="*/ 889066 h 1027501"/>
                <a:gd name="connsiteX11" fmla="*/ 1000125 w 2466975"/>
                <a:gd name="connsiteY11" fmla="*/ 930341 h 1027501"/>
                <a:gd name="connsiteX12" fmla="*/ 1228725 w 2466975"/>
                <a:gd name="connsiteY12" fmla="*/ 943041 h 1027501"/>
                <a:gd name="connsiteX13" fmla="*/ 1289050 w 2466975"/>
                <a:gd name="connsiteY13" fmla="*/ 431866 h 1027501"/>
                <a:gd name="connsiteX14" fmla="*/ 1333500 w 2466975"/>
                <a:gd name="connsiteY14" fmla="*/ 949391 h 1027501"/>
                <a:gd name="connsiteX15" fmla="*/ 1460500 w 2466975"/>
                <a:gd name="connsiteY15" fmla="*/ 965266 h 1027501"/>
                <a:gd name="connsiteX16" fmla="*/ 1584325 w 2466975"/>
                <a:gd name="connsiteY16" fmla="*/ 939866 h 1027501"/>
                <a:gd name="connsiteX17" fmla="*/ 1644650 w 2466975"/>
                <a:gd name="connsiteY17" fmla="*/ 806516 h 1027501"/>
                <a:gd name="connsiteX18" fmla="*/ 1717675 w 2466975"/>
                <a:gd name="connsiteY18" fmla="*/ 981141 h 1027501"/>
                <a:gd name="connsiteX19" fmla="*/ 1851025 w 2466975"/>
                <a:gd name="connsiteY19" fmla="*/ 968441 h 1027501"/>
                <a:gd name="connsiteX20" fmla="*/ 1946275 w 2466975"/>
                <a:gd name="connsiteY20" fmla="*/ 952566 h 1027501"/>
                <a:gd name="connsiteX21" fmla="*/ 1952625 w 2466975"/>
                <a:gd name="connsiteY21" fmla="*/ 66 h 1027501"/>
                <a:gd name="connsiteX22" fmla="*/ 2022475 w 2466975"/>
                <a:gd name="connsiteY22" fmla="*/ 1003366 h 1027501"/>
                <a:gd name="connsiteX23" fmla="*/ 2054225 w 2466975"/>
                <a:gd name="connsiteY23" fmla="*/ 708091 h 1027501"/>
                <a:gd name="connsiteX24" fmla="*/ 2092325 w 2466975"/>
                <a:gd name="connsiteY24" fmla="*/ 984316 h 1027501"/>
                <a:gd name="connsiteX25" fmla="*/ 2301875 w 2466975"/>
                <a:gd name="connsiteY25" fmla="*/ 920816 h 1027501"/>
                <a:gd name="connsiteX26" fmla="*/ 2466975 w 2466975"/>
                <a:gd name="connsiteY26" fmla="*/ 923991 h 102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66975" h="1027501">
                  <a:moveTo>
                    <a:pt x="0" y="923991"/>
                  </a:moveTo>
                  <a:cubicBezTo>
                    <a:pt x="28046" y="854934"/>
                    <a:pt x="56092" y="785878"/>
                    <a:pt x="73025" y="784291"/>
                  </a:cubicBezTo>
                  <a:cubicBezTo>
                    <a:pt x="89958" y="782703"/>
                    <a:pt x="66675" y="891183"/>
                    <a:pt x="101600" y="914466"/>
                  </a:cubicBezTo>
                  <a:cubicBezTo>
                    <a:pt x="136525" y="937749"/>
                    <a:pt x="245004" y="971087"/>
                    <a:pt x="282575" y="923991"/>
                  </a:cubicBezTo>
                  <a:cubicBezTo>
                    <a:pt x="320146" y="876895"/>
                    <a:pt x="311679" y="630303"/>
                    <a:pt x="327025" y="631891"/>
                  </a:cubicBezTo>
                  <a:cubicBezTo>
                    <a:pt x="342371" y="633478"/>
                    <a:pt x="354012" y="1020829"/>
                    <a:pt x="374650" y="933516"/>
                  </a:cubicBezTo>
                  <a:cubicBezTo>
                    <a:pt x="395288" y="846203"/>
                    <a:pt x="433388" y="106429"/>
                    <a:pt x="450850" y="108016"/>
                  </a:cubicBezTo>
                  <a:cubicBezTo>
                    <a:pt x="468312" y="109603"/>
                    <a:pt x="454025" y="804928"/>
                    <a:pt x="479425" y="943041"/>
                  </a:cubicBezTo>
                  <a:cubicBezTo>
                    <a:pt x="504825" y="1081154"/>
                    <a:pt x="603250" y="936691"/>
                    <a:pt x="603250" y="936691"/>
                  </a:cubicBezTo>
                  <a:cubicBezTo>
                    <a:pt x="643467" y="934574"/>
                    <a:pt x="682096" y="938279"/>
                    <a:pt x="720725" y="930341"/>
                  </a:cubicBezTo>
                  <a:cubicBezTo>
                    <a:pt x="759354" y="922403"/>
                    <a:pt x="788458" y="889066"/>
                    <a:pt x="835025" y="889066"/>
                  </a:cubicBezTo>
                  <a:cubicBezTo>
                    <a:pt x="881592" y="889066"/>
                    <a:pt x="934508" y="921345"/>
                    <a:pt x="1000125" y="930341"/>
                  </a:cubicBezTo>
                  <a:cubicBezTo>
                    <a:pt x="1065742" y="939337"/>
                    <a:pt x="1180571" y="1026120"/>
                    <a:pt x="1228725" y="943041"/>
                  </a:cubicBezTo>
                  <a:cubicBezTo>
                    <a:pt x="1276879" y="859962"/>
                    <a:pt x="1271588" y="430808"/>
                    <a:pt x="1289050" y="431866"/>
                  </a:cubicBezTo>
                  <a:cubicBezTo>
                    <a:pt x="1306512" y="432924"/>
                    <a:pt x="1304925" y="860491"/>
                    <a:pt x="1333500" y="949391"/>
                  </a:cubicBezTo>
                  <a:cubicBezTo>
                    <a:pt x="1362075" y="1038291"/>
                    <a:pt x="1418696" y="966853"/>
                    <a:pt x="1460500" y="965266"/>
                  </a:cubicBezTo>
                  <a:cubicBezTo>
                    <a:pt x="1502304" y="963679"/>
                    <a:pt x="1553633" y="966324"/>
                    <a:pt x="1584325" y="939866"/>
                  </a:cubicBezTo>
                  <a:cubicBezTo>
                    <a:pt x="1615017" y="913408"/>
                    <a:pt x="1622425" y="799637"/>
                    <a:pt x="1644650" y="806516"/>
                  </a:cubicBezTo>
                  <a:cubicBezTo>
                    <a:pt x="1666875" y="813395"/>
                    <a:pt x="1683279" y="954154"/>
                    <a:pt x="1717675" y="981141"/>
                  </a:cubicBezTo>
                  <a:cubicBezTo>
                    <a:pt x="1752071" y="1008128"/>
                    <a:pt x="1812925" y="973204"/>
                    <a:pt x="1851025" y="968441"/>
                  </a:cubicBezTo>
                  <a:cubicBezTo>
                    <a:pt x="1889125" y="963679"/>
                    <a:pt x="1929342" y="1113962"/>
                    <a:pt x="1946275" y="952566"/>
                  </a:cubicBezTo>
                  <a:cubicBezTo>
                    <a:pt x="1963208" y="791170"/>
                    <a:pt x="1939925" y="-8401"/>
                    <a:pt x="1952625" y="66"/>
                  </a:cubicBezTo>
                  <a:cubicBezTo>
                    <a:pt x="1965325" y="8533"/>
                    <a:pt x="2005542" y="885362"/>
                    <a:pt x="2022475" y="1003366"/>
                  </a:cubicBezTo>
                  <a:cubicBezTo>
                    <a:pt x="2039408" y="1121370"/>
                    <a:pt x="2042583" y="711266"/>
                    <a:pt x="2054225" y="708091"/>
                  </a:cubicBezTo>
                  <a:cubicBezTo>
                    <a:pt x="2065867" y="704916"/>
                    <a:pt x="2051050" y="948862"/>
                    <a:pt x="2092325" y="984316"/>
                  </a:cubicBezTo>
                  <a:cubicBezTo>
                    <a:pt x="2133600" y="1019770"/>
                    <a:pt x="2239433" y="930870"/>
                    <a:pt x="2301875" y="920816"/>
                  </a:cubicBezTo>
                  <a:cubicBezTo>
                    <a:pt x="2364317" y="910762"/>
                    <a:pt x="2415646" y="917376"/>
                    <a:pt x="2466975" y="923991"/>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14" name="Right Arrow 13"/>
          <p:cNvSpPr/>
          <p:nvPr/>
        </p:nvSpPr>
        <p:spPr bwMode="auto">
          <a:xfrm>
            <a:off x="5748584" y="2711062"/>
            <a:ext cx="1420689" cy="1174672"/>
          </a:xfrm>
          <a:prstGeom prst="rightArrow">
            <a:avLst/>
          </a:prstGeom>
          <a:solidFill>
            <a:schemeClr val="tx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91427" rIns="0" bIns="91427" numCol="1" spcCol="0" rtlCol="0" fromWordArt="0" anchor="ctr" anchorCtr="0" forceAA="0" compatLnSpc="1">
            <a:prstTxWarp prst="textNoShape">
              <a:avLst/>
            </a:prstTxWarp>
            <a:noAutofit/>
          </a:bodyPr>
          <a:lstStyle/>
          <a:p>
            <a:pPr marL="0" marR="0" lvl="0" indent="0" algn="ctr" defTabSz="932411" rtl="0" eaLnBrk="1" fontAlgn="base" latinLnBrk="0" hangingPunct="1">
              <a:lnSpc>
                <a:spcPct val="90000"/>
              </a:lnSpc>
              <a:spcBef>
                <a:spcPct val="0"/>
              </a:spcBef>
              <a:spcAft>
                <a:spcPct val="0"/>
              </a:spcAft>
              <a:buClrTx/>
              <a:buSzTx/>
              <a:buFontTx/>
              <a:buNone/>
              <a:tabLst/>
              <a:defRPr/>
            </a:pPr>
            <a:r>
              <a:rPr kumimoji="0" lang="en-US" sz="1904" b="0"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rPr>
              <a:t>share resources</a:t>
            </a:r>
          </a:p>
        </p:txBody>
      </p:sp>
      <p:sp>
        <p:nvSpPr>
          <p:cNvPr id="81" name="Rectangle 80"/>
          <p:cNvSpPr/>
          <p:nvPr/>
        </p:nvSpPr>
        <p:spPr bwMode="auto">
          <a:xfrm>
            <a:off x="6743143" y="4973947"/>
            <a:ext cx="4410607" cy="553327"/>
          </a:xfrm>
          <a:prstGeom prst="rect">
            <a:avLst/>
          </a:prstGeom>
          <a:solidFill>
            <a:schemeClr val="tx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marL="0" marR="0" lvl="0" indent="0" algn="ctr" defTabSz="932411"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Collectively stable and predictable</a:t>
            </a:r>
          </a:p>
        </p:txBody>
      </p:sp>
      <p:sp>
        <p:nvSpPr>
          <p:cNvPr id="88" name="Rectangle 87"/>
          <p:cNvSpPr/>
          <p:nvPr/>
        </p:nvSpPr>
        <p:spPr bwMode="auto">
          <a:xfrm>
            <a:off x="6742691" y="5767518"/>
            <a:ext cx="4417747" cy="553327"/>
          </a:xfrm>
          <a:prstGeom prst="rect">
            <a:avLst/>
          </a:prstGeom>
          <a:solidFill>
            <a:schemeClr val="tx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146283" rIns="91440" bIns="146283"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Cost effective,</a:t>
            </a:r>
            <a:br>
              <a:rPr kumimoji="0" lang="en-US" sz="2000" b="0" i="0" u="none" strike="noStrike" kern="1200" cap="none" spc="0" normalizeH="0" baseline="0" noProof="0" dirty="0">
                <a:ln>
                  <a:noFill/>
                </a:ln>
                <a:solidFill>
                  <a:srgbClr val="353535"/>
                </a:solidFill>
                <a:effectLst/>
                <a:uLnTx/>
                <a:uFillTx/>
                <a:latin typeface="Segoe UI Semilight"/>
                <a:ea typeface="+mn-ea"/>
                <a:cs typeface="+mn-cs"/>
              </a:rPr>
            </a:b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 scale pool up/down based on trends</a:t>
            </a:r>
          </a:p>
        </p:txBody>
      </p:sp>
      <p:grpSp>
        <p:nvGrpSpPr>
          <p:cNvPr id="89" name="Group 88"/>
          <p:cNvGrpSpPr/>
          <p:nvPr/>
        </p:nvGrpSpPr>
        <p:grpSpPr>
          <a:xfrm>
            <a:off x="7444139" y="2125677"/>
            <a:ext cx="3270315" cy="1986925"/>
            <a:chOff x="4432528" y="2082786"/>
            <a:chExt cx="3109461" cy="1987208"/>
          </a:xfrm>
        </p:grpSpPr>
        <p:sp>
          <p:nvSpPr>
            <p:cNvPr id="105" name="Can 25"/>
            <p:cNvSpPr/>
            <p:nvPr/>
          </p:nvSpPr>
          <p:spPr bwMode="auto">
            <a:xfrm>
              <a:off x="4548947" y="2082786"/>
              <a:ext cx="2993042" cy="1987208"/>
            </a:xfrm>
            <a:prstGeom prst="cube">
              <a:avLst/>
            </a:prstGeom>
            <a:solidFill>
              <a:srgbClr val="B1D4FF">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5" tIns="149196" rIns="186495" bIns="149196" numCol="1" spcCol="0" rtlCol="0" fromWordArt="0" anchor="t" anchorCtr="0" forceAA="0" compatLnSpc="1">
              <a:prstTxWarp prst="textNoShape">
                <a:avLst/>
              </a:prstTxWarp>
              <a:noAutofit/>
            </a:bodyPr>
            <a:lstStyle/>
            <a:p>
              <a:pPr marL="0" marR="0" lvl="0" indent="0" algn="ctr" defTabSz="950966"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3" name="Freeform: Shape 92"/>
            <p:cNvSpPr/>
            <p:nvPr/>
          </p:nvSpPr>
          <p:spPr bwMode="auto">
            <a:xfrm>
              <a:off x="4600393" y="2807237"/>
              <a:ext cx="2405280" cy="846999"/>
            </a:xfrm>
            <a:custGeom>
              <a:avLst/>
              <a:gdLst>
                <a:gd name="connsiteX0" fmla="*/ 0 w 2471738"/>
                <a:gd name="connsiteY0" fmla="*/ 985841 h 1023764"/>
                <a:gd name="connsiteX1" fmla="*/ 228600 w 2471738"/>
                <a:gd name="connsiteY1" fmla="*/ 3 h 1023764"/>
                <a:gd name="connsiteX2" fmla="*/ 461963 w 2471738"/>
                <a:gd name="connsiteY2" fmla="*/ 995366 h 1023764"/>
                <a:gd name="connsiteX3" fmla="*/ 671513 w 2471738"/>
                <a:gd name="connsiteY3" fmla="*/ 19053 h 1023764"/>
                <a:gd name="connsiteX4" fmla="*/ 942975 w 2471738"/>
                <a:gd name="connsiteY4" fmla="*/ 1009653 h 1023764"/>
                <a:gd name="connsiteX5" fmla="*/ 1138238 w 2471738"/>
                <a:gd name="connsiteY5" fmla="*/ 33341 h 1023764"/>
                <a:gd name="connsiteX6" fmla="*/ 1376363 w 2471738"/>
                <a:gd name="connsiteY6" fmla="*/ 985841 h 1023764"/>
                <a:gd name="connsiteX7" fmla="*/ 1590675 w 2471738"/>
                <a:gd name="connsiteY7" fmla="*/ 38103 h 1023764"/>
                <a:gd name="connsiteX8" fmla="*/ 1819275 w 2471738"/>
                <a:gd name="connsiteY8" fmla="*/ 1004891 h 1023764"/>
                <a:gd name="connsiteX9" fmla="*/ 2009775 w 2471738"/>
                <a:gd name="connsiteY9" fmla="*/ 61916 h 1023764"/>
                <a:gd name="connsiteX10" fmla="*/ 2185988 w 2471738"/>
                <a:gd name="connsiteY10" fmla="*/ 957266 h 1023764"/>
                <a:gd name="connsiteX11" fmla="*/ 2471738 w 2471738"/>
                <a:gd name="connsiteY11" fmla="*/ 966791 h 1023764"/>
                <a:gd name="connsiteX0" fmla="*/ 0 w 2471738"/>
                <a:gd name="connsiteY0" fmla="*/ 985841 h 1033404"/>
                <a:gd name="connsiteX1" fmla="*/ 228600 w 2471738"/>
                <a:gd name="connsiteY1" fmla="*/ 3 h 1033404"/>
                <a:gd name="connsiteX2" fmla="*/ 461963 w 2471738"/>
                <a:gd name="connsiteY2" fmla="*/ 995366 h 1033404"/>
                <a:gd name="connsiteX3" fmla="*/ 671513 w 2471738"/>
                <a:gd name="connsiteY3" fmla="*/ 19053 h 1033404"/>
                <a:gd name="connsiteX4" fmla="*/ 942975 w 2471738"/>
                <a:gd name="connsiteY4" fmla="*/ 1009653 h 1033404"/>
                <a:gd name="connsiteX5" fmla="*/ 1138238 w 2471738"/>
                <a:gd name="connsiteY5" fmla="*/ 33341 h 1033404"/>
                <a:gd name="connsiteX6" fmla="*/ 1376363 w 2471738"/>
                <a:gd name="connsiteY6" fmla="*/ 985841 h 1033404"/>
                <a:gd name="connsiteX7" fmla="*/ 1590675 w 2471738"/>
                <a:gd name="connsiteY7" fmla="*/ 38103 h 1033404"/>
                <a:gd name="connsiteX8" fmla="*/ 1819275 w 2471738"/>
                <a:gd name="connsiteY8" fmla="*/ 1004891 h 1033404"/>
                <a:gd name="connsiteX9" fmla="*/ 2009775 w 2471738"/>
                <a:gd name="connsiteY9" fmla="*/ 61916 h 1033404"/>
                <a:gd name="connsiteX10" fmla="*/ 2185988 w 2471738"/>
                <a:gd name="connsiteY10" fmla="*/ 957266 h 1033404"/>
                <a:gd name="connsiteX11" fmla="*/ 2391473 w 2471738"/>
                <a:gd name="connsiteY11" fmla="*/ 985439 h 1033404"/>
                <a:gd name="connsiteX12" fmla="*/ 2471738 w 2471738"/>
                <a:gd name="connsiteY12" fmla="*/ 966791 h 1033404"/>
                <a:gd name="connsiteX0" fmla="*/ 0 w 2846205"/>
                <a:gd name="connsiteY0" fmla="*/ 985841 h 1033404"/>
                <a:gd name="connsiteX1" fmla="*/ 228600 w 2846205"/>
                <a:gd name="connsiteY1" fmla="*/ 3 h 1033404"/>
                <a:gd name="connsiteX2" fmla="*/ 461963 w 2846205"/>
                <a:gd name="connsiteY2" fmla="*/ 995366 h 1033404"/>
                <a:gd name="connsiteX3" fmla="*/ 671513 w 2846205"/>
                <a:gd name="connsiteY3" fmla="*/ 19053 h 1033404"/>
                <a:gd name="connsiteX4" fmla="*/ 942975 w 2846205"/>
                <a:gd name="connsiteY4" fmla="*/ 1009653 h 1033404"/>
                <a:gd name="connsiteX5" fmla="*/ 1138238 w 2846205"/>
                <a:gd name="connsiteY5" fmla="*/ 33341 h 1033404"/>
                <a:gd name="connsiteX6" fmla="*/ 1376363 w 2846205"/>
                <a:gd name="connsiteY6" fmla="*/ 985841 h 1033404"/>
                <a:gd name="connsiteX7" fmla="*/ 1590675 w 2846205"/>
                <a:gd name="connsiteY7" fmla="*/ 38103 h 1033404"/>
                <a:gd name="connsiteX8" fmla="*/ 1819275 w 2846205"/>
                <a:gd name="connsiteY8" fmla="*/ 1004891 h 1033404"/>
                <a:gd name="connsiteX9" fmla="*/ 2009775 w 2846205"/>
                <a:gd name="connsiteY9" fmla="*/ 61916 h 1033404"/>
                <a:gd name="connsiteX10" fmla="*/ 2185988 w 2846205"/>
                <a:gd name="connsiteY10" fmla="*/ 957266 h 1033404"/>
                <a:gd name="connsiteX11" fmla="*/ 2391473 w 2846205"/>
                <a:gd name="connsiteY11" fmla="*/ 985439 h 1033404"/>
                <a:gd name="connsiteX12" fmla="*/ 2846205 w 2846205"/>
                <a:gd name="connsiteY12" fmla="*/ 1007272 h 1033404"/>
                <a:gd name="connsiteX0" fmla="*/ 0 w 2846205"/>
                <a:gd name="connsiteY0" fmla="*/ 985841 h 1032168"/>
                <a:gd name="connsiteX1" fmla="*/ 228600 w 2846205"/>
                <a:gd name="connsiteY1" fmla="*/ 3 h 1032168"/>
                <a:gd name="connsiteX2" fmla="*/ 461963 w 2846205"/>
                <a:gd name="connsiteY2" fmla="*/ 995366 h 1032168"/>
                <a:gd name="connsiteX3" fmla="*/ 671513 w 2846205"/>
                <a:gd name="connsiteY3" fmla="*/ 19053 h 1032168"/>
                <a:gd name="connsiteX4" fmla="*/ 942975 w 2846205"/>
                <a:gd name="connsiteY4" fmla="*/ 1009653 h 1032168"/>
                <a:gd name="connsiteX5" fmla="*/ 1138238 w 2846205"/>
                <a:gd name="connsiteY5" fmla="*/ 33341 h 1032168"/>
                <a:gd name="connsiteX6" fmla="*/ 1376363 w 2846205"/>
                <a:gd name="connsiteY6" fmla="*/ 985841 h 1032168"/>
                <a:gd name="connsiteX7" fmla="*/ 1590675 w 2846205"/>
                <a:gd name="connsiteY7" fmla="*/ 38103 h 1032168"/>
                <a:gd name="connsiteX8" fmla="*/ 1819275 w 2846205"/>
                <a:gd name="connsiteY8" fmla="*/ 1004891 h 1032168"/>
                <a:gd name="connsiteX9" fmla="*/ 2009775 w 2846205"/>
                <a:gd name="connsiteY9" fmla="*/ 61916 h 1032168"/>
                <a:gd name="connsiteX10" fmla="*/ 2185988 w 2846205"/>
                <a:gd name="connsiteY10" fmla="*/ 957266 h 1032168"/>
                <a:gd name="connsiteX11" fmla="*/ 2391473 w 2846205"/>
                <a:gd name="connsiteY11" fmla="*/ 985439 h 1032168"/>
                <a:gd name="connsiteX12" fmla="*/ 2601750 w 2846205"/>
                <a:gd name="connsiteY12" fmla="*/ 994964 h 1032168"/>
                <a:gd name="connsiteX13" fmla="*/ 2846205 w 2846205"/>
                <a:gd name="connsiteY13" fmla="*/ 1007272 h 1032168"/>
                <a:gd name="connsiteX0" fmla="*/ 0 w 2846205"/>
                <a:gd name="connsiteY0" fmla="*/ 985841 h 1032168"/>
                <a:gd name="connsiteX1" fmla="*/ 228600 w 2846205"/>
                <a:gd name="connsiteY1" fmla="*/ 3 h 1032168"/>
                <a:gd name="connsiteX2" fmla="*/ 461963 w 2846205"/>
                <a:gd name="connsiteY2" fmla="*/ 995366 h 1032168"/>
                <a:gd name="connsiteX3" fmla="*/ 671513 w 2846205"/>
                <a:gd name="connsiteY3" fmla="*/ 19053 h 1032168"/>
                <a:gd name="connsiteX4" fmla="*/ 942975 w 2846205"/>
                <a:gd name="connsiteY4" fmla="*/ 1009653 h 1032168"/>
                <a:gd name="connsiteX5" fmla="*/ 1138238 w 2846205"/>
                <a:gd name="connsiteY5" fmla="*/ 33341 h 1032168"/>
                <a:gd name="connsiteX6" fmla="*/ 1376363 w 2846205"/>
                <a:gd name="connsiteY6" fmla="*/ 985841 h 1032168"/>
                <a:gd name="connsiteX7" fmla="*/ 1590675 w 2846205"/>
                <a:gd name="connsiteY7" fmla="*/ 38103 h 1032168"/>
                <a:gd name="connsiteX8" fmla="*/ 1819275 w 2846205"/>
                <a:gd name="connsiteY8" fmla="*/ 1004891 h 1032168"/>
                <a:gd name="connsiteX9" fmla="*/ 2009775 w 2846205"/>
                <a:gd name="connsiteY9" fmla="*/ 61916 h 1032168"/>
                <a:gd name="connsiteX10" fmla="*/ 2185988 w 2846205"/>
                <a:gd name="connsiteY10" fmla="*/ 957266 h 1032168"/>
                <a:gd name="connsiteX11" fmla="*/ 2391473 w 2846205"/>
                <a:gd name="connsiteY11" fmla="*/ 985439 h 1032168"/>
                <a:gd name="connsiteX12" fmla="*/ 2593108 w 2846205"/>
                <a:gd name="connsiteY12" fmla="*/ 1021158 h 1032168"/>
                <a:gd name="connsiteX13" fmla="*/ 2846205 w 2846205"/>
                <a:gd name="connsiteY13" fmla="*/ 1007272 h 1032168"/>
                <a:gd name="connsiteX0" fmla="*/ 0 w 2846205"/>
                <a:gd name="connsiteY0" fmla="*/ 985841 h 1032168"/>
                <a:gd name="connsiteX1" fmla="*/ 228600 w 2846205"/>
                <a:gd name="connsiteY1" fmla="*/ 3 h 1032168"/>
                <a:gd name="connsiteX2" fmla="*/ 461963 w 2846205"/>
                <a:gd name="connsiteY2" fmla="*/ 995366 h 1032168"/>
                <a:gd name="connsiteX3" fmla="*/ 671513 w 2846205"/>
                <a:gd name="connsiteY3" fmla="*/ 19053 h 1032168"/>
                <a:gd name="connsiteX4" fmla="*/ 942975 w 2846205"/>
                <a:gd name="connsiteY4" fmla="*/ 1009653 h 1032168"/>
                <a:gd name="connsiteX5" fmla="*/ 1138238 w 2846205"/>
                <a:gd name="connsiteY5" fmla="*/ 33341 h 1032168"/>
                <a:gd name="connsiteX6" fmla="*/ 1376363 w 2846205"/>
                <a:gd name="connsiteY6" fmla="*/ 985841 h 1032168"/>
                <a:gd name="connsiteX7" fmla="*/ 1590675 w 2846205"/>
                <a:gd name="connsiteY7" fmla="*/ 38103 h 1032168"/>
                <a:gd name="connsiteX8" fmla="*/ 1819275 w 2846205"/>
                <a:gd name="connsiteY8" fmla="*/ 1004891 h 1032168"/>
                <a:gd name="connsiteX9" fmla="*/ 2009775 w 2846205"/>
                <a:gd name="connsiteY9" fmla="*/ 61916 h 1032168"/>
                <a:gd name="connsiteX10" fmla="*/ 2185988 w 2846205"/>
                <a:gd name="connsiteY10" fmla="*/ 957266 h 1032168"/>
                <a:gd name="connsiteX11" fmla="*/ 2391473 w 2846205"/>
                <a:gd name="connsiteY11" fmla="*/ 985439 h 1032168"/>
                <a:gd name="connsiteX12" fmla="*/ 2593108 w 2846205"/>
                <a:gd name="connsiteY12" fmla="*/ 1021158 h 1032168"/>
                <a:gd name="connsiteX13" fmla="*/ 2709782 w 2846205"/>
                <a:gd name="connsiteY13" fmla="*/ 1014597 h 1032168"/>
                <a:gd name="connsiteX14" fmla="*/ 2846205 w 2846205"/>
                <a:gd name="connsiteY14" fmla="*/ 1007272 h 1032168"/>
                <a:gd name="connsiteX0" fmla="*/ 0 w 2846205"/>
                <a:gd name="connsiteY0" fmla="*/ 985841 h 1032168"/>
                <a:gd name="connsiteX1" fmla="*/ 228600 w 2846205"/>
                <a:gd name="connsiteY1" fmla="*/ 3 h 1032168"/>
                <a:gd name="connsiteX2" fmla="*/ 461963 w 2846205"/>
                <a:gd name="connsiteY2" fmla="*/ 995366 h 1032168"/>
                <a:gd name="connsiteX3" fmla="*/ 671513 w 2846205"/>
                <a:gd name="connsiteY3" fmla="*/ 19053 h 1032168"/>
                <a:gd name="connsiteX4" fmla="*/ 942975 w 2846205"/>
                <a:gd name="connsiteY4" fmla="*/ 1009653 h 1032168"/>
                <a:gd name="connsiteX5" fmla="*/ 1138238 w 2846205"/>
                <a:gd name="connsiteY5" fmla="*/ 33341 h 1032168"/>
                <a:gd name="connsiteX6" fmla="*/ 1376363 w 2846205"/>
                <a:gd name="connsiteY6" fmla="*/ 985841 h 1032168"/>
                <a:gd name="connsiteX7" fmla="*/ 1590675 w 2846205"/>
                <a:gd name="connsiteY7" fmla="*/ 38103 h 1032168"/>
                <a:gd name="connsiteX8" fmla="*/ 1819275 w 2846205"/>
                <a:gd name="connsiteY8" fmla="*/ 1004891 h 1032168"/>
                <a:gd name="connsiteX9" fmla="*/ 2009775 w 2846205"/>
                <a:gd name="connsiteY9" fmla="*/ 61916 h 1032168"/>
                <a:gd name="connsiteX10" fmla="*/ 2185988 w 2846205"/>
                <a:gd name="connsiteY10" fmla="*/ 957266 h 1032168"/>
                <a:gd name="connsiteX11" fmla="*/ 2391473 w 2846205"/>
                <a:gd name="connsiteY11" fmla="*/ 985439 h 1032168"/>
                <a:gd name="connsiteX12" fmla="*/ 2593108 w 2846205"/>
                <a:gd name="connsiteY12" fmla="*/ 1021158 h 1032168"/>
                <a:gd name="connsiteX13" fmla="*/ 2738586 w 2846205"/>
                <a:gd name="connsiteY13" fmla="*/ 988403 h 1032168"/>
                <a:gd name="connsiteX14" fmla="*/ 2846205 w 2846205"/>
                <a:gd name="connsiteY14" fmla="*/ 1007272 h 1032168"/>
                <a:gd name="connsiteX0" fmla="*/ 0 w 2892293"/>
                <a:gd name="connsiteY0" fmla="*/ 985841 h 1032168"/>
                <a:gd name="connsiteX1" fmla="*/ 228600 w 2892293"/>
                <a:gd name="connsiteY1" fmla="*/ 3 h 1032168"/>
                <a:gd name="connsiteX2" fmla="*/ 461963 w 2892293"/>
                <a:gd name="connsiteY2" fmla="*/ 995366 h 1032168"/>
                <a:gd name="connsiteX3" fmla="*/ 671513 w 2892293"/>
                <a:gd name="connsiteY3" fmla="*/ 19053 h 1032168"/>
                <a:gd name="connsiteX4" fmla="*/ 942975 w 2892293"/>
                <a:gd name="connsiteY4" fmla="*/ 1009653 h 1032168"/>
                <a:gd name="connsiteX5" fmla="*/ 1138238 w 2892293"/>
                <a:gd name="connsiteY5" fmla="*/ 33341 h 1032168"/>
                <a:gd name="connsiteX6" fmla="*/ 1376363 w 2892293"/>
                <a:gd name="connsiteY6" fmla="*/ 985841 h 1032168"/>
                <a:gd name="connsiteX7" fmla="*/ 1590675 w 2892293"/>
                <a:gd name="connsiteY7" fmla="*/ 38103 h 1032168"/>
                <a:gd name="connsiteX8" fmla="*/ 1819275 w 2892293"/>
                <a:gd name="connsiteY8" fmla="*/ 1004891 h 1032168"/>
                <a:gd name="connsiteX9" fmla="*/ 2009775 w 2892293"/>
                <a:gd name="connsiteY9" fmla="*/ 61916 h 1032168"/>
                <a:gd name="connsiteX10" fmla="*/ 2185988 w 2892293"/>
                <a:gd name="connsiteY10" fmla="*/ 957266 h 1032168"/>
                <a:gd name="connsiteX11" fmla="*/ 2391473 w 2892293"/>
                <a:gd name="connsiteY11" fmla="*/ 985439 h 1032168"/>
                <a:gd name="connsiteX12" fmla="*/ 2593108 w 2892293"/>
                <a:gd name="connsiteY12" fmla="*/ 1021158 h 1032168"/>
                <a:gd name="connsiteX13" fmla="*/ 2738586 w 2892293"/>
                <a:gd name="connsiteY13" fmla="*/ 988403 h 1032168"/>
                <a:gd name="connsiteX14" fmla="*/ 2892293 w 2892293"/>
                <a:gd name="connsiteY14" fmla="*/ 1012035 h 1032168"/>
                <a:gd name="connsiteX0" fmla="*/ 0 w 2912457"/>
                <a:gd name="connsiteY0" fmla="*/ 985841 h 1032168"/>
                <a:gd name="connsiteX1" fmla="*/ 228600 w 2912457"/>
                <a:gd name="connsiteY1" fmla="*/ 3 h 1032168"/>
                <a:gd name="connsiteX2" fmla="*/ 461963 w 2912457"/>
                <a:gd name="connsiteY2" fmla="*/ 995366 h 1032168"/>
                <a:gd name="connsiteX3" fmla="*/ 671513 w 2912457"/>
                <a:gd name="connsiteY3" fmla="*/ 19053 h 1032168"/>
                <a:gd name="connsiteX4" fmla="*/ 942975 w 2912457"/>
                <a:gd name="connsiteY4" fmla="*/ 1009653 h 1032168"/>
                <a:gd name="connsiteX5" fmla="*/ 1138238 w 2912457"/>
                <a:gd name="connsiteY5" fmla="*/ 33341 h 1032168"/>
                <a:gd name="connsiteX6" fmla="*/ 1376363 w 2912457"/>
                <a:gd name="connsiteY6" fmla="*/ 985841 h 1032168"/>
                <a:gd name="connsiteX7" fmla="*/ 1590675 w 2912457"/>
                <a:gd name="connsiteY7" fmla="*/ 38103 h 1032168"/>
                <a:gd name="connsiteX8" fmla="*/ 1819275 w 2912457"/>
                <a:gd name="connsiteY8" fmla="*/ 1004891 h 1032168"/>
                <a:gd name="connsiteX9" fmla="*/ 2009775 w 2912457"/>
                <a:gd name="connsiteY9" fmla="*/ 61916 h 1032168"/>
                <a:gd name="connsiteX10" fmla="*/ 2185988 w 2912457"/>
                <a:gd name="connsiteY10" fmla="*/ 957266 h 1032168"/>
                <a:gd name="connsiteX11" fmla="*/ 2391473 w 2912457"/>
                <a:gd name="connsiteY11" fmla="*/ 985439 h 1032168"/>
                <a:gd name="connsiteX12" fmla="*/ 2593108 w 2912457"/>
                <a:gd name="connsiteY12" fmla="*/ 1021158 h 1032168"/>
                <a:gd name="connsiteX13" fmla="*/ 2738586 w 2912457"/>
                <a:gd name="connsiteY13" fmla="*/ 988403 h 1032168"/>
                <a:gd name="connsiteX14" fmla="*/ 2912457 w 2912457"/>
                <a:gd name="connsiteY14" fmla="*/ 1019179 h 1032168"/>
                <a:gd name="connsiteX0" fmla="*/ 0 w 2912457"/>
                <a:gd name="connsiteY0" fmla="*/ 985841 h 1032168"/>
                <a:gd name="connsiteX1" fmla="*/ 228600 w 2912457"/>
                <a:gd name="connsiteY1" fmla="*/ 3 h 1032168"/>
                <a:gd name="connsiteX2" fmla="*/ 461963 w 2912457"/>
                <a:gd name="connsiteY2" fmla="*/ 995366 h 1032168"/>
                <a:gd name="connsiteX3" fmla="*/ 671513 w 2912457"/>
                <a:gd name="connsiteY3" fmla="*/ 19053 h 1032168"/>
                <a:gd name="connsiteX4" fmla="*/ 942975 w 2912457"/>
                <a:gd name="connsiteY4" fmla="*/ 1009653 h 1032168"/>
                <a:gd name="connsiteX5" fmla="*/ 1138238 w 2912457"/>
                <a:gd name="connsiteY5" fmla="*/ 33341 h 1032168"/>
                <a:gd name="connsiteX6" fmla="*/ 1376363 w 2912457"/>
                <a:gd name="connsiteY6" fmla="*/ 985841 h 1032168"/>
                <a:gd name="connsiteX7" fmla="*/ 1590675 w 2912457"/>
                <a:gd name="connsiteY7" fmla="*/ 38103 h 1032168"/>
                <a:gd name="connsiteX8" fmla="*/ 1819275 w 2912457"/>
                <a:gd name="connsiteY8" fmla="*/ 1004891 h 1032168"/>
                <a:gd name="connsiteX9" fmla="*/ 2009775 w 2912457"/>
                <a:gd name="connsiteY9" fmla="*/ 61916 h 1032168"/>
                <a:gd name="connsiteX10" fmla="*/ 2185988 w 2912457"/>
                <a:gd name="connsiteY10" fmla="*/ 957266 h 1032168"/>
                <a:gd name="connsiteX11" fmla="*/ 2391473 w 2912457"/>
                <a:gd name="connsiteY11" fmla="*/ 985439 h 1032168"/>
                <a:gd name="connsiteX12" fmla="*/ 2593108 w 2912457"/>
                <a:gd name="connsiteY12" fmla="*/ 1021158 h 1032168"/>
                <a:gd name="connsiteX13" fmla="*/ 2738586 w 2912457"/>
                <a:gd name="connsiteY13" fmla="*/ 988403 h 1032168"/>
                <a:gd name="connsiteX14" fmla="*/ 2912457 w 2912457"/>
                <a:gd name="connsiteY14" fmla="*/ 1019179 h 1032168"/>
                <a:gd name="connsiteX0" fmla="*/ 0 w 2912457"/>
                <a:gd name="connsiteY0" fmla="*/ 985841 h 1032168"/>
                <a:gd name="connsiteX1" fmla="*/ 228600 w 2912457"/>
                <a:gd name="connsiteY1" fmla="*/ 3 h 1032168"/>
                <a:gd name="connsiteX2" fmla="*/ 461963 w 2912457"/>
                <a:gd name="connsiteY2" fmla="*/ 995366 h 1032168"/>
                <a:gd name="connsiteX3" fmla="*/ 671513 w 2912457"/>
                <a:gd name="connsiteY3" fmla="*/ 19053 h 1032168"/>
                <a:gd name="connsiteX4" fmla="*/ 942975 w 2912457"/>
                <a:gd name="connsiteY4" fmla="*/ 1009653 h 1032168"/>
                <a:gd name="connsiteX5" fmla="*/ 1138238 w 2912457"/>
                <a:gd name="connsiteY5" fmla="*/ 33341 h 1032168"/>
                <a:gd name="connsiteX6" fmla="*/ 1376363 w 2912457"/>
                <a:gd name="connsiteY6" fmla="*/ 985841 h 1032168"/>
                <a:gd name="connsiteX7" fmla="*/ 1590675 w 2912457"/>
                <a:gd name="connsiteY7" fmla="*/ 38103 h 1032168"/>
                <a:gd name="connsiteX8" fmla="*/ 1819275 w 2912457"/>
                <a:gd name="connsiteY8" fmla="*/ 1004891 h 1032168"/>
                <a:gd name="connsiteX9" fmla="*/ 2009775 w 2912457"/>
                <a:gd name="connsiteY9" fmla="*/ 61916 h 1032168"/>
                <a:gd name="connsiteX10" fmla="*/ 2185988 w 2912457"/>
                <a:gd name="connsiteY10" fmla="*/ 957266 h 1032168"/>
                <a:gd name="connsiteX11" fmla="*/ 2391473 w 2912457"/>
                <a:gd name="connsiteY11" fmla="*/ 985439 h 1032168"/>
                <a:gd name="connsiteX12" fmla="*/ 2593108 w 2912457"/>
                <a:gd name="connsiteY12" fmla="*/ 1021158 h 1032168"/>
                <a:gd name="connsiteX13" fmla="*/ 2738586 w 2912457"/>
                <a:gd name="connsiteY13" fmla="*/ 988403 h 1032168"/>
                <a:gd name="connsiteX14" fmla="*/ 2912457 w 2912457"/>
                <a:gd name="connsiteY14" fmla="*/ 1019179 h 1032168"/>
                <a:gd name="connsiteX0" fmla="*/ 0 w 2912457"/>
                <a:gd name="connsiteY0" fmla="*/ 985841 h 1032168"/>
                <a:gd name="connsiteX1" fmla="*/ 228600 w 2912457"/>
                <a:gd name="connsiteY1" fmla="*/ 3 h 1032168"/>
                <a:gd name="connsiteX2" fmla="*/ 461963 w 2912457"/>
                <a:gd name="connsiteY2" fmla="*/ 995366 h 1032168"/>
                <a:gd name="connsiteX3" fmla="*/ 671513 w 2912457"/>
                <a:gd name="connsiteY3" fmla="*/ 19053 h 1032168"/>
                <a:gd name="connsiteX4" fmla="*/ 942975 w 2912457"/>
                <a:gd name="connsiteY4" fmla="*/ 1009653 h 1032168"/>
                <a:gd name="connsiteX5" fmla="*/ 1138238 w 2912457"/>
                <a:gd name="connsiteY5" fmla="*/ 33341 h 1032168"/>
                <a:gd name="connsiteX6" fmla="*/ 1376363 w 2912457"/>
                <a:gd name="connsiteY6" fmla="*/ 985841 h 1032168"/>
                <a:gd name="connsiteX7" fmla="*/ 1590675 w 2912457"/>
                <a:gd name="connsiteY7" fmla="*/ 38103 h 1032168"/>
                <a:gd name="connsiteX8" fmla="*/ 1819275 w 2912457"/>
                <a:gd name="connsiteY8" fmla="*/ 1004891 h 1032168"/>
                <a:gd name="connsiteX9" fmla="*/ 2009775 w 2912457"/>
                <a:gd name="connsiteY9" fmla="*/ 61916 h 1032168"/>
                <a:gd name="connsiteX10" fmla="*/ 2185988 w 2912457"/>
                <a:gd name="connsiteY10" fmla="*/ 957266 h 1032168"/>
                <a:gd name="connsiteX11" fmla="*/ 2391473 w 2912457"/>
                <a:gd name="connsiteY11" fmla="*/ 985439 h 1032168"/>
                <a:gd name="connsiteX12" fmla="*/ 2593108 w 2912457"/>
                <a:gd name="connsiteY12" fmla="*/ 1021158 h 1032168"/>
                <a:gd name="connsiteX13" fmla="*/ 2738586 w 2912457"/>
                <a:gd name="connsiteY13" fmla="*/ 988403 h 1032168"/>
                <a:gd name="connsiteX14" fmla="*/ 2912457 w 2912457"/>
                <a:gd name="connsiteY14" fmla="*/ 1019179 h 1032168"/>
                <a:gd name="connsiteX0" fmla="*/ 0 w 2912457"/>
                <a:gd name="connsiteY0" fmla="*/ 985841 h 1032168"/>
                <a:gd name="connsiteX1" fmla="*/ 228600 w 2912457"/>
                <a:gd name="connsiteY1" fmla="*/ 3 h 1032168"/>
                <a:gd name="connsiteX2" fmla="*/ 461963 w 2912457"/>
                <a:gd name="connsiteY2" fmla="*/ 995366 h 1032168"/>
                <a:gd name="connsiteX3" fmla="*/ 671513 w 2912457"/>
                <a:gd name="connsiteY3" fmla="*/ 19053 h 1032168"/>
                <a:gd name="connsiteX4" fmla="*/ 942975 w 2912457"/>
                <a:gd name="connsiteY4" fmla="*/ 1009653 h 1032168"/>
                <a:gd name="connsiteX5" fmla="*/ 1138238 w 2912457"/>
                <a:gd name="connsiteY5" fmla="*/ 33341 h 1032168"/>
                <a:gd name="connsiteX6" fmla="*/ 1376363 w 2912457"/>
                <a:gd name="connsiteY6" fmla="*/ 985841 h 1032168"/>
                <a:gd name="connsiteX7" fmla="*/ 1590675 w 2912457"/>
                <a:gd name="connsiteY7" fmla="*/ 38103 h 1032168"/>
                <a:gd name="connsiteX8" fmla="*/ 1819275 w 2912457"/>
                <a:gd name="connsiteY8" fmla="*/ 1004891 h 1032168"/>
                <a:gd name="connsiteX9" fmla="*/ 2009775 w 2912457"/>
                <a:gd name="connsiteY9" fmla="*/ 61916 h 1032168"/>
                <a:gd name="connsiteX10" fmla="*/ 2185988 w 2912457"/>
                <a:gd name="connsiteY10" fmla="*/ 957266 h 1032168"/>
                <a:gd name="connsiteX11" fmla="*/ 2391473 w 2912457"/>
                <a:gd name="connsiteY11" fmla="*/ 985439 h 1032168"/>
                <a:gd name="connsiteX12" fmla="*/ 2593108 w 2912457"/>
                <a:gd name="connsiteY12" fmla="*/ 1021158 h 1032168"/>
                <a:gd name="connsiteX13" fmla="*/ 2738586 w 2912457"/>
                <a:gd name="connsiteY13" fmla="*/ 988403 h 1032168"/>
                <a:gd name="connsiteX14" fmla="*/ 2912457 w 2912457"/>
                <a:gd name="connsiteY14" fmla="*/ 1019179 h 1032168"/>
                <a:gd name="connsiteX0" fmla="*/ 0 w 2912457"/>
                <a:gd name="connsiteY0" fmla="*/ 985841 h 1032168"/>
                <a:gd name="connsiteX1" fmla="*/ 228600 w 2912457"/>
                <a:gd name="connsiteY1" fmla="*/ 3 h 1032168"/>
                <a:gd name="connsiteX2" fmla="*/ 461963 w 2912457"/>
                <a:gd name="connsiteY2" fmla="*/ 995366 h 1032168"/>
                <a:gd name="connsiteX3" fmla="*/ 671513 w 2912457"/>
                <a:gd name="connsiteY3" fmla="*/ 19053 h 1032168"/>
                <a:gd name="connsiteX4" fmla="*/ 942975 w 2912457"/>
                <a:gd name="connsiteY4" fmla="*/ 1009653 h 1032168"/>
                <a:gd name="connsiteX5" fmla="*/ 1138238 w 2912457"/>
                <a:gd name="connsiteY5" fmla="*/ 33341 h 1032168"/>
                <a:gd name="connsiteX6" fmla="*/ 1376363 w 2912457"/>
                <a:gd name="connsiteY6" fmla="*/ 985841 h 1032168"/>
                <a:gd name="connsiteX7" fmla="*/ 1590675 w 2912457"/>
                <a:gd name="connsiteY7" fmla="*/ 38103 h 1032168"/>
                <a:gd name="connsiteX8" fmla="*/ 1819275 w 2912457"/>
                <a:gd name="connsiteY8" fmla="*/ 1004891 h 1032168"/>
                <a:gd name="connsiteX9" fmla="*/ 2009775 w 2912457"/>
                <a:gd name="connsiteY9" fmla="*/ 61916 h 1032168"/>
                <a:gd name="connsiteX10" fmla="*/ 2185988 w 2912457"/>
                <a:gd name="connsiteY10" fmla="*/ 957266 h 1032168"/>
                <a:gd name="connsiteX11" fmla="*/ 2391473 w 2912457"/>
                <a:gd name="connsiteY11" fmla="*/ 985439 h 1032168"/>
                <a:gd name="connsiteX12" fmla="*/ 2593108 w 2912457"/>
                <a:gd name="connsiteY12" fmla="*/ 1021158 h 1032168"/>
                <a:gd name="connsiteX13" fmla="*/ 2738586 w 2912457"/>
                <a:gd name="connsiteY13" fmla="*/ 988403 h 1032168"/>
                <a:gd name="connsiteX14" fmla="*/ 2912457 w 2912457"/>
                <a:gd name="connsiteY14" fmla="*/ 1019179 h 1032168"/>
                <a:gd name="connsiteX0" fmla="*/ 0 w 2912457"/>
                <a:gd name="connsiteY0" fmla="*/ 985841 h 1032168"/>
                <a:gd name="connsiteX1" fmla="*/ 228600 w 2912457"/>
                <a:gd name="connsiteY1" fmla="*/ 3 h 1032168"/>
                <a:gd name="connsiteX2" fmla="*/ 461963 w 2912457"/>
                <a:gd name="connsiteY2" fmla="*/ 995366 h 1032168"/>
                <a:gd name="connsiteX3" fmla="*/ 671513 w 2912457"/>
                <a:gd name="connsiteY3" fmla="*/ 19053 h 1032168"/>
                <a:gd name="connsiteX4" fmla="*/ 942975 w 2912457"/>
                <a:gd name="connsiteY4" fmla="*/ 1009653 h 1032168"/>
                <a:gd name="connsiteX5" fmla="*/ 1138238 w 2912457"/>
                <a:gd name="connsiteY5" fmla="*/ 33341 h 1032168"/>
                <a:gd name="connsiteX6" fmla="*/ 1376363 w 2912457"/>
                <a:gd name="connsiteY6" fmla="*/ 985841 h 1032168"/>
                <a:gd name="connsiteX7" fmla="*/ 1590675 w 2912457"/>
                <a:gd name="connsiteY7" fmla="*/ 38103 h 1032168"/>
                <a:gd name="connsiteX8" fmla="*/ 1819275 w 2912457"/>
                <a:gd name="connsiteY8" fmla="*/ 1004891 h 1032168"/>
                <a:gd name="connsiteX9" fmla="*/ 2009775 w 2912457"/>
                <a:gd name="connsiteY9" fmla="*/ 61916 h 1032168"/>
                <a:gd name="connsiteX10" fmla="*/ 2185988 w 2912457"/>
                <a:gd name="connsiteY10" fmla="*/ 957266 h 1032168"/>
                <a:gd name="connsiteX11" fmla="*/ 2391473 w 2912457"/>
                <a:gd name="connsiteY11" fmla="*/ 985439 h 1032168"/>
                <a:gd name="connsiteX12" fmla="*/ 2593108 w 2912457"/>
                <a:gd name="connsiteY12" fmla="*/ 1021158 h 1032168"/>
                <a:gd name="connsiteX13" fmla="*/ 2738586 w 2912457"/>
                <a:gd name="connsiteY13" fmla="*/ 988403 h 1032168"/>
                <a:gd name="connsiteX14" fmla="*/ 2912457 w 2912457"/>
                <a:gd name="connsiteY14" fmla="*/ 1019179 h 1032168"/>
                <a:gd name="connsiteX0" fmla="*/ 0 w 2912457"/>
                <a:gd name="connsiteY0" fmla="*/ 985841 h 1035357"/>
                <a:gd name="connsiteX1" fmla="*/ 228600 w 2912457"/>
                <a:gd name="connsiteY1" fmla="*/ 3 h 1035357"/>
                <a:gd name="connsiteX2" fmla="*/ 461963 w 2912457"/>
                <a:gd name="connsiteY2" fmla="*/ 995366 h 1035357"/>
                <a:gd name="connsiteX3" fmla="*/ 671513 w 2912457"/>
                <a:gd name="connsiteY3" fmla="*/ 19053 h 1035357"/>
                <a:gd name="connsiteX4" fmla="*/ 942975 w 2912457"/>
                <a:gd name="connsiteY4" fmla="*/ 1009653 h 1035357"/>
                <a:gd name="connsiteX5" fmla="*/ 1138238 w 2912457"/>
                <a:gd name="connsiteY5" fmla="*/ 33341 h 1035357"/>
                <a:gd name="connsiteX6" fmla="*/ 1376363 w 2912457"/>
                <a:gd name="connsiteY6" fmla="*/ 985841 h 1035357"/>
                <a:gd name="connsiteX7" fmla="*/ 1590675 w 2912457"/>
                <a:gd name="connsiteY7" fmla="*/ 38103 h 1035357"/>
                <a:gd name="connsiteX8" fmla="*/ 1819275 w 2912457"/>
                <a:gd name="connsiteY8" fmla="*/ 1004891 h 1035357"/>
                <a:gd name="connsiteX9" fmla="*/ 2009775 w 2912457"/>
                <a:gd name="connsiteY9" fmla="*/ 61916 h 1035357"/>
                <a:gd name="connsiteX10" fmla="*/ 2185988 w 2912457"/>
                <a:gd name="connsiteY10" fmla="*/ 957266 h 1035357"/>
                <a:gd name="connsiteX11" fmla="*/ 2391473 w 2912457"/>
                <a:gd name="connsiteY11" fmla="*/ 985439 h 1035357"/>
                <a:gd name="connsiteX12" fmla="*/ 2593108 w 2912457"/>
                <a:gd name="connsiteY12" fmla="*/ 1021158 h 1035357"/>
                <a:gd name="connsiteX13" fmla="*/ 2738586 w 2912457"/>
                <a:gd name="connsiteY13" fmla="*/ 988403 h 1035357"/>
                <a:gd name="connsiteX14" fmla="*/ 2912457 w 2912457"/>
                <a:gd name="connsiteY14" fmla="*/ 1019179 h 1035357"/>
                <a:gd name="connsiteX0" fmla="*/ 0 w 2912457"/>
                <a:gd name="connsiteY0" fmla="*/ 985841 h 1035357"/>
                <a:gd name="connsiteX1" fmla="*/ 228600 w 2912457"/>
                <a:gd name="connsiteY1" fmla="*/ 3 h 1035357"/>
                <a:gd name="connsiteX2" fmla="*/ 461963 w 2912457"/>
                <a:gd name="connsiteY2" fmla="*/ 995366 h 1035357"/>
                <a:gd name="connsiteX3" fmla="*/ 671513 w 2912457"/>
                <a:gd name="connsiteY3" fmla="*/ 19053 h 1035357"/>
                <a:gd name="connsiteX4" fmla="*/ 942975 w 2912457"/>
                <a:gd name="connsiteY4" fmla="*/ 1009653 h 1035357"/>
                <a:gd name="connsiteX5" fmla="*/ 1138238 w 2912457"/>
                <a:gd name="connsiteY5" fmla="*/ 33341 h 1035357"/>
                <a:gd name="connsiteX6" fmla="*/ 1376363 w 2912457"/>
                <a:gd name="connsiteY6" fmla="*/ 985841 h 1035357"/>
                <a:gd name="connsiteX7" fmla="*/ 1590675 w 2912457"/>
                <a:gd name="connsiteY7" fmla="*/ 38103 h 1035357"/>
                <a:gd name="connsiteX8" fmla="*/ 1819275 w 2912457"/>
                <a:gd name="connsiteY8" fmla="*/ 1004891 h 1035357"/>
                <a:gd name="connsiteX9" fmla="*/ 2009775 w 2912457"/>
                <a:gd name="connsiteY9" fmla="*/ 61916 h 1035357"/>
                <a:gd name="connsiteX10" fmla="*/ 2185988 w 2912457"/>
                <a:gd name="connsiteY10" fmla="*/ 957266 h 1035357"/>
                <a:gd name="connsiteX11" fmla="*/ 2391473 w 2912457"/>
                <a:gd name="connsiteY11" fmla="*/ 985439 h 1035357"/>
                <a:gd name="connsiteX12" fmla="*/ 2593108 w 2912457"/>
                <a:gd name="connsiteY12" fmla="*/ 1021158 h 1035357"/>
                <a:gd name="connsiteX13" fmla="*/ 2761630 w 2912457"/>
                <a:gd name="connsiteY13" fmla="*/ 986021 h 1035357"/>
                <a:gd name="connsiteX14" fmla="*/ 2912457 w 2912457"/>
                <a:gd name="connsiteY14" fmla="*/ 1019179 h 1035357"/>
                <a:gd name="connsiteX0" fmla="*/ 0 w 2912457"/>
                <a:gd name="connsiteY0" fmla="*/ 985841 h 1038661"/>
                <a:gd name="connsiteX1" fmla="*/ 228600 w 2912457"/>
                <a:gd name="connsiteY1" fmla="*/ 3 h 1038661"/>
                <a:gd name="connsiteX2" fmla="*/ 461963 w 2912457"/>
                <a:gd name="connsiteY2" fmla="*/ 995366 h 1038661"/>
                <a:gd name="connsiteX3" fmla="*/ 671513 w 2912457"/>
                <a:gd name="connsiteY3" fmla="*/ 19053 h 1038661"/>
                <a:gd name="connsiteX4" fmla="*/ 942975 w 2912457"/>
                <a:gd name="connsiteY4" fmla="*/ 1009653 h 1038661"/>
                <a:gd name="connsiteX5" fmla="*/ 1138238 w 2912457"/>
                <a:gd name="connsiteY5" fmla="*/ 33341 h 1038661"/>
                <a:gd name="connsiteX6" fmla="*/ 1376363 w 2912457"/>
                <a:gd name="connsiteY6" fmla="*/ 985841 h 1038661"/>
                <a:gd name="connsiteX7" fmla="*/ 1590675 w 2912457"/>
                <a:gd name="connsiteY7" fmla="*/ 38103 h 1038661"/>
                <a:gd name="connsiteX8" fmla="*/ 1819275 w 2912457"/>
                <a:gd name="connsiteY8" fmla="*/ 1004891 h 1038661"/>
                <a:gd name="connsiteX9" fmla="*/ 2009775 w 2912457"/>
                <a:gd name="connsiteY9" fmla="*/ 61916 h 1038661"/>
                <a:gd name="connsiteX10" fmla="*/ 2185988 w 2912457"/>
                <a:gd name="connsiteY10" fmla="*/ 957266 h 1038661"/>
                <a:gd name="connsiteX11" fmla="*/ 2397234 w 2912457"/>
                <a:gd name="connsiteY11" fmla="*/ 994964 h 1038661"/>
                <a:gd name="connsiteX12" fmla="*/ 2593108 w 2912457"/>
                <a:gd name="connsiteY12" fmla="*/ 1021158 h 1038661"/>
                <a:gd name="connsiteX13" fmla="*/ 2761630 w 2912457"/>
                <a:gd name="connsiteY13" fmla="*/ 986021 h 1038661"/>
                <a:gd name="connsiteX14" fmla="*/ 2912457 w 2912457"/>
                <a:gd name="connsiteY14" fmla="*/ 1019179 h 1038661"/>
                <a:gd name="connsiteX0" fmla="*/ 0 w 2912457"/>
                <a:gd name="connsiteY0" fmla="*/ 985841 h 1026497"/>
                <a:gd name="connsiteX1" fmla="*/ 228600 w 2912457"/>
                <a:gd name="connsiteY1" fmla="*/ 3 h 1026497"/>
                <a:gd name="connsiteX2" fmla="*/ 461963 w 2912457"/>
                <a:gd name="connsiteY2" fmla="*/ 995366 h 1026497"/>
                <a:gd name="connsiteX3" fmla="*/ 671513 w 2912457"/>
                <a:gd name="connsiteY3" fmla="*/ 19053 h 1026497"/>
                <a:gd name="connsiteX4" fmla="*/ 942975 w 2912457"/>
                <a:gd name="connsiteY4" fmla="*/ 1009653 h 1026497"/>
                <a:gd name="connsiteX5" fmla="*/ 1138238 w 2912457"/>
                <a:gd name="connsiteY5" fmla="*/ 33341 h 1026497"/>
                <a:gd name="connsiteX6" fmla="*/ 1376363 w 2912457"/>
                <a:gd name="connsiteY6" fmla="*/ 985841 h 1026497"/>
                <a:gd name="connsiteX7" fmla="*/ 1590675 w 2912457"/>
                <a:gd name="connsiteY7" fmla="*/ 38103 h 1026497"/>
                <a:gd name="connsiteX8" fmla="*/ 1819275 w 2912457"/>
                <a:gd name="connsiteY8" fmla="*/ 1004891 h 1026497"/>
                <a:gd name="connsiteX9" fmla="*/ 2009775 w 2912457"/>
                <a:gd name="connsiteY9" fmla="*/ 61916 h 1026497"/>
                <a:gd name="connsiteX10" fmla="*/ 2185988 w 2912457"/>
                <a:gd name="connsiteY10" fmla="*/ 957266 h 1026497"/>
                <a:gd name="connsiteX11" fmla="*/ 2397234 w 2912457"/>
                <a:gd name="connsiteY11" fmla="*/ 994964 h 1026497"/>
                <a:gd name="connsiteX12" fmla="*/ 2593108 w 2912457"/>
                <a:gd name="connsiteY12" fmla="*/ 1021158 h 1026497"/>
                <a:gd name="connsiteX13" fmla="*/ 2761630 w 2912457"/>
                <a:gd name="connsiteY13" fmla="*/ 986021 h 1026497"/>
                <a:gd name="connsiteX14" fmla="*/ 2912457 w 2912457"/>
                <a:gd name="connsiteY14" fmla="*/ 1019179 h 1026497"/>
                <a:gd name="connsiteX0" fmla="*/ 0 w 2912457"/>
                <a:gd name="connsiteY0" fmla="*/ 985841 h 1021743"/>
                <a:gd name="connsiteX1" fmla="*/ 228600 w 2912457"/>
                <a:gd name="connsiteY1" fmla="*/ 3 h 1021743"/>
                <a:gd name="connsiteX2" fmla="*/ 461963 w 2912457"/>
                <a:gd name="connsiteY2" fmla="*/ 995366 h 1021743"/>
                <a:gd name="connsiteX3" fmla="*/ 671513 w 2912457"/>
                <a:gd name="connsiteY3" fmla="*/ 19053 h 1021743"/>
                <a:gd name="connsiteX4" fmla="*/ 942975 w 2912457"/>
                <a:gd name="connsiteY4" fmla="*/ 1009653 h 1021743"/>
                <a:gd name="connsiteX5" fmla="*/ 1138238 w 2912457"/>
                <a:gd name="connsiteY5" fmla="*/ 33341 h 1021743"/>
                <a:gd name="connsiteX6" fmla="*/ 1376363 w 2912457"/>
                <a:gd name="connsiteY6" fmla="*/ 985841 h 1021743"/>
                <a:gd name="connsiteX7" fmla="*/ 1590675 w 2912457"/>
                <a:gd name="connsiteY7" fmla="*/ 38103 h 1021743"/>
                <a:gd name="connsiteX8" fmla="*/ 1819275 w 2912457"/>
                <a:gd name="connsiteY8" fmla="*/ 1004891 h 1021743"/>
                <a:gd name="connsiteX9" fmla="*/ 2009775 w 2912457"/>
                <a:gd name="connsiteY9" fmla="*/ 61916 h 1021743"/>
                <a:gd name="connsiteX10" fmla="*/ 2185988 w 2912457"/>
                <a:gd name="connsiteY10" fmla="*/ 957266 h 1021743"/>
                <a:gd name="connsiteX11" fmla="*/ 2397234 w 2912457"/>
                <a:gd name="connsiteY11" fmla="*/ 994964 h 1021743"/>
                <a:gd name="connsiteX12" fmla="*/ 2593108 w 2912457"/>
                <a:gd name="connsiteY12" fmla="*/ 1021158 h 1021743"/>
                <a:gd name="connsiteX13" fmla="*/ 2761630 w 2912457"/>
                <a:gd name="connsiteY13" fmla="*/ 986021 h 1021743"/>
                <a:gd name="connsiteX14" fmla="*/ 2912457 w 2912457"/>
                <a:gd name="connsiteY14" fmla="*/ 1019179 h 1021743"/>
                <a:gd name="connsiteX0" fmla="*/ 0 w 2912457"/>
                <a:gd name="connsiteY0" fmla="*/ 985841 h 1021568"/>
                <a:gd name="connsiteX1" fmla="*/ 228600 w 2912457"/>
                <a:gd name="connsiteY1" fmla="*/ 3 h 1021568"/>
                <a:gd name="connsiteX2" fmla="*/ 461963 w 2912457"/>
                <a:gd name="connsiteY2" fmla="*/ 995366 h 1021568"/>
                <a:gd name="connsiteX3" fmla="*/ 671513 w 2912457"/>
                <a:gd name="connsiteY3" fmla="*/ 19053 h 1021568"/>
                <a:gd name="connsiteX4" fmla="*/ 942975 w 2912457"/>
                <a:gd name="connsiteY4" fmla="*/ 1009653 h 1021568"/>
                <a:gd name="connsiteX5" fmla="*/ 1138238 w 2912457"/>
                <a:gd name="connsiteY5" fmla="*/ 33341 h 1021568"/>
                <a:gd name="connsiteX6" fmla="*/ 1376363 w 2912457"/>
                <a:gd name="connsiteY6" fmla="*/ 985841 h 1021568"/>
                <a:gd name="connsiteX7" fmla="*/ 1590675 w 2912457"/>
                <a:gd name="connsiteY7" fmla="*/ 38103 h 1021568"/>
                <a:gd name="connsiteX8" fmla="*/ 1819275 w 2912457"/>
                <a:gd name="connsiteY8" fmla="*/ 1004891 h 1021568"/>
                <a:gd name="connsiteX9" fmla="*/ 2009775 w 2912457"/>
                <a:gd name="connsiteY9" fmla="*/ 61916 h 1021568"/>
                <a:gd name="connsiteX10" fmla="*/ 2185988 w 2912457"/>
                <a:gd name="connsiteY10" fmla="*/ 957266 h 1021568"/>
                <a:gd name="connsiteX11" fmla="*/ 2397234 w 2912457"/>
                <a:gd name="connsiteY11" fmla="*/ 983058 h 1021568"/>
                <a:gd name="connsiteX12" fmla="*/ 2593108 w 2912457"/>
                <a:gd name="connsiteY12" fmla="*/ 1021158 h 1021568"/>
                <a:gd name="connsiteX13" fmla="*/ 2761630 w 2912457"/>
                <a:gd name="connsiteY13" fmla="*/ 986021 h 1021568"/>
                <a:gd name="connsiteX14" fmla="*/ 2912457 w 2912457"/>
                <a:gd name="connsiteY14" fmla="*/ 1019179 h 1021568"/>
                <a:gd name="connsiteX0" fmla="*/ 0 w 2912457"/>
                <a:gd name="connsiteY0" fmla="*/ 985841 h 1019179"/>
                <a:gd name="connsiteX1" fmla="*/ 228600 w 2912457"/>
                <a:gd name="connsiteY1" fmla="*/ 3 h 1019179"/>
                <a:gd name="connsiteX2" fmla="*/ 461963 w 2912457"/>
                <a:gd name="connsiteY2" fmla="*/ 995366 h 1019179"/>
                <a:gd name="connsiteX3" fmla="*/ 671513 w 2912457"/>
                <a:gd name="connsiteY3" fmla="*/ 19053 h 1019179"/>
                <a:gd name="connsiteX4" fmla="*/ 942975 w 2912457"/>
                <a:gd name="connsiteY4" fmla="*/ 1009653 h 1019179"/>
                <a:gd name="connsiteX5" fmla="*/ 1138238 w 2912457"/>
                <a:gd name="connsiteY5" fmla="*/ 33341 h 1019179"/>
                <a:gd name="connsiteX6" fmla="*/ 1376363 w 2912457"/>
                <a:gd name="connsiteY6" fmla="*/ 985841 h 1019179"/>
                <a:gd name="connsiteX7" fmla="*/ 1590675 w 2912457"/>
                <a:gd name="connsiteY7" fmla="*/ 38103 h 1019179"/>
                <a:gd name="connsiteX8" fmla="*/ 1819275 w 2912457"/>
                <a:gd name="connsiteY8" fmla="*/ 1004891 h 1019179"/>
                <a:gd name="connsiteX9" fmla="*/ 2009775 w 2912457"/>
                <a:gd name="connsiteY9" fmla="*/ 61916 h 1019179"/>
                <a:gd name="connsiteX10" fmla="*/ 2185988 w 2912457"/>
                <a:gd name="connsiteY10" fmla="*/ 957266 h 1019179"/>
                <a:gd name="connsiteX11" fmla="*/ 2397234 w 2912457"/>
                <a:gd name="connsiteY11" fmla="*/ 983058 h 1019179"/>
                <a:gd name="connsiteX12" fmla="*/ 2593108 w 2912457"/>
                <a:gd name="connsiteY12" fmla="*/ 1006870 h 1019179"/>
                <a:gd name="connsiteX13" fmla="*/ 2761630 w 2912457"/>
                <a:gd name="connsiteY13" fmla="*/ 986021 h 1019179"/>
                <a:gd name="connsiteX14" fmla="*/ 2912457 w 2912457"/>
                <a:gd name="connsiteY14" fmla="*/ 1019179 h 1019179"/>
                <a:gd name="connsiteX0" fmla="*/ 0 w 2912457"/>
                <a:gd name="connsiteY0" fmla="*/ 985841 h 1019179"/>
                <a:gd name="connsiteX1" fmla="*/ 228600 w 2912457"/>
                <a:gd name="connsiteY1" fmla="*/ 3 h 1019179"/>
                <a:gd name="connsiteX2" fmla="*/ 461963 w 2912457"/>
                <a:gd name="connsiteY2" fmla="*/ 995366 h 1019179"/>
                <a:gd name="connsiteX3" fmla="*/ 671513 w 2912457"/>
                <a:gd name="connsiteY3" fmla="*/ 19053 h 1019179"/>
                <a:gd name="connsiteX4" fmla="*/ 942975 w 2912457"/>
                <a:gd name="connsiteY4" fmla="*/ 1009653 h 1019179"/>
                <a:gd name="connsiteX5" fmla="*/ 1138238 w 2912457"/>
                <a:gd name="connsiteY5" fmla="*/ 33341 h 1019179"/>
                <a:gd name="connsiteX6" fmla="*/ 1376363 w 2912457"/>
                <a:gd name="connsiteY6" fmla="*/ 985841 h 1019179"/>
                <a:gd name="connsiteX7" fmla="*/ 1590675 w 2912457"/>
                <a:gd name="connsiteY7" fmla="*/ 38103 h 1019179"/>
                <a:gd name="connsiteX8" fmla="*/ 1819275 w 2912457"/>
                <a:gd name="connsiteY8" fmla="*/ 1004891 h 1019179"/>
                <a:gd name="connsiteX9" fmla="*/ 2009775 w 2912457"/>
                <a:gd name="connsiteY9" fmla="*/ 61916 h 1019179"/>
                <a:gd name="connsiteX10" fmla="*/ 2185988 w 2912457"/>
                <a:gd name="connsiteY10" fmla="*/ 957266 h 1019179"/>
                <a:gd name="connsiteX11" fmla="*/ 2397234 w 2912457"/>
                <a:gd name="connsiteY11" fmla="*/ 983058 h 1019179"/>
                <a:gd name="connsiteX12" fmla="*/ 2593108 w 2912457"/>
                <a:gd name="connsiteY12" fmla="*/ 1006870 h 1019179"/>
                <a:gd name="connsiteX13" fmla="*/ 2767392 w 2912457"/>
                <a:gd name="connsiteY13" fmla="*/ 964590 h 1019179"/>
                <a:gd name="connsiteX14" fmla="*/ 2912457 w 2912457"/>
                <a:gd name="connsiteY14" fmla="*/ 1019179 h 1019179"/>
                <a:gd name="connsiteX0" fmla="*/ 0 w 2909577"/>
                <a:gd name="connsiteY0" fmla="*/ 985841 h 1014924"/>
                <a:gd name="connsiteX1" fmla="*/ 228600 w 2909577"/>
                <a:gd name="connsiteY1" fmla="*/ 3 h 1014924"/>
                <a:gd name="connsiteX2" fmla="*/ 461963 w 2909577"/>
                <a:gd name="connsiteY2" fmla="*/ 995366 h 1014924"/>
                <a:gd name="connsiteX3" fmla="*/ 671513 w 2909577"/>
                <a:gd name="connsiteY3" fmla="*/ 19053 h 1014924"/>
                <a:gd name="connsiteX4" fmla="*/ 942975 w 2909577"/>
                <a:gd name="connsiteY4" fmla="*/ 1009653 h 1014924"/>
                <a:gd name="connsiteX5" fmla="*/ 1138238 w 2909577"/>
                <a:gd name="connsiteY5" fmla="*/ 33341 h 1014924"/>
                <a:gd name="connsiteX6" fmla="*/ 1376363 w 2909577"/>
                <a:gd name="connsiteY6" fmla="*/ 985841 h 1014924"/>
                <a:gd name="connsiteX7" fmla="*/ 1590675 w 2909577"/>
                <a:gd name="connsiteY7" fmla="*/ 38103 h 1014924"/>
                <a:gd name="connsiteX8" fmla="*/ 1819275 w 2909577"/>
                <a:gd name="connsiteY8" fmla="*/ 1004891 h 1014924"/>
                <a:gd name="connsiteX9" fmla="*/ 2009775 w 2909577"/>
                <a:gd name="connsiteY9" fmla="*/ 61916 h 1014924"/>
                <a:gd name="connsiteX10" fmla="*/ 2185988 w 2909577"/>
                <a:gd name="connsiteY10" fmla="*/ 957266 h 1014924"/>
                <a:gd name="connsiteX11" fmla="*/ 2397234 w 2909577"/>
                <a:gd name="connsiteY11" fmla="*/ 983058 h 1014924"/>
                <a:gd name="connsiteX12" fmla="*/ 2593108 w 2909577"/>
                <a:gd name="connsiteY12" fmla="*/ 1006870 h 1014924"/>
                <a:gd name="connsiteX13" fmla="*/ 2767392 w 2909577"/>
                <a:gd name="connsiteY13" fmla="*/ 964590 h 1014924"/>
                <a:gd name="connsiteX14" fmla="*/ 2909577 w 2909577"/>
                <a:gd name="connsiteY14" fmla="*/ 1002511 h 1014924"/>
                <a:gd name="connsiteX0" fmla="*/ 0 w 2909577"/>
                <a:gd name="connsiteY0" fmla="*/ 985841 h 1014924"/>
                <a:gd name="connsiteX1" fmla="*/ 228600 w 2909577"/>
                <a:gd name="connsiteY1" fmla="*/ 3 h 1014924"/>
                <a:gd name="connsiteX2" fmla="*/ 461963 w 2909577"/>
                <a:gd name="connsiteY2" fmla="*/ 995366 h 1014924"/>
                <a:gd name="connsiteX3" fmla="*/ 671513 w 2909577"/>
                <a:gd name="connsiteY3" fmla="*/ 19053 h 1014924"/>
                <a:gd name="connsiteX4" fmla="*/ 942975 w 2909577"/>
                <a:gd name="connsiteY4" fmla="*/ 1009653 h 1014924"/>
                <a:gd name="connsiteX5" fmla="*/ 1138238 w 2909577"/>
                <a:gd name="connsiteY5" fmla="*/ 33341 h 1014924"/>
                <a:gd name="connsiteX6" fmla="*/ 1376363 w 2909577"/>
                <a:gd name="connsiteY6" fmla="*/ 985841 h 1014924"/>
                <a:gd name="connsiteX7" fmla="*/ 1590675 w 2909577"/>
                <a:gd name="connsiteY7" fmla="*/ 38103 h 1014924"/>
                <a:gd name="connsiteX8" fmla="*/ 1819275 w 2909577"/>
                <a:gd name="connsiteY8" fmla="*/ 1004891 h 1014924"/>
                <a:gd name="connsiteX9" fmla="*/ 2009775 w 2909577"/>
                <a:gd name="connsiteY9" fmla="*/ 61916 h 1014924"/>
                <a:gd name="connsiteX10" fmla="*/ 2185988 w 2909577"/>
                <a:gd name="connsiteY10" fmla="*/ 957266 h 1014924"/>
                <a:gd name="connsiteX11" fmla="*/ 2397234 w 2909577"/>
                <a:gd name="connsiteY11" fmla="*/ 983058 h 1014924"/>
                <a:gd name="connsiteX12" fmla="*/ 2593108 w 2909577"/>
                <a:gd name="connsiteY12" fmla="*/ 1006870 h 1014924"/>
                <a:gd name="connsiteX13" fmla="*/ 2761630 w 2909577"/>
                <a:gd name="connsiteY13" fmla="*/ 969352 h 1014924"/>
                <a:gd name="connsiteX14" fmla="*/ 2909577 w 2909577"/>
                <a:gd name="connsiteY14" fmla="*/ 1002511 h 1014924"/>
                <a:gd name="connsiteX0" fmla="*/ 0 w 2909577"/>
                <a:gd name="connsiteY0" fmla="*/ 985841 h 1009657"/>
                <a:gd name="connsiteX1" fmla="*/ 228600 w 2909577"/>
                <a:gd name="connsiteY1" fmla="*/ 3 h 1009657"/>
                <a:gd name="connsiteX2" fmla="*/ 461963 w 2909577"/>
                <a:gd name="connsiteY2" fmla="*/ 995366 h 1009657"/>
                <a:gd name="connsiteX3" fmla="*/ 671513 w 2909577"/>
                <a:gd name="connsiteY3" fmla="*/ 19053 h 1009657"/>
                <a:gd name="connsiteX4" fmla="*/ 942975 w 2909577"/>
                <a:gd name="connsiteY4" fmla="*/ 1009653 h 1009657"/>
                <a:gd name="connsiteX5" fmla="*/ 1138238 w 2909577"/>
                <a:gd name="connsiteY5" fmla="*/ 33341 h 1009657"/>
                <a:gd name="connsiteX6" fmla="*/ 1376363 w 2909577"/>
                <a:gd name="connsiteY6" fmla="*/ 985841 h 1009657"/>
                <a:gd name="connsiteX7" fmla="*/ 1590675 w 2909577"/>
                <a:gd name="connsiteY7" fmla="*/ 38103 h 1009657"/>
                <a:gd name="connsiteX8" fmla="*/ 1819275 w 2909577"/>
                <a:gd name="connsiteY8" fmla="*/ 1004891 h 1009657"/>
                <a:gd name="connsiteX9" fmla="*/ 2009775 w 2909577"/>
                <a:gd name="connsiteY9" fmla="*/ 61916 h 1009657"/>
                <a:gd name="connsiteX10" fmla="*/ 2185988 w 2909577"/>
                <a:gd name="connsiteY10" fmla="*/ 957266 h 1009657"/>
                <a:gd name="connsiteX11" fmla="*/ 2408756 w 2909577"/>
                <a:gd name="connsiteY11" fmla="*/ 961626 h 1009657"/>
                <a:gd name="connsiteX12" fmla="*/ 2593108 w 2909577"/>
                <a:gd name="connsiteY12" fmla="*/ 1006870 h 1009657"/>
                <a:gd name="connsiteX13" fmla="*/ 2761630 w 2909577"/>
                <a:gd name="connsiteY13" fmla="*/ 969352 h 1009657"/>
                <a:gd name="connsiteX14" fmla="*/ 2909577 w 2909577"/>
                <a:gd name="connsiteY14" fmla="*/ 1002511 h 1009657"/>
                <a:gd name="connsiteX0" fmla="*/ 0 w 2909577"/>
                <a:gd name="connsiteY0" fmla="*/ 985841 h 1009657"/>
                <a:gd name="connsiteX1" fmla="*/ 228600 w 2909577"/>
                <a:gd name="connsiteY1" fmla="*/ 3 h 1009657"/>
                <a:gd name="connsiteX2" fmla="*/ 461963 w 2909577"/>
                <a:gd name="connsiteY2" fmla="*/ 995366 h 1009657"/>
                <a:gd name="connsiteX3" fmla="*/ 671513 w 2909577"/>
                <a:gd name="connsiteY3" fmla="*/ 19053 h 1009657"/>
                <a:gd name="connsiteX4" fmla="*/ 942975 w 2909577"/>
                <a:gd name="connsiteY4" fmla="*/ 1009653 h 1009657"/>
                <a:gd name="connsiteX5" fmla="*/ 1138238 w 2909577"/>
                <a:gd name="connsiteY5" fmla="*/ 33341 h 1009657"/>
                <a:gd name="connsiteX6" fmla="*/ 1376363 w 2909577"/>
                <a:gd name="connsiteY6" fmla="*/ 985841 h 1009657"/>
                <a:gd name="connsiteX7" fmla="*/ 1590675 w 2909577"/>
                <a:gd name="connsiteY7" fmla="*/ 38103 h 1009657"/>
                <a:gd name="connsiteX8" fmla="*/ 1819275 w 2909577"/>
                <a:gd name="connsiteY8" fmla="*/ 1004891 h 1009657"/>
                <a:gd name="connsiteX9" fmla="*/ 2009775 w 2909577"/>
                <a:gd name="connsiteY9" fmla="*/ 61916 h 1009657"/>
                <a:gd name="connsiteX10" fmla="*/ 2185988 w 2909577"/>
                <a:gd name="connsiteY10" fmla="*/ 957266 h 1009657"/>
                <a:gd name="connsiteX11" fmla="*/ 2408756 w 2909577"/>
                <a:gd name="connsiteY11" fmla="*/ 961626 h 1009657"/>
                <a:gd name="connsiteX12" fmla="*/ 2593108 w 2909577"/>
                <a:gd name="connsiteY12" fmla="*/ 1006870 h 1009657"/>
                <a:gd name="connsiteX13" fmla="*/ 2761630 w 2909577"/>
                <a:gd name="connsiteY13" fmla="*/ 969352 h 1009657"/>
                <a:gd name="connsiteX14" fmla="*/ 2909577 w 2909577"/>
                <a:gd name="connsiteY14" fmla="*/ 1002511 h 1009657"/>
                <a:gd name="connsiteX0" fmla="*/ 0 w 2909577"/>
                <a:gd name="connsiteY0" fmla="*/ 985841 h 1009657"/>
                <a:gd name="connsiteX1" fmla="*/ 228600 w 2909577"/>
                <a:gd name="connsiteY1" fmla="*/ 3 h 1009657"/>
                <a:gd name="connsiteX2" fmla="*/ 461963 w 2909577"/>
                <a:gd name="connsiteY2" fmla="*/ 995366 h 1009657"/>
                <a:gd name="connsiteX3" fmla="*/ 671513 w 2909577"/>
                <a:gd name="connsiteY3" fmla="*/ 19053 h 1009657"/>
                <a:gd name="connsiteX4" fmla="*/ 942975 w 2909577"/>
                <a:gd name="connsiteY4" fmla="*/ 1009653 h 1009657"/>
                <a:gd name="connsiteX5" fmla="*/ 1138238 w 2909577"/>
                <a:gd name="connsiteY5" fmla="*/ 33341 h 1009657"/>
                <a:gd name="connsiteX6" fmla="*/ 1376363 w 2909577"/>
                <a:gd name="connsiteY6" fmla="*/ 985841 h 1009657"/>
                <a:gd name="connsiteX7" fmla="*/ 1590675 w 2909577"/>
                <a:gd name="connsiteY7" fmla="*/ 38103 h 1009657"/>
                <a:gd name="connsiteX8" fmla="*/ 1819275 w 2909577"/>
                <a:gd name="connsiteY8" fmla="*/ 1004891 h 1009657"/>
                <a:gd name="connsiteX9" fmla="*/ 2009775 w 2909577"/>
                <a:gd name="connsiteY9" fmla="*/ 61916 h 1009657"/>
                <a:gd name="connsiteX10" fmla="*/ 2185988 w 2909577"/>
                <a:gd name="connsiteY10" fmla="*/ 957266 h 1009657"/>
                <a:gd name="connsiteX11" fmla="*/ 2408756 w 2909577"/>
                <a:gd name="connsiteY11" fmla="*/ 961626 h 1009657"/>
                <a:gd name="connsiteX12" fmla="*/ 2593108 w 2909577"/>
                <a:gd name="connsiteY12" fmla="*/ 1006870 h 1009657"/>
                <a:gd name="connsiteX13" fmla="*/ 2761630 w 2909577"/>
                <a:gd name="connsiteY13" fmla="*/ 969352 h 1009657"/>
                <a:gd name="connsiteX14" fmla="*/ 2909577 w 2909577"/>
                <a:gd name="connsiteY14" fmla="*/ 1002511 h 1009657"/>
                <a:gd name="connsiteX0" fmla="*/ 0 w 2909577"/>
                <a:gd name="connsiteY0" fmla="*/ 985841 h 1011709"/>
                <a:gd name="connsiteX1" fmla="*/ 228600 w 2909577"/>
                <a:gd name="connsiteY1" fmla="*/ 3 h 1011709"/>
                <a:gd name="connsiteX2" fmla="*/ 461963 w 2909577"/>
                <a:gd name="connsiteY2" fmla="*/ 995366 h 1011709"/>
                <a:gd name="connsiteX3" fmla="*/ 671513 w 2909577"/>
                <a:gd name="connsiteY3" fmla="*/ 19053 h 1011709"/>
                <a:gd name="connsiteX4" fmla="*/ 942975 w 2909577"/>
                <a:gd name="connsiteY4" fmla="*/ 1009653 h 1011709"/>
                <a:gd name="connsiteX5" fmla="*/ 1138238 w 2909577"/>
                <a:gd name="connsiteY5" fmla="*/ 33341 h 1011709"/>
                <a:gd name="connsiteX6" fmla="*/ 1376363 w 2909577"/>
                <a:gd name="connsiteY6" fmla="*/ 985841 h 1011709"/>
                <a:gd name="connsiteX7" fmla="*/ 1590675 w 2909577"/>
                <a:gd name="connsiteY7" fmla="*/ 38103 h 1011709"/>
                <a:gd name="connsiteX8" fmla="*/ 1819275 w 2909577"/>
                <a:gd name="connsiteY8" fmla="*/ 1004891 h 1011709"/>
                <a:gd name="connsiteX9" fmla="*/ 2009775 w 2909577"/>
                <a:gd name="connsiteY9" fmla="*/ 61916 h 1011709"/>
                <a:gd name="connsiteX10" fmla="*/ 2185988 w 2909577"/>
                <a:gd name="connsiteY10" fmla="*/ 957266 h 1011709"/>
                <a:gd name="connsiteX11" fmla="*/ 2408756 w 2909577"/>
                <a:gd name="connsiteY11" fmla="*/ 961626 h 1011709"/>
                <a:gd name="connsiteX12" fmla="*/ 2593108 w 2909577"/>
                <a:gd name="connsiteY12" fmla="*/ 1006870 h 1011709"/>
                <a:gd name="connsiteX13" fmla="*/ 2761630 w 2909577"/>
                <a:gd name="connsiteY13" fmla="*/ 969352 h 1011709"/>
                <a:gd name="connsiteX14" fmla="*/ 2909577 w 2909577"/>
                <a:gd name="connsiteY14" fmla="*/ 1002511 h 101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09577" h="1011709">
                  <a:moveTo>
                    <a:pt x="0" y="985841"/>
                  </a:moveTo>
                  <a:cubicBezTo>
                    <a:pt x="75803" y="492128"/>
                    <a:pt x="151606" y="-1584"/>
                    <a:pt x="228600" y="3"/>
                  </a:cubicBezTo>
                  <a:cubicBezTo>
                    <a:pt x="305594" y="1590"/>
                    <a:pt x="388144" y="992191"/>
                    <a:pt x="461963" y="995366"/>
                  </a:cubicBezTo>
                  <a:cubicBezTo>
                    <a:pt x="535782" y="998541"/>
                    <a:pt x="591344" y="16672"/>
                    <a:pt x="671513" y="19053"/>
                  </a:cubicBezTo>
                  <a:cubicBezTo>
                    <a:pt x="751682" y="21434"/>
                    <a:pt x="865188" y="1007272"/>
                    <a:pt x="942975" y="1009653"/>
                  </a:cubicBezTo>
                  <a:cubicBezTo>
                    <a:pt x="1020762" y="1012034"/>
                    <a:pt x="1066007" y="37310"/>
                    <a:pt x="1138238" y="33341"/>
                  </a:cubicBezTo>
                  <a:cubicBezTo>
                    <a:pt x="1210469" y="29372"/>
                    <a:pt x="1300957" y="985047"/>
                    <a:pt x="1376363" y="985841"/>
                  </a:cubicBezTo>
                  <a:cubicBezTo>
                    <a:pt x="1451769" y="986635"/>
                    <a:pt x="1516856" y="34928"/>
                    <a:pt x="1590675" y="38103"/>
                  </a:cubicBezTo>
                  <a:cubicBezTo>
                    <a:pt x="1664494" y="41278"/>
                    <a:pt x="1749425" y="1000922"/>
                    <a:pt x="1819275" y="1004891"/>
                  </a:cubicBezTo>
                  <a:cubicBezTo>
                    <a:pt x="1889125" y="1008860"/>
                    <a:pt x="1948656" y="69853"/>
                    <a:pt x="2009775" y="61916"/>
                  </a:cubicBezTo>
                  <a:cubicBezTo>
                    <a:pt x="2070894" y="53978"/>
                    <a:pt x="2122372" y="803346"/>
                    <a:pt x="2185988" y="957266"/>
                  </a:cubicBezTo>
                  <a:cubicBezTo>
                    <a:pt x="2258246" y="1075467"/>
                    <a:pt x="2299136" y="964868"/>
                    <a:pt x="2408756" y="961626"/>
                  </a:cubicBezTo>
                  <a:cubicBezTo>
                    <a:pt x="2495333" y="967909"/>
                    <a:pt x="2493969" y="1011535"/>
                    <a:pt x="2593108" y="1006870"/>
                  </a:cubicBezTo>
                  <a:cubicBezTo>
                    <a:pt x="2658885" y="1005477"/>
                    <a:pt x="2698735" y="970745"/>
                    <a:pt x="2761630" y="969352"/>
                  </a:cubicBezTo>
                  <a:cubicBezTo>
                    <a:pt x="2836870" y="974849"/>
                    <a:pt x="2857381" y="987490"/>
                    <a:pt x="2909577" y="1002511"/>
                  </a:cubicBezTo>
                </a:path>
              </a:pathLst>
            </a:custGeom>
            <a:no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353535"/>
                </a:solidFill>
                <a:effectLst/>
                <a:uLnTx/>
                <a:uFillTx/>
                <a:latin typeface="Segoe UI Semilight"/>
                <a:ea typeface="+mn-ea"/>
                <a:cs typeface="+mn-cs"/>
              </a:endParaRPr>
            </a:p>
          </p:txBody>
        </p:sp>
        <p:grpSp>
          <p:nvGrpSpPr>
            <p:cNvPr id="94" name="Group 93"/>
            <p:cNvGrpSpPr/>
            <p:nvPr/>
          </p:nvGrpSpPr>
          <p:grpSpPr>
            <a:xfrm>
              <a:off x="4432528" y="3562170"/>
              <a:ext cx="2809656" cy="448550"/>
              <a:chOff x="3257763" y="3094544"/>
              <a:chExt cx="2809656" cy="448550"/>
            </a:xfrm>
          </p:grpSpPr>
          <p:sp>
            <p:nvSpPr>
              <p:cNvPr id="95" name="TextBox 94"/>
              <p:cNvSpPr txBox="1"/>
              <p:nvPr/>
            </p:nvSpPr>
            <p:spPr>
              <a:xfrm>
                <a:off x="3257763" y="3094635"/>
                <a:ext cx="664871" cy="446168"/>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Mon</a:t>
                </a:r>
              </a:p>
            </p:txBody>
          </p:sp>
          <p:sp>
            <p:nvSpPr>
              <p:cNvPr id="96" name="TextBox 95"/>
              <p:cNvSpPr txBox="1"/>
              <p:nvPr/>
            </p:nvSpPr>
            <p:spPr>
              <a:xfrm>
                <a:off x="3683541" y="3094544"/>
                <a:ext cx="619626" cy="446168"/>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Tue</a:t>
                </a:r>
              </a:p>
            </p:txBody>
          </p:sp>
          <p:sp>
            <p:nvSpPr>
              <p:cNvPr id="97" name="TextBox 96"/>
              <p:cNvSpPr txBox="1"/>
              <p:nvPr/>
            </p:nvSpPr>
            <p:spPr>
              <a:xfrm>
                <a:off x="4051157" y="3094544"/>
                <a:ext cx="676633" cy="446168"/>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Wed</a:t>
                </a:r>
              </a:p>
            </p:txBody>
          </p:sp>
          <p:sp>
            <p:nvSpPr>
              <p:cNvPr id="101" name="TextBox 100"/>
              <p:cNvSpPr txBox="1"/>
              <p:nvPr/>
            </p:nvSpPr>
            <p:spPr>
              <a:xfrm>
                <a:off x="4435351" y="3094544"/>
                <a:ext cx="676633" cy="446169"/>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Thu</a:t>
                </a:r>
              </a:p>
            </p:txBody>
          </p:sp>
          <p:sp>
            <p:nvSpPr>
              <p:cNvPr id="102" name="TextBox 101"/>
              <p:cNvSpPr txBox="1"/>
              <p:nvPr/>
            </p:nvSpPr>
            <p:spPr>
              <a:xfrm>
                <a:off x="4795497" y="3094544"/>
                <a:ext cx="676633" cy="446169"/>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Fri</a:t>
                </a:r>
              </a:p>
            </p:txBody>
          </p:sp>
          <p:sp>
            <p:nvSpPr>
              <p:cNvPr id="103" name="TextBox 102"/>
              <p:cNvSpPr txBox="1"/>
              <p:nvPr/>
            </p:nvSpPr>
            <p:spPr>
              <a:xfrm>
                <a:off x="5089356" y="3096925"/>
                <a:ext cx="676633" cy="446169"/>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Sat</a:t>
                </a:r>
              </a:p>
            </p:txBody>
          </p:sp>
          <p:sp>
            <p:nvSpPr>
              <p:cNvPr id="104" name="TextBox 103"/>
              <p:cNvSpPr txBox="1"/>
              <p:nvPr/>
            </p:nvSpPr>
            <p:spPr>
              <a:xfrm>
                <a:off x="5390786" y="3096925"/>
                <a:ext cx="676633" cy="446169"/>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Sun</a:t>
                </a:r>
              </a:p>
            </p:txBody>
          </p:sp>
        </p:grpSp>
      </p:grpSp>
      <p:grpSp>
        <p:nvGrpSpPr>
          <p:cNvPr id="119" name="Group 118"/>
          <p:cNvGrpSpPr/>
          <p:nvPr/>
        </p:nvGrpSpPr>
        <p:grpSpPr>
          <a:xfrm>
            <a:off x="7578045" y="2125677"/>
            <a:ext cx="3136410" cy="1986926"/>
            <a:chOff x="1909266" y="1530903"/>
            <a:chExt cx="2995958" cy="1987208"/>
          </a:xfrm>
          <a:solidFill>
            <a:schemeClr val="accent5">
              <a:lumMod val="20000"/>
              <a:lumOff val="80000"/>
            </a:schemeClr>
          </a:solidFill>
        </p:grpSpPr>
        <p:grpSp>
          <p:nvGrpSpPr>
            <p:cNvPr id="120" name="Group 119"/>
            <p:cNvGrpSpPr/>
            <p:nvPr/>
          </p:nvGrpSpPr>
          <p:grpSpPr>
            <a:xfrm>
              <a:off x="1909266" y="1530903"/>
              <a:ext cx="2995958" cy="1987208"/>
              <a:chOff x="819932" y="2082786"/>
              <a:chExt cx="2995958" cy="1987208"/>
            </a:xfrm>
            <a:grpFill/>
          </p:grpSpPr>
          <p:sp>
            <p:nvSpPr>
              <p:cNvPr id="126" name="Can 25"/>
              <p:cNvSpPr/>
              <p:nvPr/>
            </p:nvSpPr>
            <p:spPr bwMode="auto">
              <a:xfrm>
                <a:off x="819932" y="2082786"/>
                <a:ext cx="2995958" cy="1987208"/>
              </a:xfrm>
              <a:prstGeom prst="cube">
                <a:avLst/>
              </a:prstGeom>
              <a:solidFill>
                <a:srgbClr val="B1D4FF">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5" tIns="149196" rIns="186495" bIns="149196" numCol="1" spcCol="0" rtlCol="0" fromWordArt="0" anchor="t" anchorCtr="0" forceAA="0" compatLnSpc="1">
                <a:prstTxWarp prst="textNoShape">
                  <a:avLst/>
                </a:prstTxWarp>
                <a:noAutofit/>
              </a:bodyPr>
              <a:lstStyle/>
              <a:p>
                <a:pPr marL="0" marR="0" lvl="0" indent="0" algn="ctr" defTabSz="950966"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5" name="Freeform: Shape 124"/>
              <p:cNvSpPr/>
              <p:nvPr/>
            </p:nvSpPr>
            <p:spPr bwMode="auto">
              <a:xfrm rot="21180706">
                <a:off x="846232" y="2857973"/>
                <a:ext cx="2471995" cy="216674"/>
              </a:xfrm>
              <a:custGeom>
                <a:avLst/>
                <a:gdLst>
                  <a:gd name="connsiteX0" fmla="*/ 0 w 2471737"/>
                  <a:gd name="connsiteY0" fmla="*/ 73856 h 104182"/>
                  <a:gd name="connsiteX1" fmla="*/ 90487 w 2471737"/>
                  <a:gd name="connsiteY1" fmla="*/ 9562 h 104182"/>
                  <a:gd name="connsiteX2" fmla="*/ 161925 w 2471737"/>
                  <a:gd name="connsiteY2" fmla="*/ 71475 h 104182"/>
                  <a:gd name="connsiteX3" fmla="*/ 192881 w 2471737"/>
                  <a:gd name="connsiteY3" fmla="*/ 42900 h 104182"/>
                  <a:gd name="connsiteX4" fmla="*/ 219075 w 2471737"/>
                  <a:gd name="connsiteY4" fmla="*/ 71475 h 104182"/>
                  <a:gd name="connsiteX5" fmla="*/ 269081 w 2471737"/>
                  <a:gd name="connsiteY5" fmla="*/ 37 h 104182"/>
                  <a:gd name="connsiteX6" fmla="*/ 309562 w 2471737"/>
                  <a:gd name="connsiteY6" fmla="*/ 61950 h 104182"/>
                  <a:gd name="connsiteX7" fmla="*/ 352425 w 2471737"/>
                  <a:gd name="connsiteY7" fmla="*/ 85762 h 104182"/>
                  <a:gd name="connsiteX8" fmla="*/ 395287 w 2471737"/>
                  <a:gd name="connsiteY8" fmla="*/ 73856 h 104182"/>
                  <a:gd name="connsiteX9" fmla="*/ 421481 w 2471737"/>
                  <a:gd name="connsiteY9" fmla="*/ 57187 h 104182"/>
                  <a:gd name="connsiteX10" fmla="*/ 500062 w 2471737"/>
                  <a:gd name="connsiteY10" fmla="*/ 69094 h 104182"/>
                  <a:gd name="connsiteX11" fmla="*/ 545306 w 2471737"/>
                  <a:gd name="connsiteY11" fmla="*/ 85762 h 104182"/>
                  <a:gd name="connsiteX12" fmla="*/ 595312 w 2471737"/>
                  <a:gd name="connsiteY12" fmla="*/ 59569 h 104182"/>
                  <a:gd name="connsiteX13" fmla="*/ 633412 w 2471737"/>
                  <a:gd name="connsiteY13" fmla="*/ 16706 h 104182"/>
                  <a:gd name="connsiteX14" fmla="*/ 654844 w 2471737"/>
                  <a:gd name="connsiteY14" fmla="*/ 4800 h 104182"/>
                  <a:gd name="connsiteX15" fmla="*/ 688181 w 2471737"/>
                  <a:gd name="connsiteY15" fmla="*/ 57187 h 104182"/>
                  <a:gd name="connsiteX16" fmla="*/ 714375 w 2471737"/>
                  <a:gd name="connsiteY16" fmla="*/ 78619 h 104182"/>
                  <a:gd name="connsiteX17" fmla="*/ 762000 w 2471737"/>
                  <a:gd name="connsiteY17" fmla="*/ 100050 h 104182"/>
                  <a:gd name="connsiteX18" fmla="*/ 783431 w 2471737"/>
                  <a:gd name="connsiteY18" fmla="*/ 64331 h 104182"/>
                  <a:gd name="connsiteX19" fmla="*/ 814387 w 2471737"/>
                  <a:gd name="connsiteY19" fmla="*/ 97669 h 104182"/>
                  <a:gd name="connsiteX20" fmla="*/ 838200 w 2471737"/>
                  <a:gd name="connsiteY20" fmla="*/ 57187 h 104182"/>
                  <a:gd name="connsiteX21" fmla="*/ 885825 w 2471737"/>
                  <a:gd name="connsiteY21" fmla="*/ 97669 h 104182"/>
                  <a:gd name="connsiteX22" fmla="*/ 935831 w 2471737"/>
                  <a:gd name="connsiteY22" fmla="*/ 30994 h 104182"/>
                  <a:gd name="connsiteX23" fmla="*/ 1002506 w 2471737"/>
                  <a:gd name="connsiteY23" fmla="*/ 95287 h 104182"/>
                  <a:gd name="connsiteX24" fmla="*/ 1035844 w 2471737"/>
                  <a:gd name="connsiteY24" fmla="*/ 61950 h 104182"/>
                  <a:gd name="connsiteX25" fmla="*/ 1097756 w 2471737"/>
                  <a:gd name="connsiteY25" fmla="*/ 90525 h 104182"/>
                  <a:gd name="connsiteX26" fmla="*/ 1178719 w 2471737"/>
                  <a:gd name="connsiteY26" fmla="*/ 83381 h 104182"/>
                  <a:gd name="connsiteX27" fmla="*/ 1257300 w 2471737"/>
                  <a:gd name="connsiteY27" fmla="*/ 61950 h 104182"/>
                  <a:gd name="connsiteX28" fmla="*/ 1312069 w 2471737"/>
                  <a:gd name="connsiteY28" fmla="*/ 95287 h 104182"/>
                  <a:gd name="connsiteX29" fmla="*/ 1362075 w 2471737"/>
                  <a:gd name="connsiteY29" fmla="*/ 66712 h 104182"/>
                  <a:gd name="connsiteX30" fmla="*/ 1440656 w 2471737"/>
                  <a:gd name="connsiteY30" fmla="*/ 90525 h 104182"/>
                  <a:gd name="connsiteX31" fmla="*/ 1490662 w 2471737"/>
                  <a:gd name="connsiteY31" fmla="*/ 16706 h 104182"/>
                  <a:gd name="connsiteX32" fmla="*/ 1559719 w 2471737"/>
                  <a:gd name="connsiteY32" fmla="*/ 90525 h 104182"/>
                  <a:gd name="connsiteX33" fmla="*/ 1612106 w 2471737"/>
                  <a:gd name="connsiteY33" fmla="*/ 59569 h 104182"/>
                  <a:gd name="connsiteX34" fmla="*/ 1704975 w 2471737"/>
                  <a:gd name="connsiteY34" fmla="*/ 85762 h 104182"/>
                  <a:gd name="connsiteX35" fmla="*/ 1766887 w 2471737"/>
                  <a:gd name="connsiteY35" fmla="*/ 57187 h 104182"/>
                  <a:gd name="connsiteX36" fmla="*/ 1804987 w 2471737"/>
                  <a:gd name="connsiteY36" fmla="*/ 7181 h 104182"/>
                  <a:gd name="connsiteX37" fmla="*/ 1871662 w 2471737"/>
                  <a:gd name="connsiteY37" fmla="*/ 73856 h 104182"/>
                  <a:gd name="connsiteX38" fmla="*/ 1914525 w 2471737"/>
                  <a:gd name="connsiteY38" fmla="*/ 47662 h 104182"/>
                  <a:gd name="connsiteX39" fmla="*/ 1964531 w 2471737"/>
                  <a:gd name="connsiteY39" fmla="*/ 85762 h 104182"/>
                  <a:gd name="connsiteX40" fmla="*/ 2076450 w 2471737"/>
                  <a:gd name="connsiteY40" fmla="*/ 102431 h 104182"/>
                  <a:gd name="connsiteX41" fmla="*/ 2116931 w 2471737"/>
                  <a:gd name="connsiteY41" fmla="*/ 45281 h 104182"/>
                  <a:gd name="connsiteX42" fmla="*/ 2202656 w 2471737"/>
                  <a:gd name="connsiteY42" fmla="*/ 85762 h 104182"/>
                  <a:gd name="connsiteX43" fmla="*/ 2278856 w 2471737"/>
                  <a:gd name="connsiteY43" fmla="*/ 54806 h 104182"/>
                  <a:gd name="connsiteX44" fmla="*/ 2338387 w 2471737"/>
                  <a:gd name="connsiteY44" fmla="*/ 81000 h 104182"/>
                  <a:gd name="connsiteX45" fmla="*/ 2405062 w 2471737"/>
                  <a:gd name="connsiteY45" fmla="*/ 52425 h 104182"/>
                  <a:gd name="connsiteX46" fmla="*/ 2471737 w 2471737"/>
                  <a:gd name="connsiteY46" fmla="*/ 38137 h 104182"/>
                  <a:gd name="connsiteX0" fmla="*/ 0 w 2471737"/>
                  <a:gd name="connsiteY0" fmla="*/ 71334 h 101660"/>
                  <a:gd name="connsiteX1" fmla="*/ 90487 w 2471737"/>
                  <a:gd name="connsiteY1" fmla="*/ 7040 h 101660"/>
                  <a:gd name="connsiteX2" fmla="*/ 161925 w 2471737"/>
                  <a:gd name="connsiteY2" fmla="*/ 68953 h 101660"/>
                  <a:gd name="connsiteX3" fmla="*/ 192881 w 2471737"/>
                  <a:gd name="connsiteY3" fmla="*/ 40378 h 101660"/>
                  <a:gd name="connsiteX4" fmla="*/ 219075 w 2471737"/>
                  <a:gd name="connsiteY4" fmla="*/ 68953 h 101660"/>
                  <a:gd name="connsiteX5" fmla="*/ 273254 w 2471737"/>
                  <a:gd name="connsiteY5" fmla="*/ 26734 h 101660"/>
                  <a:gd name="connsiteX6" fmla="*/ 309562 w 2471737"/>
                  <a:gd name="connsiteY6" fmla="*/ 59428 h 101660"/>
                  <a:gd name="connsiteX7" fmla="*/ 352425 w 2471737"/>
                  <a:gd name="connsiteY7" fmla="*/ 83240 h 101660"/>
                  <a:gd name="connsiteX8" fmla="*/ 395287 w 2471737"/>
                  <a:gd name="connsiteY8" fmla="*/ 71334 h 101660"/>
                  <a:gd name="connsiteX9" fmla="*/ 421481 w 2471737"/>
                  <a:gd name="connsiteY9" fmla="*/ 54665 h 101660"/>
                  <a:gd name="connsiteX10" fmla="*/ 500062 w 2471737"/>
                  <a:gd name="connsiteY10" fmla="*/ 66572 h 101660"/>
                  <a:gd name="connsiteX11" fmla="*/ 545306 w 2471737"/>
                  <a:gd name="connsiteY11" fmla="*/ 83240 h 101660"/>
                  <a:gd name="connsiteX12" fmla="*/ 595312 w 2471737"/>
                  <a:gd name="connsiteY12" fmla="*/ 57047 h 101660"/>
                  <a:gd name="connsiteX13" fmla="*/ 633412 w 2471737"/>
                  <a:gd name="connsiteY13" fmla="*/ 14184 h 101660"/>
                  <a:gd name="connsiteX14" fmla="*/ 654844 w 2471737"/>
                  <a:gd name="connsiteY14" fmla="*/ 2278 h 101660"/>
                  <a:gd name="connsiteX15" fmla="*/ 688181 w 2471737"/>
                  <a:gd name="connsiteY15" fmla="*/ 54665 h 101660"/>
                  <a:gd name="connsiteX16" fmla="*/ 714375 w 2471737"/>
                  <a:gd name="connsiteY16" fmla="*/ 76097 h 101660"/>
                  <a:gd name="connsiteX17" fmla="*/ 762000 w 2471737"/>
                  <a:gd name="connsiteY17" fmla="*/ 97528 h 101660"/>
                  <a:gd name="connsiteX18" fmla="*/ 783431 w 2471737"/>
                  <a:gd name="connsiteY18" fmla="*/ 61809 h 101660"/>
                  <a:gd name="connsiteX19" fmla="*/ 814387 w 2471737"/>
                  <a:gd name="connsiteY19" fmla="*/ 95147 h 101660"/>
                  <a:gd name="connsiteX20" fmla="*/ 838200 w 2471737"/>
                  <a:gd name="connsiteY20" fmla="*/ 54665 h 101660"/>
                  <a:gd name="connsiteX21" fmla="*/ 885825 w 2471737"/>
                  <a:gd name="connsiteY21" fmla="*/ 95147 h 101660"/>
                  <a:gd name="connsiteX22" fmla="*/ 935831 w 2471737"/>
                  <a:gd name="connsiteY22" fmla="*/ 28472 h 101660"/>
                  <a:gd name="connsiteX23" fmla="*/ 1002506 w 2471737"/>
                  <a:gd name="connsiteY23" fmla="*/ 92765 h 101660"/>
                  <a:gd name="connsiteX24" fmla="*/ 1035844 w 2471737"/>
                  <a:gd name="connsiteY24" fmla="*/ 59428 h 101660"/>
                  <a:gd name="connsiteX25" fmla="*/ 1097756 w 2471737"/>
                  <a:gd name="connsiteY25" fmla="*/ 88003 h 101660"/>
                  <a:gd name="connsiteX26" fmla="*/ 1178719 w 2471737"/>
                  <a:gd name="connsiteY26" fmla="*/ 80859 h 101660"/>
                  <a:gd name="connsiteX27" fmla="*/ 1257300 w 2471737"/>
                  <a:gd name="connsiteY27" fmla="*/ 59428 h 101660"/>
                  <a:gd name="connsiteX28" fmla="*/ 1312069 w 2471737"/>
                  <a:gd name="connsiteY28" fmla="*/ 92765 h 101660"/>
                  <a:gd name="connsiteX29" fmla="*/ 1362075 w 2471737"/>
                  <a:gd name="connsiteY29" fmla="*/ 64190 h 101660"/>
                  <a:gd name="connsiteX30" fmla="*/ 1440656 w 2471737"/>
                  <a:gd name="connsiteY30" fmla="*/ 88003 h 101660"/>
                  <a:gd name="connsiteX31" fmla="*/ 1490662 w 2471737"/>
                  <a:gd name="connsiteY31" fmla="*/ 14184 h 101660"/>
                  <a:gd name="connsiteX32" fmla="*/ 1559719 w 2471737"/>
                  <a:gd name="connsiteY32" fmla="*/ 88003 h 101660"/>
                  <a:gd name="connsiteX33" fmla="*/ 1612106 w 2471737"/>
                  <a:gd name="connsiteY33" fmla="*/ 57047 h 101660"/>
                  <a:gd name="connsiteX34" fmla="*/ 1704975 w 2471737"/>
                  <a:gd name="connsiteY34" fmla="*/ 83240 h 101660"/>
                  <a:gd name="connsiteX35" fmla="*/ 1766887 w 2471737"/>
                  <a:gd name="connsiteY35" fmla="*/ 54665 h 101660"/>
                  <a:gd name="connsiteX36" fmla="*/ 1804987 w 2471737"/>
                  <a:gd name="connsiteY36" fmla="*/ 4659 h 101660"/>
                  <a:gd name="connsiteX37" fmla="*/ 1871662 w 2471737"/>
                  <a:gd name="connsiteY37" fmla="*/ 71334 h 101660"/>
                  <a:gd name="connsiteX38" fmla="*/ 1914525 w 2471737"/>
                  <a:gd name="connsiteY38" fmla="*/ 45140 h 101660"/>
                  <a:gd name="connsiteX39" fmla="*/ 1964531 w 2471737"/>
                  <a:gd name="connsiteY39" fmla="*/ 83240 h 101660"/>
                  <a:gd name="connsiteX40" fmla="*/ 2076450 w 2471737"/>
                  <a:gd name="connsiteY40" fmla="*/ 99909 h 101660"/>
                  <a:gd name="connsiteX41" fmla="*/ 2116931 w 2471737"/>
                  <a:gd name="connsiteY41" fmla="*/ 42759 h 101660"/>
                  <a:gd name="connsiteX42" fmla="*/ 2202656 w 2471737"/>
                  <a:gd name="connsiteY42" fmla="*/ 83240 h 101660"/>
                  <a:gd name="connsiteX43" fmla="*/ 2278856 w 2471737"/>
                  <a:gd name="connsiteY43" fmla="*/ 52284 h 101660"/>
                  <a:gd name="connsiteX44" fmla="*/ 2338387 w 2471737"/>
                  <a:gd name="connsiteY44" fmla="*/ 78478 h 101660"/>
                  <a:gd name="connsiteX45" fmla="*/ 2405062 w 2471737"/>
                  <a:gd name="connsiteY45" fmla="*/ 49903 h 101660"/>
                  <a:gd name="connsiteX46" fmla="*/ 2471737 w 2471737"/>
                  <a:gd name="connsiteY46" fmla="*/ 35615 h 101660"/>
                  <a:gd name="connsiteX0" fmla="*/ 0 w 2471737"/>
                  <a:gd name="connsiteY0" fmla="*/ 103130 h 133456"/>
                  <a:gd name="connsiteX1" fmla="*/ 90487 w 2471737"/>
                  <a:gd name="connsiteY1" fmla="*/ 38836 h 133456"/>
                  <a:gd name="connsiteX2" fmla="*/ 161925 w 2471737"/>
                  <a:gd name="connsiteY2" fmla="*/ 100749 h 133456"/>
                  <a:gd name="connsiteX3" fmla="*/ 192881 w 2471737"/>
                  <a:gd name="connsiteY3" fmla="*/ 72174 h 133456"/>
                  <a:gd name="connsiteX4" fmla="*/ 219075 w 2471737"/>
                  <a:gd name="connsiteY4" fmla="*/ 100749 h 133456"/>
                  <a:gd name="connsiteX5" fmla="*/ 273254 w 2471737"/>
                  <a:gd name="connsiteY5" fmla="*/ 58530 h 133456"/>
                  <a:gd name="connsiteX6" fmla="*/ 309562 w 2471737"/>
                  <a:gd name="connsiteY6" fmla="*/ 91224 h 133456"/>
                  <a:gd name="connsiteX7" fmla="*/ 352425 w 2471737"/>
                  <a:gd name="connsiteY7" fmla="*/ 115036 h 133456"/>
                  <a:gd name="connsiteX8" fmla="*/ 395287 w 2471737"/>
                  <a:gd name="connsiteY8" fmla="*/ 103130 h 133456"/>
                  <a:gd name="connsiteX9" fmla="*/ 421481 w 2471737"/>
                  <a:gd name="connsiteY9" fmla="*/ 86461 h 133456"/>
                  <a:gd name="connsiteX10" fmla="*/ 500062 w 2471737"/>
                  <a:gd name="connsiteY10" fmla="*/ 98368 h 133456"/>
                  <a:gd name="connsiteX11" fmla="*/ 545306 w 2471737"/>
                  <a:gd name="connsiteY11" fmla="*/ 115036 h 133456"/>
                  <a:gd name="connsiteX12" fmla="*/ 595312 w 2471737"/>
                  <a:gd name="connsiteY12" fmla="*/ 88843 h 133456"/>
                  <a:gd name="connsiteX13" fmla="*/ 633412 w 2471737"/>
                  <a:gd name="connsiteY13" fmla="*/ 45980 h 133456"/>
                  <a:gd name="connsiteX14" fmla="*/ 680330 w 2471737"/>
                  <a:gd name="connsiteY14" fmla="*/ 809 h 133456"/>
                  <a:gd name="connsiteX15" fmla="*/ 688181 w 2471737"/>
                  <a:gd name="connsiteY15" fmla="*/ 86461 h 133456"/>
                  <a:gd name="connsiteX16" fmla="*/ 714375 w 2471737"/>
                  <a:gd name="connsiteY16" fmla="*/ 107893 h 133456"/>
                  <a:gd name="connsiteX17" fmla="*/ 762000 w 2471737"/>
                  <a:gd name="connsiteY17" fmla="*/ 129324 h 133456"/>
                  <a:gd name="connsiteX18" fmla="*/ 783431 w 2471737"/>
                  <a:gd name="connsiteY18" fmla="*/ 93605 h 133456"/>
                  <a:gd name="connsiteX19" fmla="*/ 814387 w 2471737"/>
                  <a:gd name="connsiteY19" fmla="*/ 126943 h 133456"/>
                  <a:gd name="connsiteX20" fmla="*/ 838200 w 2471737"/>
                  <a:gd name="connsiteY20" fmla="*/ 86461 h 133456"/>
                  <a:gd name="connsiteX21" fmla="*/ 885825 w 2471737"/>
                  <a:gd name="connsiteY21" fmla="*/ 126943 h 133456"/>
                  <a:gd name="connsiteX22" fmla="*/ 935831 w 2471737"/>
                  <a:gd name="connsiteY22" fmla="*/ 60268 h 133456"/>
                  <a:gd name="connsiteX23" fmla="*/ 1002506 w 2471737"/>
                  <a:gd name="connsiteY23" fmla="*/ 124561 h 133456"/>
                  <a:gd name="connsiteX24" fmla="*/ 1035844 w 2471737"/>
                  <a:gd name="connsiteY24" fmla="*/ 91224 h 133456"/>
                  <a:gd name="connsiteX25" fmla="*/ 1097756 w 2471737"/>
                  <a:gd name="connsiteY25" fmla="*/ 119799 h 133456"/>
                  <a:gd name="connsiteX26" fmla="*/ 1178719 w 2471737"/>
                  <a:gd name="connsiteY26" fmla="*/ 112655 h 133456"/>
                  <a:gd name="connsiteX27" fmla="*/ 1257300 w 2471737"/>
                  <a:gd name="connsiteY27" fmla="*/ 91224 h 133456"/>
                  <a:gd name="connsiteX28" fmla="*/ 1312069 w 2471737"/>
                  <a:gd name="connsiteY28" fmla="*/ 124561 h 133456"/>
                  <a:gd name="connsiteX29" fmla="*/ 1362075 w 2471737"/>
                  <a:gd name="connsiteY29" fmla="*/ 95986 h 133456"/>
                  <a:gd name="connsiteX30" fmla="*/ 1440656 w 2471737"/>
                  <a:gd name="connsiteY30" fmla="*/ 119799 h 133456"/>
                  <a:gd name="connsiteX31" fmla="*/ 1490662 w 2471737"/>
                  <a:gd name="connsiteY31" fmla="*/ 45980 h 133456"/>
                  <a:gd name="connsiteX32" fmla="*/ 1559719 w 2471737"/>
                  <a:gd name="connsiteY32" fmla="*/ 119799 h 133456"/>
                  <a:gd name="connsiteX33" fmla="*/ 1612106 w 2471737"/>
                  <a:gd name="connsiteY33" fmla="*/ 88843 h 133456"/>
                  <a:gd name="connsiteX34" fmla="*/ 1704975 w 2471737"/>
                  <a:gd name="connsiteY34" fmla="*/ 115036 h 133456"/>
                  <a:gd name="connsiteX35" fmla="*/ 1766887 w 2471737"/>
                  <a:gd name="connsiteY35" fmla="*/ 86461 h 133456"/>
                  <a:gd name="connsiteX36" fmla="*/ 1804987 w 2471737"/>
                  <a:gd name="connsiteY36" fmla="*/ 36455 h 133456"/>
                  <a:gd name="connsiteX37" fmla="*/ 1871662 w 2471737"/>
                  <a:gd name="connsiteY37" fmla="*/ 103130 h 133456"/>
                  <a:gd name="connsiteX38" fmla="*/ 1914525 w 2471737"/>
                  <a:gd name="connsiteY38" fmla="*/ 76936 h 133456"/>
                  <a:gd name="connsiteX39" fmla="*/ 1964531 w 2471737"/>
                  <a:gd name="connsiteY39" fmla="*/ 115036 h 133456"/>
                  <a:gd name="connsiteX40" fmla="*/ 2076450 w 2471737"/>
                  <a:gd name="connsiteY40" fmla="*/ 131705 h 133456"/>
                  <a:gd name="connsiteX41" fmla="*/ 2116931 w 2471737"/>
                  <a:gd name="connsiteY41" fmla="*/ 74555 h 133456"/>
                  <a:gd name="connsiteX42" fmla="*/ 2202656 w 2471737"/>
                  <a:gd name="connsiteY42" fmla="*/ 115036 h 133456"/>
                  <a:gd name="connsiteX43" fmla="*/ 2278856 w 2471737"/>
                  <a:gd name="connsiteY43" fmla="*/ 84080 h 133456"/>
                  <a:gd name="connsiteX44" fmla="*/ 2338387 w 2471737"/>
                  <a:gd name="connsiteY44" fmla="*/ 110274 h 133456"/>
                  <a:gd name="connsiteX45" fmla="*/ 2405062 w 2471737"/>
                  <a:gd name="connsiteY45" fmla="*/ 81699 h 133456"/>
                  <a:gd name="connsiteX46" fmla="*/ 2471737 w 2471737"/>
                  <a:gd name="connsiteY46" fmla="*/ 67411 h 133456"/>
                  <a:gd name="connsiteX0" fmla="*/ 0 w 2471737"/>
                  <a:gd name="connsiteY0" fmla="*/ 102322 h 132648"/>
                  <a:gd name="connsiteX1" fmla="*/ 90487 w 2471737"/>
                  <a:gd name="connsiteY1" fmla="*/ 38028 h 132648"/>
                  <a:gd name="connsiteX2" fmla="*/ 161925 w 2471737"/>
                  <a:gd name="connsiteY2" fmla="*/ 99941 h 132648"/>
                  <a:gd name="connsiteX3" fmla="*/ 192881 w 2471737"/>
                  <a:gd name="connsiteY3" fmla="*/ 71366 h 132648"/>
                  <a:gd name="connsiteX4" fmla="*/ 219075 w 2471737"/>
                  <a:gd name="connsiteY4" fmla="*/ 99941 h 132648"/>
                  <a:gd name="connsiteX5" fmla="*/ 273254 w 2471737"/>
                  <a:gd name="connsiteY5" fmla="*/ 57722 h 132648"/>
                  <a:gd name="connsiteX6" fmla="*/ 309562 w 2471737"/>
                  <a:gd name="connsiteY6" fmla="*/ 90416 h 132648"/>
                  <a:gd name="connsiteX7" fmla="*/ 352425 w 2471737"/>
                  <a:gd name="connsiteY7" fmla="*/ 114228 h 132648"/>
                  <a:gd name="connsiteX8" fmla="*/ 395287 w 2471737"/>
                  <a:gd name="connsiteY8" fmla="*/ 102322 h 132648"/>
                  <a:gd name="connsiteX9" fmla="*/ 421481 w 2471737"/>
                  <a:gd name="connsiteY9" fmla="*/ 85653 h 132648"/>
                  <a:gd name="connsiteX10" fmla="*/ 500062 w 2471737"/>
                  <a:gd name="connsiteY10" fmla="*/ 97560 h 132648"/>
                  <a:gd name="connsiteX11" fmla="*/ 545306 w 2471737"/>
                  <a:gd name="connsiteY11" fmla="*/ 114228 h 132648"/>
                  <a:gd name="connsiteX12" fmla="*/ 595312 w 2471737"/>
                  <a:gd name="connsiteY12" fmla="*/ 88035 h 132648"/>
                  <a:gd name="connsiteX13" fmla="*/ 633412 w 2471737"/>
                  <a:gd name="connsiteY13" fmla="*/ 45172 h 132648"/>
                  <a:gd name="connsiteX14" fmla="*/ 680330 w 2471737"/>
                  <a:gd name="connsiteY14" fmla="*/ 1 h 132648"/>
                  <a:gd name="connsiteX15" fmla="*/ 710577 w 2471737"/>
                  <a:gd name="connsiteY15" fmla="*/ 44866 h 132648"/>
                  <a:gd name="connsiteX16" fmla="*/ 714375 w 2471737"/>
                  <a:gd name="connsiteY16" fmla="*/ 107085 h 132648"/>
                  <a:gd name="connsiteX17" fmla="*/ 762000 w 2471737"/>
                  <a:gd name="connsiteY17" fmla="*/ 128516 h 132648"/>
                  <a:gd name="connsiteX18" fmla="*/ 783431 w 2471737"/>
                  <a:gd name="connsiteY18" fmla="*/ 92797 h 132648"/>
                  <a:gd name="connsiteX19" fmla="*/ 814387 w 2471737"/>
                  <a:gd name="connsiteY19" fmla="*/ 126135 h 132648"/>
                  <a:gd name="connsiteX20" fmla="*/ 838200 w 2471737"/>
                  <a:gd name="connsiteY20" fmla="*/ 85653 h 132648"/>
                  <a:gd name="connsiteX21" fmla="*/ 885825 w 2471737"/>
                  <a:gd name="connsiteY21" fmla="*/ 126135 h 132648"/>
                  <a:gd name="connsiteX22" fmla="*/ 935831 w 2471737"/>
                  <a:gd name="connsiteY22" fmla="*/ 59460 h 132648"/>
                  <a:gd name="connsiteX23" fmla="*/ 1002506 w 2471737"/>
                  <a:gd name="connsiteY23" fmla="*/ 123753 h 132648"/>
                  <a:gd name="connsiteX24" fmla="*/ 1035844 w 2471737"/>
                  <a:gd name="connsiteY24" fmla="*/ 90416 h 132648"/>
                  <a:gd name="connsiteX25" fmla="*/ 1097756 w 2471737"/>
                  <a:gd name="connsiteY25" fmla="*/ 118991 h 132648"/>
                  <a:gd name="connsiteX26" fmla="*/ 1178719 w 2471737"/>
                  <a:gd name="connsiteY26" fmla="*/ 111847 h 132648"/>
                  <a:gd name="connsiteX27" fmla="*/ 1257300 w 2471737"/>
                  <a:gd name="connsiteY27" fmla="*/ 90416 h 132648"/>
                  <a:gd name="connsiteX28" fmla="*/ 1312069 w 2471737"/>
                  <a:gd name="connsiteY28" fmla="*/ 123753 h 132648"/>
                  <a:gd name="connsiteX29" fmla="*/ 1362075 w 2471737"/>
                  <a:gd name="connsiteY29" fmla="*/ 95178 h 132648"/>
                  <a:gd name="connsiteX30" fmla="*/ 1440656 w 2471737"/>
                  <a:gd name="connsiteY30" fmla="*/ 118991 h 132648"/>
                  <a:gd name="connsiteX31" fmla="*/ 1490662 w 2471737"/>
                  <a:gd name="connsiteY31" fmla="*/ 45172 h 132648"/>
                  <a:gd name="connsiteX32" fmla="*/ 1559719 w 2471737"/>
                  <a:gd name="connsiteY32" fmla="*/ 118991 h 132648"/>
                  <a:gd name="connsiteX33" fmla="*/ 1612106 w 2471737"/>
                  <a:gd name="connsiteY33" fmla="*/ 88035 h 132648"/>
                  <a:gd name="connsiteX34" fmla="*/ 1704975 w 2471737"/>
                  <a:gd name="connsiteY34" fmla="*/ 114228 h 132648"/>
                  <a:gd name="connsiteX35" fmla="*/ 1766887 w 2471737"/>
                  <a:gd name="connsiteY35" fmla="*/ 85653 h 132648"/>
                  <a:gd name="connsiteX36" fmla="*/ 1804987 w 2471737"/>
                  <a:gd name="connsiteY36" fmla="*/ 35647 h 132648"/>
                  <a:gd name="connsiteX37" fmla="*/ 1871662 w 2471737"/>
                  <a:gd name="connsiteY37" fmla="*/ 102322 h 132648"/>
                  <a:gd name="connsiteX38" fmla="*/ 1914525 w 2471737"/>
                  <a:gd name="connsiteY38" fmla="*/ 76128 h 132648"/>
                  <a:gd name="connsiteX39" fmla="*/ 1964531 w 2471737"/>
                  <a:gd name="connsiteY39" fmla="*/ 114228 h 132648"/>
                  <a:gd name="connsiteX40" fmla="*/ 2076450 w 2471737"/>
                  <a:gd name="connsiteY40" fmla="*/ 130897 h 132648"/>
                  <a:gd name="connsiteX41" fmla="*/ 2116931 w 2471737"/>
                  <a:gd name="connsiteY41" fmla="*/ 73747 h 132648"/>
                  <a:gd name="connsiteX42" fmla="*/ 2202656 w 2471737"/>
                  <a:gd name="connsiteY42" fmla="*/ 114228 h 132648"/>
                  <a:gd name="connsiteX43" fmla="*/ 2278856 w 2471737"/>
                  <a:gd name="connsiteY43" fmla="*/ 83272 h 132648"/>
                  <a:gd name="connsiteX44" fmla="*/ 2338387 w 2471737"/>
                  <a:gd name="connsiteY44" fmla="*/ 109466 h 132648"/>
                  <a:gd name="connsiteX45" fmla="*/ 2405062 w 2471737"/>
                  <a:gd name="connsiteY45" fmla="*/ 80891 h 132648"/>
                  <a:gd name="connsiteX46" fmla="*/ 2471737 w 2471737"/>
                  <a:gd name="connsiteY46" fmla="*/ 66603 h 132648"/>
                  <a:gd name="connsiteX0" fmla="*/ 0 w 2471737"/>
                  <a:gd name="connsiteY0" fmla="*/ 104929 h 135255"/>
                  <a:gd name="connsiteX1" fmla="*/ 90487 w 2471737"/>
                  <a:gd name="connsiteY1" fmla="*/ 40635 h 135255"/>
                  <a:gd name="connsiteX2" fmla="*/ 161925 w 2471737"/>
                  <a:gd name="connsiteY2" fmla="*/ 102548 h 135255"/>
                  <a:gd name="connsiteX3" fmla="*/ 192881 w 2471737"/>
                  <a:gd name="connsiteY3" fmla="*/ 73973 h 135255"/>
                  <a:gd name="connsiteX4" fmla="*/ 219075 w 2471737"/>
                  <a:gd name="connsiteY4" fmla="*/ 102548 h 135255"/>
                  <a:gd name="connsiteX5" fmla="*/ 273254 w 2471737"/>
                  <a:gd name="connsiteY5" fmla="*/ 60329 h 135255"/>
                  <a:gd name="connsiteX6" fmla="*/ 309562 w 2471737"/>
                  <a:gd name="connsiteY6" fmla="*/ 93023 h 135255"/>
                  <a:gd name="connsiteX7" fmla="*/ 352425 w 2471737"/>
                  <a:gd name="connsiteY7" fmla="*/ 116835 h 135255"/>
                  <a:gd name="connsiteX8" fmla="*/ 395287 w 2471737"/>
                  <a:gd name="connsiteY8" fmla="*/ 104929 h 135255"/>
                  <a:gd name="connsiteX9" fmla="*/ 421481 w 2471737"/>
                  <a:gd name="connsiteY9" fmla="*/ 88260 h 135255"/>
                  <a:gd name="connsiteX10" fmla="*/ 500062 w 2471737"/>
                  <a:gd name="connsiteY10" fmla="*/ 100167 h 135255"/>
                  <a:gd name="connsiteX11" fmla="*/ 545306 w 2471737"/>
                  <a:gd name="connsiteY11" fmla="*/ 116835 h 135255"/>
                  <a:gd name="connsiteX12" fmla="*/ 595312 w 2471737"/>
                  <a:gd name="connsiteY12" fmla="*/ 90642 h 135255"/>
                  <a:gd name="connsiteX13" fmla="*/ 625648 w 2471737"/>
                  <a:gd name="connsiteY13" fmla="*/ 14583 h 135255"/>
                  <a:gd name="connsiteX14" fmla="*/ 680330 w 2471737"/>
                  <a:gd name="connsiteY14" fmla="*/ 2608 h 135255"/>
                  <a:gd name="connsiteX15" fmla="*/ 710577 w 2471737"/>
                  <a:gd name="connsiteY15" fmla="*/ 47473 h 135255"/>
                  <a:gd name="connsiteX16" fmla="*/ 714375 w 2471737"/>
                  <a:gd name="connsiteY16" fmla="*/ 109692 h 135255"/>
                  <a:gd name="connsiteX17" fmla="*/ 762000 w 2471737"/>
                  <a:gd name="connsiteY17" fmla="*/ 131123 h 135255"/>
                  <a:gd name="connsiteX18" fmla="*/ 783431 w 2471737"/>
                  <a:gd name="connsiteY18" fmla="*/ 95404 h 135255"/>
                  <a:gd name="connsiteX19" fmla="*/ 814387 w 2471737"/>
                  <a:gd name="connsiteY19" fmla="*/ 128742 h 135255"/>
                  <a:gd name="connsiteX20" fmla="*/ 838200 w 2471737"/>
                  <a:gd name="connsiteY20" fmla="*/ 88260 h 135255"/>
                  <a:gd name="connsiteX21" fmla="*/ 885825 w 2471737"/>
                  <a:gd name="connsiteY21" fmla="*/ 128742 h 135255"/>
                  <a:gd name="connsiteX22" fmla="*/ 935831 w 2471737"/>
                  <a:gd name="connsiteY22" fmla="*/ 62067 h 135255"/>
                  <a:gd name="connsiteX23" fmla="*/ 1002506 w 2471737"/>
                  <a:gd name="connsiteY23" fmla="*/ 126360 h 135255"/>
                  <a:gd name="connsiteX24" fmla="*/ 1035844 w 2471737"/>
                  <a:gd name="connsiteY24" fmla="*/ 93023 h 135255"/>
                  <a:gd name="connsiteX25" fmla="*/ 1097756 w 2471737"/>
                  <a:gd name="connsiteY25" fmla="*/ 121598 h 135255"/>
                  <a:gd name="connsiteX26" fmla="*/ 1178719 w 2471737"/>
                  <a:gd name="connsiteY26" fmla="*/ 114454 h 135255"/>
                  <a:gd name="connsiteX27" fmla="*/ 1257300 w 2471737"/>
                  <a:gd name="connsiteY27" fmla="*/ 93023 h 135255"/>
                  <a:gd name="connsiteX28" fmla="*/ 1312069 w 2471737"/>
                  <a:gd name="connsiteY28" fmla="*/ 126360 h 135255"/>
                  <a:gd name="connsiteX29" fmla="*/ 1362075 w 2471737"/>
                  <a:gd name="connsiteY29" fmla="*/ 97785 h 135255"/>
                  <a:gd name="connsiteX30" fmla="*/ 1440656 w 2471737"/>
                  <a:gd name="connsiteY30" fmla="*/ 121598 h 135255"/>
                  <a:gd name="connsiteX31" fmla="*/ 1490662 w 2471737"/>
                  <a:gd name="connsiteY31" fmla="*/ 47779 h 135255"/>
                  <a:gd name="connsiteX32" fmla="*/ 1559719 w 2471737"/>
                  <a:gd name="connsiteY32" fmla="*/ 121598 h 135255"/>
                  <a:gd name="connsiteX33" fmla="*/ 1612106 w 2471737"/>
                  <a:gd name="connsiteY33" fmla="*/ 90642 h 135255"/>
                  <a:gd name="connsiteX34" fmla="*/ 1704975 w 2471737"/>
                  <a:gd name="connsiteY34" fmla="*/ 116835 h 135255"/>
                  <a:gd name="connsiteX35" fmla="*/ 1766887 w 2471737"/>
                  <a:gd name="connsiteY35" fmla="*/ 88260 h 135255"/>
                  <a:gd name="connsiteX36" fmla="*/ 1804987 w 2471737"/>
                  <a:gd name="connsiteY36" fmla="*/ 38254 h 135255"/>
                  <a:gd name="connsiteX37" fmla="*/ 1871662 w 2471737"/>
                  <a:gd name="connsiteY37" fmla="*/ 104929 h 135255"/>
                  <a:gd name="connsiteX38" fmla="*/ 1914525 w 2471737"/>
                  <a:gd name="connsiteY38" fmla="*/ 78735 h 135255"/>
                  <a:gd name="connsiteX39" fmla="*/ 1964531 w 2471737"/>
                  <a:gd name="connsiteY39" fmla="*/ 116835 h 135255"/>
                  <a:gd name="connsiteX40" fmla="*/ 2076450 w 2471737"/>
                  <a:gd name="connsiteY40" fmla="*/ 133504 h 135255"/>
                  <a:gd name="connsiteX41" fmla="*/ 2116931 w 2471737"/>
                  <a:gd name="connsiteY41" fmla="*/ 76354 h 135255"/>
                  <a:gd name="connsiteX42" fmla="*/ 2202656 w 2471737"/>
                  <a:gd name="connsiteY42" fmla="*/ 116835 h 135255"/>
                  <a:gd name="connsiteX43" fmla="*/ 2278856 w 2471737"/>
                  <a:gd name="connsiteY43" fmla="*/ 85879 h 135255"/>
                  <a:gd name="connsiteX44" fmla="*/ 2338387 w 2471737"/>
                  <a:gd name="connsiteY44" fmla="*/ 112073 h 135255"/>
                  <a:gd name="connsiteX45" fmla="*/ 2405062 w 2471737"/>
                  <a:gd name="connsiteY45" fmla="*/ 83498 h 135255"/>
                  <a:gd name="connsiteX46" fmla="*/ 2471737 w 2471737"/>
                  <a:gd name="connsiteY46" fmla="*/ 69210 h 135255"/>
                  <a:gd name="connsiteX0" fmla="*/ 0 w 2471737"/>
                  <a:gd name="connsiteY0" fmla="*/ 104929 h 135255"/>
                  <a:gd name="connsiteX1" fmla="*/ 90487 w 2471737"/>
                  <a:gd name="connsiteY1" fmla="*/ 40635 h 135255"/>
                  <a:gd name="connsiteX2" fmla="*/ 161925 w 2471737"/>
                  <a:gd name="connsiteY2" fmla="*/ 102548 h 135255"/>
                  <a:gd name="connsiteX3" fmla="*/ 192881 w 2471737"/>
                  <a:gd name="connsiteY3" fmla="*/ 73973 h 135255"/>
                  <a:gd name="connsiteX4" fmla="*/ 219075 w 2471737"/>
                  <a:gd name="connsiteY4" fmla="*/ 102548 h 135255"/>
                  <a:gd name="connsiteX5" fmla="*/ 273254 w 2471737"/>
                  <a:gd name="connsiteY5" fmla="*/ 60329 h 135255"/>
                  <a:gd name="connsiteX6" fmla="*/ 309562 w 2471737"/>
                  <a:gd name="connsiteY6" fmla="*/ 93023 h 135255"/>
                  <a:gd name="connsiteX7" fmla="*/ 352425 w 2471737"/>
                  <a:gd name="connsiteY7" fmla="*/ 116835 h 135255"/>
                  <a:gd name="connsiteX8" fmla="*/ 395287 w 2471737"/>
                  <a:gd name="connsiteY8" fmla="*/ 104929 h 135255"/>
                  <a:gd name="connsiteX9" fmla="*/ 421481 w 2471737"/>
                  <a:gd name="connsiteY9" fmla="*/ 88260 h 135255"/>
                  <a:gd name="connsiteX10" fmla="*/ 500062 w 2471737"/>
                  <a:gd name="connsiteY10" fmla="*/ 100167 h 135255"/>
                  <a:gd name="connsiteX11" fmla="*/ 545306 w 2471737"/>
                  <a:gd name="connsiteY11" fmla="*/ 116835 h 135255"/>
                  <a:gd name="connsiteX12" fmla="*/ 595312 w 2471737"/>
                  <a:gd name="connsiteY12" fmla="*/ 90642 h 135255"/>
                  <a:gd name="connsiteX13" fmla="*/ 625648 w 2471737"/>
                  <a:gd name="connsiteY13" fmla="*/ 14583 h 135255"/>
                  <a:gd name="connsiteX14" fmla="*/ 680330 w 2471737"/>
                  <a:gd name="connsiteY14" fmla="*/ 2608 h 135255"/>
                  <a:gd name="connsiteX15" fmla="*/ 710577 w 2471737"/>
                  <a:gd name="connsiteY15" fmla="*/ 47473 h 135255"/>
                  <a:gd name="connsiteX16" fmla="*/ 728162 w 2471737"/>
                  <a:gd name="connsiteY16" fmla="*/ 100365 h 135255"/>
                  <a:gd name="connsiteX17" fmla="*/ 762000 w 2471737"/>
                  <a:gd name="connsiteY17" fmla="*/ 131123 h 135255"/>
                  <a:gd name="connsiteX18" fmla="*/ 783431 w 2471737"/>
                  <a:gd name="connsiteY18" fmla="*/ 95404 h 135255"/>
                  <a:gd name="connsiteX19" fmla="*/ 814387 w 2471737"/>
                  <a:gd name="connsiteY19" fmla="*/ 128742 h 135255"/>
                  <a:gd name="connsiteX20" fmla="*/ 838200 w 2471737"/>
                  <a:gd name="connsiteY20" fmla="*/ 88260 h 135255"/>
                  <a:gd name="connsiteX21" fmla="*/ 885825 w 2471737"/>
                  <a:gd name="connsiteY21" fmla="*/ 128742 h 135255"/>
                  <a:gd name="connsiteX22" fmla="*/ 935831 w 2471737"/>
                  <a:gd name="connsiteY22" fmla="*/ 62067 h 135255"/>
                  <a:gd name="connsiteX23" fmla="*/ 1002506 w 2471737"/>
                  <a:gd name="connsiteY23" fmla="*/ 126360 h 135255"/>
                  <a:gd name="connsiteX24" fmla="*/ 1035844 w 2471737"/>
                  <a:gd name="connsiteY24" fmla="*/ 93023 h 135255"/>
                  <a:gd name="connsiteX25" fmla="*/ 1097756 w 2471737"/>
                  <a:gd name="connsiteY25" fmla="*/ 121598 h 135255"/>
                  <a:gd name="connsiteX26" fmla="*/ 1178719 w 2471737"/>
                  <a:gd name="connsiteY26" fmla="*/ 114454 h 135255"/>
                  <a:gd name="connsiteX27" fmla="*/ 1257300 w 2471737"/>
                  <a:gd name="connsiteY27" fmla="*/ 93023 h 135255"/>
                  <a:gd name="connsiteX28" fmla="*/ 1312069 w 2471737"/>
                  <a:gd name="connsiteY28" fmla="*/ 126360 h 135255"/>
                  <a:gd name="connsiteX29" fmla="*/ 1362075 w 2471737"/>
                  <a:gd name="connsiteY29" fmla="*/ 97785 h 135255"/>
                  <a:gd name="connsiteX30" fmla="*/ 1440656 w 2471737"/>
                  <a:gd name="connsiteY30" fmla="*/ 121598 h 135255"/>
                  <a:gd name="connsiteX31" fmla="*/ 1490662 w 2471737"/>
                  <a:gd name="connsiteY31" fmla="*/ 47779 h 135255"/>
                  <a:gd name="connsiteX32" fmla="*/ 1559719 w 2471737"/>
                  <a:gd name="connsiteY32" fmla="*/ 121598 h 135255"/>
                  <a:gd name="connsiteX33" fmla="*/ 1612106 w 2471737"/>
                  <a:gd name="connsiteY33" fmla="*/ 90642 h 135255"/>
                  <a:gd name="connsiteX34" fmla="*/ 1704975 w 2471737"/>
                  <a:gd name="connsiteY34" fmla="*/ 116835 h 135255"/>
                  <a:gd name="connsiteX35" fmla="*/ 1766887 w 2471737"/>
                  <a:gd name="connsiteY35" fmla="*/ 88260 h 135255"/>
                  <a:gd name="connsiteX36" fmla="*/ 1804987 w 2471737"/>
                  <a:gd name="connsiteY36" fmla="*/ 38254 h 135255"/>
                  <a:gd name="connsiteX37" fmla="*/ 1871662 w 2471737"/>
                  <a:gd name="connsiteY37" fmla="*/ 104929 h 135255"/>
                  <a:gd name="connsiteX38" fmla="*/ 1914525 w 2471737"/>
                  <a:gd name="connsiteY38" fmla="*/ 78735 h 135255"/>
                  <a:gd name="connsiteX39" fmla="*/ 1964531 w 2471737"/>
                  <a:gd name="connsiteY39" fmla="*/ 116835 h 135255"/>
                  <a:gd name="connsiteX40" fmla="*/ 2076450 w 2471737"/>
                  <a:gd name="connsiteY40" fmla="*/ 133504 h 135255"/>
                  <a:gd name="connsiteX41" fmla="*/ 2116931 w 2471737"/>
                  <a:gd name="connsiteY41" fmla="*/ 76354 h 135255"/>
                  <a:gd name="connsiteX42" fmla="*/ 2202656 w 2471737"/>
                  <a:gd name="connsiteY42" fmla="*/ 116835 h 135255"/>
                  <a:gd name="connsiteX43" fmla="*/ 2278856 w 2471737"/>
                  <a:gd name="connsiteY43" fmla="*/ 85879 h 135255"/>
                  <a:gd name="connsiteX44" fmla="*/ 2338387 w 2471737"/>
                  <a:gd name="connsiteY44" fmla="*/ 112073 h 135255"/>
                  <a:gd name="connsiteX45" fmla="*/ 2405062 w 2471737"/>
                  <a:gd name="connsiteY45" fmla="*/ 83498 h 135255"/>
                  <a:gd name="connsiteX46" fmla="*/ 2471737 w 2471737"/>
                  <a:gd name="connsiteY46" fmla="*/ 69210 h 135255"/>
                  <a:gd name="connsiteX0" fmla="*/ 0 w 2471737"/>
                  <a:gd name="connsiteY0" fmla="*/ 103017 h 133343"/>
                  <a:gd name="connsiteX1" fmla="*/ 90487 w 2471737"/>
                  <a:gd name="connsiteY1" fmla="*/ 38723 h 133343"/>
                  <a:gd name="connsiteX2" fmla="*/ 161925 w 2471737"/>
                  <a:gd name="connsiteY2" fmla="*/ 100636 h 133343"/>
                  <a:gd name="connsiteX3" fmla="*/ 192881 w 2471737"/>
                  <a:gd name="connsiteY3" fmla="*/ 72061 h 133343"/>
                  <a:gd name="connsiteX4" fmla="*/ 219075 w 2471737"/>
                  <a:gd name="connsiteY4" fmla="*/ 100636 h 133343"/>
                  <a:gd name="connsiteX5" fmla="*/ 273254 w 2471737"/>
                  <a:gd name="connsiteY5" fmla="*/ 58417 h 133343"/>
                  <a:gd name="connsiteX6" fmla="*/ 309562 w 2471737"/>
                  <a:gd name="connsiteY6" fmla="*/ 91111 h 133343"/>
                  <a:gd name="connsiteX7" fmla="*/ 352425 w 2471737"/>
                  <a:gd name="connsiteY7" fmla="*/ 114923 h 133343"/>
                  <a:gd name="connsiteX8" fmla="*/ 395287 w 2471737"/>
                  <a:gd name="connsiteY8" fmla="*/ 103017 h 133343"/>
                  <a:gd name="connsiteX9" fmla="*/ 421481 w 2471737"/>
                  <a:gd name="connsiteY9" fmla="*/ 86348 h 133343"/>
                  <a:gd name="connsiteX10" fmla="*/ 500062 w 2471737"/>
                  <a:gd name="connsiteY10" fmla="*/ 98255 h 133343"/>
                  <a:gd name="connsiteX11" fmla="*/ 545306 w 2471737"/>
                  <a:gd name="connsiteY11" fmla="*/ 114923 h 133343"/>
                  <a:gd name="connsiteX12" fmla="*/ 595312 w 2471737"/>
                  <a:gd name="connsiteY12" fmla="*/ 88730 h 133343"/>
                  <a:gd name="connsiteX13" fmla="*/ 624143 w 2471737"/>
                  <a:gd name="connsiteY13" fmla="*/ 23302 h 133343"/>
                  <a:gd name="connsiteX14" fmla="*/ 680330 w 2471737"/>
                  <a:gd name="connsiteY14" fmla="*/ 696 h 133343"/>
                  <a:gd name="connsiteX15" fmla="*/ 710577 w 2471737"/>
                  <a:gd name="connsiteY15" fmla="*/ 45561 h 133343"/>
                  <a:gd name="connsiteX16" fmla="*/ 728162 w 2471737"/>
                  <a:gd name="connsiteY16" fmla="*/ 98453 h 133343"/>
                  <a:gd name="connsiteX17" fmla="*/ 762000 w 2471737"/>
                  <a:gd name="connsiteY17" fmla="*/ 129211 h 133343"/>
                  <a:gd name="connsiteX18" fmla="*/ 783431 w 2471737"/>
                  <a:gd name="connsiteY18" fmla="*/ 93492 h 133343"/>
                  <a:gd name="connsiteX19" fmla="*/ 814387 w 2471737"/>
                  <a:gd name="connsiteY19" fmla="*/ 126830 h 133343"/>
                  <a:gd name="connsiteX20" fmla="*/ 838200 w 2471737"/>
                  <a:gd name="connsiteY20" fmla="*/ 86348 h 133343"/>
                  <a:gd name="connsiteX21" fmla="*/ 885825 w 2471737"/>
                  <a:gd name="connsiteY21" fmla="*/ 126830 h 133343"/>
                  <a:gd name="connsiteX22" fmla="*/ 935831 w 2471737"/>
                  <a:gd name="connsiteY22" fmla="*/ 60155 h 133343"/>
                  <a:gd name="connsiteX23" fmla="*/ 1002506 w 2471737"/>
                  <a:gd name="connsiteY23" fmla="*/ 124448 h 133343"/>
                  <a:gd name="connsiteX24" fmla="*/ 1035844 w 2471737"/>
                  <a:gd name="connsiteY24" fmla="*/ 91111 h 133343"/>
                  <a:gd name="connsiteX25" fmla="*/ 1097756 w 2471737"/>
                  <a:gd name="connsiteY25" fmla="*/ 119686 h 133343"/>
                  <a:gd name="connsiteX26" fmla="*/ 1178719 w 2471737"/>
                  <a:gd name="connsiteY26" fmla="*/ 112542 h 133343"/>
                  <a:gd name="connsiteX27" fmla="*/ 1257300 w 2471737"/>
                  <a:gd name="connsiteY27" fmla="*/ 91111 h 133343"/>
                  <a:gd name="connsiteX28" fmla="*/ 1312069 w 2471737"/>
                  <a:gd name="connsiteY28" fmla="*/ 124448 h 133343"/>
                  <a:gd name="connsiteX29" fmla="*/ 1362075 w 2471737"/>
                  <a:gd name="connsiteY29" fmla="*/ 95873 h 133343"/>
                  <a:gd name="connsiteX30" fmla="*/ 1440656 w 2471737"/>
                  <a:gd name="connsiteY30" fmla="*/ 119686 h 133343"/>
                  <a:gd name="connsiteX31" fmla="*/ 1490662 w 2471737"/>
                  <a:gd name="connsiteY31" fmla="*/ 45867 h 133343"/>
                  <a:gd name="connsiteX32" fmla="*/ 1559719 w 2471737"/>
                  <a:gd name="connsiteY32" fmla="*/ 119686 h 133343"/>
                  <a:gd name="connsiteX33" fmla="*/ 1612106 w 2471737"/>
                  <a:gd name="connsiteY33" fmla="*/ 88730 h 133343"/>
                  <a:gd name="connsiteX34" fmla="*/ 1704975 w 2471737"/>
                  <a:gd name="connsiteY34" fmla="*/ 114923 h 133343"/>
                  <a:gd name="connsiteX35" fmla="*/ 1766887 w 2471737"/>
                  <a:gd name="connsiteY35" fmla="*/ 86348 h 133343"/>
                  <a:gd name="connsiteX36" fmla="*/ 1804987 w 2471737"/>
                  <a:gd name="connsiteY36" fmla="*/ 36342 h 133343"/>
                  <a:gd name="connsiteX37" fmla="*/ 1871662 w 2471737"/>
                  <a:gd name="connsiteY37" fmla="*/ 103017 h 133343"/>
                  <a:gd name="connsiteX38" fmla="*/ 1914525 w 2471737"/>
                  <a:gd name="connsiteY38" fmla="*/ 76823 h 133343"/>
                  <a:gd name="connsiteX39" fmla="*/ 1964531 w 2471737"/>
                  <a:gd name="connsiteY39" fmla="*/ 114923 h 133343"/>
                  <a:gd name="connsiteX40" fmla="*/ 2076450 w 2471737"/>
                  <a:gd name="connsiteY40" fmla="*/ 131592 h 133343"/>
                  <a:gd name="connsiteX41" fmla="*/ 2116931 w 2471737"/>
                  <a:gd name="connsiteY41" fmla="*/ 74442 h 133343"/>
                  <a:gd name="connsiteX42" fmla="*/ 2202656 w 2471737"/>
                  <a:gd name="connsiteY42" fmla="*/ 114923 h 133343"/>
                  <a:gd name="connsiteX43" fmla="*/ 2278856 w 2471737"/>
                  <a:gd name="connsiteY43" fmla="*/ 83967 h 133343"/>
                  <a:gd name="connsiteX44" fmla="*/ 2338387 w 2471737"/>
                  <a:gd name="connsiteY44" fmla="*/ 110161 h 133343"/>
                  <a:gd name="connsiteX45" fmla="*/ 2405062 w 2471737"/>
                  <a:gd name="connsiteY45" fmla="*/ 81586 h 133343"/>
                  <a:gd name="connsiteX46" fmla="*/ 2471737 w 2471737"/>
                  <a:gd name="connsiteY46" fmla="*/ 67298 h 133343"/>
                  <a:gd name="connsiteX0" fmla="*/ 0 w 2471737"/>
                  <a:gd name="connsiteY0" fmla="*/ 102322 h 132648"/>
                  <a:gd name="connsiteX1" fmla="*/ 90487 w 2471737"/>
                  <a:gd name="connsiteY1" fmla="*/ 38028 h 132648"/>
                  <a:gd name="connsiteX2" fmla="*/ 161925 w 2471737"/>
                  <a:gd name="connsiteY2" fmla="*/ 99941 h 132648"/>
                  <a:gd name="connsiteX3" fmla="*/ 192881 w 2471737"/>
                  <a:gd name="connsiteY3" fmla="*/ 71366 h 132648"/>
                  <a:gd name="connsiteX4" fmla="*/ 219075 w 2471737"/>
                  <a:gd name="connsiteY4" fmla="*/ 99941 h 132648"/>
                  <a:gd name="connsiteX5" fmla="*/ 273254 w 2471737"/>
                  <a:gd name="connsiteY5" fmla="*/ 57722 h 132648"/>
                  <a:gd name="connsiteX6" fmla="*/ 309562 w 2471737"/>
                  <a:gd name="connsiteY6" fmla="*/ 90416 h 132648"/>
                  <a:gd name="connsiteX7" fmla="*/ 352425 w 2471737"/>
                  <a:gd name="connsiteY7" fmla="*/ 114228 h 132648"/>
                  <a:gd name="connsiteX8" fmla="*/ 395287 w 2471737"/>
                  <a:gd name="connsiteY8" fmla="*/ 102322 h 132648"/>
                  <a:gd name="connsiteX9" fmla="*/ 421481 w 2471737"/>
                  <a:gd name="connsiteY9" fmla="*/ 85653 h 132648"/>
                  <a:gd name="connsiteX10" fmla="*/ 500062 w 2471737"/>
                  <a:gd name="connsiteY10" fmla="*/ 97560 h 132648"/>
                  <a:gd name="connsiteX11" fmla="*/ 545306 w 2471737"/>
                  <a:gd name="connsiteY11" fmla="*/ 114228 h 132648"/>
                  <a:gd name="connsiteX12" fmla="*/ 595312 w 2471737"/>
                  <a:gd name="connsiteY12" fmla="*/ 88035 h 132648"/>
                  <a:gd name="connsiteX13" fmla="*/ 624143 w 2471737"/>
                  <a:gd name="connsiteY13" fmla="*/ 22607 h 132648"/>
                  <a:gd name="connsiteX14" fmla="*/ 680330 w 2471737"/>
                  <a:gd name="connsiteY14" fmla="*/ 1 h 132648"/>
                  <a:gd name="connsiteX15" fmla="*/ 738651 w 2471737"/>
                  <a:gd name="connsiteY15" fmla="*/ 22666 h 132648"/>
                  <a:gd name="connsiteX16" fmla="*/ 728162 w 2471737"/>
                  <a:gd name="connsiteY16" fmla="*/ 97758 h 132648"/>
                  <a:gd name="connsiteX17" fmla="*/ 762000 w 2471737"/>
                  <a:gd name="connsiteY17" fmla="*/ 128516 h 132648"/>
                  <a:gd name="connsiteX18" fmla="*/ 783431 w 2471737"/>
                  <a:gd name="connsiteY18" fmla="*/ 92797 h 132648"/>
                  <a:gd name="connsiteX19" fmla="*/ 814387 w 2471737"/>
                  <a:gd name="connsiteY19" fmla="*/ 126135 h 132648"/>
                  <a:gd name="connsiteX20" fmla="*/ 838200 w 2471737"/>
                  <a:gd name="connsiteY20" fmla="*/ 85653 h 132648"/>
                  <a:gd name="connsiteX21" fmla="*/ 885825 w 2471737"/>
                  <a:gd name="connsiteY21" fmla="*/ 126135 h 132648"/>
                  <a:gd name="connsiteX22" fmla="*/ 935831 w 2471737"/>
                  <a:gd name="connsiteY22" fmla="*/ 59460 h 132648"/>
                  <a:gd name="connsiteX23" fmla="*/ 1002506 w 2471737"/>
                  <a:gd name="connsiteY23" fmla="*/ 123753 h 132648"/>
                  <a:gd name="connsiteX24" fmla="*/ 1035844 w 2471737"/>
                  <a:gd name="connsiteY24" fmla="*/ 90416 h 132648"/>
                  <a:gd name="connsiteX25" fmla="*/ 1097756 w 2471737"/>
                  <a:gd name="connsiteY25" fmla="*/ 118991 h 132648"/>
                  <a:gd name="connsiteX26" fmla="*/ 1178719 w 2471737"/>
                  <a:gd name="connsiteY26" fmla="*/ 111847 h 132648"/>
                  <a:gd name="connsiteX27" fmla="*/ 1257300 w 2471737"/>
                  <a:gd name="connsiteY27" fmla="*/ 90416 h 132648"/>
                  <a:gd name="connsiteX28" fmla="*/ 1312069 w 2471737"/>
                  <a:gd name="connsiteY28" fmla="*/ 123753 h 132648"/>
                  <a:gd name="connsiteX29" fmla="*/ 1362075 w 2471737"/>
                  <a:gd name="connsiteY29" fmla="*/ 95178 h 132648"/>
                  <a:gd name="connsiteX30" fmla="*/ 1440656 w 2471737"/>
                  <a:gd name="connsiteY30" fmla="*/ 118991 h 132648"/>
                  <a:gd name="connsiteX31" fmla="*/ 1490662 w 2471737"/>
                  <a:gd name="connsiteY31" fmla="*/ 45172 h 132648"/>
                  <a:gd name="connsiteX32" fmla="*/ 1559719 w 2471737"/>
                  <a:gd name="connsiteY32" fmla="*/ 118991 h 132648"/>
                  <a:gd name="connsiteX33" fmla="*/ 1612106 w 2471737"/>
                  <a:gd name="connsiteY33" fmla="*/ 88035 h 132648"/>
                  <a:gd name="connsiteX34" fmla="*/ 1704975 w 2471737"/>
                  <a:gd name="connsiteY34" fmla="*/ 114228 h 132648"/>
                  <a:gd name="connsiteX35" fmla="*/ 1766887 w 2471737"/>
                  <a:gd name="connsiteY35" fmla="*/ 85653 h 132648"/>
                  <a:gd name="connsiteX36" fmla="*/ 1804987 w 2471737"/>
                  <a:gd name="connsiteY36" fmla="*/ 35647 h 132648"/>
                  <a:gd name="connsiteX37" fmla="*/ 1871662 w 2471737"/>
                  <a:gd name="connsiteY37" fmla="*/ 102322 h 132648"/>
                  <a:gd name="connsiteX38" fmla="*/ 1914525 w 2471737"/>
                  <a:gd name="connsiteY38" fmla="*/ 76128 h 132648"/>
                  <a:gd name="connsiteX39" fmla="*/ 1964531 w 2471737"/>
                  <a:gd name="connsiteY39" fmla="*/ 114228 h 132648"/>
                  <a:gd name="connsiteX40" fmla="*/ 2076450 w 2471737"/>
                  <a:gd name="connsiteY40" fmla="*/ 130897 h 132648"/>
                  <a:gd name="connsiteX41" fmla="*/ 2116931 w 2471737"/>
                  <a:gd name="connsiteY41" fmla="*/ 73747 h 132648"/>
                  <a:gd name="connsiteX42" fmla="*/ 2202656 w 2471737"/>
                  <a:gd name="connsiteY42" fmla="*/ 114228 h 132648"/>
                  <a:gd name="connsiteX43" fmla="*/ 2278856 w 2471737"/>
                  <a:gd name="connsiteY43" fmla="*/ 83272 h 132648"/>
                  <a:gd name="connsiteX44" fmla="*/ 2338387 w 2471737"/>
                  <a:gd name="connsiteY44" fmla="*/ 109466 h 132648"/>
                  <a:gd name="connsiteX45" fmla="*/ 2405062 w 2471737"/>
                  <a:gd name="connsiteY45" fmla="*/ 80891 h 132648"/>
                  <a:gd name="connsiteX46" fmla="*/ 2471737 w 2471737"/>
                  <a:gd name="connsiteY46" fmla="*/ 66603 h 132648"/>
                  <a:gd name="connsiteX0" fmla="*/ 0 w 2471737"/>
                  <a:gd name="connsiteY0" fmla="*/ 102322 h 132648"/>
                  <a:gd name="connsiteX1" fmla="*/ 90487 w 2471737"/>
                  <a:gd name="connsiteY1" fmla="*/ 38028 h 132648"/>
                  <a:gd name="connsiteX2" fmla="*/ 161925 w 2471737"/>
                  <a:gd name="connsiteY2" fmla="*/ 99941 h 132648"/>
                  <a:gd name="connsiteX3" fmla="*/ 192881 w 2471737"/>
                  <a:gd name="connsiteY3" fmla="*/ 71366 h 132648"/>
                  <a:gd name="connsiteX4" fmla="*/ 219075 w 2471737"/>
                  <a:gd name="connsiteY4" fmla="*/ 99941 h 132648"/>
                  <a:gd name="connsiteX5" fmla="*/ 273254 w 2471737"/>
                  <a:gd name="connsiteY5" fmla="*/ 57722 h 132648"/>
                  <a:gd name="connsiteX6" fmla="*/ 309562 w 2471737"/>
                  <a:gd name="connsiteY6" fmla="*/ 90416 h 132648"/>
                  <a:gd name="connsiteX7" fmla="*/ 352425 w 2471737"/>
                  <a:gd name="connsiteY7" fmla="*/ 114228 h 132648"/>
                  <a:gd name="connsiteX8" fmla="*/ 395287 w 2471737"/>
                  <a:gd name="connsiteY8" fmla="*/ 102322 h 132648"/>
                  <a:gd name="connsiteX9" fmla="*/ 421481 w 2471737"/>
                  <a:gd name="connsiteY9" fmla="*/ 85653 h 132648"/>
                  <a:gd name="connsiteX10" fmla="*/ 500062 w 2471737"/>
                  <a:gd name="connsiteY10" fmla="*/ 97560 h 132648"/>
                  <a:gd name="connsiteX11" fmla="*/ 545306 w 2471737"/>
                  <a:gd name="connsiteY11" fmla="*/ 114228 h 132648"/>
                  <a:gd name="connsiteX12" fmla="*/ 595312 w 2471737"/>
                  <a:gd name="connsiteY12" fmla="*/ 88035 h 132648"/>
                  <a:gd name="connsiteX13" fmla="*/ 624143 w 2471737"/>
                  <a:gd name="connsiteY13" fmla="*/ 22607 h 132648"/>
                  <a:gd name="connsiteX14" fmla="*/ 680330 w 2471737"/>
                  <a:gd name="connsiteY14" fmla="*/ 1 h 132648"/>
                  <a:gd name="connsiteX15" fmla="*/ 738651 w 2471737"/>
                  <a:gd name="connsiteY15" fmla="*/ 22666 h 132648"/>
                  <a:gd name="connsiteX16" fmla="*/ 762000 w 2471737"/>
                  <a:gd name="connsiteY16" fmla="*/ 128516 h 132648"/>
                  <a:gd name="connsiteX17" fmla="*/ 783431 w 2471737"/>
                  <a:gd name="connsiteY17" fmla="*/ 92797 h 132648"/>
                  <a:gd name="connsiteX18" fmla="*/ 814387 w 2471737"/>
                  <a:gd name="connsiteY18" fmla="*/ 126135 h 132648"/>
                  <a:gd name="connsiteX19" fmla="*/ 838200 w 2471737"/>
                  <a:gd name="connsiteY19" fmla="*/ 85653 h 132648"/>
                  <a:gd name="connsiteX20" fmla="*/ 885825 w 2471737"/>
                  <a:gd name="connsiteY20" fmla="*/ 126135 h 132648"/>
                  <a:gd name="connsiteX21" fmla="*/ 935831 w 2471737"/>
                  <a:gd name="connsiteY21" fmla="*/ 59460 h 132648"/>
                  <a:gd name="connsiteX22" fmla="*/ 1002506 w 2471737"/>
                  <a:gd name="connsiteY22" fmla="*/ 123753 h 132648"/>
                  <a:gd name="connsiteX23" fmla="*/ 1035844 w 2471737"/>
                  <a:gd name="connsiteY23" fmla="*/ 90416 h 132648"/>
                  <a:gd name="connsiteX24" fmla="*/ 1097756 w 2471737"/>
                  <a:gd name="connsiteY24" fmla="*/ 118991 h 132648"/>
                  <a:gd name="connsiteX25" fmla="*/ 1178719 w 2471737"/>
                  <a:gd name="connsiteY25" fmla="*/ 111847 h 132648"/>
                  <a:gd name="connsiteX26" fmla="*/ 1257300 w 2471737"/>
                  <a:gd name="connsiteY26" fmla="*/ 90416 h 132648"/>
                  <a:gd name="connsiteX27" fmla="*/ 1312069 w 2471737"/>
                  <a:gd name="connsiteY27" fmla="*/ 123753 h 132648"/>
                  <a:gd name="connsiteX28" fmla="*/ 1362075 w 2471737"/>
                  <a:gd name="connsiteY28" fmla="*/ 95178 h 132648"/>
                  <a:gd name="connsiteX29" fmla="*/ 1440656 w 2471737"/>
                  <a:gd name="connsiteY29" fmla="*/ 118991 h 132648"/>
                  <a:gd name="connsiteX30" fmla="*/ 1490662 w 2471737"/>
                  <a:gd name="connsiteY30" fmla="*/ 45172 h 132648"/>
                  <a:gd name="connsiteX31" fmla="*/ 1559719 w 2471737"/>
                  <a:gd name="connsiteY31" fmla="*/ 118991 h 132648"/>
                  <a:gd name="connsiteX32" fmla="*/ 1612106 w 2471737"/>
                  <a:gd name="connsiteY32" fmla="*/ 88035 h 132648"/>
                  <a:gd name="connsiteX33" fmla="*/ 1704975 w 2471737"/>
                  <a:gd name="connsiteY33" fmla="*/ 114228 h 132648"/>
                  <a:gd name="connsiteX34" fmla="*/ 1766887 w 2471737"/>
                  <a:gd name="connsiteY34" fmla="*/ 85653 h 132648"/>
                  <a:gd name="connsiteX35" fmla="*/ 1804987 w 2471737"/>
                  <a:gd name="connsiteY35" fmla="*/ 35647 h 132648"/>
                  <a:gd name="connsiteX36" fmla="*/ 1871662 w 2471737"/>
                  <a:gd name="connsiteY36" fmla="*/ 102322 h 132648"/>
                  <a:gd name="connsiteX37" fmla="*/ 1914525 w 2471737"/>
                  <a:gd name="connsiteY37" fmla="*/ 76128 h 132648"/>
                  <a:gd name="connsiteX38" fmla="*/ 1964531 w 2471737"/>
                  <a:gd name="connsiteY38" fmla="*/ 114228 h 132648"/>
                  <a:gd name="connsiteX39" fmla="*/ 2076450 w 2471737"/>
                  <a:gd name="connsiteY39" fmla="*/ 130897 h 132648"/>
                  <a:gd name="connsiteX40" fmla="*/ 2116931 w 2471737"/>
                  <a:gd name="connsiteY40" fmla="*/ 73747 h 132648"/>
                  <a:gd name="connsiteX41" fmla="*/ 2202656 w 2471737"/>
                  <a:gd name="connsiteY41" fmla="*/ 114228 h 132648"/>
                  <a:gd name="connsiteX42" fmla="*/ 2278856 w 2471737"/>
                  <a:gd name="connsiteY42" fmla="*/ 83272 h 132648"/>
                  <a:gd name="connsiteX43" fmla="*/ 2338387 w 2471737"/>
                  <a:gd name="connsiteY43" fmla="*/ 109466 h 132648"/>
                  <a:gd name="connsiteX44" fmla="*/ 2405062 w 2471737"/>
                  <a:gd name="connsiteY44" fmla="*/ 80891 h 132648"/>
                  <a:gd name="connsiteX45" fmla="*/ 2471737 w 2471737"/>
                  <a:gd name="connsiteY45" fmla="*/ 66603 h 132648"/>
                  <a:gd name="connsiteX0" fmla="*/ 0 w 2471737"/>
                  <a:gd name="connsiteY0" fmla="*/ 102322 h 132648"/>
                  <a:gd name="connsiteX1" fmla="*/ 90487 w 2471737"/>
                  <a:gd name="connsiteY1" fmla="*/ 38028 h 132648"/>
                  <a:gd name="connsiteX2" fmla="*/ 161925 w 2471737"/>
                  <a:gd name="connsiteY2" fmla="*/ 99941 h 132648"/>
                  <a:gd name="connsiteX3" fmla="*/ 192881 w 2471737"/>
                  <a:gd name="connsiteY3" fmla="*/ 71366 h 132648"/>
                  <a:gd name="connsiteX4" fmla="*/ 219075 w 2471737"/>
                  <a:gd name="connsiteY4" fmla="*/ 99941 h 132648"/>
                  <a:gd name="connsiteX5" fmla="*/ 273254 w 2471737"/>
                  <a:gd name="connsiteY5" fmla="*/ 57722 h 132648"/>
                  <a:gd name="connsiteX6" fmla="*/ 309562 w 2471737"/>
                  <a:gd name="connsiteY6" fmla="*/ 90416 h 132648"/>
                  <a:gd name="connsiteX7" fmla="*/ 352425 w 2471737"/>
                  <a:gd name="connsiteY7" fmla="*/ 114228 h 132648"/>
                  <a:gd name="connsiteX8" fmla="*/ 395287 w 2471737"/>
                  <a:gd name="connsiteY8" fmla="*/ 102322 h 132648"/>
                  <a:gd name="connsiteX9" fmla="*/ 421481 w 2471737"/>
                  <a:gd name="connsiteY9" fmla="*/ 85653 h 132648"/>
                  <a:gd name="connsiteX10" fmla="*/ 500062 w 2471737"/>
                  <a:gd name="connsiteY10" fmla="*/ 97560 h 132648"/>
                  <a:gd name="connsiteX11" fmla="*/ 545306 w 2471737"/>
                  <a:gd name="connsiteY11" fmla="*/ 114228 h 132648"/>
                  <a:gd name="connsiteX12" fmla="*/ 595312 w 2471737"/>
                  <a:gd name="connsiteY12" fmla="*/ 88035 h 132648"/>
                  <a:gd name="connsiteX13" fmla="*/ 624143 w 2471737"/>
                  <a:gd name="connsiteY13" fmla="*/ 22607 h 132648"/>
                  <a:gd name="connsiteX14" fmla="*/ 680330 w 2471737"/>
                  <a:gd name="connsiteY14" fmla="*/ 1 h 132648"/>
                  <a:gd name="connsiteX15" fmla="*/ 738651 w 2471737"/>
                  <a:gd name="connsiteY15" fmla="*/ 22666 h 132648"/>
                  <a:gd name="connsiteX16" fmla="*/ 783431 w 2471737"/>
                  <a:gd name="connsiteY16" fmla="*/ 92797 h 132648"/>
                  <a:gd name="connsiteX17" fmla="*/ 814387 w 2471737"/>
                  <a:gd name="connsiteY17" fmla="*/ 126135 h 132648"/>
                  <a:gd name="connsiteX18" fmla="*/ 838200 w 2471737"/>
                  <a:gd name="connsiteY18" fmla="*/ 85653 h 132648"/>
                  <a:gd name="connsiteX19" fmla="*/ 885825 w 2471737"/>
                  <a:gd name="connsiteY19" fmla="*/ 126135 h 132648"/>
                  <a:gd name="connsiteX20" fmla="*/ 935831 w 2471737"/>
                  <a:gd name="connsiteY20" fmla="*/ 59460 h 132648"/>
                  <a:gd name="connsiteX21" fmla="*/ 1002506 w 2471737"/>
                  <a:gd name="connsiteY21" fmla="*/ 123753 h 132648"/>
                  <a:gd name="connsiteX22" fmla="*/ 1035844 w 2471737"/>
                  <a:gd name="connsiteY22" fmla="*/ 90416 h 132648"/>
                  <a:gd name="connsiteX23" fmla="*/ 1097756 w 2471737"/>
                  <a:gd name="connsiteY23" fmla="*/ 118991 h 132648"/>
                  <a:gd name="connsiteX24" fmla="*/ 1178719 w 2471737"/>
                  <a:gd name="connsiteY24" fmla="*/ 111847 h 132648"/>
                  <a:gd name="connsiteX25" fmla="*/ 1257300 w 2471737"/>
                  <a:gd name="connsiteY25" fmla="*/ 90416 h 132648"/>
                  <a:gd name="connsiteX26" fmla="*/ 1312069 w 2471737"/>
                  <a:gd name="connsiteY26" fmla="*/ 123753 h 132648"/>
                  <a:gd name="connsiteX27" fmla="*/ 1362075 w 2471737"/>
                  <a:gd name="connsiteY27" fmla="*/ 95178 h 132648"/>
                  <a:gd name="connsiteX28" fmla="*/ 1440656 w 2471737"/>
                  <a:gd name="connsiteY28" fmla="*/ 118991 h 132648"/>
                  <a:gd name="connsiteX29" fmla="*/ 1490662 w 2471737"/>
                  <a:gd name="connsiteY29" fmla="*/ 45172 h 132648"/>
                  <a:gd name="connsiteX30" fmla="*/ 1559719 w 2471737"/>
                  <a:gd name="connsiteY30" fmla="*/ 118991 h 132648"/>
                  <a:gd name="connsiteX31" fmla="*/ 1612106 w 2471737"/>
                  <a:gd name="connsiteY31" fmla="*/ 88035 h 132648"/>
                  <a:gd name="connsiteX32" fmla="*/ 1704975 w 2471737"/>
                  <a:gd name="connsiteY32" fmla="*/ 114228 h 132648"/>
                  <a:gd name="connsiteX33" fmla="*/ 1766887 w 2471737"/>
                  <a:gd name="connsiteY33" fmla="*/ 85653 h 132648"/>
                  <a:gd name="connsiteX34" fmla="*/ 1804987 w 2471737"/>
                  <a:gd name="connsiteY34" fmla="*/ 35647 h 132648"/>
                  <a:gd name="connsiteX35" fmla="*/ 1871662 w 2471737"/>
                  <a:gd name="connsiteY35" fmla="*/ 102322 h 132648"/>
                  <a:gd name="connsiteX36" fmla="*/ 1914525 w 2471737"/>
                  <a:gd name="connsiteY36" fmla="*/ 76128 h 132648"/>
                  <a:gd name="connsiteX37" fmla="*/ 1964531 w 2471737"/>
                  <a:gd name="connsiteY37" fmla="*/ 114228 h 132648"/>
                  <a:gd name="connsiteX38" fmla="*/ 2076450 w 2471737"/>
                  <a:gd name="connsiteY38" fmla="*/ 130897 h 132648"/>
                  <a:gd name="connsiteX39" fmla="*/ 2116931 w 2471737"/>
                  <a:gd name="connsiteY39" fmla="*/ 73747 h 132648"/>
                  <a:gd name="connsiteX40" fmla="*/ 2202656 w 2471737"/>
                  <a:gd name="connsiteY40" fmla="*/ 114228 h 132648"/>
                  <a:gd name="connsiteX41" fmla="*/ 2278856 w 2471737"/>
                  <a:gd name="connsiteY41" fmla="*/ 83272 h 132648"/>
                  <a:gd name="connsiteX42" fmla="*/ 2338387 w 2471737"/>
                  <a:gd name="connsiteY42" fmla="*/ 109466 h 132648"/>
                  <a:gd name="connsiteX43" fmla="*/ 2405062 w 2471737"/>
                  <a:gd name="connsiteY43" fmla="*/ 80891 h 132648"/>
                  <a:gd name="connsiteX44" fmla="*/ 2471737 w 2471737"/>
                  <a:gd name="connsiteY44" fmla="*/ 66603 h 132648"/>
                  <a:gd name="connsiteX0" fmla="*/ 0 w 2471737"/>
                  <a:gd name="connsiteY0" fmla="*/ 102322 h 132648"/>
                  <a:gd name="connsiteX1" fmla="*/ 90487 w 2471737"/>
                  <a:gd name="connsiteY1" fmla="*/ 38028 h 132648"/>
                  <a:gd name="connsiteX2" fmla="*/ 161925 w 2471737"/>
                  <a:gd name="connsiteY2" fmla="*/ 99941 h 132648"/>
                  <a:gd name="connsiteX3" fmla="*/ 192881 w 2471737"/>
                  <a:gd name="connsiteY3" fmla="*/ 71366 h 132648"/>
                  <a:gd name="connsiteX4" fmla="*/ 219075 w 2471737"/>
                  <a:gd name="connsiteY4" fmla="*/ 99941 h 132648"/>
                  <a:gd name="connsiteX5" fmla="*/ 273254 w 2471737"/>
                  <a:gd name="connsiteY5" fmla="*/ 57722 h 132648"/>
                  <a:gd name="connsiteX6" fmla="*/ 309562 w 2471737"/>
                  <a:gd name="connsiteY6" fmla="*/ 90416 h 132648"/>
                  <a:gd name="connsiteX7" fmla="*/ 352425 w 2471737"/>
                  <a:gd name="connsiteY7" fmla="*/ 114228 h 132648"/>
                  <a:gd name="connsiteX8" fmla="*/ 395287 w 2471737"/>
                  <a:gd name="connsiteY8" fmla="*/ 102322 h 132648"/>
                  <a:gd name="connsiteX9" fmla="*/ 421481 w 2471737"/>
                  <a:gd name="connsiteY9" fmla="*/ 85653 h 132648"/>
                  <a:gd name="connsiteX10" fmla="*/ 500062 w 2471737"/>
                  <a:gd name="connsiteY10" fmla="*/ 97560 h 132648"/>
                  <a:gd name="connsiteX11" fmla="*/ 545306 w 2471737"/>
                  <a:gd name="connsiteY11" fmla="*/ 114228 h 132648"/>
                  <a:gd name="connsiteX12" fmla="*/ 595312 w 2471737"/>
                  <a:gd name="connsiteY12" fmla="*/ 88035 h 132648"/>
                  <a:gd name="connsiteX13" fmla="*/ 624143 w 2471737"/>
                  <a:gd name="connsiteY13" fmla="*/ 22607 h 132648"/>
                  <a:gd name="connsiteX14" fmla="*/ 680330 w 2471737"/>
                  <a:gd name="connsiteY14" fmla="*/ 1 h 132648"/>
                  <a:gd name="connsiteX15" fmla="*/ 738651 w 2471737"/>
                  <a:gd name="connsiteY15" fmla="*/ 22666 h 132648"/>
                  <a:gd name="connsiteX16" fmla="*/ 783431 w 2471737"/>
                  <a:gd name="connsiteY16" fmla="*/ 92797 h 132648"/>
                  <a:gd name="connsiteX17" fmla="*/ 814387 w 2471737"/>
                  <a:gd name="connsiteY17" fmla="*/ 126135 h 132648"/>
                  <a:gd name="connsiteX18" fmla="*/ 838200 w 2471737"/>
                  <a:gd name="connsiteY18" fmla="*/ 85653 h 132648"/>
                  <a:gd name="connsiteX19" fmla="*/ 885825 w 2471737"/>
                  <a:gd name="connsiteY19" fmla="*/ 126135 h 132648"/>
                  <a:gd name="connsiteX20" fmla="*/ 935831 w 2471737"/>
                  <a:gd name="connsiteY20" fmla="*/ 59460 h 132648"/>
                  <a:gd name="connsiteX21" fmla="*/ 1002506 w 2471737"/>
                  <a:gd name="connsiteY21" fmla="*/ 123753 h 132648"/>
                  <a:gd name="connsiteX22" fmla="*/ 1035844 w 2471737"/>
                  <a:gd name="connsiteY22" fmla="*/ 90416 h 132648"/>
                  <a:gd name="connsiteX23" fmla="*/ 1097756 w 2471737"/>
                  <a:gd name="connsiteY23" fmla="*/ 118991 h 132648"/>
                  <a:gd name="connsiteX24" fmla="*/ 1178719 w 2471737"/>
                  <a:gd name="connsiteY24" fmla="*/ 111847 h 132648"/>
                  <a:gd name="connsiteX25" fmla="*/ 1257300 w 2471737"/>
                  <a:gd name="connsiteY25" fmla="*/ 90416 h 132648"/>
                  <a:gd name="connsiteX26" fmla="*/ 1312069 w 2471737"/>
                  <a:gd name="connsiteY26" fmla="*/ 123753 h 132648"/>
                  <a:gd name="connsiteX27" fmla="*/ 1362075 w 2471737"/>
                  <a:gd name="connsiteY27" fmla="*/ 95178 h 132648"/>
                  <a:gd name="connsiteX28" fmla="*/ 1440656 w 2471737"/>
                  <a:gd name="connsiteY28" fmla="*/ 118991 h 132648"/>
                  <a:gd name="connsiteX29" fmla="*/ 1490662 w 2471737"/>
                  <a:gd name="connsiteY29" fmla="*/ 45172 h 132648"/>
                  <a:gd name="connsiteX30" fmla="*/ 1582960 w 2471737"/>
                  <a:gd name="connsiteY30" fmla="*/ 13550 h 132648"/>
                  <a:gd name="connsiteX31" fmla="*/ 1612106 w 2471737"/>
                  <a:gd name="connsiteY31" fmla="*/ 88035 h 132648"/>
                  <a:gd name="connsiteX32" fmla="*/ 1704975 w 2471737"/>
                  <a:gd name="connsiteY32" fmla="*/ 114228 h 132648"/>
                  <a:gd name="connsiteX33" fmla="*/ 1766887 w 2471737"/>
                  <a:gd name="connsiteY33" fmla="*/ 85653 h 132648"/>
                  <a:gd name="connsiteX34" fmla="*/ 1804987 w 2471737"/>
                  <a:gd name="connsiteY34" fmla="*/ 35647 h 132648"/>
                  <a:gd name="connsiteX35" fmla="*/ 1871662 w 2471737"/>
                  <a:gd name="connsiteY35" fmla="*/ 102322 h 132648"/>
                  <a:gd name="connsiteX36" fmla="*/ 1914525 w 2471737"/>
                  <a:gd name="connsiteY36" fmla="*/ 76128 h 132648"/>
                  <a:gd name="connsiteX37" fmla="*/ 1964531 w 2471737"/>
                  <a:gd name="connsiteY37" fmla="*/ 114228 h 132648"/>
                  <a:gd name="connsiteX38" fmla="*/ 2076450 w 2471737"/>
                  <a:gd name="connsiteY38" fmla="*/ 130897 h 132648"/>
                  <a:gd name="connsiteX39" fmla="*/ 2116931 w 2471737"/>
                  <a:gd name="connsiteY39" fmla="*/ 73747 h 132648"/>
                  <a:gd name="connsiteX40" fmla="*/ 2202656 w 2471737"/>
                  <a:gd name="connsiteY40" fmla="*/ 114228 h 132648"/>
                  <a:gd name="connsiteX41" fmla="*/ 2278856 w 2471737"/>
                  <a:gd name="connsiteY41" fmla="*/ 83272 h 132648"/>
                  <a:gd name="connsiteX42" fmla="*/ 2338387 w 2471737"/>
                  <a:gd name="connsiteY42" fmla="*/ 109466 h 132648"/>
                  <a:gd name="connsiteX43" fmla="*/ 2405062 w 2471737"/>
                  <a:gd name="connsiteY43" fmla="*/ 80891 h 132648"/>
                  <a:gd name="connsiteX44" fmla="*/ 2471737 w 2471737"/>
                  <a:gd name="connsiteY44" fmla="*/ 66603 h 132648"/>
                  <a:gd name="connsiteX0" fmla="*/ 0 w 2471737"/>
                  <a:gd name="connsiteY0" fmla="*/ 102322 h 132648"/>
                  <a:gd name="connsiteX1" fmla="*/ 90487 w 2471737"/>
                  <a:gd name="connsiteY1" fmla="*/ 38028 h 132648"/>
                  <a:gd name="connsiteX2" fmla="*/ 161925 w 2471737"/>
                  <a:gd name="connsiteY2" fmla="*/ 99941 h 132648"/>
                  <a:gd name="connsiteX3" fmla="*/ 192881 w 2471737"/>
                  <a:gd name="connsiteY3" fmla="*/ 71366 h 132648"/>
                  <a:gd name="connsiteX4" fmla="*/ 219075 w 2471737"/>
                  <a:gd name="connsiteY4" fmla="*/ 99941 h 132648"/>
                  <a:gd name="connsiteX5" fmla="*/ 273254 w 2471737"/>
                  <a:gd name="connsiteY5" fmla="*/ 57722 h 132648"/>
                  <a:gd name="connsiteX6" fmla="*/ 309562 w 2471737"/>
                  <a:gd name="connsiteY6" fmla="*/ 90416 h 132648"/>
                  <a:gd name="connsiteX7" fmla="*/ 352425 w 2471737"/>
                  <a:gd name="connsiteY7" fmla="*/ 114228 h 132648"/>
                  <a:gd name="connsiteX8" fmla="*/ 395287 w 2471737"/>
                  <a:gd name="connsiteY8" fmla="*/ 102322 h 132648"/>
                  <a:gd name="connsiteX9" fmla="*/ 421481 w 2471737"/>
                  <a:gd name="connsiteY9" fmla="*/ 85653 h 132648"/>
                  <a:gd name="connsiteX10" fmla="*/ 500062 w 2471737"/>
                  <a:gd name="connsiteY10" fmla="*/ 97560 h 132648"/>
                  <a:gd name="connsiteX11" fmla="*/ 545306 w 2471737"/>
                  <a:gd name="connsiteY11" fmla="*/ 114228 h 132648"/>
                  <a:gd name="connsiteX12" fmla="*/ 595312 w 2471737"/>
                  <a:gd name="connsiteY12" fmla="*/ 88035 h 132648"/>
                  <a:gd name="connsiteX13" fmla="*/ 624143 w 2471737"/>
                  <a:gd name="connsiteY13" fmla="*/ 22607 h 132648"/>
                  <a:gd name="connsiteX14" fmla="*/ 680330 w 2471737"/>
                  <a:gd name="connsiteY14" fmla="*/ 1 h 132648"/>
                  <a:gd name="connsiteX15" fmla="*/ 738651 w 2471737"/>
                  <a:gd name="connsiteY15" fmla="*/ 22666 h 132648"/>
                  <a:gd name="connsiteX16" fmla="*/ 783431 w 2471737"/>
                  <a:gd name="connsiteY16" fmla="*/ 92797 h 132648"/>
                  <a:gd name="connsiteX17" fmla="*/ 814387 w 2471737"/>
                  <a:gd name="connsiteY17" fmla="*/ 126135 h 132648"/>
                  <a:gd name="connsiteX18" fmla="*/ 838200 w 2471737"/>
                  <a:gd name="connsiteY18" fmla="*/ 85653 h 132648"/>
                  <a:gd name="connsiteX19" fmla="*/ 885825 w 2471737"/>
                  <a:gd name="connsiteY19" fmla="*/ 126135 h 132648"/>
                  <a:gd name="connsiteX20" fmla="*/ 935831 w 2471737"/>
                  <a:gd name="connsiteY20" fmla="*/ 59460 h 132648"/>
                  <a:gd name="connsiteX21" fmla="*/ 1002506 w 2471737"/>
                  <a:gd name="connsiteY21" fmla="*/ 123753 h 132648"/>
                  <a:gd name="connsiteX22" fmla="*/ 1035844 w 2471737"/>
                  <a:gd name="connsiteY22" fmla="*/ 90416 h 132648"/>
                  <a:gd name="connsiteX23" fmla="*/ 1097756 w 2471737"/>
                  <a:gd name="connsiteY23" fmla="*/ 118991 h 132648"/>
                  <a:gd name="connsiteX24" fmla="*/ 1178719 w 2471737"/>
                  <a:gd name="connsiteY24" fmla="*/ 111847 h 132648"/>
                  <a:gd name="connsiteX25" fmla="*/ 1257300 w 2471737"/>
                  <a:gd name="connsiteY25" fmla="*/ 90416 h 132648"/>
                  <a:gd name="connsiteX26" fmla="*/ 1312069 w 2471737"/>
                  <a:gd name="connsiteY26" fmla="*/ 123753 h 132648"/>
                  <a:gd name="connsiteX27" fmla="*/ 1362075 w 2471737"/>
                  <a:gd name="connsiteY27" fmla="*/ 95178 h 132648"/>
                  <a:gd name="connsiteX28" fmla="*/ 1440656 w 2471737"/>
                  <a:gd name="connsiteY28" fmla="*/ 118991 h 132648"/>
                  <a:gd name="connsiteX29" fmla="*/ 1488075 w 2471737"/>
                  <a:gd name="connsiteY29" fmla="*/ 34107 h 132648"/>
                  <a:gd name="connsiteX30" fmla="*/ 1582960 w 2471737"/>
                  <a:gd name="connsiteY30" fmla="*/ 13550 h 132648"/>
                  <a:gd name="connsiteX31" fmla="*/ 1612106 w 2471737"/>
                  <a:gd name="connsiteY31" fmla="*/ 88035 h 132648"/>
                  <a:gd name="connsiteX32" fmla="*/ 1704975 w 2471737"/>
                  <a:gd name="connsiteY32" fmla="*/ 114228 h 132648"/>
                  <a:gd name="connsiteX33" fmla="*/ 1766887 w 2471737"/>
                  <a:gd name="connsiteY33" fmla="*/ 85653 h 132648"/>
                  <a:gd name="connsiteX34" fmla="*/ 1804987 w 2471737"/>
                  <a:gd name="connsiteY34" fmla="*/ 35647 h 132648"/>
                  <a:gd name="connsiteX35" fmla="*/ 1871662 w 2471737"/>
                  <a:gd name="connsiteY35" fmla="*/ 102322 h 132648"/>
                  <a:gd name="connsiteX36" fmla="*/ 1914525 w 2471737"/>
                  <a:gd name="connsiteY36" fmla="*/ 76128 h 132648"/>
                  <a:gd name="connsiteX37" fmla="*/ 1964531 w 2471737"/>
                  <a:gd name="connsiteY37" fmla="*/ 114228 h 132648"/>
                  <a:gd name="connsiteX38" fmla="*/ 2076450 w 2471737"/>
                  <a:gd name="connsiteY38" fmla="*/ 130897 h 132648"/>
                  <a:gd name="connsiteX39" fmla="*/ 2116931 w 2471737"/>
                  <a:gd name="connsiteY39" fmla="*/ 73747 h 132648"/>
                  <a:gd name="connsiteX40" fmla="*/ 2202656 w 2471737"/>
                  <a:gd name="connsiteY40" fmla="*/ 114228 h 132648"/>
                  <a:gd name="connsiteX41" fmla="*/ 2278856 w 2471737"/>
                  <a:gd name="connsiteY41" fmla="*/ 83272 h 132648"/>
                  <a:gd name="connsiteX42" fmla="*/ 2338387 w 2471737"/>
                  <a:gd name="connsiteY42" fmla="*/ 109466 h 132648"/>
                  <a:gd name="connsiteX43" fmla="*/ 2405062 w 2471737"/>
                  <a:gd name="connsiteY43" fmla="*/ 80891 h 132648"/>
                  <a:gd name="connsiteX44" fmla="*/ 2471737 w 2471737"/>
                  <a:gd name="connsiteY44" fmla="*/ 66603 h 132648"/>
                  <a:gd name="connsiteX0" fmla="*/ 0 w 2471737"/>
                  <a:gd name="connsiteY0" fmla="*/ 102322 h 132648"/>
                  <a:gd name="connsiteX1" fmla="*/ 90487 w 2471737"/>
                  <a:gd name="connsiteY1" fmla="*/ 38028 h 132648"/>
                  <a:gd name="connsiteX2" fmla="*/ 161925 w 2471737"/>
                  <a:gd name="connsiteY2" fmla="*/ 99941 h 132648"/>
                  <a:gd name="connsiteX3" fmla="*/ 192881 w 2471737"/>
                  <a:gd name="connsiteY3" fmla="*/ 71366 h 132648"/>
                  <a:gd name="connsiteX4" fmla="*/ 219075 w 2471737"/>
                  <a:gd name="connsiteY4" fmla="*/ 99941 h 132648"/>
                  <a:gd name="connsiteX5" fmla="*/ 273254 w 2471737"/>
                  <a:gd name="connsiteY5" fmla="*/ 57722 h 132648"/>
                  <a:gd name="connsiteX6" fmla="*/ 309562 w 2471737"/>
                  <a:gd name="connsiteY6" fmla="*/ 90416 h 132648"/>
                  <a:gd name="connsiteX7" fmla="*/ 352425 w 2471737"/>
                  <a:gd name="connsiteY7" fmla="*/ 114228 h 132648"/>
                  <a:gd name="connsiteX8" fmla="*/ 395287 w 2471737"/>
                  <a:gd name="connsiteY8" fmla="*/ 102322 h 132648"/>
                  <a:gd name="connsiteX9" fmla="*/ 421481 w 2471737"/>
                  <a:gd name="connsiteY9" fmla="*/ 85653 h 132648"/>
                  <a:gd name="connsiteX10" fmla="*/ 500062 w 2471737"/>
                  <a:gd name="connsiteY10" fmla="*/ 97560 h 132648"/>
                  <a:gd name="connsiteX11" fmla="*/ 545306 w 2471737"/>
                  <a:gd name="connsiteY11" fmla="*/ 114228 h 132648"/>
                  <a:gd name="connsiteX12" fmla="*/ 595312 w 2471737"/>
                  <a:gd name="connsiteY12" fmla="*/ 88035 h 132648"/>
                  <a:gd name="connsiteX13" fmla="*/ 624143 w 2471737"/>
                  <a:gd name="connsiteY13" fmla="*/ 22607 h 132648"/>
                  <a:gd name="connsiteX14" fmla="*/ 680330 w 2471737"/>
                  <a:gd name="connsiteY14" fmla="*/ 1 h 132648"/>
                  <a:gd name="connsiteX15" fmla="*/ 738651 w 2471737"/>
                  <a:gd name="connsiteY15" fmla="*/ 22666 h 132648"/>
                  <a:gd name="connsiteX16" fmla="*/ 783431 w 2471737"/>
                  <a:gd name="connsiteY16" fmla="*/ 92797 h 132648"/>
                  <a:gd name="connsiteX17" fmla="*/ 814387 w 2471737"/>
                  <a:gd name="connsiteY17" fmla="*/ 126135 h 132648"/>
                  <a:gd name="connsiteX18" fmla="*/ 838200 w 2471737"/>
                  <a:gd name="connsiteY18" fmla="*/ 85653 h 132648"/>
                  <a:gd name="connsiteX19" fmla="*/ 885825 w 2471737"/>
                  <a:gd name="connsiteY19" fmla="*/ 126135 h 132648"/>
                  <a:gd name="connsiteX20" fmla="*/ 935831 w 2471737"/>
                  <a:gd name="connsiteY20" fmla="*/ 59460 h 132648"/>
                  <a:gd name="connsiteX21" fmla="*/ 1002506 w 2471737"/>
                  <a:gd name="connsiteY21" fmla="*/ 123753 h 132648"/>
                  <a:gd name="connsiteX22" fmla="*/ 1035844 w 2471737"/>
                  <a:gd name="connsiteY22" fmla="*/ 90416 h 132648"/>
                  <a:gd name="connsiteX23" fmla="*/ 1097756 w 2471737"/>
                  <a:gd name="connsiteY23" fmla="*/ 118991 h 132648"/>
                  <a:gd name="connsiteX24" fmla="*/ 1178719 w 2471737"/>
                  <a:gd name="connsiteY24" fmla="*/ 111847 h 132648"/>
                  <a:gd name="connsiteX25" fmla="*/ 1257300 w 2471737"/>
                  <a:gd name="connsiteY25" fmla="*/ 90416 h 132648"/>
                  <a:gd name="connsiteX26" fmla="*/ 1312069 w 2471737"/>
                  <a:gd name="connsiteY26" fmla="*/ 123753 h 132648"/>
                  <a:gd name="connsiteX27" fmla="*/ 1362075 w 2471737"/>
                  <a:gd name="connsiteY27" fmla="*/ 95178 h 132648"/>
                  <a:gd name="connsiteX28" fmla="*/ 1440656 w 2471737"/>
                  <a:gd name="connsiteY28" fmla="*/ 118991 h 132648"/>
                  <a:gd name="connsiteX29" fmla="*/ 1488075 w 2471737"/>
                  <a:gd name="connsiteY29" fmla="*/ 34107 h 132648"/>
                  <a:gd name="connsiteX30" fmla="*/ 1582960 w 2471737"/>
                  <a:gd name="connsiteY30" fmla="*/ 13550 h 132648"/>
                  <a:gd name="connsiteX31" fmla="*/ 1634080 w 2471737"/>
                  <a:gd name="connsiteY31" fmla="*/ 79577 h 132648"/>
                  <a:gd name="connsiteX32" fmla="*/ 1704975 w 2471737"/>
                  <a:gd name="connsiteY32" fmla="*/ 114228 h 132648"/>
                  <a:gd name="connsiteX33" fmla="*/ 1766887 w 2471737"/>
                  <a:gd name="connsiteY33" fmla="*/ 85653 h 132648"/>
                  <a:gd name="connsiteX34" fmla="*/ 1804987 w 2471737"/>
                  <a:gd name="connsiteY34" fmla="*/ 35647 h 132648"/>
                  <a:gd name="connsiteX35" fmla="*/ 1871662 w 2471737"/>
                  <a:gd name="connsiteY35" fmla="*/ 102322 h 132648"/>
                  <a:gd name="connsiteX36" fmla="*/ 1914525 w 2471737"/>
                  <a:gd name="connsiteY36" fmla="*/ 76128 h 132648"/>
                  <a:gd name="connsiteX37" fmla="*/ 1964531 w 2471737"/>
                  <a:gd name="connsiteY37" fmla="*/ 114228 h 132648"/>
                  <a:gd name="connsiteX38" fmla="*/ 2076450 w 2471737"/>
                  <a:gd name="connsiteY38" fmla="*/ 130897 h 132648"/>
                  <a:gd name="connsiteX39" fmla="*/ 2116931 w 2471737"/>
                  <a:gd name="connsiteY39" fmla="*/ 73747 h 132648"/>
                  <a:gd name="connsiteX40" fmla="*/ 2202656 w 2471737"/>
                  <a:gd name="connsiteY40" fmla="*/ 114228 h 132648"/>
                  <a:gd name="connsiteX41" fmla="*/ 2278856 w 2471737"/>
                  <a:gd name="connsiteY41" fmla="*/ 83272 h 132648"/>
                  <a:gd name="connsiteX42" fmla="*/ 2338387 w 2471737"/>
                  <a:gd name="connsiteY42" fmla="*/ 109466 h 132648"/>
                  <a:gd name="connsiteX43" fmla="*/ 2405062 w 2471737"/>
                  <a:gd name="connsiteY43" fmla="*/ 80891 h 132648"/>
                  <a:gd name="connsiteX44" fmla="*/ 2471737 w 2471737"/>
                  <a:gd name="connsiteY44" fmla="*/ 66603 h 132648"/>
                  <a:gd name="connsiteX0" fmla="*/ 0 w 2471737"/>
                  <a:gd name="connsiteY0" fmla="*/ 102322 h 163490"/>
                  <a:gd name="connsiteX1" fmla="*/ 90487 w 2471737"/>
                  <a:gd name="connsiteY1" fmla="*/ 38028 h 163490"/>
                  <a:gd name="connsiteX2" fmla="*/ 161925 w 2471737"/>
                  <a:gd name="connsiteY2" fmla="*/ 99941 h 163490"/>
                  <a:gd name="connsiteX3" fmla="*/ 192881 w 2471737"/>
                  <a:gd name="connsiteY3" fmla="*/ 71366 h 163490"/>
                  <a:gd name="connsiteX4" fmla="*/ 219075 w 2471737"/>
                  <a:gd name="connsiteY4" fmla="*/ 99941 h 163490"/>
                  <a:gd name="connsiteX5" fmla="*/ 273254 w 2471737"/>
                  <a:gd name="connsiteY5" fmla="*/ 57722 h 163490"/>
                  <a:gd name="connsiteX6" fmla="*/ 309562 w 2471737"/>
                  <a:gd name="connsiteY6" fmla="*/ 90416 h 163490"/>
                  <a:gd name="connsiteX7" fmla="*/ 352425 w 2471737"/>
                  <a:gd name="connsiteY7" fmla="*/ 114228 h 163490"/>
                  <a:gd name="connsiteX8" fmla="*/ 395287 w 2471737"/>
                  <a:gd name="connsiteY8" fmla="*/ 102322 h 163490"/>
                  <a:gd name="connsiteX9" fmla="*/ 421481 w 2471737"/>
                  <a:gd name="connsiteY9" fmla="*/ 85653 h 163490"/>
                  <a:gd name="connsiteX10" fmla="*/ 500062 w 2471737"/>
                  <a:gd name="connsiteY10" fmla="*/ 97560 h 163490"/>
                  <a:gd name="connsiteX11" fmla="*/ 545306 w 2471737"/>
                  <a:gd name="connsiteY11" fmla="*/ 114228 h 163490"/>
                  <a:gd name="connsiteX12" fmla="*/ 595312 w 2471737"/>
                  <a:gd name="connsiteY12" fmla="*/ 88035 h 163490"/>
                  <a:gd name="connsiteX13" fmla="*/ 624143 w 2471737"/>
                  <a:gd name="connsiteY13" fmla="*/ 22607 h 163490"/>
                  <a:gd name="connsiteX14" fmla="*/ 680330 w 2471737"/>
                  <a:gd name="connsiteY14" fmla="*/ 1 h 163490"/>
                  <a:gd name="connsiteX15" fmla="*/ 738651 w 2471737"/>
                  <a:gd name="connsiteY15" fmla="*/ 22666 h 163490"/>
                  <a:gd name="connsiteX16" fmla="*/ 783431 w 2471737"/>
                  <a:gd name="connsiteY16" fmla="*/ 92797 h 163490"/>
                  <a:gd name="connsiteX17" fmla="*/ 814387 w 2471737"/>
                  <a:gd name="connsiteY17" fmla="*/ 126135 h 163490"/>
                  <a:gd name="connsiteX18" fmla="*/ 838200 w 2471737"/>
                  <a:gd name="connsiteY18" fmla="*/ 85653 h 163490"/>
                  <a:gd name="connsiteX19" fmla="*/ 897177 w 2471737"/>
                  <a:gd name="connsiteY19" fmla="*/ 163309 h 163490"/>
                  <a:gd name="connsiteX20" fmla="*/ 935831 w 2471737"/>
                  <a:gd name="connsiteY20" fmla="*/ 59460 h 163490"/>
                  <a:gd name="connsiteX21" fmla="*/ 1002506 w 2471737"/>
                  <a:gd name="connsiteY21" fmla="*/ 123753 h 163490"/>
                  <a:gd name="connsiteX22" fmla="*/ 1035844 w 2471737"/>
                  <a:gd name="connsiteY22" fmla="*/ 90416 h 163490"/>
                  <a:gd name="connsiteX23" fmla="*/ 1097756 w 2471737"/>
                  <a:gd name="connsiteY23" fmla="*/ 118991 h 163490"/>
                  <a:gd name="connsiteX24" fmla="*/ 1178719 w 2471737"/>
                  <a:gd name="connsiteY24" fmla="*/ 111847 h 163490"/>
                  <a:gd name="connsiteX25" fmla="*/ 1257300 w 2471737"/>
                  <a:gd name="connsiteY25" fmla="*/ 90416 h 163490"/>
                  <a:gd name="connsiteX26" fmla="*/ 1312069 w 2471737"/>
                  <a:gd name="connsiteY26" fmla="*/ 123753 h 163490"/>
                  <a:gd name="connsiteX27" fmla="*/ 1362075 w 2471737"/>
                  <a:gd name="connsiteY27" fmla="*/ 95178 h 163490"/>
                  <a:gd name="connsiteX28" fmla="*/ 1440656 w 2471737"/>
                  <a:gd name="connsiteY28" fmla="*/ 118991 h 163490"/>
                  <a:gd name="connsiteX29" fmla="*/ 1488075 w 2471737"/>
                  <a:gd name="connsiteY29" fmla="*/ 34107 h 163490"/>
                  <a:gd name="connsiteX30" fmla="*/ 1582960 w 2471737"/>
                  <a:gd name="connsiteY30" fmla="*/ 13550 h 163490"/>
                  <a:gd name="connsiteX31" fmla="*/ 1634080 w 2471737"/>
                  <a:gd name="connsiteY31" fmla="*/ 79577 h 163490"/>
                  <a:gd name="connsiteX32" fmla="*/ 1704975 w 2471737"/>
                  <a:gd name="connsiteY32" fmla="*/ 114228 h 163490"/>
                  <a:gd name="connsiteX33" fmla="*/ 1766887 w 2471737"/>
                  <a:gd name="connsiteY33" fmla="*/ 85653 h 163490"/>
                  <a:gd name="connsiteX34" fmla="*/ 1804987 w 2471737"/>
                  <a:gd name="connsiteY34" fmla="*/ 35647 h 163490"/>
                  <a:gd name="connsiteX35" fmla="*/ 1871662 w 2471737"/>
                  <a:gd name="connsiteY35" fmla="*/ 102322 h 163490"/>
                  <a:gd name="connsiteX36" fmla="*/ 1914525 w 2471737"/>
                  <a:gd name="connsiteY36" fmla="*/ 76128 h 163490"/>
                  <a:gd name="connsiteX37" fmla="*/ 1964531 w 2471737"/>
                  <a:gd name="connsiteY37" fmla="*/ 114228 h 163490"/>
                  <a:gd name="connsiteX38" fmla="*/ 2076450 w 2471737"/>
                  <a:gd name="connsiteY38" fmla="*/ 130897 h 163490"/>
                  <a:gd name="connsiteX39" fmla="*/ 2116931 w 2471737"/>
                  <a:gd name="connsiteY39" fmla="*/ 73747 h 163490"/>
                  <a:gd name="connsiteX40" fmla="*/ 2202656 w 2471737"/>
                  <a:gd name="connsiteY40" fmla="*/ 114228 h 163490"/>
                  <a:gd name="connsiteX41" fmla="*/ 2278856 w 2471737"/>
                  <a:gd name="connsiteY41" fmla="*/ 83272 h 163490"/>
                  <a:gd name="connsiteX42" fmla="*/ 2338387 w 2471737"/>
                  <a:gd name="connsiteY42" fmla="*/ 109466 h 163490"/>
                  <a:gd name="connsiteX43" fmla="*/ 2405062 w 2471737"/>
                  <a:gd name="connsiteY43" fmla="*/ 80891 h 163490"/>
                  <a:gd name="connsiteX44" fmla="*/ 2471737 w 2471737"/>
                  <a:gd name="connsiteY44" fmla="*/ 66603 h 163490"/>
                  <a:gd name="connsiteX0" fmla="*/ 0 w 2471737"/>
                  <a:gd name="connsiteY0" fmla="*/ 102322 h 164594"/>
                  <a:gd name="connsiteX1" fmla="*/ 90487 w 2471737"/>
                  <a:gd name="connsiteY1" fmla="*/ 38028 h 164594"/>
                  <a:gd name="connsiteX2" fmla="*/ 161925 w 2471737"/>
                  <a:gd name="connsiteY2" fmla="*/ 99941 h 164594"/>
                  <a:gd name="connsiteX3" fmla="*/ 192881 w 2471737"/>
                  <a:gd name="connsiteY3" fmla="*/ 71366 h 164594"/>
                  <a:gd name="connsiteX4" fmla="*/ 219075 w 2471737"/>
                  <a:gd name="connsiteY4" fmla="*/ 99941 h 164594"/>
                  <a:gd name="connsiteX5" fmla="*/ 273254 w 2471737"/>
                  <a:gd name="connsiteY5" fmla="*/ 57722 h 164594"/>
                  <a:gd name="connsiteX6" fmla="*/ 309562 w 2471737"/>
                  <a:gd name="connsiteY6" fmla="*/ 90416 h 164594"/>
                  <a:gd name="connsiteX7" fmla="*/ 352425 w 2471737"/>
                  <a:gd name="connsiteY7" fmla="*/ 114228 h 164594"/>
                  <a:gd name="connsiteX8" fmla="*/ 395287 w 2471737"/>
                  <a:gd name="connsiteY8" fmla="*/ 102322 h 164594"/>
                  <a:gd name="connsiteX9" fmla="*/ 421481 w 2471737"/>
                  <a:gd name="connsiteY9" fmla="*/ 85653 h 164594"/>
                  <a:gd name="connsiteX10" fmla="*/ 500062 w 2471737"/>
                  <a:gd name="connsiteY10" fmla="*/ 97560 h 164594"/>
                  <a:gd name="connsiteX11" fmla="*/ 545306 w 2471737"/>
                  <a:gd name="connsiteY11" fmla="*/ 114228 h 164594"/>
                  <a:gd name="connsiteX12" fmla="*/ 595312 w 2471737"/>
                  <a:gd name="connsiteY12" fmla="*/ 88035 h 164594"/>
                  <a:gd name="connsiteX13" fmla="*/ 624143 w 2471737"/>
                  <a:gd name="connsiteY13" fmla="*/ 22607 h 164594"/>
                  <a:gd name="connsiteX14" fmla="*/ 680330 w 2471737"/>
                  <a:gd name="connsiteY14" fmla="*/ 1 h 164594"/>
                  <a:gd name="connsiteX15" fmla="*/ 738651 w 2471737"/>
                  <a:gd name="connsiteY15" fmla="*/ 22666 h 164594"/>
                  <a:gd name="connsiteX16" fmla="*/ 783431 w 2471737"/>
                  <a:gd name="connsiteY16" fmla="*/ 92797 h 164594"/>
                  <a:gd name="connsiteX17" fmla="*/ 814387 w 2471737"/>
                  <a:gd name="connsiteY17" fmla="*/ 126135 h 164594"/>
                  <a:gd name="connsiteX18" fmla="*/ 838200 w 2471737"/>
                  <a:gd name="connsiteY18" fmla="*/ 85653 h 164594"/>
                  <a:gd name="connsiteX19" fmla="*/ 897177 w 2471737"/>
                  <a:gd name="connsiteY19" fmla="*/ 163309 h 164594"/>
                  <a:gd name="connsiteX20" fmla="*/ 954452 w 2471737"/>
                  <a:gd name="connsiteY20" fmla="*/ 133375 h 164594"/>
                  <a:gd name="connsiteX21" fmla="*/ 1002506 w 2471737"/>
                  <a:gd name="connsiteY21" fmla="*/ 123753 h 164594"/>
                  <a:gd name="connsiteX22" fmla="*/ 1035844 w 2471737"/>
                  <a:gd name="connsiteY22" fmla="*/ 90416 h 164594"/>
                  <a:gd name="connsiteX23" fmla="*/ 1097756 w 2471737"/>
                  <a:gd name="connsiteY23" fmla="*/ 118991 h 164594"/>
                  <a:gd name="connsiteX24" fmla="*/ 1178719 w 2471737"/>
                  <a:gd name="connsiteY24" fmla="*/ 111847 h 164594"/>
                  <a:gd name="connsiteX25" fmla="*/ 1257300 w 2471737"/>
                  <a:gd name="connsiteY25" fmla="*/ 90416 h 164594"/>
                  <a:gd name="connsiteX26" fmla="*/ 1312069 w 2471737"/>
                  <a:gd name="connsiteY26" fmla="*/ 123753 h 164594"/>
                  <a:gd name="connsiteX27" fmla="*/ 1362075 w 2471737"/>
                  <a:gd name="connsiteY27" fmla="*/ 95178 h 164594"/>
                  <a:gd name="connsiteX28" fmla="*/ 1440656 w 2471737"/>
                  <a:gd name="connsiteY28" fmla="*/ 118991 h 164594"/>
                  <a:gd name="connsiteX29" fmla="*/ 1488075 w 2471737"/>
                  <a:gd name="connsiteY29" fmla="*/ 34107 h 164594"/>
                  <a:gd name="connsiteX30" fmla="*/ 1582960 w 2471737"/>
                  <a:gd name="connsiteY30" fmla="*/ 13550 h 164594"/>
                  <a:gd name="connsiteX31" fmla="*/ 1634080 w 2471737"/>
                  <a:gd name="connsiteY31" fmla="*/ 79577 h 164594"/>
                  <a:gd name="connsiteX32" fmla="*/ 1704975 w 2471737"/>
                  <a:gd name="connsiteY32" fmla="*/ 114228 h 164594"/>
                  <a:gd name="connsiteX33" fmla="*/ 1766887 w 2471737"/>
                  <a:gd name="connsiteY33" fmla="*/ 85653 h 164594"/>
                  <a:gd name="connsiteX34" fmla="*/ 1804987 w 2471737"/>
                  <a:gd name="connsiteY34" fmla="*/ 35647 h 164594"/>
                  <a:gd name="connsiteX35" fmla="*/ 1871662 w 2471737"/>
                  <a:gd name="connsiteY35" fmla="*/ 102322 h 164594"/>
                  <a:gd name="connsiteX36" fmla="*/ 1914525 w 2471737"/>
                  <a:gd name="connsiteY36" fmla="*/ 76128 h 164594"/>
                  <a:gd name="connsiteX37" fmla="*/ 1964531 w 2471737"/>
                  <a:gd name="connsiteY37" fmla="*/ 114228 h 164594"/>
                  <a:gd name="connsiteX38" fmla="*/ 2076450 w 2471737"/>
                  <a:gd name="connsiteY38" fmla="*/ 130897 h 164594"/>
                  <a:gd name="connsiteX39" fmla="*/ 2116931 w 2471737"/>
                  <a:gd name="connsiteY39" fmla="*/ 73747 h 164594"/>
                  <a:gd name="connsiteX40" fmla="*/ 2202656 w 2471737"/>
                  <a:gd name="connsiteY40" fmla="*/ 114228 h 164594"/>
                  <a:gd name="connsiteX41" fmla="*/ 2278856 w 2471737"/>
                  <a:gd name="connsiteY41" fmla="*/ 83272 h 164594"/>
                  <a:gd name="connsiteX42" fmla="*/ 2338387 w 2471737"/>
                  <a:gd name="connsiteY42" fmla="*/ 109466 h 164594"/>
                  <a:gd name="connsiteX43" fmla="*/ 2405062 w 2471737"/>
                  <a:gd name="connsiteY43" fmla="*/ 80891 h 164594"/>
                  <a:gd name="connsiteX44" fmla="*/ 2471737 w 2471737"/>
                  <a:gd name="connsiteY44" fmla="*/ 66603 h 164594"/>
                  <a:gd name="connsiteX0" fmla="*/ 0 w 2471737"/>
                  <a:gd name="connsiteY0" fmla="*/ 102322 h 163435"/>
                  <a:gd name="connsiteX1" fmla="*/ 90487 w 2471737"/>
                  <a:gd name="connsiteY1" fmla="*/ 38028 h 163435"/>
                  <a:gd name="connsiteX2" fmla="*/ 161925 w 2471737"/>
                  <a:gd name="connsiteY2" fmla="*/ 99941 h 163435"/>
                  <a:gd name="connsiteX3" fmla="*/ 192881 w 2471737"/>
                  <a:gd name="connsiteY3" fmla="*/ 71366 h 163435"/>
                  <a:gd name="connsiteX4" fmla="*/ 219075 w 2471737"/>
                  <a:gd name="connsiteY4" fmla="*/ 99941 h 163435"/>
                  <a:gd name="connsiteX5" fmla="*/ 273254 w 2471737"/>
                  <a:gd name="connsiteY5" fmla="*/ 57722 h 163435"/>
                  <a:gd name="connsiteX6" fmla="*/ 309562 w 2471737"/>
                  <a:gd name="connsiteY6" fmla="*/ 90416 h 163435"/>
                  <a:gd name="connsiteX7" fmla="*/ 352425 w 2471737"/>
                  <a:gd name="connsiteY7" fmla="*/ 114228 h 163435"/>
                  <a:gd name="connsiteX8" fmla="*/ 395287 w 2471737"/>
                  <a:gd name="connsiteY8" fmla="*/ 102322 h 163435"/>
                  <a:gd name="connsiteX9" fmla="*/ 421481 w 2471737"/>
                  <a:gd name="connsiteY9" fmla="*/ 85653 h 163435"/>
                  <a:gd name="connsiteX10" fmla="*/ 500062 w 2471737"/>
                  <a:gd name="connsiteY10" fmla="*/ 97560 h 163435"/>
                  <a:gd name="connsiteX11" fmla="*/ 545306 w 2471737"/>
                  <a:gd name="connsiteY11" fmla="*/ 114228 h 163435"/>
                  <a:gd name="connsiteX12" fmla="*/ 595312 w 2471737"/>
                  <a:gd name="connsiteY12" fmla="*/ 88035 h 163435"/>
                  <a:gd name="connsiteX13" fmla="*/ 624143 w 2471737"/>
                  <a:gd name="connsiteY13" fmla="*/ 22607 h 163435"/>
                  <a:gd name="connsiteX14" fmla="*/ 680330 w 2471737"/>
                  <a:gd name="connsiteY14" fmla="*/ 1 h 163435"/>
                  <a:gd name="connsiteX15" fmla="*/ 738651 w 2471737"/>
                  <a:gd name="connsiteY15" fmla="*/ 22666 h 163435"/>
                  <a:gd name="connsiteX16" fmla="*/ 783431 w 2471737"/>
                  <a:gd name="connsiteY16" fmla="*/ 92797 h 163435"/>
                  <a:gd name="connsiteX17" fmla="*/ 814387 w 2471737"/>
                  <a:gd name="connsiteY17" fmla="*/ 126135 h 163435"/>
                  <a:gd name="connsiteX18" fmla="*/ 862339 w 2471737"/>
                  <a:gd name="connsiteY18" fmla="*/ 120588 h 163435"/>
                  <a:gd name="connsiteX19" fmla="*/ 897177 w 2471737"/>
                  <a:gd name="connsiteY19" fmla="*/ 163309 h 163435"/>
                  <a:gd name="connsiteX20" fmla="*/ 954452 w 2471737"/>
                  <a:gd name="connsiteY20" fmla="*/ 133375 h 163435"/>
                  <a:gd name="connsiteX21" fmla="*/ 1002506 w 2471737"/>
                  <a:gd name="connsiteY21" fmla="*/ 123753 h 163435"/>
                  <a:gd name="connsiteX22" fmla="*/ 1035844 w 2471737"/>
                  <a:gd name="connsiteY22" fmla="*/ 90416 h 163435"/>
                  <a:gd name="connsiteX23" fmla="*/ 1097756 w 2471737"/>
                  <a:gd name="connsiteY23" fmla="*/ 118991 h 163435"/>
                  <a:gd name="connsiteX24" fmla="*/ 1178719 w 2471737"/>
                  <a:gd name="connsiteY24" fmla="*/ 111847 h 163435"/>
                  <a:gd name="connsiteX25" fmla="*/ 1257300 w 2471737"/>
                  <a:gd name="connsiteY25" fmla="*/ 90416 h 163435"/>
                  <a:gd name="connsiteX26" fmla="*/ 1312069 w 2471737"/>
                  <a:gd name="connsiteY26" fmla="*/ 123753 h 163435"/>
                  <a:gd name="connsiteX27" fmla="*/ 1362075 w 2471737"/>
                  <a:gd name="connsiteY27" fmla="*/ 95178 h 163435"/>
                  <a:gd name="connsiteX28" fmla="*/ 1440656 w 2471737"/>
                  <a:gd name="connsiteY28" fmla="*/ 118991 h 163435"/>
                  <a:gd name="connsiteX29" fmla="*/ 1488075 w 2471737"/>
                  <a:gd name="connsiteY29" fmla="*/ 34107 h 163435"/>
                  <a:gd name="connsiteX30" fmla="*/ 1582960 w 2471737"/>
                  <a:gd name="connsiteY30" fmla="*/ 13550 h 163435"/>
                  <a:gd name="connsiteX31" fmla="*/ 1634080 w 2471737"/>
                  <a:gd name="connsiteY31" fmla="*/ 79577 h 163435"/>
                  <a:gd name="connsiteX32" fmla="*/ 1704975 w 2471737"/>
                  <a:gd name="connsiteY32" fmla="*/ 114228 h 163435"/>
                  <a:gd name="connsiteX33" fmla="*/ 1766887 w 2471737"/>
                  <a:gd name="connsiteY33" fmla="*/ 85653 h 163435"/>
                  <a:gd name="connsiteX34" fmla="*/ 1804987 w 2471737"/>
                  <a:gd name="connsiteY34" fmla="*/ 35647 h 163435"/>
                  <a:gd name="connsiteX35" fmla="*/ 1871662 w 2471737"/>
                  <a:gd name="connsiteY35" fmla="*/ 102322 h 163435"/>
                  <a:gd name="connsiteX36" fmla="*/ 1914525 w 2471737"/>
                  <a:gd name="connsiteY36" fmla="*/ 76128 h 163435"/>
                  <a:gd name="connsiteX37" fmla="*/ 1964531 w 2471737"/>
                  <a:gd name="connsiteY37" fmla="*/ 114228 h 163435"/>
                  <a:gd name="connsiteX38" fmla="*/ 2076450 w 2471737"/>
                  <a:gd name="connsiteY38" fmla="*/ 130897 h 163435"/>
                  <a:gd name="connsiteX39" fmla="*/ 2116931 w 2471737"/>
                  <a:gd name="connsiteY39" fmla="*/ 73747 h 163435"/>
                  <a:gd name="connsiteX40" fmla="*/ 2202656 w 2471737"/>
                  <a:gd name="connsiteY40" fmla="*/ 114228 h 163435"/>
                  <a:gd name="connsiteX41" fmla="*/ 2278856 w 2471737"/>
                  <a:gd name="connsiteY41" fmla="*/ 83272 h 163435"/>
                  <a:gd name="connsiteX42" fmla="*/ 2338387 w 2471737"/>
                  <a:gd name="connsiteY42" fmla="*/ 109466 h 163435"/>
                  <a:gd name="connsiteX43" fmla="*/ 2405062 w 2471737"/>
                  <a:gd name="connsiteY43" fmla="*/ 80891 h 163435"/>
                  <a:gd name="connsiteX44" fmla="*/ 2471737 w 2471737"/>
                  <a:gd name="connsiteY44" fmla="*/ 66603 h 163435"/>
                  <a:gd name="connsiteX0" fmla="*/ 0 w 2471737"/>
                  <a:gd name="connsiteY0" fmla="*/ 102322 h 163435"/>
                  <a:gd name="connsiteX1" fmla="*/ 90487 w 2471737"/>
                  <a:gd name="connsiteY1" fmla="*/ 38028 h 163435"/>
                  <a:gd name="connsiteX2" fmla="*/ 161925 w 2471737"/>
                  <a:gd name="connsiteY2" fmla="*/ 99941 h 163435"/>
                  <a:gd name="connsiteX3" fmla="*/ 192881 w 2471737"/>
                  <a:gd name="connsiteY3" fmla="*/ 71366 h 163435"/>
                  <a:gd name="connsiteX4" fmla="*/ 219075 w 2471737"/>
                  <a:gd name="connsiteY4" fmla="*/ 99941 h 163435"/>
                  <a:gd name="connsiteX5" fmla="*/ 273254 w 2471737"/>
                  <a:gd name="connsiteY5" fmla="*/ 57722 h 163435"/>
                  <a:gd name="connsiteX6" fmla="*/ 309562 w 2471737"/>
                  <a:gd name="connsiteY6" fmla="*/ 90416 h 163435"/>
                  <a:gd name="connsiteX7" fmla="*/ 352425 w 2471737"/>
                  <a:gd name="connsiteY7" fmla="*/ 114228 h 163435"/>
                  <a:gd name="connsiteX8" fmla="*/ 395287 w 2471737"/>
                  <a:gd name="connsiteY8" fmla="*/ 102322 h 163435"/>
                  <a:gd name="connsiteX9" fmla="*/ 421481 w 2471737"/>
                  <a:gd name="connsiteY9" fmla="*/ 85653 h 163435"/>
                  <a:gd name="connsiteX10" fmla="*/ 500062 w 2471737"/>
                  <a:gd name="connsiteY10" fmla="*/ 97560 h 163435"/>
                  <a:gd name="connsiteX11" fmla="*/ 545306 w 2471737"/>
                  <a:gd name="connsiteY11" fmla="*/ 114228 h 163435"/>
                  <a:gd name="connsiteX12" fmla="*/ 595312 w 2471737"/>
                  <a:gd name="connsiteY12" fmla="*/ 88035 h 163435"/>
                  <a:gd name="connsiteX13" fmla="*/ 624143 w 2471737"/>
                  <a:gd name="connsiteY13" fmla="*/ 22607 h 163435"/>
                  <a:gd name="connsiteX14" fmla="*/ 680330 w 2471737"/>
                  <a:gd name="connsiteY14" fmla="*/ 1 h 163435"/>
                  <a:gd name="connsiteX15" fmla="*/ 738651 w 2471737"/>
                  <a:gd name="connsiteY15" fmla="*/ 22666 h 163435"/>
                  <a:gd name="connsiteX16" fmla="*/ 783431 w 2471737"/>
                  <a:gd name="connsiteY16" fmla="*/ 92797 h 163435"/>
                  <a:gd name="connsiteX17" fmla="*/ 814387 w 2471737"/>
                  <a:gd name="connsiteY17" fmla="*/ 126135 h 163435"/>
                  <a:gd name="connsiteX18" fmla="*/ 862339 w 2471737"/>
                  <a:gd name="connsiteY18" fmla="*/ 120588 h 163435"/>
                  <a:gd name="connsiteX19" fmla="*/ 897177 w 2471737"/>
                  <a:gd name="connsiteY19" fmla="*/ 163309 h 163435"/>
                  <a:gd name="connsiteX20" fmla="*/ 954452 w 2471737"/>
                  <a:gd name="connsiteY20" fmla="*/ 133375 h 163435"/>
                  <a:gd name="connsiteX21" fmla="*/ 1002506 w 2471737"/>
                  <a:gd name="connsiteY21" fmla="*/ 123753 h 163435"/>
                  <a:gd name="connsiteX22" fmla="*/ 1035844 w 2471737"/>
                  <a:gd name="connsiteY22" fmla="*/ 90416 h 163435"/>
                  <a:gd name="connsiteX23" fmla="*/ 1097756 w 2471737"/>
                  <a:gd name="connsiteY23" fmla="*/ 118991 h 163435"/>
                  <a:gd name="connsiteX24" fmla="*/ 1178719 w 2471737"/>
                  <a:gd name="connsiteY24" fmla="*/ 111847 h 163435"/>
                  <a:gd name="connsiteX25" fmla="*/ 1257300 w 2471737"/>
                  <a:gd name="connsiteY25" fmla="*/ 90416 h 163435"/>
                  <a:gd name="connsiteX26" fmla="*/ 1312069 w 2471737"/>
                  <a:gd name="connsiteY26" fmla="*/ 123753 h 163435"/>
                  <a:gd name="connsiteX27" fmla="*/ 1362075 w 2471737"/>
                  <a:gd name="connsiteY27" fmla="*/ 95178 h 163435"/>
                  <a:gd name="connsiteX28" fmla="*/ 1440656 w 2471737"/>
                  <a:gd name="connsiteY28" fmla="*/ 118991 h 163435"/>
                  <a:gd name="connsiteX29" fmla="*/ 1488577 w 2471737"/>
                  <a:gd name="connsiteY29" fmla="*/ 30563 h 163435"/>
                  <a:gd name="connsiteX30" fmla="*/ 1582960 w 2471737"/>
                  <a:gd name="connsiteY30" fmla="*/ 13550 h 163435"/>
                  <a:gd name="connsiteX31" fmla="*/ 1634080 w 2471737"/>
                  <a:gd name="connsiteY31" fmla="*/ 79577 h 163435"/>
                  <a:gd name="connsiteX32" fmla="*/ 1704975 w 2471737"/>
                  <a:gd name="connsiteY32" fmla="*/ 114228 h 163435"/>
                  <a:gd name="connsiteX33" fmla="*/ 1766887 w 2471737"/>
                  <a:gd name="connsiteY33" fmla="*/ 85653 h 163435"/>
                  <a:gd name="connsiteX34" fmla="*/ 1804987 w 2471737"/>
                  <a:gd name="connsiteY34" fmla="*/ 35647 h 163435"/>
                  <a:gd name="connsiteX35" fmla="*/ 1871662 w 2471737"/>
                  <a:gd name="connsiteY35" fmla="*/ 102322 h 163435"/>
                  <a:gd name="connsiteX36" fmla="*/ 1914525 w 2471737"/>
                  <a:gd name="connsiteY36" fmla="*/ 76128 h 163435"/>
                  <a:gd name="connsiteX37" fmla="*/ 1964531 w 2471737"/>
                  <a:gd name="connsiteY37" fmla="*/ 114228 h 163435"/>
                  <a:gd name="connsiteX38" fmla="*/ 2076450 w 2471737"/>
                  <a:gd name="connsiteY38" fmla="*/ 130897 h 163435"/>
                  <a:gd name="connsiteX39" fmla="*/ 2116931 w 2471737"/>
                  <a:gd name="connsiteY39" fmla="*/ 73747 h 163435"/>
                  <a:gd name="connsiteX40" fmla="*/ 2202656 w 2471737"/>
                  <a:gd name="connsiteY40" fmla="*/ 114228 h 163435"/>
                  <a:gd name="connsiteX41" fmla="*/ 2278856 w 2471737"/>
                  <a:gd name="connsiteY41" fmla="*/ 83272 h 163435"/>
                  <a:gd name="connsiteX42" fmla="*/ 2338387 w 2471737"/>
                  <a:gd name="connsiteY42" fmla="*/ 109466 h 163435"/>
                  <a:gd name="connsiteX43" fmla="*/ 2405062 w 2471737"/>
                  <a:gd name="connsiteY43" fmla="*/ 80891 h 163435"/>
                  <a:gd name="connsiteX44" fmla="*/ 2471737 w 2471737"/>
                  <a:gd name="connsiteY44" fmla="*/ 66603 h 163435"/>
                  <a:gd name="connsiteX0" fmla="*/ 0 w 2471737"/>
                  <a:gd name="connsiteY0" fmla="*/ 102322 h 163435"/>
                  <a:gd name="connsiteX1" fmla="*/ 90487 w 2471737"/>
                  <a:gd name="connsiteY1" fmla="*/ 38028 h 163435"/>
                  <a:gd name="connsiteX2" fmla="*/ 161925 w 2471737"/>
                  <a:gd name="connsiteY2" fmla="*/ 99941 h 163435"/>
                  <a:gd name="connsiteX3" fmla="*/ 192881 w 2471737"/>
                  <a:gd name="connsiteY3" fmla="*/ 71366 h 163435"/>
                  <a:gd name="connsiteX4" fmla="*/ 219075 w 2471737"/>
                  <a:gd name="connsiteY4" fmla="*/ 99941 h 163435"/>
                  <a:gd name="connsiteX5" fmla="*/ 273254 w 2471737"/>
                  <a:gd name="connsiteY5" fmla="*/ 57722 h 163435"/>
                  <a:gd name="connsiteX6" fmla="*/ 309562 w 2471737"/>
                  <a:gd name="connsiteY6" fmla="*/ 90416 h 163435"/>
                  <a:gd name="connsiteX7" fmla="*/ 352425 w 2471737"/>
                  <a:gd name="connsiteY7" fmla="*/ 114228 h 163435"/>
                  <a:gd name="connsiteX8" fmla="*/ 395287 w 2471737"/>
                  <a:gd name="connsiteY8" fmla="*/ 102322 h 163435"/>
                  <a:gd name="connsiteX9" fmla="*/ 421481 w 2471737"/>
                  <a:gd name="connsiteY9" fmla="*/ 85653 h 163435"/>
                  <a:gd name="connsiteX10" fmla="*/ 500062 w 2471737"/>
                  <a:gd name="connsiteY10" fmla="*/ 97560 h 163435"/>
                  <a:gd name="connsiteX11" fmla="*/ 545306 w 2471737"/>
                  <a:gd name="connsiteY11" fmla="*/ 114228 h 163435"/>
                  <a:gd name="connsiteX12" fmla="*/ 595312 w 2471737"/>
                  <a:gd name="connsiteY12" fmla="*/ 88035 h 163435"/>
                  <a:gd name="connsiteX13" fmla="*/ 624143 w 2471737"/>
                  <a:gd name="connsiteY13" fmla="*/ 22607 h 163435"/>
                  <a:gd name="connsiteX14" fmla="*/ 680330 w 2471737"/>
                  <a:gd name="connsiteY14" fmla="*/ 1 h 163435"/>
                  <a:gd name="connsiteX15" fmla="*/ 738651 w 2471737"/>
                  <a:gd name="connsiteY15" fmla="*/ 22666 h 163435"/>
                  <a:gd name="connsiteX16" fmla="*/ 783431 w 2471737"/>
                  <a:gd name="connsiteY16" fmla="*/ 92797 h 163435"/>
                  <a:gd name="connsiteX17" fmla="*/ 814387 w 2471737"/>
                  <a:gd name="connsiteY17" fmla="*/ 126135 h 163435"/>
                  <a:gd name="connsiteX18" fmla="*/ 862339 w 2471737"/>
                  <a:gd name="connsiteY18" fmla="*/ 120588 h 163435"/>
                  <a:gd name="connsiteX19" fmla="*/ 897177 w 2471737"/>
                  <a:gd name="connsiteY19" fmla="*/ 163309 h 163435"/>
                  <a:gd name="connsiteX20" fmla="*/ 954452 w 2471737"/>
                  <a:gd name="connsiteY20" fmla="*/ 133375 h 163435"/>
                  <a:gd name="connsiteX21" fmla="*/ 1002506 w 2471737"/>
                  <a:gd name="connsiteY21" fmla="*/ 123753 h 163435"/>
                  <a:gd name="connsiteX22" fmla="*/ 1035844 w 2471737"/>
                  <a:gd name="connsiteY22" fmla="*/ 90416 h 163435"/>
                  <a:gd name="connsiteX23" fmla="*/ 1097756 w 2471737"/>
                  <a:gd name="connsiteY23" fmla="*/ 118991 h 163435"/>
                  <a:gd name="connsiteX24" fmla="*/ 1178719 w 2471737"/>
                  <a:gd name="connsiteY24" fmla="*/ 111847 h 163435"/>
                  <a:gd name="connsiteX25" fmla="*/ 1257300 w 2471737"/>
                  <a:gd name="connsiteY25" fmla="*/ 90416 h 163435"/>
                  <a:gd name="connsiteX26" fmla="*/ 1312069 w 2471737"/>
                  <a:gd name="connsiteY26" fmla="*/ 123753 h 163435"/>
                  <a:gd name="connsiteX27" fmla="*/ 1362075 w 2471737"/>
                  <a:gd name="connsiteY27" fmla="*/ 95178 h 163435"/>
                  <a:gd name="connsiteX28" fmla="*/ 1440656 w 2471737"/>
                  <a:gd name="connsiteY28" fmla="*/ 118991 h 163435"/>
                  <a:gd name="connsiteX29" fmla="*/ 1500515 w 2471737"/>
                  <a:gd name="connsiteY29" fmla="*/ 92977 h 163435"/>
                  <a:gd name="connsiteX30" fmla="*/ 1582960 w 2471737"/>
                  <a:gd name="connsiteY30" fmla="*/ 13550 h 163435"/>
                  <a:gd name="connsiteX31" fmla="*/ 1634080 w 2471737"/>
                  <a:gd name="connsiteY31" fmla="*/ 79577 h 163435"/>
                  <a:gd name="connsiteX32" fmla="*/ 1704975 w 2471737"/>
                  <a:gd name="connsiteY32" fmla="*/ 114228 h 163435"/>
                  <a:gd name="connsiteX33" fmla="*/ 1766887 w 2471737"/>
                  <a:gd name="connsiteY33" fmla="*/ 85653 h 163435"/>
                  <a:gd name="connsiteX34" fmla="*/ 1804987 w 2471737"/>
                  <a:gd name="connsiteY34" fmla="*/ 35647 h 163435"/>
                  <a:gd name="connsiteX35" fmla="*/ 1871662 w 2471737"/>
                  <a:gd name="connsiteY35" fmla="*/ 102322 h 163435"/>
                  <a:gd name="connsiteX36" fmla="*/ 1914525 w 2471737"/>
                  <a:gd name="connsiteY36" fmla="*/ 76128 h 163435"/>
                  <a:gd name="connsiteX37" fmla="*/ 1964531 w 2471737"/>
                  <a:gd name="connsiteY37" fmla="*/ 114228 h 163435"/>
                  <a:gd name="connsiteX38" fmla="*/ 2076450 w 2471737"/>
                  <a:gd name="connsiteY38" fmla="*/ 130897 h 163435"/>
                  <a:gd name="connsiteX39" fmla="*/ 2116931 w 2471737"/>
                  <a:gd name="connsiteY39" fmla="*/ 73747 h 163435"/>
                  <a:gd name="connsiteX40" fmla="*/ 2202656 w 2471737"/>
                  <a:gd name="connsiteY40" fmla="*/ 114228 h 163435"/>
                  <a:gd name="connsiteX41" fmla="*/ 2278856 w 2471737"/>
                  <a:gd name="connsiteY41" fmla="*/ 83272 h 163435"/>
                  <a:gd name="connsiteX42" fmla="*/ 2338387 w 2471737"/>
                  <a:gd name="connsiteY42" fmla="*/ 109466 h 163435"/>
                  <a:gd name="connsiteX43" fmla="*/ 2405062 w 2471737"/>
                  <a:gd name="connsiteY43" fmla="*/ 80891 h 163435"/>
                  <a:gd name="connsiteX44" fmla="*/ 2471737 w 2471737"/>
                  <a:gd name="connsiteY44" fmla="*/ 66603 h 163435"/>
                  <a:gd name="connsiteX0" fmla="*/ 0 w 2471737"/>
                  <a:gd name="connsiteY0" fmla="*/ 102322 h 163435"/>
                  <a:gd name="connsiteX1" fmla="*/ 90487 w 2471737"/>
                  <a:gd name="connsiteY1" fmla="*/ 38028 h 163435"/>
                  <a:gd name="connsiteX2" fmla="*/ 161925 w 2471737"/>
                  <a:gd name="connsiteY2" fmla="*/ 99941 h 163435"/>
                  <a:gd name="connsiteX3" fmla="*/ 192881 w 2471737"/>
                  <a:gd name="connsiteY3" fmla="*/ 71366 h 163435"/>
                  <a:gd name="connsiteX4" fmla="*/ 219075 w 2471737"/>
                  <a:gd name="connsiteY4" fmla="*/ 99941 h 163435"/>
                  <a:gd name="connsiteX5" fmla="*/ 273254 w 2471737"/>
                  <a:gd name="connsiteY5" fmla="*/ 57722 h 163435"/>
                  <a:gd name="connsiteX6" fmla="*/ 309562 w 2471737"/>
                  <a:gd name="connsiteY6" fmla="*/ 90416 h 163435"/>
                  <a:gd name="connsiteX7" fmla="*/ 352425 w 2471737"/>
                  <a:gd name="connsiteY7" fmla="*/ 114228 h 163435"/>
                  <a:gd name="connsiteX8" fmla="*/ 395287 w 2471737"/>
                  <a:gd name="connsiteY8" fmla="*/ 102322 h 163435"/>
                  <a:gd name="connsiteX9" fmla="*/ 421481 w 2471737"/>
                  <a:gd name="connsiteY9" fmla="*/ 85653 h 163435"/>
                  <a:gd name="connsiteX10" fmla="*/ 500062 w 2471737"/>
                  <a:gd name="connsiteY10" fmla="*/ 97560 h 163435"/>
                  <a:gd name="connsiteX11" fmla="*/ 545306 w 2471737"/>
                  <a:gd name="connsiteY11" fmla="*/ 114228 h 163435"/>
                  <a:gd name="connsiteX12" fmla="*/ 595312 w 2471737"/>
                  <a:gd name="connsiteY12" fmla="*/ 88035 h 163435"/>
                  <a:gd name="connsiteX13" fmla="*/ 624143 w 2471737"/>
                  <a:gd name="connsiteY13" fmla="*/ 22607 h 163435"/>
                  <a:gd name="connsiteX14" fmla="*/ 680330 w 2471737"/>
                  <a:gd name="connsiteY14" fmla="*/ 1 h 163435"/>
                  <a:gd name="connsiteX15" fmla="*/ 738651 w 2471737"/>
                  <a:gd name="connsiteY15" fmla="*/ 22666 h 163435"/>
                  <a:gd name="connsiteX16" fmla="*/ 783431 w 2471737"/>
                  <a:gd name="connsiteY16" fmla="*/ 92797 h 163435"/>
                  <a:gd name="connsiteX17" fmla="*/ 814387 w 2471737"/>
                  <a:gd name="connsiteY17" fmla="*/ 126135 h 163435"/>
                  <a:gd name="connsiteX18" fmla="*/ 862339 w 2471737"/>
                  <a:gd name="connsiteY18" fmla="*/ 120588 h 163435"/>
                  <a:gd name="connsiteX19" fmla="*/ 897177 w 2471737"/>
                  <a:gd name="connsiteY19" fmla="*/ 163309 h 163435"/>
                  <a:gd name="connsiteX20" fmla="*/ 954452 w 2471737"/>
                  <a:gd name="connsiteY20" fmla="*/ 133375 h 163435"/>
                  <a:gd name="connsiteX21" fmla="*/ 1002506 w 2471737"/>
                  <a:gd name="connsiteY21" fmla="*/ 123753 h 163435"/>
                  <a:gd name="connsiteX22" fmla="*/ 1035844 w 2471737"/>
                  <a:gd name="connsiteY22" fmla="*/ 90416 h 163435"/>
                  <a:gd name="connsiteX23" fmla="*/ 1097756 w 2471737"/>
                  <a:gd name="connsiteY23" fmla="*/ 118991 h 163435"/>
                  <a:gd name="connsiteX24" fmla="*/ 1178719 w 2471737"/>
                  <a:gd name="connsiteY24" fmla="*/ 111847 h 163435"/>
                  <a:gd name="connsiteX25" fmla="*/ 1257300 w 2471737"/>
                  <a:gd name="connsiteY25" fmla="*/ 90416 h 163435"/>
                  <a:gd name="connsiteX26" fmla="*/ 1312069 w 2471737"/>
                  <a:gd name="connsiteY26" fmla="*/ 123753 h 163435"/>
                  <a:gd name="connsiteX27" fmla="*/ 1362075 w 2471737"/>
                  <a:gd name="connsiteY27" fmla="*/ 95178 h 163435"/>
                  <a:gd name="connsiteX28" fmla="*/ 1440656 w 2471737"/>
                  <a:gd name="connsiteY28" fmla="*/ 118991 h 163435"/>
                  <a:gd name="connsiteX29" fmla="*/ 1500515 w 2471737"/>
                  <a:gd name="connsiteY29" fmla="*/ 92977 h 163435"/>
                  <a:gd name="connsiteX30" fmla="*/ 1582960 w 2471737"/>
                  <a:gd name="connsiteY30" fmla="*/ 13550 h 163435"/>
                  <a:gd name="connsiteX31" fmla="*/ 1663580 w 2471737"/>
                  <a:gd name="connsiteY31" fmla="*/ 17963 h 163435"/>
                  <a:gd name="connsiteX32" fmla="*/ 1704975 w 2471737"/>
                  <a:gd name="connsiteY32" fmla="*/ 114228 h 163435"/>
                  <a:gd name="connsiteX33" fmla="*/ 1766887 w 2471737"/>
                  <a:gd name="connsiteY33" fmla="*/ 85653 h 163435"/>
                  <a:gd name="connsiteX34" fmla="*/ 1804987 w 2471737"/>
                  <a:gd name="connsiteY34" fmla="*/ 35647 h 163435"/>
                  <a:gd name="connsiteX35" fmla="*/ 1871662 w 2471737"/>
                  <a:gd name="connsiteY35" fmla="*/ 102322 h 163435"/>
                  <a:gd name="connsiteX36" fmla="*/ 1914525 w 2471737"/>
                  <a:gd name="connsiteY36" fmla="*/ 76128 h 163435"/>
                  <a:gd name="connsiteX37" fmla="*/ 1964531 w 2471737"/>
                  <a:gd name="connsiteY37" fmla="*/ 114228 h 163435"/>
                  <a:gd name="connsiteX38" fmla="*/ 2076450 w 2471737"/>
                  <a:gd name="connsiteY38" fmla="*/ 130897 h 163435"/>
                  <a:gd name="connsiteX39" fmla="*/ 2116931 w 2471737"/>
                  <a:gd name="connsiteY39" fmla="*/ 73747 h 163435"/>
                  <a:gd name="connsiteX40" fmla="*/ 2202656 w 2471737"/>
                  <a:gd name="connsiteY40" fmla="*/ 114228 h 163435"/>
                  <a:gd name="connsiteX41" fmla="*/ 2278856 w 2471737"/>
                  <a:gd name="connsiteY41" fmla="*/ 83272 h 163435"/>
                  <a:gd name="connsiteX42" fmla="*/ 2338387 w 2471737"/>
                  <a:gd name="connsiteY42" fmla="*/ 109466 h 163435"/>
                  <a:gd name="connsiteX43" fmla="*/ 2405062 w 2471737"/>
                  <a:gd name="connsiteY43" fmla="*/ 80891 h 163435"/>
                  <a:gd name="connsiteX44" fmla="*/ 2471737 w 2471737"/>
                  <a:gd name="connsiteY44" fmla="*/ 66603 h 163435"/>
                  <a:gd name="connsiteX0" fmla="*/ 0 w 2471737"/>
                  <a:gd name="connsiteY0" fmla="*/ 102322 h 163435"/>
                  <a:gd name="connsiteX1" fmla="*/ 90487 w 2471737"/>
                  <a:gd name="connsiteY1" fmla="*/ 38028 h 163435"/>
                  <a:gd name="connsiteX2" fmla="*/ 161925 w 2471737"/>
                  <a:gd name="connsiteY2" fmla="*/ 99941 h 163435"/>
                  <a:gd name="connsiteX3" fmla="*/ 192881 w 2471737"/>
                  <a:gd name="connsiteY3" fmla="*/ 71366 h 163435"/>
                  <a:gd name="connsiteX4" fmla="*/ 219075 w 2471737"/>
                  <a:gd name="connsiteY4" fmla="*/ 99941 h 163435"/>
                  <a:gd name="connsiteX5" fmla="*/ 273254 w 2471737"/>
                  <a:gd name="connsiteY5" fmla="*/ 57722 h 163435"/>
                  <a:gd name="connsiteX6" fmla="*/ 309562 w 2471737"/>
                  <a:gd name="connsiteY6" fmla="*/ 90416 h 163435"/>
                  <a:gd name="connsiteX7" fmla="*/ 352425 w 2471737"/>
                  <a:gd name="connsiteY7" fmla="*/ 114228 h 163435"/>
                  <a:gd name="connsiteX8" fmla="*/ 395287 w 2471737"/>
                  <a:gd name="connsiteY8" fmla="*/ 102322 h 163435"/>
                  <a:gd name="connsiteX9" fmla="*/ 421481 w 2471737"/>
                  <a:gd name="connsiteY9" fmla="*/ 85653 h 163435"/>
                  <a:gd name="connsiteX10" fmla="*/ 500062 w 2471737"/>
                  <a:gd name="connsiteY10" fmla="*/ 97560 h 163435"/>
                  <a:gd name="connsiteX11" fmla="*/ 545306 w 2471737"/>
                  <a:gd name="connsiteY11" fmla="*/ 114228 h 163435"/>
                  <a:gd name="connsiteX12" fmla="*/ 595312 w 2471737"/>
                  <a:gd name="connsiteY12" fmla="*/ 88035 h 163435"/>
                  <a:gd name="connsiteX13" fmla="*/ 624143 w 2471737"/>
                  <a:gd name="connsiteY13" fmla="*/ 22607 h 163435"/>
                  <a:gd name="connsiteX14" fmla="*/ 680330 w 2471737"/>
                  <a:gd name="connsiteY14" fmla="*/ 1 h 163435"/>
                  <a:gd name="connsiteX15" fmla="*/ 738651 w 2471737"/>
                  <a:gd name="connsiteY15" fmla="*/ 22666 h 163435"/>
                  <a:gd name="connsiteX16" fmla="*/ 783431 w 2471737"/>
                  <a:gd name="connsiteY16" fmla="*/ 92797 h 163435"/>
                  <a:gd name="connsiteX17" fmla="*/ 814387 w 2471737"/>
                  <a:gd name="connsiteY17" fmla="*/ 126135 h 163435"/>
                  <a:gd name="connsiteX18" fmla="*/ 862339 w 2471737"/>
                  <a:gd name="connsiteY18" fmla="*/ 120588 h 163435"/>
                  <a:gd name="connsiteX19" fmla="*/ 897177 w 2471737"/>
                  <a:gd name="connsiteY19" fmla="*/ 163309 h 163435"/>
                  <a:gd name="connsiteX20" fmla="*/ 954452 w 2471737"/>
                  <a:gd name="connsiteY20" fmla="*/ 133375 h 163435"/>
                  <a:gd name="connsiteX21" fmla="*/ 1002506 w 2471737"/>
                  <a:gd name="connsiteY21" fmla="*/ 123753 h 163435"/>
                  <a:gd name="connsiteX22" fmla="*/ 1035844 w 2471737"/>
                  <a:gd name="connsiteY22" fmla="*/ 90416 h 163435"/>
                  <a:gd name="connsiteX23" fmla="*/ 1097756 w 2471737"/>
                  <a:gd name="connsiteY23" fmla="*/ 118991 h 163435"/>
                  <a:gd name="connsiteX24" fmla="*/ 1178719 w 2471737"/>
                  <a:gd name="connsiteY24" fmla="*/ 111847 h 163435"/>
                  <a:gd name="connsiteX25" fmla="*/ 1257300 w 2471737"/>
                  <a:gd name="connsiteY25" fmla="*/ 90416 h 163435"/>
                  <a:gd name="connsiteX26" fmla="*/ 1312069 w 2471737"/>
                  <a:gd name="connsiteY26" fmla="*/ 123753 h 163435"/>
                  <a:gd name="connsiteX27" fmla="*/ 1362075 w 2471737"/>
                  <a:gd name="connsiteY27" fmla="*/ 95178 h 163435"/>
                  <a:gd name="connsiteX28" fmla="*/ 1440656 w 2471737"/>
                  <a:gd name="connsiteY28" fmla="*/ 118991 h 163435"/>
                  <a:gd name="connsiteX29" fmla="*/ 1500515 w 2471737"/>
                  <a:gd name="connsiteY29" fmla="*/ 92977 h 163435"/>
                  <a:gd name="connsiteX30" fmla="*/ 1582960 w 2471737"/>
                  <a:gd name="connsiteY30" fmla="*/ 13550 h 163435"/>
                  <a:gd name="connsiteX31" fmla="*/ 1663580 w 2471737"/>
                  <a:gd name="connsiteY31" fmla="*/ 17963 h 163435"/>
                  <a:gd name="connsiteX32" fmla="*/ 1720188 w 2471737"/>
                  <a:gd name="connsiteY32" fmla="*/ 65484 h 163435"/>
                  <a:gd name="connsiteX33" fmla="*/ 1766887 w 2471737"/>
                  <a:gd name="connsiteY33" fmla="*/ 85653 h 163435"/>
                  <a:gd name="connsiteX34" fmla="*/ 1804987 w 2471737"/>
                  <a:gd name="connsiteY34" fmla="*/ 35647 h 163435"/>
                  <a:gd name="connsiteX35" fmla="*/ 1871662 w 2471737"/>
                  <a:gd name="connsiteY35" fmla="*/ 102322 h 163435"/>
                  <a:gd name="connsiteX36" fmla="*/ 1914525 w 2471737"/>
                  <a:gd name="connsiteY36" fmla="*/ 76128 h 163435"/>
                  <a:gd name="connsiteX37" fmla="*/ 1964531 w 2471737"/>
                  <a:gd name="connsiteY37" fmla="*/ 114228 h 163435"/>
                  <a:gd name="connsiteX38" fmla="*/ 2076450 w 2471737"/>
                  <a:gd name="connsiteY38" fmla="*/ 130897 h 163435"/>
                  <a:gd name="connsiteX39" fmla="*/ 2116931 w 2471737"/>
                  <a:gd name="connsiteY39" fmla="*/ 73747 h 163435"/>
                  <a:gd name="connsiteX40" fmla="*/ 2202656 w 2471737"/>
                  <a:gd name="connsiteY40" fmla="*/ 114228 h 163435"/>
                  <a:gd name="connsiteX41" fmla="*/ 2278856 w 2471737"/>
                  <a:gd name="connsiteY41" fmla="*/ 83272 h 163435"/>
                  <a:gd name="connsiteX42" fmla="*/ 2338387 w 2471737"/>
                  <a:gd name="connsiteY42" fmla="*/ 109466 h 163435"/>
                  <a:gd name="connsiteX43" fmla="*/ 2405062 w 2471737"/>
                  <a:gd name="connsiteY43" fmla="*/ 80891 h 163435"/>
                  <a:gd name="connsiteX44" fmla="*/ 2471737 w 2471737"/>
                  <a:gd name="connsiteY44" fmla="*/ 66603 h 163435"/>
                  <a:gd name="connsiteX0" fmla="*/ 0 w 2471737"/>
                  <a:gd name="connsiteY0" fmla="*/ 108900 h 170013"/>
                  <a:gd name="connsiteX1" fmla="*/ 90487 w 2471737"/>
                  <a:gd name="connsiteY1" fmla="*/ 44606 h 170013"/>
                  <a:gd name="connsiteX2" fmla="*/ 161925 w 2471737"/>
                  <a:gd name="connsiteY2" fmla="*/ 106519 h 170013"/>
                  <a:gd name="connsiteX3" fmla="*/ 192881 w 2471737"/>
                  <a:gd name="connsiteY3" fmla="*/ 77944 h 170013"/>
                  <a:gd name="connsiteX4" fmla="*/ 219075 w 2471737"/>
                  <a:gd name="connsiteY4" fmla="*/ 106519 h 170013"/>
                  <a:gd name="connsiteX5" fmla="*/ 273254 w 2471737"/>
                  <a:gd name="connsiteY5" fmla="*/ 64300 h 170013"/>
                  <a:gd name="connsiteX6" fmla="*/ 309562 w 2471737"/>
                  <a:gd name="connsiteY6" fmla="*/ 96994 h 170013"/>
                  <a:gd name="connsiteX7" fmla="*/ 352425 w 2471737"/>
                  <a:gd name="connsiteY7" fmla="*/ 120806 h 170013"/>
                  <a:gd name="connsiteX8" fmla="*/ 395287 w 2471737"/>
                  <a:gd name="connsiteY8" fmla="*/ 108900 h 170013"/>
                  <a:gd name="connsiteX9" fmla="*/ 421481 w 2471737"/>
                  <a:gd name="connsiteY9" fmla="*/ 92231 h 170013"/>
                  <a:gd name="connsiteX10" fmla="*/ 500062 w 2471737"/>
                  <a:gd name="connsiteY10" fmla="*/ 104138 h 170013"/>
                  <a:gd name="connsiteX11" fmla="*/ 545306 w 2471737"/>
                  <a:gd name="connsiteY11" fmla="*/ 120806 h 170013"/>
                  <a:gd name="connsiteX12" fmla="*/ 595312 w 2471737"/>
                  <a:gd name="connsiteY12" fmla="*/ 94613 h 170013"/>
                  <a:gd name="connsiteX13" fmla="*/ 624143 w 2471737"/>
                  <a:gd name="connsiteY13" fmla="*/ 29185 h 170013"/>
                  <a:gd name="connsiteX14" fmla="*/ 680330 w 2471737"/>
                  <a:gd name="connsiteY14" fmla="*/ 6579 h 170013"/>
                  <a:gd name="connsiteX15" fmla="*/ 738651 w 2471737"/>
                  <a:gd name="connsiteY15" fmla="*/ 29244 h 170013"/>
                  <a:gd name="connsiteX16" fmla="*/ 783431 w 2471737"/>
                  <a:gd name="connsiteY16" fmla="*/ 99375 h 170013"/>
                  <a:gd name="connsiteX17" fmla="*/ 814387 w 2471737"/>
                  <a:gd name="connsiteY17" fmla="*/ 132713 h 170013"/>
                  <a:gd name="connsiteX18" fmla="*/ 862339 w 2471737"/>
                  <a:gd name="connsiteY18" fmla="*/ 127166 h 170013"/>
                  <a:gd name="connsiteX19" fmla="*/ 897177 w 2471737"/>
                  <a:gd name="connsiteY19" fmla="*/ 169887 h 170013"/>
                  <a:gd name="connsiteX20" fmla="*/ 954452 w 2471737"/>
                  <a:gd name="connsiteY20" fmla="*/ 139953 h 170013"/>
                  <a:gd name="connsiteX21" fmla="*/ 1002506 w 2471737"/>
                  <a:gd name="connsiteY21" fmla="*/ 130331 h 170013"/>
                  <a:gd name="connsiteX22" fmla="*/ 1035844 w 2471737"/>
                  <a:gd name="connsiteY22" fmla="*/ 96994 h 170013"/>
                  <a:gd name="connsiteX23" fmla="*/ 1097756 w 2471737"/>
                  <a:gd name="connsiteY23" fmla="*/ 125569 h 170013"/>
                  <a:gd name="connsiteX24" fmla="*/ 1178719 w 2471737"/>
                  <a:gd name="connsiteY24" fmla="*/ 118425 h 170013"/>
                  <a:gd name="connsiteX25" fmla="*/ 1257300 w 2471737"/>
                  <a:gd name="connsiteY25" fmla="*/ 96994 h 170013"/>
                  <a:gd name="connsiteX26" fmla="*/ 1312069 w 2471737"/>
                  <a:gd name="connsiteY26" fmla="*/ 130331 h 170013"/>
                  <a:gd name="connsiteX27" fmla="*/ 1362075 w 2471737"/>
                  <a:gd name="connsiteY27" fmla="*/ 101756 h 170013"/>
                  <a:gd name="connsiteX28" fmla="*/ 1440656 w 2471737"/>
                  <a:gd name="connsiteY28" fmla="*/ 125569 h 170013"/>
                  <a:gd name="connsiteX29" fmla="*/ 1500515 w 2471737"/>
                  <a:gd name="connsiteY29" fmla="*/ 99555 h 170013"/>
                  <a:gd name="connsiteX30" fmla="*/ 1582960 w 2471737"/>
                  <a:gd name="connsiteY30" fmla="*/ 20128 h 170013"/>
                  <a:gd name="connsiteX31" fmla="*/ 1666590 w 2471737"/>
                  <a:gd name="connsiteY31" fmla="*/ 3280 h 170013"/>
                  <a:gd name="connsiteX32" fmla="*/ 1720188 w 2471737"/>
                  <a:gd name="connsiteY32" fmla="*/ 72062 h 170013"/>
                  <a:gd name="connsiteX33" fmla="*/ 1766887 w 2471737"/>
                  <a:gd name="connsiteY33" fmla="*/ 92231 h 170013"/>
                  <a:gd name="connsiteX34" fmla="*/ 1804987 w 2471737"/>
                  <a:gd name="connsiteY34" fmla="*/ 42225 h 170013"/>
                  <a:gd name="connsiteX35" fmla="*/ 1871662 w 2471737"/>
                  <a:gd name="connsiteY35" fmla="*/ 108900 h 170013"/>
                  <a:gd name="connsiteX36" fmla="*/ 1914525 w 2471737"/>
                  <a:gd name="connsiteY36" fmla="*/ 82706 h 170013"/>
                  <a:gd name="connsiteX37" fmla="*/ 1964531 w 2471737"/>
                  <a:gd name="connsiteY37" fmla="*/ 120806 h 170013"/>
                  <a:gd name="connsiteX38" fmla="*/ 2076450 w 2471737"/>
                  <a:gd name="connsiteY38" fmla="*/ 137475 h 170013"/>
                  <a:gd name="connsiteX39" fmla="*/ 2116931 w 2471737"/>
                  <a:gd name="connsiteY39" fmla="*/ 80325 h 170013"/>
                  <a:gd name="connsiteX40" fmla="*/ 2202656 w 2471737"/>
                  <a:gd name="connsiteY40" fmla="*/ 120806 h 170013"/>
                  <a:gd name="connsiteX41" fmla="*/ 2278856 w 2471737"/>
                  <a:gd name="connsiteY41" fmla="*/ 89850 h 170013"/>
                  <a:gd name="connsiteX42" fmla="*/ 2338387 w 2471737"/>
                  <a:gd name="connsiteY42" fmla="*/ 116044 h 170013"/>
                  <a:gd name="connsiteX43" fmla="*/ 2405062 w 2471737"/>
                  <a:gd name="connsiteY43" fmla="*/ 87469 h 170013"/>
                  <a:gd name="connsiteX44" fmla="*/ 2471737 w 2471737"/>
                  <a:gd name="connsiteY44" fmla="*/ 73181 h 170013"/>
                  <a:gd name="connsiteX0" fmla="*/ 0 w 2471737"/>
                  <a:gd name="connsiteY0" fmla="*/ 107900 h 169013"/>
                  <a:gd name="connsiteX1" fmla="*/ 90487 w 2471737"/>
                  <a:gd name="connsiteY1" fmla="*/ 43606 h 169013"/>
                  <a:gd name="connsiteX2" fmla="*/ 161925 w 2471737"/>
                  <a:gd name="connsiteY2" fmla="*/ 105519 h 169013"/>
                  <a:gd name="connsiteX3" fmla="*/ 192881 w 2471737"/>
                  <a:gd name="connsiteY3" fmla="*/ 76944 h 169013"/>
                  <a:gd name="connsiteX4" fmla="*/ 219075 w 2471737"/>
                  <a:gd name="connsiteY4" fmla="*/ 105519 h 169013"/>
                  <a:gd name="connsiteX5" fmla="*/ 273254 w 2471737"/>
                  <a:gd name="connsiteY5" fmla="*/ 63300 h 169013"/>
                  <a:gd name="connsiteX6" fmla="*/ 309562 w 2471737"/>
                  <a:gd name="connsiteY6" fmla="*/ 95994 h 169013"/>
                  <a:gd name="connsiteX7" fmla="*/ 352425 w 2471737"/>
                  <a:gd name="connsiteY7" fmla="*/ 119806 h 169013"/>
                  <a:gd name="connsiteX8" fmla="*/ 395287 w 2471737"/>
                  <a:gd name="connsiteY8" fmla="*/ 107900 h 169013"/>
                  <a:gd name="connsiteX9" fmla="*/ 421481 w 2471737"/>
                  <a:gd name="connsiteY9" fmla="*/ 91231 h 169013"/>
                  <a:gd name="connsiteX10" fmla="*/ 500062 w 2471737"/>
                  <a:gd name="connsiteY10" fmla="*/ 103138 h 169013"/>
                  <a:gd name="connsiteX11" fmla="*/ 545306 w 2471737"/>
                  <a:gd name="connsiteY11" fmla="*/ 119806 h 169013"/>
                  <a:gd name="connsiteX12" fmla="*/ 595312 w 2471737"/>
                  <a:gd name="connsiteY12" fmla="*/ 93613 h 169013"/>
                  <a:gd name="connsiteX13" fmla="*/ 624143 w 2471737"/>
                  <a:gd name="connsiteY13" fmla="*/ 28185 h 169013"/>
                  <a:gd name="connsiteX14" fmla="*/ 680330 w 2471737"/>
                  <a:gd name="connsiteY14" fmla="*/ 5579 h 169013"/>
                  <a:gd name="connsiteX15" fmla="*/ 738651 w 2471737"/>
                  <a:gd name="connsiteY15" fmla="*/ 28244 h 169013"/>
                  <a:gd name="connsiteX16" fmla="*/ 783431 w 2471737"/>
                  <a:gd name="connsiteY16" fmla="*/ 98375 h 169013"/>
                  <a:gd name="connsiteX17" fmla="*/ 814387 w 2471737"/>
                  <a:gd name="connsiteY17" fmla="*/ 131713 h 169013"/>
                  <a:gd name="connsiteX18" fmla="*/ 862339 w 2471737"/>
                  <a:gd name="connsiteY18" fmla="*/ 126166 h 169013"/>
                  <a:gd name="connsiteX19" fmla="*/ 897177 w 2471737"/>
                  <a:gd name="connsiteY19" fmla="*/ 168887 h 169013"/>
                  <a:gd name="connsiteX20" fmla="*/ 954452 w 2471737"/>
                  <a:gd name="connsiteY20" fmla="*/ 138953 h 169013"/>
                  <a:gd name="connsiteX21" fmla="*/ 1002506 w 2471737"/>
                  <a:gd name="connsiteY21" fmla="*/ 129331 h 169013"/>
                  <a:gd name="connsiteX22" fmla="*/ 1035844 w 2471737"/>
                  <a:gd name="connsiteY22" fmla="*/ 95994 h 169013"/>
                  <a:gd name="connsiteX23" fmla="*/ 1097756 w 2471737"/>
                  <a:gd name="connsiteY23" fmla="*/ 124569 h 169013"/>
                  <a:gd name="connsiteX24" fmla="*/ 1178719 w 2471737"/>
                  <a:gd name="connsiteY24" fmla="*/ 117425 h 169013"/>
                  <a:gd name="connsiteX25" fmla="*/ 1257300 w 2471737"/>
                  <a:gd name="connsiteY25" fmla="*/ 95994 h 169013"/>
                  <a:gd name="connsiteX26" fmla="*/ 1312069 w 2471737"/>
                  <a:gd name="connsiteY26" fmla="*/ 129331 h 169013"/>
                  <a:gd name="connsiteX27" fmla="*/ 1362075 w 2471737"/>
                  <a:gd name="connsiteY27" fmla="*/ 100756 h 169013"/>
                  <a:gd name="connsiteX28" fmla="*/ 1440656 w 2471737"/>
                  <a:gd name="connsiteY28" fmla="*/ 124569 h 169013"/>
                  <a:gd name="connsiteX29" fmla="*/ 1500515 w 2471737"/>
                  <a:gd name="connsiteY29" fmla="*/ 98555 h 169013"/>
                  <a:gd name="connsiteX30" fmla="*/ 1582960 w 2471737"/>
                  <a:gd name="connsiteY30" fmla="*/ 19128 h 169013"/>
                  <a:gd name="connsiteX31" fmla="*/ 1666590 w 2471737"/>
                  <a:gd name="connsiteY31" fmla="*/ 2280 h 169013"/>
                  <a:gd name="connsiteX32" fmla="*/ 1722194 w 2471737"/>
                  <a:gd name="connsiteY32" fmla="*/ 56887 h 169013"/>
                  <a:gd name="connsiteX33" fmla="*/ 1766887 w 2471737"/>
                  <a:gd name="connsiteY33" fmla="*/ 91231 h 169013"/>
                  <a:gd name="connsiteX34" fmla="*/ 1804987 w 2471737"/>
                  <a:gd name="connsiteY34" fmla="*/ 41225 h 169013"/>
                  <a:gd name="connsiteX35" fmla="*/ 1871662 w 2471737"/>
                  <a:gd name="connsiteY35" fmla="*/ 107900 h 169013"/>
                  <a:gd name="connsiteX36" fmla="*/ 1914525 w 2471737"/>
                  <a:gd name="connsiteY36" fmla="*/ 81706 h 169013"/>
                  <a:gd name="connsiteX37" fmla="*/ 1964531 w 2471737"/>
                  <a:gd name="connsiteY37" fmla="*/ 119806 h 169013"/>
                  <a:gd name="connsiteX38" fmla="*/ 2076450 w 2471737"/>
                  <a:gd name="connsiteY38" fmla="*/ 136475 h 169013"/>
                  <a:gd name="connsiteX39" fmla="*/ 2116931 w 2471737"/>
                  <a:gd name="connsiteY39" fmla="*/ 79325 h 169013"/>
                  <a:gd name="connsiteX40" fmla="*/ 2202656 w 2471737"/>
                  <a:gd name="connsiteY40" fmla="*/ 119806 h 169013"/>
                  <a:gd name="connsiteX41" fmla="*/ 2278856 w 2471737"/>
                  <a:gd name="connsiteY41" fmla="*/ 88850 h 169013"/>
                  <a:gd name="connsiteX42" fmla="*/ 2338387 w 2471737"/>
                  <a:gd name="connsiteY42" fmla="*/ 115044 h 169013"/>
                  <a:gd name="connsiteX43" fmla="*/ 2405062 w 2471737"/>
                  <a:gd name="connsiteY43" fmla="*/ 86469 h 169013"/>
                  <a:gd name="connsiteX44" fmla="*/ 2471737 w 2471737"/>
                  <a:gd name="connsiteY44" fmla="*/ 72181 h 169013"/>
                  <a:gd name="connsiteX0" fmla="*/ 0 w 2471737"/>
                  <a:gd name="connsiteY0" fmla="*/ 107900 h 169013"/>
                  <a:gd name="connsiteX1" fmla="*/ 90487 w 2471737"/>
                  <a:gd name="connsiteY1" fmla="*/ 43606 h 169013"/>
                  <a:gd name="connsiteX2" fmla="*/ 161925 w 2471737"/>
                  <a:gd name="connsiteY2" fmla="*/ 105519 h 169013"/>
                  <a:gd name="connsiteX3" fmla="*/ 192881 w 2471737"/>
                  <a:gd name="connsiteY3" fmla="*/ 76944 h 169013"/>
                  <a:gd name="connsiteX4" fmla="*/ 219075 w 2471737"/>
                  <a:gd name="connsiteY4" fmla="*/ 105519 h 169013"/>
                  <a:gd name="connsiteX5" fmla="*/ 273254 w 2471737"/>
                  <a:gd name="connsiteY5" fmla="*/ 63300 h 169013"/>
                  <a:gd name="connsiteX6" fmla="*/ 309562 w 2471737"/>
                  <a:gd name="connsiteY6" fmla="*/ 95994 h 169013"/>
                  <a:gd name="connsiteX7" fmla="*/ 352425 w 2471737"/>
                  <a:gd name="connsiteY7" fmla="*/ 119806 h 169013"/>
                  <a:gd name="connsiteX8" fmla="*/ 395287 w 2471737"/>
                  <a:gd name="connsiteY8" fmla="*/ 107900 h 169013"/>
                  <a:gd name="connsiteX9" fmla="*/ 421481 w 2471737"/>
                  <a:gd name="connsiteY9" fmla="*/ 91231 h 169013"/>
                  <a:gd name="connsiteX10" fmla="*/ 500062 w 2471737"/>
                  <a:gd name="connsiteY10" fmla="*/ 103138 h 169013"/>
                  <a:gd name="connsiteX11" fmla="*/ 545306 w 2471737"/>
                  <a:gd name="connsiteY11" fmla="*/ 119806 h 169013"/>
                  <a:gd name="connsiteX12" fmla="*/ 595312 w 2471737"/>
                  <a:gd name="connsiteY12" fmla="*/ 93613 h 169013"/>
                  <a:gd name="connsiteX13" fmla="*/ 624143 w 2471737"/>
                  <a:gd name="connsiteY13" fmla="*/ 28185 h 169013"/>
                  <a:gd name="connsiteX14" fmla="*/ 680330 w 2471737"/>
                  <a:gd name="connsiteY14" fmla="*/ 5579 h 169013"/>
                  <a:gd name="connsiteX15" fmla="*/ 738651 w 2471737"/>
                  <a:gd name="connsiteY15" fmla="*/ 28244 h 169013"/>
                  <a:gd name="connsiteX16" fmla="*/ 783431 w 2471737"/>
                  <a:gd name="connsiteY16" fmla="*/ 98375 h 169013"/>
                  <a:gd name="connsiteX17" fmla="*/ 814387 w 2471737"/>
                  <a:gd name="connsiteY17" fmla="*/ 131713 h 169013"/>
                  <a:gd name="connsiteX18" fmla="*/ 862339 w 2471737"/>
                  <a:gd name="connsiteY18" fmla="*/ 126166 h 169013"/>
                  <a:gd name="connsiteX19" fmla="*/ 897177 w 2471737"/>
                  <a:gd name="connsiteY19" fmla="*/ 168887 h 169013"/>
                  <a:gd name="connsiteX20" fmla="*/ 954452 w 2471737"/>
                  <a:gd name="connsiteY20" fmla="*/ 138953 h 169013"/>
                  <a:gd name="connsiteX21" fmla="*/ 1002506 w 2471737"/>
                  <a:gd name="connsiteY21" fmla="*/ 129331 h 169013"/>
                  <a:gd name="connsiteX22" fmla="*/ 1035844 w 2471737"/>
                  <a:gd name="connsiteY22" fmla="*/ 95994 h 169013"/>
                  <a:gd name="connsiteX23" fmla="*/ 1097756 w 2471737"/>
                  <a:gd name="connsiteY23" fmla="*/ 124569 h 169013"/>
                  <a:gd name="connsiteX24" fmla="*/ 1178719 w 2471737"/>
                  <a:gd name="connsiteY24" fmla="*/ 117425 h 169013"/>
                  <a:gd name="connsiteX25" fmla="*/ 1257300 w 2471737"/>
                  <a:gd name="connsiteY25" fmla="*/ 95994 h 169013"/>
                  <a:gd name="connsiteX26" fmla="*/ 1312069 w 2471737"/>
                  <a:gd name="connsiteY26" fmla="*/ 129331 h 169013"/>
                  <a:gd name="connsiteX27" fmla="*/ 1362075 w 2471737"/>
                  <a:gd name="connsiteY27" fmla="*/ 100756 h 169013"/>
                  <a:gd name="connsiteX28" fmla="*/ 1440656 w 2471737"/>
                  <a:gd name="connsiteY28" fmla="*/ 124569 h 169013"/>
                  <a:gd name="connsiteX29" fmla="*/ 1500515 w 2471737"/>
                  <a:gd name="connsiteY29" fmla="*/ 98555 h 169013"/>
                  <a:gd name="connsiteX30" fmla="*/ 1582960 w 2471737"/>
                  <a:gd name="connsiteY30" fmla="*/ 19128 h 169013"/>
                  <a:gd name="connsiteX31" fmla="*/ 1666590 w 2471737"/>
                  <a:gd name="connsiteY31" fmla="*/ 2280 h 169013"/>
                  <a:gd name="connsiteX32" fmla="*/ 1722194 w 2471737"/>
                  <a:gd name="connsiteY32" fmla="*/ 56887 h 169013"/>
                  <a:gd name="connsiteX33" fmla="*/ 1766887 w 2471737"/>
                  <a:gd name="connsiteY33" fmla="*/ 91231 h 169013"/>
                  <a:gd name="connsiteX34" fmla="*/ 1809899 w 2471737"/>
                  <a:gd name="connsiteY34" fmla="*/ 153251 h 169013"/>
                  <a:gd name="connsiteX35" fmla="*/ 1871662 w 2471737"/>
                  <a:gd name="connsiteY35" fmla="*/ 107900 h 169013"/>
                  <a:gd name="connsiteX36" fmla="*/ 1914525 w 2471737"/>
                  <a:gd name="connsiteY36" fmla="*/ 81706 h 169013"/>
                  <a:gd name="connsiteX37" fmla="*/ 1964531 w 2471737"/>
                  <a:gd name="connsiteY37" fmla="*/ 119806 h 169013"/>
                  <a:gd name="connsiteX38" fmla="*/ 2076450 w 2471737"/>
                  <a:gd name="connsiteY38" fmla="*/ 136475 h 169013"/>
                  <a:gd name="connsiteX39" fmla="*/ 2116931 w 2471737"/>
                  <a:gd name="connsiteY39" fmla="*/ 79325 h 169013"/>
                  <a:gd name="connsiteX40" fmla="*/ 2202656 w 2471737"/>
                  <a:gd name="connsiteY40" fmla="*/ 119806 h 169013"/>
                  <a:gd name="connsiteX41" fmla="*/ 2278856 w 2471737"/>
                  <a:gd name="connsiteY41" fmla="*/ 88850 h 169013"/>
                  <a:gd name="connsiteX42" fmla="*/ 2338387 w 2471737"/>
                  <a:gd name="connsiteY42" fmla="*/ 115044 h 169013"/>
                  <a:gd name="connsiteX43" fmla="*/ 2405062 w 2471737"/>
                  <a:gd name="connsiteY43" fmla="*/ 86469 h 169013"/>
                  <a:gd name="connsiteX44" fmla="*/ 2471737 w 2471737"/>
                  <a:gd name="connsiteY44" fmla="*/ 72181 h 169013"/>
                  <a:gd name="connsiteX0" fmla="*/ 0 w 2471737"/>
                  <a:gd name="connsiteY0" fmla="*/ 107900 h 169013"/>
                  <a:gd name="connsiteX1" fmla="*/ 90487 w 2471737"/>
                  <a:gd name="connsiteY1" fmla="*/ 43606 h 169013"/>
                  <a:gd name="connsiteX2" fmla="*/ 161925 w 2471737"/>
                  <a:gd name="connsiteY2" fmla="*/ 105519 h 169013"/>
                  <a:gd name="connsiteX3" fmla="*/ 192881 w 2471737"/>
                  <a:gd name="connsiteY3" fmla="*/ 76944 h 169013"/>
                  <a:gd name="connsiteX4" fmla="*/ 219075 w 2471737"/>
                  <a:gd name="connsiteY4" fmla="*/ 105519 h 169013"/>
                  <a:gd name="connsiteX5" fmla="*/ 273254 w 2471737"/>
                  <a:gd name="connsiteY5" fmla="*/ 63300 h 169013"/>
                  <a:gd name="connsiteX6" fmla="*/ 309562 w 2471737"/>
                  <a:gd name="connsiteY6" fmla="*/ 95994 h 169013"/>
                  <a:gd name="connsiteX7" fmla="*/ 352425 w 2471737"/>
                  <a:gd name="connsiteY7" fmla="*/ 119806 h 169013"/>
                  <a:gd name="connsiteX8" fmla="*/ 395287 w 2471737"/>
                  <a:gd name="connsiteY8" fmla="*/ 107900 h 169013"/>
                  <a:gd name="connsiteX9" fmla="*/ 421481 w 2471737"/>
                  <a:gd name="connsiteY9" fmla="*/ 91231 h 169013"/>
                  <a:gd name="connsiteX10" fmla="*/ 500062 w 2471737"/>
                  <a:gd name="connsiteY10" fmla="*/ 103138 h 169013"/>
                  <a:gd name="connsiteX11" fmla="*/ 545306 w 2471737"/>
                  <a:gd name="connsiteY11" fmla="*/ 119806 h 169013"/>
                  <a:gd name="connsiteX12" fmla="*/ 595312 w 2471737"/>
                  <a:gd name="connsiteY12" fmla="*/ 93613 h 169013"/>
                  <a:gd name="connsiteX13" fmla="*/ 624143 w 2471737"/>
                  <a:gd name="connsiteY13" fmla="*/ 28185 h 169013"/>
                  <a:gd name="connsiteX14" fmla="*/ 680330 w 2471737"/>
                  <a:gd name="connsiteY14" fmla="*/ 5579 h 169013"/>
                  <a:gd name="connsiteX15" fmla="*/ 738651 w 2471737"/>
                  <a:gd name="connsiteY15" fmla="*/ 28244 h 169013"/>
                  <a:gd name="connsiteX16" fmla="*/ 783431 w 2471737"/>
                  <a:gd name="connsiteY16" fmla="*/ 98375 h 169013"/>
                  <a:gd name="connsiteX17" fmla="*/ 814387 w 2471737"/>
                  <a:gd name="connsiteY17" fmla="*/ 131713 h 169013"/>
                  <a:gd name="connsiteX18" fmla="*/ 862339 w 2471737"/>
                  <a:gd name="connsiteY18" fmla="*/ 126166 h 169013"/>
                  <a:gd name="connsiteX19" fmla="*/ 897177 w 2471737"/>
                  <a:gd name="connsiteY19" fmla="*/ 168887 h 169013"/>
                  <a:gd name="connsiteX20" fmla="*/ 954452 w 2471737"/>
                  <a:gd name="connsiteY20" fmla="*/ 138953 h 169013"/>
                  <a:gd name="connsiteX21" fmla="*/ 1002506 w 2471737"/>
                  <a:gd name="connsiteY21" fmla="*/ 129331 h 169013"/>
                  <a:gd name="connsiteX22" fmla="*/ 1035844 w 2471737"/>
                  <a:gd name="connsiteY22" fmla="*/ 95994 h 169013"/>
                  <a:gd name="connsiteX23" fmla="*/ 1097756 w 2471737"/>
                  <a:gd name="connsiteY23" fmla="*/ 124569 h 169013"/>
                  <a:gd name="connsiteX24" fmla="*/ 1178719 w 2471737"/>
                  <a:gd name="connsiteY24" fmla="*/ 117425 h 169013"/>
                  <a:gd name="connsiteX25" fmla="*/ 1257300 w 2471737"/>
                  <a:gd name="connsiteY25" fmla="*/ 95994 h 169013"/>
                  <a:gd name="connsiteX26" fmla="*/ 1312069 w 2471737"/>
                  <a:gd name="connsiteY26" fmla="*/ 129331 h 169013"/>
                  <a:gd name="connsiteX27" fmla="*/ 1362075 w 2471737"/>
                  <a:gd name="connsiteY27" fmla="*/ 100756 h 169013"/>
                  <a:gd name="connsiteX28" fmla="*/ 1440656 w 2471737"/>
                  <a:gd name="connsiteY28" fmla="*/ 124569 h 169013"/>
                  <a:gd name="connsiteX29" fmla="*/ 1500515 w 2471737"/>
                  <a:gd name="connsiteY29" fmla="*/ 98555 h 169013"/>
                  <a:gd name="connsiteX30" fmla="*/ 1582960 w 2471737"/>
                  <a:gd name="connsiteY30" fmla="*/ 19128 h 169013"/>
                  <a:gd name="connsiteX31" fmla="*/ 1666590 w 2471737"/>
                  <a:gd name="connsiteY31" fmla="*/ 2280 h 169013"/>
                  <a:gd name="connsiteX32" fmla="*/ 1722194 w 2471737"/>
                  <a:gd name="connsiteY32" fmla="*/ 56887 h 169013"/>
                  <a:gd name="connsiteX33" fmla="*/ 1766887 w 2471737"/>
                  <a:gd name="connsiteY33" fmla="*/ 91231 h 169013"/>
                  <a:gd name="connsiteX34" fmla="*/ 1809899 w 2471737"/>
                  <a:gd name="connsiteY34" fmla="*/ 153251 h 169013"/>
                  <a:gd name="connsiteX35" fmla="*/ 1885026 w 2471737"/>
                  <a:gd name="connsiteY35" fmla="*/ 130899 h 169013"/>
                  <a:gd name="connsiteX36" fmla="*/ 1914525 w 2471737"/>
                  <a:gd name="connsiteY36" fmla="*/ 81706 h 169013"/>
                  <a:gd name="connsiteX37" fmla="*/ 1964531 w 2471737"/>
                  <a:gd name="connsiteY37" fmla="*/ 119806 h 169013"/>
                  <a:gd name="connsiteX38" fmla="*/ 2076450 w 2471737"/>
                  <a:gd name="connsiteY38" fmla="*/ 136475 h 169013"/>
                  <a:gd name="connsiteX39" fmla="*/ 2116931 w 2471737"/>
                  <a:gd name="connsiteY39" fmla="*/ 79325 h 169013"/>
                  <a:gd name="connsiteX40" fmla="*/ 2202656 w 2471737"/>
                  <a:gd name="connsiteY40" fmla="*/ 119806 h 169013"/>
                  <a:gd name="connsiteX41" fmla="*/ 2278856 w 2471737"/>
                  <a:gd name="connsiteY41" fmla="*/ 88850 h 169013"/>
                  <a:gd name="connsiteX42" fmla="*/ 2338387 w 2471737"/>
                  <a:gd name="connsiteY42" fmla="*/ 115044 h 169013"/>
                  <a:gd name="connsiteX43" fmla="*/ 2405062 w 2471737"/>
                  <a:gd name="connsiteY43" fmla="*/ 86469 h 169013"/>
                  <a:gd name="connsiteX44" fmla="*/ 2471737 w 2471737"/>
                  <a:gd name="connsiteY44" fmla="*/ 72181 h 169013"/>
                  <a:gd name="connsiteX0" fmla="*/ 0 w 2471737"/>
                  <a:gd name="connsiteY0" fmla="*/ 107900 h 169013"/>
                  <a:gd name="connsiteX1" fmla="*/ 90487 w 2471737"/>
                  <a:gd name="connsiteY1" fmla="*/ 43606 h 169013"/>
                  <a:gd name="connsiteX2" fmla="*/ 161925 w 2471737"/>
                  <a:gd name="connsiteY2" fmla="*/ 105519 h 169013"/>
                  <a:gd name="connsiteX3" fmla="*/ 192881 w 2471737"/>
                  <a:gd name="connsiteY3" fmla="*/ 76944 h 169013"/>
                  <a:gd name="connsiteX4" fmla="*/ 219075 w 2471737"/>
                  <a:gd name="connsiteY4" fmla="*/ 105519 h 169013"/>
                  <a:gd name="connsiteX5" fmla="*/ 273254 w 2471737"/>
                  <a:gd name="connsiteY5" fmla="*/ 63300 h 169013"/>
                  <a:gd name="connsiteX6" fmla="*/ 309562 w 2471737"/>
                  <a:gd name="connsiteY6" fmla="*/ 95994 h 169013"/>
                  <a:gd name="connsiteX7" fmla="*/ 352425 w 2471737"/>
                  <a:gd name="connsiteY7" fmla="*/ 119806 h 169013"/>
                  <a:gd name="connsiteX8" fmla="*/ 395287 w 2471737"/>
                  <a:gd name="connsiteY8" fmla="*/ 107900 h 169013"/>
                  <a:gd name="connsiteX9" fmla="*/ 421481 w 2471737"/>
                  <a:gd name="connsiteY9" fmla="*/ 91231 h 169013"/>
                  <a:gd name="connsiteX10" fmla="*/ 500062 w 2471737"/>
                  <a:gd name="connsiteY10" fmla="*/ 103138 h 169013"/>
                  <a:gd name="connsiteX11" fmla="*/ 545306 w 2471737"/>
                  <a:gd name="connsiteY11" fmla="*/ 119806 h 169013"/>
                  <a:gd name="connsiteX12" fmla="*/ 595312 w 2471737"/>
                  <a:gd name="connsiteY12" fmla="*/ 93613 h 169013"/>
                  <a:gd name="connsiteX13" fmla="*/ 624143 w 2471737"/>
                  <a:gd name="connsiteY13" fmla="*/ 28185 h 169013"/>
                  <a:gd name="connsiteX14" fmla="*/ 680330 w 2471737"/>
                  <a:gd name="connsiteY14" fmla="*/ 5579 h 169013"/>
                  <a:gd name="connsiteX15" fmla="*/ 738651 w 2471737"/>
                  <a:gd name="connsiteY15" fmla="*/ 28244 h 169013"/>
                  <a:gd name="connsiteX16" fmla="*/ 783431 w 2471737"/>
                  <a:gd name="connsiteY16" fmla="*/ 98375 h 169013"/>
                  <a:gd name="connsiteX17" fmla="*/ 814387 w 2471737"/>
                  <a:gd name="connsiteY17" fmla="*/ 131713 h 169013"/>
                  <a:gd name="connsiteX18" fmla="*/ 862339 w 2471737"/>
                  <a:gd name="connsiteY18" fmla="*/ 126166 h 169013"/>
                  <a:gd name="connsiteX19" fmla="*/ 897177 w 2471737"/>
                  <a:gd name="connsiteY19" fmla="*/ 168887 h 169013"/>
                  <a:gd name="connsiteX20" fmla="*/ 954452 w 2471737"/>
                  <a:gd name="connsiteY20" fmla="*/ 138953 h 169013"/>
                  <a:gd name="connsiteX21" fmla="*/ 1002506 w 2471737"/>
                  <a:gd name="connsiteY21" fmla="*/ 129331 h 169013"/>
                  <a:gd name="connsiteX22" fmla="*/ 1035844 w 2471737"/>
                  <a:gd name="connsiteY22" fmla="*/ 95994 h 169013"/>
                  <a:gd name="connsiteX23" fmla="*/ 1097756 w 2471737"/>
                  <a:gd name="connsiteY23" fmla="*/ 124569 h 169013"/>
                  <a:gd name="connsiteX24" fmla="*/ 1178719 w 2471737"/>
                  <a:gd name="connsiteY24" fmla="*/ 117425 h 169013"/>
                  <a:gd name="connsiteX25" fmla="*/ 1257300 w 2471737"/>
                  <a:gd name="connsiteY25" fmla="*/ 95994 h 169013"/>
                  <a:gd name="connsiteX26" fmla="*/ 1312069 w 2471737"/>
                  <a:gd name="connsiteY26" fmla="*/ 129331 h 169013"/>
                  <a:gd name="connsiteX27" fmla="*/ 1362075 w 2471737"/>
                  <a:gd name="connsiteY27" fmla="*/ 100756 h 169013"/>
                  <a:gd name="connsiteX28" fmla="*/ 1440656 w 2471737"/>
                  <a:gd name="connsiteY28" fmla="*/ 124569 h 169013"/>
                  <a:gd name="connsiteX29" fmla="*/ 1500515 w 2471737"/>
                  <a:gd name="connsiteY29" fmla="*/ 98555 h 169013"/>
                  <a:gd name="connsiteX30" fmla="*/ 1582960 w 2471737"/>
                  <a:gd name="connsiteY30" fmla="*/ 19128 h 169013"/>
                  <a:gd name="connsiteX31" fmla="*/ 1666590 w 2471737"/>
                  <a:gd name="connsiteY31" fmla="*/ 2280 h 169013"/>
                  <a:gd name="connsiteX32" fmla="*/ 1722194 w 2471737"/>
                  <a:gd name="connsiteY32" fmla="*/ 56887 h 169013"/>
                  <a:gd name="connsiteX33" fmla="*/ 1766887 w 2471737"/>
                  <a:gd name="connsiteY33" fmla="*/ 91231 h 169013"/>
                  <a:gd name="connsiteX34" fmla="*/ 1809899 w 2471737"/>
                  <a:gd name="connsiteY34" fmla="*/ 153251 h 169013"/>
                  <a:gd name="connsiteX35" fmla="*/ 1885026 w 2471737"/>
                  <a:gd name="connsiteY35" fmla="*/ 130899 h 169013"/>
                  <a:gd name="connsiteX36" fmla="*/ 1934651 w 2471737"/>
                  <a:gd name="connsiteY36" fmla="*/ 144990 h 169013"/>
                  <a:gd name="connsiteX37" fmla="*/ 1964531 w 2471737"/>
                  <a:gd name="connsiteY37" fmla="*/ 119806 h 169013"/>
                  <a:gd name="connsiteX38" fmla="*/ 2076450 w 2471737"/>
                  <a:gd name="connsiteY38" fmla="*/ 136475 h 169013"/>
                  <a:gd name="connsiteX39" fmla="*/ 2116931 w 2471737"/>
                  <a:gd name="connsiteY39" fmla="*/ 79325 h 169013"/>
                  <a:gd name="connsiteX40" fmla="*/ 2202656 w 2471737"/>
                  <a:gd name="connsiteY40" fmla="*/ 119806 h 169013"/>
                  <a:gd name="connsiteX41" fmla="*/ 2278856 w 2471737"/>
                  <a:gd name="connsiteY41" fmla="*/ 88850 h 169013"/>
                  <a:gd name="connsiteX42" fmla="*/ 2338387 w 2471737"/>
                  <a:gd name="connsiteY42" fmla="*/ 115044 h 169013"/>
                  <a:gd name="connsiteX43" fmla="*/ 2405062 w 2471737"/>
                  <a:gd name="connsiteY43" fmla="*/ 86469 h 169013"/>
                  <a:gd name="connsiteX44" fmla="*/ 2471737 w 2471737"/>
                  <a:gd name="connsiteY44" fmla="*/ 72181 h 169013"/>
                  <a:gd name="connsiteX0" fmla="*/ 0 w 2471737"/>
                  <a:gd name="connsiteY0" fmla="*/ 107900 h 169013"/>
                  <a:gd name="connsiteX1" fmla="*/ 90487 w 2471737"/>
                  <a:gd name="connsiteY1" fmla="*/ 43606 h 169013"/>
                  <a:gd name="connsiteX2" fmla="*/ 161925 w 2471737"/>
                  <a:gd name="connsiteY2" fmla="*/ 105519 h 169013"/>
                  <a:gd name="connsiteX3" fmla="*/ 192881 w 2471737"/>
                  <a:gd name="connsiteY3" fmla="*/ 76944 h 169013"/>
                  <a:gd name="connsiteX4" fmla="*/ 219075 w 2471737"/>
                  <a:gd name="connsiteY4" fmla="*/ 105519 h 169013"/>
                  <a:gd name="connsiteX5" fmla="*/ 273254 w 2471737"/>
                  <a:gd name="connsiteY5" fmla="*/ 63300 h 169013"/>
                  <a:gd name="connsiteX6" fmla="*/ 309562 w 2471737"/>
                  <a:gd name="connsiteY6" fmla="*/ 95994 h 169013"/>
                  <a:gd name="connsiteX7" fmla="*/ 352425 w 2471737"/>
                  <a:gd name="connsiteY7" fmla="*/ 119806 h 169013"/>
                  <a:gd name="connsiteX8" fmla="*/ 395287 w 2471737"/>
                  <a:gd name="connsiteY8" fmla="*/ 107900 h 169013"/>
                  <a:gd name="connsiteX9" fmla="*/ 421481 w 2471737"/>
                  <a:gd name="connsiteY9" fmla="*/ 91231 h 169013"/>
                  <a:gd name="connsiteX10" fmla="*/ 500062 w 2471737"/>
                  <a:gd name="connsiteY10" fmla="*/ 103138 h 169013"/>
                  <a:gd name="connsiteX11" fmla="*/ 545306 w 2471737"/>
                  <a:gd name="connsiteY11" fmla="*/ 119806 h 169013"/>
                  <a:gd name="connsiteX12" fmla="*/ 595312 w 2471737"/>
                  <a:gd name="connsiteY12" fmla="*/ 93613 h 169013"/>
                  <a:gd name="connsiteX13" fmla="*/ 624143 w 2471737"/>
                  <a:gd name="connsiteY13" fmla="*/ 28185 h 169013"/>
                  <a:gd name="connsiteX14" fmla="*/ 680330 w 2471737"/>
                  <a:gd name="connsiteY14" fmla="*/ 5579 h 169013"/>
                  <a:gd name="connsiteX15" fmla="*/ 738651 w 2471737"/>
                  <a:gd name="connsiteY15" fmla="*/ 28244 h 169013"/>
                  <a:gd name="connsiteX16" fmla="*/ 783431 w 2471737"/>
                  <a:gd name="connsiteY16" fmla="*/ 98375 h 169013"/>
                  <a:gd name="connsiteX17" fmla="*/ 814387 w 2471737"/>
                  <a:gd name="connsiteY17" fmla="*/ 131713 h 169013"/>
                  <a:gd name="connsiteX18" fmla="*/ 862339 w 2471737"/>
                  <a:gd name="connsiteY18" fmla="*/ 126166 h 169013"/>
                  <a:gd name="connsiteX19" fmla="*/ 897177 w 2471737"/>
                  <a:gd name="connsiteY19" fmla="*/ 168887 h 169013"/>
                  <a:gd name="connsiteX20" fmla="*/ 954452 w 2471737"/>
                  <a:gd name="connsiteY20" fmla="*/ 138953 h 169013"/>
                  <a:gd name="connsiteX21" fmla="*/ 1002506 w 2471737"/>
                  <a:gd name="connsiteY21" fmla="*/ 129331 h 169013"/>
                  <a:gd name="connsiteX22" fmla="*/ 1035844 w 2471737"/>
                  <a:gd name="connsiteY22" fmla="*/ 95994 h 169013"/>
                  <a:gd name="connsiteX23" fmla="*/ 1097756 w 2471737"/>
                  <a:gd name="connsiteY23" fmla="*/ 124569 h 169013"/>
                  <a:gd name="connsiteX24" fmla="*/ 1178719 w 2471737"/>
                  <a:gd name="connsiteY24" fmla="*/ 117425 h 169013"/>
                  <a:gd name="connsiteX25" fmla="*/ 1257300 w 2471737"/>
                  <a:gd name="connsiteY25" fmla="*/ 95994 h 169013"/>
                  <a:gd name="connsiteX26" fmla="*/ 1312069 w 2471737"/>
                  <a:gd name="connsiteY26" fmla="*/ 129331 h 169013"/>
                  <a:gd name="connsiteX27" fmla="*/ 1362075 w 2471737"/>
                  <a:gd name="connsiteY27" fmla="*/ 100756 h 169013"/>
                  <a:gd name="connsiteX28" fmla="*/ 1440656 w 2471737"/>
                  <a:gd name="connsiteY28" fmla="*/ 124569 h 169013"/>
                  <a:gd name="connsiteX29" fmla="*/ 1500515 w 2471737"/>
                  <a:gd name="connsiteY29" fmla="*/ 98555 h 169013"/>
                  <a:gd name="connsiteX30" fmla="*/ 1582960 w 2471737"/>
                  <a:gd name="connsiteY30" fmla="*/ 19128 h 169013"/>
                  <a:gd name="connsiteX31" fmla="*/ 1666590 w 2471737"/>
                  <a:gd name="connsiteY31" fmla="*/ 2280 h 169013"/>
                  <a:gd name="connsiteX32" fmla="*/ 1722194 w 2471737"/>
                  <a:gd name="connsiteY32" fmla="*/ 56887 h 169013"/>
                  <a:gd name="connsiteX33" fmla="*/ 1766887 w 2471737"/>
                  <a:gd name="connsiteY33" fmla="*/ 91231 h 169013"/>
                  <a:gd name="connsiteX34" fmla="*/ 1809899 w 2471737"/>
                  <a:gd name="connsiteY34" fmla="*/ 153251 h 169013"/>
                  <a:gd name="connsiteX35" fmla="*/ 1885026 w 2471737"/>
                  <a:gd name="connsiteY35" fmla="*/ 130899 h 169013"/>
                  <a:gd name="connsiteX36" fmla="*/ 1934651 w 2471737"/>
                  <a:gd name="connsiteY36" fmla="*/ 144990 h 169013"/>
                  <a:gd name="connsiteX37" fmla="*/ 2019756 w 2471737"/>
                  <a:gd name="connsiteY37" fmla="*/ 111278 h 169013"/>
                  <a:gd name="connsiteX38" fmla="*/ 2076450 w 2471737"/>
                  <a:gd name="connsiteY38" fmla="*/ 136475 h 169013"/>
                  <a:gd name="connsiteX39" fmla="*/ 2116931 w 2471737"/>
                  <a:gd name="connsiteY39" fmla="*/ 79325 h 169013"/>
                  <a:gd name="connsiteX40" fmla="*/ 2202656 w 2471737"/>
                  <a:gd name="connsiteY40" fmla="*/ 119806 h 169013"/>
                  <a:gd name="connsiteX41" fmla="*/ 2278856 w 2471737"/>
                  <a:gd name="connsiteY41" fmla="*/ 88850 h 169013"/>
                  <a:gd name="connsiteX42" fmla="*/ 2338387 w 2471737"/>
                  <a:gd name="connsiteY42" fmla="*/ 115044 h 169013"/>
                  <a:gd name="connsiteX43" fmla="*/ 2405062 w 2471737"/>
                  <a:gd name="connsiteY43" fmla="*/ 86469 h 169013"/>
                  <a:gd name="connsiteX44" fmla="*/ 2471737 w 2471737"/>
                  <a:gd name="connsiteY44" fmla="*/ 72181 h 169013"/>
                  <a:gd name="connsiteX0" fmla="*/ 0 w 2471737"/>
                  <a:gd name="connsiteY0" fmla="*/ 107900 h 169013"/>
                  <a:gd name="connsiteX1" fmla="*/ 90487 w 2471737"/>
                  <a:gd name="connsiteY1" fmla="*/ 43606 h 169013"/>
                  <a:gd name="connsiteX2" fmla="*/ 161925 w 2471737"/>
                  <a:gd name="connsiteY2" fmla="*/ 105519 h 169013"/>
                  <a:gd name="connsiteX3" fmla="*/ 192881 w 2471737"/>
                  <a:gd name="connsiteY3" fmla="*/ 76944 h 169013"/>
                  <a:gd name="connsiteX4" fmla="*/ 219075 w 2471737"/>
                  <a:gd name="connsiteY4" fmla="*/ 105519 h 169013"/>
                  <a:gd name="connsiteX5" fmla="*/ 273254 w 2471737"/>
                  <a:gd name="connsiteY5" fmla="*/ 63300 h 169013"/>
                  <a:gd name="connsiteX6" fmla="*/ 309562 w 2471737"/>
                  <a:gd name="connsiteY6" fmla="*/ 95994 h 169013"/>
                  <a:gd name="connsiteX7" fmla="*/ 352425 w 2471737"/>
                  <a:gd name="connsiteY7" fmla="*/ 119806 h 169013"/>
                  <a:gd name="connsiteX8" fmla="*/ 395287 w 2471737"/>
                  <a:gd name="connsiteY8" fmla="*/ 107900 h 169013"/>
                  <a:gd name="connsiteX9" fmla="*/ 421481 w 2471737"/>
                  <a:gd name="connsiteY9" fmla="*/ 91231 h 169013"/>
                  <a:gd name="connsiteX10" fmla="*/ 500062 w 2471737"/>
                  <a:gd name="connsiteY10" fmla="*/ 103138 h 169013"/>
                  <a:gd name="connsiteX11" fmla="*/ 545306 w 2471737"/>
                  <a:gd name="connsiteY11" fmla="*/ 119806 h 169013"/>
                  <a:gd name="connsiteX12" fmla="*/ 595312 w 2471737"/>
                  <a:gd name="connsiteY12" fmla="*/ 93613 h 169013"/>
                  <a:gd name="connsiteX13" fmla="*/ 624143 w 2471737"/>
                  <a:gd name="connsiteY13" fmla="*/ 28185 h 169013"/>
                  <a:gd name="connsiteX14" fmla="*/ 680330 w 2471737"/>
                  <a:gd name="connsiteY14" fmla="*/ 5579 h 169013"/>
                  <a:gd name="connsiteX15" fmla="*/ 738651 w 2471737"/>
                  <a:gd name="connsiteY15" fmla="*/ 28244 h 169013"/>
                  <a:gd name="connsiteX16" fmla="*/ 783431 w 2471737"/>
                  <a:gd name="connsiteY16" fmla="*/ 98375 h 169013"/>
                  <a:gd name="connsiteX17" fmla="*/ 814387 w 2471737"/>
                  <a:gd name="connsiteY17" fmla="*/ 131713 h 169013"/>
                  <a:gd name="connsiteX18" fmla="*/ 862339 w 2471737"/>
                  <a:gd name="connsiteY18" fmla="*/ 126166 h 169013"/>
                  <a:gd name="connsiteX19" fmla="*/ 897177 w 2471737"/>
                  <a:gd name="connsiteY19" fmla="*/ 168887 h 169013"/>
                  <a:gd name="connsiteX20" fmla="*/ 954452 w 2471737"/>
                  <a:gd name="connsiteY20" fmla="*/ 138953 h 169013"/>
                  <a:gd name="connsiteX21" fmla="*/ 1002506 w 2471737"/>
                  <a:gd name="connsiteY21" fmla="*/ 129331 h 169013"/>
                  <a:gd name="connsiteX22" fmla="*/ 1035844 w 2471737"/>
                  <a:gd name="connsiteY22" fmla="*/ 95994 h 169013"/>
                  <a:gd name="connsiteX23" fmla="*/ 1097756 w 2471737"/>
                  <a:gd name="connsiteY23" fmla="*/ 124569 h 169013"/>
                  <a:gd name="connsiteX24" fmla="*/ 1178719 w 2471737"/>
                  <a:gd name="connsiteY24" fmla="*/ 117425 h 169013"/>
                  <a:gd name="connsiteX25" fmla="*/ 1257300 w 2471737"/>
                  <a:gd name="connsiteY25" fmla="*/ 95994 h 169013"/>
                  <a:gd name="connsiteX26" fmla="*/ 1312069 w 2471737"/>
                  <a:gd name="connsiteY26" fmla="*/ 129331 h 169013"/>
                  <a:gd name="connsiteX27" fmla="*/ 1362075 w 2471737"/>
                  <a:gd name="connsiteY27" fmla="*/ 100756 h 169013"/>
                  <a:gd name="connsiteX28" fmla="*/ 1440656 w 2471737"/>
                  <a:gd name="connsiteY28" fmla="*/ 124569 h 169013"/>
                  <a:gd name="connsiteX29" fmla="*/ 1500515 w 2471737"/>
                  <a:gd name="connsiteY29" fmla="*/ 98555 h 169013"/>
                  <a:gd name="connsiteX30" fmla="*/ 1582960 w 2471737"/>
                  <a:gd name="connsiteY30" fmla="*/ 19128 h 169013"/>
                  <a:gd name="connsiteX31" fmla="*/ 1666590 w 2471737"/>
                  <a:gd name="connsiteY31" fmla="*/ 2280 h 169013"/>
                  <a:gd name="connsiteX32" fmla="*/ 1722194 w 2471737"/>
                  <a:gd name="connsiteY32" fmla="*/ 56887 h 169013"/>
                  <a:gd name="connsiteX33" fmla="*/ 1766887 w 2471737"/>
                  <a:gd name="connsiteY33" fmla="*/ 91231 h 169013"/>
                  <a:gd name="connsiteX34" fmla="*/ 1809899 w 2471737"/>
                  <a:gd name="connsiteY34" fmla="*/ 153251 h 169013"/>
                  <a:gd name="connsiteX35" fmla="*/ 1885026 w 2471737"/>
                  <a:gd name="connsiteY35" fmla="*/ 130899 h 169013"/>
                  <a:gd name="connsiteX36" fmla="*/ 1934651 w 2471737"/>
                  <a:gd name="connsiteY36" fmla="*/ 144990 h 169013"/>
                  <a:gd name="connsiteX37" fmla="*/ 2019756 w 2471737"/>
                  <a:gd name="connsiteY37" fmla="*/ 111278 h 169013"/>
                  <a:gd name="connsiteX38" fmla="*/ 2076450 w 2471737"/>
                  <a:gd name="connsiteY38" fmla="*/ 136475 h 169013"/>
                  <a:gd name="connsiteX39" fmla="*/ 2129794 w 2471737"/>
                  <a:gd name="connsiteY39" fmla="*/ 105868 h 169013"/>
                  <a:gd name="connsiteX40" fmla="*/ 2202656 w 2471737"/>
                  <a:gd name="connsiteY40" fmla="*/ 119806 h 169013"/>
                  <a:gd name="connsiteX41" fmla="*/ 2278856 w 2471737"/>
                  <a:gd name="connsiteY41" fmla="*/ 88850 h 169013"/>
                  <a:gd name="connsiteX42" fmla="*/ 2338387 w 2471737"/>
                  <a:gd name="connsiteY42" fmla="*/ 115044 h 169013"/>
                  <a:gd name="connsiteX43" fmla="*/ 2405062 w 2471737"/>
                  <a:gd name="connsiteY43" fmla="*/ 86469 h 169013"/>
                  <a:gd name="connsiteX44" fmla="*/ 2471737 w 2471737"/>
                  <a:gd name="connsiteY44"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192881 w 2471737"/>
                  <a:gd name="connsiteY3" fmla="*/ 76944 h 169013"/>
                  <a:gd name="connsiteX4" fmla="*/ 219075 w 2471737"/>
                  <a:gd name="connsiteY4" fmla="*/ 105519 h 169013"/>
                  <a:gd name="connsiteX5" fmla="*/ 273254 w 2471737"/>
                  <a:gd name="connsiteY5" fmla="*/ 63300 h 169013"/>
                  <a:gd name="connsiteX6" fmla="*/ 309562 w 2471737"/>
                  <a:gd name="connsiteY6" fmla="*/ 95994 h 169013"/>
                  <a:gd name="connsiteX7" fmla="*/ 352425 w 2471737"/>
                  <a:gd name="connsiteY7" fmla="*/ 119806 h 169013"/>
                  <a:gd name="connsiteX8" fmla="*/ 395287 w 2471737"/>
                  <a:gd name="connsiteY8" fmla="*/ 107900 h 169013"/>
                  <a:gd name="connsiteX9" fmla="*/ 421481 w 2471737"/>
                  <a:gd name="connsiteY9" fmla="*/ 91231 h 169013"/>
                  <a:gd name="connsiteX10" fmla="*/ 500062 w 2471737"/>
                  <a:gd name="connsiteY10" fmla="*/ 103138 h 169013"/>
                  <a:gd name="connsiteX11" fmla="*/ 545306 w 2471737"/>
                  <a:gd name="connsiteY11" fmla="*/ 119806 h 169013"/>
                  <a:gd name="connsiteX12" fmla="*/ 595312 w 2471737"/>
                  <a:gd name="connsiteY12" fmla="*/ 93613 h 169013"/>
                  <a:gd name="connsiteX13" fmla="*/ 624143 w 2471737"/>
                  <a:gd name="connsiteY13" fmla="*/ 28185 h 169013"/>
                  <a:gd name="connsiteX14" fmla="*/ 680330 w 2471737"/>
                  <a:gd name="connsiteY14" fmla="*/ 5579 h 169013"/>
                  <a:gd name="connsiteX15" fmla="*/ 738651 w 2471737"/>
                  <a:gd name="connsiteY15" fmla="*/ 28244 h 169013"/>
                  <a:gd name="connsiteX16" fmla="*/ 783431 w 2471737"/>
                  <a:gd name="connsiteY16" fmla="*/ 98375 h 169013"/>
                  <a:gd name="connsiteX17" fmla="*/ 814387 w 2471737"/>
                  <a:gd name="connsiteY17" fmla="*/ 131713 h 169013"/>
                  <a:gd name="connsiteX18" fmla="*/ 862339 w 2471737"/>
                  <a:gd name="connsiteY18" fmla="*/ 126166 h 169013"/>
                  <a:gd name="connsiteX19" fmla="*/ 897177 w 2471737"/>
                  <a:gd name="connsiteY19" fmla="*/ 168887 h 169013"/>
                  <a:gd name="connsiteX20" fmla="*/ 954452 w 2471737"/>
                  <a:gd name="connsiteY20" fmla="*/ 138953 h 169013"/>
                  <a:gd name="connsiteX21" fmla="*/ 1002506 w 2471737"/>
                  <a:gd name="connsiteY21" fmla="*/ 129331 h 169013"/>
                  <a:gd name="connsiteX22" fmla="*/ 1035844 w 2471737"/>
                  <a:gd name="connsiteY22" fmla="*/ 95994 h 169013"/>
                  <a:gd name="connsiteX23" fmla="*/ 1097756 w 2471737"/>
                  <a:gd name="connsiteY23" fmla="*/ 124569 h 169013"/>
                  <a:gd name="connsiteX24" fmla="*/ 1178719 w 2471737"/>
                  <a:gd name="connsiteY24" fmla="*/ 117425 h 169013"/>
                  <a:gd name="connsiteX25" fmla="*/ 1257300 w 2471737"/>
                  <a:gd name="connsiteY25" fmla="*/ 95994 h 169013"/>
                  <a:gd name="connsiteX26" fmla="*/ 1312069 w 2471737"/>
                  <a:gd name="connsiteY26" fmla="*/ 129331 h 169013"/>
                  <a:gd name="connsiteX27" fmla="*/ 1362075 w 2471737"/>
                  <a:gd name="connsiteY27" fmla="*/ 100756 h 169013"/>
                  <a:gd name="connsiteX28" fmla="*/ 1440656 w 2471737"/>
                  <a:gd name="connsiteY28" fmla="*/ 124569 h 169013"/>
                  <a:gd name="connsiteX29" fmla="*/ 1500515 w 2471737"/>
                  <a:gd name="connsiteY29" fmla="*/ 98555 h 169013"/>
                  <a:gd name="connsiteX30" fmla="*/ 1582960 w 2471737"/>
                  <a:gd name="connsiteY30" fmla="*/ 19128 h 169013"/>
                  <a:gd name="connsiteX31" fmla="*/ 1666590 w 2471737"/>
                  <a:gd name="connsiteY31" fmla="*/ 2280 h 169013"/>
                  <a:gd name="connsiteX32" fmla="*/ 1722194 w 2471737"/>
                  <a:gd name="connsiteY32" fmla="*/ 56887 h 169013"/>
                  <a:gd name="connsiteX33" fmla="*/ 1766887 w 2471737"/>
                  <a:gd name="connsiteY33" fmla="*/ 91231 h 169013"/>
                  <a:gd name="connsiteX34" fmla="*/ 1809899 w 2471737"/>
                  <a:gd name="connsiteY34" fmla="*/ 153251 h 169013"/>
                  <a:gd name="connsiteX35" fmla="*/ 1885026 w 2471737"/>
                  <a:gd name="connsiteY35" fmla="*/ 130899 h 169013"/>
                  <a:gd name="connsiteX36" fmla="*/ 1934651 w 2471737"/>
                  <a:gd name="connsiteY36" fmla="*/ 144990 h 169013"/>
                  <a:gd name="connsiteX37" fmla="*/ 2019756 w 2471737"/>
                  <a:gd name="connsiteY37" fmla="*/ 111278 h 169013"/>
                  <a:gd name="connsiteX38" fmla="*/ 2076450 w 2471737"/>
                  <a:gd name="connsiteY38" fmla="*/ 136475 h 169013"/>
                  <a:gd name="connsiteX39" fmla="*/ 2129794 w 2471737"/>
                  <a:gd name="connsiteY39" fmla="*/ 105868 h 169013"/>
                  <a:gd name="connsiteX40" fmla="*/ 2202656 w 2471737"/>
                  <a:gd name="connsiteY40" fmla="*/ 119806 h 169013"/>
                  <a:gd name="connsiteX41" fmla="*/ 2278856 w 2471737"/>
                  <a:gd name="connsiteY41" fmla="*/ 88850 h 169013"/>
                  <a:gd name="connsiteX42" fmla="*/ 2338387 w 2471737"/>
                  <a:gd name="connsiteY42" fmla="*/ 115044 h 169013"/>
                  <a:gd name="connsiteX43" fmla="*/ 2405062 w 2471737"/>
                  <a:gd name="connsiteY43" fmla="*/ 86469 h 169013"/>
                  <a:gd name="connsiteX44" fmla="*/ 2471737 w 2471737"/>
                  <a:gd name="connsiteY44"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192881 w 2471737"/>
                  <a:gd name="connsiteY3" fmla="*/ 76944 h 169013"/>
                  <a:gd name="connsiteX4" fmla="*/ 235952 w 2471737"/>
                  <a:gd name="connsiteY4" fmla="*/ 103714 h 169013"/>
                  <a:gd name="connsiteX5" fmla="*/ 273254 w 2471737"/>
                  <a:gd name="connsiteY5" fmla="*/ 63300 h 169013"/>
                  <a:gd name="connsiteX6" fmla="*/ 309562 w 2471737"/>
                  <a:gd name="connsiteY6" fmla="*/ 95994 h 169013"/>
                  <a:gd name="connsiteX7" fmla="*/ 352425 w 2471737"/>
                  <a:gd name="connsiteY7" fmla="*/ 119806 h 169013"/>
                  <a:gd name="connsiteX8" fmla="*/ 395287 w 2471737"/>
                  <a:gd name="connsiteY8" fmla="*/ 107900 h 169013"/>
                  <a:gd name="connsiteX9" fmla="*/ 421481 w 2471737"/>
                  <a:gd name="connsiteY9" fmla="*/ 91231 h 169013"/>
                  <a:gd name="connsiteX10" fmla="*/ 500062 w 2471737"/>
                  <a:gd name="connsiteY10" fmla="*/ 103138 h 169013"/>
                  <a:gd name="connsiteX11" fmla="*/ 545306 w 2471737"/>
                  <a:gd name="connsiteY11" fmla="*/ 119806 h 169013"/>
                  <a:gd name="connsiteX12" fmla="*/ 595312 w 2471737"/>
                  <a:gd name="connsiteY12" fmla="*/ 93613 h 169013"/>
                  <a:gd name="connsiteX13" fmla="*/ 624143 w 2471737"/>
                  <a:gd name="connsiteY13" fmla="*/ 28185 h 169013"/>
                  <a:gd name="connsiteX14" fmla="*/ 680330 w 2471737"/>
                  <a:gd name="connsiteY14" fmla="*/ 5579 h 169013"/>
                  <a:gd name="connsiteX15" fmla="*/ 738651 w 2471737"/>
                  <a:gd name="connsiteY15" fmla="*/ 28244 h 169013"/>
                  <a:gd name="connsiteX16" fmla="*/ 783431 w 2471737"/>
                  <a:gd name="connsiteY16" fmla="*/ 98375 h 169013"/>
                  <a:gd name="connsiteX17" fmla="*/ 814387 w 2471737"/>
                  <a:gd name="connsiteY17" fmla="*/ 131713 h 169013"/>
                  <a:gd name="connsiteX18" fmla="*/ 862339 w 2471737"/>
                  <a:gd name="connsiteY18" fmla="*/ 126166 h 169013"/>
                  <a:gd name="connsiteX19" fmla="*/ 897177 w 2471737"/>
                  <a:gd name="connsiteY19" fmla="*/ 168887 h 169013"/>
                  <a:gd name="connsiteX20" fmla="*/ 954452 w 2471737"/>
                  <a:gd name="connsiteY20" fmla="*/ 138953 h 169013"/>
                  <a:gd name="connsiteX21" fmla="*/ 1002506 w 2471737"/>
                  <a:gd name="connsiteY21" fmla="*/ 129331 h 169013"/>
                  <a:gd name="connsiteX22" fmla="*/ 1035844 w 2471737"/>
                  <a:gd name="connsiteY22" fmla="*/ 95994 h 169013"/>
                  <a:gd name="connsiteX23" fmla="*/ 1097756 w 2471737"/>
                  <a:gd name="connsiteY23" fmla="*/ 124569 h 169013"/>
                  <a:gd name="connsiteX24" fmla="*/ 1178719 w 2471737"/>
                  <a:gd name="connsiteY24" fmla="*/ 117425 h 169013"/>
                  <a:gd name="connsiteX25" fmla="*/ 1257300 w 2471737"/>
                  <a:gd name="connsiteY25" fmla="*/ 95994 h 169013"/>
                  <a:gd name="connsiteX26" fmla="*/ 1312069 w 2471737"/>
                  <a:gd name="connsiteY26" fmla="*/ 129331 h 169013"/>
                  <a:gd name="connsiteX27" fmla="*/ 1362075 w 2471737"/>
                  <a:gd name="connsiteY27" fmla="*/ 100756 h 169013"/>
                  <a:gd name="connsiteX28" fmla="*/ 1440656 w 2471737"/>
                  <a:gd name="connsiteY28" fmla="*/ 124569 h 169013"/>
                  <a:gd name="connsiteX29" fmla="*/ 1500515 w 2471737"/>
                  <a:gd name="connsiteY29" fmla="*/ 98555 h 169013"/>
                  <a:gd name="connsiteX30" fmla="*/ 1582960 w 2471737"/>
                  <a:gd name="connsiteY30" fmla="*/ 19128 h 169013"/>
                  <a:gd name="connsiteX31" fmla="*/ 1666590 w 2471737"/>
                  <a:gd name="connsiteY31" fmla="*/ 2280 h 169013"/>
                  <a:gd name="connsiteX32" fmla="*/ 1722194 w 2471737"/>
                  <a:gd name="connsiteY32" fmla="*/ 56887 h 169013"/>
                  <a:gd name="connsiteX33" fmla="*/ 1766887 w 2471737"/>
                  <a:gd name="connsiteY33" fmla="*/ 91231 h 169013"/>
                  <a:gd name="connsiteX34" fmla="*/ 1809899 w 2471737"/>
                  <a:gd name="connsiteY34" fmla="*/ 153251 h 169013"/>
                  <a:gd name="connsiteX35" fmla="*/ 1885026 w 2471737"/>
                  <a:gd name="connsiteY35" fmla="*/ 130899 h 169013"/>
                  <a:gd name="connsiteX36" fmla="*/ 1934651 w 2471737"/>
                  <a:gd name="connsiteY36" fmla="*/ 144990 h 169013"/>
                  <a:gd name="connsiteX37" fmla="*/ 2019756 w 2471737"/>
                  <a:gd name="connsiteY37" fmla="*/ 111278 h 169013"/>
                  <a:gd name="connsiteX38" fmla="*/ 2076450 w 2471737"/>
                  <a:gd name="connsiteY38" fmla="*/ 136475 h 169013"/>
                  <a:gd name="connsiteX39" fmla="*/ 2129794 w 2471737"/>
                  <a:gd name="connsiteY39" fmla="*/ 105868 h 169013"/>
                  <a:gd name="connsiteX40" fmla="*/ 2202656 w 2471737"/>
                  <a:gd name="connsiteY40" fmla="*/ 119806 h 169013"/>
                  <a:gd name="connsiteX41" fmla="*/ 2278856 w 2471737"/>
                  <a:gd name="connsiteY41" fmla="*/ 88850 h 169013"/>
                  <a:gd name="connsiteX42" fmla="*/ 2338387 w 2471737"/>
                  <a:gd name="connsiteY42" fmla="*/ 115044 h 169013"/>
                  <a:gd name="connsiteX43" fmla="*/ 2405062 w 2471737"/>
                  <a:gd name="connsiteY43" fmla="*/ 86469 h 169013"/>
                  <a:gd name="connsiteX44" fmla="*/ 2471737 w 2471737"/>
                  <a:gd name="connsiteY44"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235952 w 2471737"/>
                  <a:gd name="connsiteY3" fmla="*/ 103714 h 169013"/>
                  <a:gd name="connsiteX4" fmla="*/ 273254 w 2471737"/>
                  <a:gd name="connsiteY4" fmla="*/ 63300 h 169013"/>
                  <a:gd name="connsiteX5" fmla="*/ 309562 w 2471737"/>
                  <a:gd name="connsiteY5" fmla="*/ 95994 h 169013"/>
                  <a:gd name="connsiteX6" fmla="*/ 352425 w 2471737"/>
                  <a:gd name="connsiteY6" fmla="*/ 119806 h 169013"/>
                  <a:gd name="connsiteX7" fmla="*/ 395287 w 2471737"/>
                  <a:gd name="connsiteY7" fmla="*/ 107900 h 169013"/>
                  <a:gd name="connsiteX8" fmla="*/ 421481 w 2471737"/>
                  <a:gd name="connsiteY8" fmla="*/ 91231 h 169013"/>
                  <a:gd name="connsiteX9" fmla="*/ 500062 w 2471737"/>
                  <a:gd name="connsiteY9" fmla="*/ 103138 h 169013"/>
                  <a:gd name="connsiteX10" fmla="*/ 545306 w 2471737"/>
                  <a:gd name="connsiteY10" fmla="*/ 119806 h 169013"/>
                  <a:gd name="connsiteX11" fmla="*/ 595312 w 2471737"/>
                  <a:gd name="connsiteY11" fmla="*/ 93613 h 169013"/>
                  <a:gd name="connsiteX12" fmla="*/ 624143 w 2471737"/>
                  <a:gd name="connsiteY12" fmla="*/ 28185 h 169013"/>
                  <a:gd name="connsiteX13" fmla="*/ 680330 w 2471737"/>
                  <a:gd name="connsiteY13" fmla="*/ 5579 h 169013"/>
                  <a:gd name="connsiteX14" fmla="*/ 738651 w 2471737"/>
                  <a:gd name="connsiteY14" fmla="*/ 28244 h 169013"/>
                  <a:gd name="connsiteX15" fmla="*/ 783431 w 2471737"/>
                  <a:gd name="connsiteY15" fmla="*/ 98375 h 169013"/>
                  <a:gd name="connsiteX16" fmla="*/ 814387 w 2471737"/>
                  <a:gd name="connsiteY16" fmla="*/ 131713 h 169013"/>
                  <a:gd name="connsiteX17" fmla="*/ 862339 w 2471737"/>
                  <a:gd name="connsiteY17" fmla="*/ 126166 h 169013"/>
                  <a:gd name="connsiteX18" fmla="*/ 897177 w 2471737"/>
                  <a:gd name="connsiteY18" fmla="*/ 168887 h 169013"/>
                  <a:gd name="connsiteX19" fmla="*/ 954452 w 2471737"/>
                  <a:gd name="connsiteY19" fmla="*/ 138953 h 169013"/>
                  <a:gd name="connsiteX20" fmla="*/ 1002506 w 2471737"/>
                  <a:gd name="connsiteY20" fmla="*/ 129331 h 169013"/>
                  <a:gd name="connsiteX21" fmla="*/ 1035844 w 2471737"/>
                  <a:gd name="connsiteY21" fmla="*/ 95994 h 169013"/>
                  <a:gd name="connsiteX22" fmla="*/ 1097756 w 2471737"/>
                  <a:gd name="connsiteY22" fmla="*/ 124569 h 169013"/>
                  <a:gd name="connsiteX23" fmla="*/ 1178719 w 2471737"/>
                  <a:gd name="connsiteY23" fmla="*/ 117425 h 169013"/>
                  <a:gd name="connsiteX24" fmla="*/ 1257300 w 2471737"/>
                  <a:gd name="connsiteY24" fmla="*/ 95994 h 169013"/>
                  <a:gd name="connsiteX25" fmla="*/ 1312069 w 2471737"/>
                  <a:gd name="connsiteY25" fmla="*/ 129331 h 169013"/>
                  <a:gd name="connsiteX26" fmla="*/ 1362075 w 2471737"/>
                  <a:gd name="connsiteY26" fmla="*/ 100756 h 169013"/>
                  <a:gd name="connsiteX27" fmla="*/ 1440656 w 2471737"/>
                  <a:gd name="connsiteY27" fmla="*/ 124569 h 169013"/>
                  <a:gd name="connsiteX28" fmla="*/ 1500515 w 2471737"/>
                  <a:gd name="connsiteY28" fmla="*/ 98555 h 169013"/>
                  <a:gd name="connsiteX29" fmla="*/ 1582960 w 2471737"/>
                  <a:gd name="connsiteY29" fmla="*/ 19128 h 169013"/>
                  <a:gd name="connsiteX30" fmla="*/ 1666590 w 2471737"/>
                  <a:gd name="connsiteY30" fmla="*/ 2280 h 169013"/>
                  <a:gd name="connsiteX31" fmla="*/ 1722194 w 2471737"/>
                  <a:gd name="connsiteY31" fmla="*/ 56887 h 169013"/>
                  <a:gd name="connsiteX32" fmla="*/ 1766887 w 2471737"/>
                  <a:gd name="connsiteY32" fmla="*/ 91231 h 169013"/>
                  <a:gd name="connsiteX33" fmla="*/ 1809899 w 2471737"/>
                  <a:gd name="connsiteY33" fmla="*/ 153251 h 169013"/>
                  <a:gd name="connsiteX34" fmla="*/ 1885026 w 2471737"/>
                  <a:gd name="connsiteY34" fmla="*/ 130899 h 169013"/>
                  <a:gd name="connsiteX35" fmla="*/ 1934651 w 2471737"/>
                  <a:gd name="connsiteY35" fmla="*/ 144990 h 169013"/>
                  <a:gd name="connsiteX36" fmla="*/ 2019756 w 2471737"/>
                  <a:gd name="connsiteY36" fmla="*/ 111278 h 169013"/>
                  <a:gd name="connsiteX37" fmla="*/ 2076450 w 2471737"/>
                  <a:gd name="connsiteY37" fmla="*/ 136475 h 169013"/>
                  <a:gd name="connsiteX38" fmla="*/ 2129794 w 2471737"/>
                  <a:gd name="connsiteY38" fmla="*/ 105868 h 169013"/>
                  <a:gd name="connsiteX39" fmla="*/ 2202656 w 2471737"/>
                  <a:gd name="connsiteY39" fmla="*/ 119806 h 169013"/>
                  <a:gd name="connsiteX40" fmla="*/ 2278856 w 2471737"/>
                  <a:gd name="connsiteY40" fmla="*/ 88850 h 169013"/>
                  <a:gd name="connsiteX41" fmla="*/ 2338387 w 2471737"/>
                  <a:gd name="connsiteY41" fmla="*/ 115044 h 169013"/>
                  <a:gd name="connsiteX42" fmla="*/ 2405062 w 2471737"/>
                  <a:gd name="connsiteY42" fmla="*/ 86469 h 169013"/>
                  <a:gd name="connsiteX43" fmla="*/ 2471737 w 2471737"/>
                  <a:gd name="connsiteY43"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235952 w 2471737"/>
                  <a:gd name="connsiteY3" fmla="*/ 103714 h 169013"/>
                  <a:gd name="connsiteX4" fmla="*/ 271248 w 2471737"/>
                  <a:gd name="connsiteY4" fmla="*/ 77474 h 169013"/>
                  <a:gd name="connsiteX5" fmla="*/ 309562 w 2471737"/>
                  <a:gd name="connsiteY5" fmla="*/ 95994 h 169013"/>
                  <a:gd name="connsiteX6" fmla="*/ 352425 w 2471737"/>
                  <a:gd name="connsiteY6" fmla="*/ 119806 h 169013"/>
                  <a:gd name="connsiteX7" fmla="*/ 395287 w 2471737"/>
                  <a:gd name="connsiteY7" fmla="*/ 107900 h 169013"/>
                  <a:gd name="connsiteX8" fmla="*/ 421481 w 2471737"/>
                  <a:gd name="connsiteY8" fmla="*/ 91231 h 169013"/>
                  <a:gd name="connsiteX9" fmla="*/ 500062 w 2471737"/>
                  <a:gd name="connsiteY9" fmla="*/ 103138 h 169013"/>
                  <a:gd name="connsiteX10" fmla="*/ 545306 w 2471737"/>
                  <a:gd name="connsiteY10" fmla="*/ 119806 h 169013"/>
                  <a:gd name="connsiteX11" fmla="*/ 595312 w 2471737"/>
                  <a:gd name="connsiteY11" fmla="*/ 93613 h 169013"/>
                  <a:gd name="connsiteX12" fmla="*/ 624143 w 2471737"/>
                  <a:gd name="connsiteY12" fmla="*/ 28185 h 169013"/>
                  <a:gd name="connsiteX13" fmla="*/ 680330 w 2471737"/>
                  <a:gd name="connsiteY13" fmla="*/ 5579 h 169013"/>
                  <a:gd name="connsiteX14" fmla="*/ 738651 w 2471737"/>
                  <a:gd name="connsiteY14" fmla="*/ 28244 h 169013"/>
                  <a:gd name="connsiteX15" fmla="*/ 783431 w 2471737"/>
                  <a:gd name="connsiteY15" fmla="*/ 98375 h 169013"/>
                  <a:gd name="connsiteX16" fmla="*/ 814387 w 2471737"/>
                  <a:gd name="connsiteY16" fmla="*/ 131713 h 169013"/>
                  <a:gd name="connsiteX17" fmla="*/ 862339 w 2471737"/>
                  <a:gd name="connsiteY17" fmla="*/ 126166 h 169013"/>
                  <a:gd name="connsiteX18" fmla="*/ 897177 w 2471737"/>
                  <a:gd name="connsiteY18" fmla="*/ 168887 h 169013"/>
                  <a:gd name="connsiteX19" fmla="*/ 954452 w 2471737"/>
                  <a:gd name="connsiteY19" fmla="*/ 138953 h 169013"/>
                  <a:gd name="connsiteX20" fmla="*/ 1002506 w 2471737"/>
                  <a:gd name="connsiteY20" fmla="*/ 129331 h 169013"/>
                  <a:gd name="connsiteX21" fmla="*/ 1035844 w 2471737"/>
                  <a:gd name="connsiteY21" fmla="*/ 95994 h 169013"/>
                  <a:gd name="connsiteX22" fmla="*/ 1097756 w 2471737"/>
                  <a:gd name="connsiteY22" fmla="*/ 124569 h 169013"/>
                  <a:gd name="connsiteX23" fmla="*/ 1178719 w 2471737"/>
                  <a:gd name="connsiteY23" fmla="*/ 117425 h 169013"/>
                  <a:gd name="connsiteX24" fmla="*/ 1257300 w 2471737"/>
                  <a:gd name="connsiteY24" fmla="*/ 95994 h 169013"/>
                  <a:gd name="connsiteX25" fmla="*/ 1312069 w 2471737"/>
                  <a:gd name="connsiteY25" fmla="*/ 129331 h 169013"/>
                  <a:gd name="connsiteX26" fmla="*/ 1362075 w 2471737"/>
                  <a:gd name="connsiteY26" fmla="*/ 100756 h 169013"/>
                  <a:gd name="connsiteX27" fmla="*/ 1440656 w 2471737"/>
                  <a:gd name="connsiteY27" fmla="*/ 124569 h 169013"/>
                  <a:gd name="connsiteX28" fmla="*/ 1500515 w 2471737"/>
                  <a:gd name="connsiteY28" fmla="*/ 98555 h 169013"/>
                  <a:gd name="connsiteX29" fmla="*/ 1582960 w 2471737"/>
                  <a:gd name="connsiteY29" fmla="*/ 19128 h 169013"/>
                  <a:gd name="connsiteX30" fmla="*/ 1666590 w 2471737"/>
                  <a:gd name="connsiteY30" fmla="*/ 2280 h 169013"/>
                  <a:gd name="connsiteX31" fmla="*/ 1722194 w 2471737"/>
                  <a:gd name="connsiteY31" fmla="*/ 56887 h 169013"/>
                  <a:gd name="connsiteX32" fmla="*/ 1766887 w 2471737"/>
                  <a:gd name="connsiteY32" fmla="*/ 91231 h 169013"/>
                  <a:gd name="connsiteX33" fmla="*/ 1809899 w 2471737"/>
                  <a:gd name="connsiteY33" fmla="*/ 153251 h 169013"/>
                  <a:gd name="connsiteX34" fmla="*/ 1885026 w 2471737"/>
                  <a:gd name="connsiteY34" fmla="*/ 130899 h 169013"/>
                  <a:gd name="connsiteX35" fmla="*/ 1934651 w 2471737"/>
                  <a:gd name="connsiteY35" fmla="*/ 144990 h 169013"/>
                  <a:gd name="connsiteX36" fmla="*/ 2019756 w 2471737"/>
                  <a:gd name="connsiteY36" fmla="*/ 111278 h 169013"/>
                  <a:gd name="connsiteX37" fmla="*/ 2076450 w 2471737"/>
                  <a:gd name="connsiteY37" fmla="*/ 136475 h 169013"/>
                  <a:gd name="connsiteX38" fmla="*/ 2129794 w 2471737"/>
                  <a:gd name="connsiteY38" fmla="*/ 105868 h 169013"/>
                  <a:gd name="connsiteX39" fmla="*/ 2202656 w 2471737"/>
                  <a:gd name="connsiteY39" fmla="*/ 119806 h 169013"/>
                  <a:gd name="connsiteX40" fmla="*/ 2278856 w 2471737"/>
                  <a:gd name="connsiteY40" fmla="*/ 88850 h 169013"/>
                  <a:gd name="connsiteX41" fmla="*/ 2338387 w 2471737"/>
                  <a:gd name="connsiteY41" fmla="*/ 115044 h 169013"/>
                  <a:gd name="connsiteX42" fmla="*/ 2405062 w 2471737"/>
                  <a:gd name="connsiteY42" fmla="*/ 86469 h 169013"/>
                  <a:gd name="connsiteX43" fmla="*/ 2471737 w 2471737"/>
                  <a:gd name="connsiteY43"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235952 w 2471737"/>
                  <a:gd name="connsiteY3" fmla="*/ 103714 h 169013"/>
                  <a:gd name="connsiteX4" fmla="*/ 271248 w 2471737"/>
                  <a:gd name="connsiteY4" fmla="*/ 77474 h 169013"/>
                  <a:gd name="connsiteX5" fmla="*/ 309562 w 2471737"/>
                  <a:gd name="connsiteY5" fmla="*/ 95994 h 169013"/>
                  <a:gd name="connsiteX6" fmla="*/ 369222 w 2471737"/>
                  <a:gd name="connsiteY6" fmla="*/ 89216 h 169013"/>
                  <a:gd name="connsiteX7" fmla="*/ 395287 w 2471737"/>
                  <a:gd name="connsiteY7" fmla="*/ 107900 h 169013"/>
                  <a:gd name="connsiteX8" fmla="*/ 421481 w 2471737"/>
                  <a:gd name="connsiteY8" fmla="*/ 91231 h 169013"/>
                  <a:gd name="connsiteX9" fmla="*/ 500062 w 2471737"/>
                  <a:gd name="connsiteY9" fmla="*/ 103138 h 169013"/>
                  <a:gd name="connsiteX10" fmla="*/ 545306 w 2471737"/>
                  <a:gd name="connsiteY10" fmla="*/ 119806 h 169013"/>
                  <a:gd name="connsiteX11" fmla="*/ 595312 w 2471737"/>
                  <a:gd name="connsiteY11" fmla="*/ 93613 h 169013"/>
                  <a:gd name="connsiteX12" fmla="*/ 624143 w 2471737"/>
                  <a:gd name="connsiteY12" fmla="*/ 28185 h 169013"/>
                  <a:gd name="connsiteX13" fmla="*/ 680330 w 2471737"/>
                  <a:gd name="connsiteY13" fmla="*/ 5579 h 169013"/>
                  <a:gd name="connsiteX14" fmla="*/ 738651 w 2471737"/>
                  <a:gd name="connsiteY14" fmla="*/ 28244 h 169013"/>
                  <a:gd name="connsiteX15" fmla="*/ 783431 w 2471737"/>
                  <a:gd name="connsiteY15" fmla="*/ 98375 h 169013"/>
                  <a:gd name="connsiteX16" fmla="*/ 814387 w 2471737"/>
                  <a:gd name="connsiteY16" fmla="*/ 131713 h 169013"/>
                  <a:gd name="connsiteX17" fmla="*/ 862339 w 2471737"/>
                  <a:gd name="connsiteY17" fmla="*/ 126166 h 169013"/>
                  <a:gd name="connsiteX18" fmla="*/ 897177 w 2471737"/>
                  <a:gd name="connsiteY18" fmla="*/ 168887 h 169013"/>
                  <a:gd name="connsiteX19" fmla="*/ 954452 w 2471737"/>
                  <a:gd name="connsiteY19" fmla="*/ 138953 h 169013"/>
                  <a:gd name="connsiteX20" fmla="*/ 1002506 w 2471737"/>
                  <a:gd name="connsiteY20" fmla="*/ 129331 h 169013"/>
                  <a:gd name="connsiteX21" fmla="*/ 1035844 w 2471737"/>
                  <a:gd name="connsiteY21" fmla="*/ 95994 h 169013"/>
                  <a:gd name="connsiteX22" fmla="*/ 1097756 w 2471737"/>
                  <a:gd name="connsiteY22" fmla="*/ 124569 h 169013"/>
                  <a:gd name="connsiteX23" fmla="*/ 1178719 w 2471737"/>
                  <a:gd name="connsiteY23" fmla="*/ 117425 h 169013"/>
                  <a:gd name="connsiteX24" fmla="*/ 1257300 w 2471737"/>
                  <a:gd name="connsiteY24" fmla="*/ 95994 h 169013"/>
                  <a:gd name="connsiteX25" fmla="*/ 1312069 w 2471737"/>
                  <a:gd name="connsiteY25" fmla="*/ 129331 h 169013"/>
                  <a:gd name="connsiteX26" fmla="*/ 1362075 w 2471737"/>
                  <a:gd name="connsiteY26" fmla="*/ 100756 h 169013"/>
                  <a:gd name="connsiteX27" fmla="*/ 1440656 w 2471737"/>
                  <a:gd name="connsiteY27" fmla="*/ 124569 h 169013"/>
                  <a:gd name="connsiteX28" fmla="*/ 1500515 w 2471737"/>
                  <a:gd name="connsiteY28" fmla="*/ 98555 h 169013"/>
                  <a:gd name="connsiteX29" fmla="*/ 1582960 w 2471737"/>
                  <a:gd name="connsiteY29" fmla="*/ 19128 h 169013"/>
                  <a:gd name="connsiteX30" fmla="*/ 1666590 w 2471737"/>
                  <a:gd name="connsiteY30" fmla="*/ 2280 h 169013"/>
                  <a:gd name="connsiteX31" fmla="*/ 1722194 w 2471737"/>
                  <a:gd name="connsiteY31" fmla="*/ 56887 h 169013"/>
                  <a:gd name="connsiteX32" fmla="*/ 1766887 w 2471737"/>
                  <a:gd name="connsiteY32" fmla="*/ 91231 h 169013"/>
                  <a:gd name="connsiteX33" fmla="*/ 1809899 w 2471737"/>
                  <a:gd name="connsiteY33" fmla="*/ 153251 h 169013"/>
                  <a:gd name="connsiteX34" fmla="*/ 1885026 w 2471737"/>
                  <a:gd name="connsiteY34" fmla="*/ 130899 h 169013"/>
                  <a:gd name="connsiteX35" fmla="*/ 1934651 w 2471737"/>
                  <a:gd name="connsiteY35" fmla="*/ 144990 h 169013"/>
                  <a:gd name="connsiteX36" fmla="*/ 2019756 w 2471737"/>
                  <a:gd name="connsiteY36" fmla="*/ 111278 h 169013"/>
                  <a:gd name="connsiteX37" fmla="*/ 2076450 w 2471737"/>
                  <a:gd name="connsiteY37" fmla="*/ 136475 h 169013"/>
                  <a:gd name="connsiteX38" fmla="*/ 2129794 w 2471737"/>
                  <a:gd name="connsiteY38" fmla="*/ 105868 h 169013"/>
                  <a:gd name="connsiteX39" fmla="*/ 2202656 w 2471737"/>
                  <a:gd name="connsiteY39" fmla="*/ 119806 h 169013"/>
                  <a:gd name="connsiteX40" fmla="*/ 2278856 w 2471737"/>
                  <a:gd name="connsiteY40" fmla="*/ 88850 h 169013"/>
                  <a:gd name="connsiteX41" fmla="*/ 2338387 w 2471737"/>
                  <a:gd name="connsiteY41" fmla="*/ 115044 h 169013"/>
                  <a:gd name="connsiteX42" fmla="*/ 2405062 w 2471737"/>
                  <a:gd name="connsiteY42" fmla="*/ 86469 h 169013"/>
                  <a:gd name="connsiteX43" fmla="*/ 2471737 w 2471737"/>
                  <a:gd name="connsiteY43"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235952 w 2471737"/>
                  <a:gd name="connsiteY3" fmla="*/ 103714 h 169013"/>
                  <a:gd name="connsiteX4" fmla="*/ 271248 w 2471737"/>
                  <a:gd name="connsiteY4" fmla="*/ 77474 h 169013"/>
                  <a:gd name="connsiteX5" fmla="*/ 309562 w 2471737"/>
                  <a:gd name="connsiteY5" fmla="*/ 95994 h 169013"/>
                  <a:gd name="connsiteX6" fmla="*/ 369222 w 2471737"/>
                  <a:gd name="connsiteY6" fmla="*/ 89216 h 169013"/>
                  <a:gd name="connsiteX7" fmla="*/ 395287 w 2471737"/>
                  <a:gd name="connsiteY7" fmla="*/ 107900 h 169013"/>
                  <a:gd name="connsiteX8" fmla="*/ 451642 w 2471737"/>
                  <a:gd name="connsiteY8" fmla="*/ 83640 h 169013"/>
                  <a:gd name="connsiteX9" fmla="*/ 500062 w 2471737"/>
                  <a:gd name="connsiteY9" fmla="*/ 103138 h 169013"/>
                  <a:gd name="connsiteX10" fmla="*/ 545306 w 2471737"/>
                  <a:gd name="connsiteY10" fmla="*/ 119806 h 169013"/>
                  <a:gd name="connsiteX11" fmla="*/ 595312 w 2471737"/>
                  <a:gd name="connsiteY11" fmla="*/ 93613 h 169013"/>
                  <a:gd name="connsiteX12" fmla="*/ 624143 w 2471737"/>
                  <a:gd name="connsiteY12" fmla="*/ 28185 h 169013"/>
                  <a:gd name="connsiteX13" fmla="*/ 680330 w 2471737"/>
                  <a:gd name="connsiteY13" fmla="*/ 5579 h 169013"/>
                  <a:gd name="connsiteX14" fmla="*/ 738651 w 2471737"/>
                  <a:gd name="connsiteY14" fmla="*/ 28244 h 169013"/>
                  <a:gd name="connsiteX15" fmla="*/ 783431 w 2471737"/>
                  <a:gd name="connsiteY15" fmla="*/ 98375 h 169013"/>
                  <a:gd name="connsiteX16" fmla="*/ 814387 w 2471737"/>
                  <a:gd name="connsiteY16" fmla="*/ 131713 h 169013"/>
                  <a:gd name="connsiteX17" fmla="*/ 862339 w 2471737"/>
                  <a:gd name="connsiteY17" fmla="*/ 126166 h 169013"/>
                  <a:gd name="connsiteX18" fmla="*/ 897177 w 2471737"/>
                  <a:gd name="connsiteY18" fmla="*/ 168887 h 169013"/>
                  <a:gd name="connsiteX19" fmla="*/ 954452 w 2471737"/>
                  <a:gd name="connsiteY19" fmla="*/ 138953 h 169013"/>
                  <a:gd name="connsiteX20" fmla="*/ 1002506 w 2471737"/>
                  <a:gd name="connsiteY20" fmla="*/ 129331 h 169013"/>
                  <a:gd name="connsiteX21" fmla="*/ 1035844 w 2471737"/>
                  <a:gd name="connsiteY21" fmla="*/ 95994 h 169013"/>
                  <a:gd name="connsiteX22" fmla="*/ 1097756 w 2471737"/>
                  <a:gd name="connsiteY22" fmla="*/ 124569 h 169013"/>
                  <a:gd name="connsiteX23" fmla="*/ 1178719 w 2471737"/>
                  <a:gd name="connsiteY23" fmla="*/ 117425 h 169013"/>
                  <a:gd name="connsiteX24" fmla="*/ 1257300 w 2471737"/>
                  <a:gd name="connsiteY24" fmla="*/ 95994 h 169013"/>
                  <a:gd name="connsiteX25" fmla="*/ 1312069 w 2471737"/>
                  <a:gd name="connsiteY25" fmla="*/ 129331 h 169013"/>
                  <a:gd name="connsiteX26" fmla="*/ 1362075 w 2471737"/>
                  <a:gd name="connsiteY26" fmla="*/ 100756 h 169013"/>
                  <a:gd name="connsiteX27" fmla="*/ 1440656 w 2471737"/>
                  <a:gd name="connsiteY27" fmla="*/ 124569 h 169013"/>
                  <a:gd name="connsiteX28" fmla="*/ 1500515 w 2471737"/>
                  <a:gd name="connsiteY28" fmla="*/ 98555 h 169013"/>
                  <a:gd name="connsiteX29" fmla="*/ 1582960 w 2471737"/>
                  <a:gd name="connsiteY29" fmla="*/ 19128 h 169013"/>
                  <a:gd name="connsiteX30" fmla="*/ 1666590 w 2471737"/>
                  <a:gd name="connsiteY30" fmla="*/ 2280 h 169013"/>
                  <a:gd name="connsiteX31" fmla="*/ 1722194 w 2471737"/>
                  <a:gd name="connsiteY31" fmla="*/ 56887 h 169013"/>
                  <a:gd name="connsiteX32" fmla="*/ 1766887 w 2471737"/>
                  <a:gd name="connsiteY32" fmla="*/ 91231 h 169013"/>
                  <a:gd name="connsiteX33" fmla="*/ 1809899 w 2471737"/>
                  <a:gd name="connsiteY33" fmla="*/ 153251 h 169013"/>
                  <a:gd name="connsiteX34" fmla="*/ 1885026 w 2471737"/>
                  <a:gd name="connsiteY34" fmla="*/ 130899 h 169013"/>
                  <a:gd name="connsiteX35" fmla="*/ 1934651 w 2471737"/>
                  <a:gd name="connsiteY35" fmla="*/ 144990 h 169013"/>
                  <a:gd name="connsiteX36" fmla="*/ 2019756 w 2471737"/>
                  <a:gd name="connsiteY36" fmla="*/ 111278 h 169013"/>
                  <a:gd name="connsiteX37" fmla="*/ 2076450 w 2471737"/>
                  <a:gd name="connsiteY37" fmla="*/ 136475 h 169013"/>
                  <a:gd name="connsiteX38" fmla="*/ 2129794 w 2471737"/>
                  <a:gd name="connsiteY38" fmla="*/ 105868 h 169013"/>
                  <a:gd name="connsiteX39" fmla="*/ 2202656 w 2471737"/>
                  <a:gd name="connsiteY39" fmla="*/ 119806 h 169013"/>
                  <a:gd name="connsiteX40" fmla="*/ 2278856 w 2471737"/>
                  <a:gd name="connsiteY40" fmla="*/ 88850 h 169013"/>
                  <a:gd name="connsiteX41" fmla="*/ 2338387 w 2471737"/>
                  <a:gd name="connsiteY41" fmla="*/ 115044 h 169013"/>
                  <a:gd name="connsiteX42" fmla="*/ 2405062 w 2471737"/>
                  <a:gd name="connsiteY42" fmla="*/ 86469 h 169013"/>
                  <a:gd name="connsiteX43" fmla="*/ 2471737 w 2471737"/>
                  <a:gd name="connsiteY43"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235952 w 2471737"/>
                  <a:gd name="connsiteY3" fmla="*/ 103714 h 169013"/>
                  <a:gd name="connsiteX4" fmla="*/ 271248 w 2471737"/>
                  <a:gd name="connsiteY4" fmla="*/ 77474 h 169013"/>
                  <a:gd name="connsiteX5" fmla="*/ 309562 w 2471737"/>
                  <a:gd name="connsiteY5" fmla="*/ 95994 h 169013"/>
                  <a:gd name="connsiteX6" fmla="*/ 369222 w 2471737"/>
                  <a:gd name="connsiteY6" fmla="*/ 89216 h 169013"/>
                  <a:gd name="connsiteX7" fmla="*/ 395287 w 2471737"/>
                  <a:gd name="connsiteY7" fmla="*/ 107900 h 169013"/>
                  <a:gd name="connsiteX8" fmla="*/ 451642 w 2471737"/>
                  <a:gd name="connsiteY8" fmla="*/ 83640 h 169013"/>
                  <a:gd name="connsiteX9" fmla="*/ 500062 w 2471737"/>
                  <a:gd name="connsiteY9" fmla="*/ 103138 h 169013"/>
                  <a:gd name="connsiteX10" fmla="*/ 551408 w 2471737"/>
                  <a:gd name="connsiteY10" fmla="*/ 106065 h 169013"/>
                  <a:gd name="connsiteX11" fmla="*/ 595312 w 2471737"/>
                  <a:gd name="connsiteY11" fmla="*/ 93613 h 169013"/>
                  <a:gd name="connsiteX12" fmla="*/ 624143 w 2471737"/>
                  <a:gd name="connsiteY12" fmla="*/ 28185 h 169013"/>
                  <a:gd name="connsiteX13" fmla="*/ 680330 w 2471737"/>
                  <a:gd name="connsiteY13" fmla="*/ 5579 h 169013"/>
                  <a:gd name="connsiteX14" fmla="*/ 738651 w 2471737"/>
                  <a:gd name="connsiteY14" fmla="*/ 28244 h 169013"/>
                  <a:gd name="connsiteX15" fmla="*/ 783431 w 2471737"/>
                  <a:gd name="connsiteY15" fmla="*/ 98375 h 169013"/>
                  <a:gd name="connsiteX16" fmla="*/ 814387 w 2471737"/>
                  <a:gd name="connsiteY16" fmla="*/ 131713 h 169013"/>
                  <a:gd name="connsiteX17" fmla="*/ 862339 w 2471737"/>
                  <a:gd name="connsiteY17" fmla="*/ 126166 h 169013"/>
                  <a:gd name="connsiteX18" fmla="*/ 897177 w 2471737"/>
                  <a:gd name="connsiteY18" fmla="*/ 168887 h 169013"/>
                  <a:gd name="connsiteX19" fmla="*/ 954452 w 2471737"/>
                  <a:gd name="connsiteY19" fmla="*/ 138953 h 169013"/>
                  <a:gd name="connsiteX20" fmla="*/ 1002506 w 2471737"/>
                  <a:gd name="connsiteY20" fmla="*/ 129331 h 169013"/>
                  <a:gd name="connsiteX21" fmla="*/ 1035844 w 2471737"/>
                  <a:gd name="connsiteY21" fmla="*/ 95994 h 169013"/>
                  <a:gd name="connsiteX22" fmla="*/ 1097756 w 2471737"/>
                  <a:gd name="connsiteY22" fmla="*/ 124569 h 169013"/>
                  <a:gd name="connsiteX23" fmla="*/ 1178719 w 2471737"/>
                  <a:gd name="connsiteY23" fmla="*/ 117425 h 169013"/>
                  <a:gd name="connsiteX24" fmla="*/ 1257300 w 2471737"/>
                  <a:gd name="connsiteY24" fmla="*/ 95994 h 169013"/>
                  <a:gd name="connsiteX25" fmla="*/ 1312069 w 2471737"/>
                  <a:gd name="connsiteY25" fmla="*/ 129331 h 169013"/>
                  <a:gd name="connsiteX26" fmla="*/ 1362075 w 2471737"/>
                  <a:gd name="connsiteY26" fmla="*/ 100756 h 169013"/>
                  <a:gd name="connsiteX27" fmla="*/ 1440656 w 2471737"/>
                  <a:gd name="connsiteY27" fmla="*/ 124569 h 169013"/>
                  <a:gd name="connsiteX28" fmla="*/ 1500515 w 2471737"/>
                  <a:gd name="connsiteY28" fmla="*/ 98555 h 169013"/>
                  <a:gd name="connsiteX29" fmla="*/ 1582960 w 2471737"/>
                  <a:gd name="connsiteY29" fmla="*/ 19128 h 169013"/>
                  <a:gd name="connsiteX30" fmla="*/ 1666590 w 2471737"/>
                  <a:gd name="connsiteY30" fmla="*/ 2280 h 169013"/>
                  <a:gd name="connsiteX31" fmla="*/ 1722194 w 2471737"/>
                  <a:gd name="connsiteY31" fmla="*/ 56887 h 169013"/>
                  <a:gd name="connsiteX32" fmla="*/ 1766887 w 2471737"/>
                  <a:gd name="connsiteY32" fmla="*/ 91231 h 169013"/>
                  <a:gd name="connsiteX33" fmla="*/ 1809899 w 2471737"/>
                  <a:gd name="connsiteY33" fmla="*/ 153251 h 169013"/>
                  <a:gd name="connsiteX34" fmla="*/ 1885026 w 2471737"/>
                  <a:gd name="connsiteY34" fmla="*/ 130899 h 169013"/>
                  <a:gd name="connsiteX35" fmla="*/ 1934651 w 2471737"/>
                  <a:gd name="connsiteY35" fmla="*/ 144990 h 169013"/>
                  <a:gd name="connsiteX36" fmla="*/ 2019756 w 2471737"/>
                  <a:gd name="connsiteY36" fmla="*/ 111278 h 169013"/>
                  <a:gd name="connsiteX37" fmla="*/ 2076450 w 2471737"/>
                  <a:gd name="connsiteY37" fmla="*/ 136475 h 169013"/>
                  <a:gd name="connsiteX38" fmla="*/ 2129794 w 2471737"/>
                  <a:gd name="connsiteY38" fmla="*/ 105868 h 169013"/>
                  <a:gd name="connsiteX39" fmla="*/ 2202656 w 2471737"/>
                  <a:gd name="connsiteY39" fmla="*/ 119806 h 169013"/>
                  <a:gd name="connsiteX40" fmla="*/ 2278856 w 2471737"/>
                  <a:gd name="connsiteY40" fmla="*/ 88850 h 169013"/>
                  <a:gd name="connsiteX41" fmla="*/ 2338387 w 2471737"/>
                  <a:gd name="connsiteY41" fmla="*/ 115044 h 169013"/>
                  <a:gd name="connsiteX42" fmla="*/ 2405062 w 2471737"/>
                  <a:gd name="connsiteY42" fmla="*/ 86469 h 169013"/>
                  <a:gd name="connsiteX43" fmla="*/ 2471737 w 2471737"/>
                  <a:gd name="connsiteY43"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235952 w 2471737"/>
                  <a:gd name="connsiteY3" fmla="*/ 103714 h 169013"/>
                  <a:gd name="connsiteX4" fmla="*/ 271248 w 2471737"/>
                  <a:gd name="connsiteY4" fmla="*/ 77474 h 169013"/>
                  <a:gd name="connsiteX5" fmla="*/ 309562 w 2471737"/>
                  <a:gd name="connsiteY5" fmla="*/ 95994 h 169013"/>
                  <a:gd name="connsiteX6" fmla="*/ 369222 w 2471737"/>
                  <a:gd name="connsiteY6" fmla="*/ 89216 h 169013"/>
                  <a:gd name="connsiteX7" fmla="*/ 395287 w 2471737"/>
                  <a:gd name="connsiteY7" fmla="*/ 107900 h 169013"/>
                  <a:gd name="connsiteX8" fmla="*/ 451642 w 2471737"/>
                  <a:gd name="connsiteY8" fmla="*/ 83640 h 169013"/>
                  <a:gd name="connsiteX9" fmla="*/ 500062 w 2471737"/>
                  <a:gd name="connsiteY9" fmla="*/ 103138 h 169013"/>
                  <a:gd name="connsiteX10" fmla="*/ 551408 w 2471737"/>
                  <a:gd name="connsiteY10" fmla="*/ 106065 h 169013"/>
                  <a:gd name="connsiteX11" fmla="*/ 597820 w 2471737"/>
                  <a:gd name="connsiteY11" fmla="*/ 75894 h 169013"/>
                  <a:gd name="connsiteX12" fmla="*/ 624143 w 2471737"/>
                  <a:gd name="connsiteY12" fmla="*/ 28185 h 169013"/>
                  <a:gd name="connsiteX13" fmla="*/ 680330 w 2471737"/>
                  <a:gd name="connsiteY13" fmla="*/ 5579 h 169013"/>
                  <a:gd name="connsiteX14" fmla="*/ 738651 w 2471737"/>
                  <a:gd name="connsiteY14" fmla="*/ 28244 h 169013"/>
                  <a:gd name="connsiteX15" fmla="*/ 783431 w 2471737"/>
                  <a:gd name="connsiteY15" fmla="*/ 98375 h 169013"/>
                  <a:gd name="connsiteX16" fmla="*/ 814387 w 2471737"/>
                  <a:gd name="connsiteY16" fmla="*/ 131713 h 169013"/>
                  <a:gd name="connsiteX17" fmla="*/ 862339 w 2471737"/>
                  <a:gd name="connsiteY17" fmla="*/ 126166 h 169013"/>
                  <a:gd name="connsiteX18" fmla="*/ 897177 w 2471737"/>
                  <a:gd name="connsiteY18" fmla="*/ 168887 h 169013"/>
                  <a:gd name="connsiteX19" fmla="*/ 954452 w 2471737"/>
                  <a:gd name="connsiteY19" fmla="*/ 138953 h 169013"/>
                  <a:gd name="connsiteX20" fmla="*/ 1002506 w 2471737"/>
                  <a:gd name="connsiteY20" fmla="*/ 129331 h 169013"/>
                  <a:gd name="connsiteX21" fmla="*/ 1035844 w 2471737"/>
                  <a:gd name="connsiteY21" fmla="*/ 95994 h 169013"/>
                  <a:gd name="connsiteX22" fmla="*/ 1097756 w 2471737"/>
                  <a:gd name="connsiteY22" fmla="*/ 124569 h 169013"/>
                  <a:gd name="connsiteX23" fmla="*/ 1178719 w 2471737"/>
                  <a:gd name="connsiteY23" fmla="*/ 117425 h 169013"/>
                  <a:gd name="connsiteX24" fmla="*/ 1257300 w 2471737"/>
                  <a:gd name="connsiteY24" fmla="*/ 95994 h 169013"/>
                  <a:gd name="connsiteX25" fmla="*/ 1312069 w 2471737"/>
                  <a:gd name="connsiteY25" fmla="*/ 129331 h 169013"/>
                  <a:gd name="connsiteX26" fmla="*/ 1362075 w 2471737"/>
                  <a:gd name="connsiteY26" fmla="*/ 100756 h 169013"/>
                  <a:gd name="connsiteX27" fmla="*/ 1440656 w 2471737"/>
                  <a:gd name="connsiteY27" fmla="*/ 124569 h 169013"/>
                  <a:gd name="connsiteX28" fmla="*/ 1500515 w 2471737"/>
                  <a:gd name="connsiteY28" fmla="*/ 98555 h 169013"/>
                  <a:gd name="connsiteX29" fmla="*/ 1582960 w 2471737"/>
                  <a:gd name="connsiteY29" fmla="*/ 19128 h 169013"/>
                  <a:gd name="connsiteX30" fmla="*/ 1666590 w 2471737"/>
                  <a:gd name="connsiteY30" fmla="*/ 2280 h 169013"/>
                  <a:gd name="connsiteX31" fmla="*/ 1722194 w 2471737"/>
                  <a:gd name="connsiteY31" fmla="*/ 56887 h 169013"/>
                  <a:gd name="connsiteX32" fmla="*/ 1766887 w 2471737"/>
                  <a:gd name="connsiteY32" fmla="*/ 91231 h 169013"/>
                  <a:gd name="connsiteX33" fmla="*/ 1809899 w 2471737"/>
                  <a:gd name="connsiteY33" fmla="*/ 153251 h 169013"/>
                  <a:gd name="connsiteX34" fmla="*/ 1885026 w 2471737"/>
                  <a:gd name="connsiteY34" fmla="*/ 130899 h 169013"/>
                  <a:gd name="connsiteX35" fmla="*/ 1934651 w 2471737"/>
                  <a:gd name="connsiteY35" fmla="*/ 144990 h 169013"/>
                  <a:gd name="connsiteX36" fmla="*/ 2019756 w 2471737"/>
                  <a:gd name="connsiteY36" fmla="*/ 111278 h 169013"/>
                  <a:gd name="connsiteX37" fmla="*/ 2076450 w 2471737"/>
                  <a:gd name="connsiteY37" fmla="*/ 136475 h 169013"/>
                  <a:gd name="connsiteX38" fmla="*/ 2129794 w 2471737"/>
                  <a:gd name="connsiteY38" fmla="*/ 105868 h 169013"/>
                  <a:gd name="connsiteX39" fmla="*/ 2202656 w 2471737"/>
                  <a:gd name="connsiteY39" fmla="*/ 119806 h 169013"/>
                  <a:gd name="connsiteX40" fmla="*/ 2278856 w 2471737"/>
                  <a:gd name="connsiteY40" fmla="*/ 88850 h 169013"/>
                  <a:gd name="connsiteX41" fmla="*/ 2338387 w 2471737"/>
                  <a:gd name="connsiteY41" fmla="*/ 115044 h 169013"/>
                  <a:gd name="connsiteX42" fmla="*/ 2405062 w 2471737"/>
                  <a:gd name="connsiteY42" fmla="*/ 86469 h 169013"/>
                  <a:gd name="connsiteX43" fmla="*/ 2471737 w 2471737"/>
                  <a:gd name="connsiteY43"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235952 w 2471737"/>
                  <a:gd name="connsiteY3" fmla="*/ 103714 h 169013"/>
                  <a:gd name="connsiteX4" fmla="*/ 271248 w 2471737"/>
                  <a:gd name="connsiteY4" fmla="*/ 77474 h 169013"/>
                  <a:gd name="connsiteX5" fmla="*/ 309562 w 2471737"/>
                  <a:gd name="connsiteY5" fmla="*/ 95994 h 169013"/>
                  <a:gd name="connsiteX6" fmla="*/ 369222 w 2471737"/>
                  <a:gd name="connsiteY6" fmla="*/ 89216 h 169013"/>
                  <a:gd name="connsiteX7" fmla="*/ 395287 w 2471737"/>
                  <a:gd name="connsiteY7" fmla="*/ 107900 h 169013"/>
                  <a:gd name="connsiteX8" fmla="*/ 451642 w 2471737"/>
                  <a:gd name="connsiteY8" fmla="*/ 83640 h 169013"/>
                  <a:gd name="connsiteX9" fmla="*/ 500062 w 2471737"/>
                  <a:gd name="connsiteY9" fmla="*/ 103138 h 169013"/>
                  <a:gd name="connsiteX10" fmla="*/ 545729 w 2471737"/>
                  <a:gd name="connsiteY10" fmla="*/ 87478 h 169013"/>
                  <a:gd name="connsiteX11" fmla="*/ 597820 w 2471737"/>
                  <a:gd name="connsiteY11" fmla="*/ 75894 h 169013"/>
                  <a:gd name="connsiteX12" fmla="*/ 624143 w 2471737"/>
                  <a:gd name="connsiteY12" fmla="*/ 28185 h 169013"/>
                  <a:gd name="connsiteX13" fmla="*/ 680330 w 2471737"/>
                  <a:gd name="connsiteY13" fmla="*/ 5579 h 169013"/>
                  <a:gd name="connsiteX14" fmla="*/ 738651 w 2471737"/>
                  <a:gd name="connsiteY14" fmla="*/ 28244 h 169013"/>
                  <a:gd name="connsiteX15" fmla="*/ 783431 w 2471737"/>
                  <a:gd name="connsiteY15" fmla="*/ 98375 h 169013"/>
                  <a:gd name="connsiteX16" fmla="*/ 814387 w 2471737"/>
                  <a:gd name="connsiteY16" fmla="*/ 131713 h 169013"/>
                  <a:gd name="connsiteX17" fmla="*/ 862339 w 2471737"/>
                  <a:gd name="connsiteY17" fmla="*/ 126166 h 169013"/>
                  <a:gd name="connsiteX18" fmla="*/ 897177 w 2471737"/>
                  <a:gd name="connsiteY18" fmla="*/ 168887 h 169013"/>
                  <a:gd name="connsiteX19" fmla="*/ 954452 w 2471737"/>
                  <a:gd name="connsiteY19" fmla="*/ 138953 h 169013"/>
                  <a:gd name="connsiteX20" fmla="*/ 1002506 w 2471737"/>
                  <a:gd name="connsiteY20" fmla="*/ 129331 h 169013"/>
                  <a:gd name="connsiteX21" fmla="*/ 1035844 w 2471737"/>
                  <a:gd name="connsiteY21" fmla="*/ 95994 h 169013"/>
                  <a:gd name="connsiteX22" fmla="*/ 1097756 w 2471737"/>
                  <a:gd name="connsiteY22" fmla="*/ 124569 h 169013"/>
                  <a:gd name="connsiteX23" fmla="*/ 1178719 w 2471737"/>
                  <a:gd name="connsiteY23" fmla="*/ 117425 h 169013"/>
                  <a:gd name="connsiteX24" fmla="*/ 1257300 w 2471737"/>
                  <a:gd name="connsiteY24" fmla="*/ 95994 h 169013"/>
                  <a:gd name="connsiteX25" fmla="*/ 1312069 w 2471737"/>
                  <a:gd name="connsiteY25" fmla="*/ 129331 h 169013"/>
                  <a:gd name="connsiteX26" fmla="*/ 1362075 w 2471737"/>
                  <a:gd name="connsiteY26" fmla="*/ 100756 h 169013"/>
                  <a:gd name="connsiteX27" fmla="*/ 1440656 w 2471737"/>
                  <a:gd name="connsiteY27" fmla="*/ 124569 h 169013"/>
                  <a:gd name="connsiteX28" fmla="*/ 1500515 w 2471737"/>
                  <a:gd name="connsiteY28" fmla="*/ 98555 h 169013"/>
                  <a:gd name="connsiteX29" fmla="*/ 1582960 w 2471737"/>
                  <a:gd name="connsiteY29" fmla="*/ 19128 h 169013"/>
                  <a:gd name="connsiteX30" fmla="*/ 1666590 w 2471737"/>
                  <a:gd name="connsiteY30" fmla="*/ 2280 h 169013"/>
                  <a:gd name="connsiteX31" fmla="*/ 1722194 w 2471737"/>
                  <a:gd name="connsiteY31" fmla="*/ 56887 h 169013"/>
                  <a:gd name="connsiteX32" fmla="*/ 1766887 w 2471737"/>
                  <a:gd name="connsiteY32" fmla="*/ 91231 h 169013"/>
                  <a:gd name="connsiteX33" fmla="*/ 1809899 w 2471737"/>
                  <a:gd name="connsiteY33" fmla="*/ 153251 h 169013"/>
                  <a:gd name="connsiteX34" fmla="*/ 1885026 w 2471737"/>
                  <a:gd name="connsiteY34" fmla="*/ 130899 h 169013"/>
                  <a:gd name="connsiteX35" fmla="*/ 1934651 w 2471737"/>
                  <a:gd name="connsiteY35" fmla="*/ 144990 h 169013"/>
                  <a:gd name="connsiteX36" fmla="*/ 2019756 w 2471737"/>
                  <a:gd name="connsiteY36" fmla="*/ 111278 h 169013"/>
                  <a:gd name="connsiteX37" fmla="*/ 2076450 w 2471737"/>
                  <a:gd name="connsiteY37" fmla="*/ 136475 h 169013"/>
                  <a:gd name="connsiteX38" fmla="*/ 2129794 w 2471737"/>
                  <a:gd name="connsiteY38" fmla="*/ 105868 h 169013"/>
                  <a:gd name="connsiteX39" fmla="*/ 2202656 w 2471737"/>
                  <a:gd name="connsiteY39" fmla="*/ 119806 h 169013"/>
                  <a:gd name="connsiteX40" fmla="*/ 2278856 w 2471737"/>
                  <a:gd name="connsiteY40" fmla="*/ 88850 h 169013"/>
                  <a:gd name="connsiteX41" fmla="*/ 2338387 w 2471737"/>
                  <a:gd name="connsiteY41" fmla="*/ 115044 h 169013"/>
                  <a:gd name="connsiteX42" fmla="*/ 2405062 w 2471737"/>
                  <a:gd name="connsiteY42" fmla="*/ 86469 h 169013"/>
                  <a:gd name="connsiteX43" fmla="*/ 2471737 w 2471737"/>
                  <a:gd name="connsiteY43"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235952 w 2471737"/>
                  <a:gd name="connsiteY3" fmla="*/ 103714 h 169013"/>
                  <a:gd name="connsiteX4" fmla="*/ 271248 w 2471737"/>
                  <a:gd name="connsiteY4" fmla="*/ 77474 h 169013"/>
                  <a:gd name="connsiteX5" fmla="*/ 309562 w 2471737"/>
                  <a:gd name="connsiteY5" fmla="*/ 95994 h 169013"/>
                  <a:gd name="connsiteX6" fmla="*/ 369222 w 2471737"/>
                  <a:gd name="connsiteY6" fmla="*/ 89216 h 169013"/>
                  <a:gd name="connsiteX7" fmla="*/ 395287 w 2471737"/>
                  <a:gd name="connsiteY7" fmla="*/ 107900 h 169013"/>
                  <a:gd name="connsiteX8" fmla="*/ 451642 w 2471737"/>
                  <a:gd name="connsiteY8" fmla="*/ 83640 h 169013"/>
                  <a:gd name="connsiteX9" fmla="*/ 500062 w 2471737"/>
                  <a:gd name="connsiteY9" fmla="*/ 103138 h 169013"/>
                  <a:gd name="connsiteX10" fmla="*/ 545729 w 2471737"/>
                  <a:gd name="connsiteY10" fmla="*/ 87478 h 169013"/>
                  <a:gd name="connsiteX11" fmla="*/ 579359 w 2471737"/>
                  <a:gd name="connsiteY11" fmla="*/ 59546 h 169013"/>
                  <a:gd name="connsiteX12" fmla="*/ 624143 w 2471737"/>
                  <a:gd name="connsiteY12" fmla="*/ 28185 h 169013"/>
                  <a:gd name="connsiteX13" fmla="*/ 680330 w 2471737"/>
                  <a:gd name="connsiteY13" fmla="*/ 5579 h 169013"/>
                  <a:gd name="connsiteX14" fmla="*/ 738651 w 2471737"/>
                  <a:gd name="connsiteY14" fmla="*/ 28244 h 169013"/>
                  <a:gd name="connsiteX15" fmla="*/ 783431 w 2471737"/>
                  <a:gd name="connsiteY15" fmla="*/ 98375 h 169013"/>
                  <a:gd name="connsiteX16" fmla="*/ 814387 w 2471737"/>
                  <a:gd name="connsiteY16" fmla="*/ 131713 h 169013"/>
                  <a:gd name="connsiteX17" fmla="*/ 862339 w 2471737"/>
                  <a:gd name="connsiteY17" fmla="*/ 126166 h 169013"/>
                  <a:gd name="connsiteX18" fmla="*/ 897177 w 2471737"/>
                  <a:gd name="connsiteY18" fmla="*/ 168887 h 169013"/>
                  <a:gd name="connsiteX19" fmla="*/ 954452 w 2471737"/>
                  <a:gd name="connsiteY19" fmla="*/ 138953 h 169013"/>
                  <a:gd name="connsiteX20" fmla="*/ 1002506 w 2471737"/>
                  <a:gd name="connsiteY20" fmla="*/ 129331 h 169013"/>
                  <a:gd name="connsiteX21" fmla="*/ 1035844 w 2471737"/>
                  <a:gd name="connsiteY21" fmla="*/ 95994 h 169013"/>
                  <a:gd name="connsiteX22" fmla="*/ 1097756 w 2471737"/>
                  <a:gd name="connsiteY22" fmla="*/ 124569 h 169013"/>
                  <a:gd name="connsiteX23" fmla="*/ 1178719 w 2471737"/>
                  <a:gd name="connsiteY23" fmla="*/ 117425 h 169013"/>
                  <a:gd name="connsiteX24" fmla="*/ 1257300 w 2471737"/>
                  <a:gd name="connsiteY24" fmla="*/ 95994 h 169013"/>
                  <a:gd name="connsiteX25" fmla="*/ 1312069 w 2471737"/>
                  <a:gd name="connsiteY25" fmla="*/ 129331 h 169013"/>
                  <a:gd name="connsiteX26" fmla="*/ 1362075 w 2471737"/>
                  <a:gd name="connsiteY26" fmla="*/ 100756 h 169013"/>
                  <a:gd name="connsiteX27" fmla="*/ 1440656 w 2471737"/>
                  <a:gd name="connsiteY27" fmla="*/ 124569 h 169013"/>
                  <a:gd name="connsiteX28" fmla="*/ 1500515 w 2471737"/>
                  <a:gd name="connsiteY28" fmla="*/ 98555 h 169013"/>
                  <a:gd name="connsiteX29" fmla="*/ 1582960 w 2471737"/>
                  <a:gd name="connsiteY29" fmla="*/ 19128 h 169013"/>
                  <a:gd name="connsiteX30" fmla="*/ 1666590 w 2471737"/>
                  <a:gd name="connsiteY30" fmla="*/ 2280 h 169013"/>
                  <a:gd name="connsiteX31" fmla="*/ 1722194 w 2471737"/>
                  <a:gd name="connsiteY31" fmla="*/ 56887 h 169013"/>
                  <a:gd name="connsiteX32" fmla="*/ 1766887 w 2471737"/>
                  <a:gd name="connsiteY32" fmla="*/ 91231 h 169013"/>
                  <a:gd name="connsiteX33" fmla="*/ 1809899 w 2471737"/>
                  <a:gd name="connsiteY33" fmla="*/ 153251 h 169013"/>
                  <a:gd name="connsiteX34" fmla="*/ 1885026 w 2471737"/>
                  <a:gd name="connsiteY34" fmla="*/ 130899 h 169013"/>
                  <a:gd name="connsiteX35" fmla="*/ 1934651 w 2471737"/>
                  <a:gd name="connsiteY35" fmla="*/ 144990 h 169013"/>
                  <a:gd name="connsiteX36" fmla="*/ 2019756 w 2471737"/>
                  <a:gd name="connsiteY36" fmla="*/ 111278 h 169013"/>
                  <a:gd name="connsiteX37" fmla="*/ 2076450 w 2471737"/>
                  <a:gd name="connsiteY37" fmla="*/ 136475 h 169013"/>
                  <a:gd name="connsiteX38" fmla="*/ 2129794 w 2471737"/>
                  <a:gd name="connsiteY38" fmla="*/ 105868 h 169013"/>
                  <a:gd name="connsiteX39" fmla="*/ 2202656 w 2471737"/>
                  <a:gd name="connsiteY39" fmla="*/ 119806 h 169013"/>
                  <a:gd name="connsiteX40" fmla="*/ 2278856 w 2471737"/>
                  <a:gd name="connsiteY40" fmla="*/ 88850 h 169013"/>
                  <a:gd name="connsiteX41" fmla="*/ 2338387 w 2471737"/>
                  <a:gd name="connsiteY41" fmla="*/ 115044 h 169013"/>
                  <a:gd name="connsiteX42" fmla="*/ 2405062 w 2471737"/>
                  <a:gd name="connsiteY42" fmla="*/ 86469 h 169013"/>
                  <a:gd name="connsiteX43" fmla="*/ 2471737 w 2471737"/>
                  <a:gd name="connsiteY43"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235952 w 2471737"/>
                  <a:gd name="connsiteY3" fmla="*/ 103714 h 169013"/>
                  <a:gd name="connsiteX4" fmla="*/ 271248 w 2471737"/>
                  <a:gd name="connsiteY4" fmla="*/ 77474 h 169013"/>
                  <a:gd name="connsiteX5" fmla="*/ 309562 w 2471737"/>
                  <a:gd name="connsiteY5" fmla="*/ 95994 h 169013"/>
                  <a:gd name="connsiteX6" fmla="*/ 369222 w 2471737"/>
                  <a:gd name="connsiteY6" fmla="*/ 89216 h 169013"/>
                  <a:gd name="connsiteX7" fmla="*/ 395287 w 2471737"/>
                  <a:gd name="connsiteY7" fmla="*/ 107900 h 169013"/>
                  <a:gd name="connsiteX8" fmla="*/ 451642 w 2471737"/>
                  <a:gd name="connsiteY8" fmla="*/ 83640 h 169013"/>
                  <a:gd name="connsiteX9" fmla="*/ 500062 w 2471737"/>
                  <a:gd name="connsiteY9" fmla="*/ 103138 h 169013"/>
                  <a:gd name="connsiteX10" fmla="*/ 545729 w 2471737"/>
                  <a:gd name="connsiteY10" fmla="*/ 87478 h 169013"/>
                  <a:gd name="connsiteX11" fmla="*/ 579359 w 2471737"/>
                  <a:gd name="connsiteY11" fmla="*/ 59546 h 169013"/>
                  <a:gd name="connsiteX12" fmla="*/ 624143 w 2471737"/>
                  <a:gd name="connsiteY12" fmla="*/ 28185 h 169013"/>
                  <a:gd name="connsiteX13" fmla="*/ 680330 w 2471737"/>
                  <a:gd name="connsiteY13" fmla="*/ 5579 h 169013"/>
                  <a:gd name="connsiteX14" fmla="*/ 738651 w 2471737"/>
                  <a:gd name="connsiteY14" fmla="*/ 28244 h 169013"/>
                  <a:gd name="connsiteX15" fmla="*/ 783431 w 2471737"/>
                  <a:gd name="connsiteY15" fmla="*/ 98375 h 169013"/>
                  <a:gd name="connsiteX16" fmla="*/ 814387 w 2471737"/>
                  <a:gd name="connsiteY16" fmla="*/ 131713 h 169013"/>
                  <a:gd name="connsiteX17" fmla="*/ 862339 w 2471737"/>
                  <a:gd name="connsiteY17" fmla="*/ 126166 h 169013"/>
                  <a:gd name="connsiteX18" fmla="*/ 897177 w 2471737"/>
                  <a:gd name="connsiteY18" fmla="*/ 168887 h 169013"/>
                  <a:gd name="connsiteX19" fmla="*/ 954452 w 2471737"/>
                  <a:gd name="connsiteY19" fmla="*/ 138953 h 169013"/>
                  <a:gd name="connsiteX20" fmla="*/ 1002506 w 2471737"/>
                  <a:gd name="connsiteY20" fmla="*/ 129331 h 169013"/>
                  <a:gd name="connsiteX21" fmla="*/ 1035844 w 2471737"/>
                  <a:gd name="connsiteY21" fmla="*/ 95994 h 169013"/>
                  <a:gd name="connsiteX22" fmla="*/ 1097756 w 2471737"/>
                  <a:gd name="connsiteY22" fmla="*/ 124569 h 169013"/>
                  <a:gd name="connsiteX23" fmla="*/ 1178719 w 2471737"/>
                  <a:gd name="connsiteY23" fmla="*/ 117425 h 169013"/>
                  <a:gd name="connsiteX24" fmla="*/ 1257300 w 2471737"/>
                  <a:gd name="connsiteY24" fmla="*/ 95994 h 169013"/>
                  <a:gd name="connsiteX25" fmla="*/ 1312069 w 2471737"/>
                  <a:gd name="connsiteY25" fmla="*/ 129331 h 169013"/>
                  <a:gd name="connsiteX26" fmla="*/ 1362075 w 2471737"/>
                  <a:gd name="connsiteY26" fmla="*/ 100756 h 169013"/>
                  <a:gd name="connsiteX27" fmla="*/ 1440656 w 2471737"/>
                  <a:gd name="connsiteY27" fmla="*/ 124569 h 169013"/>
                  <a:gd name="connsiteX28" fmla="*/ 1500515 w 2471737"/>
                  <a:gd name="connsiteY28" fmla="*/ 98555 h 169013"/>
                  <a:gd name="connsiteX29" fmla="*/ 1582960 w 2471737"/>
                  <a:gd name="connsiteY29" fmla="*/ 19128 h 169013"/>
                  <a:gd name="connsiteX30" fmla="*/ 1666590 w 2471737"/>
                  <a:gd name="connsiteY30" fmla="*/ 2280 h 169013"/>
                  <a:gd name="connsiteX31" fmla="*/ 1722194 w 2471737"/>
                  <a:gd name="connsiteY31" fmla="*/ 56887 h 169013"/>
                  <a:gd name="connsiteX32" fmla="*/ 1766887 w 2471737"/>
                  <a:gd name="connsiteY32" fmla="*/ 91231 h 169013"/>
                  <a:gd name="connsiteX33" fmla="*/ 1809899 w 2471737"/>
                  <a:gd name="connsiteY33" fmla="*/ 153251 h 169013"/>
                  <a:gd name="connsiteX34" fmla="*/ 1885026 w 2471737"/>
                  <a:gd name="connsiteY34" fmla="*/ 130899 h 169013"/>
                  <a:gd name="connsiteX35" fmla="*/ 1934651 w 2471737"/>
                  <a:gd name="connsiteY35" fmla="*/ 144990 h 169013"/>
                  <a:gd name="connsiteX36" fmla="*/ 2019756 w 2471737"/>
                  <a:gd name="connsiteY36" fmla="*/ 111278 h 169013"/>
                  <a:gd name="connsiteX37" fmla="*/ 2076450 w 2471737"/>
                  <a:gd name="connsiteY37" fmla="*/ 136475 h 169013"/>
                  <a:gd name="connsiteX38" fmla="*/ 2129794 w 2471737"/>
                  <a:gd name="connsiteY38" fmla="*/ 105868 h 169013"/>
                  <a:gd name="connsiteX39" fmla="*/ 2202656 w 2471737"/>
                  <a:gd name="connsiteY39" fmla="*/ 119806 h 169013"/>
                  <a:gd name="connsiteX40" fmla="*/ 2278856 w 2471737"/>
                  <a:gd name="connsiteY40" fmla="*/ 88850 h 169013"/>
                  <a:gd name="connsiteX41" fmla="*/ 2338387 w 2471737"/>
                  <a:gd name="connsiteY41" fmla="*/ 115044 h 169013"/>
                  <a:gd name="connsiteX42" fmla="*/ 2426374 w 2471737"/>
                  <a:gd name="connsiteY42" fmla="*/ 23985 h 169013"/>
                  <a:gd name="connsiteX43" fmla="*/ 2471737 w 2471737"/>
                  <a:gd name="connsiteY43" fmla="*/ 72181 h 169013"/>
                  <a:gd name="connsiteX0" fmla="*/ 0 w 2471737"/>
                  <a:gd name="connsiteY0" fmla="*/ 107900 h 179242"/>
                  <a:gd name="connsiteX1" fmla="*/ 90064 w 2471737"/>
                  <a:gd name="connsiteY1" fmla="*/ 75933 h 179242"/>
                  <a:gd name="connsiteX2" fmla="*/ 161925 w 2471737"/>
                  <a:gd name="connsiteY2" fmla="*/ 105519 h 179242"/>
                  <a:gd name="connsiteX3" fmla="*/ 235952 w 2471737"/>
                  <a:gd name="connsiteY3" fmla="*/ 103714 h 179242"/>
                  <a:gd name="connsiteX4" fmla="*/ 271248 w 2471737"/>
                  <a:gd name="connsiteY4" fmla="*/ 77474 h 179242"/>
                  <a:gd name="connsiteX5" fmla="*/ 309562 w 2471737"/>
                  <a:gd name="connsiteY5" fmla="*/ 95994 h 179242"/>
                  <a:gd name="connsiteX6" fmla="*/ 369222 w 2471737"/>
                  <a:gd name="connsiteY6" fmla="*/ 89216 h 179242"/>
                  <a:gd name="connsiteX7" fmla="*/ 395287 w 2471737"/>
                  <a:gd name="connsiteY7" fmla="*/ 107900 h 179242"/>
                  <a:gd name="connsiteX8" fmla="*/ 451642 w 2471737"/>
                  <a:gd name="connsiteY8" fmla="*/ 83640 h 179242"/>
                  <a:gd name="connsiteX9" fmla="*/ 500062 w 2471737"/>
                  <a:gd name="connsiteY9" fmla="*/ 103138 h 179242"/>
                  <a:gd name="connsiteX10" fmla="*/ 545729 w 2471737"/>
                  <a:gd name="connsiteY10" fmla="*/ 87478 h 179242"/>
                  <a:gd name="connsiteX11" fmla="*/ 579359 w 2471737"/>
                  <a:gd name="connsiteY11" fmla="*/ 59546 h 179242"/>
                  <a:gd name="connsiteX12" fmla="*/ 624143 w 2471737"/>
                  <a:gd name="connsiteY12" fmla="*/ 28185 h 179242"/>
                  <a:gd name="connsiteX13" fmla="*/ 680330 w 2471737"/>
                  <a:gd name="connsiteY13" fmla="*/ 5579 h 179242"/>
                  <a:gd name="connsiteX14" fmla="*/ 738651 w 2471737"/>
                  <a:gd name="connsiteY14" fmla="*/ 28244 h 179242"/>
                  <a:gd name="connsiteX15" fmla="*/ 783431 w 2471737"/>
                  <a:gd name="connsiteY15" fmla="*/ 98375 h 179242"/>
                  <a:gd name="connsiteX16" fmla="*/ 814387 w 2471737"/>
                  <a:gd name="connsiteY16" fmla="*/ 131713 h 179242"/>
                  <a:gd name="connsiteX17" fmla="*/ 862339 w 2471737"/>
                  <a:gd name="connsiteY17" fmla="*/ 126166 h 179242"/>
                  <a:gd name="connsiteX18" fmla="*/ 897177 w 2471737"/>
                  <a:gd name="connsiteY18" fmla="*/ 168887 h 179242"/>
                  <a:gd name="connsiteX19" fmla="*/ 954452 w 2471737"/>
                  <a:gd name="connsiteY19" fmla="*/ 138953 h 179242"/>
                  <a:gd name="connsiteX20" fmla="*/ 1002506 w 2471737"/>
                  <a:gd name="connsiteY20" fmla="*/ 129331 h 179242"/>
                  <a:gd name="connsiteX21" fmla="*/ 1035844 w 2471737"/>
                  <a:gd name="connsiteY21" fmla="*/ 95994 h 179242"/>
                  <a:gd name="connsiteX22" fmla="*/ 1097756 w 2471737"/>
                  <a:gd name="connsiteY22" fmla="*/ 124569 h 179242"/>
                  <a:gd name="connsiteX23" fmla="*/ 1178719 w 2471737"/>
                  <a:gd name="connsiteY23" fmla="*/ 117425 h 179242"/>
                  <a:gd name="connsiteX24" fmla="*/ 1257300 w 2471737"/>
                  <a:gd name="connsiteY24" fmla="*/ 95994 h 179242"/>
                  <a:gd name="connsiteX25" fmla="*/ 1312069 w 2471737"/>
                  <a:gd name="connsiteY25" fmla="*/ 129331 h 179242"/>
                  <a:gd name="connsiteX26" fmla="*/ 1362075 w 2471737"/>
                  <a:gd name="connsiteY26" fmla="*/ 100756 h 179242"/>
                  <a:gd name="connsiteX27" fmla="*/ 1440656 w 2471737"/>
                  <a:gd name="connsiteY27" fmla="*/ 124569 h 179242"/>
                  <a:gd name="connsiteX28" fmla="*/ 1500515 w 2471737"/>
                  <a:gd name="connsiteY28" fmla="*/ 98555 h 179242"/>
                  <a:gd name="connsiteX29" fmla="*/ 1582960 w 2471737"/>
                  <a:gd name="connsiteY29" fmla="*/ 19128 h 179242"/>
                  <a:gd name="connsiteX30" fmla="*/ 1666590 w 2471737"/>
                  <a:gd name="connsiteY30" fmla="*/ 2280 h 179242"/>
                  <a:gd name="connsiteX31" fmla="*/ 1722194 w 2471737"/>
                  <a:gd name="connsiteY31" fmla="*/ 56887 h 179242"/>
                  <a:gd name="connsiteX32" fmla="*/ 1766887 w 2471737"/>
                  <a:gd name="connsiteY32" fmla="*/ 91231 h 179242"/>
                  <a:gd name="connsiteX33" fmla="*/ 1809899 w 2471737"/>
                  <a:gd name="connsiteY33" fmla="*/ 153251 h 179242"/>
                  <a:gd name="connsiteX34" fmla="*/ 1898972 w 2471737"/>
                  <a:gd name="connsiteY34" fmla="*/ 179139 h 179242"/>
                  <a:gd name="connsiteX35" fmla="*/ 1934651 w 2471737"/>
                  <a:gd name="connsiteY35" fmla="*/ 144990 h 179242"/>
                  <a:gd name="connsiteX36" fmla="*/ 2019756 w 2471737"/>
                  <a:gd name="connsiteY36" fmla="*/ 111278 h 179242"/>
                  <a:gd name="connsiteX37" fmla="*/ 2076450 w 2471737"/>
                  <a:gd name="connsiteY37" fmla="*/ 136475 h 179242"/>
                  <a:gd name="connsiteX38" fmla="*/ 2129794 w 2471737"/>
                  <a:gd name="connsiteY38" fmla="*/ 105868 h 179242"/>
                  <a:gd name="connsiteX39" fmla="*/ 2202656 w 2471737"/>
                  <a:gd name="connsiteY39" fmla="*/ 119806 h 179242"/>
                  <a:gd name="connsiteX40" fmla="*/ 2278856 w 2471737"/>
                  <a:gd name="connsiteY40" fmla="*/ 88850 h 179242"/>
                  <a:gd name="connsiteX41" fmla="*/ 2338387 w 2471737"/>
                  <a:gd name="connsiteY41" fmla="*/ 115044 h 179242"/>
                  <a:gd name="connsiteX42" fmla="*/ 2426374 w 2471737"/>
                  <a:gd name="connsiteY42" fmla="*/ 23985 h 179242"/>
                  <a:gd name="connsiteX43" fmla="*/ 2471737 w 2471737"/>
                  <a:gd name="connsiteY43" fmla="*/ 72181 h 179242"/>
                  <a:gd name="connsiteX0" fmla="*/ 0 w 2471737"/>
                  <a:gd name="connsiteY0" fmla="*/ 107900 h 179142"/>
                  <a:gd name="connsiteX1" fmla="*/ 90064 w 2471737"/>
                  <a:gd name="connsiteY1" fmla="*/ 75933 h 179142"/>
                  <a:gd name="connsiteX2" fmla="*/ 161925 w 2471737"/>
                  <a:gd name="connsiteY2" fmla="*/ 105519 h 179142"/>
                  <a:gd name="connsiteX3" fmla="*/ 235952 w 2471737"/>
                  <a:gd name="connsiteY3" fmla="*/ 103714 h 179142"/>
                  <a:gd name="connsiteX4" fmla="*/ 271248 w 2471737"/>
                  <a:gd name="connsiteY4" fmla="*/ 77474 h 179142"/>
                  <a:gd name="connsiteX5" fmla="*/ 309562 w 2471737"/>
                  <a:gd name="connsiteY5" fmla="*/ 95994 h 179142"/>
                  <a:gd name="connsiteX6" fmla="*/ 369222 w 2471737"/>
                  <a:gd name="connsiteY6" fmla="*/ 89216 h 179142"/>
                  <a:gd name="connsiteX7" fmla="*/ 395287 w 2471737"/>
                  <a:gd name="connsiteY7" fmla="*/ 107900 h 179142"/>
                  <a:gd name="connsiteX8" fmla="*/ 451642 w 2471737"/>
                  <a:gd name="connsiteY8" fmla="*/ 83640 h 179142"/>
                  <a:gd name="connsiteX9" fmla="*/ 500062 w 2471737"/>
                  <a:gd name="connsiteY9" fmla="*/ 103138 h 179142"/>
                  <a:gd name="connsiteX10" fmla="*/ 545729 w 2471737"/>
                  <a:gd name="connsiteY10" fmla="*/ 87478 h 179142"/>
                  <a:gd name="connsiteX11" fmla="*/ 579359 w 2471737"/>
                  <a:gd name="connsiteY11" fmla="*/ 59546 h 179142"/>
                  <a:gd name="connsiteX12" fmla="*/ 624143 w 2471737"/>
                  <a:gd name="connsiteY12" fmla="*/ 28185 h 179142"/>
                  <a:gd name="connsiteX13" fmla="*/ 680330 w 2471737"/>
                  <a:gd name="connsiteY13" fmla="*/ 5579 h 179142"/>
                  <a:gd name="connsiteX14" fmla="*/ 738651 w 2471737"/>
                  <a:gd name="connsiteY14" fmla="*/ 28244 h 179142"/>
                  <a:gd name="connsiteX15" fmla="*/ 783431 w 2471737"/>
                  <a:gd name="connsiteY15" fmla="*/ 98375 h 179142"/>
                  <a:gd name="connsiteX16" fmla="*/ 814387 w 2471737"/>
                  <a:gd name="connsiteY16" fmla="*/ 131713 h 179142"/>
                  <a:gd name="connsiteX17" fmla="*/ 862339 w 2471737"/>
                  <a:gd name="connsiteY17" fmla="*/ 126166 h 179142"/>
                  <a:gd name="connsiteX18" fmla="*/ 897177 w 2471737"/>
                  <a:gd name="connsiteY18" fmla="*/ 168887 h 179142"/>
                  <a:gd name="connsiteX19" fmla="*/ 954452 w 2471737"/>
                  <a:gd name="connsiteY19" fmla="*/ 138953 h 179142"/>
                  <a:gd name="connsiteX20" fmla="*/ 1002506 w 2471737"/>
                  <a:gd name="connsiteY20" fmla="*/ 129331 h 179142"/>
                  <a:gd name="connsiteX21" fmla="*/ 1035844 w 2471737"/>
                  <a:gd name="connsiteY21" fmla="*/ 95994 h 179142"/>
                  <a:gd name="connsiteX22" fmla="*/ 1097756 w 2471737"/>
                  <a:gd name="connsiteY22" fmla="*/ 124569 h 179142"/>
                  <a:gd name="connsiteX23" fmla="*/ 1178719 w 2471737"/>
                  <a:gd name="connsiteY23" fmla="*/ 117425 h 179142"/>
                  <a:gd name="connsiteX24" fmla="*/ 1257300 w 2471737"/>
                  <a:gd name="connsiteY24" fmla="*/ 95994 h 179142"/>
                  <a:gd name="connsiteX25" fmla="*/ 1312069 w 2471737"/>
                  <a:gd name="connsiteY25" fmla="*/ 129331 h 179142"/>
                  <a:gd name="connsiteX26" fmla="*/ 1362075 w 2471737"/>
                  <a:gd name="connsiteY26" fmla="*/ 100756 h 179142"/>
                  <a:gd name="connsiteX27" fmla="*/ 1440656 w 2471737"/>
                  <a:gd name="connsiteY27" fmla="*/ 124569 h 179142"/>
                  <a:gd name="connsiteX28" fmla="*/ 1500515 w 2471737"/>
                  <a:gd name="connsiteY28" fmla="*/ 98555 h 179142"/>
                  <a:gd name="connsiteX29" fmla="*/ 1582960 w 2471737"/>
                  <a:gd name="connsiteY29" fmla="*/ 19128 h 179142"/>
                  <a:gd name="connsiteX30" fmla="*/ 1666590 w 2471737"/>
                  <a:gd name="connsiteY30" fmla="*/ 2280 h 179142"/>
                  <a:gd name="connsiteX31" fmla="*/ 1722194 w 2471737"/>
                  <a:gd name="connsiteY31" fmla="*/ 56887 h 179142"/>
                  <a:gd name="connsiteX32" fmla="*/ 1766887 w 2471737"/>
                  <a:gd name="connsiteY32" fmla="*/ 91231 h 179142"/>
                  <a:gd name="connsiteX33" fmla="*/ 1809899 w 2471737"/>
                  <a:gd name="connsiteY33" fmla="*/ 153251 h 179142"/>
                  <a:gd name="connsiteX34" fmla="*/ 1898972 w 2471737"/>
                  <a:gd name="connsiteY34" fmla="*/ 179139 h 179142"/>
                  <a:gd name="connsiteX35" fmla="*/ 1958209 w 2471737"/>
                  <a:gd name="connsiteY35" fmla="*/ 154684 h 179142"/>
                  <a:gd name="connsiteX36" fmla="*/ 2019756 w 2471737"/>
                  <a:gd name="connsiteY36" fmla="*/ 111278 h 179142"/>
                  <a:gd name="connsiteX37" fmla="*/ 2076450 w 2471737"/>
                  <a:gd name="connsiteY37" fmla="*/ 136475 h 179142"/>
                  <a:gd name="connsiteX38" fmla="*/ 2129794 w 2471737"/>
                  <a:gd name="connsiteY38" fmla="*/ 105868 h 179142"/>
                  <a:gd name="connsiteX39" fmla="*/ 2202656 w 2471737"/>
                  <a:gd name="connsiteY39" fmla="*/ 119806 h 179142"/>
                  <a:gd name="connsiteX40" fmla="*/ 2278856 w 2471737"/>
                  <a:gd name="connsiteY40" fmla="*/ 88850 h 179142"/>
                  <a:gd name="connsiteX41" fmla="*/ 2338387 w 2471737"/>
                  <a:gd name="connsiteY41" fmla="*/ 115044 h 179142"/>
                  <a:gd name="connsiteX42" fmla="*/ 2426374 w 2471737"/>
                  <a:gd name="connsiteY42" fmla="*/ 23985 h 179142"/>
                  <a:gd name="connsiteX43" fmla="*/ 2471737 w 2471737"/>
                  <a:gd name="connsiteY43" fmla="*/ 72181 h 179142"/>
                  <a:gd name="connsiteX0" fmla="*/ 0 w 2471737"/>
                  <a:gd name="connsiteY0" fmla="*/ 107900 h 179142"/>
                  <a:gd name="connsiteX1" fmla="*/ 90064 w 2471737"/>
                  <a:gd name="connsiteY1" fmla="*/ 75933 h 179142"/>
                  <a:gd name="connsiteX2" fmla="*/ 161925 w 2471737"/>
                  <a:gd name="connsiteY2" fmla="*/ 105519 h 179142"/>
                  <a:gd name="connsiteX3" fmla="*/ 235952 w 2471737"/>
                  <a:gd name="connsiteY3" fmla="*/ 103714 h 179142"/>
                  <a:gd name="connsiteX4" fmla="*/ 271248 w 2471737"/>
                  <a:gd name="connsiteY4" fmla="*/ 77474 h 179142"/>
                  <a:gd name="connsiteX5" fmla="*/ 309562 w 2471737"/>
                  <a:gd name="connsiteY5" fmla="*/ 95994 h 179142"/>
                  <a:gd name="connsiteX6" fmla="*/ 369222 w 2471737"/>
                  <a:gd name="connsiteY6" fmla="*/ 89216 h 179142"/>
                  <a:gd name="connsiteX7" fmla="*/ 395287 w 2471737"/>
                  <a:gd name="connsiteY7" fmla="*/ 107900 h 179142"/>
                  <a:gd name="connsiteX8" fmla="*/ 451642 w 2471737"/>
                  <a:gd name="connsiteY8" fmla="*/ 83640 h 179142"/>
                  <a:gd name="connsiteX9" fmla="*/ 500062 w 2471737"/>
                  <a:gd name="connsiteY9" fmla="*/ 103138 h 179142"/>
                  <a:gd name="connsiteX10" fmla="*/ 545729 w 2471737"/>
                  <a:gd name="connsiteY10" fmla="*/ 87478 h 179142"/>
                  <a:gd name="connsiteX11" fmla="*/ 579359 w 2471737"/>
                  <a:gd name="connsiteY11" fmla="*/ 59546 h 179142"/>
                  <a:gd name="connsiteX12" fmla="*/ 624143 w 2471737"/>
                  <a:gd name="connsiteY12" fmla="*/ 28185 h 179142"/>
                  <a:gd name="connsiteX13" fmla="*/ 680330 w 2471737"/>
                  <a:gd name="connsiteY13" fmla="*/ 5579 h 179142"/>
                  <a:gd name="connsiteX14" fmla="*/ 738651 w 2471737"/>
                  <a:gd name="connsiteY14" fmla="*/ 28244 h 179142"/>
                  <a:gd name="connsiteX15" fmla="*/ 783431 w 2471737"/>
                  <a:gd name="connsiteY15" fmla="*/ 98375 h 179142"/>
                  <a:gd name="connsiteX16" fmla="*/ 814387 w 2471737"/>
                  <a:gd name="connsiteY16" fmla="*/ 131713 h 179142"/>
                  <a:gd name="connsiteX17" fmla="*/ 840946 w 2471737"/>
                  <a:gd name="connsiteY17" fmla="*/ 159865 h 179142"/>
                  <a:gd name="connsiteX18" fmla="*/ 897177 w 2471737"/>
                  <a:gd name="connsiteY18" fmla="*/ 168887 h 179142"/>
                  <a:gd name="connsiteX19" fmla="*/ 954452 w 2471737"/>
                  <a:gd name="connsiteY19" fmla="*/ 138953 h 179142"/>
                  <a:gd name="connsiteX20" fmla="*/ 1002506 w 2471737"/>
                  <a:gd name="connsiteY20" fmla="*/ 129331 h 179142"/>
                  <a:gd name="connsiteX21" fmla="*/ 1035844 w 2471737"/>
                  <a:gd name="connsiteY21" fmla="*/ 95994 h 179142"/>
                  <a:gd name="connsiteX22" fmla="*/ 1097756 w 2471737"/>
                  <a:gd name="connsiteY22" fmla="*/ 124569 h 179142"/>
                  <a:gd name="connsiteX23" fmla="*/ 1178719 w 2471737"/>
                  <a:gd name="connsiteY23" fmla="*/ 117425 h 179142"/>
                  <a:gd name="connsiteX24" fmla="*/ 1257300 w 2471737"/>
                  <a:gd name="connsiteY24" fmla="*/ 95994 h 179142"/>
                  <a:gd name="connsiteX25" fmla="*/ 1312069 w 2471737"/>
                  <a:gd name="connsiteY25" fmla="*/ 129331 h 179142"/>
                  <a:gd name="connsiteX26" fmla="*/ 1362075 w 2471737"/>
                  <a:gd name="connsiteY26" fmla="*/ 100756 h 179142"/>
                  <a:gd name="connsiteX27" fmla="*/ 1440656 w 2471737"/>
                  <a:gd name="connsiteY27" fmla="*/ 124569 h 179142"/>
                  <a:gd name="connsiteX28" fmla="*/ 1500515 w 2471737"/>
                  <a:gd name="connsiteY28" fmla="*/ 98555 h 179142"/>
                  <a:gd name="connsiteX29" fmla="*/ 1582960 w 2471737"/>
                  <a:gd name="connsiteY29" fmla="*/ 19128 h 179142"/>
                  <a:gd name="connsiteX30" fmla="*/ 1666590 w 2471737"/>
                  <a:gd name="connsiteY30" fmla="*/ 2280 h 179142"/>
                  <a:gd name="connsiteX31" fmla="*/ 1722194 w 2471737"/>
                  <a:gd name="connsiteY31" fmla="*/ 56887 h 179142"/>
                  <a:gd name="connsiteX32" fmla="*/ 1766887 w 2471737"/>
                  <a:gd name="connsiteY32" fmla="*/ 91231 h 179142"/>
                  <a:gd name="connsiteX33" fmla="*/ 1809899 w 2471737"/>
                  <a:gd name="connsiteY33" fmla="*/ 153251 h 179142"/>
                  <a:gd name="connsiteX34" fmla="*/ 1898972 w 2471737"/>
                  <a:gd name="connsiteY34" fmla="*/ 179139 h 179142"/>
                  <a:gd name="connsiteX35" fmla="*/ 1958209 w 2471737"/>
                  <a:gd name="connsiteY35" fmla="*/ 154684 h 179142"/>
                  <a:gd name="connsiteX36" fmla="*/ 2019756 w 2471737"/>
                  <a:gd name="connsiteY36" fmla="*/ 111278 h 179142"/>
                  <a:gd name="connsiteX37" fmla="*/ 2076450 w 2471737"/>
                  <a:gd name="connsiteY37" fmla="*/ 136475 h 179142"/>
                  <a:gd name="connsiteX38" fmla="*/ 2129794 w 2471737"/>
                  <a:gd name="connsiteY38" fmla="*/ 105868 h 179142"/>
                  <a:gd name="connsiteX39" fmla="*/ 2202656 w 2471737"/>
                  <a:gd name="connsiteY39" fmla="*/ 119806 h 179142"/>
                  <a:gd name="connsiteX40" fmla="*/ 2278856 w 2471737"/>
                  <a:gd name="connsiteY40" fmla="*/ 88850 h 179142"/>
                  <a:gd name="connsiteX41" fmla="*/ 2338387 w 2471737"/>
                  <a:gd name="connsiteY41" fmla="*/ 115044 h 179142"/>
                  <a:gd name="connsiteX42" fmla="*/ 2426374 w 2471737"/>
                  <a:gd name="connsiteY42" fmla="*/ 23985 h 179142"/>
                  <a:gd name="connsiteX43" fmla="*/ 2471737 w 2471737"/>
                  <a:gd name="connsiteY43" fmla="*/ 72181 h 179142"/>
                  <a:gd name="connsiteX0" fmla="*/ 0 w 2471737"/>
                  <a:gd name="connsiteY0" fmla="*/ 107900 h 179142"/>
                  <a:gd name="connsiteX1" fmla="*/ 86362 w 2471737"/>
                  <a:gd name="connsiteY1" fmla="*/ 124099 h 179142"/>
                  <a:gd name="connsiteX2" fmla="*/ 161925 w 2471737"/>
                  <a:gd name="connsiteY2" fmla="*/ 105519 h 179142"/>
                  <a:gd name="connsiteX3" fmla="*/ 235952 w 2471737"/>
                  <a:gd name="connsiteY3" fmla="*/ 103714 h 179142"/>
                  <a:gd name="connsiteX4" fmla="*/ 271248 w 2471737"/>
                  <a:gd name="connsiteY4" fmla="*/ 77474 h 179142"/>
                  <a:gd name="connsiteX5" fmla="*/ 309562 w 2471737"/>
                  <a:gd name="connsiteY5" fmla="*/ 95994 h 179142"/>
                  <a:gd name="connsiteX6" fmla="*/ 369222 w 2471737"/>
                  <a:gd name="connsiteY6" fmla="*/ 89216 h 179142"/>
                  <a:gd name="connsiteX7" fmla="*/ 395287 w 2471737"/>
                  <a:gd name="connsiteY7" fmla="*/ 107900 h 179142"/>
                  <a:gd name="connsiteX8" fmla="*/ 451642 w 2471737"/>
                  <a:gd name="connsiteY8" fmla="*/ 83640 h 179142"/>
                  <a:gd name="connsiteX9" fmla="*/ 500062 w 2471737"/>
                  <a:gd name="connsiteY9" fmla="*/ 103138 h 179142"/>
                  <a:gd name="connsiteX10" fmla="*/ 545729 w 2471737"/>
                  <a:gd name="connsiteY10" fmla="*/ 87478 h 179142"/>
                  <a:gd name="connsiteX11" fmla="*/ 579359 w 2471737"/>
                  <a:gd name="connsiteY11" fmla="*/ 59546 h 179142"/>
                  <a:gd name="connsiteX12" fmla="*/ 624143 w 2471737"/>
                  <a:gd name="connsiteY12" fmla="*/ 28185 h 179142"/>
                  <a:gd name="connsiteX13" fmla="*/ 680330 w 2471737"/>
                  <a:gd name="connsiteY13" fmla="*/ 5579 h 179142"/>
                  <a:gd name="connsiteX14" fmla="*/ 738651 w 2471737"/>
                  <a:gd name="connsiteY14" fmla="*/ 28244 h 179142"/>
                  <a:gd name="connsiteX15" fmla="*/ 783431 w 2471737"/>
                  <a:gd name="connsiteY15" fmla="*/ 98375 h 179142"/>
                  <a:gd name="connsiteX16" fmla="*/ 814387 w 2471737"/>
                  <a:gd name="connsiteY16" fmla="*/ 131713 h 179142"/>
                  <a:gd name="connsiteX17" fmla="*/ 840946 w 2471737"/>
                  <a:gd name="connsiteY17" fmla="*/ 159865 h 179142"/>
                  <a:gd name="connsiteX18" fmla="*/ 897177 w 2471737"/>
                  <a:gd name="connsiteY18" fmla="*/ 168887 h 179142"/>
                  <a:gd name="connsiteX19" fmla="*/ 954452 w 2471737"/>
                  <a:gd name="connsiteY19" fmla="*/ 138953 h 179142"/>
                  <a:gd name="connsiteX20" fmla="*/ 1002506 w 2471737"/>
                  <a:gd name="connsiteY20" fmla="*/ 129331 h 179142"/>
                  <a:gd name="connsiteX21" fmla="*/ 1035844 w 2471737"/>
                  <a:gd name="connsiteY21" fmla="*/ 95994 h 179142"/>
                  <a:gd name="connsiteX22" fmla="*/ 1097756 w 2471737"/>
                  <a:gd name="connsiteY22" fmla="*/ 124569 h 179142"/>
                  <a:gd name="connsiteX23" fmla="*/ 1178719 w 2471737"/>
                  <a:gd name="connsiteY23" fmla="*/ 117425 h 179142"/>
                  <a:gd name="connsiteX24" fmla="*/ 1257300 w 2471737"/>
                  <a:gd name="connsiteY24" fmla="*/ 95994 h 179142"/>
                  <a:gd name="connsiteX25" fmla="*/ 1312069 w 2471737"/>
                  <a:gd name="connsiteY25" fmla="*/ 129331 h 179142"/>
                  <a:gd name="connsiteX26" fmla="*/ 1362075 w 2471737"/>
                  <a:gd name="connsiteY26" fmla="*/ 100756 h 179142"/>
                  <a:gd name="connsiteX27" fmla="*/ 1440656 w 2471737"/>
                  <a:gd name="connsiteY27" fmla="*/ 124569 h 179142"/>
                  <a:gd name="connsiteX28" fmla="*/ 1500515 w 2471737"/>
                  <a:gd name="connsiteY28" fmla="*/ 98555 h 179142"/>
                  <a:gd name="connsiteX29" fmla="*/ 1582960 w 2471737"/>
                  <a:gd name="connsiteY29" fmla="*/ 19128 h 179142"/>
                  <a:gd name="connsiteX30" fmla="*/ 1666590 w 2471737"/>
                  <a:gd name="connsiteY30" fmla="*/ 2280 h 179142"/>
                  <a:gd name="connsiteX31" fmla="*/ 1722194 w 2471737"/>
                  <a:gd name="connsiteY31" fmla="*/ 56887 h 179142"/>
                  <a:gd name="connsiteX32" fmla="*/ 1766887 w 2471737"/>
                  <a:gd name="connsiteY32" fmla="*/ 91231 h 179142"/>
                  <a:gd name="connsiteX33" fmla="*/ 1809899 w 2471737"/>
                  <a:gd name="connsiteY33" fmla="*/ 153251 h 179142"/>
                  <a:gd name="connsiteX34" fmla="*/ 1898972 w 2471737"/>
                  <a:gd name="connsiteY34" fmla="*/ 179139 h 179142"/>
                  <a:gd name="connsiteX35" fmla="*/ 1958209 w 2471737"/>
                  <a:gd name="connsiteY35" fmla="*/ 154684 h 179142"/>
                  <a:gd name="connsiteX36" fmla="*/ 2019756 w 2471737"/>
                  <a:gd name="connsiteY36" fmla="*/ 111278 h 179142"/>
                  <a:gd name="connsiteX37" fmla="*/ 2076450 w 2471737"/>
                  <a:gd name="connsiteY37" fmla="*/ 136475 h 179142"/>
                  <a:gd name="connsiteX38" fmla="*/ 2129794 w 2471737"/>
                  <a:gd name="connsiteY38" fmla="*/ 105868 h 179142"/>
                  <a:gd name="connsiteX39" fmla="*/ 2202656 w 2471737"/>
                  <a:gd name="connsiteY39" fmla="*/ 119806 h 179142"/>
                  <a:gd name="connsiteX40" fmla="*/ 2278856 w 2471737"/>
                  <a:gd name="connsiteY40" fmla="*/ 88850 h 179142"/>
                  <a:gd name="connsiteX41" fmla="*/ 2338387 w 2471737"/>
                  <a:gd name="connsiteY41" fmla="*/ 115044 h 179142"/>
                  <a:gd name="connsiteX42" fmla="*/ 2426374 w 2471737"/>
                  <a:gd name="connsiteY42" fmla="*/ 23985 h 179142"/>
                  <a:gd name="connsiteX43" fmla="*/ 2471737 w 2471737"/>
                  <a:gd name="connsiteY43" fmla="*/ 72181 h 179142"/>
                  <a:gd name="connsiteX0" fmla="*/ 0 w 2471994"/>
                  <a:gd name="connsiteY0" fmla="*/ 153734 h 179142"/>
                  <a:gd name="connsiteX1" fmla="*/ 86619 w 2471994"/>
                  <a:gd name="connsiteY1" fmla="*/ 124099 h 179142"/>
                  <a:gd name="connsiteX2" fmla="*/ 162182 w 2471994"/>
                  <a:gd name="connsiteY2" fmla="*/ 105519 h 179142"/>
                  <a:gd name="connsiteX3" fmla="*/ 236209 w 2471994"/>
                  <a:gd name="connsiteY3" fmla="*/ 103714 h 179142"/>
                  <a:gd name="connsiteX4" fmla="*/ 271505 w 2471994"/>
                  <a:gd name="connsiteY4" fmla="*/ 77474 h 179142"/>
                  <a:gd name="connsiteX5" fmla="*/ 309819 w 2471994"/>
                  <a:gd name="connsiteY5" fmla="*/ 95994 h 179142"/>
                  <a:gd name="connsiteX6" fmla="*/ 369479 w 2471994"/>
                  <a:gd name="connsiteY6" fmla="*/ 89216 h 179142"/>
                  <a:gd name="connsiteX7" fmla="*/ 395544 w 2471994"/>
                  <a:gd name="connsiteY7" fmla="*/ 107900 h 179142"/>
                  <a:gd name="connsiteX8" fmla="*/ 451899 w 2471994"/>
                  <a:gd name="connsiteY8" fmla="*/ 83640 h 179142"/>
                  <a:gd name="connsiteX9" fmla="*/ 500319 w 2471994"/>
                  <a:gd name="connsiteY9" fmla="*/ 103138 h 179142"/>
                  <a:gd name="connsiteX10" fmla="*/ 545986 w 2471994"/>
                  <a:gd name="connsiteY10" fmla="*/ 87478 h 179142"/>
                  <a:gd name="connsiteX11" fmla="*/ 579616 w 2471994"/>
                  <a:gd name="connsiteY11" fmla="*/ 59546 h 179142"/>
                  <a:gd name="connsiteX12" fmla="*/ 624400 w 2471994"/>
                  <a:gd name="connsiteY12" fmla="*/ 28185 h 179142"/>
                  <a:gd name="connsiteX13" fmla="*/ 680587 w 2471994"/>
                  <a:gd name="connsiteY13" fmla="*/ 5579 h 179142"/>
                  <a:gd name="connsiteX14" fmla="*/ 738908 w 2471994"/>
                  <a:gd name="connsiteY14" fmla="*/ 28244 h 179142"/>
                  <a:gd name="connsiteX15" fmla="*/ 783688 w 2471994"/>
                  <a:gd name="connsiteY15" fmla="*/ 98375 h 179142"/>
                  <a:gd name="connsiteX16" fmla="*/ 814644 w 2471994"/>
                  <a:gd name="connsiteY16" fmla="*/ 131713 h 179142"/>
                  <a:gd name="connsiteX17" fmla="*/ 841203 w 2471994"/>
                  <a:gd name="connsiteY17" fmla="*/ 159865 h 179142"/>
                  <a:gd name="connsiteX18" fmla="*/ 897434 w 2471994"/>
                  <a:gd name="connsiteY18" fmla="*/ 168887 h 179142"/>
                  <a:gd name="connsiteX19" fmla="*/ 954709 w 2471994"/>
                  <a:gd name="connsiteY19" fmla="*/ 138953 h 179142"/>
                  <a:gd name="connsiteX20" fmla="*/ 1002763 w 2471994"/>
                  <a:gd name="connsiteY20" fmla="*/ 129331 h 179142"/>
                  <a:gd name="connsiteX21" fmla="*/ 1036101 w 2471994"/>
                  <a:gd name="connsiteY21" fmla="*/ 95994 h 179142"/>
                  <a:gd name="connsiteX22" fmla="*/ 1098013 w 2471994"/>
                  <a:gd name="connsiteY22" fmla="*/ 124569 h 179142"/>
                  <a:gd name="connsiteX23" fmla="*/ 1178976 w 2471994"/>
                  <a:gd name="connsiteY23" fmla="*/ 117425 h 179142"/>
                  <a:gd name="connsiteX24" fmla="*/ 1257557 w 2471994"/>
                  <a:gd name="connsiteY24" fmla="*/ 95994 h 179142"/>
                  <a:gd name="connsiteX25" fmla="*/ 1312326 w 2471994"/>
                  <a:gd name="connsiteY25" fmla="*/ 129331 h 179142"/>
                  <a:gd name="connsiteX26" fmla="*/ 1362332 w 2471994"/>
                  <a:gd name="connsiteY26" fmla="*/ 100756 h 179142"/>
                  <a:gd name="connsiteX27" fmla="*/ 1440913 w 2471994"/>
                  <a:gd name="connsiteY27" fmla="*/ 124569 h 179142"/>
                  <a:gd name="connsiteX28" fmla="*/ 1500772 w 2471994"/>
                  <a:gd name="connsiteY28" fmla="*/ 98555 h 179142"/>
                  <a:gd name="connsiteX29" fmla="*/ 1583217 w 2471994"/>
                  <a:gd name="connsiteY29" fmla="*/ 19128 h 179142"/>
                  <a:gd name="connsiteX30" fmla="*/ 1666847 w 2471994"/>
                  <a:gd name="connsiteY30" fmla="*/ 2280 h 179142"/>
                  <a:gd name="connsiteX31" fmla="*/ 1722451 w 2471994"/>
                  <a:gd name="connsiteY31" fmla="*/ 56887 h 179142"/>
                  <a:gd name="connsiteX32" fmla="*/ 1767144 w 2471994"/>
                  <a:gd name="connsiteY32" fmla="*/ 91231 h 179142"/>
                  <a:gd name="connsiteX33" fmla="*/ 1810156 w 2471994"/>
                  <a:gd name="connsiteY33" fmla="*/ 153251 h 179142"/>
                  <a:gd name="connsiteX34" fmla="*/ 1899229 w 2471994"/>
                  <a:gd name="connsiteY34" fmla="*/ 179139 h 179142"/>
                  <a:gd name="connsiteX35" fmla="*/ 1958466 w 2471994"/>
                  <a:gd name="connsiteY35" fmla="*/ 154684 h 179142"/>
                  <a:gd name="connsiteX36" fmla="*/ 2020013 w 2471994"/>
                  <a:gd name="connsiteY36" fmla="*/ 111278 h 179142"/>
                  <a:gd name="connsiteX37" fmla="*/ 2076707 w 2471994"/>
                  <a:gd name="connsiteY37" fmla="*/ 136475 h 179142"/>
                  <a:gd name="connsiteX38" fmla="*/ 2130051 w 2471994"/>
                  <a:gd name="connsiteY38" fmla="*/ 105868 h 179142"/>
                  <a:gd name="connsiteX39" fmla="*/ 2202913 w 2471994"/>
                  <a:gd name="connsiteY39" fmla="*/ 119806 h 179142"/>
                  <a:gd name="connsiteX40" fmla="*/ 2279113 w 2471994"/>
                  <a:gd name="connsiteY40" fmla="*/ 88850 h 179142"/>
                  <a:gd name="connsiteX41" fmla="*/ 2338644 w 2471994"/>
                  <a:gd name="connsiteY41" fmla="*/ 115044 h 179142"/>
                  <a:gd name="connsiteX42" fmla="*/ 2426631 w 2471994"/>
                  <a:gd name="connsiteY42" fmla="*/ 23985 h 179142"/>
                  <a:gd name="connsiteX43" fmla="*/ 2471994 w 2471994"/>
                  <a:gd name="connsiteY43" fmla="*/ 72181 h 179142"/>
                  <a:gd name="connsiteX0" fmla="*/ 0 w 2471994"/>
                  <a:gd name="connsiteY0" fmla="*/ 153734 h 179142"/>
                  <a:gd name="connsiteX1" fmla="*/ 86619 w 2471994"/>
                  <a:gd name="connsiteY1" fmla="*/ 124099 h 179142"/>
                  <a:gd name="connsiteX2" fmla="*/ 162182 w 2471994"/>
                  <a:gd name="connsiteY2" fmla="*/ 105519 h 179142"/>
                  <a:gd name="connsiteX3" fmla="*/ 236209 w 2471994"/>
                  <a:gd name="connsiteY3" fmla="*/ 103714 h 179142"/>
                  <a:gd name="connsiteX4" fmla="*/ 271505 w 2471994"/>
                  <a:gd name="connsiteY4" fmla="*/ 77474 h 179142"/>
                  <a:gd name="connsiteX5" fmla="*/ 309819 w 2471994"/>
                  <a:gd name="connsiteY5" fmla="*/ 95994 h 179142"/>
                  <a:gd name="connsiteX6" fmla="*/ 369479 w 2471994"/>
                  <a:gd name="connsiteY6" fmla="*/ 89216 h 179142"/>
                  <a:gd name="connsiteX7" fmla="*/ 395544 w 2471994"/>
                  <a:gd name="connsiteY7" fmla="*/ 107900 h 179142"/>
                  <a:gd name="connsiteX8" fmla="*/ 451899 w 2471994"/>
                  <a:gd name="connsiteY8" fmla="*/ 83640 h 179142"/>
                  <a:gd name="connsiteX9" fmla="*/ 500319 w 2471994"/>
                  <a:gd name="connsiteY9" fmla="*/ 103138 h 179142"/>
                  <a:gd name="connsiteX10" fmla="*/ 545986 w 2471994"/>
                  <a:gd name="connsiteY10" fmla="*/ 87478 h 179142"/>
                  <a:gd name="connsiteX11" fmla="*/ 579616 w 2471994"/>
                  <a:gd name="connsiteY11" fmla="*/ 59546 h 179142"/>
                  <a:gd name="connsiteX12" fmla="*/ 624400 w 2471994"/>
                  <a:gd name="connsiteY12" fmla="*/ 28185 h 179142"/>
                  <a:gd name="connsiteX13" fmla="*/ 680587 w 2471994"/>
                  <a:gd name="connsiteY13" fmla="*/ 5579 h 179142"/>
                  <a:gd name="connsiteX14" fmla="*/ 738908 w 2471994"/>
                  <a:gd name="connsiteY14" fmla="*/ 28244 h 179142"/>
                  <a:gd name="connsiteX15" fmla="*/ 783688 w 2471994"/>
                  <a:gd name="connsiteY15" fmla="*/ 98375 h 179142"/>
                  <a:gd name="connsiteX16" fmla="*/ 814644 w 2471994"/>
                  <a:gd name="connsiteY16" fmla="*/ 131713 h 179142"/>
                  <a:gd name="connsiteX17" fmla="*/ 841203 w 2471994"/>
                  <a:gd name="connsiteY17" fmla="*/ 159865 h 179142"/>
                  <a:gd name="connsiteX18" fmla="*/ 897434 w 2471994"/>
                  <a:gd name="connsiteY18" fmla="*/ 168887 h 179142"/>
                  <a:gd name="connsiteX19" fmla="*/ 954709 w 2471994"/>
                  <a:gd name="connsiteY19" fmla="*/ 138953 h 179142"/>
                  <a:gd name="connsiteX20" fmla="*/ 1002763 w 2471994"/>
                  <a:gd name="connsiteY20" fmla="*/ 129331 h 179142"/>
                  <a:gd name="connsiteX21" fmla="*/ 1036101 w 2471994"/>
                  <a:gd name="connsiteY21" fmla="*/ 95994 h 179142"/>
                  <a:gd name="connsiteX22" fmla="*/ 1098013 w 2471994"/>
                  <a:gd name="connsiteY22" fmla="*/ 124569 h 179142"/>
                  <a:gd name="connsiteX23" fmla="*/ 1178976 w 2471994"/>
                  <a:gd name="connsiteY23" fmla="*/ 117425 h 179142"/>
                  <a:gd name="connsiteX24" fmla="*/ 1257557 w 2471994"/>
                  <a:gd name="connsiteY24" fmla="*/ 95994 h 179142"/>
                  <a:gd name="connsiteX25" fmla="*/ 1312326 w 2471994"/>
                  <a:gd name="connsiteY25" fmla="*/ 129331 h 179142"/>
                  <a:gd name="connsiteX26" fmla="*/ 1362332 w 2471994"/>
                  <a:gd name="connsiteY26" fmla="*/ 100756 h 179142"/>
                  <a:gd name="connsiteX27" fmla="*/ 1440913 w 2471994"/>
                  <a:gd name="connsiteY27" fmla="*/ 124569 h 179142"/>
                  <a:gd name="connsiteX28" fmla="*/ 1500772 w 2471994"/>
                  <a:gd name="connsiteY28" fmla="*/ 98555 h 179142"/>
                  <a:gd name="connsiteX29" fmla="*/ 1583217 w 2471994"/>
                  <a:gd name="connsiteY29" fmla="*/ 19128 h 179142"/>
                  <a:gd name="connsiteX30" fmla="*/ 1666847 w 2471994"/>
                  <a:gd name="connsiteY30" fmla="*/ 2280 h 179142"/>
                  <a:gd name="connsiteX31" fmla="*/ 1722451 w 2471994"/>
                  <a:gd name="connsiteY31" fmla="*/ 56887 h 179142"/>
                  <a:gd name="connsiteX32" fmla="*/ 1767144 w 2471994"/>
                  <a:gd name="connsiteY32" fmla="*/ 91231 h 179142"/>
                  <a:gd name="connsiteX33" fmla="*/ 1810156 w 2471994"/>
                  <a:gd name="connsiteY33" fmla="*/ 153251 h 179142"/>
                  <a:gd name="connsiteX34" fmla="*/ 1899229 w 2471994"/>
                  <a:gd name="connsiteY34" fmla="*/ 179139 h 179142"/>
                  <a:gd name="connsiteX35" fmla="*/ 1958466 w 2471994"/>
                  <a:gd name="connsiteY35" fmla="*/ 154684 h 179142"/>
                  <a:gd name="connsiteX36" fmla="*/ 2020013 w 2471994"/>
                  <a:gd name="connsiteY36" fmla="*/ 111278 h 179142"/>
                  <a:gd name="connsiteX37" fmla="*/ 2076707 w 2471994"/>
                  <a:gd name="connsiteY37" fmla="*/ 136475 h 179142"/>
                  <a:gd name="connsiteX38" fmla="*/ 2130051 w 2471994"/>
                  <a:gd name="connsiteY38" fmla="*/ 105868 h 179142"/>
                  <a:gd name="connsiteX39" fmla="*/ 2202913 w 2471994"/>
                  <a:gd name="connsiteY39" fmla="*/ 119806 h 179142"/>
                  <a:gd name="connsiteX40" fmla="*/ 2279113 w 2471994"/>
                  <a:gd name="connsiteY40" fmla="*/ 88850 h 179142"/>
                  <a:gd name="connsiteX41" fmla="*/ 2338644 w 2471994"/>
                  <a:gd name="connsiteY41" fmla="*/ 115044 h 179142"/>
                  <a:gd name="connsiteX42" fmla="*/ 2426631 w 2471994"/>
                  <a:gd name="connsiteY42" fmla="*/ 23985 h 179142"/>
                  <a:gd name="connsiteX43" fmla="*/ 2471994 w 2471994"/>
                  <a:gd name="connsiteY43" fmla="*/ 72181 h 179142"/>
                  <a:gd name="connsiteX0" fmla="*/ 0 w 2471994"/>
                  <a:gd name="connsiteY0" fmla="*/ 153734 h 179142"/>
                  <a:gd name="connsiteX1" fmla="*/ 83984 w 2471994"/>
                  <a:gd name="connsiteY1" fmla="*/ 142703 h 179142"/>
                  <a:gd name="connsiteX2" fmla="*/ 162182 w 2471994"/>
                  <a:gd name="connsiteY2" fmla="*/ 105519 h 179142"/>
                  <a:gd name="connsiteX3" fmla="*/ 236209 w 2471994"/>
                  <a:gd name="connsiteY3" fmla="*/ 103714 h 179142"/>
                  <a:gd name="connsiteX4" fmla="*/ 271505 w 2471994"/>
                  <a:gd name="connsiteY4" fmla="*/ 77474 h 179142"/>
                  <a:gd name="connsiteX5" fmla="*/ 309819 w 2471994"/>
                  <a:gd name="connsiteY5" fmla="*/ 95994 h 179142"/>
                  <a:gd name="connsiteX6" fmla="*/ 369479 w 2471994"/>
                  <a:gd name="connsiteY6" fmla="*/ 89216 h 179142"/>
                  <a:gd name="connsiteX7" fmla="*/ 395544 w 2471994"/>
                  <a:gd name="connsiteY7" fmla="*/ 107900 h 179142"/>
                  <a:gd name="connsiteX8" fmla="*/ 451899 w 2471994"/>
                  <a:gd name="connsiteY8" fmla="*/ 83640 h 179142"/>
                  <a:gd name="connsiteX9" fmla="*/ 500319 w 2471994"/>
                  <a:gd name="connsiteY9" fmla="*/ 103138 h 179142"/>
                  <a:gd name="connsiteX10" fmla="*/ 545986 w 2471994"/>
                  <a:gd name="connsiteY10" fmla="*/ 87478 h 179142"/>
                  <a:gd name="connsiteX11" fmla="*/ 579616 w 2471994"/>
                  <a:gd name="connsiteY11" fmla="*/ 59546 h 179142"/>
                  <a:gd name="connsiteX12" fmla="*/ 624400 w 2471994"/>
                  <a:gd name="connsiteY12" fmla="*/ 28185 h 179142"/>
                  <a:gd name="connsiteX13" fmla="*/ 680587 w 2471994"/>
                  <a:gd name="connsiteY13" fmla="*/ 5579 h 179142"/>
                  <a:gd name="connsiteX14" fmla="*/ 738908 w 2471994"/>
                  <a:gd name="connsiteY14" fmla="*/ 28244 h 179142"/>
                  <a:gd name="connsiteX15" fmla="*/ 783688 w 2471994"/>
                  <a:gd name="connsiteY15" fmla="*/ 98375 h 179142"/>
                  <a:gd name="connsiteX16" fmla="*/ 814644 w 2471994"/>
                  <a:gd name="connsiteY16" fmla="*/ 131713 h 179142"/>
                  <a:gd name="connsiteX17" fmla="*/ 841203 w 2471994"/>
                  <a:gd name="connsiteY17" fmla="*/ 159865 h 179142"/>
                  <a:gd name="connsiteX18" fmla="*/ 897434 w 2471994"/>
                  <a:gd name="connsiteY18" fmla="*/ 168887 h 179142"/>
                  <a:gd name="connsiteX19" fmla="*/ 954709 w 2471994"/>
                  <a:gd name="connsiteY19" fmla="*/ 138953 h 179142"/>
                  <a:gd name="connsiteX20" fmla="*/ 1002763 w 2471994"/>
                  <a:gd name="connsiteY20" fmla="*/ 129331 h 179142"/>
                  <a:gd name="connsiteX21" fmla="*/ 1036101 w 2471994"/>
                  <a:gd name="connsiteY21" fmla="*/ 95994 h 179142"/>
                  <a:gd name="connsiteX22" fmla="*/ 1098013 w 2471994"/>
                  <a:gd name="connsiteY22" fmla="*/ 124569 h 179142"/>
                  <a:gd name="connsiteX23" fmla="*/ 1178976 w 2471994"/>
                  <a:gd name="connsiteY23" fmla="*/ 117425 h 179142"/>
                  <a:gd name="connsiteX24" fmla="*/ 1257557 w 2471994"/>
                  <a:gd name="connsiteY24" fmla="*/ 95994 h 179142"/>
                  <a:gd name="connsiteX25" fmla="*/ 1312326 w 2471994"/>
                  <a:gd name="connsiteY25" fmla="*/ 129331 h 179142"/>
                  <a:gd name="connsiteX26" fmla="*/ 1362332 w 2471994"/>
                  <a:gd name="connsiteY26" fmla="*/ 100756 h 179142"/>
                  <a:gd name="connsiteX27" fmla="*/ 1440913 w 2471994"/>
                  <a:gd name="connsiteY27" fmla="*/ 124569 h 179142"/>
                  <a:gd name="connsiteX28" fmla="*/ 1500772 w 2471994"/>
                  <a:gd name="connsiteY28" fmla="*/ 98555 h 179142"/>
                  <a:gd name="connsiteX29" fmla="*/ 1583217 w 2471994"/>
                  <a:gd name="connsiteY29" fmla="*/ 19128 h 179142"/>
                  <a:gd name="connsiteX30" fmla="*/ 1666847 w 2471994"/>
                  <a:gd name="connsiteY30" fmla="*/ 2280 h 179142"/>
                  <a:gd name="connsiteX31" fmla="*/ 1722451 w 2471994"/>
                  <a:gd name="connsiteY31" fmla="*/ 56887 h 179142"/>
                  <a:gd name="connsiteX32" fmla="*/ 1767144 w 2471994"/>
                  <a:gd name="connsiteY32" fmla="*/ 91231 h 179142"/>
                  <a:gd name="connsiteX33" fmla="*/ 1810156 w 2471994"/>
                  <a:gd name="connsiteY33" fmla="*/ 153251 h 179142"/>
                  <a:gd name="connsiteX34" fmla="*/ 1899229 w 2471994"/>
                  <a:gd name="connsiteY34" fmla="*/ 179139 h 179142"/>
                  <a:gd name="connsiteX35" fmla="*/ 1958466 w 2471994"/>
                  <a:gd name="connsiteY35" fmla="*/ 154684 h 179142"/>
                  <a:gd name="connsiteX36" fmla="*/ 2020013 w 2471994"/>
                  <a:gd name="connsiteY36" fmla="*/ 111278 h 179142"/>
                  <a:gd name="connsiteX37" fmla="*/ 2076707 w 2471994"/>
                  <a:gd name="connsiteY37" fmla="*/ 136475 h 179142"/>
                  <a:gd name="connsiteX38" fmla="*/ 2130051 w 2471994"/>
                  <a:gd name="connsiteY38" fmla="*/ 105868 h 179142"/>
                  <a:gd name="connsiteX39" fmla="*/ 2202913 w 2471994"/>
                  <a:gd name="connsiteY39" fmla="*/ 119806 h 179142"/>
                  <a:gd name="connsiteX40" fmla="*/ 2279113 w 2471994"/>
                  <a:gd name="connsiteY40" fmla="*/ 88850 h 179142"/>
                  <a:gd name="connsiteX41" fmla="*/ 2338644 w 2471994"/>
                  <a:gd name="connsiteY41" fmla="*/ 115044 h 179142"/>
                  <a:gd name="connsiteX42" fmla="*/ 2426631 w 2471994"/>
                  <a:gd name="connsiteY42" fmla="*/ 23985 h 179142"/>
                  <a:gd name="connsiteX43" fmla="*/ 2471994 w 2471994"/>
                  <a:gd name="connsiteY43" fmla="*/ 72181 h 179142"/>
                  <a:gd name="connsiteX0" fmla="*/ 0 w 2471994"/>
                  <a:gd name="connsiteY0" fmla="*/ 153734 h 179142"/>
                  <a:gd name="connsiteX1" fmla="*/ 83984 w 2471994"/>
                  <a:gd name="connsiteY1" fmla="*/ 142703 h 179142"/>
                  <a:gd name="connsiteX2" fmla="*/ 166440 w 2471994"/>
                  <a:gd name="connsiteY2" fmla="*/ 119461 h 179142"/>
                  <a:gd name="connsiteX3" fmla="*/ 236209 w 2471994"/>
                  <a:gd name="connsiteY3" fmla="*/ 103714 h 179142"/>
                  <a:gd name="connsiteX4" fmla="*/ 271505 w 2471994"/>
                  <a:gd name="connsiteY4" fmla="*/ 77474 h 179142"/>
                  <a:gd name="connsiteX5" fmla="*/ 309819 w 2471994"/>
                  <a:gd name="connsiteY5" fmla="*/ 95994 h 179142"/>
                  <a:gd name="connsiteX6" fmla="*/ 369479 w 2471994"/>
                  <a:gd name="connsiteY6" fmla="*/ 89216 h 179142"/>
                  <a:gd name="connsiteX7" fmla="*/ 395544 w 2471994"/>
                  <a:gd name="connsiteY7" fmla="*/ 107900 h 179142"/>
                  <a:gd name="connsiteX8" fmla="*/ 451899 w 2471994"/>
                  <a:gd name="connsiteY8" fmla="*/ 83640 h 179142"/>
                  <a:gd name="connsiteX9" fmla="*/ 500319 w 2471994"/>
                  <a:gd name="connsiteY9" fmla="*/ 103138 h 179142"/>
                  <a:gd name="connsiteX10" fmla="*/ 545986 w 2471994"/>
                  <a:gd name="connsiteY10" fmla="*/ 87478 h 179142"/>
                  <a:gd name="connsiteX11" fmla="*/ 579616 w 2471994"/>
                  <a:gd name="connsiteY11" fmla="*/ 59546 h 179142"/>
                  <a:gd name="connsiteX12" fmla="*/ 624400 w 2471994"/>
                  <a:gd name="connsiteY12" fmla="*/ 28185 h 179142"/>
                  <a:gd name="connsiteX13" fmla="*/ 680587 w 2471994"/>
                  <a:gd name="connsiteY13" fmla="*/ 5579 h 179142"/>
                  <a:gd name="connsiteX14" fmla="*/ 738908 w 2471994"/>
                  <a:gd name="connsiteY14" fmla="*/ 28244 h 179142"/>
                  <a:gd name="connsiteX15" fmla="*/ 783688 w 2471994"/>
                  <a:gd name="connsiteY15" fmla="*/ 98375 h 179142"/>
                  <a:gd name="connsiteX16" fmla="*/ 814644 w 2471994"/>
                  <a:gd name="connsiteY16" fmla="*/ 131713 h 179142"/>
                  <a:gd name="connsiteX17" fmla="*/ 841203 w 2471994"/>
                  <a:gd name="connsiteY17" fmla="*/ 159865 h 179142"/>
                  <a:gd name="connsiteX18" fmla="*/ 897434 w 2471994"/>
                  <a:gd name="connsiteY18" fmla="*/ 168887 h 179142"/>
                  <a:gd name="connsiteX19" fmla="*/ 954709 w 2471994"/>
                  <a:gd name="connsiteY19" fmla="*/ 138953 h 179142"/>
                  <a:gd name="connsiteX20" fmla="*/ 1002763 w 2471994"/>
                  <a:gd name="connsiteY20" fmla="*/ 129331 h 179142"/>
                  <a:gd name="connsiteX21" fmla="*/ 1036101 w 2471994"/>
                  <a:gd name="connsiteY21" fmla="*/ 95994 h 179142"/>
                  <a:gd name="connsiteX22" fmla="*/ 1098013 w 2471994"/>
                  <a:gd name="connsiteY22" fmla="*/ 124569 h 179142"/>
                  <a:gd name="connsiteX23" fmla="*/ 1178976 w 2471994"/>
                  <a:gd name="connsiteY23" fmla="*/ 117425 h 179142"/>
                  <a:gd name="connsiteX24" fmla="*/ 1257557 w 2471994"/>
                  <a:gd name="connsiteY24" fmla="*/ 95994 h 179142"/>
                  <a:gd name="connsiteX25" fmla="*/ 1312326 w 2471994"/>
                  <a:gd name="connsiteY25" fmla="*/ 129331 h 179142"/>
                  <a:gd name="connsiteX26" fmla="*/ 1362332 w 2471994"/>
                  <a:gd name="connsiteY26" fmla="*/ 100756 h 179142"/>
                  <a:gd name="connsiteX27" fmla="*/ 1440913 w 2471994"/>
                  <a:gd name="connsiteY27" fmla="*/ 124569 h 179142"/>
                  <a:gd name="connsiteX28" fmla="*/ 1500772 w 2471994"/>
                  <a:gd name="connsiteY28" fmla="*/ 98555 h 179142"/>
                  <a:gd name="connsiteX29" fmla="*/ 1583217 w 2471994"/>
                  <a:gd name="connsiteY29" fmla="*/ 19128 h 179142"/>
                  <a:gd name="connsiteX30" fmla="*/ 1666847 w 2471994"/>
                  <a:gd name="connsiteY30" fmla="*/ 2280 h 179142"/>
                  <a:gd name="connsiteX31" fmla="*/ 1722451 w 2471994"/>
                  <a:gd name="connsiteY31" fmla="*/ 56887 h 179142"/>
                  <a:gd name="connsiteX32" fmla="*/ 1767144 w 2471994"/>
                  <a:gd name="connsiteY32" fmla="*/ 91231 h 179142"/>
                  <a:gd name="connsiteX33" fmla="*/ 1810156 w 2471994"/>
                  <a:gd name="connsiteY33" fmla="*/ 153251 h 179142"/>
                  <a:gd name="connsiteX34" fmla="*/ 1899229 w 2471994"/>
                  <a:gd name="connsiteY34" fmla="*/ 179139 h 179142"/>
                  <a:gd name="connsiteX35" fmla="*/ 1958466 w 2471994"/>
                  <a:gd name="connsiteY35" fmla="*/ 154684 h 179142"/>
                  <a:gd name="connsiteX36" fmla="*/ 2020013 w 2471994"/>
                  <a:gd name="connsiteY36" fmla="*/ 111278 h 179142"/>
                  <a:gd name="connsiteX37" fmla="*/ 2076707 w 2471994"/>
                  <a:gd name="connsiteY37" fmla="*/ 136475 h 179142"/>
                  <a:gd name="connsiteX38" fmla="*/ 2130051 w 2471994"/>
                  <a:gd name="connsiteY38" fmla="*/ 105868 h 179142"/>
                  <a:gd name="connsiteX39" fmla="*/ 2202913 w 2471994"/>
                  <a:gd name="connsiteY39" fmla="*/ 119806 h 179142"/>
                  <a:gd name="connsiteX40" fmla="*/ 2279113 w 2471994"/>
                  <a:gd name="connsiteY40" fmla="*/ 88850 h 179142"/>
                  <a:gd name="connsiteX41" fmla="*/ 2338644 w 2471994"/>
                  <a:gd name="connsiteY41" fmla="*/ 115044 h 179142"/>
                  <a:gd name="connsiteX42" fmla="*/ 2426631 w 2471994"/>
                  <a:gd name="connsiteY42" fmla="*/ 23985 h 179142"/>
                  <a:gd name="connsiteX43" fmla="*/ 2471994 w 2471994"/>
                  <a:gd name="connsiteY43" fmla="*/ 72181 h 179142"/>
                  <a:gd name="connsiteX0" fmla="*/ 0 w 2471994"/>
                  <a:gd name="connsiteY0" fmla="*/ 153734 h 179142"/>
                  <a:gd name="connsiteX1" fmla="*/ 83984 w 2471994"/>
                  <a:gd name="connsiteY1" fmla="*/ 142703 h 179142"/>
                  <a:gd name="connsiteX2" fmla="*/ 166440 w 2471994"/>
                  <a:gd name="connsiteY2" fmla="*/ 119461 h 179142"/>
                  <a:gd name="connsiteX3" fmla="*/ 236209 w 2471994"/>
                  <a:gd name="connsiteY3" fmla="*/ 103714 h 179142"/>
                  <a:gd name="connsiteX4" fmla="*/ 271505 w 2471994"/>
                  <a:gd name="connsiteY4" fmla="*/ 77474 h 179142"/>
                  <a:gd name="connsiteX5" fmla="*/ 309819 w 2471994"/>
                  <a:gd name="connsiteY5" fmla="*/ 95994 h 179142"/>
                  <a:gd name="connsiteX6" fmla="*/ 369479 w 2471994"/>
                  <a:gd name="connsiteY6" fmla="*/ 89216 h 179142"/>
                  <a:gd name="connsiteX7" fmla="*/ 395544 w 2471994"/>
                  <a:gd name="connsiteY7" fmla="*/ 107900 h 179142"/>
                  <a:gd name="connsiteX8" fmla="*/ 451899 w 2471994"/>
                  <a:gd name="connsiteY8" fmla="*/ 83640 h 179142"/>
                  <a:gd name="connsiteX9" fmla="*/ 500319 w 2471994"/>
                  <a:gd name="connsiteY9" fmla="*/ 103138 h 179142"/>
                  <a:gd name="connsiteX10" fmla="*/ 545986 w 2471994"/>
                  <a:gd name="connsiteY10" fmla="*/ 87478 h 179142"/>
                  <a:gd name="connsiteX11" fmla="*/ 579616 w 2471994"/>
                  <a:gd name="connsiteY11" fmla="*/ 59546 h 179142"/>
                  <a:gd name="connsiteX12" fmla="*/ 624400 w 2471994"/>
                  <a:gd name="connsiteY12" fmla="*/ 28185 h 179142"/>
                  <a:gd name="connsiteX13" fmla="*/ 680587 w 2471994"/>
                  <a:gd name="connsiteY13" fmla="*/ 5579 h 179142"/>
                  <a:gd name="connsiteX14" fmla="*/ 738908 w 2471994"/>
                  <a:gd name="connsiteY14" fmla="*/ 28244 h 179142"/>
                  <a:gd name="connsiteX15" fmla="*/ 783688 w 2471994"/>
                  <a:gd name="connsiteY15" fmla="*/ 98375 h 179142"/>
                  <a:gd name="connsiteX16" fmla="*/ 814644 w 2471994"/>
                  <a:gd name="connsiteY16" fmla="*/ 131713 h 179142"/>
                  <a:gd name="connsiteX17" fmla="*/ 841203 w 2471994"/>
                  <a:gd name="connsiteY17" fmla="*/ 159865 h 179142"/>
                  <a:gd name="connsiteX18" fmla="*/ 897434 w 2471994"/>
                  <a:gd name="connsiteY18" fmla="*/ 168887 h 179142"/>
                  <a:gd name="connsiteX19" fmla="*/ 954709 w 2471994"/>
                  <a:gd name="connsiteY19" fmla="*/ 138953 h 179142"/>
                  <a:gd name="connsiteX20" fmla="*/ 1002763 w 2471994"/>
                  <a:gd name="connsiteY20" fmla="*/ 129331 h 179142"/>
                  <a:gd name="connsiteX21" fmla="*/ 1049570 w 2471994"/>
                  <a:gd name="connsiteY21" fmla="*/ 110912 h 179142"/>
                  <a:gd name="connsiteX22" fmla="*/ 1098013 w 2471994"/>
                  <a:gd name="connsiteY22" fmla="*/ 124569 h 179142"/>
                  <a:gd name="connsiteX23" fmla="*/ 1178976 w 2471994"/>
                  <a:gd name="connsiteY23" fmla="*/ 117425 h 179142"/>
                  <a:gd name="connsiteX24" fmla="*/ 1257557 w 2471994"/>
                  <a:gd name="connsiteY24" fmla="*/ 95994 h 179142"/>
                  <a:gd name="connsiteX25" fmla="*/ 1312326 w 2471994"/>
                  <a:gd name="connsiteY25" fmla="*/ 129331 h 179142"/>
                  <a:gd name="connsiteX26" fmla="*/ 1362332 w 2471994"/>
                  <a:gd name="connsiteY26" fmla="*/ 100756 h 179142"/>
                  <a:gd name="connsiteX27" fmla="*/ 1440913 w 2471994"/>
                  <a:gd name="connsiteY27" fmla="*/ 124569 h 179142"/>
                  <a:gd name="connsiteX28" fmla="*/ 1500772 w 2471994"/>
                  <a:gd name="connsiteY28" fmla="*/ 98555 h 179142"/>
                  <a:gd name="connsiteX29" fmla="*/ 1583217 w 2471994"/>
                  <a:gd name="connsiteY29" fmla="*/ 19128 h 179142"/>
                  <a:gd name="connsiteX30" fmla="*/ 1666847 w 2471994"/>
                  <a:gd name="connsiteY30" fmla="*/ 2280 h 179142"/>
                  <a:gd name="connsiteX31" fmla="*/ 1722451 w 2471994"/>
                  <a:gd name="connsiteY31" fmla="*/ 56887 h 179142"/>
                  <a:gd name="connsiteX32" fmla="*/ 1767144 w 2471994"/>
                  <a:gd name="connsiteY32" fmla="*/ 91231 h 179142"/>
                  <a:gd name="connsiteX33" fmla="*/ 1810156 w 2471994"/>
                  <a:gd name="connsiteY33" fmla="*/ 153251 h 179142"/>
                  <a:gd name="connsiteX34" fmla="*/ 1899229 w 2471994"/>
                  <a:gd name="connsiteY34" fmla="*/ 179139 h 179142"/>
                  <a:gd name="connsiteX35" fmla="*/ 1958466 w 2471994"/>
                  <a:gd name="connsiteY35" fmla="*/ 154684 h 179142"/>
                  <a:gd name="connsiteX36" fmla="*/ 2020013 w 2471994"/>
                  <a:gd name="connsiteY36" fmla="*/ 111278 h 179142"/>
                  <a:gd name="connsiteX37" fmla="*/ 2076707 w 2471994"/>
                  <a:gd name="connsiteY37" fmla="*/ 136475 h 179142"/>
                  <a:gd name="connsiteX38" fmla="*/ 2130051 w 2471994"/>
                  <a:gd name="connsiteY38" fmla="*/ 105868 h 179142"/>
                  <a:gd name="connsiteX39" fmla="*/ 2202913 w 2471994"/>
                  <a:gd name="connsiteY39" fmla="*/ 119806 h 179142"/>
                  <a:gd name="connsiteX40" fmla="*/ 2279113 w 2471994"/>
                  <a:gd name="connsiteY40" fmla="*/ 88850 h 179142"/>
                  <a:gd name="connsiteX41" fmla="*/ 2338644 w 2471994"/>
                  <a:gd name="connsiteY41" fmla="*/ 115044 h 179142"/>
                  <a:gd name="connsiteX42" fmla="*/ 2426631 w 2471994"/>
                  <a:gd name="connsiteY42" fmla="*/ 23985 h 179142"/>
                  <a:gd name="connsiteX43" fmla="*/ 2471994 w 2471994"/>
                  <a:gd name="connsiteY43" fmla="*/ 72181 h 179142"/>
                  <a:gd name="connsiteX0" fmla="*/ 0 w 2471994"/>
                  <a:gd name="connsiteY0" fmla="*/ 153734 h 179141"/>
                  <a:gd name="connsiteX1" fmla="*/ 83984 w 2471994"/>
                  <a:gd name="connsiteY1" fmla="*/ 142703 h 179141"/>
                  <a:gd name="connsiteX2" fmla="*/ 166440 w 2471994"/>
                  <a:gd name="connsiteY2" fmla="*/ 119461 h 179141"/>
                  <a:gd name="connsiteX3" fmla="*/ 236209 w 2471994"/>
                  <a:gd name="connsiteY3" fmla="*/ 103714 h 179141"/>
                  <a:gd name="connsiteX4" fmla="*/ 271505 w 2471994"/>
                  <a:gd name="connsiteY4" fmla="*/ 77474 h 179141"/>
                  <a:gd name="connsiteX5" fmla="*/ 309819 w 2471994"/>
                  <a:gd name="connsiteY5" fmla="*/ 95994 h 179141"/>
                  <a:gd name="connsiteX6" fmla="*/ 369479 w 2471994"/>
                  <a:gd name="connsiteY6" fmla="*/ 89216 h 179141"/>
                  <a:gd name="connsiteX7" fmla="*/ 395544 w 2471994"/>
                  <a:gd name="connsiteY7" fmla="*/ 107900 h 179141"/>
                  <a:gd name="connsiteX8" fmla="*/ 451899 w 2471994"/>
                  <a:gd name="connsiteY8" fmla="*/ 83640 h 179141"/>
                  <a:gd name="connsiteX9" fmla="*/ 500319 w 2471994"/>
                  <a:gd name="connsiteY9" fmla="*/ 103138 h 179141"/>
                  <a:gd name="connsiteX10" fmla="*/ 545986 w 2471994"/>
                  <a:gd name="connsiteY10" fmla="*/ 87478 h 179141"/>
                  <a:gd name="connsiteX11" fmla="*/ 579616 w 2471994"/>
                  <a:gd name="connsiteY11" fmla="*/ 59546 h 179141"/>
                  <a:gd name="connsiteX12" fmla="*/ 624400 w 2471994"/>
                  <a:gd name="connsiteY12" fmla="*/ 28185 h 179141"/>
                  <a:gd name="connsiteX13" fmla="*/ 680587 w 2471994"/>
                  <a:gd name="connsiteY13" fmla="*/ 5579 h 179141"/>
                  <a:gd name="connsiteX14" fmla="*/ 738908 w 2471994"/>
                  <a:gd name="connsiteY14" fmla="*/ 28244 h 179141"/>
                  <a:gd name="connsiteX15" fmla="*/ 783688 w 2471994"/>
                  <a:gd name="connsiteY15" fmla="*/ 98375 h 179141"/>
                  <a:gd name="connsiteX16" fmla="*/ 814644 w 2471994"/>
                  <a:gd name="connsiteY16" fmla="*/ 131713 h 179141"/>
                  <a:gd name="connsiteX17" fmla="*/ 841203 w 2471994"/>
                  <a:gd name="connsiteY17" fmla="*/ 159865 h 179141"/>
                  <a:gd name="connsiteX18" fmla="*/ 897434 w 2471994"/>
                  <a:gd name="connsiteY18" fmla="*/ 168887 h 179141"/>
                  <a:gd name="connsiteX19" fmla="*/ 954709 w 2471994"/>
                  <a:gd name="connsiteY19" fmla="*/ 138953 h 179141"/>
                  <a:gd name="connsiteX20" fmla="*/ 1002763 w 2471994"/>
                  <a:gd name="connsiteY20" fmla="*/ 129331 h 179141"/>
                  <a:gd name="connsiteX21" fmla="*/ 1049570 w 2471994"/>
                  <a:gd name="connsiteY21" fmla="*/ 110912 h 179141"/>
                  <a:gd name="connsiteX22" fmla="*/ 1098013 w 2471994"/>
                  <a:gd name="connsiteY22" fmla="*/ 124569 h 179141"/>
                  <a:gd name="connsiteX23" fmla="*/ 1178976 w 2471994"/>
                  <a:gd name="connsiteY23" fmla="*/ 117425 h 179141"/>
                  <a:gd name="connsiteX24" fmla="*/ 1257557 w 2471994"/>
                  <a:gd name="connsiteY24" fmla="*/ 95994 h 179141"/>
                  <a:gd name="connsiteX25" fmla="*/ 1312326 w 2471994"/>
                  <a:gd name="connsiteY25" fmla="*/ 129331 h 179141"/>
                  <a:gd name="connsiteX26" fmla="*/ 1362332 w 2471994"/>
                  <a:gd name="connsiteY26" fmla="*/ 100756 h 179141"/>
                  <a:gd name="connsiteX27" fmla="*/ 1440913 w 2471994"/>
                  <a:gd name="connsiteY27" fmla="*/ 124569 h 179141"/>
                  <a:gd name="connsiteX28" fmla="*/ 1500772 w 2471994"/>
                  <a:gd name="connsiteY28" fmla="*/ 98555 h 179141"/>
                  <a:gd name="connsiteX29" fmla="*/ 1583217 w 2471994"/>
                  <a:gd name="connsiteY29" fmla="*/ 19128 h 179141"/>
                  <a:gd name="connsiteX30" fmla="*/ 1666847 w 2471994"/>
                  <a:gd name="connsiteY30" fmla="*/ 2280 h 179141"/>
                  <a:gd name="connsiteX31" fmla="*/ 1722451 w 2471994"/>
                  <a:gd name="connsiteY31" fmla="*/ 56887 h 179141"/>
                  <a:gd name="connsiteX32" fmla="*/ 1767144 w 2471994"/>
                  <a:gd name="connsiteY32" fmla="*/ 91231 h 179141"/>
                  <a:gd name="connsiteX33" fmla="*/ 1810156 w 2471994"/>
                  <a:gd name="connsiteY33" fmla="*/ 153251 h 179141"/>
                  <a:gd name="connsiteX34" fmla="*/ 1899229 w 2471994"/>
                  <a:gd name="connsiteY34" fmla="*/ 179139 h 179141"/>
                  <a:gd name="connsiteX35" fmla="*/ 1958466 w 2471994"/>
                  <a:gd name="connsiteY35" fmla="*/ 154684 h 179141"/>
                  <a:gd name="connsiteX36" fmla="*/ 2017754 w 2471994"/>
                  <a:gd name="connsiteY36" fmla="*/ 127225 h 179141"/>
                  <a:gd name="connsiteX37" fmla="*/ 2076707 w 2471994"/>
                  <a:gd name="connsiteY37" fmla="*/ 136475 h 179141"/>
                  <a:gd name="connsiteX38" fmla="*/ 2130051 w 2471994"/>
                  <a:gd name="connsiteY38" fmla="*/ 105868 h 179141"/>
                  <a:gd name="connsiteX39" fmla="*/ 2202913 w 2471994"/>
                  <a:gd name="connsiteY39" fmla="*/ 119806 h 179141"/>
                  <a:gd name="connsiteX40" fmla="*/ 2279113 w 2471994"/>
                  <a:gd name="connsiteY40" fmla="*/ 88850 h 179141"/>
                  <a:gd name="connsiteX41" fmla="*/ 2338644 w 2471994"/>
                  <a:gd name="connsiteY41" fmla="*/ 115044 h 179141"/>
                  <a:gd name="connsiteX42" fmla="*/ 2426631 w 2471994"/>
                  <a:gd name="connsiteY42" fmla="*/ 23985 h 179141"/>
                  <a:gd name="connsiteX43" fmla="*/ 2471994 w 2471994"/>
                  <a:gd name="connsiteY43" fmla="*/ 72181 h 179141"/>
                  <a:gd name="connsiteX0" fmla="*/ 0 w 2471994"/>
                  <a:gd name="connsiteY0" fmla="*/ 153734 h 179141"/>
                  <a:gd name="connsiteX1" fmla="*/ 83984 w 2471994"/>
                  <a:gd name="connsiteY1" fmla="*/ 142703 h 179141"/>
                  <a:gd name="connsiteX2" fmla="*/ 166440 w 2471994"/>
                  <a:gd name="connsiteY2" fmla="*/ 119461 h 179141"/>
                  <a:gd name="connsiteX3" fmla="*/ 236209 w 2471994"/>
                  <a:gd name="connsiteY3" fmla="*/ 103714 h 179141"/>
                  <a:gd name="connsiteX4" fmla="*/ 271505 w 2471994"/>
                  <a:gd name="connsiteY4" fmla="*/ 77474 h 179141"/>
                  <a:gd name="connsiteX5" fmla="*/ 309819 w 2471994"/>
                  <a:gd name="connsiteY5" fmla="*/ 95994 h 179141"/>
                  <a:gd name="connsiteX6" fmla="*/ 369479 w 2471994"/>
                  <a:gd name="connsiteY6" fmla="*/ 89216 h 179141"/>
                  <a:gd name="connsiteX7" fmla="*/ 395544 w 2471994"/>
                  <a:gd name="connsiteY7" fmla="*/ 107900 h 179141"/>
                  <a:gd name="connsiteX8" fmla="*/ 451899 w 2471994"/>
                  <a:gd name="connsiteY8" fmla="*/ 83640 h 179141"/>
                  <a:gd name="connsiteX9" fmla="*/ 500319 w 2471994"/>
                  <a:gd name="connsiteY9" fmla="*/ 103138 h 179141"/>
                  <a:gd name="connsiteX10" fmla="*/ 545986 w 2471994"/>
                  <a:gd name="connsiteY10" fmla="*/ 87478 h 179141"/>
                  <a:gd name="connsiteX11" fmla="*/ 579616 w 2471994"/>
                  <a:gd name="connsiteY11" fmla="*/ 59546 h 179141"/>
                  <a:gd name="connsiteX12" fmla="*/ 624400 w 2471994"/>
                  <a:gd name="connsiteY12" fmla="*/ 28185 h 179141"/>
                  <a:gd name="connsiteX13" fmla="*/ 680587 w 2471994"/>
                  <a:gd name="connsiteY13" fmla="*/ 5579 h 179141"/>
                  <a:gd name="connsiteX14" fmla="*/ 738908 w 2471994"/>
                  <a:gd name="connsiteY14" fmla="*/ 28244 h 179141"/>
                  <a:gd name="connsiteX15" fmla="*/ 783688 w 2471994"/>
                  <a:gd name="connsiteY15" fmla="*/ 98375 h 179141"/>
                  <a:gd name="connsiteX16" fmla="*/ 814644 w 2471994"/>
                  <a:gd name="connsiteY16" fmla="*/ 131713 h 179141"/>
                  <a:gd name="connsiteX17" fmla="*/ 841203 w 2471994"/>
                  <a:gd name="connsiteY17" fmla="*/ 159865 h 179141"/>
                  <a:gd name="connsiteX18" fmla="*/ 897434 w 2471994"/>
                  <a:gd name="connsiteY18" fmla="*/ 168887 h 179141"/>
                  <a:gd name="connsiteX19" fmla="*/ 954709 w 2471994"/>
                  <a:gd name="connsiteY19" fmla="*/ 138953 h 179141"/>
                  <a:gd name="connsiteX20" fmla="*/ 1002763 w 2471994"/>
                  <a:gd name="connsiteY20" fmla="*/ 129331 h 179141"/>
                  <a:gd name="connsiteX21" fmla="*/ 1049570 w 2471994"/>
                  <a:gd name="connsiteY21" fmla="*/ 110912 h 179141"/>
                  <a:gd name="connsiteX22" fmla="*/ 1098013 w 2471994"/>
                  <a:gd name="connsiteY22" fmla="*/ 124569 h 179141"/>
                  <a:gd name="connsiteX23" fmla="*/ 1178976 w 2471994"/>
                  <a:gd name="connsiteY23" fmla="*/ 117425 h 179141"/>
                  <a:gd name="connsiteX24" fmla="*/ 1257557 w 2471994"/>
                  <a:gd name="connsiteY24" fmla="*/ 95994 h 179141"/>
                  <a:gd name="connsiteX25" fmla="*/ 1312326 w 2471994"/>
                  <a:gd name="connsiteY25" fmla="*/ 129331 h 179141"/>
                  <a:gd name="connsiteX26" fmla="*/ 1362332 w 2471994"/>
                  <a:gd name="connsiteY26" fmla="*/ 100756 h 179141"/>
                  <a:gd name="connsiteX27" fmla="*/ 1440913 w 2471994"/>
                  <a:gd name="connsiteY27" fmla="*/ 124569 h 179141"/>
                  <a:gd name="connsiteX28" fmla="*/ 1500772 w 2471994"/>
                  <a:gd name="connsiteY28" fmla="*/ 98555 h 179141"/>
                  <a:gd name="connsiteX29" fmla="*/ 1583217 w 2471994"/>
                  <a:gd name="connsiteY29" fmla="*/ 19128 h 179141"/>
                  <a:gd name="connsiteX30" fmla="*/ 1666847 w 2471994"/>
                  <a:gd name="connsiteY30" fmla="*/ 2280 h 179141"/>
                  <a:gd name="connsiteX31" fmla="*/ 1722451 w 2471994"/>
                  <a:gd name="connsiteY31" fmla="*/ 56887 h 179141"/>
                  <a:gd name="connsiteX32" fmla="*/ 1767144 w 2471994"/>
                  <a:gd name="connsiteY32" fmla="*/ 91231 h 179141"/>
                  <a:gd name="connsiteX33" fmla="*/ 1810156 w 2471994"/>
                  <a:gd name="connsiteY33" fmla="*/ 153251 h 179141"/>
                  <a:gd name="connsiteX34" fmla="*/ 1899229 w 2471994"/>
                  <a:gd name="connsiteY34" fmla="*/ 179139 h 179141"/>
                  <a:gd name="connsiteX35" fmla="*/ 1958466 w 2471994"/>
                  <a:gd name="connsiteY35" fmla="*/ 154684 h 179141"/>
                  <a:gd name="connsiteX36" fmla="*/ 2017754 w 2471994"/>
                  <a:gd name="connsiteY36" fmla="*/ 127225 h 179141"/>
                  <a:gd name="connsiteX37" fmla="*/ 2084353 w 2471994"/>
                  <a:gd name="connsiteY37" fmla="*/ 126495 h 179141"/>
                  <a:gd name="connsiteX38" fmla="*/ 2130051 w 2471994"/>
                  <a:gd name="connsiteY38" fmla="*/ 105868 h 179141"/>
                  <a:gd name="connsiteX39" fmla="*/ 2202913 w 2471994"/>
                  <a:gd name="connsiteY39" fmla="*/ 119806 h 179141"/>
                  <a:gd name="connsiteX40" fmla="*/ 2279113 w 2471994"/>
                  <a:gd name="connsiteY40" fmla="*/ 88850 h 179141"/>
                  <a:gd name="connsiteX41" fmla="*/ 2338644 w 2471994"/>
                  <a:gd name="connsiteY41" fmla="*/ 115044 h 179141"/>
                  <a:gd name="connsiteX42" fmla="*/ 2426631 w 2471994"/>
                  <a:gd name="connsiteY42" fmla="*/ 23985 h 179141"/>
                  <a:gd name="connsiteX43" fmla="*/ 2471994 w 2471994"/>
                  <a:gd name="connsiteY43" fmla="*/ 72181 h 179141"/>
                  <a:gd name="connsiteX0" fmla="*/ 0 w 2471994"/>
                  <a:gd name="connsiteY0" fmla="*/ 153734 h 179141"/>
                  <a:gd name="connsiteX1" fmla="*/ 83984 w 2471994"/>
                  <a:gd name="connsiteY1" fmla="*/ 142703 h 179141"/>
                  <a:gd name="connsiteX2" fmla="*/ 166440 w 2471994"/>
                  <a:gd name="connsiteY2" fmla="*/ 119461 h 179141"/>
                  <a:gd name="connsiteX3" fmla="*/ 236209 w 2471994"/>
                  <a:gd name="connsiteY3" fmla="*/ 103714 h 179141"/>
                  <a:gd name="connsiteX4" fmla="*/ 271505 w 2471994"/>
                  <a:gd name="connsiteY4" fmla="*/ 77474 h 179141"/>
                  <a:gd name="connsiteX5" fmla="*/ 309819 w 2471994"/>
                  <a:gd name="connsiteY5" fmla="*/ 95994 h 179141"/>
                  <a:gd name="connsiteX6" fmla="*/ 369479 w 2471994"/>
                  <a:gd name="connsiteY6" fmla="*/ 89216 h 179141"/>
                  <a:gd name="connsiteX7" fmla="*/ 395544 w 2471994"/>
                  <a:gd name="connsiteY7" fmla="*/ 107900 h 179141"/>
                  <a:gd name="connsiteX8" fmla="*/ 451899 w 2471994"/>
                  <a:gd name="connsiteY8" fmla="*/ 83640 h 179141"/>
                  <a:gd name="connsiteX9" fmla="*/ 500319 w 2471994"/>
                  <a:gd name="connsiteY9" fmla="*/ 103138 h 179141"/>
                  <a:gd name="connsiteX10" fmla="*/ 545986 w 2471994"/>
                  <a:gd name="connsiteY10" fmla="*/ 87478 h 179141"/>
                  <a:gd name="connsiteX11" fmla="*/ 579616 w 2471994"/>
                  <a:gd name="connsiteY11" fmla="*/ 59546 h 179141"/>
                  <a:gd name="connsiteX12" fmla="*/ 624400 w 2471994"/>
                  <a:gd name="connsiteY12" fmla="*/ 28185 h 179141"/>
                  <a:gd name="connsiteX13" fmla="*/ 680587 w 2471994"/>
                  <a:gd name="connsiteY13" fmla="*/ 5579 h 179141"/>
                  <a:gd name="connsiteX14" fmla="*/ 738908 w 2471994"/>
                  <a:gd name="connsiteY14" fmla="*/ 28244 h 179141"/>
                  <a:gd name="connsiteX15" fmla="*/ 783688 w 2471994"/>
                  <a:gd name="connsiteY15" fmla="*/ 98375 h 179141"/>
                  <a:gd name="connsiteX16" fmla="*/ 814644 w 2471994"/>
                  <a:gd name="connsiteY16" fmla="*/ 131713 h 179141"/>
                  <a:gd name="connsiteX17" fmla="*/ 841203 w 2471994"/>
                  <a:gd name="connsiteY17" fmla="*/ 159865 h 179141"/>
                  <a:gd name="connsiteX18" fmla="*/ 897434 w 2471994"/>
                  <a:gd name="connsiteY18" fmla="*/ 168887 h 179141"/>
                  <a:gd name="connsiteX19" fmla="*/ 954709 w 2471994"/>
                  <a:gd name="connsiteY19" fmla="*/ 138953 h 179141"/>
                  <a:gd name="connsiteX20" fmla="*/ 1002763 w 2471994"/>
                  <a:gd name="connsiteY20" fmla="*/ 129331 h 179141"/>
                  <a:gd name="connsiteX21" fmla="*/ 1049570 w 2471994"/>
                  <a:gd name="connsiteY21" fmla="*/ 110912 h 179141"/>
                  <a:gd name="connsiteX22" fmla="*/ 1098013 w 2471994"/>
                  <a:gd name="connsiteY22" fmla="*/ 124569 h 179141"/>
                  <a:gd name="connsiteX23" fmla="*/ 1178976 w 2471994"/>
                  <a:gd name="connsiteY23" fmla="*/ 117425 h 179141"/>
                  <a:gd name="connsiteX24" fmla="*/ 1257557 w 2471994"/>
                  <a:gd name="connsiteY24" fmla="*/ 95994 h 179141"/>
                  <a:gd name="connsiteX25" fmla="*/ 1312326 w 2471994"/>
                  <a:gd name="connsiteY25" fmla="*/ 129331 h 179141"/>
                  <a:gd name="connsiteX26" fmla="*/ 1362332 w 2471994"/>
                  <a:gd name="connsiteY26" fmla="*/ 100756 h 179141"/>
                  <a:gd name="connsiteX27" fmla="*/ 1440913 w 2471994"/>
                  <a:gd name="connsiteY27" fmla="*/ 124569 h 179141"/>
                  <a:gd name="connsiteX28" fmla="*/ 1500772 w 2471994"/>
                  <a:gd name="connsiteY28" fmla="*/ 98555 h 179141"/>
                  <a:gd name="connsiteX29" fmla="*/ 1583217 w 2471994"/>
                  <a:gd name="connsiteY29" fmla="*/ 19128 h 179141"/>
                  <a:gd name="connsiteX30" fmla="*/ 1666847 w 2471994"/>
                  <a:gd name="connsiteY30" fmla="*/ 2280 h 179141"/>
                  <a:gd name="connsiteX31" fmla="*/ 1722451 w 2471994"/>
                  <a:gd name="connsiteY31" fmla="*/ 56887 h 179141"/>
                  <a:gd name="connsiteX32" fmla="*/ 1767144 w 2471994"/>
                  <a:gd name="connsiteY32" fmla="*/ 91231 h 179141"/>
                  <a:gd name="connsiteX33" fmla="*/ 1810156 w 2471994"/>
                  <a:gd name="connsiteY33" fmla="*/ 153251 h 179141"/>
                  <a:gd name="connsiteX34" fmla="*/ 1899229 w 2471994"/>
                  <a:gd name="connsiteY34" fmla="*/ 179139 h 179141"/>
                  <a:gd name="connsiteX35" fmla="*/ 1958466 w 2471994"/>
                  <a:gd name="connsiteY35" fmla="*/ 154684 h 179141"/>
                  <a:gd name="connsiteX36" fmla="*/ 2017754 w 2471994"/>
                  <a:gd name="connsiteY36" fmla="*/ 127225 h 179141"/>
                  <a:gd name="connsiteX37" fmla="*/ 2084353 w 2471994"/>
                  <a:gd name="connsiteY37" fmla="*/ 126495 h 179141"/>
                  <a:gd name="connsiteX38" fmla="*/ 2130051 w 2471994"/>
                  <a:gd name="connsiteY38" fmla="*/ 105868 h 179141"/>
                  <a:gd name="connsiteX39" fmla="*/ 2208240 w 2471994"/>
                  <a:gd name="connsiteY39" fmla="*/ 104185 h 179141"/>
                  <a:gd name="connsiteX40" fmla="*/ 2279113 w 2471994"/>
                  <a:gd name="connsiteY40" fmla="*/ 88850 h 179141"/>
                  <a:gd name="connsiteX41" fmla="*/ 2338644 w 2471994"/>
                  <a:gd name="connsiteY41" fmla="*/ 115044 h 179141"/>
                  <a:gd name="connsiteX42" fmla="*/ 2426631 w 2471994"/>
                  <a:gd name="connsiteY42" fmla="*/ 23985 h 179141"/>
                  <a:gd name="connsiteX43" fmla="*/ 2471994 w 2471994"/>
                  <a:gd name="connsiteY43" fmla="*/ 72181 h 179141"/>
                  <a:gd name="connsiteX0" fmla="*/ 0 w 2471994"/>
                  <a:gd name="connsiteY0" fmla="*/ 153734 h 179141"/>
                  <a:gd name="connsiteX1" fmla="*/ 83984 w 2471994"/>
                  <a:gd name="connsiteY1" fmla="*/ 142703 h 179141"/>
                  <a:gd name="connsiteX2" fmla="*/ 166440 w 2471994"/>
                  <a:gd name="connsiteY2" fmla="*/ 119461 h 179141"/>
                  <a:gd name="connsiteX3" fmla="*/ 236209 w 2471994"/>
                  <a:gd name="connsiteY3" fmla="*/ 103714 h 179141"/>
                  <a:gd name="connsiteX4" fmla="*/ 271505 w 2471994"/>
                  <a:gd name="connsiteY4" fmla="*/ 77474 h 179141"/>
                  <a:gd name="connsiteX5" fmla="*/ 309819 w 2471994"/>
                  <a:gd name="connsiteY5" fmla="*/ 95994 h 179141"/>
                  <a:gd name="connsiteX6" fmla="*/ 369479 w 2471994"/>
                  <a:gd name="connsiteY6" fmla="*/ 89216 h 179141"/>
                  <a:gd name="connsiteX7" fmla="*/ 395544 w 2471994"/>
                  <a:gd name="connsiteY7" fmla="*/ 107900 h 179141"/>
                  <a:gd name="connsiteX8" fmla="*/ 451899 w 2471994"/>
                  <a:gd name="connsiteY8" fmla="*/ 83640 h 179141"/>
                  <a:gd name="connsiteX9" fmla="*/ 500319 w 2471994"/>
                  <a:gd name="connsiteY9" fmla="*/ 103138 h 179141"/>
                  <a:gd name="connsiteX10" fmla="*/ 545986 w 2471994"/>
                  <a:gd name="connsiteY10" fmla="*/ 87478 h 179141"/>
                  <a:gd name="connsiteX11" fmla="*/ 579616 w 2471994"/>
                  <a:gd name="connsiteY11" fmla="*/ 59546 h 179141"/>
                  <a:gd name="connsiteX12" fmla="*/ 624400 w 2471994"/>
                  <a:gd name="connsiteY12" fmla="*/ 28185 h 179141"/>
                  <a:gd name="connsiteX13" fmla="*/ 680587 w 2471994"/>
                  <a:gd name="connsiteY13" fmla="*/ 5579 h 179141"/>
                  <a:gd name="connsiteX14" fmla="*/ 738908 w 2471994"/>
                  <a:gd name="connsiteY14" fmla="*/ 28244 h 179141"/>
                  <a:gd name="connsiteX15" fmla="*/ 783688 w 2471994"/>
                  <a:gd name="connsiteY15" fmla="*/ 98375 h 179141"/>
                  <a:gd name="connsiteX16" fmla="*/ 814644 w 2471994"/>
                  <a:gd name="connsiteY16" fmla="*/ 131713 h 179141"/>
                  <a:gd name="connsiteX17" fmla="*/ 841203 w 2471994"/>
                  <a:gd name="connsiteY17" fmla="*/ 159865 h 179141"/>
                  <a:gd name="connsiteX18" fmla="*/ 908960 w 2471994"/>
                  <a:gd name="connsiteY18" fmla="*/ 175506 h 179141"/>
                  <a:gd name="connsiteX19" fmla="*/ 954709 w 2471994"/>
                  <a:gd name="connsiteY19" fmla="*/ 138953 h 179141"/>
                  <a:gd name="connsiteX20" fmla="*/ 1002763 w 2471994"/>
                  <a:gd name="connsiteY20" fmla="*/ 129331 h 179141"/>
                  <a:gd name="connsiteX21" fmla="*/ 1049570 w 2471994"/>
                  <a:gd name="connsiteY21" fmla="*/ 110912 h 179141"/>
                  <a:gd name="connsiteX22" fmla="*/ 1098013 w 2471994"/>
                  <a:gd name="connsiteY22" fmla="*/ 124569 h 179141"/>
                  <a:gd name="connsiteX23" fmla="*/ 1178976 w 2471994"/>
                  <a:gd name="connsiteY23" fmla="*/ 117425 h 179141"/>
                  <a:gd name="connsiteX24" fmla="*/ 1257557 w 2471994"/>
                  <a:gd name="connsiteY24" fmla="*/ 95994 h 179141"/>
                  <a:gd name="connsiteX25" fmla="*/ 1312326 w 2471994"/>
                  <a:gd name="connsiteY25" fmla="*/ 129331 h 179141"/>
                  <a:gd name="connsiteX26" fmla="*/ 1362332 w 2471994"/>
                  <a:gd name="connsiteY26" fmla="*/ 100756 h 179141"/>
                  <a:gd name="connsiteX27" fmla="*/ 1440913 w 2471994"/>
                  <a:gd name="connsiteY27" fmla="*/ 124569 h 179141"/>
                  <a:gd name="connsiteX28" fmla="*/ 1500772 w 2471994"/>
                  <a:gd name="connsiteY28" fmla="*/ 98555 h 179141"/>
                  <a:gd name="connsiteX29" fmla="*/ 1583217 w 2471994"/>
                  <a:gd name="connsiteY29" fmla="*/ 19128 h 179141"/>
                  <a:gd name="connsiteX30" fmla="*/ 1666847 w 2471994"/>
                  <a:gd name="connsiteY30" fmla="*/ 2280 h 179141"/>
                  <a:gd name="connsiteX31" fmla="*/ 1722451 w 2471994"/>
                  <a:gd name="connsiteY31" fmla="*/ 56887 h 179141"/>
                  <a:gd name="connsiteX32" fmla="*/ 1767144 w 2471994"/>
                  <a:gd name="connsiteY32" fmla="*/ 91231 h 179141"/>
                  <a:gd name="connsiteX33" fmla="*/ 1810156 w 2471994"/>
                  <a:gd name="connsiteY33" fmla="*/ 153251 h 179141"/>
                  <a:gd name="connsiteX34" fmla="*/ 1899229 w 2471994"/>
                  <a:gd name="connsiteY34" fmla="*/ 179139 h 179141"/>
                  <a:gd name="connsiteX35" fmla="*/ 1958466 w 2471994"/>
                  <a:gd name="connsiteY35" fmla="*/ 154684 h 179141"/>
                  <a:gd name="connsiteX36" fmla="*/ 2017754 w 2471994"/>
                  <a:gd name="connsiteY36" fmla="*/ 127225 h 179141"/>
                  <a:gd name="connsiteX37" fmla="*/ 2084353 w 2471994"/>
                  <a:gd name="connsiteY37" fmla="*/ 126495 h 179141"/>
                  <a:gd name="connsiteX38" fmla="*/ 2130051 w 2471994"/>
                  <a:gd name="connsiteY38" fmla="*/ 105868 h 179141"/>
                  <a:gd name="connsiteX39" fmla="*/ 2208240 w 2471994"/>
                  <a:gd name="connsiteY39" fmla="*/ 104185 h 179141"/>
                  <a:gd name="connsiteX40" fmla="*/ 2279113 w 2471994"/>
                  <a:gd name="connsiteY40" fmla="*/ 88850 h 179141"/>
                  <a:gd name="connsiteX41" fmla="*/ 2338644 w 2471994"/>
                  <a:gd name="connsiteY41" fmla="*/ 115044 h 179141"/>
                  <a:gd name="connsiteX42" fmla="*/ 2426631 w 2471994"/>
                  <a:gd name="connsiteY42" fmla="*/ 23985 h 179141"/>
                  <a:gd name="connsiteX43" fmla="*/ 2471994 w 2471994"/>
                  <a:gd name="connsiteY43" fmla="*/ 72181 h 179141"/>
                  <a:gd name="connsiteX0" fmla="*/ 0 w 2471994"/>
                  <a:gd name="connsiteY0" fmla="*/ 153734 h 179141"/>
                  <a:gd name="connsiteX1" fmla="*/ 83984 w 2471994"/>
                  <a:gd name="connsiteY1" fmla="*/ 142703 h 179141"/>
                  <a:gd name="connsiteX2" fmla="*/ 166440 w 2471994"/>
                  <a:gd name="connsiteY2" fmla="*/ 119461 h 179141"/>
                  <a:gd name="connsiteX3" fmla="*/ 236209 w 2471994"/>
                  <a:gd name="connsiteY3" fmla="*/ 103714 h 179141"/>
                  <a:gd name="connsiteX4" fmla="*/ 271505 w 2471994"/>
                  <a:gd name="connsiteY4" fmla="*/ 77474 h 179141"/>
                  <a:gd name="connsiteX5" fmla="*/ 309819 w 2471994"/>
                  <a:gd name="connsiteY5" fmla="*/ 95994 h 179141"/>
                  <a:gd name="connsiteX6" fmla="*/ 369479 w 2471994"/>
                  <a:gd name="connsiteY6" fmla="*/ 89216 h 179141"/>
                  <a:gd name="connsiteX7" fmla="*/ 395544 w 2471994"/>
                  <a:gd name="connsiteY7" fmla="*/ 107900 h 179141"/>
                  <a:gd name="connsiteX8" fmla="*/ 451899 w 2471994"/>
                  <a:gd name="connsiteY8" fmla="*/ 83640 h 179141"/>
                  <a:gd name="connsiteX9" fmla="*/ 500319 w 2471994"/>
                  <a:gd name="connsiteY9" fmla="*/ 103138 h 179141"/>
                  <a:gd name="connsiteX10" fmla="*/ 545986 w 2471994"/>
                  <a:gd name="connsiteY10" fmla="*/ 87478 h 179141"/>
                  <a:gd name="connsiteX11" fmla="*/ 579616 w 2471994"/>
                  <a:gd name="connsiteY11" fmla="*/ 59546 h 179141"/>
                  <a:gd name="connsiteX12" fmla="*/ 624400 w 2471994"/>
                  <a:gd name="connsiteY12" fmla="*/ 28185 h 179141"/>
                  <a:gd name="connsiteX13" fmla="*/ 680587 w 2471994"/>
                  <a:gd name="connsiteY13" fmla="*/ 5579 h 179141"/>
                  <a:gd name="connsiteX14" fmla="*/ 738908 w 2471994"/>
                  <a:gd name="connsiteY14" fmla="*/ 28244 h 179141"/>
                  <a:gd name="connsiteX15" fmla="*/ 783688 w 2471994"/>
                  <a:gd name="connsiteY15" fmla="*/ 98375 h 179141"/>
                  <a:gd name="connsiteX16" fmla="*/ 814644 w 2471994"/>
                  <a:gd name="connsiteY16" fmla="*/ 131713 h 179141"/>
                  <a:gd name="connsiteX17" fmla="*/ 840075 w 2471994"/>
                  <a:gd name="connsiteY17" fmla="*/ 167839 h 179141"/>
                  <a:gd name="connsiteX18" fmla="*/ 908960 w 2471994"/>
                  <a:gd name="connsiteY18" fmla="*/ 175506 h 179141"/>
                  <a:gd name="connsiteX19" fmla="*/ 954709 w 2471994"/>
                  <a:gd name="connsiteY19" fmla="*/ 138953 h 179141"/>
                  <a:gd name="connsiteX20" fmla="*/ 1002763 w 2471994"/>
                  <a:gd name="connsiteY20" fmla="*/ 129331 h 179141"/>
                  <a:gd name="connsiteX21" fmla="*/ 1049570 w 2471994"/>
                  <a:gd name="connsiteY21" fmla="*/ 110912 h 179141"/>
                  <a:gd name="connsiteX22" fmla="*/ 1098013 w 2471994"/>
                  <a:gd name="connsiteY22" fmla="*/ 124569 h 179141"/>
                  <a:gd name="connsiteX23" fmla="*/ 1178976 w 2471994"/>
                  <a:gd name="connsiteY23" fmla="*/ 117425 h 179141"/>
                  <a:gd name="connsiteX24" fmla="*/ 1257557 w 2471994"/>
                  <a:gd name="connsiteY24" fmla="*/ 95994 h 179141"/>
                  <a:gd name="connsiteX25" fmla="*/ 1312326 w 2471994"/>
                  <a:gd name="connsiteY25" fmla="*/ 129331 h 179141"/>
                  <a:gd name="connsiteX26" fmla="*/ 1362332 w 2471994"/>
                  <a:gd name="connsiteY26" fmla="*/ 100756 h 179141"/>
                  <a:gd name="connsiteX27" fmla="*/ 1440913 w 2471994"/>
                  <a:gd name="connsiteY27" fmla="*/ 124569 h 179141"/>
                  <a:gd name="connsiteX28" fmla="*/ 1500772 w 2471994"/>
                  <a:gd name="connsiteY28" fmla="*/ 98555 h 179141"/>
                  <a:gd name="connsiteX29" fmla="*/ 1583217 w 2471994"/>
                  <a:gd name="connsiteY29" fmla="*/ 19128 h 179141"/>
                  <a:gd name="connsiteX30" fmla="*/ 1666847 w 2471994"/>
                  <a:gd name="connsiteY30" fmla="*/ 2280 h 179141"/>
                  <a:gd name="connsiteX31" fmla="*/ 1722451 w 2471994"/>
                  <a:gd name="connsiteY31" fmla="*/ 56887 h 179141"/>
                  <a:gd name="connsiteX32" fmla="*/ 1767144 w 2471994"/>
                  <a:gd name="connsiteY32" fmla="*/ 91231 h 179141"/>
                  <a:gd name="connsiteX33" fmla="*/ 1810156 w 2471994"/>
                  <a:gd name="connsiteY33" fmla="*/ 153251 h 179141"/>
                  <a:gd name="connsiteX34" fmla="*/ 1899229 w 2471994"/>
                  <a:gd name="connsiteY34" fmla="*/ 179139 h 179141"/>
                  <a:gd name="connsiteX35" fmla="*/ 1958466 w 2471994"/>
                  <a:gd name="connsiteY35" fmla="*/ 154684 h 179141"/>
                  <a:gd name="connsiteX36" fmla="*/ 2017754 w 2471994"/>
                  <a:gd name="connsiteY36" fmla="*/ 127225 h 179141"/>
                  <a:gd name="connsiteX37" fmla="*/ 2084353 w 2471994"/>
                  <a:gd name="connsiteY37" fmla="*/ 126495 h 179141"/>
                  <a:gd name="connsiteX38" fmla="*/ 2130051 w 2471994"/>
                  <a:gd name="connsiteY38" fmla="*/ 105868 h 179141"/>
                  <a:gd name="connsiteX39" fmla="*/ 2208240 w 2471994"/>
                  <a:gd name="connsiteY39" fmla="*/ 104185 h 179141"/>
                  <a:gd name="connsiteX40" fmla="*/ 2279113 w 2471994"/>
                  <a:gd name="connsiteY40" fmla="*/ 88850 h 179141"/>
                  <a:gd name="connsiteX41" fmla="*/ 2338644 w 2471994"/>
                  <a:gd name="connsiteY41" fmla="*/ 115044 h 179141"/>
                  <a:gd name="connsiteX42" fmla="*/ 2426631 w 2471994"/>
                  <a:gd name="connsiteY42" fmla="*/ 23985 h 179141"/>
                  <a:gd name="connsiteX43" fmla="*/ 2471994 w 2471994"/>
                  <a:gd name="connsiteY43" fmla="*/ 72181 h 179141"/>
                  <a:gd name="connsiteX0" fmla="*/ 0 w 2471994"/>
                  <a:gd name="connsiteY0" fmla="*/ 153734 h 179141"/>
                  <a:gd name="connsiteX1" fmla="*/ 83984 w 2471994"/>
                  <a:gd name="connsiteY1" fmla="*/ 142703 h 179141"/>
                  <a:gd name="connsiteX2" fmla="*/ 166440 w 2471994"/>
                  <a:gd name="connsiteY2" fmla="*/ 119461 h 179141"/>
                  <a:gd name="connsiteX3" fmla="*/ 236209 w 2471994"/>
                  <a:gd name="connsiteY3" fmla="*/ 103714 h 179141"/>
                  <a:gd name="connsiteX4" fmla="*/ 271505 w 2471994"/>
                  <a:gd name="connsiteY4" fmla="*/ 77474 h 179141"/>
                  <a:gd name="connsiteX5" fmla="*/ 309819 w 2471994"/>
                  <a:gd name="connsiteY5" fmla="*/ 95994 h 179141"/>
                  <a:gd name="connsiteX6" fmla="*/ 369479 w 2471994"/>
                  <a:gd name="connsiteY6" fmla="*/ 89216 h 179141"/>
                  <a:gd name="connsiteX7" fmla="*/ 395544 w 2471994"/>
                  <a:gd name="connsiteY7" fmla="*/ 107900 h 179141"/>
                  <a:gd name="connsiteX8" fmla="*/ 451899 w 2471994"/>
                  <a:gd name="connsiteY8" fmla="*/ 83640 h 179141"/>
                  <a:gd name="connsiteX9" fmla="*/ 500319 w 2471994"/>
                  <a:gd name="connsiteY9" fmla="*/ 103138 h 179141"/>
                  <a:gd name="connsiteX10" fmla="*/ 545986 w 2471994"/>
                  <a:gd name="connsiteY10" fmla="*/ 87478 h 179141"/>
                  <a:gd name="connsiteX11" fmla="*/ 579616 w 2471994"/>
                  <a:gd name="connsiteY11" fmla="*/ 59546 h 179141"/>
                  <a:gd name="connsiteX12" fmla="*/ 624400 w 2471994"/>
                  <a:gd name="connsiteY12" fmla="*/ 28185 h 179141"/>
                  <a:gd name="connsiteX13" fmla="*/ 680587 w 2471994"/>
                  <a:gd name="connsiteY13" fmla="*/ 5579 h 179141"/>
                  <a:gd name="connsiteX14" fmla="*/ 738908 w 2471994"/>
                  <a:gd name="connsiteY14" fmla="*/ 28244 h 179141"/>
                  <a:gd name="connsiteX15" fmla="*/ 783688 w 2471994"/>
                  <a:gd name="connsiteY15" fmla="*/ 98375 h 179141"/>
                  <a:gd name="connsiteX16" fmla="*/ 814644 w 2471994"/>
                  <a:gd name="connsiteY16" fmla="*/ 131713 h 179141"/>
                  <a:gd name="connsiteX17" fmla="*/ 840075 w 2471994"/>
                  <a:gd name="connsiteY17" fmla="*/ 167839 h 179141"/>
                  <a:gd name="connsiteX18" fmla="*/ 908960 w 2471994"/>
                  <a:gd name="connsiteY18" fmla="*/ 175506 h 179141"/>
                  <a:gd name="connsiteX19" fmla="*/ 959344 w 2471994"/>
                  <a:gd name="connsiteY19" fmla="*/ 150235 h 179141"/>
                  <a:gd name="connsiteX20" fmla="*/ 1002763 w 2471994"/>
                  <a:gd name="connsiteY20" fmla="*/ 129331 h 179141"/>
                  <a:gd name="connsiteX21" fmla="*/ 1049570 w 2471994"/>
                  <a:gd name="connsiteY21" fmla="*/ 110912 h 179141"/>
                  <a:gd name="connsiteX22" fmla="*/ 1098013 w 2471994"/>
                  <a:gd name="connsiteY22" fmla="*/ 124569 h 179141"/>
                  <a:gd name="connsiteX23" fmla="*/ 1178976 w 2471994"/>
                  <a:gd name="connsiteY23" fmla="*/ 117425 h 179141"/>
                  <a:gd name="connsiteX24" fmla="*/ 1257557 w 2471994"/>
                  <a:gd name="connsiteY24" fmla="*/ 95994 h 179141"/>
                  <a:gd name="connsiteX25" fmla="*/ 1312326 w 2471994"/>
                  <a:gd name="connsiteY25" fmla="*/ 129331 h 179141"/>
                  <a:gd name="connsiteX26" fmla="*/ 1362332 w 2471994"/>
                  <a:gd name="connsiteY26" fmla="*/ 100756 h 179141"/>
                  <a:gd name="connsiteX27" fmla="*/ 1440913 w 2471994"/>
                  <a:gd name="connsiteY27" fmla="*/ 124569 h 179141"/>
                  <a:gd name="connsiteX28" fmla="*/ 1500772 w 2471994"/>
                  <a:gd name="connsiteY28" fmla="*/ 98555 h 179141"/>
                  <a:gd name="connsiteX29" fmla="*/ 1583217 w 2471994"/>
                  <a:gd name="connsiteY29" fmla="*/ 19128 h 179141"/>
                  <a:gd name="connsiteX30" fmla="*/ 1666847 w 2471994"/>
                  <a:gd name="connsiteY30" fmla="*/ 2280 h 179141"/>
                  <a:gd name="connsiteX31" fmla="*/ 1722451 w 2471994"/>
                  <a:gd name="connsiteY31" fmla="*/ 56887 h 179141"/>
                  <a:gd name="connsiteX32" fmla="*/ 1767144 w 2471994"/>
                  <a:gd name="connsiteY32" fmla="*/ 91231 h 179141"/>
                  <a:gd name="connsiteX33" fmla="*/ 1810156 w 2471994"/>
                  <a:gd name="connsiteY33" fmla="*/ 153251 h 179141"/>
                  <a:gd name="connsiteX34" fmla="*/ 1899229 w 2471994"/>
                  <a:gd name="connsiteY34" fmla="*/ 179139 h 179141"/>
                  <a:gd name="connsiteX35" fmla="*/ 1958466 w 2471994"/>
                  <a:gd name="connsiteY35" fmla="*/ 154684 h 179141"/>
                  <a:gd name="connsiteX36" fmla="*/ 2017754 w 2471994"/>
                  <a:gd name="connsiteY36" fmla="*/ 127225 h 179141"/>
                  <a:gd name="connsiteX37" fmla="*/ 2084353 w 2471994"/>
                  <a:gd name="connsiteY37" fmla="*/ 126495 h 179141"/>
                  <a:gd name="connsiteX38" fmla="*/ 2130051 w 2471994"/>
                  <a:gd name="connsiteY38" fmla="*/ 105868 h 179141"/>
                  <a:gd name="connsiteX39" fmla="*/ 2208240 w 2471994"/>
                  <a:gd name="connsiteY39" fmla="*/ 104185 h 179141"/>
                  <a:gd name="connsiteX40" fmla="*/ 2279113 w 2471994"/>
                  <a:gd name="connsiteY40" fmla="*/ 88850 h 179141"/>
                  <a:gd name="connsiteX41" fmla="*/ 2338644 w 2471994"/>
                  <a:gd name="connsiteY41" fmla="*/ 115044 h 179141"/>
                  <a:gd name="connsiteX42" fmla="*/ 2426631 w 2471994"/>
                  <a:gd name="connsiteY42" fmla="*/ 23985 h 179141"/>
                  <a:gd name="connsiteX43" fmla="*/ 2471994 w 2471994"/>
                  <a:gd name="connsiteY43" fmla="*/ 72181 h 17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471994" h="179141">
                    <a:moveTo>
                      <a:pt x="0" y="153734"/>
                    </a:moveTo>
                    <a:cubicBezTo>
                      <a:pt x="35631" y="138384"/>
                      <a:pt x="56244" y="148415"/>
                      <a:pt x="83984" y="142703"/>
                    </a:cubicBezTo>
                    <a:cubicBezTo>
                      <a:pt x="111724" y="136991"/>
                      <a:pt x="141069" y="125959"/>
                      <a:pt x="166440" y="119461"/>
                    </a:cubicBezTo>
                    <a:cubicBezTo>
                      <a:pt x="191811" y="112963"/>
                      <a:pt x="218698" y="110712"/>
                      <a:pt x="236209" y="103714"/>
                    </a:cubicBezTo>
                    <a:cubicBezTo>
                      <a:pt x="253720" y="96716"/>
                      <a:pt x="259237" y="78761"/>
                      <a:pt x="271505" y="77474"/>
                    </a:cubicBezTo>
                    <a:cubicBezTo>
                      <a:pt x="283773" y="76187"/>
                      <a:pt x="293490" y="94037"/>
                      <a:pt x="309819" y="95994"/>
                    </a:cubicBezTo>
                    <a:cubicBezTo>
                      <a:pt x="326148" y="97951"/>
                      <a:pt x="355192" y="87232"/>
                      <a:pt x="369479" y="89216"/>
                    </a:cubicBezTo>
                    <a:cubicBezTo>
                      <a:pt x="383766" y="91200"/>
                      <a:pt x="381807" y="108829"/>
                      <a:pt x="395544" y="107900"/>
                    </a:cubicBezTo>
                    <a:cubicBezTo>
                      <a:pt x="409281" y="106971"/>
                      <a:pt x="434437" y="84434"/>
                      <a:pt x="451899" y="83640"/>
                    </a:cubicBezTo>
                    <a:cubicBezTo>
                      <a:pt x="469361" y="82846"/>
                      <a:pt x="484638" y="102498"/>
                      <a:pt x="500319" y="103138"/>
                    </a:cubicBezTo>
                    <a:cubicBezTo>
                      <a:pt x="516000" y="103778"/>
                      <a:pt x="532770" y="94743"/>
                      <a:pt x="545986" y="87478"/>
                    </a:cubicBezTo>
                    <a:cubicBezTo>
                      <a:pt x="559202" y="80213"/>
                      <a:pt x="566547" y="69428"/>
                      <a:pt x="579616" y="59546"/>
                    </a:cubicBezTo>
                    <a:cubicBezTo>
                      <a:pt x="592685" y="49664"/>
                      <a:pt x="607571" y="37180"/>
                      <a:pt x="624400" y="28185"/>
                    </a:cubicBezTo>
                    <a:cubicBezTo>
                      <a:pt x="641229" y="19190"/>
                      <a:pt x="661502" y="5569"/>
                      <a:pt x="680587" y="5579"/>
                    </a:cubicBezTo>
                    <a:cubicBezTo>
                      <a:pt x="699672" y="5589"/>
                      <a:pt x="721724" y="12778"/>
                      <a:pt x="738908" y="28244"/>
                    </a:cubicBezTo>
                    <a:cubicBezTo>
                      <a:pt x="756092" y="43710"/>
                      <a:pt x="771065" y="81130"/>
                      <a:pt x="783688" y="98375"/>
                    </a:cubicBezTo>
                    <a:cubicBezTo>
                      <a:pt x="796311" y="115620"/>
                      <a:pt x="805246" y="120136"/>
                      <a:pt x="814644" y="131713"/>
                    </a:cubicBezTo>
                    <a:cubicBezTo>
                      <a:pt x="824042" y="143290"/>
                      <a:pt x="824356" y="160540"/>
                      <a:pt x="840075" y="167839"/>
                    </a:cubicBezTo>
                    <a:cubicBezTo>
                      <a:pt x="855794" y="175138"/>
                      <a:pt x="889082" y="178440"/>
                      <a:pt x="908960" y="175506"/>
                    </a:cubicBezTo>
                    <a:cubicBezTo>
                      <a:pt x="928838" y="172572"/>
                      <a:pt x="943710" y="157931"/>
                      <a:pt x="959344" y="150235"/>
                    </a:cubicBezTo>
                    <a:cubicBezTo>
                      <a:pt x="974978" y="142539"/>
                      <a:pt x="987725" y="135885"/>
                      <a:pt x="1002763" y="129331"/>
                    </a:cubicBezTo>
                    <a:cubicBezTo>
                      <a:pt x="1017801" y="122777"/>
                      <a:pt x="1033695" y="111706"/>
                      <a:pt x="1049570" y="110912"/>
                    </a:cubicBezTo>
                    <a:cubicBezTo>
                      <a:pt x="1065445" y="110118"/>
                      <a:pt x="1076445" y="123484"/>
                      <a:pt x="1098013" y="124569"/>
                    </a:cubicBezTo>
                    <a:cubicBezTo>
                      <a:pt x="1119581" y="125654"/>
                      <a:pt x="1152386" y="122187"/>
                      <a:pt x="1178976" y="117425"/>
                    </a:cubicBezTo>
                    <a:cubicBezTo>
                      <a:pt x="1205566" y="112663"/>
                      <a:pt x="1235332" y="94010"/>
                      <a:pt x="1257557" y="95994"/>
                    </a:cubicBezTo>
                    <a:cubicBezTo>
                      <a:pt x="1279782" y="97978"/>
                      <a:pt x="1294864" y="128537"/>
                      <a:pt x="1312326" y="129331"/>
                    </a:cubicBezTo>
                    <a:cubicBezTo>
                      <a:pt x="1329788" y="130125"/>
                      <a:pt x="1340901" y="101550"/>
                      <a:pt x="1362332" y="100756"/>
                    </a:cubicBezTo>
                    <a:cubicBezTo>
                      <a:pt x="1383763" y="99962"/>
                      <a:pt x="1417840" y="124936"/>
                      <a:pt x="1440913" y="124569"/>
                    </a:cubicBezTo>
                    <a:cubicBezTo>
                      <a:pt x="1463986" y="124202"/>
                      <a:pt x="1477055" y="116128"/>
                      <a:pt x="1500772" y="98555"/>
                    </a:cubicBezTo>
                    <a:cubicBezTo>
                      <a:pt x="1524489" y="80982"/>
                      <a:pt x="1555538" y="35174"/>
                      <a:pt x="1583217" y="19128"/>
                    </a:cubicBezTo>
                    <a:cubicBezTo>
                      <a:pt x="1610896" y="3082"/>
                      <a:pt x="1643641" y="-4013"/>
                      <a:pt x="1666847" y="2280"/>
                    </a:cubicBezTo>
                    <a:cubicBezTo>
                      <a:pt x="1690053" y="8573"/>
                      <a:pt x="1705735" y="42062"/>
                      <a:pt x="1722451" y="56887"/>
                    </a:cubicBezTo>
                    <a:cubicBezTo>
                      <a:pt x="1739167" y="71712"/>
                      <a:pt x="1752527" y="75170"/>
                      <a:pt x="1767144" y="91231"/>
                    </a:cubicBezTo>
                    <a:cubicBezTo>
                      <a:pt x="1781762" y="107292"/>
                      <a:pt x="1788142" y="138600"/>
                      <a:pt x="1810156" y="153251"/>
                    </a:cubicBezTo>
                    <a:cubicBezTo>
                      <a:pt x="1832170" y="167902"/>
                      <a:pt x="1874511" y="178900"/>
                      <a:pt x="1899229" y="179139"/>
                    </a:cubicBezTo>
                    <a:cubicBezTo>
                      <a:pt x="1923947" y="179378"/>
                      <a:pt x="1938712" y="163336"/>
                      <a:pt x="1958466" y="154684"/>
                    </a:cubicBezTo>
                    <a:cubicBezTo>
                      <a:pt x="1978220" y="146032"/>
                      <a:pt x="1996773" y="131923"/>
                      <a:pt x="2017754" y="127225"/>
                    </a:cubicBezTo>
                    <a:cubicBezTo>
                      <a:pt x="2038735" y="122527"/>
                      <a:pt x="2065637" y="130055"/>
                      <a:pt x="2084353" y="126495"/>
                    </a:cubicBezTo>
                    <a:cubicBezTo>
                      <a:pt x="2103069" y="122936"/>
                      <a:pt x="2109403" y="109586"/>
                      <a:pt x="2130051" y="105868"/>
                    </a:cubicBezTo>
                    <a:cubicBezTo>
                      <a:pt x="2150699" y="102150"/>
                      <a:pt x="2183396" y="107021"/>
                      <a:pt x="2208240" y="104185"/>
                    </a:cubicBezTo>
                    <a:cubicBezTo>
                      <a:pt x="2233084" y="101349"/>
                      <a:pt x="2257379" y="87040"/>
                      <a:pt x="2279113" y="88850"/>
                    </a:cubicBezTo>
                    <a:cubicBezTo>
                      <a:pt x="2300847" y="90660"/>
                      <a:pt x="2314058" y="125855"/>
                      <a:pt x="2338644" y="115044"/>
                    </a:cubicBezTo>
                    <a:cubicBezTo>
                      <a:pt x="2363230" y="104233"/>
                      <a:pt x="2404406" y="31129"/>
                      <a:pt x="2426631" y="23985"/>
                    </a:cubicBezTo>
                    <a:cubicBezTo>
                      <a:pt x="2448856" y="16841"/>
                      <a:pt x="2449769" y="75753"/>
                      <a:pt x="2471994" y="72181"/>
                    </a:cubicBezTo>
                  </a:path>
                </a:pathLst>
              </a:custGeom>
              <a:no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121" name="TextBox 120"/>
            <p:cNvSpPr txBox="1"/>
            <p:nvPr/>
          </p:nvSpPr>
          <p:spPr>
            <a:xfrm>
              <a:off x="1923364" y="3009261"/>
              <a:ext cx="664872" cy="446168"/>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2015</a:t>
              </a:r>
            </a:p>
          </p:txBody>
        </p:sp>
        <p:sp>
          <p:nvSpPr>
            <p:cNvPr id="122" name="TextBox 121"/>
            <p:cNvSpPr txBox="1"/>
            <p:nvPr/>
          </p:nvSpPr>
          <p:spPr>
            <a:xfrm>
              <a:off x="2804127" y="3009261"/>
              <a:ext cx="682012" cy="446168"/>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2016</a:t>
              </a:r>
            </a:p>
          </p:txBody>
        </p:sp>
        <p:sp>
          <p:nvSpPr>
            <p:cNvPr id="123" name="TextBox 122"/>
            <p:cNvSpPr txBox="1"/>
            <p:nvPr/>
          </p:nvSpPr>
          <p:spPr>
            <a:xfrm>
              <a:off x="3682324" y="3002334"/>
              <a:ext cx="676633" cy="446168"/>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2017</a:t>
              </a:r>
            </a:p>
          </p:txBody>
        </p:sp>
      </p:grpSp>
      <p:sp>
        <p:nvSpPr>
          <p:cNvPr id="144" name="TextBox 143"/>
          <p:cNvSpPr txBox="1"/>
          <p:nvPr/>
        </p:nvSpPr>
        <p:spPr>
          <a:xfrm>
            <a:off x="10628464" y="2518288"/>
            <a:ext cx="1165972" cy="596788"/>
          </a:xfrm>
          <a:prstGeom prst="rect">
            <a:avLst/>
          </a:prstGeom>
          <a:noFill/>
        </p:spPr>
        <p:txBody>
          <a:bodyPr wrap="non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176"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Hourly</a:t>
            </a:r>
          </a:p>
        </p:txBody>
      </p:sp>
      <p:sp>
        <p:nvSpPr>
          <p:cNvPr id="145" name="TextBox 144"/>
          <p:cNvSpPr txBox="1"/>
          <p:nvPr/>
        </p:nvSpPr>
        <p:spPr>
          <a:xfrm>
            <a:off x="10628464" y="3257223"/>
            <a:ext cx="1329651" cy="596788"/>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176"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Weekly</a:t>
            </a:r>
          </a:p>
        </p:txBody>
      </p:sp>
      <p:sp>
        <p:nvSpPr>
          <p:cNvPr id="146" name="TextBox 145"/>
          <p:cNvSpPr txBox="1"/>
          <p:nvPr/>
        </p:nvSpPr>
        <p:spPr>
          <a:xfrm>
            <a:off x="10628464" y="3626690"/>
            <a:ext cx="1069279" cy="596788"/>
          </a:xfrm>
          <a:prstGeom prst="rect">
            <a:avLst/>
          </a:prstGeom>
          <a:noFill/>
        </p:spPr>
        <p:txBody>
          <a:bodyPr wrap="non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176"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Yearly</a:t>
            </a:r>
          </a:p>
        </p:txBody>
      </p:sp>
      <p:sp>
        <p:nvSpPr>
          <p:cNvPr id="75" name="Smiley Face 74"/>
          <p:cNvSpPr/>
          <p:nvPr/>
        </p:nvSpPr>
        <p:spPr bwMode="auto">
          <a:xfrm>
            <a:off x="10873440" y="6183727"/>
            <a:ext cx="556820" cy="558403"/>
          </a:xfrm>
          <a:prstGeom prst="smileyFace">
            <a:avLst>
              <a:gd name="adj" fmla="val 4653"/>
            </a:avLst>
          </a:prstGeom>
          <a:solidFill>
            <a:srgbClr val="F2B800"/>
          </a:solidFill>
          <a:ln>
            <a:solidFill>
              <a:schemeClr val="bg2">
                <a:lumMod val="50000"/>
              </a:schemeClr>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marL="0" marR="0" lvl="0" indent="0" algn="ctr" defTabSz="1268069" rtl="0" eaLnBrk="1" fontAlgn="base" latinLnBrk="0" hangingPunct="1">
              <a:lnSpc>
                <a:spcPct val="90000"/>
              </a:lnSpc>
              <a:spcBef>
                <a:spcPct val="0"/>
              </a:spcBef>
              <a:spcAft>
                <a:spcPct val="0"/>
              </a:spcAft>
              <a:buClrTx/>
              <a:buSzTx/>
              <a:buFontTx/>
              <a:buNone/>
              <a:tabLst/>
              <a:defRPr/>
            </a:pPr>
            <a:endParaRPr kumimoji="0" lang="en-US" sz="3264"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4" name="Rectangle 73"/>
          <p:cNvSpPr/>
          <p:nvPr/>
        </p:nvSpPr>
        <p:spPr bwMode="auto">
          <a:xfrm>
            <a:off x="1280531" y="5813564"/>
            <a:ext cx="4349889" cy="553327"/>
          </a:xfrm>
          <a:prstGeom prst="rect">
            <a:avLst/>
          </a:prstGeom>
          <a:solidFill>
            <a:schemeClr val="tx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marL="0" marR="0" lvl="0" indent="0" algn="ctr" defTabSz="932411"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Expensive,</a:t>
            </a:r>
            <a:br>
              <a:rPr kumimoji="0" lang="en-US" sz="2000" b="0" i="0" u="none" strike="noStrike" kern="1200" cap="none" spc="0" normalizeH="0" baseline="0" noProof="0" dirty="0">
                <a:ln>
                  <a:noFill/>
                </a:ln>
                <a:solidFill>
                  <a:srgbClr val="353535"/>
                </a:solidFill>
                <a:effectLst/>
                <a:uLnTx/>
                <a:uFillTx/>
                <a:latin typeface="Segoe UI Semilight"/>
                <a:ea typeface="+mn-ea"/>
                <a:cs typeface="+mn-cs"/>
              </a:rPr>
            </a:b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 must provision each db for peaks</a:t>
            </a:r>
          </a:p>
        </p:txBody>
      </p:sp>
      <p:sp>
        <p:nvSpPr>
          <p:cNvPr id="76" name="Smiley Face 75"/>
          <p:cNvSpPr/>
          <p:nvPr/>
        </p:nvSpPr>
        <p:spPr bwMode="auto">
          <a:xfrm>
            <a:off x="5199370" y="6229773"/>
            <a:ext cx="571980" cy="573607"/>
          </a:xfrm>
          <a:prstGeom prst="smileyFace">
            <a:avLst>
              <a:gd name="adj" fmla="val -4653"/>
            </a:avLst>
          </a:prstGeom>
          <a:solidFill>
            <a:srgbClr val="F2B800"/>
          </a:solidFill>
          <a:ln>
            <a:solidFill>
              <a:schemeClr val="bg2">
                <a:lumMod val="50000"/>
              </a:schemeClr>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marL="0" marR="0" lvl="0" indent="0" algn="ctr" defTabSz="1268069" rtl="0" eaLnBrk="1" fontAlgn="base" latinLnBrk="0" hangingPunct="1">
              <a:lnSpc>
                <a:spcPct val="90000"/>
              </a:lnSpc>
              <a:spcBef>
                <a:spcPct val="0"/>
              </a:spcBef>
              <a:spcAft>
                <a:spcPct val="0"/>
              </a:spcAft>
              <a:buClrTx/>
              <a:buSzTx/>
              <a:buFontTx/>
              <a:buNone/>
              <a:tabLst/>
              <a:defRPr/>
            </a:pPr>
            <a:endParaRPr kumimoji="0" lang="en-US" sz="3264"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8" name="Group 7"/>
          <p:cNvGrpSpPr/>
          <p:nvPr/>
        </p:nvGrpSpPr>
        <p:grpSpPr>
          <a:xfrm>
            <a:off x="7429109" y="2125677"/>
            <a:ext cx="3285346" cy="1986925"/>
            <a:chOff x="5589061" y="3409781"/>
            <a:chExt cx="2415915" cy="1461107"/>
          </a:xfrm>
        </p:grpSpPr>
        <p:grpSp>
          <p:nvGrpSpPr>
            <p:cNvPr id="73" name="Group 72"/>
            <p:cNvGrpSpPr/>
            <p:nvPr/>
          </p:nvGrpSpPr>
          <p:grpSpPr>
            <a:xfrm>
              <a:off x="5589061" y="3409781"/>
              <a:ext cx="2415915" cy="1461107"/>
              <a:chOff x="4412822" y="2087861"/>
              <a:chExt cx="3123753" cy="1987208"/>
            </a:xfrm>
          </p:grpSpPr>
          <p:sp>
            <p:nvSpPr>
              <p:cNvPr id="77" name="Can 25"/>
              <p:cNvSpPr/>
              <p:nvPr/>
            </p:nvSpPr>
            <p:spPr bwMode="auto">
              <a:xfrm>
                <a:off x="4548949" y="2087861"/>
                <a:ext cx="2987626" cy="1987208"/>
              </a:xfrm>
              <a:prstGeom prst="cube">
                <a:avLst/>
              </a:prstGeom>
              <a:solidFill>
                <a:srgbClr val="B1D4FF">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5" tIns="149196" rIns="186495" bIns="149196" numCol="1" spcCol="0" rtlCol="0" fromWordArt="0" anchor="t" anchorCtr="0" forceAA="0" compatLnSpc="1">
                <a:prstTxWarp prst="textNoShape">
                  <a:avLst/>
                </a:prstTxWarp>
                <a:noAutofit/>
              </a:bodyPr>
              <a:lstStyle/>
              <a:p>
                <a:pPr marL="0" marR="0" lvl="0" indent="0" algn="ctr" defTabSz="950966"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79" name="Group 78"/>
              <p:cNvGrpSpPr/>
              <p:nvPr/>
            </p:nvGrpSpPr>
            <p:grpSpPr>
              <a:xfrm>
                <a:off x="4412822" y="3562170"/>
                <a:ext cx="2789951" cy="448550"/>
                <a:chOff x="3238057" y="3094544"/>
                <a:chExt cx="2789951" cy="448550"/>
              </a:xfrm>
            </p:grpSpPr>
            <p:sp>
              <p:nvSpPr>
                <p:cNvPr id="80" name="TextBox 79"/>
                <p:cNvSpPr txBox="1"/>
                <p:nvPr/>
              </p:nvSpPr>
              <p:spPr>
                <a:xfrm>
                  <a:off x="3238057" y="3094635"/>
                  <a:ext cx="664871" cy="446169"/>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0:00</a:t>
                  </a:r>
                </a:p>
              </p:txBody>
            </p:sp>
            <p:sp>
              <p:nvSpPr>
                <p:cNvPr id="83" name="TextBox 82"/>
                <p:cNvSpPr txBox="1"/>
                <p:nvPr/>
              </p:nvSpPr>
              <p:spPr>
                <a:xfrm>
                  <a:off x="4187821" y="3094544"/>
                  <a:ext cx="676633" cy="446169"/>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12:00</a:t>
                  </a:r>
                </a:p>
              </p:txBody>
            </p:sp>
            <p:sp>
              <p:nvSpPr>
                <p:cNvPr id="87" name="TextBox 86"/>
                <p:cNvSpPr txBox="1"/>
                <p:nvPr/>
              </p:nvSpPr>
              <p:spPr>
                <a:xfrm>
                  <a:off x="5351375" y="3096925"/>
                  <a:ext cx="676633" cy="446169"/>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23:59</a:t>
                  </a:r>
                </a:p>
              </p:txBody>
            </p:sp>
          </p:grpSp>
        </p:grpSp>
        <p:sp>
          <p:nvSpPr>
            <p:cNvPr id="90" name="Freeform: Shape 7"/>
            <p:cNvSpPr/>
            <p:nvPr/>
          </p:nvSpPr>
          <p:spPr bwMode="auto">
            <a:xfrm>
              <a:off x="5749586" y="4006534"/>
              <a:ext cx="1839934" cy="457110"/>
            </a:xfrm>
            <a:custGeom>
              <a:avLst/>
              <a:gdLst>
                <a:gd name="connsiteX0" fmla="*/ 0 w 2471737"/>
                <a:gd name="connsiteY0" fmla="*/ 73856 h 104182"/>
                <a:gd name="connsiteX1" fmla="*/ 90487 w 2471737"/>
                <a:gd name="connsiteY1" fmla="*/ 9562 h 104182"/>
                <a:gd name="connsiteX2" fmla="*/ 161925 w 2471737"/>
                <a:gd name="connsiteY2" fmla="*/ 71475 h 104182"/>
                <a:gd name="connsiteX3" fmla="*/ 192881 w 2471737"/>
                <a:gd name="connsiteY3" fmla="*/ 42900 h 104182"/>
                <a:gd name="connsiteX4" fmla="*/ 219075 w 2471737"/>
                <a:gd name="connsiteY4" fmla="*/ 71475 h 104182"/>
                <a:gd name="connsiteX5" fmla="*/ 269081 w 2471737"/>
                <a:gd name="connsiteY5" fmla="*/ 37 h 104182"/>
                <a:gd name="connsiteX6" fmla="*/ 309562 w 2471737"/>
                <a:gd name="connsiteY6" fmla="*/ 61950 h 104182"/>
                <a:gd name="connsiteX7" fmla="*/ 352425 w 2471737"/>
                <a:gd name="connsiteY7" fmla="*/ 85762 h 104182"/>
                <a:gd name="connsiteX8" fmla="*/ 395287 w 2471737"/>
                <a:gd name="connsiteY8" fmla="*/ 73856 h 104182"/>
                <a:gd name="connsiteX9" fmla="*/ 421481 w 2471737"/>
                <a:gd name="connsiteY9" fmla="*/ 57187 h 104182"/>
                <a:gd name="connsiteX10" fmla="*/ 500062 w 2471737"/>
                <a:gd name="connsiteY10" fmla="*/ 69094 h 104182"/>
                <a:gd name="connsiteX11" fmla="*/ 545306 w 2471737"/>
                <a:gd name="connsiteY11" fmla="*/ 85762 h 104182"/>
                <a:gd name="connsiteX12" fmla="*/ 595312 w 2471737"/>
                <a:gd name="connsiteY12" fmla="*/ 59569 h 104182"/>
                <a:gd name="connsiteX13" fmla="*/ 633412 w 2471737"/>
                <a:gd name="connsiteY13" fmla="*/ 16706 h 104182"/>
                <a:gd name="connsiteX14" fmla="*/ 654844 w 2471737"/>
                <a:gd name="connsiteY14" fmla="*/ 4800 h 104182"/>
                <a:gd name="connsiteX15" fmla="*/ 688181 w 2471737"/>
                <a:gd name="connsiteY15" fmla="*/ 57187 h 104182"/>
                <a:gd name="connsiteX16" fmla="*/ 714375 w 2471737"/>
                <a:gd name="connsiteY16" fmla="*/ 78619 h 104182"/>
                <a:gd name="connsiteX17" fmla="*/ 762000 w 2471737"/>
                <a:gd name="connsiteY17" fmla="*/ 100050 h 104182"/>
                <a:gd name="connsiteX18" fmla="*/ 783431 w 2471737"/>
                <a:gd name="connsiteY18" fmla="*/ 64331 h 104182"/>
                <a:gd name="connsiteX19" fmla="*/ 814387 w 2471737"/>
                <a:gd name="connsiteY19" fmla="*/ 97669 h 104182"/>
                <a:gd name="connsiteX20" fmla="*/ 838200 w 2471737"/>
                <a:gd name="connsiteY20" fmla="*/ 57187 h 104182"/>
                <a:gd name="connsiteX21" fmla="*/ 885825 w 2471737"/>
                <a:gd name="connsiteY21" fmla="*/ 97669 h 104182"/>
                <a:gd name="connsiteX22" fmla="*/ 935831 w 2471737"/>
                <a:gd name="connsiteY22" fmla="*/ 30994 h 104182"/>
                <a:gd name="connsiteX23" fmla="*/ 1002506 w 2471737"/>
                <a:gd name="connsiteY23" fmla="*/ 95287 h 104182"/>
                <a:gd name="connsiteX24" fmla="*/ 1035844 w 2471737"/>
                <a:gd name="connsiteY24" fmla="*/ 61950 h 104182"/>
                <a:gd name="connsiteX25" fmla="*/ 1097756 w 2471737"/>
                <a:gd name="connsiteY25" fmla="*/ 90525 h 104182"/>
                <a:gd name="connsiteX26" fmla="*/ 1178719 w 2471737"/>
                <a:gd name="connsiteY26" fmla="*/ 83381 h 104182"/>
                <a:gd name="connsiteX27" fmla="*/ 1257300 w 2471737"/>
                <a:gd name="connsiteY27" fmla="*/ 61950 h 104182"/>
                <a:gd name="connsiteX28" fmla="*/ 1312069 w 2471737"/>
                <a:gd name="connsiteY28" fmla="*/ 95287 h 104182"/>
                <a:gd name="connsiteX29" fmla="*/ 1362075 w 2471737"/>
                <a:gd name="connsiteY29" fmla="*/ 66712 h 104182"/>
                <a:gd name="connsiteX30" fmla="*/ 1440656 w 2471737"/>
                <a:gd name="connsiteY30" fmla="*/ 90525 h 104182"/>
                <a:gd name="connsiteX31" fmla="*/ 1490662 w 2471737"/>
                <a:gd name="connsiteY31" fmla="*/ 16706 h 104182"/>
                <a:gd name="connsiteX32" fmla="*/ 1559719 w 2471737"/>
                <a:gd name="connsiteY32" fmla="*/ 90525 h 104182"/>
                <a:gd name="connsiteX33" fmla="*/ 1612106 w 2471737"/>
                <a:gd name="connsiteY33" fmla="*/ 59569 h 104182"/>
                <a:gd name="connsiteX34" fmla="*/ 1704975 w 2471737"/>
                <a:gd name="connsiteY34" fmla="*/ 85762 h 104182"/>
                <a:gd name="connsiteX35" fmla="*/ 1766887 w 2471737"/>
                <a:gd name="connsiteY35" fmla="*/ 57187 h 104182"/>
                <a:gd name="connsiteX36" fmla="*/ 1804987 w 2471737"/>
                <a:gd name="connsiteY36" fmla="*/ 7181 h 104182"/>
                <a:gd name="connsiteX37" fmla="*/ 1871662 w 2471737"/>
                <a:gd name="connsiteY37" fmla="*/ 73856 h 104182"/>
                <a:gd name="connsiteX38" fmla="*/ 1914525 w 2471737"/>
                <a:gd name="connsiteY38" fmla="*/ 47662 h 104182"/>
                <a:gd name="connsiteX39" fmla="*/ 1964531 w 2471737"/>
                <a:gd name="connsiteY39" fmla="*/ 85762 h 104182"/>
                <a:gd name="connsiteX40" fmla="*/ 2076450 w 2471737"/>
                <a:gd name="connsiteY40" fmla="*/ 102431 h 104182"/>
                <a:gd name="connsiteX41" fmla="*/ 2116931 w 2471737"/>
                <a:gd name="connsiteY41" fmla="*/ 45281 h 104182"/>
                <a:gd name="connsiteX42" fmla="*/ 2202656 w 2471737"/>
                <a:gd name="connsiteY42" fmla="*/ 85762 h 104182"/>
                <a:gd name="connsiteX43" fmla="*/ 2278856 w 2471737"/>
                <a:gd name="connsiteY43" fmla="*/ 54806 h 104182"/>
                <a:gd name="connsiteX44" fmla="*/ 2338387 w 2471737"/>
                <a:gd name="connsiteY44" fmla="*/ 81000 h 104182"/>
                <a:gd name="connsiteX45" fmla="*/ 2405062 w 2471737"/>
                <a:gd name="connsiteY45" fmla="*/ 52425 h 104182"/>
                <a:gd name="connsiteX46" fmla="*/ 2471737 w 2471737"/>
                <a:gd name="connsiteY46" fmla="*/ 38137 h 104182"/>
                <a:gd name="connsiteX0" fmla="*/ 0 w 2524618"/>
                <a:gd name="connsiteY0" fmla="*/ 277637 h 277637"/>
                <a:gd name="connsiteX1" fmla="*/ 143368 w 2524618"/>
                <a:gd name="connsiteY1" fmla="*/ 9562 h 277637"/>
                <a:gd name="connsiteX2" fmla="*/ 214806 w 2524618"/>
                <a:gd name="connsiteY2" fmla="*/ 71475 h 277637"/>
                <a:gd name="connsiteX3" fmla="*/ 245762 w 2524618"/>
                <a:gd name="connsiteY3" fmla="*/ 42900 h 277637"/>
                <a:gd name="connsiteX4" fmla="*/ 271956 w 2524618"/>
                <a:gd name="connsiteY4" fmla="*/ 71475 h 277637"/>
                <a:gd name="connsiteX5" fmla="*/ 321962 w 2524618"/>
                <a:gd name="connsiteY5" fmla="*/ 37 h 277637"/>
                <a:gd name="connsiteX6" fmla="*/ 362443 w 2524618"/>
                <a:gd name="connsiteY6" fmla="*/ 61950 h 277637"/>
                <a:gd name="connsiteX7" fmla="*/ 405306 w 2524618"/>
                <a:gd name="connsiteY7" fmla="*/ 85762 h 277637"/>
                <a:gd name="connsiteX8" fmla="*/ 448168 w 2524618"/>
                <a:gd name="connsiteY8" fmla="*/ 73856 h 277637"/>
                <a:gd name="connsiteX9" fmla="*/ 474362 w 2524618"/>
                <a:gd name="connsiteY9" fmla="*/ 57187 h 277637"/>
                <a:gd name="connsiteX10" fmla="*/ 552943 w 2524618"/>
                <a:gd name="connsiteY10" fmla="*/ 69094 h 277637"/>
                <a:gd name="connsiteX11" fmla="*/ 598187 w 2524618"/>
                <a:gd name="connsiteY11" fmla="*/ 85762 h 277637"/>
                <a:gd name="connsiteX12" fmla="*/ 648193 w 2524618"/>
                <a:gd name="connsiteY12" fmla="*/ 59569 h 277637"/>
                <a:gd name="connsiteX13" fmla="*/ 686293 w 2524618"/>
                <a:gd name="connsiteY13" fmla="*/ 16706 h 277637"/>
                <a:gd name="connsiteX14" fmla="*/ 707725 w 2524618"/>
                <a:gd name="connsiteY14" fmla="*/ 4800 h 277637"/>
                <a:gd name="connsiteX15" fmla="*/ 741062 w 2524618"/>
                <a:gd name="connsiteY15" fmla="*/ 57187 h 277637"/>
                <a:gd name="connsiteX16" fmla="*/ 767256 w 2524618"/>
                <a:gd name="connsiteY16" fmla="*/ 78619 h 277637"/>
                <a:gd name="connsiteX17" fmla="*/ 814881 w 2524618"/>
                <a:gd name="connsiteY17" fmla="*/ 100050 h 277637"/>
                <a:gd name="connsiteX18" fmla="*/ 836312 w 2524618"/>
                <a:gd name="connsiteY18" fmla="*/ 64331 h 277637"/>
                <a:gd name="connsiteX19" fmla="*/ 867268 w 2524618"/>
                <a:gd name="connsiteY19" fmla="*/ 97669 h 277637"/>
                <a:gd name="connsiteX20" fmla="*/ 891081 w 2524618"/>
                <a:gd name="connsiteY20" fmla="*/ 57187 h 277637"/>
                <a:gd name="connsiteX21" fmla="*/ 938706 w 2524618"/>
                <a:gd name="connsiteY21" fmla="*/ 97669 h 277637"/>
                <a:gd name="connsiteX22" fmla="*/ 988712 w 2524618"/>
                <a:gd name="connsiteY22" fmla="*/ 30994 h 277637"/>
                <a:gd name="connsiteX23" fmla="*/ 1055387 w 2524618"/>
                <a:gd name="connsiteY23" fmla="*/ 95287 h 277637"/>
                <a:gd name="connsiteX24" fmla="*/ 1088725 w 2524618"/>
                <a:gd name="connsiteY24" fmla="*/ 61950 h 277637"/>
                <a:gd name="connsiteX25" fmla="*/ 1150637 w 2524618"/>
                <a:gd name="connsiteY25" fmla="*/ 90525 h 277637"/>
                <a:gd name="connsiteX26" fmla="*/ 1231600 w 2524618"/>
                <a:gd name="connsiteY26" fmla="*/ 83381 h 277637"/>
                <a:gd name="connsiteX27" fmla="*/ 1310181 w 2524618"/>
                <a:gd name="connsiteY27" fmla="*/ 61950 h 277637"/>
                <a:gd name="connsiteX28" fmla="*/ 1364950 w 2524618"/>
                <a:gd name="connsiteY28" fmla="*/ 95287 h 277637"/>
                <a:gd name="connsiteX29" fmla="*/ 1414956 w 2524618"/>
                <a:gd name="connsiteY29" fmla="*/ 66712 h 277637"/>
                <a:gd name="connsiteX30" fmla="*/ 1493537 w 2524618"/>
                <a:gd name="connsiteY30" fmla="*/ 90525 h 277637"/>
                <a:gd name="connsiteX31" fmla="*/ 1543543 w 2524618"/>
                <a:gd name="connsiteY31" fmla="*/ 16706 h 277637"/>
                <a:gd name="connsiteX32" fmla="*/ 1612600 w 2524618"/>
                <a:gd name="connsiteY32" fmla="*/ 90525 h 277637"/>
                <a:gd name="connsiteX33" fmla="*/ 1664987 w 2524618"/>
                <a:gd name="connsiteY33" fmla="*/ 59569 h 277637"/>
                <a:gd name="connsiteX34" fmla="*/ 1757856 w 2524618"/>
                <a:gd name="connsiteY34" fmla="*/ 85762 h 277637"/>
                <a:gd name="connsiteX35" fmla="*/ 1819768 w 2524618"/>
                <a:gd name="connsiteY35" fmla="*/ 57187 h 277637"/>
                <a:gd name="connsiteX36" fmla="*/ 1857868 w 2524618"/>
                <a:gd name="connsiteY36" fmla="*/ 7181 h 277637"/>
                <a:gd name="connsiteX37" fmla="*/ 1924543 w 2524618"/>
                <a:gd name="connsiteY37" fmla="*/ 73856 h 277637"/>
                <a:gd name="connsiteX38" fmla="*/ 1967406 w 2524618"/>
                <a:gd name="connsiteY38" fmla="*/ 47662 h 277637"/>
                <a:gd name="connsiteX39" fmla="*/ 2017412 w 2524618"/>
                <a:gd name="connsiteY39" fmla="*/ 85762 h 277637"/>
                <a:gd name="connsiteX40" fmla="*/ 2129331 w 2524618"/>
                <a:gd name="connsiteY40" fmla="*/ 102431 h 277637"/>
                <a:gd name="connsiteX41" fmla="*/ 2169812 w 2524618"/>
                <a:gd name="connsiteY41" fmla="*/ 45281 h 277637"/>
                <a:gd name="connsiteX42" fmla="*/ 2255537 w 2524618"/>
                <a:gd name="connsiteY42" fmla="*/ 85762 h 277637"/>
                <a:gd name="connsiteX43" fmla="*/ 2331737 w 2524618"/>
                <a:gd name="connsiteY43" fmla="*/ 54806 h 277637"/>
                <a:gd name="connsiteX44" fmla="*/ 2391268 w 2524618"/>
                <a:gd name="connsiteY44" fmla="*/ 81000 h 277637"/>
                <a:gd name="connsiteX45" fmla="*/ 2457943 w 2524618"/>
                <a:gd name="connsiteY45" fmla="*/ 52425 h 277637"/>
                <a:gd name="connsiteX46" fmla="*/ 2524618 w 2524618"/>
                <a:gd name="connsiteY46" fmla="*/ 38137 h 277637"/>
                <a:gd name="connsiteX0" fmla="*/ 0 w 2524618"/>
                <a:gd name="connsiteY0" fmla="*/ 277637 h 281159"/>
                <a:gd name="connsiteX1" fmla="*/ 209470 w 2524618"/>
                <a:gd name="connsiteY1" fmla="*/ 269949 h 281159"/>
                <a:gd name="connsiteX2" fmla="*/ 214806 w 2524618"/>
                <a:gd name="connsiteY2" fmla="*/ 71475 h 281159"/>
                <a:gd name="connsiteX3" fmla="*/ 245762 w 2524618"/>
                <a:gd name="connsiteY3" fmla="*/ 42900 h 281159"/>
                <a:gd name="connsiteX4" fmla="*/ 271956 w 2524618"/>
                <a:gd name="connsiteY4" fmla="*/ 71475 h 281159"/>
                <a:gd name="connsiteX5" fmla="*/ 321962 w 2524618"/>
                <a:gd name="connsiteY5" fmla="*/ 37 h 281159"/>
                <a:gd name="connsiteX6" fmla="*/ 362443 w 2524618"/>
                <a:gd name="connsiteY6" fmla="*/ 61950 h 281159"/>
                <a:gd name="connsiteX7" fmla="*/ 405306 w 2524618"/>
                <a:gd name="connsiteY7" fmla="*/ 85762 h 281159"/>
                <a:gd name="connsiteX8" fmla="*/ 448168 w 2524618"/>
                <a:gd name="connsiteY8" fmla="*/ 73856 h 281159"/>
                <a:gd name="connsiteX9" fmla="*/ 474362 w 2524618"/>
                <a:gd name="connsiteY9" fmla="*/ 57187 h 281159"/>
                <a:gd name="connsiteX10" fmla="*/ 552943 w 2524618"/>
                <a:gd name="connsiteY10" fmla="*/ 69094 h 281159"/>
                <a:gd name="connsiteX11" fmla="*/ 598187 w 2524618"/>
                <a:gd name="connsiteY11" fmla="*/ 85762 h 281159"/>
                <a:gd name="connsiteX12" fmla="*/ 648193 w 2524618"/>
                <a:gd name="connsiteY12" fmla="*/ 59569 h 281159"/>
                <a:gd name="connsiteX13" fmla="*/ 686293 w 2524618"/>
                <a:gd name="connsiteY13" fmla="*/ 16706 h 281159"/>
                <a:gd name="connsiteX14" fmla="*/ 707725 w 2524618"/>
                <a:gd name="connsiteY14" fmla="*/ 4800 h 281159"/>
                <a:gd name="connsiteX15" fmla="*/ 741062 w 2524618"/>
                <a:gd name="connsiteY15" fmla="*/ 57187 h 281159"/>
                <a:gd name="connsiteX16" fmla="*/ 767256 w 2524618"/>
                <a:gd name="connsiteY16" fmla="*/ 78619 h 281159"/>
                <a:gd name="connsiteX17" fmla="*/ 814881 w 2524618"/>
                <a:gd name="connsiteY17" fmla="*/ 100050 h 281159"/>
                <a:gd name="connsiteX18" fmla="*/ 836312 w 2524618"/>
                <a:gd name="connsiteY18" fmla="*/ 64331 h 281159"/>
                <a:gd name="connsiteX19" fmla="*/ 867268 w 2524618"/>
                <a:gd name="connsiteY19" fmla="*/ 97669 h 281159"/>
                <a:gd name="connsiteX20" fmla="*/ 891081 w 2524618"/>
                <a:gd name="connsiteY20" fmla="*/ 57187 h 281159"/>
                <a:gd name="connsiteX21" fmla="*/ 938706 w 2524618"/>
                <a:gd name="connsiteY21" fmla="*/ 97669 h 281159"/>
                <a:gd name="connsiteX22" fmla="*/ 988712 w 2524618"/>
                <a:gd name="connsiteY22" fmla="*/ 30994 h 281159"/>
                <a:gd name="connsiteX23" fmla="*/ 1055387 w 2524618"/>
                <a:gd name="connsiteY23" fmla="*/ 95287 h 281159"/>
                <a:gd name="connsiteX24" fmla="*/ 1088725 w 2524618"/>
                <a:gd name="connsiteY24" fmla="*/ 61950 h 281159"/>
                <a:gd name="connsiteX25" fmla="*/ 1150637 w 2524618"/>
                <a:gd name="connsiteY25" fmla="*/ 90525 h 281159"/>
                <a:gd name="connsiteX26" fmla="*/ 1231600 w 2524618"/>
                <a:gd name="connsiteY26" fmla="*/ 83381 h 281159"/>
                <a:gd name="connsiteX27" fmla="*/ 1310181 w 2524618"/>
                <a:gd name="connsiteY27" fmla="*/ 61950 h 281159"/>
                <a:gd name="connsiteX28" fmla="*/ 1364950 w 2524618"/>
                <a:gd name="connsiteY28" fmla="*/ 95287 h 281159"/>
                <a:gd name="connsiteX29" fmla="*/ 1414956 w 2524618"/>
                <a:gd name="connsiteY29" fmla="*/ 66712 h 281159"/>
                <a:gd name="connsiteX30" fmla="*/ 1493537 w 2524618"/>
                <a:gd name="connsiteY30" fmla="*/ 90525 h 281159"/>
                <a:gd name="connsiteX31" fmla="*/ 1543543 w 2524618"/>
                <a:gd name="connsiteY31" fmla="*/ 16706 h 281159"/>
                <a:gd name="connsiteX32" fmla="*/ 1612600 w 2524618"/>
                <a:gd name="connsiteY32" fmla="*/ 90525 h 281159"/>
                <a:gd name="connsiteX33" fmla="*/ 1664987 w 2524618"/>
                <a:gd name="connsiteY33" fmla="*/ 59569 h 281159"/>
                <a:gd name="connsiteX34" fmla="*/ 1757856 w 2524618"/>
                <a:gd name="connsiteY34" fmla="*/ 85762 h 281159"/>
                <a:gd name="connsiteX35" fmla="*/ 1819768 w 2524618"/>
                <a:gd name="connsiteY35" fmla="*/ 57187 h 281159"/>
                <a:gd name="connsiteX36" fmla="*/ 1857868 w 2524618"/>
                <a:gd name="connsiteY36" fmla="*/ 7181 h 281159"/>
                <a:gd name="connsiteX37" fmla="*/ 1924543 w 2524618"/>
                <a:gd name="connsiteY37" fmla="*/ 73856 h 281159"/>
                <a:gd name="connsiteX38" fmla="*/ 1967406 w 2524618"/>
                <a:gd name="connsiteY38" fmla="*/ 47662 h 281159"/>
                <a:gd name="connsiteX39" fmla="*/ 2017412 w 2524618"/>
                <a:gd name="connsiteY39" fmla="*/ 85762 h 281159"/>
                <a:gd name="connsiteX40" fmla="*/ 2129331 w 2524618"/>
                <a:gd name="connsiteY40" fmla="*/ 102431 h 281159"/>
                <a:gd name="connsiteX41" fmla="*/ 2169812 w 2524618"/>
                <a:gd name="connsiteY41" fmla="*/ 45281 h 281159"/>
                <a:gd name="connsiteX42" fmla="*/ 2255537 w 2524618"/>
                <a:gd name="connsiteY42" fmla="*/ 85762 h 281159"/>
                <a:gd name="connsiteX43" fmla="*/ 2331737 w 2524618"/>
                <a:gd name="connsiteY43" fmla="*/ 54806 h 281159"/>
                <a:gd name="connsiteX44" fmla="*/ 2391268 w 2524618"/>
                <a:gd name="connsiteY44" fmla="*/ 81000 h 281159"/>
                <a:gd name="connsiteX45" fmla="*/ 2457943 w 2524618"/>
                <a:gd name="connsiteY45" fmla="*/ 52425 h 281159"/>
                <a:gd name="connsiteX46" fmla="*/ 2524618 w 2524618"/>
                <a:gd name="connsiteY46" fmla="*/ 38137 h 281159"/>
                <a:gd name="connsiteX0" fmla="*/ 0 w 2524618"/>
                <a:gd name="connsiteY0" fmla="*/ 277637 h 277637"/>
                <a:gd name="connsiteX1" fmla="*/ 209470 w 2524618"/>
                <a:gd name="connsiteY1" fmla="*/ 269949 h 277637"/>
                <a:gd name="connsiteX2" fmla="*/ 310653 w 2524618"/>
                <a:gd name="connsiteY2" fmla="*/ 246953 h 277637"/>
                <a:gd name="connsiteX3" fmla="*/ 245762 w 2524618"/>
                <a:gd name="connsiteY3" fmla="*/ 42900 h 277637"/>
                <a:gd name="connsiteX4" fmla="*/ 271956 w 2524618"/>
                <a:gd name="connsiteY4" fmla="*/ 71475 h 277637"/>
                <a:gd name="connsiteX5" fmla="*/ 321962 w 2524618"/>
                <a:gd name="connsiteY5" fmla="*/ 37 h 277637"/>
                <a:gd name="connsiteX6" fmla="*/ 362443 w 2524618"/>
                <a:gd name="connsiteY6" fmla="*/ 61950 h 277637"/>
                <a:gd name="connsiteX7" fmla="*/ 405306 w 2524618"/>
                <a:gd name="connsiteY7" fmla="*/ 85762 h 277637"/>
                <a:gd name="connsiteX8" fmla="*/ 448168 w 2524618"/>
                <a:gd name="connsiteY8" fmla="*/ 73856 h 277637"/>
                <a:gd name="connsiteX9" fmla="*/ 474362 w 2524618"/>
                <a:gd name="connsiteY9" fmla="*/ 57187 h 277637"/>
                <a:gd name="connsiteX10" fmla="*/ 552943 w 2524618"/>
                <a:gd name="connsiteY10" fmla="*/ 69094 h 277637"/>
                <a:gd name="connsiteX11" fmla="*/ 598187 w 2524618"/>
                <a:gd name="connsiteY11" fmla="*/ 85762 h 277637"/>
                <a:gd name="connsiteX12" fmla="*/ 648193 w 2524618"/>
                <a:gd name="connsiteY12" fmla="*/ 59569 h 277637"/>
                <a:gd name="connsiteX13" fmla="*/ 686293 w 2524618"/>
                <a:gd name="connsiteY13" fmla="*/ 16706 h 277637"/>
                <a:gd name="connsiteX14" fmla="*/ 707725 w 2524618"/>
                <a:gd name="connsiteY14" fmla="*/ 4800 h 277637"/>
                <a:gd name="connsiteX15" fmla="*/ 741062 w 2524618"/>
                <a:gd name="connsiteY15" fmla="*/ 57187 h 277637"/>
                <a:gd name="connsiteX16" fmla="*/ 767256 w 2524618"/>
                <a:gd name="connsiteY16" fmla="*/ 78619 h 277637"/>
                <a:gd name="connsiteX17" fmla="*/ 814881 w 2524618"/>
                <a:gd name="connsiteY17" fmla="*/ 100050 h 277637"/>
                <a:gd name="connsiteX18" fmla="*/ 836312 w 2524618"/>
                <a:gd name="connsiteY18" fmla="*/ 64331 h 277637"/>
                <a:gd name="connsiteX19" fmla="*/ 867268 w 2524618"/>
                <a:gd name="connsiteY19" fmla="*/ 97669 h 277637"/>
                <a:gd name="connsiteX20" fmla="*/ 891081 w 2524618"/>
                <a:gd name="connsiteY20" fmla="*/ 57187 h 277637"/>
                <a:gd name="connsiteX21" fmla="*/ 938706 w 2524618"/>
                <a:gd name="connsiteY21" fmla="*/ 97669 h 277637"/>
                <a:gd name="connsiteX22" fmla="*/ 988712 w 2524618"/>
                <a:gd name="connsiteY22" fmla="*/ 30994 h 277637"/>
                <a:gd name="connsiteX23" fmla="*/ 1055387 w 2524618"/>
                <a:gd name="connsiteY23" fmla="*/ 95287 h 277637"/>
                <a:gd name="connsiteX24" fmla="*/ 1088725 w 2524618"/>
                <a:gd name="connsiteY24" fmla="*/ 61950 h 277637"/>
                <a:gd name="connsiteX25" fmla="*/ 1150637 w 2524618"/>
                <a:gd name="connsiteY25" fmla="*/ 90525 h 277637"/>
                <a:gd name="connsiteX26" fmla="*/ 1231600 w 2524618"/>
                <a:gd name="connsiteY26" fmla="*/ 83381 h 277637"/>
                <a:gd name="connsiteX27" fmla="*/ 1310181 w 2524618"/>
                <a:gd name="connsiteY27" fmla="*/ 61950 h 277637"/>
                <a:gd name="connsiteX28" fmla="*/ 1364950 w 2524618"/>
                <a:gd name="connsiteY28" fmla="*/ 95287 h 277637"/>
                <a:gd name="connsiteX29" fmla="*/ 1414956 w 2524618"/>
                <a:gd name="connsiteY29" fmla="*/ 66712 h 277637"/>
                <a:gd name="connsiteX30" fmla="*/ 1493537 w 2524618"/>
                <a:gd name="connsiteY30" fmla="*/ 90525 h 277637"/>
                <a:gd name="connsiteX31" fmla="*/ 1543543 w 2524618"/>
                <a:gd name="connsiteY31" fmla="*/ 16706 h 277637"/>
                <a:gd name="connsiteX32" fmla="*/ 1612600 w 2524618"/>
                <a:gd name="connsiteY32" fmla="*/ 90525 h 277637"/>
                <a:gd name="connsiteX33" fmla="*/ 1664987 w 2524618"/>
                <a:gd name="connsiteY33" fmla="*/ 59569 h 277637"/>
                <a:gd name="connsiteX34" fmla="*/ 1757856 w 2524618"/>
                <a:gd name="connsiteY34" fmla="*/ 85762 h 277637"/>
                <a:gd name="connsiteX35" fmla="*/ 1819768 w 2524618"/>
                <a:gd name="connsiteY35" fmla="*/ 57187 h 277637"/>
                <a:gd name="connsiteX36" fmla="*/ 1857868 w 2524618"/>
                <a:gd name="connsiteY36" fmla="*/ 7181 h 277637"/>
                <a:gd name="connsiteX37" fmla="*/ 1924543 w 2524618"/>
                <a:gd name="connsiteY37" fmla="*/ 73856 h 277637"/>
                <a:gd name="connsiteX38" fmla="*/ 1967406 w 2524618"/>
                <a:gd name="connsiteY38" fmla="*/ 47662 h 277637"/>
                <a:gd name="connsiteX39" fmla="*/ 2017412 w 2524618"/>
                <a:gd name="connsiteY39" fmla="*/ 85762 h 277637"/>
                <a:gd name="connsiteX40" fmla="*/ 2129331 w 2524618"/>
                <a:gd name="connsiteY40" fmla="*/ 102431 h 277637"/>
                <a:gd name="connsiteX41" fmla="*/ 2169812 w 2524618"/>
                <a:gd name="connsiteY41" fmla="*/ 45281 h 277637"/>
                <a:gd name="connsiteX42" fmla="*/ 2255537 w 2524618"/>
                <a:gd name="connsiteY42" fmla="*/ 85762 h 277637"/>
                <a:gd name="connsiteX43" fmla="*/ 2331737 w 2524618"/>
                <a:gd name="connsiteY43" fmla="*/ 54806 h 277637"/>
                <a:gd name="connsiteX44" fmla="*/ 2391268 w 2524618"/>
                <a:gd name="connsiteY44" fmla="*/ 81000 h 277637"/>
                <a:gd name="connsiteX45" fmla="*/ 2457943 w 2524618"/>
                <a:gd name="connsiteY45" fmla="*/ 52425 h 277637"/>
                <a:gd name="connsiteX46" fmla="*/ 2524618 w 2524618"/>
                <a:gd name="connsiteY46" fmla="*/ 38137 h 277637"/>
                <a:gd name="connsiteX0" fmla="*/ 0 w 2524618"/>
                <a:gd name="connsiteY0" fmla="*/ 277637 h 277637"/>
                <a:gd name="connsiteX1" fmla="*/ 209470 w 2524618"/>
                <a:gd name="connsiteY1" fmla="*/ 269949 h 277637"/>
                <a:gd name="connsiteX2" fmla="*/ 310653 w 2524618"/>
                <a:gd name="connsiteY2" fmla="*/ 246953 h 277637"/>
                <a:gd name="connsiteX3" fmla="*/ 387880 w 2524618"/>
                <a:gd name="connsiteY3" fmla="*/ 258002 h 277637"/>
                <a:gd name="connsiteX4" fmla="*/ 271956 w 2524618"/>
                <a:gd name="connsiteY4" fmla="*/ 71475 h 277637"/>
                <a:gd name="connsiteX5" fmla="*/ 321962 w 2524618"/>
                <a:gd name="connsiteY5" fmla="*/ 37 h 277637"/>
                <a:gd name="connsiteX6" fmla="*/ 362443 w 2524618"/>
                <a:gd name="connsiteY6" fmla="*/ 61950 h 277637"/>
                <a:gd name="connsiteX7" fmla="*/ 405306 w 2524618"/>
                <a:gd name="connsiteY7" fmla="*/ 85762 h 277637"/>
                <a:gd name="connsiteX8" fmla="*/ 448168 w 2524618"/>
                <a:gd name="connsiteY8" fmla="*/ 73856 h 277637"/>
                <a:gd name="connsiteX9" fmla="*/ 474362 w 2524618"/>
                <a:gd name="connsiteY9" fmla="*/ 57187 h 277637"/>
                <a:gd name="connsiteX10" fmla="*/ 552943 w 2524618"/>
                <a:gd name="connsiteY10" fmla="*/ 69094 h 277637"/>
                <a:gd name="connsiteX11" fmla="*/ 598187 w 2524618"/>
                <a:gd name="connsiteY11" fmla="*/ 85762 h 277637"/>
                <a:gd name="connsiteX12" fmla="*/ 648193 w 2524618"/>
                <a:gd name="connsiteY12" fmla="*/ 59569 h 277637"/>
                <a:gd name="connsiteX13" fmla="*/ 686293 w 2524618"/>
                <a:gd name="connsiteY13" fmla="*/ 16706 h 277637"/>
                <a:gd name="connsiteX14" fmla="*/ 707725 w 2524618"/>
                <a:gd name="connsiteY14" fmla="*/ 4800 h 277637"/>
                <a:gd name="connsiteX15" fmla="*/ 741062 w 2524618"/>
                <a:gd name="connsiteY15" fmla="*/ 57187 h 277637"/>
                <a:gd name="connsiteX16" fmla="*/ 767256 w 2524618"/>
                <a:gd name="connsiteY16" fmla="*/ 78619 h 277637"/>
                <a:gd name="connsiteX17" fmla="*/ 814881 w 2524618"/>
                <a:gd name="connsiteY17" fmla="*/ 100050 h 277637"/>
                <a:gd name="connsiteX18" fmla="*/ 836312 w 2524618"/>
                <a:gd name="connsiteY18" fmla="*/ 64331 h 277637"/>
                <a:gd name="connsiteX19" fmla="*/ 867268 w 2524618"/>
                <a:gd name="connsiteY19" fmla="*/ 97669 h 277637"/>
                <a:gd name="connsiteX20" fmla="*/ 891081 w 2524618"/>
                <a:gd name="connsiteY20" fmla="*/ 57187 h 277637"/>
                <a:gd name="connsiteX21" fmla="*/ 938706 w 2524618"/>
                <a:gd name="connsiteY21" fmla="*/ 97669 h 277637"/>
                <a:gd name="connsiteX22" fmla="*/ 988712 w 2524618"/>
                <a:gd name="connsiteY22" fmla="*/ 30994 h 277637"/>
                <a:gd name="connsiteX23" fmla="*/ 1055387 w 2524618"/>
                <a:gd name="connsiteY23" fmla="*/ 95287 h 277637"/>
                <a:gd name="connsiteX24" fmla="*/ 1088725 w 2524618"/>
                <a:gd name="connsiteY24" fmla="*/ 61950 h 277637"/>
                <a:gd name="connsiteX25" fmla="*/ 1150637 w 2524618"/>
                <a:gd name="connsiteY25" fmla="*/ 90525 h 277637"/>
                <a:gd name="connsiteX26" fmla="*/ 1231600 w 2524618"/>
                <a:gd name="connsiteY26" fmla="*/ 83381 h 277637"/>
                <a:gd name="connsiteX27" fmla="*/ 1310181 w 2524618"/>
                <a:gd name="connsiteY27" fmla="*/ 61950 h 277637"/>
                <a:gd name="connsiteX28" fmla="*/ 1364950 w 2524618"/>
                <a:gd name="connsiteY28" fmla="*/ 95287 h 277637"/>
                <a:gd name="connsiteX29" fmla="*/ 1414956 w 2524618"/>
                <a:gd name="connsiteY29" fmla="*/ 66712 h 277637"/>
                <a:gd name="connsiteX30" fmla="*/ 1493537 w 2524618"/>
                <a:gd name="connsiteY30" fmla="*/ 90525 h 277637"/>
                <a:gd name="connsiteX31" fmla="*/ 1543543 w 2524618"/>
                <a:gd name="connsiteY31" fmla="*/ 16706 h 277637"/>
                <a:gd name="connsiteX32" fmla="*/ 1612600 w 2524618"/>
                <a:gd name="connsiteY32" fmla="*/ 90525 h 277637"/>
                <a:gd name="connsiteX33" fmla="*/ 1664987 w 2524618"/>
                <a:gd name="connsiteY33" fmla="*/ 59569 h 277637"/>
                <a:gd name="connsiteX34" fmla="*/ 1757856 w 2524618"/>
                <a:gd name="connsiteY34" fmla="*/ 85762 h 277637"/>
                <a:gd name="connsiteX35" fmla="*/ 1819768 w 2524618"/>
                <a:gd name="connsiteY35" fmla="*/ 57187 h 277637"/>
                <a:gd name="connsiteX36" fmla="*/ 1857868 w 2524618"/>
                <a:gd name="connsiteY36" fmla="*/ 7181 h 277637"/>
                <a:gd name="connsiteX37" fmla="*/ 1924543 w 2524618"/>
                <a:gd name="connsiteY37" fmla="*/ 73856 h 277637"/>
                <a:gd name="connsiteX38" fmla="*/ 1967406 w 2524618"/>
                <a:gd name="connsiteY38" fmla="*/ 47662 h 277637"/>
                <a:gd name="connsiteX39" fmla="*/ 2017412 w 2524618"/>
                <a:gd name="connsiteY39" fmla="*/ 85762 h 277637"/>
                <a:gd name="connsiteX40" fmla="*/ 2129331 w 2524618"/>
                <a:gd name="connsiteY40" fmla="*/ 102431 h 277637"/>
                <a:gd name="connsiteX41" fmla="*/ 2169812 w 2524618"/>
                <a:gd name="connsiteY41" fmla="*/ 45281 h 277637"/>
                <a:gd name="connsiteX42" fmla="*/ 2255537 w 2524618"/>
                <a:gd name="connsiteY42" fmla="*/ 85762 h 277637"/>
                <a:gd name="connsiteX43" fmla="*/ 2331737 w 2524618"/>
                <a:gd name="connsiteY43" fmla="*/ 54806 h 277637"/>
                <a:gd name="connsiteX44" fmla="*/ 2391268 w 2524618"/>
                <a:gd name="connsiteY44" fmla="*/ 81000 h 277637"/>
                <a:gd name="connsiteX45" fmla="*/ 2457943 w 2524618"/>
                <a:gd name="connsiteY45" fmla="*/ 52425 h 277637"/>
                <a:gd name="connsiteX46" fmla="*/ 2524618 w 2524618"/>
                <a:gd name="connsiteY46" fmla="*/ 38137 h 277637"/>
                <a:gd name="connsiteX0" fmla="*/ 0 w 2524618"/>
                <a:gd name="connsiteY0" fmla="*/ 285351 h 285351"/>
                <a:gd name="connsiteX1" fmla="*/ 209470 w 2524618"/>
                <a:gd name="connsiteY1" fmla="*/ 277663 h 285351"/>
                <a:gd name="connsiteX2" fmla="*/ 310653 w 2524618"/>
                <a:gd name="connsiteY2" fmla="*/ 254667 h 285351"/>
                <a:gd name="connsiteX3" fmla="*/ 387880 w 2524618"/>
                <a:gd name="connsiteY3" fmla="*/ 265716 h 285351"/>
                <a:gd name="connsiteX4" fmla="*/ 321962 w 2524618"/>
                <a:gd name="connsiteY4" fmla="*/ 7751 h 285351"/>
                <a:gd name="connsiteX5" fmla="*/ 362443 w 2524618"/>
                <a:gd name="connsiteY5" fmla="*/ 69664 h 285351"/>
                <a:gd name="connsiteX6" fmla="*/ 405306 w 2524618"/>
                <a:gd name="connsiteY6" fmla="*/ 93476 h 285351"/>
                <a:gd name="connsiteX7" fmla="*/ 448168 w 2524618"/>
                <a:gd name="connsiteY7" fmla="*/ 81570 h 285351"/>
                <a:gd name="connsiteX8" fmla="*/ 474362 w 2524618"/>
                <a:gd name="connsiteY8" fmla="*/ 64901 h 285351"/>
                <a:gd name="connsiteX9" fmla="*/ 552943 w 2524618"/>
                <a:gd name="connsiteY9" fmla="*/ 76808 h 285351"/>
                <a:gd name="connsiteX10" fmla="*/ 598187 w 2524618"/>
                <a:gd name="connsiteY10" fmla="*/ 93476 h 285351"/>
                <a:gd name="connsiteX11" fmla="*/ 648193 w 2524618"/>
                <a:gd name="connsiteY11" fmla="*/ 67283 h 285351"/>
                <a:gd name="connsiteX12" fmla="*/ 686293 w 2524618"/>
                <a:gd name="connsiteY12" fmla="*/ 24420 h 285351"/>
                <a:gd name="connsiteX13" fmla="*/ 707725 w 2524618"/>
                <a:gd name="connsiteY13" fmla="*/ 12514 h 285351"/>
                <a:gd name="connsiteX14" fmla="*/ 741062 w 2524618"/>
                <a:gd name="connsiteY14" fmla="*/ 64901 h 285351"/>
                <a:gd name="connsiteX15" fmla="*/ 767256 w 2524618"/>
                <a:gd name="connsiteY15" fmla="*/ 86333 h 285351"/>
                <a:gd name="connsiteX16" fmla="*/ 814881 w 2524618"/>
                <a:gd name="connsiteY16" fmla="*/ 107764 h 285351"/>
                <a:gd name="connsiteX17" fmla="*/ 836312 w 2524618"/>
                <a:gd name="connsiteY17" fmla="*/ 72045 h 285351"/>
                <a:gd name="connsiteX18" fmla="*/ 867268 w 2524618"/>
                <a:gd name="connsiteY18" fmla="*/ 105383 h 285351"/>
                <a:gd name="connsiteX19" fmla="*/ 891081 w 2524618"/>
                <a:gd name="connsiteY19" fmla="*/ 64901 h 285351"/>
                <a:gd name="connsiteX20" fmla="*/ 938706 w 2524618"/>
                <a:gd name="connsiteY20" fmla="*/ 105383 h 285351"/>
                <a:gd name="connsiteX21" fmla="*/ 988712 w 2524618"/>
                <a:gd name="connsiteY21" fmla="*/ 38708 h 285351"/>
                <a:gd name="connsiteX22" fmla="*/ 1055387 w 2524618"/>
                <a:gd name="connsiteY22" fmla="*/ 103001 h 285351"/>
                <a:gd name="connsiteX23" fmla="*/ 1088725 w 2524618"/>
                <a:gd name="connsiteY23" fmla="*/ 69664 h 285351"/>
                <a:gd name="connsiteX24" fmla="*/ 1150637 w 2524618"/>
                <a:gd name="connsiteY24" fmla="*/ 98239 h 285351"/>
                <a:gd name="connsiteX25" fmla="*/ 1231600 w 2524618"/>
                <a:gd name="connsiteY25" fmla="*/ 91095 h 285351"/>
                <a:gd name="connsiteX26" fmla="*/ 1310181 w 2524618"/>
                <a:gd name="connsiteY26" fmla="*/ 69664 h 285351"/>
                <a:gd name="connsiteX27" fmla="*/ 1364950 w 2524618"/>
                <a:gd name="connsiteY27" fmla="*/ 103001 h 285351"/>
                <a:gd name="connsiteX28" fmla="*/ 1414956 w 2524618"/>
                <a:gd name="connsiteY28" fmla="*/ 74426 h 285351"/>
                <a:gd name="connsiteX29" fmla="*/ 1493537 w 2524618"/>
                <a:gd name="connsiteY29" fmla="*/ 98239 h 285351"/>
                <a:gd name="connsiteX30" fmla="*/ 1543543 w 2524618"/>
                <a:gd name="connsiteY30" fmla="*/ 24420 h 285351"/>
                <a:gd name="connsiteX31" fmla="*/ 1612600 w 2524618"/>
                <a:gd name="connsiteY31" fmla="*/ 98239 h 285351"/>
                <a:gd name="connsiteX32" fmla="*/ 1664987 w 2524618"/>
                <a:gd name="connsiteY32" fmla="*/ 67283 h 285351"/>
                <a:gd name="connsiteX33" fmla="*/ 1757856 w 2524618"/>
                <a:gd name="connsiteY33" fmla="*/ 93476 h 285351"/>
                <a:gd name="connsiteX34" fmla="*/ 1819768 w 2524618"/>
                <a:gd name="connsiteY34" fmla="*/ 64901 h 285351"/>
                <a:gd name="connsiteX35" fmla="*/ 1857868 w 2524618"/>
                <a:gd name="connsiteY35" fmla="*/ 14895 h 285351"/>
                <a:gd name="connsiteX36" fmla="*/ 1924543 w 2524618"/>
                <a:gd name="connsiteY36" fmla="*/ 81570 h 285351"/>
                <a:gd name="connsiteX37" fmla="*/ 1967406 w 2524618"/>
                <a:gd name="connsiteY37" fmla="*/ 55376 h 285351"/>
                <a:gd name="connsiteX38" fmla="*/ 2017412 w 2524618"/>
                <a:gd name="connsiteY38" fmla="*/ 93476 h 285351"/>
                <a:gd name="connsiteX39" fmla="*/ 2129331 w 2524618"/>
                <a:gd name="connsiteY39" fmla="*/ 110145 h 285351"/>
                <a:gd name="connsiteX40" fmla="*/ 2169812 w 2524618"/>
                <a:gd name="connsiteY40" fmla="*/ 52995 h 285351"/>
                <a:gd name="connsiteX41" fmla="*/ 2255537 w 2524618"/>
                <a:gd name="connsiteY41" fmla="*/ 93476 h 285351"/>
                <a:gd name="connsiteX42" fmla="*/ 2331737 w 2524618"/>
                <a:gd name="connsiteY42" fmla="*/ 62520 h 285351"/>
                <a:gd name="connsiteX43" fmla="*/ 2391268 w 2524618"/>
                <a:gd name="connsiteY43" fmla="*/ 88714 h 285351"/>
                <a:gd name="connsiteX44" fmla="*/ 2457943 w 2524618"/>
                <a:gd name="connsiteY44" fmla="*/ 60139 h 285351"/>
                <a:gd name="connsiteX45" fmla="*/ 2524618 w 2524618"/>
                <a:gd name="connsiteY45" fmla="*/ 45851 h 285351"/>
                <a:gd name="connsiteX0" fmla="*/ 0 w 2524618"/>
                <a:gd name="connsiteY0" fmla="*/ 275115 h 275115"/>
                <a:gd name="connsiteX1" fmla="*/ 209470 w 2524618"/>
                <a:gd name="connsiteY1" fmla="*/ 267427 h 275115"/>
                <a:gd name="connsiteX2" fmla="*/ 310653 w 2524618"/>
                <a:gd name="connsiteY2" fmla="*/ 244431 h 275115"/>
                <a:gd name="connsiteX3" fmla="*/ 387880 w 2524618"/>
                <a:gd name="connsiteY3" fmla="*/ 255480 h 275115"/>
                <a:gd name="connsiteX4" fmla="*/ 362443 w 2524618"/>
                <a:gd name="connsiteY4" fmla="*/ 59428 h 275115"/>
                <a:gd name="connsiteX5" fmla="*/ 405306 w 2524618"/>
                <a:gd name="connsiteY5" fmla="*/ 83240 h 275115"/>
                <a:gd name="connsiteX6" fmla="*/ 448168 w 2524618"/>
                <a:gd name="connsiteY6" fmla="*/ 71334 h 275115"/>
                <a:gd name="connsiteX7" fmla="*/ 474362 w 2524618"/>
                <a:gd name="connsiteY7" fmla="*/ 54665 h 275115"/>
                <a:gd name="connsiteX8" fmla="*/ 552943 w 2524618"/>
                <a:gd name="connsiteY8" fmla="*/ 66572 h 275115"/>
                <a:gd name="connsiteX9" fmla="*/ 598187 w 2524618"/>
                <a:gd name="connsiteY9" fmla="*/ 83240 h 275115"/>
                <a:gd name="connsiteX10" fmla="*/ 648193 w 2524618"/>
                <a:gd name="connsiteY10" fmla="*/ 57047 h 275115"/>
                <a:gd name="connsiteX11" fmla="*/ 686293 w 2524618"/>
                <a:gd name="connsiteY11" fmla="*/ 14184 h 275115"/>
                <a:gd name="connsiteX12" fmla="*/ 707725 w 2524618"/>
                <a:gd name="connsiteY12" fmla="*/ 2278 h 275115"/>
                <a:gd name="connsiteX13" fmla="*/ 741062 w 2524618"/>
                <a:gd name="connsiteY13" fmla="*/ 54665 h 275115"/>
                <a:gd name="connsiteX14" fmla="*/ 767256 w 2524618"/>
                <a:gd name="connsiteY14" fmla="*/ 76097 h 275115"/>
                <a:gd name="connsiteX15" fmla="*/ 814881 w 2524618"/>
                <a:gd name="connsiteY15" fmla="*/ 97528 h 275115"/>
                <a:gd name="connsiteX16" fmla="*/ 836312 w 2524618"/>
                <a:gd name="connsiteY16" fmla="*/ 61809 h 275115"/>
                <a:gd name="connsiteX17" fmla="*/ 867268 w 2524618"/>
                <a:gd name="connsiteY17" fmla="*/ 95147 h 275115"/>
                <a:gd name="connsiteX18" fmla="*/ 891081 w 2524618"/>
                <a:gd name="connsiteY18" fmla="*/ 54665 h 275115"/>
                <a:gd name="connsiteX19" fmla="*/ 938706 w 2524618"/>
                <a:gd name="connsiteY19" fmla="*/ 95147 h 275115"/>
                <a:gd name="connsiteX20" fmla="*/ 988712 w 2524618"/>
                <a:gd name="connsiteY20" fmla="*/ 28472 h 275115"/>
                <a:gd name="connsiteX21" fmla="*/ 1055387 w 2524618"/>
                <a:gd name="connsiteY21" fmla="*/ 92765 h 275115"/>
                <a:gd name="connsiteX22" fmla="*/ 1088725 w 2524618"/>
                <a:gd name="connsiteY22" fmla="*/ 59428 h 275115"/>
                <a:gd name="connsiteX23" fmla="*/ 1150637 w 2524618"/>
                <a:gd name="connsiteY23" fmla="*/ 88003 h 275115"/>
                <a:gd name="connsiteX24" fmla="*/ 1231600 w 2524618"/>
                <a:gd name="connsiteY24" fmla="*/ 80859 h 275115"/>
                <a:gd name="connsiteX25" fmla="*/ 1310181 w 2524618"/>
                <a:gd name="connsiteY25" fmla="*/ 59428 h 275115"/>
                <a:gd name="connsiteX26" fmla="*/ 1364950 w 2524618"/>
                <a:gd name="connsiteY26" fmla="*/ 92765 h 275115"/>
                <a:gd name="connsiteX27" fmla="*/ 1414956 w 2524618"/>
                <a:gd name="connsiteY27" fmla="*/ 64190 h 275115"/>
                <a:gd name="connsiteX28" fmla="*/ 1493537 w 2524618"/>
                <a:gd name="connsiteY28" fmla="*/ 88003 h 275115"/>
                <a:gd name="connsiteX29" fmla="*/ 1543543 w 2524618"/>
                <a:gd name="connsiteY29" fmla="*/ 14184 h 275115"/>
                <a:gd name="connsiteX30" fmla="*/ 1612600 w 2524618"/>
                <a:gd name="connsiteY30" fmla="*/ 88003 h 275115"/>
                <a:gd name="connsiteX31" fmla="*/ 1664987 w 2524618"/>
                <a:gd name="connsiteY31" fmla="*/ 57047 h 275115"/>
                <a:gd name="connsiteX32" fmla="*/ 1757856 w 2524618"/>
                <a:gd name="connsiteY32" fmla="*/ 83240 h 275115"/>
                <a:gd name="connsiteX33" fmla="*/ 1819768 w 2524618"/>
                <a:gd name="connsiteY33" fmla="*/ 54665 h 275115"/>
                <a:gd name="connsiteX34" fmla="*/ 1857868 w 2524618"/>
                <a:gd name="connsiteY34" fmla="*/ 4659 h 275115"/>
                <a:gd name="connsiteX35" fmla="*/ 1924543 w 2524618"/>
                <a:gd name="connsiteY35" fmla="*/ 71334 h 275115"/>
                <a:gd name="connsiteX36" fmla="*/ 1967406 w 2524618"/>
                <a:gd name="connsiteY36" fmla="*/ 45140 h 275115"/>
                <a:gd name="connsiteX37" fmla="*/ 2017412 w 2524618"/>
                <a:gd name="connsiteY37" fmla="*/ 83240 h 275115"/>
                <a:gd name="connsiteX38" fmla="*/ 2129331 w 2524618"/>
                <a:gd name="connsiteY38" fmla="*/ 99909 h 275115"/>
                <a:gd name="connsiteX39" fmla="*/ 2169812 w 2524618"/>
                <a:gd name="connsiteY39" fmla="*/ 42759 h 275115"/>
                <a:gd name="connsiteX40" fmla="*/ 2255537 w 2524618"/>
                <a:gd name="connsiteY40" fmla="*/ 83240 h 275115"/>
                <a:gd name="connsiteX41" fmla="*/ 2331737 w 2524618"/>
                <a:gd name="connsiteY41" fmla="*/ 52284 h 275115"/>
                <a:gd name="connsiteX42" fmla="*/ 2391268 w 2524618"/>
                <a:gd name="connsiteY42" fmla="*/ 78478 h 275115"/>
                <a:gd name="connsiteX43" fmla="*/ 2457943 w 2524618"/>
                <a:gd name="connsiteY43" fmla="*/ 49903 h 275115"/>
                <a:gd name="connsiteX44" fmla="*/ 2524618 w 2524618"/>
                <a:gd name="connsiteY44" fmla="*/ 35615 h 275115"/>
                <a:gd name="connsiteX0" fmla="*/ 0 w 2524618"/>
                <a:gd name="connsiteY0" fmla="*/ 275115 h 275115"/>
                <a:gd name="connsiteX1" fmla="*/ 209470 w 2524618"/>
                <a:gd name="connsiteY1" fmla="*/ 267427 h 275115"/>
                <a:gd name="connsiteX2" fmla="*/ 310653 w 2524618"/>
                <a:gd name="connsiteY2" fmla="*/ 244431 h 275115"/>
                <a:gd name="connsiteX3" fmla="*/ 387880 w 2524618"/>
                <a:gd name="connsiteY3" fmla="*/ 255480 h 275115"/>
                <a:gd name="connsiteX4" fmla="*/ 405306 w 2524618"/>
                <a:gd name="connsiteY4" fmla="*/ 83240 h 275115"/>
                <a:gd name="connsiteX5" fmla="*/ 448168 w 2524618"/>
                <a:gd name="connsiteY5" fmla="*/ 71334 h 275115"/>
                <a:gd name="connsiteX6" fmla="*/ 474362 w 2524618"/>
                <a:gd name="connsiteY6" fmla="*/ 54665 h 275115"/>
                <a:gd name="connsiteX7" fmla="*/ 552943 w 2524618"/>
                <a:gd name="connsiteY7" fmla="*/ 66572 h 275115"/>
                <a:gd name="connsiteX8" fmla="*/ 598187 w 2524618"/>
                <a:gd name="connsiteY8" fmla="*/ 83240 h 275115"/>
                <a:gd name="connsiteX9" fmla="*/ 648193 w 2524618"/>
                <a:gd name="connsiteY9" fmla="*/ 57047 h 275115"/>
                <a:gd name="connsiteX10" fmla="*/ 686293 w 2524618"/>
                <a:gd name="connsiteY10" fmla="*/ 14184 h 275115"/>
                <a:gd name="connsiteX11" fmla="*/ 707725 w 2524618"/>
                <a:gd name="connsiteY11" fmla="*/ 2278 h 275115"/>
                <a:gd name="connsiteX12" fmla="*/ 741062 w 2524618"/>
                <a:gd name="connsiteY12" fmla="*/ 54665 h 275115"/>
                <a:gd name="connsiteX13" fmla="*/ 767256 w 2524618"/>
                <a:gd name="connsiteY13" fmla="*/ 76097 h 275115"/>
                <a:gd name="connsiteX14" fmla="*/ 814881 w 2524618"/>
                <a:gd name="connsiteY14" fmla="*/ 97528 h 275115"/>
                <a:gd name="connsiteX15" fmla="*/ 836312 w 2524618"/>
                <a:gd name="connsiteY15" fmla="*/ 61809 h 275115"/>
                <a:gd name="connsiteX16" fmla="*/ 867268 w 2524618"/>
                <a:gd name="connsiteY16" fmla="*/ 95147 h 275115"/>
                <a:gd name="connsiteX17" fmla="*/ 891081 w 2524618"/>
                <a:gd name="connsiteY17" fmla="*/ 54665 h 275115"/>
                <a:gd name="connsiteX18" fmla="*/ 938706 w 2524618"/>
                <a:gd name="connsiteY18" fmla="*/ 95147 h 275115"/>
                <a:gd name="connsiteX19" fmla="*/ 988712 w 2524618"/>
                <a:gd name="connsiteY19" fmla="*/ 28472 h 275115"/>
                <a:gd name="connsiteX20" fmla="*/ 1055387 w 2524618"/>
                <a:gd name="connsiteY20" fmla="*/ 92765 h 275115"/>
                <a:gd name="connsiteX21" fmla="*/ 1088725 w 2524618"/>
                <a:gd name="connsiteY21" fmla="*/ 59428 h 275115"/>
                <a:gd name="connsiteX22" fmla="*/ 1150637 w 2524618"/>
                <a:gd name="connsiteY22" fmla="*/ 88003 h 275115"/>
                <a:gd name="connsiteX23" fmla="*/ 1231600 w 2524618"/>
                <a:gd name="connsiteY23" fmla="*/ 80859 h 275115"/>
                <a:gd name="connsiteX24" fmla="*/ 1310181 w 2524618"/>
                <a:gd name="connsiteY24" fmla="*/ 59428 h 275115"/>
                <a:gd name="connsiteX25" fmla="*/ 1364950 w 2524618"/>
                <a:gd name="connsiteY25" fmla="*/ 92765 h 275115"/>
                <a:gd name="connsiteX26" fmla="*/ 1414956 w 2524618"/>
                <a:gd name="connsiteY26" fmla="*/ 64190 h 275115"/>
                <a:gd name="connsiteX27" fmla="*/ 1493537 w 2524618"/>
                <a:gd name="connsiteY27" fmla="*/ 88003 h 275115"/>
                <a:gd name="connsiteX28" fmla="*/ 1543543 w 2524618"/>
                <a:gd name="connsiteY28" fmla="*/ 14184 h 275115"/>
                <a:gd name="connsiteX29" fmla="*/ 1612600 w 2524618"/>
                <a:gd name="connsiteY29" fmla="*/ 88003 h 275115"/>
                <a:gd name="connsiteX30" fmla="*/ 1664987 w 2524618"/>
                <a:gd name="connsiteY30" fmla="*/ 57047 h 275115"/>
                <a:gd name="connsiteX31" fmla="*/ 1757856 w 2524618"/>
                <a:gd name="connsiteY31" fmla="*/ 83240 h 275115"/>
                <a:gd name="connsiteX32" fmla="*/ 1819768 w 2524618"/>
                <a:gd name="connsiteY32" fmla="*/ 54665 h 275115"/>
                <a:gd name="connsiteX33" fmla="*/ 1857868 w 2524618"/>
                <a:gd name="connsiteY33" fmla="*/ 4659 h 275115"/>
                <a:gd name="connsiteX34" fmla="*/ 1924543 w 2524618"/>
                <a:gd name="connsiteY34" fmla="*/ 71334 h 275115"/>
                <a:gd name="connsiteX35" fmla="*/ 1967406 w 2524618"/>
                <a:gd name="connsiteY35" fmla="*/ 45140 h 275115"/>
                <a:gd name="connsiteX36" fmla="*/ 2017412 w 2524618"/>
                <a:gd name="connsiteY36" fmla="*/ 83240 h 275115"/>
                <a:gd name="connsiteX37" fmla="*/ 2129331 w 2524618"/>
                <a:gd name="connsiteY37" fmla="*/ 99909 h 275115"/>
                <a:gd name="connsiteX38" fmla="*/ 2169812 w 2524618"/>
                <a:gd name="connsiteY38" fmla="*/ 42759 h 275115"/>
                <a:gd name="connsiteX39" fmla="*/ 2255537 w 2524618"/>
                <a:gd name="connsiteY39" fmla="*/ 83240 h 275115"/>
                <a:gd name="connsiteX40" fmla="*/ 2331737 w 2524618"/>
                <a:gd name="connsiteY40" fmla="*/ 52284 h 275115"/>
                <a:gd name="connsiteX41" fmla="*/ 2391268 w 2524618"/>
                <a:gd name="connsiteY41" fmla="*/ 78478 h 275115"/>
                <a:gd name="connsiteX42" fmla="*/ 2457943 w 2524618"/>
                <a:gd name="connsiteY42" fmla="*/ 49903 h 275115"/>
                <a:gd name="connsiteX43" fmla="*/ 2524618 w 2524618"/>
                <a:gd name="connsiteY43" fmla="*/ 35615 h 275115"/>
                <a:gd name="connsiteX0" fmla="*/ 0 w 2524618"/>
                <a:gd name="connsiteY0" fmla="*/ 275115 h 275115"/>
                <a:gd name="connsiteX1" fmla="*/ 209470 w 2524618"/>
                <a:gd name="connsiteY1" fmla="*/ 267427 h 275115"/>
                <a:gd name="connsiteX2" fmla="*/ 310653 w 2524618"/>
                <a:gd name="connsiteY2" fmla="*/ 244431 h 275115"/>
                <a:gd name="connsiteX3" fmla="*/ 387880 w 2524618"/>
                <a:gd name="connsiteY3" fmla="*/ 255480 h 275115"/>
                <a:gd name="connsiteX4" fmla="*/ 464796 w 2524618"/>
                <a:gd name="connsiteY4" fmla="*/ 238906 h 275115"/>
                <a:gd name="connsiteX5" fmla="*/ 448168 w 2524618"/>
                <a:gd name="connsiteY5" fmla="*/ 71334 h 275115"/>
                <a:gd name="connsiteX6" fmla="*/ 474362 w 2524618"/>
                <a:gd name="connsiteY6" fmla="*/ 54665 h 275115"/>
                <a:gd name="connsiteX7" fmla="*/ 552943 w 2524618"/>
                <a:gd name="connsiteY7" fmla="*/ 66572 h 275115"/>
                <a:gd name="connsiteX8" fmla="*/ 598187 w 2524618"/>
                <a:gd name="connsiteY8" fmla="*/ 83240 h 275115"/>
                <a:gd name="connsiteX9" fmla="*/ 648193 w 2524618"/>
                <a:gd name="connsiteY9" fmla="*/ 57047 h 275115"/>
                <a:gd name="connsiteX10" fmla="*/ 686293 w 2524618"/>
                <a:gd name="connsiteY10" fmla="*/ 14184 h 275115"/>
                <a:gd name="connsiteX11" fmla="*/ 707725 w 2524618"/>
                <a:gd name="connsiteY11" fmla="*/ 2278 h 275115"/>
                <a:gd name="connsiteX12" fmla="*/ 741062 w 2524618"/>
                <a:gd name="connsiteY12" fmla="*/ 54665 h 275115"/>
                <a:gd name="connsiteX13" fmla="*/ 767256 w 2524618"/>
                <a:gd name="connsiteY13" fmla="*/ 76097 h 275115"/>
                <a:gd name="connsiteX14" fmla="*/ 814881 w 2524618"/>
                <a:gd name="connsiteY14" fmla="*/ 97528 h 275115"/>
                <a:gd name="connsiteX15" fmla="*/ 836312 w 2524618"/>
                <a:gd name="connsiteY15" fmla="*/ 61809 h 275115"/>
                <a:gd name="connsiteX16" fmla="*/ 867268 w 2524618"/>
                <a:gd name="connsiteY16" fmla="*/ 95147 h 275115"/>
                <a:gd name="connsiteX17" fmla="*/ 891081 w 2524618"/>
                <a:gd name="connsiteY17" fmla="*/ 54665 h 275115"/>
                <a:gd name="connsiteX18" fmla="*/ 938706 w 2524618"/>
                <a:gd name="connsiteY18" fmla="*/ 95147 h 275115"/>
                <a:gd name="connsiteX19" fmla="*/ 988712 w 2524618"/>
                <a:gd name="connsiteY19" fmla="*/ 28472 h 275115"/>
                <a:gd name="connsiteX20" fmla="*/ 1055387 w 2524618"/>
                <a:gd name="connsiteY20" fmla="*/ 92765 h 275115"/>
                <a:gd name="connsiteX21" fmla="*/ 1088725 w 2524618"/>
                <a:gd name="connsiteY21" fmla="*/ 59428 h 275115"/>
                <a:gd name="connsiteX22" fmla="*/ 1150637 w 2524618"/>
                <a:gd name="connsiteY22" fmla="*/ 88003 h 275115"/>
                <a:gd name="connsiteX23" fmla="*/ 1231600 w 2524618"/>
                <a:gd name="connsiteY23" fmla="*/ 80859 h 275115"/>
                <a:gd name="connsiteX24" fmla="*/ 1310181 w 2524618"/>
                <a:gd name="connsiteY24" fmla="*/ 59428 h 275115"/>
                <a:gd name="connsiteX25" fmla="*/ 1364950 w 2524618"/>
                <a:gd name="connsiteY25" fmla="*/ 92765 h 275115"/>
                <a:gd name="connsiteX26" fmla="*/ 1414956 w 2524618"/>
                <a:gd name="connsiteY26" fmla="*/ 64190 h 275115"/>
                <a:gd name="connsiteX27" fmla="*/ 1493537 w 2524618"/>
                <a:gd name="connsiteY27" fmla="*/ 88003 h 275115"/>
                <a:gd name="connsiteX28" fmla="*/ 1543543 w 2524618"/>
                <a:gd name="connsiteY28" fmla="*/ 14184 h 275115"/>
                <a:gd name="connsiteX29" fmla="*/ 1612600 w 2524618"/>
                <a:gd name="connsiteY29" fmla="*/ 88003 h 275115"/>
                <a:gd name="connsiteX30" fmla="*/ 1664987 w 2524618"/>
                <a:gd name="connsiteY30" fmla="*/ 57047 h 275115"/>
                <a:gd name="connsiteX31" fmla="*/ 1757856 w 2524618"/>
                <a:gd name="connsiteY31" fmla="*/ 83240 h 275115"/>
                <a:gd name="connsiteX32" fmla="*/ 1819768 w 2524618"/>
                <a:gd name="connsiteY32" fmla="*/ 54665 h 275115"/>
                <a:gd name="connsiteX33" fmla="*/ 1857868 w 2524618"/>
                <a:gd name="connsiteY33" fmla="*/ 4659 h 275115"/>
                <a:gd name="connsiteX34" fmla="*/ 1924543 w 2524618"/>
                <a:gd name="connsiteY34" fmla="*/ 71334 h 275115"/>
                <a:gd name="connsiteX35" fmla="*/ 1967406 w 2524618"/>
                <a:gd name="connsiteY35" fmla="*/ 45140 h 275115"/>
                <a:gd name="connsiteX36" fmla="*/ 2017412 w 2524618"/>
                <a:gd name="connsiteY36" fmla="*/ 83240 h 275115"/>
                <a:gd name="connsiteX37" fmla="*/ 2129331 w 2524618"/>
                <a:gd name="connsiteY37" fmla="*/ 99909 h 275115"/>
                <a:gd name="connsiteX38" fmla="*/ 2169812 w 2524618"/>
                <a:gd name="connsiteY38" fmla="*/ 42759 h 275115"/>
                <a:gd name="connsiteX39" fmla="*/ 2255537 w 2524618"/>
                <a:gd name="connsiteY39" fmla="*/ 83240 h 275115"/>
                <a:gd name="connsiteX40" fmla="*/ 2331737 w 2524618"/>
                <a:gd name="connsiteY40" fmla="*/ 52284 h 275115"/>
                <a:gd name="connsiteX41" fmla="*/ 2391268 w 2524618"/>
                <a:gd name="connsiteY41" fmla="*/ 78478 h 275115"/>
                <a:gd name="connsiteX42" fmla="*/ 2457943 w 2524618"/>
                <a:gd name="connsiteY42" fmla="*/ 49903 h 275115"/>
                <a:gd name="connsiteX43" fmla="*/ 2524618 w 2524618"/>
                <a:gd name="connsiteY43" fmla="*/ 35615 h 275115"/>
                <a:gd name="connsiteX0" fmla="*/ 0 w 2524618"/>
                <a:gd name="connsiteY0" fmla="*/ 275115 h 275115"/>
                <a:gd name="connsiteX1" fmla="*/ 209470 w 2524618"/>
                <a:gd name="connsiteY1" fmla="*/ 267427 h 275115"/>
                <a:gd name="connsiteX2" fmla="*/ 310653 w 2524618"/>
                <a:gd name="connsiteY2" fmla="*/ 244431 h 275115"/>
                <a:gd name="connsiteX3" fmla="*/ 387880 w 2524618"/>
                <a:gd name="connsiteY3" fmla="*/ 255480 h 275115"/>
                <a:gd name="connsiteX4" fmla="*/ 464796 w 2524618"/>
                <a:gd name="connsiteY4" fmla="*/ 238906 h 275115"/>
                <a:gd name="connsiteX5" fmla="*/ 501049 w 2524618"/>
                <a:gd name="connsiteY5" fmla="*/ 194452 h 275115"/>
                <a:gd name="connsiteX6" fmla="*/ 474362 w 2524618"/>
                <a:gd name="connsiteY6" fmla="*/ 54665 h 275115"/>
                <a:gd name="connsiteX7" fmla="*/ 552943 w 2524618"/>
                <a:gd name="connsiteY7" fmla="*/ 66572 h 275115"/>
                <a:gd name="connsiteX8" fmla="*/ 598187 w 2524618"/>
                <a:gd name="connsiteY8" fmla="*/ 83240 h 275115"/>
                <a:gd name="connsiteX9" fmla="*/ 648193 w 2524618"/>
                <a:gd name="connsiteY9" fmla="*/ 57047 h 275115"/>
                <a:gd name="connsiteX10" fmla="*/ 686293 w 2524618"/>
                <a:gd name="connsiteY10" fmla="*/ 14184 h 275115"/>
                <a:gd name="connsiteX11" fmla="*/ 707725 w 2524618"/>
                <a:gd name="connsiteY11" fmla="*/ 2278 h 275115"/>
                <a:gd name="connsiteX12" fmla="*/ 741062 w 2524618"/>
                <a:gd name="connsiteY12" fmla="*/ 54665 h 275115"/>
                <a:gd name="connsiteX13" fmla="*/ 767256 w 2524618"/>
                <a:gd name="connsiteY13" fmla="*/ 76097 h 275115"/>
                <a:gd name="connsiteX14" fmla="*/ 814881 w 2524618"/>
                <a:gd name="connsiteY14" fmla="*/ 97528 h 275115"/>
                <a:gd name="connsiteX15" fmla="*/ 836312 w 2524618"/>
                <a:gd name="connsiteY15" fmla="*/ 61809 h 275115"/>
                <a:gd name="connsiteX16" fmla="*/ 867268 w 2524618"/>
                <a:gd name="connsiteY16" fmla="*/ 95147 h 275115"/>
                <a:gd name="connsiteX17" fmla="*/ 891081 w 2524618"/>
                <a:gd name="connsiteY17" fmla="*/ 54665 h 275115"/>
                <a:gd name="connsiteX18" fmla="*/ 938706 w 2524618"/>
                <a:gd name="connsiteY18" fmla="*/ 95147 h 275115"/>
                <a:gd name="connsiteX19" fmla="*/ 988712 w 2524618"/>
                <a:gd name="connsiteY19" fmla="*/ 28472 h 275115"/>
                <a:gd name="connsiteX20" fmla="*/ 1055387 w 2524618"/>
                <a:gd name="connsiteY20" fmla="*/ 92765 h 275115"/>
                <a:gd name="connsiteX21" fmla="*/ 1088725 w 2524618"/>
                <a:gd name="connsiteY21" fmla="*/ 59428 h 275115"/>
                <a:gd name="connsiteX22" fmla="*/ 1150637 w 2524618"/>
                <a:gd name="connsiteY22" fmla="*/ 88003 h 275115"/>
                <a:gd name="connsiteX23" fmla="*/ 1231600 w 2524618"/>
                <a:gd name="connsiteY23" fmla="*/ 80859 h 275115"/>
                <a:gd name="connsiteX24" fmla="*/ 1310181 w 2524618"/>
                <a:gd name="connsiteY24" fmla="*/ 59428 h 275115"/>
                <a:gd name="connsiteX25" fmla="*/ 1364950 w 2524618"/>
                <a:gd name="connsiteY25" fmla="*/ 92765 h 275115"/>
                <a:gd name="connsiteX26" fmla="*/ 1414956 w 2524618"/>
                <a:gd name="connsiteY26" fmla="*/ 64190 h 275115"/>
                <a:gd name="connsiteX27" fmla="*/ 1493537 w 2524618"/>
                <a:gd name="connsiteY27" fmla="*/ 88003 h 275115"/>
                <a:gd name="connsiteX28" fmla="*/ 1543543 w 2524618"/>
                <a:gd name="connsiteY28" fmla="*/ 14184 h 275115"/>
                <a:gd name="connsiteX29" fmla="*/ 1612600 w 2524618"/>
                <a:gd name="connsiteY29" fmla="*/ 88003 h 275115"/>
                <a:gd name="connsiteX30" fmla="*/ 1664987 w 2524618"/>
                <a:gd name="connsiteY30" fmla="*/ 57047 h 275115"/>
                <a:gd name="connsiteX31" fmla="*/ 1757856 w 2524618"/>
                <a:gd name="connsiteY31" fmla="*/ 83240 h 275115"/>
                <a:gd name="connsiteX32" fmla="*/ 1819768 w 2524618"/>
                <a:gd name="connsiteY32" fmla="*/ 54665 h 275115"/>
                <a:gd name="connsiteX33" fmla="*/ 1857868 w 2524618"/>
                <a:gd name="connsiteY33" fmla="*/ 4659 h 275115"/>
                <a:gd name="connsiteX34" fmla="*/ 1924543 w 2524618"/>
                <a:gd name="connsiteY34" fmla="*/ 71334 h 275115"/>
                <a:gd name="connsiteX35" fmla="*/ 1967406 w 2524618"/>
                <a:gd name="connsiteY35" fmla="*/ 45140 h 275115"/>
                <a:gd name="connsiteX36" fmla="*/ 2017412 w 2524618"/>
                <a:gd name="connsiteY36" fmla="*/ 83240 h 275115"/>
                <a:gd name="connsiteX37" fmla="*/ 2129331 w 2524618"/>
                <a:gd name="connsiteY37" fmla="*/ 99909 h 275115"/>
                <a:gd name="connsiteX38" fmla="*/ 2169812 w 2524618"/>
                <a:gd name="connsiteY38" fmla="*/ 42759 h 275115"/>
                <a:gd name="connsiteX39" fmla="*/ 2255537 w 2524618"/>
                <a:gd name="connsiteY39" fmla="*/ 83240 h 275115"/>
                <a:gd name="connsiteX40" fmla="*/ 2331737 w 2524618"/>
                <a:gd name="connsiteY40" fmla="*/ 52284 h 275115"/>
                <a:gd name="connsiteX41" fmla="*/ 2391268 w 2524618"/>
                <a:gd name="connsiteY41" fmla="*/ 78478 h 275115"/>
                <a:gd name="connsiteX42" fmla="*/ 2457943 w 2524618"/>
                <a:gd name="connsiteY42" fmla="*/ 49903 h 275115"/>
                <a:gd name="connsiteX43" fmla="*/ 2524618 w 2524618"/>
                <a:gd name="connsiteY43" fmla="*/ 35615 h 275115"/>
                <a:gd name="connsiteX0" fmla="*/ 0 w 2524618"/>
                <a:gd name="connsiteY0" fmla="*/ 275115 h 275115"/>
                <a:gd name="connsiteX1" fmla="*/ 209470 w 2524618"/>
                <a:gd name="connsiteY1" fmla="*/ 267427 h 275115"/>
                <a:gd name="connsiteX2" fmla="*/ 310653 w 2524618"/>
                <a:gd name="connsiteY2" fmla="*/ 244431 h 275115"/>
                <a:gd name="connsiteX3" fmla="*/ 387880 w 2524618"/>
                <a:gd name="connsiteY3" fmla="*/ 255480 h 275115"/>
                <a:gd name="connsiteX4" fmla="*/ 464796 w 2524618"/>
                <a:gd name="connsiteY4" fmla="*/ 238906 h 275115"/>
                <a:gd name="connsiteX5" fmla="*/ 501049 w 2524618"/>
                <a:gd name="connsiteY5" fmla="*/ 194452 h 275115"/>
                <a:gd name="connsiteX6" fmla="*/ 533852 w 2524618"/>
                <a:gd name="connsiteY6" fmla="*/ 228727 h 275115"/>
                <a:gd name="connsiteX7" fmla="*/ 552943 w 2524618"/>
                <a:gd name="connsiteY7" fmla="*/ 66572 h 275115"/>
                <a:gd name="connsiteX8" fmla="*/ 598187 w 2524618"/>
                <a:gd name="connsiteY8" fmla="*/ 83240 h 275115"/>
                <a:gd name="connsiteX9" fmla="*/ 648193 w 2524618"/>
                <a:gd name="connsiteY9" fmla="*/ 57047 h 275115"/>
                <a:gd name="connsiteX10" fmla="*/ 686293 w 2524618"/>
                <a:gd name="connsiteY10" fmla="*/ 14184 h 275115"/>
                <a:gd name="connsiteX11" fmla="*/ 707725 w 2524618"/>
                <a:gd name="connsiteY11" fmla="*/ 2278 h 275115"/>
                <a:gd name="connsiteX12" fmla="*/ 741062 w 2524618"/>
                <a:gd name="connsiteY12" fmla="*/ 54665 h 275115"/>
                <a:gd name="connsiteX13" fmla="*/ 767256 w 2524618"/>
                <a:gd name="connsiteY13" fmla="*/ 76097 h 275115"/>
                <a:gd name="connsiteX14" fmla="*/ 814881 w 2524618"/>
                <a:gd name="connsiteY14" fmla="*/ 97528 h 275115"/>
                <a:gd name="connsiteX15" fmla="*/ 836312 w 2524618"/>
                <a:gd name="connsiteY15" fmla="*/ 61809 h 275115"/>
                <a:gd name="connsiteX16" fmla="*/ 867268 w 2524618"/>
                <a:gd name="connsiteY16" fmla="*/ 95147 h 275115"/>
                <a:gd name="connsiteX17" fmla="*/ 891081 w 2524618"/>
                <a:gd name="connsiteY17" fmla="*/ 54665 h 275115"/>
                <a:gd name="connsiteX18" fmla="*/ 938706 w 2524618"/>
                <a:gd name="connsiteY18" fmla="*/ 95147 h 275115"/>
                <a:gd name="connsiteX19" fmla="*/ 988712 w 2524618"/>
                <a:gd name="connsiteY19" fmla="*/ 28472 h 275115"/>
                <a:gd name="connsiteX20" fmla="*/ 1055387 w 2524618"/>
                <a:gd name="connsiteY20" fmla="*/ 92765 h 275115"/>
                <a:gd name="connsiteX21" fmla="*/ 1088725 w 2524618"/>
                <a:gd name="connsiteY21" fmla="*/ 59428 h 275115"/>
                <a:gd name="connsiteX22" fmla="*/ 1150637 w 2524618"/>
                <a:gd name="connsiteY22" fmla="*/ 88003 h 275115"/>
                <a:gd name="connsiteX23" fmla="*/ 1231600 w 2524618"/>
                <a:gd name="connsiteY23" fmla="*/ 80859 h 275115"/>
                <a:gd name="connsiteX24" fmla="*/ 1310181 w 2524618"/>
                <a:gd name="connsiteY24" fmla="*/ 59428 h 275115"/>
                <a:gd name="connsiteX25" fmla="*/ 1364950 w 2524618"/>
                <a:gd name="connsiteY25" fmla="*/ 92765 h 275115"/>
                <a:gd name="connsiteX26" fmla="*/ 1414956 w 2524618"/>
                <a:gd name="connsiteY26" fmla="*/ 64190 h 275115"/>
                <a:gd name="connsiteX27" fmla="*/ 1493537 w 2524618"/>
                <a:gd name="connsiteY27" fmla="*/ 88003 h 275115"/>
                <a:gd name="connsiteX28" fmla="*/ 1543543 w 2524618"/>
                <a:gd name="connsiteY28" fmla="*/ 14184 h 275115"/>
                <a:gd name="connsiteX29" fmla="*/ 1612600 w 2524618"/>
                <a:gd name="connsiteY29" fmla="*/ 88003 h 275115"/>
                <a:gd name="connsiteX30" fmla="*/ 1664987 w 2524618"/>
                <a:gd name="connsiteY30" fmla="*/ 57047 h 275115"/>
                <a:gd name="connsiteX31" fmla="*/ 1757856 w 2524618"/>
                <a:gd name="connsiteY31" fmla="*/ 83240 h 275115"/>
                <a:gd name="connsiteX32" fmla="*/ 1819768 w 2524618"/>
                <a:gd name="connsiteY32" fmla="*/ 54665 h 275115"/>
                <a:gd name="connsiteX33" fmla="*/ 1857868 w 2524618"/>
                <a:gd name="connsiteY33" fmla="*/ 4659 h 275115"/>
                <a:gd name="connsiteX34" fmla="*/ 1924543 w 2524618"/>
                <a:gd name="connsiteY34" fmla="*/ 71334 h 275115"/>
                <a:gd name="connsiteX35" fmla="*/ 1967406 w 2524618"/>
                <a:gd name="connsiteY35" fmla="*/ 45140 h 275115"/>
                <a:gd name="connsiteX36" fmla="*/ 2017412 w 2524618"/>
                <a:gd name="connsiteY36" fmla="*/ 83240 h 275115"/>
                <a:gd name="connsiteX37" fmla="*/ 2129331 w 2524618"/>
                <a:gd name="connsiteY37" fmla="*/ 99909 h 275115"/>
                <a:gd name="connsiteX38" fmla="*/ 2169812 w 2524618"/>
                <a:gd name="connsiteY38" fmla="*/ 42759 h 275115"/>
                <a:gd name="connsiteX39" fmla="*/ 2255537 w 2524618"/>
                <a:gd name="connsiteY39" fmla="*/ 83240 h 275115"/>
                <a:gd name="connsiteX40" fmla="*/ 2331737 w 2524618"/>
                <a:gd name="connsiteY40" fmla="*/ 52284 h 275115"/>
                <a:gd name="connsiteX41" fmla="*/ 2391268 w 2524618"/>
                <a:gd name="connsiteY41" fmla="*/ 78478 h 275115"/>
                <a:gd name="connsiteX42" fmla="*/ 2457943 w 2524618"/>
                <a:gd name="connsiteY42" fmla="*/ 49903 h 275115"/>
                <a:gd name="connsiteX43" fmla="*/ 2524618 w 2524618"/>
                <a:gd name="connsiteY43" fmla="*/ 35615 h 275115"/>
                <a:gd name="connsiteX0" fmla="*/ 0 w 2524618"/>
                <a:gd name="connsiteY0" fmla="*/ 275115 h 275115"/>
                <a:gd name="connsiteX1" fmla="*/ 209470 w 2524618"/>
                <a:gd name="connsiteY1" fmla="*/ 267427 h 275115"/>
                <a:gd name="connsiteX2" fmla="*/ 310653 w 2524618"/>
                <a:gd name="connsiteY2" fmla="*/ 244431 h 275115"/>
                <a:gd name="connsiteX3" fmla="*/ 387880 w 2524618"/>
                <a:gd name="connsiteY3" fmla="*/ 255480 h 275115"/>
                <a:gd name="connsiteX4" fmla="*/ 464796 w 2524618"/>
                <a:gd name="connsiteY4" fmla="*/ 238906 h 275115"/>
                <a:gd name="connsiteX5" fmla="*/ 501049 w 2524618"/>
                <a:gd name="connsiteY5" fmla="*/ 194452 h 275115"/>
                <a:gd name="connsiteX6" fmla="*/ 533852 w 2524618"/>
                <a:gd name="connsiteY6" fmla="*/ 228727 h 275115"/>
                <a:gd name="connsiteX7" fmla="*/ 582690 w 2524618"/>
                <a:gd name="connsiteY7" fmla="*/ 182614 h 275115"/>
                <a:gd name="connsiteX8" fmla="*/ 598187 w 2524618"/>
                <a:gd name="connsiteY8" fmla="*/ 83240 h 275115"/>
                <a:gd name="connsiteX9" fmla="*/ 648193 w 2524618"/>
                <a:gd name="connsiteY9" fmla="*/ 57047 h 275115"/>
                <a:gd name="connsiteX10" fmla="*/ 686293 w 2524618"/>
                <a:gd name="connsiteY10" fmla="*/ 14184 h 275115"/>
                <a:gd name="connsiteX11" fmla="*/ 707725 w 2524618"/>
                <a:gd name="connsiteY11" fmla="*/ 2278 h 275115"/>
                <a:gd name="connsiteX12" fmla="*/ 741062 w 2524618"/>
                <a:gd name="connsiteY12" fmla="*/ 54665 h 275115"/>
                <a:gd name="connsiteX13" fmla="*/ 767256 w 2524618"/>
                <a:gd name="connsiteY13" fmla="*/ 76097 h 275115"/>
                <a:gd name="connsiteX14" fmla="*/ 814881 w 2524618"/>
                <a:gd name="connsiteY14" fmla="*/ 97528 h 275115"/>
                <a:gd name="connsiteX15" fmla="*/ 836312 w 2524618"/>
                <a:gd name="connsiteY15" fmla="*/ 61809 h 275115"/>
                <a:gd name="connsiteX16" fmla="*/ 867268 w 2524618"/>
                <a:gd name="connsiteY16" fmla="*/ 95147 h 275115"/>
                <a:gd name="connsiteX17" fmla="*/ 891081 w 2524618"/>
                <a:gd name="connsiteY17" fmla="*/ 54665 h 275115"/>
                <a:gd name="connsiteX18" fmla="*/ 938706 w 2524618"/>
                <a:gd name="connsiteY18" fmla="*/ 95147 h 275115"/>
                <a:gd name="connsiteX19" fmla="*/ 988712 w 2524618"/>
                <a:gd name="connsiteY19" fmla="*/ 28472 h 275115"/>
                <a:gd name="connsiteX20" fmla="*/ 1055387 w 2524618"/>
                <a:gd name="connsiteY20" fmla="*/ 92765 h 275115"/>
                <a:gd name="connsiteX21" fmla="*/ 1088725 w 2524618"/>
                <a:gd name="connsiteY21" fmla="*/ 59428 h 275115"/>
                <a:gd name="connsiteX22" fmla="*/ 1150637 w 2524618"/>
                <a:gd name="connsiteY22" fmla="*/ 88003 h 275115"/>
                <a:gd name="connsiteX23" fmla="*/ 1231600 w 2524618"/>
                <a:gd name="connsiteY23" fmla="*/ 80859 h 275115"/>
                <a:gd name="connsiteX24" fmla="*/ 1310181 w 2524618"/>
                <a:gd name="connsiteY24" fmla="*/ 59428 h 275115"/>
                <a:gd name="connsiteX25" fmla="*/ 1364950 w 2524618"/>
                <a:gd name="connsiteY25" fmla="*/ 92765 h 275115"/>
                <a:gd name="connsiteX26" fmla="*/ 1414956 w 2524618"/>
                <a:gd name="connsiteY26" fmla="*/ 64190 h 275115"/>
                <a:gd name="connsiteX27" fmla="*/ 1493537 w 2524618"/>
                <a:gd name="connsiteY27" fmla="*/ 88003 h 275115"/>
                <a:gd name="connsiteX28" fmla="*/ 1543543 w 2524618"/>
                <a:gd name="connsiteY28" fmla="*/ 14184 h 275115"/>
                <a:gd name="connsiteX29" fmla="*/ 1612600 w 2524618"/>
                <a:gd name="connsiteY29" fmla="*/ 88003 h 275115"/>
                <a:gd name="connsiteX30" fmla="*/ 1664987 w 2524618"/>
                <a:gd name="connsiteY30" fmla="*/ 57047 h 275115"/>
                <a:gd name="connsiteX31" fmla="*/ 1757856 w 2524618"/>
                <a:gd name="connsiteY31" fmla="*/ 83240 h 275115"/>
                <a:gd name="connsiteX32" fmla="*/ 1819768 w 2524618"/>
                <a:gd name="connsiteY32" fmla="*/ 54665 h 275115"/>
                <a:gd name="connsiteX33" fmla="*/ 1857868 w 2524618"/>
                <a:gd name="connsiteY33" fmla="*/ 4659 h 275115"/>
                <a:gd name="connsiteX34" fmla="*/ 1924543 w 2524618"/>
                <a:gd name="connsiteY34" fmla="*/ 71334 h 275115"/>
                <a:gd name="connsiteX35" fmla="*/ 1967406 w 2524618"/>
                <a:gd name="connsiteY35" fmla="*/ 45140 h 275115"/>
                <a:gd name="connsiteX36" fmla="*/ 2017412 w 2524618"/>
                <a:gd name="connsiteY36" fmla="*/ 83240 h 275115"/>
                <a:gd name="connsiteX37" fmla="*/ 2129331 w 2524618"/>
                <a:gd name="connsiteY37" fmla="*/ 99909 h 275115"/>
                <a:gd name="connsiteX38" fmla="*/ 2169812 w 2524618"/>
                <a:gd name="connsiteY38" fmla="*/ 42759 h 275115"/>
                <a:gd name="connsiteX39" fmla="*/ 2255537 w 2524618"/>
                <a:gd name="connsiteY39" fmla="*/ 83240 h 275115"/>
                <a:gd name="connsiteX40" fmla="*/ 2331737 w 2524618"/>
                <a:gd name="connsiteY40" fmla="*/ 52284 h 275115"/>
                <a:gd name="connsiteX41" fmla="*/ 2391268 w 2524618"/>
                <a:gd name="connsiteY41" fmla="*/ 78478 h 275115"/>
                <a:gd name="connsiteX42" fmla="*/ 2457943 w 2524618"/>
                <a:gd name="connsiteY42" fmla="*/ 49903 h 275115"/>
                <a:gd name="connsiteX43" fmla="*/ 2524618 w 2524618"/>
                <a:gd name="connsiteY43" fmla="*/ 35615 h 275115"/>
                <a:gd name="connsiteX0" fmla="*/ 0 w 2524618"/>
                <a:gd name="connsiteY0" fmla="*/ 275115 h 275115"/>
                <a:gd name="connsiteX1" fmla="*/ 209470 w 2524618"/>
                <a:gd name="connsiteY1" fmla="*/ 267427 h 275115"/>
                <a:gd name="connsiteX2" fmla="*/ 310653 w 2524618"/>
                <a:gd name="connsiteY2" fmla="*/ 244431 h 275115"/>
                <a:gd name="connsiteX3" fmla="*/ 387880 w 2524618"/>
                <a:gd name="connsiteY3" fmla="*/ 255480 h 275115"/>
                <a:gd name="connsiteX4" fmla="*/ 464796 w 2524618"/>
                <a:gd name="connsiteY4" fmla="*/ 238906 h 275115"/>
                <a:gd name="connsiteX5" fmla="*/ 501049 w 2524618"/>
                <a:gd name="connsiteY5" fmla="*/ 194452 h 275115"/>
                <a:gd name="connsiteX6" fmla="*/ 533852 w 2524618"/>
                <a:gd name="connsiteY6" fmla="*/ 228727 h 275115"/>
                <a:gd name="connsiteX7" fmla="*/ 582690 w 2524618"/>
                <a:gd name="connsiteY7" fmla="*/ 182614 h 275115"/>
                <a:gd name="connsiteX8" fmla="*/ 667595 w 2524618"/>
                <a:gd name="connsiteY8" fmla="*/ 169564 h 275115"/>
                <a:gd name="connsiteX9" fmla="*/ 648193 w 2524618"/>
                <a:gd name="connsiteY9" fmla="*/ 57047 h 275115"/>
                <a:gd name="connsiteX10" fmla="*/ 686293 w 2524618"/>
                <a:gd name="connsiteY10" fmla="*/ 14184 h 275115"/>
                <a:gd name="connsiteX11" fmla="*/ 707725 w 2524618"/>
                <a:gd name="connsiteY11" fmla="*/ 2278 h 275115"/>
                <a:gd name="connsiteX12" fmla="*/ 741062 w 2524618"/>
                <a:gd name="connsiteY12" fmla="*/ 54665 h 275115"/>
                <a:gd name="connsiteX13" fmla="*/ 767256 w 2524618"/>
                <a:gd name="connsiteY13" fmla="*/ 76097 h 275115"/>
                <a:gd name="connsiteX14" fmla="*/ 814881 w 2524618"/>
                <a:gd name="connsiteY14" fmla="*/ 97528 h 275115"/>
                <a:gd name="connsiteX15" fmla="*/ 836312 w 2524618"/>
                <a:gd name="connsiteY15" fmla="*/ 61809 h 275115"/>
                <a:gd name="connsiteX16" fmla="*/ 867268 w 2524618"/>
                <a:gd name="connsiteY16" fmla="*/ 95147 h 275115"/>
                <a:gd name="connsiteX17" fmla="*/ 891081 w 2524618"/>
                <a:gd name="connsiteY17" fmla="*/ 54665 h 275115"/>
                <a:gd name="connsiteX18" fmla="*/ 938706 w 2524618"/>
                <a:gd name="connsiteY18" fmla="*/ 95147 h 275115"/>
                <a:gd name="connsiteX19" fmla="*/ 988712 w 2524618"/>
                <a:gd name="connsiteY19" fmla="*/ 28472 h 275115"/>
                <a:gd name="connsiteX20" fmla="*/ 1055387 w 2524618"/>
                <a:gd name="connsiteY20" fmla="*/ 92765 h 275115"/>
                <a:gd name="connsiteX21" fmla="*/ 1088725 w 2524618"/>
                <a:gd name="connsiteY21" fmla="*/ 59428 h 275115"/>
                <a:gd name="connsiteX22" fmla="*/ 1150637 w 2524618"/>
                <a:gd name="connsiteY22" fmla="*/ 88003 h 275115"/>
                <a:gd name="connsiteX23" fmla="*/ 1231600 w 2524618"/>
                <a:gd name="connsiteY23" fmla="*/ 80859 h 275115"/>
                <a:gd name="connsiteX24" fmla="*/ 1310181 w 2524618"/>
                <a:gd name="connsiteY24" fmla="*/ 59428 h 275115"/>
                <a:gd name="connsiteX25" fmla="*/ 1364950 w 2524618"/>
                <a:gd name="connsiteY25" fmla="*/ 92765 h 275115"/>
                <a:gd name="connsiteX26" fmla="*/ 1414956 w 2524618"/>
                <a:gd name="connsiteY26" fmla="*/ 64190 h 275115"/>
                <a:gd name="connsiteX27" fmla="*/ 1493537 w 2524618"/>
                <a:gd name="connsiteY27" fmla="*/ 88003 h 275115"/>
                <a:gd name="connsiteX28" fmla="*/ 1543543 w 2524618"/>
                <a:gd name="connsiteY28" fmla="*/ 14184 h 275115"/>
                <a:gd name="connsiteX29" fmla="*/ 1612600 w 2524618"/>
                <a:gd name="connsiteY29" fmla="*/ 88003 h 275115"/>
                <a:gd name="connsiteX30" fmla="*/ 1664987 w 2524618"/>
                <a:gd name="connsiteY30" fmla="*/ 57047 h 275115"/>
                <a:gd name="connsiteX31" fmla="*/ 1757856 w 2524618"/>
                <a:gd name="connsiteY31" fmla="*/ 83240 h 275115"/>
                <a:gd name="connsiteX32" fmla="*/ 1819768 w 2524618"/>
                <a:gd name="connsiteY32" fmla="*/ 54665 h 275115"/>
                <a:gd name="connsiteX33" fmla="*/ 1857868 w 2524618"/>
                <a:gd name="connsiteY33" fmla="*/ 4659 h 275115"/>
                <a:gd name="connsiteX34" fmla="*/ 1924543 w 2524618"/>
                <a:gd name="connsiteY34" fmla="*/ 71334 h 275115"/>
                <a:gd name="connsiteX35" fmla="*/ 1967406 w 2524618"/>
                <a:gd name="connsiteY35" fmla="*/ 45140 h 275115"/>
                <a:gd name="connsiteX36" fmla="*/ 2017412 w 2524618"/>
                <a:gd name="connsiteY36" fmla="*/ 83240 h 275115"/>
                <a:gd name="connsiteX37" fmla="*/ 2129331 w 2524618"/>
                <a:gd name="connsiteY37" fmla="*/ 99909 h 275115"/>
                <a:gd name="connsiteX38" fmla="*/ 2169812 w 2524618"/>
                <a:gd name="connsiteY38" fmla="*/ 42759 h 275115"/>
                <a:gd name="connsiteX39" fmla="*/ 2255537 w 2524618"/>
                <a:gd name="connsiteY39" fmla="*/ 83240 h 275115"/>
                <a:gd name="connsiteX40" fmla="*/ 2331737 w 2524618"/>
                <a:gd name="connsiteY40" fmla="*/ 52284 h 275115"/>
                <a:gd name="connsiteX41" fmla="*/ 2391268 w 2524618"/>
                <a:gd name="connsiteY41" fmla="*/ 78478 h 275115"/>
                <a:gd name="connsiteX42" fmla="*/ 2457943 w 2524618"/>
                <a:gd name="connsiteY42" fmla="*/ 49903 h 275115"/>
                <a:gd name="connsiteX43" fmla="*/ 2524618 w 2524618"/>
                <a:gd name="connsiteY43" fmla="*/ 35615 h 275115"/>
                <a:gd name="connsiteX0" fmla="*/ 0 w 2524618"/>
                <a:gd name="connsiteY0" fmla="*/ 277518 h 277518"/>
                <a:gd name="connsiteX1" fmla="*/ 209470 w 2524618"/>
                <a:gd name="connsiteY1" fmla="*/ 269830 h 277518"/>
                <a:gd name="connsiteX2" fmla="*/ 310653 w 2524618"/>
                <a:gd name="connsiteY2" fmla="*/ 246834 h 277518"/>
                <a:gd name="connsiteX3" fmla="*/ 387880 w 2524618"/>
                <a:gd name="connsiteY3" fmla="*/ 257883 h 277518"/>
                <a:gd name="connsiteX4" fmla="*/ 464796 w 2524618"/>
                <a:gd name="connsiteY4" fmla="*/ 241309 h 277518"/>
                <a:gd name="connsiteX5" fmla="*/ 501049 w 2524618"/>
                <a:gd name="connsiteY5" fmla="*/ 196855 h 277518"/>
                <a:gd name="connsiteX6" fmla="*/ 533852 w 2524618"/>
                <a:gd name="connsiteY6" fmla="*/ 231130 h 277518"/>
                <a:gd name="connsiteX7" fmla="*/ 582690 w 2524618"/>
                <a:gd name="connsiteY7" fmla="*/ 185017 h 277518"/>
                <a:gd name="connsiteX8" fmla="*/ 667595 w 2524618"/>
                <a:gd name="connsiteY8" fmla="*/ 171967 h 277518"/>
                <a:gd name="connsiteX9" fmla="*/ 714294 w 2524618"/>
                <a:gd name="connsiteY9" fmla="*/ 128792 h 277518"/>
                <a:gd name="connsiteX10" fmla="*/ 686293 w 2524618"/>
                <a:gd name="connsiteY10" fmla="*/ 16587 h 277518"/>
                <a:gd name="connsiteX11" fmla="*/ 707725 w 2524618"/>
                <a:gd name="connsiteY11" fmla="*/ 4681 h 277518"/>
                <a:gd name="connsiteX12" fmla="*/ 741062 w 2524618"/>
                <a:gd name="connsiteY12" fmla="*/ 57068 h 277518"/>
                <a:gd name="connsiteX13" fmla="*/ 767256 w 2524618"/>
                <a:gd name="connsiteY13" fmla="*/ 78500 h 277518"/>
                <a:gd name="connsiteX14" fmla="*/ 814881 w 2524618"/>
                <a:gd name="connsiteY14" fmla="*/ 99931 h 277518"/>
                <a:gd name="connsiteX15" fmla="*/ 836312 w 2524618"/>
                <a:gd name="connsiteY15" fmla="*/ 64212 h 277518"/>
                <a:gd name="connsiteX16" fmla="*/ 867268 w 2524618"/>
                <a:gd name="connsiteY16" fmla="*/ 97550 h 277518"/>
                <a:gd name="connsiteX17" fmla="*/ 891081 w 2524618"/>
                <a:gd name="connsiteY17" fmla="*/ 57068 h 277518"/>
                <a:gd name="connsiteX18" fmla="*/ 938706 w 2524618"/>
                <a:gd name="connsiteY18" fmla="*/ 97550 h 277518"/>
                <a:gd name="connsiteX19" fmla="*/ 988712 w 2524618"/>
                <a:gd name="connsiteY19" fmla="*/ 30875 h 277518"/>
                <a:gd name="connsiteX20" fmla="*/ 1055387 w 2524618"/>
                <a:gd name="connsiteY20" fmla="*/ 95168 h 277518"/>
                <a:gd name="connsiteX21" fmla="*/ 1088725 w 2524618"/>
                <a:gd name="connsiteY21" fmla="*/ 61831 h 277518"/>
                <a:gd name="connsiteX22" fmla="*/ 1150637 w 2524618"/>
                <a:gd name="connsiteY22" fmla="*/ 90406 h 277518"/>
                <a:gd name="connsiteX23" fmla="*/ 1231600 w 2524618"/>
                <a:gd name="connsiteY23" fmla="*/ 83262 h 277518"/>
                <a:gd name="connsiteX24" fmla="*/ 1310181 w 2524618"/>
                <a:gd name="connsiteY24" fmla="*/ 61831 h 277518"/>
                <a:gd name="connsiteX25" fmla="*/ 1364950 w 2524618"/>
                <a:gd name="connsiteY25" fmla="*/ 95168 h 277518"/>
                <a:gd name="connsiteX26" fmla="*/ 1414956 w 2524618"/>
                <a:gd name="connsiteY26" fmla="*/ 66593 h 277518"/>
                <a:gd name="connsiteX27" fmla="*/ 1493537 w 2524618"/>
                <a:gd name="connsiteY27" fmla="*/ 90406 h 277518"/>
                <a:gd name="connsiteX28" fmla="*/ 1543543 w 2524618"/>
                <a:gd name="connsiteY28" fmla="*/ 16587 h 277518"/>
                <a:gd name="connsiteX29" fmla="*/ 1612600 w 2524618"/>
                <a:gd name="connsiteY29" fmla="*/ 90406 h 277518"/>
                <a:gd name="connsiteX30" fmla="*/ 1664987 w 2524618"/>
                <a:gd name="connsiteY30" fmla="*/ 59450 h 277518"/>
                <a:gd name="connsiteX31" fmla="*/ 1757856 w 2524618"/>
                <a:gd name="connsiteY31" fmla="*/ 85643 h 277518"/>
                <a:gd name="connsiteX32" fmla="*/ 1819768 w 2524618"/>
                <a:gd name="connsiteY32" fmla="*/ 57068 h 277518"/>
                <a:gd name="connsiteX33" fmla="*/ 1857868 w 2524618"/>
                <a:gd name="connsiteY33" fmla="*/ 7062 h 277518"/>
                <a:gd name="connsiteX34" fmla="*/ 1924543 w 2524618"/>
                <a:gd name="connsiteY34" fmla="*/ 73737 h 277518"/>
                <a:gd name="connsiteX35" fmla="*/ 1967406 w 2524618"/>
                <a:gd name="connsiteY35" fmla="*/ 47543 h 277518"/>
                <a:gd name="connsiteX36" fmla="*/ 2017412 w 2524618"/>
                <a:gd name="connsiteY36" fmla="*/ 85643 h 277518"/>
                <a:gd name="connsiteX37" fmla="*/ 2129331 w 2524618"/>
                <a:gd name="connsiteY37" fmla="*/ 102312 h 277518"/>
                <a:gd name="connsiteX38" fmla="*/ 2169812 w 2524618"/>
                <a:gd name="connsiteY38" fmla="*/ 45162 h 277518"/>
                <a:gd name="connsiteX39" fmla="*/ 2255537 w 2524618"/>
                <a:gd name="connsiteY39" fmla="*/ 85643 h 277518"/>
                <a:gd name="connsiteX40" fmla="*/ 2331737 w 2524618"/>
                <a:gd name="connsiteY40" fmla="*/ 54687 h 277518"/>
                <a:gd name="connsiteX41" fmla="*/ 2391268 w 2524618"/>
                <a:gd name="connsiteY41" fmla="*/ 80881 h 277518"/>
                <a:gd name="connsiteX42" fmla="*/ 2457943 w 2524618"/>
                <a:gd name="connsiteY42" fmla="*/ 52306 h 277518"/>
                <a:gd name="connsiteX43" fmla="*/ 2524618 w 2524618"/>
                <a:gd name="connsiteY43" fmla="*/ 38018 h 277518"/>
                <a:gd name="connsiteX0" fmla="*/ 0 w 2524618"/>
                <a:gd name="connsiteY0" fmla="*/ 274608 h 274608"/>
                <a:gd name="connsiteX1" fmla="*/ 209470 w 2524618"/>
                <a:gd name="connsiteY1" fmla="*/ 266920 h 274608"/>
                <a:gd name="connsiteX2" fmla="*/ 310653 w 2524618"/>
                <a:gd name="connsiteY2" fmla="*/ 243924 h 274608"/>
                <a:gd name="connsiteX3" fmla="*/ 387880 w 2524618"/>
                <a:gd name="connsiteY3" fmla="*/ 254973 h 274608"/>
                <a:gd name="connsiteX4" fmla="*/ 464796 w 2524618"/>
                <a:gd name="connsiteY4" fmla="*/ 238399 h 274608"/>
                <a:gd name="connsiteX5" fmla="*/ 501049 w 2524618"/>
                <a:gd name="connsiteY5" fmla="*/ 193945 h 274608"/>
                <a:gd name="connsiteX6" fmla="*/ 533852 w 2524618"/>
                <a:gd name="connsiteY6" fmla="*/ 228220 h 274608"/>
                <a:gd name="connsiteX7" fmla="*/ 582690 w 2524618"/>
                <a:gd name="connsiteY7" fmla="*/ 182107 h 274608"/>
                <a:gd name="connsiteX8" fmla="*/ 667595 w 2524618"/>
                <a:gd name="connsiteY8" fmla="*/ 169057 h 274608"/>
                <a:gd name="connsiteX9" fmla="*/ 714294 w 2524618"/>
                <a:gd name="connsiteY9" fmla="*/ 125882 h 274608"/>
                <a:gd name="connsiteX10" fmla="*/ 707725 w 2524618"/>
                <a:gd name="connsiteY10" fmla="*/ 1771 h 274608"/>
                <a:gd name="connsiteX11" fmla="*/ 741062 w 2524618"/>
                <a:gd name="connsiteY11" fmla="*/ 54158 h 274608"/>
                <a:gd name="connsiteX12" fmla="*/ 767256 w 2524618"/>
                <a:gd name="connsiteY12" fmla="*/ 75590 h 274608"/>
                <a:gd name="connsiteX13" fmla="*/ 814881 w 2524618"/>
                <a:gd name="connsiteY13" fmla="*/ 97021 h 274608"/>
                <a:gd name="connsiteX14" fmla="*/ 836312 w 2524618"/>
                <a:gd name="connsiteY14" fmla="*/ 61302 h 274608"/>
                <a:gd name="connsiteX15" fmla="*/ 867268 w 2524618"/>
                <a:gd name="connsiteY15" fmla="*/ 94640 h 274608"/>
                <a:gd name="connsiteX16" fmla="*/ 891081 w 2524618"/>
                <a:gd name="connsiteY16" fmla="*/ 54158 h 274608"/>
                <a:gd name="connsiteX17" fmla="*/ 938706 w 2524618"/>
                <a:gd name="connsiteY17" fmla="*/ 94640 h 274608"/>
                <a:gd name="connsiteX18" fmla="*/ 988712 w 2524618"/>
                <a:gd name="connsiteY18" fmla="*/ 27965 h 274608"/>
                <a:gd name="connsiteX19" fmla="*/ 1055387 w 2524618"/>
                <a:gd name="connsiteY19" fmla="*/ 92258 h 274608"/>
                <a:gd name="connsiteX20" fmla="*/ 1088725 w 2524618"/>
                <a:gd name="connsiteY20" fmla="*/ 58921 h 274608"/>
                <a:gd name="connsiteX21" fmla="*/ 1150637 w 2524618"/>
                <a:gd name="connsiteY21" fmla="*/ 87496 h 274608"/>
                <a:gd name="connsiteX22" fmla="*/ 1231600 w 2524618"/>
                <a:gd name="connsiteY22" fmla="*/ 80352 h 274608"/>
                <a:gd name="connsiteX23" fmla="*/ 1310181 w 2524618"/>
                <a:gd name="connsiteY23" fmla="*/ 58921 h 274608"/>
                <a:gd name="connsiteX24" fmla="*/ 1364950 w 2524618"/>
                <a:gd name="connsiteY24" fmla="*/ 92258 h 274608"/>
                <a:gd name="connsiteX25" fmla="*/ 1414956 w 2524618"/>
                <a:gd name="connsiteY25" fmla="*/ 63683 h 274608"/>
                <a:gd name="connsiteX26" fmla="*/ 1493537 w 2524618"/>
                <a:gd name="connsiteY26" fmla="*/ 87496 h 274608"/>
                <a:gd name="connsiteX27" fmla="*/ 1543543 w 2524618"/>
                <a:gd name="connsiteY27" fmla="*/ 13677 h 274608"/>
                <a:gd name="connsiteX28" fmla="*/ 1612600 w 2524618"/>
                <a:gd name="connsiteY28" fmla="*/ 87496 h 274608"/>
                <a:gd name="connsiteX29" fmla="*/ 1664987 w 2524618"/>
                <a:gd name="connsiteY29" fmla="*/ 56540 h 274608"/>
                <a:gd name="connsiteX30" fmla="*/ 1757856 w 2524618"/>
                <a:gd name="connsiteY30" fmla="*/ 82733 h 274608"/>
                <a:gd name="connsiteX31" fmla="*/ 1819768 w 2524618"/>
                <a:gd name="connsiteY31" fmla="*/ 54158 h 274608"/>
                <a:gd name="connsiteX32" fmla="*/ 1857868 w 2524618"/>
                <a:gd name="connsiteY32" fmla="*/ 4152 h 274608"/>
                <a:gd name="connsiteX33" fmla="*/ 1924543 w 2524618"/>
                <a:gd name="connsiteY33" fmla="*/ 70827 h 274608"/>
                <a:gd name="connsiteX34" fmla="*/ 1967406 w 2524618"/>
                <a:gd name="connsiteY34" fmla="*/ 44633 h 274608"/>
                <a:gd name="connsiteX35" fmla="*/ 2017412 w 2524618"/>
                <a:gd name="connsiteY35" fmla="*/ 82733 h 274608"/>
                <a:gd name="connsiteX36" fmla="*/ 2129331 w 2524618"/>
                <a:gd name="connsiteY36" fmla="*/ 99402 h 274608"/>
                <a:gd name="connsiteX37" fmla="*/ 2169812 w 2524618"/>
                <a:gd name="connsiteY37" fmla="*/ 42252 h 274608"/>
                <a:gd name="connsiteX38" fmla="*/ 2255537 w 2524618"/>
                <a:gd name="connsiteY38" fmla="*/ 82733 h 274608"/>
                <a:gd name="connsiteX39" fmla="*/ 2331737 w 2524618"/>
                <a:gd name="connsiteY39" fmla="*/ 51777 h 274608"/>
                <a:gd name="connsiteX40" fmla="*/ 2391268 w 2524618"/>
                <a:gd name="connsiteY40" fmla="*/ 77971 h 274608"/>
                <a:gd name="connsiteX41" fmla="*/ 2457943 w 2524618"/>
                <a:gd name="connsiteY41" fmla="*/ 49396 h 274608"/>
                <a:gd name="connsiteX42" fmla="*/ 2524618 w 2524618"/>
                <a:gd name="connsiteY42" fmla="*/ 35108 h 274608"/>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1049 w 2524618"/>
                <a:gd name="connsiteY5" fmla="*/ 189932 h 270595"/>
                <a:gd name="connsiteX6" fmla="*/ 533852 w 2524618"/>
                <a:gd name="connsiteY6" fmla="*/ 224207 h 270595"/>
                <a:gd name="connsiteX7" fmla="*/ 582690 w 2524618"/>
                <a:gd name="connsiteY7" fmla="*/ 178094 h 270595"/>
                <a:gd name="connsiteX8" fmla="*/ 667595 w 2524618"/>
                <a:gd name="connsiteY8" fmla="*/ 165044 h 270595"/>
                <a:gd name="connsiteX9" fmla="*/ 714294 w 2524618"/>
                <a:gd name="connsiteY9" fmla="*/ 121869 h 270595"/>
                <a:gd name="connsiteX10" fmla="*/ 741062 w 2524618"/>
                <a:gd name="connsiteY10" fmla="*/ 50145 h 270595"/>
                <a:gd name="connsiteX11" fmla="*/ 767256 w 2524618"/>
                <a:gd name="connsiteY11" fmla="*/ 71577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5 w 2524618"/>
                <a:gd name="connsiteY19" fmla="*/ 54908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1049 w 2524618"/>
                <a:gd name="connsiteY5" fmla="*/ 189932 h 270595"/>
                <a:gd name="connsiteX6" fmla="*/ 533852 w 2524618"/>
                <a:gd name="connsiteY6" fmla="*/ 224207 h 270595"/>
                <a:gd name="connsiteX7" fmla="*/ 582690 w 2524618"/>
                <a:gd name="connsiteY7" fmla="*/ 178094 h 270595"/>
                <a:gd name="connsiteX8" fmla="*/ 667595 w 2524618"/>
                <a:gd name="connsiteY8" fmla="*/ 165044 h 270595"/>
                <a:gd name="connsiteX9" fmla="*/ 714294 w 2524618"/>
                <a:gd name="connsiteY9" fmla="*/ 121869 h 270595"/>
                <a:gd name="connsiteX10" fmla="*/ 760893 w 2524618"/>
                <a:gd name="connsiteY10" fmla="*/ 99675 h 270595"/>
                <a:gd name="connsiteX11" fmla="*/ 767256 w 2524618"/>
                <a:gd name="connsiteY11" fmla="*/ 71577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5 w 2524618"/>
                <a:gd name="connsiteY19" fmla="*/ 54908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1049 w 2524618"/>
                <a:gd name="connsiteY5" fmla="*/ 189932 h 270595"/>
                <a:gd name="connsiteX6" fmla="*/ 533852 w 2524618"/>
                <a:gd name="connsiteY6" fmla="*/ 224207 h 270595"/>
                <a:gd name="connsiteX7" fmla="*/ 582690 w 2524618"/>
                <a:gd name="connsiteY7" fmla="*/ 178094 h 270595"/>
                <a:gd name="connsiteX8" fmla="*/ 667595 w 2524618"/>
                <a:gd name="connsiteY8" fmla="*/ 165044 h 270595"/>
                <a:gd name="connsiteX9" fmla="*/ 714294 w 2524618"/>
                <a:gd name="connsiteY9" fmla="*/ 150172 h 270595"/>
                <a:gd name="connsiteX10" fmla="*/ 760893 w 2524618"/>
                <a:gd name="connsiteY10" fmla="*/ 99675 h 270595"/>
                <a:gd name="connsiteX11" fmla="*/ 767256 w 2524618"/>
                <a:gd name="connsiteY11" fmla="*/ 71577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5 w 2524618"/>
                <a:gd name="connsiteY19" fmla="*/ 54908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1049 w 2524618"/>
                <a:gd name="connsiteY5" fmla="*/ 189932 h 270595"/>
                <a:gd name="connsiteX6" fmla="*/ 533852 w 2524618"/>
                <a:gd name="connsiteY6" fmla="*/ 224207 h 270595"/>
                <a:gd name="connsiteX7" fmla="*/ 582690 w 2524618"/>
                <a:gd name="connsiteY7" fmla="*/ 178094 h 270595"/>
                <a:gd name="connsiteX8" fmla="*/ 660985 w 2524618"/>
                <a:gd name="connsiteY8" fmla="*/ 184857 h 270595"/>
                <a:gd name="connsiteX9" fmla="*/ 714294 w 2524618"/>
                <a:gd name="connsiteY9" fmla="*/ 150172 h 270595"/>
                <a:gd name="connsiteX10" fmla="*/ 760893 w 2524618"/>
                <a:gd name="connsiteY10" fmla="*/ 99675 h 270595"/>
                <a:gd name="connsiteX11" fmla="*/ 767256 w 2524618"/>
                <a:gd name="connsiteY11" fmla="*/ 71577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5 w 2524618"/>
                <a:gd name="connsiteY19" fmla="*/ 54908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1049 w 2524618"/>
                <a:gd name="connsiteY5" fmla="*/ 189932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60893 w 2524618"/>
                <a:gd name="connsiteY10" fmla="*/ 99675 h 270595"/>
                <a:gd name="connsiteX11" fmla="*/ 767256 w 2524618"/>
                <a:gd name="connsiteY11" fmla="*/ 71577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5 w 2524618"/>
                <a:gd name="connsiteY19" fmla="*/ 54908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60893 w 2524618"/>
                <a:gd name="connsiteY10" fmla="*/ 99675 h 270595"/>
                <a:gd name="connsiteX11" fmla="*/ 767256 w 2524618"/>
                <a:gd name="connsiteY11" fmla="*/ 71577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5 w 2524618"/>
                <a:gd name="connsiteY19" fmla="*/ 54908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60893 w 2524618"/>
                <a:gd name="connsiteY10" fmla="*/ 120902 h 270595"/>
                <a:gd name="connsiteX11" fmla="*/ 767256 w 2524618"/>
                <a:gd name="connsiteY11" fmla="*/ 71577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5 w 2524618"/>
                <a:gd name="connsiteY19" fmla="*/ 54908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60893 w 2524618"/>
                <a:gd name="connsiteY10" fmla="*/ 120902 h 270595"/>
                <a:gd name="connsiteX11" fmla="*/ 810223 w 2524618"/>
                <a:gd name="connsiteY11" fmla="*/ 118277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5 w 2524618"/>
                <a:gd name="connsiteY19" fmla="*/ 54908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60893 w 2524618"/>
                <a:gd name="connsiteY10" fmla="*/ 120902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5 w 2524618"/>
                <a:gd name="connsiteY19" fmla="*/ 54908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5 w 2524618"/>
                <a:gd name="connsiteY19" fmla="*/ 54908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6 w 2524618"/>
                <a:gd name="connsiteY19" fmla="*/ 30851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6 w 2524618"/>
                <a:gd name="connsiteY19" fmla="*/ 30851 h 270595"/>
                <a:gd name="connsiteX20" fmla="*/ 1160551 w 2524618"/>
                <a:gd name="connsiteY20" fmla="*/ 58011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6 w 2524618"/>
                <a:gd name="connsiteY19" fmla="*/ 30851 h 270595"/>
                <a:gd name="connsiteX20" fmla="*/ 1160551 w 2524618"/>
                <a:gd name="connsiteY20" fmla="*/ 58011 h 270595"/>
                <a:gd name="connsiteX21" fmla="*/ 1231600 w 2524618"/>
                <a:gd name="connsiteY21" fmla="*/ 113133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6 w 2524618"/>
                <a:gd name="connsiteY19" fmla="*/ 30851 h 270595"/>
                <a:gd name="connsiteX20" fmla="*/ 1157245 w 2524618"/>
                <a:gd name="connsiteY20" fmla="*/ 72162 h 270595"/>
                <a:gd name="connsiteX21" fmla="*/ 1231600 w 2524618"/>
                <a:gd name="connsiteY21" fmla="*/ 113133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121777 w 2524618"/>
                <a:gd name="connsiteY19" fmla="*/ 32266 h 270595"/>
                <a:gd name="connsiteX20" fmla="*/ 1157245 w 2524618"/>
                <a:gd name="connsiteY20" fmla="*/ 72162 h 270595"/>
                <a:gd name="connsiteX21" fmla="*/ 1231600 w 2524618"/>
                <a:gd name="connsiteY21" fmla="*/ 113133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57245 w 2524618"/>
                <a:gd name="connsiteY20" fmla="*/ 72162 h 270595"/>
                <a:gd name="connsiteX21" fmla="*/ 1231600 w 2524618"/>
                <a:gd name="connsiteY21" fmla="*/ 113133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57245 w 2524618"/>
                <a:gd name="connsiteY20" fmla="*/ 72162 h 270595"/>
                <a:gd name="connsiteX21" fmla="*/ 1231600 w 2524618"/>
                <a:gd name="connsiteY21" fmla="*/ 113133 h 270595"/>
                <a:gd name="connsiteX22" fmla="*/ 1290350 w 2524618"/>
                <a:gd name="connsiteY22" fmla="*/ 52077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57245 w 2524618"/>
                <a:gd name="connsiteY20" fmla="*/ 72162 h 270595"/>
                <a:gd name="connsiteX21" fmla="*/ 1198550 w 2524618"/>
                <a:gd name="connsiteY21" fmla="*/ 96152 h 270595"/>
                <a:gd name="connsiteX22" fmla="*/ 1290350 w 2524618"/>
                <a:gd name="connsiteY22" fmla="*/ 52077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83685 w 2524618"/>
                <a:gd name="connsiteY20" fmla="*/ 62256 h 270595"/>
                <a:gd name="connsiteX21" fmla="*/ 1198550 w 2524618"/>
                <a:gd name="connsiteY21" fmla="*/ 96152 h 270595"/>
                <a:gd name="connsiteX22" fmla="*/ 1290350 w 2524618"/>
                <a:gd name="connsiteY22" fmla="*/ 52077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83685 w 2524618"/>
                <a:gd name="connsiteY20" fmla="*/ 62256 h 270595"/>
                <a:gd name="connsiteX21" fmla="*/ 1201855 w 2524618"/>
                <a:gd name="connsiteY21" fmla="*/ 87662 h 270595"/>
                <a:gd name="connsiteX22" fmla="*/ 1290350 w 2524618"/>
                <a:gd name="connsiteY22" fmla="*/ 52077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01855 w 2524618"/>
                <a:gd name="connsiteY21" fmla="*/ 87662 h 270595"/>
                <a:gd name="connsiteX22" fmla="*/ 1290350 w 2524618"/>
                <a:gd name="connsiteY22" fmla="*/ 52077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198550 w 2524618"/>
                <a:gd name="connsiteY21" fmla="*/ 56529 h 270595"/>
                <a:gd name="connsiteX22" fmla="*/ 1290350 w 2524618"/>
                <a:gd name="connsiteY22" fmla="*/ 52077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198550 w 2524618"/>
                <a:gd name="connsiteY21" fmla="*/ 56529 h 270595"/>
                <a:gd name="connsiteX22" fmla="*/ 1250690 w 2524618"/>
                <a:gd name="connsiteY22" fmla="*/ 90285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198550 w 2524618"/>
                <a:gd name="connsiteY21" fmla="*/ 56529 h 270595"/>
                <a:gd name="connsiteX22" fmla="*/ 1250690 w 2524618"/>
                <a:gd name="connsiteY22" fmla="*/ 90285 h 270595"/>
                <a:gd name="connsiteX23" fmla="*/ 1355035 w 2524618"/>
                <a:gd name="connsiteY23" fmla="*/ 113717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195245 w 2524618"/>
                <a:gd name="connsiteY21" fmla="*/ 56529 h 270595"/>
                <a:gd name="connsiteX22" fmla="*/ 1250690 w 2524618"/>
                <a:gd name="connsiteY22" fmla="*/ 90285 h 270595"/>
                <a:gd name="connsiteX23" fmla="*/ 1355035 w 2524618"/>
                <a:gd name="connsiteY23" fmla="*/ 113717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195245 w 2524618"/>
                <a:gd name="connsiteY21" fmla="*/ 56529 h 270595"/>
                <a:gd name="connsiteX22" fmla="*/ 1250690 w 2524618"/>
                <a:gd name="connsiteY22" fmla="*/ 90285 h 270595"/>
                <a:gd name="connsiteX23" fmla="*/ 1318679 w 2524618"/>
                <a:gd name="connsiteY23" fmla="*/ 9390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195245 w 2524618"/>
                <a:gd name="connsiteY21" fmla="*/ 56529 h 270595"/>
                <a:gd name="connsiteX22" fmla="*/ 1257299 w 2524618"/>
                <a:gd name="connsiteY22" fmla="*/ 76134 h 270595"/>
                <a:gd name="connsiteX23" fmla="*/ 1318679 w 2524618"/>
                <a:gd name="connsiteY23" fmla="*/ 9390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195245 w 2524618"/>
                <a:gd name="connsiteY21" fmla="*/ 56529 h 270595"/>
                <a:gd name="connsiteX22" fmla="*/ 1257299 w 2524618"/>
                <a:gd name="connsiteY22" fmla="*/ 76134 h 270595"/>
                <a:gd name="connsiteX23" fmla="*/ 1318679 w 2524618"/>
                <a:gd name="connsiteY23" fmla="*/ 105226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195245 w 2524618"/>
                <a:gd name="connsiteY21" fmla="*/ 56529 h 270595"/>
                <a:gd name="connsiteX22" fmla="*/ 1257299 w 2524618"/>
                <a:gd name="connsiteY22" fmla="*/ 76134 h 270595"/>
                <a:gd name="connsiteX23" fmla="*/ 1318679 w 2524618"/>
                <a:gd name="connsiteY23" fmla="*/ 105226 h 270595"/>
                <a:gd name="connsiteX24" fmla="*/ 1408347 w 2524618"/>
                <a:gd name="connsiteY24" fmla="*/ 85142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1686 w 2524618"/>
                <a:gd name="connsiteY21" fmla="*/ 56529 h 270595"/>
                <a:gd name="connsiteX22" fmla="*/ 1257299 w 2524618"/>
                <a:gd name="connsiteY22" fmla="*/ 76134 h 270595"/>
                <a:gd name="connsiteX23" fmla="*/ 1318679 w 2524618"/>
                <a:gd name="connsiteY23" fmla="*/ 105226 h 270595"/>
                <a:gd name="connsiteX24" fmla="*/ 1408347 w 2524618"/>
                <a:gd name="connsiteY24" fmla="*/ 85142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1686 w 2524618"/>
                <a:gd name="connsiteY21" fmla="*/ 56529 h 270595"/>
                <a:gd name="connsiteX22" fmla="*/ 1277130 w 2524618"/>
                <a:gd name="connsiteY22" fmla="*/ 76134 h 270595"/>
                <a:gd name="connsiteX23" fmla="*/ 1318679 w 2524618"/>
                <a:gd name="connsiteY23" fmla="*/ 105226 h 270595"/>
                <a:gd name="connsiteX24" fmla="*/ 1408347 w 2524618"/>
                <a:gd name="connsiteY24" fmla="*/ 85142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23732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1686 w 2524618"/>
                <a:gd name="connsiteY21" fmla="*/ 56529 h 270595"/>
                <a:gd name="connsiteX22" fmla="*/ 1277130 w 2524618"/>
                <a:gd name="connsiteY22" fmla="*/ 76134 h 270595"/>
                <a:gd name="connsiteX23" fmla="*/ 1318679 w 2524618"/>
                <a:gd name="connsiteY23" fmla="*/ 105226 h 270595"/>
                <a:gd name="connsiteX24" fmla="*/ 1408347 w 2524618"/>
                <a:gd name="connsiteY24" fmla="*/ 85142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23732 h 270595"/>
                <a:gd name="connsiteX11" fmla="*/ 800308 w 2524618"/>
                <a:gd name="connsiteY11" fmla="*/ 132429 h 270595"/>
                <a:gd name="connsiteX12" fmla="*/ 814881 w 2524618"/>
                <a:gd name="connsiteY12" fmla="*/ 93008 h 270595"/>
                <a:gd name="connsiteX13" fmla="*/ 842922 w 2524618"/>
                <a:gd name="connsiteY13" fmla="*/ 115311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1686 w 2524618"/>
                <a:gd name="connsiteY21" fmla="*/ 56529 h 270595"/>
                <a:gd name="connsiteX22" fmla="*/ 1277130 w 2524618"/>
                <a:gd name="connsiteY22" fmla="*/ 76134 h 270595"/>
                <a:gd name="connsiteX23" fmla="*/ 1318679 w 2524618"/>
                <a:gd name="connsiteY23" fmla="*/ 105226 h 270595"/>
                <a:gd name="connsiteX24" fmla="*/ 1408347 w 2524618"/>
                <a:gd name="connsiteY24" fmla="*/ 85142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23732 h 270595"/>
                <a:gd name="connsiteX11" fmla="*/ 800308 w 2524618"/>
                <a:gd name="connsiteY11" fmla="*/ 132429 h 270595"/>
                <a:gd name="connsiteX12" fmla="*/ 814881 w 2524618"/>
                <a:gd name="connsiteY12" fmla="*/ 93008 h 270595"/>
                <a:gd name="connsiteX13" fmla="*/ 842922 w 2524618"/>
                <a:gd name="connsiteY13" fmla="*/ 115311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4992 w 2524618"/>
                <a:gd name="connsiteY21" fmla="*/ 48039 h 270595"/>
                <a:gd name="connsiteX22" fmla="*/ 1277130 w 2524618"/>
                <a:gd name="connsiteY22" fmla="*/ 76134 h 270595"/>
                <a:gd name="connsiteX23" fmla="*/ 1318679 w 2524618"/>
                <a:gd name="connsiteY23" fmla="*/ 105226 h 270595"/>
                <a:gd name="connsiteX24" fmla="*/ 1408347 w 2524618"/>
                <a:gd name="connsiteY24" fmla="*/ 85142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23732 h 270595"/>
                <a:gd name="connsiteX11" fmla="*/ 800308 w 2524618"/>
                <a:gd name="connsiteY11" fmla="*/ 132429 h 270595"/>
                <a:gd name="connsiteX12" fmla="*/ 814881 w 2524618"/>
                <a:gd name="connsiteY12" fmla="*/ 93008 h 270595"/>
                <a:gd name="connsiteX13" fmla="*/ 842922 w 2524618"/>
                <a:gd name="connsiteY13" fmla="*/ 115311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4992 w 2524618"/>
                <a:gd name="connsiteY21" fmla="*/ 48039 h 270595"/>
                <a:gd name="connsiteX22" fmla="*/ 1270519 w 2524618"/>
                <a:gd name="connsiteY22" fmla="*/ 100191 h 270595"/>
                <a:gd name="connsiteX23" fmla="*/ 1318679 w 2524618"/>
                <a:gd name="connsiteY23" fmla="*/ 105226 h 270595"/>
                <a:gd name="connsiteX24" fmla="*/ 1408347 w 2524618"/>
                <a:gd name="connsiteY24" fmla="*/ 85142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23732 h 270595"/>
                <a:gd name="connsiteX11" fmla="*/ 800308 w 2524618"/>
                <a:gd name="connsiteY11" fmla="*/ 132429 h 270595"/>
                <a:gd name="connsiteX12" fmla="*/ 814881 w 2524618"/>
                <a:gd name="connsiteY12" fmla="*/ 93008 h 270595"/>
                <a:gd name="connsiteX13" fmla="*/ 842922 w 2524618"/>
                <a:gd name="connsiteY13" fmla="*/ 115311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4992 w 2524618"/>
                <a:gd name="connsiteY21" fmla="*/ 48039 h 270595"/>
                <a:gd name="connsiteX22" fmla="*/ 1270519 w 2524618"/>
                <a:gd name="connsiteY22" fmla="*/ 100191 h 270595"/>
                <a:gd name="connsiteX23" fmla="*/ 1318679 w 2524618"/>
                <a:gd name="connsiteY23" fmla="*/ 84000 h 270595"/>
                <a:gd name="connsiteX24" fmla="*/ 1408347 w 2524618"/>
                <a:gd name="connsiteY24" fmla="*/ 85142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23732 h 270595"/>
                <a:gd name="connsiteX11" fmla="*/ 800308 w 2524618"/>
                <a:gd name="connsiteY11" fmla="*/ 132429 h 270595"/>
                <a:gd name="connsiteX12" fmla="*/ 814881 w 2524618"/>
                <a:gd name="connsiteY12" fmla="*/ 93008 h 270595"/>
                <a:gd name="connsiteX13" fmla="*/ 842922 w 2524618"/>
                <a:gd name="connsiteY13" fmla="*/ 115311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4992 w 2524618"/>
                <a:gd name="connsiteY21" fmla="*/ 48039 h 270595"/>
                <a:gd name="connsiteX22" fmla="*/ 1270519 w 2524618"/>
                <a:gd name="connsiteY22" fmla="*/ 100191 h 270595"/>
                <a:gd name="connsiteX23" fmla="*/ 1318679 w 2524618"/>
                <a:gd name="connsiteY23" fmla="*/ 84000 h 270595"/>
                <a:gd name="connsiteX24" fmla="*/ 1365382 w 2524618"/>
                <a:gd name="connsiteY24" fmla="*/ 110614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23732 h 270595"/>
                <a:gd name="connsiteX11" fmla="*/ 800308 w 2524618"/>
                <a:gd name="connsiteY11" fmla="*/ 132429 h 270595"/>
                <a:gd name="connsiteX12" fmla="*/ 814881 w 2524618"/>
                <a:gd name="connsiteY12" fmla="*/ 93008 h 270595"/>
                <a:gd name="connsiteX13" fmla="*/ 842922 w 2524618"/>
                <a:gd name="connsiteY13" fmla="*/ 115311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4992 w 2524618"/>
                <a:gd name="connsiteY21" fmla="*/ 48039 h 270595"/>
                <a:gd name="connsiteX22" fmla="*/ 1270519 w 2524618"/>
                <a:gd name="connsiteY22" fmla="*/ 100191 h 270595"/>
                <a:gd name="connsiteX23" fmla="*/ 1318679 w 2524618"/>
                <a:gd name="connsiteY23" fmla="*/ 84000 h 270595"/>
                <a:gd name="connsiteX24" fmla="*/ 1365382 w 2524618"/>
                <a:gd name="connsiteY24" fmla="*/ 110614 h 270595"/>
                <a:gd name="connsiteX25" fmla="*/ 1467096 w 2524618"/>
                <a:gd name="connsiteY25" fmla="*/ 13301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23732 h 270595"/>
                <a:gd name="connsiteX11" fmla="*/ 800308 w 2524618"/>
                <a:gd name="connsiteY11" fmla="*/ 132429 h 270595"/>
                <a:gd name="connsiteX12" fmla="*/ 814881 w 2524618"/>
                <a:gd name="connsiteY12" fmla="*/ 93008 h 270595"/>
                <a:gd name="connsiteX13" fmla="*/ 842922 w 2524618"/>
                <a:gd name="connsiteY13" fmla="*/ 115311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4992 w 2524618"/>
                <a:gd name="connsiteY21" fmla="*/ 48039 h 270595"/>
                <a:gd name="connsiteX22" fmla="*/ 1270519 w 2524618"/>
                <a:gd name="connsiteY22" fmla="*/ 100191 h 270595"/>
                <a:gd name="connsiteX23" fmla="*/ 1318679 w 2524618"/>
                <a:gd name="connsiteY23" fmla="*/ 84000 h 270595"/>
                <a:gd name="connsiteX24" fmla="*/ 1365382 w 2524618"/>
                <a:gd name="connsiteY24" fmla="*/ 110614 h 270595"/>
                <a:gd name="connsiteX25" fmla="*/ 1467096 w 2524618"/>
                <a:gd name="connsiteY25" fmla="*/ 133013 h 270595"/>
                <a:gd name="connsiteX26" fmla="*/ 1507189 w 2524618"/>
                <a:gd name="connsiteY26" fmla="*/ 175236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23732 h 270595"/>
                <a:gd name="connsiteX11" fmla="*/ 800308 w 2524618"/>
                <a:gd name="connsiteY11" fmla="*/ 132429 h 270595"/>
                <a:gd name="connsiteX12" fmla="*/ 814881 w 2524618"/>
                <a:gd name="connsiteY12" fmla="*/ 93008 h 270595"/>
                <a:gd name="connsiteX13" fmla="*/ 842922 w 2524618"/>
                <a:gd name="connsiteY13" fmla="*/ 115311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4992 w 2524618"/>
                <a:gd name="connsiteY21" fmla="*/ 48039 h 270595"/>
                <a:gd name="connsiteX22" fmla="*/ 1270519 w 2524618"/>
                <a:gd name="connsiteY22" fmla="*/ 100191 h 270595"/>
                <a:gd name="connsiteX23" fmla="*/ 1318679 w 2524618"/>
                <a:gd name="connsiteY23" fmla="*/ 84000 h 270595"/>
                <a:gd name="connsiteX24" fmla="*/ 1365382 w 2524618"/>
                <a:gd name="connsiteY24" fmla="*/ 110614 h 270595"/>
                <a:gd name="connsiteX25" fmla="*/ 1467096 w 2524618"/>
                <a:gd name="connsiteY25" fmla="*/ 133013 h 270595"/>
                <a:gd name="connsiteX26" fmla="*/ 1507189 w 2524618"/>
                <a:gd name="connsiteY26" fmla="*/ 175236 h 270595"/>
                <a:gd name="connsiteX27" fmla="*/ 1592768 w 2524618"/>
                <a:gd name="connsiteY27" fmla="*/ 205186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23732 h 270595"/>
                <a:gd name="connsiteX11" fmla="*/ 800308 w 2524618"/>
                <a:gd name="connsiteY11" fmla="*/ 132429 h 270595"/>
                <a:gd name="connsiteX12" fmla="*/ 814881 w 2524618"/>
                <a:gd name="connsiteY12" fmla="*/ 93008 h 270595"/>
                <a:gd name="connsiteX13" fmla="*/ 842922 w 2524618"/>
                <a:gd name="connsiteY13" fmla="*/ 115311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4992 w 2524618"/>
                <a:gd name="connsiteY21" fmla="*/ 48039 h 270595"/>
                <a:gd name="connsiteX22" fmla="*/ 1270519 w 2524618"/>
                <a:gd name="connsiteY22" fmla="*/ 100191 h 270595"/>
                <a:gd name="connsiteX23" fmla="*/ 1318679 w 2524618"/>
                <a:gd name="connsiteY23" fmla="*/ 84000 h 270595"/>
                <a:gd name="connsiteX24" fmla="*/ 1365382 w 2524618"/>
                <a:gd name="connsiteY24" fmla="*/ 110614 h 270595"/>
                <a:gd name="connsiteX25" fmla="*/ 1467096 w 2524618"/>
                <a:gd name="connsiteY25" fmla="*/ 133013 h 270595"/>
                <a:gd name="connsiteX26" fmla="*/ 1507189 w 2524618"/>
                <a:gd name="connsiteY26" fmla="*/ 175236 h 270595"/>
                <a:gd name="connsiteX27" fmla="*/ 1592768 w 2524618"/>
                <a:gd name="connsiteY27" fmla="*/ 205186 h 270595"/>
                <a:gd name="connsiteX28" fmla="*/ 1648461 w 2524618"/>
                <a:gd name="connsiteY28" fmla="*/ 228005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792 h 270792"/>
                <a:gd name="connsiteX1" fmla="*/ 209470 w 2524618"/>
                <a:gd name="connsiteY1" fmla="*/ 263104 h 270792"/>
                <a:gd name="connsiteX2" fmla="*/ 310653 w 2524618"/>
                <a:gd name="connsiteY2" fmla="*/ 240108 h 270792"/>
                <a:gd name="connsiteX3" fmla="*/ 387880 w 2524618"/>
                <a:gd name="connsiteY3" fmla="*/ 251157 h 270792"/>
                <a:gd name="connsiteX4" fmla="*/ 464796 w 2524618"/>
                <a:gd name="connsiteY4" fmla="*/ 234583 h 270792"/>
                <a:gd name="connsiteX5" fmla="*/ 504354 w 2524618"/>
                <a:gd name="connsiteY5" fmla="*/ 205696 h 270792"/>
                <a:gd name="connsiteX6" fmla="*/ 533852 w 2524618"/>
                <a:gd name="connsiteY6" fmla="*/ 224404 h 270792"/>
                <a:gd name="connsiteX7" fmla="*/ 582690 w 2524618"/>
                <a:gd name="connsiteY7" fmla="*/ 191027 h 270792"/>
                <a:gd name="connsiteX8" fmla="*/ 660985 w 2524618"/>
                <a:gd name="connsiteY8" fmla="*/ 185054 h 270792"/>
                <a:gd name="connsiteX9" fmla="*/ 714294 w 2524618"/>
                <a:gd name="connsiteY9" fmla="*/ 150369 h 270792"/>
                <a:gd name="connsiteX10" fmla="*/ 757588 w 2524618"/>
                <a:gd name="connsiteY10" fmla="*/ 123929 h 270792"/>
                <a:gd name="connsiteX11" fmla="*/ 800308 w 2524618"/>
                <a:gd name="connsiteY11" fmla="*/ 132626 h 270792"/>
                <a:gd name="connsiteX12" fmla="*/ 814881 w 2524618"/>
                <a:gd name="connsiteY12" fmla="*/ 93205 h 270792"/>
                <a:gd name="connsiteX13" fmla="*/ 842922 w 2524618"/>
                <a:gd name="connsiteY13" fmla="*/ 115508 h 270792"/>
                <a:gd name="connsiteX14" fmla="*/ 867268 w 2524618"/>
                <a:gd name="connsiteY14" fmla="*/ 90824 h 270792"/>
                <a:gd name="connsiteX15" fmla="*/ 891081 w 2524618"/>
                <a:gd name="connsiteY15" fmla="*/ 50342 h 270792"/>
                <a:gd name="connsiteX16" fmla="*/ 938706 w 2524618"/>
                <a:gd name="connsiteY16" fmla="*/ 90824 h 270792"/>
                <a:gd name="connsiteX17" fmla="*/ 1008542 w 2524618"/>
                <a:gd name="connsiteY17" fmla="*/ 25564 h 270792"/>
                <a:gd name="connsiteX18" fmla="*/ 1055387 w 2524618"/>
                <a:gd name="connsiteY18" fmla="*/ 88442 h 270792"/>
                <a:gd name="connsiteX19" fmla="*/ 1121777 w 2524618"/>
                <a:gd name="connsiteY19" fmla="*/ 32463 h 270792"/>
                <a:gd name="connsiteX20" fmla="*/ 1170465 w 2524618"/>
                <a:gd name="connsiteY20" fmla="*/ 92171 h 270792"/>
                <a:gd name="connsiteX21" fmla="*/ 1224992 w 2524618"/>
                <a:gd name="connsiteY21" fmla="*/ 48236 h 270792"/>
                <a:gd name="connsiteX22" fmla="*/ 1270519 w 2524618"/>
                <a:gd name="connsiteY22" fmla="*/ 100388 h 270792"/>
                <a:gd name="connsiteX23" fmla="*/ 1318679 w 2524618"/>
                <a:gd name="connsiteY23" fmla="*/ 84197 h 270792"/>
                <a:gd name="connsiteX24" fmla="*/ 1365382 w 2524618"/>
                <a:gd name="connsiteY24" fmla="*/ 110811 h 270792"/>
                <a:gd name="connsiteX25" fmla="*/ 1467096 w 2524618"/>
                <a:gd name="connsiteY25" fmla="*/ 133210 h 270792"/>
                <a:gd name="connsiteX26" fmla="*/ 1507189 w 2524618"/>
                <a:gd name="connsiteY26" fmla="*/ 175433 h 270792"/>
                <a:gd name="connsiteX27" fmla="*/ 1592768 w 2524618"/>
                <a:gd name="connsiteY27" fmla="*/ 205383 h 270792"/>
                <a:gd name="connsiteX28" fmla="*/ 1648461 w 2524618"/>
                <a:gd name="connsiteY28" fmla="*/ 228202 h 270792"/>
                <a:gd name="connsiteX29" fmla="*/ 1741329 w 2524618"/>
                <a:gd name="connsiteY29" fmla="*/ 231753 h 270792"/>
                <a:gd name="connsiteX30" fmla="*/ 1819768 w 2524618"/>
                <a:gd name="connsiteY30" fmla="*/ 50342 h 270792"/>
                <a:gd name="connsiteX31" fmla="*/ 1857868 w 2524618"/>
                <a:gd name="connsiteY31" fmla="*/ 336 h 270792"/>
                <a:gd name="connsiteX32" fmla="*/ 1924543 w 2524618"/>
                <a:gd name="connsiteY32" fmla="*/ 67011 h 270792"/>
                <a:gd name="connsiteX33" fmla="*/ 1967406 w 2524618"/>
                <a:gd name="connsiteY33" fmla="*/ 40817 h 270792"/>
                <a:gd name="connsiteX34" fmla="*/ 2017412 w 2524618"/>
                <a:gd name="connsiteY34" fmla="*/ 78917 h 270792"/>
                <a:gd name="connsiteX35" fmla="*/ 2129331 w 2524618"/>
                <a:gd name="connsiteY35" fmla="*/ 95586 h 270792"/>
                <a:gd name="connsiteX36" fmla="*/ 2169812 w 2524618"/>
                <a:gd name="connsiteY36" fmla="*/ 38436 h 270792"/>
                <a:gd name="connsiteX37" fmla="*/ 2255537 w 2524618"/>
                <a:gd name="connsiteY37" fmla="*/ 78917 h 270792"/>
                <a:gd name="connsiteX38" fmla="*/ 2331737 w 2524618"/>
                <a:gd name="connsiteY38" fmla="*/ 47961 h 270792"/>
                <a:gd name="connsiteX39" fmla="*/ 2391268 w 2524618"/>
                <a:gd name="connsiteY39" fmla="*/ 74155 h 270792"/>
                <a:gd name="connsiteX40" fmla="*/ 2457943 w 2524618"/>
                <a:gd name="connsiteY40" fmla="*/ 45580 h 270792"/>
                <a:gd name="connsiteX41" fmla="*/ 2524618 w 2524618"/>
                <a:gd name="connsiteY41" fmla="*/ 31292 h 270792"/>
                <a:gd name="connsiteX0" fmla="*/ 0 w 2524618"/>
                <a:gd name="connsiteY0" fmla="*/ 270792 h 270792"/>
                <a:gd name="connsiteX1" fmla="*/ 209470 w 2524618"/>
                <a:gd name="connsiteY1" fmla="*/ 263104 h 270792"/>
                <a:gd name="connsiteX2" fmla="*/ 310653 w 2524618"/>
                <a:gd name="connsiteY2" fmla="*/ 240108 h 270792"/>
                <a:gd name="connsiteX3" fmla="*/ 387880 w 2524618"/>
                <a:gd name="connsiteY3" fmla="*/ 251157 h 270792"/>
                <a:gd name="connsiteX4" fmla="*/ 464796 w 2524618"/>
                <a:gd name="connsiteY4" fmla="*/ 234583 h 270792"/>
                <a:gd name="connsiteX5" fmla="*/ 504354 w 2524618"/>
                <a:gd name="connsiteY5" fmla="*/ 205696 h 270792"/>
                <a:gd name="connsiteX6" fmla="*/ 533852 w 2524618"/>
                <a:gd name="connsiteY6" fmla="*/ 224404 h 270792"/>
                <a:gd name="connsiteX7" fmla="*/ 582690 w 2524618"/>
                <a:gd name="connsiteY7" fmla="*/ 191027 h 270792"/>
                <a:gd name="connsiteX8" fmla="*/ 660985 w 2524618"/>
                <a:gd name="connsiteY8" fmla="*/ 185054 h 270792"/>
                <a:gd name="connsiteX9" fmla="*/ 714294 w 2524618"/>
                <a:gd name="connsiteY9" fmla="*/ 150369 h 270792"/>
                <a:gd name="connsiteX10" fmla="*/ 757588 w 2524618"/>
                <a:gd name="connsiteY10" fmla="*/ 123929 h 270792"/>
                <a:gd name="connsiteX11" fmla="*/ 800308 w 2524618"/>
                <a:gd name="connsiteY11" fmla="*/ 132626 h 270792"/>
                <a:gd name="connsiteX12" fmla="*/ 814881 w 2524618"/>
                <a:gd name="connsiteY12" fmla="*/ 93205 h 270792"/>
                <a:gd name="connsiteX13" fmla="*/ 842922 w 2524618"/>
                <a:gd name="connsiteY13" fmla="*/ 115508 h 270792"/>
                <a:gd name="connsiteX14" fmla="*/ 867268 w 2524618"/>
                <a:gd name="connsiteY14" fmla="*/ 90824 h 270792"/>
                <a:gd name="connsiteX15" fmla="*/ 891081 w 2524618"/>
                <a:gd name="connsiteY15" fmla="*/ 50342 h 270792"/>
                <a:gd name="connsiteX16" fmla="*/ 938706 w 2524618"/>
                <a:gd name="connsiteY16" fmla="*/ 90824 h 270792"/>
                <a:gd name="connsiteX17" fmla="*/ 1008542 w 2524618"/>
                <a:gd name="connsiteY17" fmla="*/ 25564 h 270792"/>
                <a:gd name="connsiteX18" fmla="*/ 1055387 w 2524618"/>
                <a:gd name="connsiteY18" fmla="*/ 88442 h 270792"/>
                <a:gd name="connsiteX19" fmla="*/ 1121777 w 2524618"/>
                <a:gd name="connsiteY19" fmla="*/ 32463 h 270792"/>
                <a:gd name="connsiteX20" fmla="*/ 1170465 w 2524618"/>
                <a:gd name="connsiteY20" fmla="*/ 92171 h 270792"/>
                <a:gd name="connsiteX21" fmla="*/ 1224992 w 2524618"/>
                <a:gd name="connsiteY21" fmla="*/ 48236 h 270792"/>
                <a:gd name="connsiteX22" fmla="*/ 1270519 w 2524618"/>
                <a:gd name="connsiteY22" fmla="*/ 100388 h 270792"/>
                <a:gd name="connsiteX23" fmla="*/ 1318679 w 2524618"/>
                <a:gd name="connsiteY23" fmla="*/ 84197 h 270792"/>
                <a:gd name="connsiteX24" fmla="*/ 1365382 w 2524618"/>
                <a:gd name="connsiteY24" fmla="*/ 110811 h 270792"/>
                <a:gd name="connsiteX25" fmla="*/ 1412832 w 2524618"/>
                <a:gd name="connsiteY25" fmla="*/ 147125 h 270792"/>
                <a:gd name="connsiteX26" fmla="*/ 1467096 w 2524618"/>
                <a:gd name="connsiteY26" fmla="*/ 133210 h 270792"/>
                <a:gd name="connsiteX27" fmla="*/ 1507189 w 2524618"/>
                <a:gd name="connsiteY27" fmla="*/ 175433 h 270792"/>
                <a:gd name="connsiteX28" fmla="*/ 1592768 w 2524618"/>
                <a:gd name="connsiteY28" fmla="*/ 205383 h 270792"/>
                <a:gd name="connsiteX29" fmla="*/ 1648461 w 2524618"/>
                <a:gd name="connsiteY29" fmla="*/ 228202 h 270792"/>
                <a:gd name="connsiteX30" fmla="*/ 1741329 w 2524618"/>
                <a:gd name="connsiteY30" fmla="*/ 231753 h 270792"/>
                <a:gd name="connsiteX31" fmla="*/ 1819768 w 2524618"/>
                <a:gd name="connsiteY31" fmla="*/ 50342 h 270792"/>
                <a:gd name="connsiteX32" fmla="*/ 1857868 w 2524618"/>
                <a:gd name="connsiteY32" fmla="*/ 336 h 270792"/>
                <a:gd name="connsiteX33" fmla="*/ 1924543 w 2524618"/>
                <a:gd name="connsiteY33" fmla="*/ 67011 h 270792"/>
                <a:gd name="connsiteX34" fmla="*/ 1967406 w 2524618"/>
                <a:gd name="connsiteY34" fmla="*/ 40817 h 270792"/>
                <a:gd name="connsiteX35" fmla="*/ 2017412 w 2524618"/>
                <a:gd name="connsiteY35" fmla="*/ 78917 h 270792"/>
                <a:gd name="connsiteX36" fmla="*/ 2129331 w 2524618"/>
                <a:gd name="connsiteY36" fmla="*/ 95586 h 270792"/>
                <a:gd name="connsiteX37" fmla="*/ 2169812 w 2524618"/>
                <a:gd name="connsiteY37" fmla="*/ 38436 h 270792"/>
                <a:gd name="connsiteX38" fmla="*/ 2255537 w 2524618"/>
                <a:gd name="connsiteY38" fmla="*/ 78917 h 270792"/>
                <a:gd name="connsiteX39" fmla="*/ 2331737 w 2524618"/>
                <a:gd name="connsiteY39" fmla="*/ 47961 h 270792"/>
                <a:gd name="connsiteX40" fmla="*/ 2391268 w 2524618"/>
                <a:gd name="connsiteY40" fmla="*/ 74155 h 270792"/>
                <a:gd name="connsiteX41" fmla="*/ 2457943 w 2524618"/>
                <a:gd name="connsiteY41" fmla="*/ 45580 h 270792"/>
                <a:gd name="connsiteX42" fmla="*/ 2524618 w 2524618"/>
                <a:gd name="connsiteY42" fmla="*/ 31292 h 270792"/>
                <a:gd name="connsiteX0" fmla="*/ 0 w 2524618"/>
                <a:gd name="connsiteY0" fmla="*/ 270792 h 270792"/>
                <a:gd name="connsiteX1" fmla="*/ 209470 w 2524618"/>
                <a:gd name="connsiteY1" fmla="*/ 263104 h 270792"/>
                <a:gd name="connsiteX2" fmla="*/ 310653 w 2524618"/>
                <a:gd name="connsiteY2" fmla="*/ 240108 h 270792"/>
                <a:gd name="connsiteX3" fmla="*/ 387880 w 2524618"/>
                <a:gd name="connsiteY3" fmla="*/ 251157 h 270792"/>
                <a:gd name="connsiteX4" fmla="*/ 464796 w 2524618"/>
                <a:gd name="connsiteY4" fmla="*/ 234583 h 270792"/>
                <a:gd name="connsiteX5" fmla="*/ 504354 w 2524618"/>
                <a:gd name="connsiteY5" fmla="*/ 205696 h 270792"/>
                <a:gd name="connsiteX6" fmla="*/ 533852 w 2524618"/>
                <a:gd name="connsiteY6" fmla="*/ 224404 h 270792"/>
                <a:gd name="connsiteX7" fmla="*/ 582690 w 2524618"/>
                <a:gd name="connsiteY7" fmla="*/ 191027 h 270792"/>
                <a:gd name="connsiteX8" fmla="*/ 660985 w 2524618"/>
                <a:gd name="connsiteY8" fmla="*/ 185054 h 270792"/>
                <a:gd name="connsiteX9" fmla="*/ 714294 w 2524618"/>
                <a:gd name="connsiteY9" fmla="*/ 150369 h 270792"/>
                <a:gd name="connsiteX10" fmla="*/ 757588 w 2524618"/>
                <a:gd name="connsiteY10" fmla="*/ 123929 h 270792"/>
                <a:gd name="connsiteX11" fmla="*/ 800308 w 2524618"/>
                <a:gd name="connsiteY11" fmla="*/ 132626 h 270792"/>
                <a:gd name="connsiteX12" fmla="*/ 814881 w 2524618"/>
                <a:gd name="connsiteY12" fmla="*/ 93205 h 270792"/>
                <a:gd name="connsiteX13" fmla="*/ 842922 w 2524618"/>
                <a:gd name="connsiteY13" fmla="*/ 115508 h 270792"/>
                <a:gd name="connsiteX14" fmla="*/ 867268 w 2524618"/>
                <a:gd name="connsiteY14" fmla="*/ 90824 h 270792"/>
                <a:gd name="connsiteX15" fmla="*/ 891081 w 2524618"/>
                <a:gd name="connsiteY15" fmla="*/ 50342 h 270792"/>
                <a:gd name="connsiteX16" fmla="*/ 938706 w 2524618"/>
                <a:gd name="connsiteY16" fmla="*/ 90824 h 270792"/>
                <a:gd name="connsiteX17" fmla="*/ 1008542 w 2524618"/>
                <a:gd name="connsiteY17" fmla="*/ 25564 h 270792"/>
                <a:gd name="connsiteX18" fmla="*/ 1055387 w 2524618"/>
                <a:gd name="connsiteY18" fmla="*/ 88442 h 270792"/>
                <a:gd name="connsiteX19" fmla="*/ 1121777 w 2524618"/>
                <a:gd name="connsiteY19" fmla="*/ 32463 h 270792"/>
                <a:gd name="connsiteX20" fmla="*/ 1170465 w 2524618"/>
                <a:gd name="connsiteY20" fmla="*/ 92171 h 270792"/>
                <a:gd name="connsiteX21" fmla="*/ 1224992 w 2524618"/>
                <a:gd name="connsiteY21" fmla="*/ 48236 h 270792"/>
                <a:gd name="connsiteX22" fmla="*/ 1270519 w 2524618"/>
                <a:gd name="connsiteY22" fmla="*/ 100388 h 270792"/>
                <a:gd name="connsiteX23" fmla="*/ 1318679 w 2524618"/>
                <a:gd name="connsiteY23" fmla="*/ 84197 h 270792"/>
                <a:gd name="connsiteX24" fmla="*/ 1365382 w 2524618"/>
                <a:gd name="connsiteY24" fmla="*/ 110811 h 270792"/>
                <a:gd name="connsiteX25" fmla="*/ 1412832 w 2524618"/>
                <a:gd name="connsiteY25" fmla="*/ 147125 h 270792"/>
                <a:gd name="connsiteX26" fmla="*/ 1467096 w 2524618"/>
                <a:gd name="connsiteY26" fmla="*/ 133210 h 270792"/>
                <a:gd name="connsiteX27" fmla="*/ 1492153 w 2524618"/>
                <a:gd name="connsiteY27" fmla="*/ 140049 h 270792"/>
                <a:gd name="connsiteX28" fmla="*/ 1507189 w 2524618"/>
                <a:gd name="connsiteY28" fmla="*/ 175433 h 270792"/>
                <a:gd name="connsiteX29" fmla="*/ 1592768 w 2524618"/>
                <a:gd name="connsiteY29" fmla="*/ 205383 h 270792"/>
                <a:gd name="connsiteX30" fmla="*/ 1648461 w 2524618"/>
                <a:gd name="connsiteY30" fmla="*/ 228202 h 270792"/>
                <a:gd name="connsiteX31" fmla="*/ 1741329 w 2524618"/>
                <a:gd name="connsiteY31" fmla="*/ 231753 h 270792"/>
                <a:gd name="connsiteX32" fmla="*/ 1819768 w 2524618"/>
                <a:gd name="connsiteY32" fmla="*/ 50342 h 270792"/>
                <a:gd name="connsiteX33" fmla="*/ 1857868 w 2524618"/>
                <a:gd name="connsiteY33" fmla="*/ 336 h 270792"/>
                <a:gd name="connsiteX34" fmla="*/ 1924543 w 2524618"/>
                <a:gd name="connsiteY34" fmla="*/ 67011 h 270792"/>
                <a:gd name="connsiteX35" fmla="*/ 1967406 w 2524618"/>
                <a:gd name="connsiteY35" fmla="*/ 40817 h 270792"/>
                <a:gd name="connsiteX36" fmla="*/ 2017412 w 2524618"/>
                <a:gd name="connsiteY36" fmla="*/ 78917 h 270792"/>
                <a:gd name="connsiteX37" fmla="*/ 2129331 w 2524618"/>
                <a:gd name="connsiteY37" fmla="*/ 95586 h 270792"/>
                <a:gd name="connsiteX38" fmla="*/ 2169812 w 2524618"/>
                <a:gd name="connsiteY38" fmla="*/ 38436 h 270792"/>
                <a:gd name="connsiteX39" fmla="*/ 2255537 w 2524618"/>
                <a:gd name="connsiteY39" fmla="*/ 78917 h 270792"/>
                <a:gd name="connsiteX40" fmla="*/ 2331737 w 2524618"/>
                <a:gd name="connsiteY40" fmla="*/ 47961 h 270792"/>
                <a:gd name="connsiteX41" fmla="*/ 2391268 w 2524618"/>
                <a:gd name="connsiteY41" fmla="*/ 74155 h 270792"/>
                <a:gd name="connsiteX42" fmla="*/ 2457943 w 2524618"/>
                <a:gd name="connsiteY42" fmla="*/ 45580 h 270792"/>
                <a:gd name="connsiteX43" fmla="*/ 2524618 w 2524618"/>
                <a:gd name="connsiteY43" fmla="*/ 31292 h 270792"/>
                <a:gd name="connsiteX0" fmla="*/ 0 w 2524618"/>
                <a:gd name="connsiteY0" fmla="*/ 270792 h 270792"/>
                <a:gd name="connsiteX1" fmla="*/ 209470 w 2524618"/>
                <a:gd name="connsiteY1" fmla="*/ 263104 h 270792"/>
                <a:gd name="connsiteX2" fmla="*/ 310653 w 2524618"/>
                <a:gd name="connsiteY2" fmla="*/ 240108 h 270792"/>
                <a:gd name="connsiteX3" fmla="*/ 387880 w 2524618"/>
                <a:gd name="connsiteY3" fmla="*/ 251157 h 270792"/>
                <a:gd name="connsiteX4" fmla="*/ 464796 w 2524618"/>
                <a:gd name="connsiteY4" fmla="*/ 234583 h 270792"/>
                <a:gd name="connsiteX5" fmla="*/ 504354 w 2524618"/>
                <a:gd name="connsiteY5" fmla="*/ 205696 h 270792"/>
                <a:gd name="connsiteX6" fmla="*/ 533852 w 2524618"/>
                <a:gd name="connsiteY6" fmla="*/ 224404 h 270792"/>
                <a:gd name="connsiteX7" fmla="*/ 582690 w 2524618"/>
                <a:gd name="connsiteY7" fmla="*/ 191027 h 270792"/>
                <a:gd name="connsiteX8" fmla="*/ 660985 w 2524618"/>
                <a:gd name="connsiteY8" fmla="*/ 185054 h 270792"/>
                <a:gd name="connsiteX9" fmla="*/ 714294 w 2524618"/>
                <a:gd name="connsiteY9" fmla="*/ 150369 h 270792"/>
                <a:gd name="connsiteX10" fmla="*/ 757588 w 2524618"/>
                <a:gd name="connsiteY10" fmla="*/ 123929 h 270792"/>
                <a:gd name="connsiteX11" fmla="*/ 800308 w 2524618"/>
                <a:gd name="connsiteY11" fmla="*/ 132626 h 270792"/>
                <a:gd name="connsiteX12" fmla="*/ 814881 w 2524618"/>
                <a:gd name="connsiteY12" fmla="*/ 93205 h 270792"/>
                <a:gd name="connsiteX13" fmla="*/ 842922 w 2524618"/>
                <a:gd name="connsiteY13" fmla="*/ 115508 h 270792"/>
                <a:gd name="connsiteX14" fmla="*/ 867268 w 2524618"/>
                <a:gd name="connsiteY14" fmla="*/ 90824 h 270792"/>
                <a:gd name="connsiteX15" fmla="*/ 891081 w 2524618"/>
                <a:gd name="connsiteY15" fmla="*/ 50342 h 270792"/>
                <a:gd name="connsiteX16" fmla="*/ 938706 w 2524618"/>
                <a:gd name="connsiteY16" fmla="*/ 90824 h 270792"/>
                <a:gd name="connsiteX17" fmla="*/ 1008542 w 2524618"/>
                <a:gd name="connsiteY17" fmla="*/ 25564 h 270792"/>
                <a:gd name="connsiteX18" fmla="*/ 1055387 w 2524618"/>
                <a:gd name="connsiteY18" fmla="*/ 88442 h 270792"/>
                <a:gd name="connsiteX19" fmla="*/ 1121777 w 2524618"/>
                <a:gd name="connsiteY19" fmla="*/ 32463 h 270792"/>
                <a:gd name="connsiteX20" fmla="*/ 1170465 w 2524618"/>
                <a:gd name="connsiteY20" fmla="*/ 92171 h 270792"/>
                <a:gd name="connsiteX21" fmla="*/ 1224992 w 2524618"/>
                <a:gd name="connsiteY21" fmla="*/ 48236 h 270792"/>
                <a:gd name="connsiteX22" fmla="*/ 1270519 w 2524618"/>
                <a:gd name="connsiteY22" fmla="*/ 100388 h 270792"/>
                <a:gd name="connsiteX23" fmla="*/ 1318679 w 2524618"/>
                <a:gd name="connsiteY23" fmla="*/ 84197 h 270792"/>
                <a:gd name="connsiteX24" fmla="*/ 1365382 w 2524618"/>
                <a:gd name="connsiteY24" fmla="*/ 110811 h 270792"/>
                <a:gd name="connsiteX25" fmla="*/ 1412832 w 2524618"/>
                <a:gd name="connsiteY25" fmla="*/ 147125 h 270792"/>
                <a:gd name="connsiteX26" fmla="*/ 1457181 w 2524618"/>
                <a:gd name="connsiteY26" fmla="*/ 123304 h 270792"/>
                <a:gd name="connsiteX27" fmla="*/ 1492153 w 2524618"/>
                <a:gd name="connsiteY27" fmla="*/ 140049 h 270792"/>
                <a:gd name="connsiteX28" fmla="*/ 1507189 w 2524618"/>
                <a:gd name="connsiteY28" fmla="*/ 175433 h 270792"/>
                <a:gd name="connsiteX29" fmla="*/ 1592768 w 2524618"/>
                <a:gd name="connsiteY29" fmla="*/ 205383 h 270792"/>
                <a:gd name="connsiteX30" fmla="*/ 1648461 w 2524618"/>
                <a:gd name="connsiteY30" fmla="*/ 228202 h 270792"/>
                <a:gd name="connsiteX31" fmla="*/ 1741329 w 2524618"/>
                <a:gd name="connsiteY31" fmla="*/ 231753 h 270792"/>
                <a:gd name="connsiteX32" fmla="*/ 1819768 w 2524618"/>
                <a:gd name="connsiteY32" fmla="*/ 50342 h 270792"/>
                <a:gd name="connsiteX33" fmla="*/ 1857868 w 2524618"/>
                <a:gd name="connsiteY33" fmla="*/ 336 h 270792"/>
                <a:gd name="connsiteX34" fmla="*/ 1924543 w 2524618"/>
                <a:gd name="connsiteY34" fmla="*/ 67011 h 270792"/>
                <a:gd name="connsiteX35" fmla="*/ 1967406 w 2524618"/>
                <a:gd name="connsiteY35" fmla="*/ 40817 h 270792"/>
                <a:gd name="connsiteX36" fmla="*/ 2017412 w 2524618"/>
                <a:gd name="connsiteY36" fmla="*/ 78917 h 270792"/>
                <a:gd name="connsiteX37" fmla="*/ 2129331 w 2524618"/>
                <a:gd name="connsiteY37" fmla="*/ 95586 h 270792"/>
                <a:gd name="connsiteX38" fmla="*/ 2169812 w 2524618"/>
                <a:gd name="connsiteY38" fmla="*/ 38436 h 270792"/>
                <a:gd name="connsiteX39" fmla="*/ 2255537 w 2524618"/>
                <a:gd name="connsiteY39" fmla="*/ 78917 h 270792"/>
                <a:gd name="connsiteX40" fmla="*/ 2331737 w 2524618"/>
                <a:gd name="connsiteY40" fmla="*/ 47961 h 270792"/>
                <a:gd name="connsiteX41" fmla="*/ 2391268 w 2524618"/>
                <a:gd name="connsiteY41" fmla="*/ 74155 h 270792"/>
                <a:gd name="connsiteX42" fmla="*/ 2457943 w 2524618"/>
                <a:gd name="connsiteY42" fmla="*/ 45580 h 270792"/>
                <a:gd name="connsiteX43" fmla="*/ 2524618 w 2524618"/>
                <a:gd name="connsiteY43" fmla="*/ 31292 h 270792"/>
                <a:gd name="connsiteX0" fmla="*/ 0 w 2524618"/>
                <a:gd name="connsiteY0" fmla="*/ 270792 h 270792"/>
                <a:gd name="connsiteX1" fmla="*/ 209470 w 2524618"/>
                <a:gd name="connsiteY1" fmla="*/ 263104 h 270792"/>
                <a:gd name="connsiteX2" fmla="*/ 310653 w 2524618"/>
                <a:gd name="connsiteY2" fmla="*/ 240108 h 270792"/>
                <a:gd name="connsiteX3" fmla="*/ 387880 w 2524618"/>
                <a:gd name="connsiteY3" fmla="*/ 251157 h 270792"/>
                <a:gd name="connsiteX4" fmla="*/ 464796 w 2524618"/>
                <a:gd name="connsiteY4" fmla="*/ 234583 h 270792"/>
                <a:gd name="connsiteX5" fmla="*/ 504354 w 2524618"/>
                <a:gd name="connsiteY5" fmla="*/ 205696 h 270792"/>
                <a:gd name="connsiteX6" fmla="*/ 533852 w 2524618"/>
                <a:gd name="connsiteY6" fmla="*/ 224404 h 270792"/>
                <a:gd name="connsiteX7" fmla="*/ 582690 w 2524618"/>
                <a:gd name="connsiteY7" fmla="*/ 191027 h 270792"/>
                <a:gd name="connsiteX8" fmla="*/ 660985 w 2524618"/>
                <a:gd name="connsiteY8" fmla="*/ 185054 h 270792"/>
                <a:gd name="connsiteX9" fmla="*/ 714294 w 2524618"/>
                <a:gd name="connsiteY9" fmla="*/ 150369 h 270792"/>
                <a:gd name="connsiteX10" fmla="*/ 757588 w 2524618"/>
                <a:gd name="connsiteY10" fmla="*/ 123929 h 270792"/>
                <a:gd name="connsiteX11" fmla="*/ 800308 w 2524618"/>
                <a:gd name="connsiteY11" fmla="*/ 132626 h 270792"/>
                <a:gd name="connsiteX12" fmla="*/ 814881 w 2524618"/>
                <a:gd name="connsiteY12" fmla="*/ 93205 h 270792"/>
                <a:gd name="connsiteX13" fmla="*/ 842922 w 2524618"/>
                <a:gd name="connsiteY13" fmla="*/ 115508 h 270792"/>
                <a:gd name="connsiteX14" fmla="*/ 867268 w 2524618"/>
                <a:gd name="connsiteY14" fmla="*/ 90824 h 270792"/>
                <a:gd name="connsiteX15" fmla="*/ 891081 w 2524618"/>
                <a:gd name="connsiteY15" fmla="*/ 50342 h 270792"/>
                <a:gd name="connsiteX16" fmla="*/ 938706 w 2524618"/>
                <a:gd name="connsiteY16" fmla="*/ 90824 h 270792"/>
                <a:gd name="connsiteX17" fmla="*/ 1008542 w 2524618"/>
                <a:gd name="connsiteY17" fmla="*/ 25564 h 270792"/>
                <a:gd name="connsiteX18" fmla="*/ 1055387 w 2524618"/>
                <a:gd name="connsiteY18" fmla="*/ 88442 h 270792"/>
                <a:gd name="connsiteX19" fmla="*/ 1121777 w 2524618"/>
                <a:gd name="connsiteY19" fmla="*/ 32463 h 270792"/>
                <a:gd name="connsiteX20" fmla="*/ 1170465 w 2524618"/>
                <a:gd name="connsiteY20" fmla="*/ 92171 h 270792"/>
                <a:gd name="connsiteX21" fmla="*/ 1224992 w 2524618"/>
                <a:gd name="connsiteY21" fmla="*/ 48236 h 270792"/>
                <a:gd name="connsiteX22" fmla="*/ 1270519 w 2524618"/>
                <a:gd name="connsiteY22" fmla="*/ 100388 h 270792"/>
                <a:gd name="connsiteX23" fmla="*/ 1318679 w 2524618"/>
                <a:gd name="connsiteY23" fmla="*/ 84197 h 270792"/>
                <a:gd name="connsiteX24" fmla="*/ 1365382 w 2524618"/>
                <a:gd name="connsiteY24" fmla="*/ 110811 h 270792"/>
                <a:gd name="connsiteX25" fmla="*/ 1412832 w 2524618"/>
                <a:gd name="connsiteY25" fmla="*/ 147125 h 270792"/>
                <a:gd name="connsiteX26" fmla="*/ 1457181 w 2524618"/>
                <a:gd name="connsiteY26" fmla="*/ 123304 h 270792"/>
                <a:gd name="connsiteX27" fmla="*/ 1488847 w 2524618"/>
                <a:gd name="connsiteY27" fmla="*/ 159861 h 270792"/>
                <a:gd name="connsiteX28" fmla="*/ 1507189 w 2524618"/>
                <a:gd name="connsiteY28" fmla="*/ 175433 h 270792"/>
                <a:gd name="connsiteX29" fmla="*/ 1592768 w 2524618"/>
                <a:gd name="connsiteY29" fmla="*/ 205383 h 270792"/>
                <a:gd name="connsiteX30" fmla="*/ 1648461 w 2524618"/>
                <a:gd name="connsiteY30" fmla="*/ 228202 h 270792"/>
                <a:gd name="connsiteX31" fmla="*/ 1741329 w 2524618"/>
                <a:gd name="connsiteY31" fmla="*/ 231753 h 270792"/>
                <a:gd name="connsiteX32" fmla="*/ 1819768 w 2524618"/>
                <a:gd name="connsiteY32" fmla="*/ 50342 h 270792"/>
                <a:gd name="connsiteX33" fmla="*/ 1857868 w 2524618"/>
                <a:gd name="connsiteY33" fmla="*/ 336 h 270792"/>
                <a:gd name="connsiteX34" fmla="*/ 1924543 w 2524618"/>
                <a:gd name="connsiteY34" fmla="*/ 67011 h 270792"/>
                <a:gd name="connsiteX35" fmla="*/ 1967406 w 2524618"/>
                <a:gd name="connsiteY35" fmla="*/ 40817 h 270792"/>
                <a:gd name="connsiteX36" fmla="*/ 2017412 w 2524618"/>
                <a:gd name="connsiteY36" fmla="*/ 78917 h 270792"/>
                <a:gd name="connsiteX37" fmla="*/ 2129331 w 2524618"/>
                <a:gd name="connsiteY37" fmla="*/ 95586 h 270792"/>
                <a:gd name="connsiteX38" fmla="*/ 2169812 w 2524618"/>
                <a:gd name="connsiteY38" fmla="*/ 38436 h 270792"/>
                <a:gd name="connsiteX39" fmla="*/ 2255537 w 2524618"/>
                <a:gd name="connsiteY39" fmla="*/ 78917 h 270792"/>
                <a:gd name="connsiteX40" fmla="*/ 2331737 w 2524618"/>
                <a:gd name="connsiteY40" fmla="*/ 47961 h 270792"/>
                <a:gd name="connsiteX41" fmla="*/ 2391268 w 2524618"/>
                <a:gd name="connsiteY41" fmla="*/ 74155 h 270792"/>
                <a:gd name="connsiteX42" fmla="*/ 2457943 w 2524618"/>
                <a:gd name="connsiteY42" fmla="*/ 45580 h 270792"/>
                <a:gd name="connsiteX43" fmla="*/ 2524618 w 2524618"/>
                <a:gd name="connsiteY43" fmla="*/ 31292 h 270792"/>
                <a:gd name="connsiteX0" fmla="*/ 0 w 2524618"/>
                <a:gd name="connsiteY0" fmla="*/ 270792 h 270792"/>
                <a:gd name="connsiteX1" fmla="*/ 209470 w 2524618"/>
                <a:gd name="connsiteY1" fmla="*/ 263104 h 270792"/>
                <a:gd name="connsiteX2" fmla="*/ 310653 w 2524618"/>
                <a:gd name="connsiteY2" fmla="*/ 240108 h 270792"/>
                <a:gd name="connsiteX3" fmla="*/ 387880 w 2524618"/>
                <a:gd name="connsiteY3" fmla="*/ 251157 h 270792"/>
                <a:gd name="connsiteX4" fmla="*/ 464796 w 2524618"/>
                <a:gd name="connsiteY4" fmla="*/ 234583 h 270792"/>
                <a:gd name="connsiteX5" fmla="*/ 504354 w 2524618"/>
                <a:gd name="connsiteY5" fmla="*/ 205696 h 270792"/>
                <a:gd name="connsiteX6" fmla="*/ 533852 w 2524618"/>
                <a:gd name="connsiteY6" fmla="*/ 224404 h 270792"/>
                <a:gd name="connsiteX7" fmla="*/ 582690 w 2524618"/>
                <a:gd name="connsiteY7" fmla="*/ 191027 h 270792"/>
                <a:gd name="connsiteX8" fmla="*/ 660985 w 2524618"/>
                <a:gd name="connsiteY8" fmla="*/ 185054 h 270792"/>
                <a:gd name="connsiteX9" fmla="*/ 714294 w 2524618"/>
                <a:gd name="connsiteY9" fmla="*/ 150369 h 270792"/>
                <a:gd name="connsiteX10" fmla="*/ 757588 w 2524618"/>
                <a:gd name="connsiteY10" fmla="*/ 123929 h 270792"/>
                <a:gd name="connsiteX11" fmla="*/ 800308 w 2524618"/>
                <a:gd name="connsiteY11" fmla="*/ 132626 h 270792"/>
                <a:gd name="connsiteX12" fmla="*/ 814881 w 2524618"/>
                <a:gd name="connsiteY12" fmla="*/ 93205 h 270792"/>
                <a:gd name="connsiteX13" fmla="*/ 842922 w 2524618"/>
                <a:gd name="connsiteY13" fmla="*/ 115508 h 270792"/>
                <a:gd name="connsiteX14" fmla="*/ 867268 w 2524618"/>
                <a:gd name="connsiteY14" fmla="*/ 90824 h 270792"/>
                <a:gd name="connsiteX15" fmla="*/ 891081 w 2524618"/>
                <a:gd name="connsiteY15" fmla="*/ 50342 h 270792"/>
                <a:gd name="connsiteX16" fmla="*/ 938706 w 2524618"/>
                <a:gd name="connsiteY16" fmla="*/ 90824 h 270792"/>
                <a:gd name="connsiteX17" fmla="*/ 1008542 w 2524618"/>
                <a:gd name="connsiteY17" fmla="*/ 25564 h 270792"/>
                <a:gd name="connsiteX18" fmla="*/ 1055387 w 2524618"/>
                <a:gd name="connsiteY18" fmla="*/ 88442 h 270792"/>
                <a:gd name="connsiteX19" fmla="*/ 1121777 w 2524618"/>
                <a:gd name="connsiteY19" fmla="*/ 32463 h 270792"/>
                <a:gd name="connsiteX20" fmla="*/ 1170465 w 2524618"/>
                <a:gd name="connsiteY20" fmla="*/ 92171 h 270792"/>
                <a:gd name="connsiteX21" fmla="*/ 1224992 w 2524618"/>
                <a:gd name="connsiteY21" fmla="*/ 48236 h 270792"/>
                <a:gd name="connsiteX22" fmla="*/ 1270519 w 2524618"/>
                <a:gd name="connsiteY22" fmla="*/ 100388 h 270792"/>
                <a:gd name="connsiteX23" fmla="*/ 1318679 w 2524618"/>
                <a:gd name="connsiteY23" fmla="*/ 84197 h 270792"/>
                <a:gd name="connsiteX24" fmla="*/ 1365382 w 2524618"/>
                <a:gd name="connsiteY24" fmla="*/ 110811 h 270792"/>
                <a:gd name="connsiteX25" fmla="*/ 1412832 w 2524618"/>
                <a:gd name="connsiteY25" fmla="*/ 147125 h 270792"/>
                <a:gd name="connsiteX26" fmla="*/ 1457181 w 2524618"/>
                <a:gd name="connsiteY26" fmla="*/ 123304 h 270792"/>
                <a:gd name="connsiteX27" fmla="*/ 1488847 w 2524618"/>
                <a:gd name="connsiteY27" fmla="*/ 159861 h 270792"/>
                <a:gd name="connsiteX28" fmla="*/ 1520409 w 2524618"/>
                <a:gd name="connsiteY28" fmla="*/ 151376 h 270792"/>
                <a:gd name="connsiteX29" fmla="*/ 1592768 w 2524618"/>
                <a:gd name="connsiteY29" fmla="*/ 205383 h 270792"/>
                <a:gd name="connsiteX30" fmla="*/ 1648461 w 2524618"/>
                <a:gd name="connsiteY30" fmla="*/ 228202 h 270792"/>
                <a:gd name="connsiteX31" fmla="*/ 1741329 w 2524618"/>
                <a:gd name="connsiteY31" fmla="*/ 231753 h 270792"/>
                <a:gd name="connsiteX32" fmla="*/ 1819768 w 2524618"/>
                <a:gd name="connsiteY32" fmla="*/ 50342 h 270792"/>
                <a:gd name="connsiteX33" fmla="*/ 1857868 w 2524618"/>
                <a:gd name="connsiteY33" fmla="*/ 336 h 270792"/>
                <a:gd name="connsiteX34" fmla="*/ 1924543 w 2524618"/>
                <a:gd name="connsiteY34" fmla="*/ 67011 h 270792"/>
                <a:gd name="connsiteX35" fmla="*/ 1967406 w 2524618"/>
                <a:gd name="connsiteY35" fmla="*/ 40817 h 270792"/>
                <a:gd name="connsiteX36" fmla="*/ 2017412 w 2524618"/>
                <a:gd name="connsiteY36" fmla="*/ 78917 h 270792"/>
                <a:gd name="connsiteX37" fmla="*/ 2129331 w 2524618"/>
                <a:gd name="connsiteY37" fmla="*/ 95586 h 270792"/>
                <a:gd name="connsiteX38" fmla="*/ 2169812 w 2524618"/>
                <a:gd name="connsiteY38" fmla="*/ 38436 h 270792"/>
                <a:gd name="connsiteX39" fmla="*/ 2255537 w 2524618"/>
                <a:gd name="connsiteY39" fmla="*/ 78917 h 270792"/>
                <a:gd name="connsiteX40" fmla="*/ 2331737 w 2524618"/>
                <a:gd name="connsiteY40" fmla="*/ 47961 h 270792"/>
                <a:gd name="connsiteX41" fmla="*/ 2391268 w 2524618"/>
                <a:gd name="connsiteY41" fmla="*/ 74155 h 270792"/>
                <a:gd name="connsiteX42" fmla="*/ 2457943 w 2524618"/>
                <a:gd name="connsiteY42" fmla="*/ 45580 h 270792"/>
                <a:gd name="connsiteX43" fmla="*/ 2524618 w 2524618"/>
                <a:gd name="connsiteY43" fmla="*/ 31292 h 270792"/>
                <a:gd name="connsiteX0" fmla="*/ 0 w 2524618"/>
                <a:gd name="connsiteY0" fmla="*/ 270792 h 270792"/>
                <a:gd name="connsiteX1" fmla="*/ 209470 w 2524618"/>
                <a:gd name="connsiteY1" fmla="*/ 263104 h 270792"/>
                <a:gd name="connsiteX2" fmla="*/ 310653 w 2524618"/>
                <a:gd name="connsiteY2" fmla="*/ 240108 h 270792"/>
                <a:gd name="connsiteX3" fmla="*/ 387880 w 2524618"/>
                <a:gd name="connsiteY3" fmla="*/ 251157 h 270792"/>
                <a:gd name="connsiteX4" fmla="*/ 464796 w 2524618"/>
                <a:gd name="connsiteY4" fmla="*/ 234583 h 270792"/>
                <a:gd name="connsiteX5" fmla="*/ 504354 w 2524618"/>
                <a:gd name="connsiteY5" fmla="*/ 205696 h 270792"/>
                <a:gd name="connsiteX6" fmla="*/ 533852 w 2524618"/>
                <a:gd name="connsiteY6" fmla="*/ 224404 h 270792"/>
                <a:gd name="connsiteX7" fmla="*/ 582690 w 2524618"/>
                <a:gd name="connsiteY7" fmla="*/ 191027 h 270792"/>
                <a:gd name="connsiteX8" fmla="*/ 660985 w 2524618"/>
                <a:gd name="connsiteY8" fmla="*/ 185054 h 270792"/>
                <a:gd name="connsiteX9" fmla="*/ 714294 w 2524618"/>
                <a:gd name="connsiteY9" fmla="*/ 150369 h 270792"/>
                <a:gd name="connsiteX10" fmla="*/ 757588 w 2524618"/>
                <a:gd name="connsiteY10" fmla="*/ 123929 h 270792"/>
                <a:gd name="connsiteX11" fmla="*/ 800308 w 2524618"/>
                <a:gd name="connsiteY11" fmla="*/ 132626 h 270792"/>
                <a:gd name="connsiteX12" fmla="*/ 814881 w 2524618"/>
                <a:gd name="connsiteY12" fmla="*/ 93205 h 270792"/>
                <a:gd name="connsiteX13" fmla="*/ 842922 w 2524618"/>
                <a:gd name="connsiteY13" fmla="*/ 115508 h 270792"/>
                <a:gd name="connsiteX14" fmla="*/ 867268 w 2524618"/>
                <a:gd name="connsiteY14" fmla="*/ 90824 h 270792"/>
                <a:gd name="connsiteX15" fmla="*/ 891081 w 2524618"/>
                <a:gd name="connsiteY15" fmla="*/ 50342 h 270792"/>
                <a:gd name="connsiteX16" fmla="*/ 938706 w 2524618"/>
                <a:gd name="connsiteY16" fmla="*/ 90824 h 270792"/>
                <a:gd name="connsiteX17" fmla="*/ 1008542 w 2524618"/>
                <a:gd name="connsiteY17" fmla="*/ 25564 h 270792"/>
                <a:gd name="connsiteX18" fmla="*/ 1055387 w 2524618"/>
                <a:gd name="connsiteY18" fmla="*/ 88442 h 270792"/>
                <a:gd name="connsiteX19" fmla="*/ 1121777 w 2524618"/>
                <a:gd name="connsiteY19" fmla="*/ 32463 h 270792"/>
                <a:gd name="connsiteX20" fmla="*/ 1170465 w 2524618"/>
                <a:gd name="connsiteY20" fmla="*/ 92171 h 270792"/>
                <a:gd name="connsiteX21" fmla="*/ 1224992 w 2524618"/>
                <a:gd name="connsiteY21" fmla="*/ 48236 h 270792"/>
                <a:gd name="connsiteX22" fmla="*/ 1270519 w 2524618"/>
                <a:gd name="connsiteY22" fmla="*/ 100388 h 270792"/>
                <a:gd name="connsiteX23" fmla="*/ 1318679 w 2524618"/>
                <a:gd name="connsiteY23" fmla="*/ 84197 h 270792"/>
                <a:gd name="connsiteX24" fmla="*/ 1365382 w 2524618"/>
                <a:gd name="connsiteY24" fmla="*/ 110811 h 270792"/>
                <a:gd name="connsiteX25" fmla="*/ 1412832 w 2524618"/>
                <a:gd name="connsiteY25" fmla="*/ 147125 h 270792"/>
                <a:gd name="connsiteX26" fmla="*/ 1457181 w 2524618"/>
                <a:gd name="connsiteY26" fmla="*/ 123304 h 270792"/>
                <a:gd name="connsiteX27" fmla="*/ 1488847 w 2524618"/>
                <a:gd name="connsiteY27" fmla="*/ 159861 h 270792"/>
                <a:gd name="connsiteX28" fmla="*/ 1520409 w 2524618"/>
                <a:gd name="connsiteY28" fmla="*/ 151376 h 270792"/>
                <a:gd name="connsiteX29" fmla="*/ 1586158 w 2524618"/>
                <a:gd name="connsiteY29" fmla="*/ 205383 h 270792"/>
                <a:gd name="connsiteX30" fmla="*/ 1648461 w 2524618"/>
                <a:gd name="connsiteY30" fmla="*/ 228202 h 270792"/>
                <a:gd name="connsiteX31" fmla="*/ 1741329 w 2524618"/>
                <a:gd name="connsiteY31" fmla="*/ 231753 h 270792"/>
                <a:gd name="connsiteX32" fmla="*/ 1819768 w 2524618"/>
                <a:gd name="connsiteY32" fmla="*/ 50342 h 270792"/>
                <a:gd name="connsiteX33" fmla="*/ 1857868 w 2524618"/>
                <a:gd name="connsiteY33" fmla="*/ 336 h 270792"/>
                <a:gd name="connsiteX34" fmla="*/ 1924543 w 2524618"/>
                <a:gd name="connsiteY34" fmla="*/ 67011 h 270792"/>
                <a:gd name="connsiteX35" fmla="*/ 1967406 w 2524618"/>
                <a:gd name="connsiteY35" fmla="*/ 40817 h 270792"/>
                <a:gd name="connsiteX36" fmla="*/ 2017412 w 2524618"/>
                <a:gd name="connsiteY36" fmla="*/ 78917 h 270792"/>
                <a:gd name="connsiteX37" fmla="*/ 2129331 w 2524618"/>
                <a:gd name="connsiteY37" fmla="*/ 95586 h 270792"/>
                <a:gd name="connsiteX38" fmla="*/ 2169812 w 2524618"/>
                <a:gd name="connsiteY38" fmla="*/ 38436 h 270792"/>
                <a:gd name="connsiteX39" fmla="*/ 2255537 w 2524618"/>
                <a:gd name="connsiteY39" fmla="*/ 78917 h 270792"/>
                <a:gd name="connsiteX40" fmla="*/ 2331737 w 2524618"/>
                <a:gd name="connsiteY40" fmla="*/ 47961 h 270792"/>
                <a:gd name="connsiteX41" fmla="*/ 2391268 w 2524618"/>
                <a:gd name="connsiteY41" fmla="*/ 74155 h 270792"/>
                <a:gd name="connsiteX42" fmla="*/ 2457943 w 2524618"/>
                <a:gd name="connsiteY42" fmla="*/ 45580 h 270792"/>
                <a:gd name="connsiteX43" fmla="*/ 2524618 w 2524618"/>
                <a:gd name="connsiteY43" fmla="*/ 31292 h 270792"/>
                <a:gd name="connsiteX0" fmla="*/ 0 w 2524618"/>
                <a:gd name="connsiteY0" fmla="*/ 270792 h 270792"/>
                <a:gd name="connsiteX1" fmla="*/ 209470 w 2524618"/>
                <a:gd name="connsiteY1" fmla="*/ 263104 h 270792"/>
                <a:gd name="connsiteX2" fmla="*/ 310653 w 2524618"/>
                <a:gd name="connsiteY2" fmla="*/ 240108 h 270792"/>
                <a:gd name="connsiteX3" fmla="*/ 387880 w 2524618"/>
                <a:gd name="connsiteY3" fmla="*/ 251157 h 270792"/>
                <a:gd name="connsiteX4" fmla="*/ 464796 w 2524618"/>
                <a:gd name="connsiteY4" fmla="*/ 234583 h 270792"/>
                <a:gd name="connsiteX5" fmla="*/ 504354 w 2524618"/>
                <a:gd name="connsiteY5" fmla="*/ 205696 h 270792"/>
                <a:gd name="connsiteX6" fmla="*/ 533852 w 2524618"/>
                <a:gd name="connsiteY6" fmla="*/ 224404 h 270792"/>
                <a:gd name="connsiteX7" fmla="*/ 582690 w 2524618"/>
                <a:gd name="connsiteY7" fmla="*/ 191027 h 270792"/>
                <a:gd name="connsiteX8" fmla="*/ 660985 w 2524618"/>
                <a:gd name="connsiteY8" fmla="*/ 185054 h 270792"/>
                <a:gd name="connsiteX9" fmla="*/ 714294 w 2524618"/>
                <a:gd name="connsiteY9" fmla="*/ 150369 h 270792"/>
                <a:gd name="connsiteX10" fmla="*/ 757588 w 2524618"/>
                <a:gd name="connsiteY10" fmla="*/ 123929 h 270792"/>
                <a:gd name="connsiteX11" fmla="*/ 800308 w 2524618"/>
                <a:gd name="connsiteY11" fmla="*/ 132626 h 270792"/>
                <a:gd name="connsiteX12" fmla="*/ 814881 w 2524618"/>
                <a:gd name="connsiteY12" fmla="*/ 93205 h 270792"/>
                <a:gd name="connsiteX13" fmla="*/ 842922 w 2524618"/>
                <a:gd name="connsiteY13" fmla="*/ 115508 h 270792"/>
                <a:gd name="connsiteX14" fmla="*/ 867268 w 2524618"/>
                <a:gd name="connsiteY14" fmla="*/ 90824 h 270792"/>
                <a:gd name="connsiteX15" fmla="*/ 891081 w 2524618"/>
                <a:gd name="connsiteY15" fmla="*/ 50342 h 270792"/>
                <a:gd name="connsiteX16" fmla="*/ 938706 w 2524618"/>
                <a:gd name="connsiteY16" fmla="*/ 90824 h 270792"/>
                <a:gd name="connsiteX17" fmla="*/ 1008542 w 2524618"/>
                <a:gd name="connsiteY17" fmla="*/ 25564 h 270792"/>
                <a:gd name="connsiteX18" fmla="*/ 1055387 w 2524618"/>
                <a:gd name="connsiteY18" fmla="*/ 88442 h 270792"/>
                <a:gd name="connsiteX19" fmla="*/ 1121777 w 2524618"/>
                <a:gd name="connsiteY19" fmla="*/ 32463 h 270792"/>
                <a:gd name="connsiteX20" fmla="*/ 1170465 w 2524618"/>
                <a:gd name="connsiteY20" fmla="*/ 92171 h 270792"/>
                <a:gd name="connsiteX21" fmla="*/ 1224992 w 2524618"/>
                <a:gd name="connsiteY21" fmla="*/ 48236 h 270792"/>
                <a:gd name="connsiteX22" fmla="*/ 1270519 w 2524618"/>
                <a:gd name="connsiteY22" fmla="*/ 100388 h 270792"/>
                <a:gd name="connsiteX23" fmla="*/ 1318679 w 2524618"/>
                <a:gd name="connsiteY23" fmla="*/ 84197 h 270792"/>
                <a:gd name="connsiteX24" fmla="*/ 1365382 w 2524618"/>
                <a:gd name="connsiteY24" fmla="*/ 110811 h 270792"/>
                <a:gd name="connsiteX25" fmla="*/ 1412832 w 2524618"/>
                <a:gd name="connsiteY25" fmla="*/ 147125 h 270792"/>
                <a:gd name="connsiteX26" fmla="*/ 1457181 w 2524618"/>
                <a:gd name="connsiteY26" fmla="*/ 123304 h 270792"/>
                <a:gd name="connsiteX27" fmla="*/ 1488847 w 2524618"/>
                <a:gd name="connsiteY27" fmla="*/ 159861 h 270792"/>
                <a:gd name="connsiteX28" fmla="*/ 1520409 w 2524618"/>
                <a:gd name="connsiteY28" fmla="*/ 151376 h 270792"/>
                <a:gd name="connsiteX29" fmla="*/ 1586158 w 2524618"/>
                <a:gd name="connsiteY29" fmla="*/ 205383 h 270792"/>
                <a:gd name="connsiteX30" fmla="*/ 1648461 w 2524618"/>
                <a:gd name="connsiteY30" fmla="*/ 250844 h 270792"/>
                <a:gd name="connsiteX31" fmla="*/ 1741329 w 2524618"/>
                <a:gd name="connsiteY31" fmla="*/ 231753 h 270792"/>
                <a:gd name="connsiteX32" fmla="*/ 1819768 w 2524618"/>
                <a:gd name="connsiteY32" fmla="*/ 50342 h 270792"/>
                <a:gd name="connsiteX33" fmla="*/ 1857868 w 2524618"/>
                <a:gd name="connsiteY33" fmla="*/ 336 h 270792"/>
                <a:gd name="connsiteX34" fmla="*/ 1924543 w 2524618"/>
                <a:gd name="connsiteY34" fmla="*/ 67011 h 270792"/>
                <a:gd name="connsiteX35" fmla="*/ 1967406 w 2524618"/>
                <a:gd name="connsiteY35" fmla="*/ 40817 h 270792"/>
                <a:gd name="connsiteX36" fmla="*/ 2017412 w 2524618"/>
                <a:gd name="connsiteY36" fmla="*/ 78917 h 270792"/>
                <a:gd name="connsiteX37" fmla="*/ 2129331 w 2524618"/>
                <a:gd name="connsiteY37" fmla="*/ 95586 h 270792"/>
                <a:gd name="connsiteX38" fmla="*/ 2169812 w 2524618"/>
                <a:gd name="connsiteY38" fmla="*/ 38436 h 270792"/>
                <a:gd name="connsiteX39" fmla="*/ 2255537 w 2524618"/>
                <a:gd name="connsiteY39" fmla="*/ 78917 h 270792"/>
                <a:gd name="connsiteX40" fmla="*/ 2331737 w 2524618"/>
                <a:gd name="connsiteY40" fmla="*/ 47961 h 270792"/>
                <a:gd name="connsiteX41" fmla="*/ 2391268 w 2524618"/>
                <a:gd name="connsiteY41" fmla="*/ 74155 h 270792"/>
                <a:gd name="connsiteX42" fmla="*/ 2457943 w 2524618"/>
                <a:gd name="connsiteY42" fmla="*/ 45580 h 270792"/>
                <a:gd name="connsiteX43" fmla="*/ 2524618 w 2524618"/>
                <a:gd name="connsiteY43" fmla="*/ 31292 h 270792"/>
                <a:gd name="connsiteX0" fmla="*/ 0 w 2524618"/>
                <a:gd name="connsiteY0" fmla="*/ 270770 h 270770"/>
                <a:gd name="connsiteX1" fmla="*/ 209470 w 2524618"/>
                <a:gd name="connsiteY1" fmla="*/ 263082 h 270770"/>
                <a:gd name="connsiteX2" fmla="*/ 310653 w 2524618"/>
                <a:gd name="connsiteY2" fmla="*/ 240086 h 270770"/>
                <a:gd name="connsiteX3" fmla="*/ 387880 w 2524618"/>
                <a:gd name="connsiteY3" fmla="*/ 251135 h 270770"/>
                <a:gd name="connsiteX4" fmla="*/ 464796 w 2524618"/>
                <a:gd name="connsiteY4" fmla="*/ 234561 h 270770"/>
                <a:gd name="connsiteX5" fmla="*/ 504354 w 2524618"/>
                <a:gd name="connsiteY5" fmla="*/ 205674 h 270770"/>
                <a:gd name="connsiteX6" fmla="*/ 533852 w 2524618"/>
                <a:gd name="connsiteY6" fmla="*/ 224382 h 270770"/>
                <a:gd name="connsiteX7" fmla="*/ 582690 w 2524618"/>
                <a:gd name="connsiteY7" fmla="*/ 191005 h 270770"/>
                <a:gd name="connsiteX8" fmla="*/ 660985 w 2524618"/>
                <a:gd name="connsiteY8" fmla="*/ 185032 h 270770"/>
                <a:gd name="connsiteX9" fmla="*/ 714294 w 2524618"/>
                <a:gd name="connsiteY9" fmla="*/ 150347 h 270770"/>
                <a:gd name="connsiteX10" fmla="*/ 757588 w 2524618"/>
                <a:gd name="connsiteY10" fmla="*/ 123907 h 270770"/>
                <a:gd name="connsiteX11" fmla="*/ 800308 w 2524618"/>
                <a:gd name="connsiteY11" fmla="*/ 132604 h 270770"/>
                <a:gd name="connsiteX12" fmla="*/ 814881 w 2524618"/>
                <a:gd name="connsiteY12" fmla="*/ 93183 h 270770"/>
                <a:gd name="connsiteX13" fmla="*/ 842922 w 2524618"/>
                <a:gd name="connsiteY13" fmla="*/ 115486 h 270770"/>
                <a:gd name="connsiteX14" fmla="*/ 867268 w 2524618"/>
                <a:gd name="connsiteY14" fmla="*/ 90802 h 270770"/>
                <a:gd name="connsiteX15" fmla="*/ 891081 w 2524618"/>
                <a:gd name="connsiteY15" fmla="*/ 50320 h 270770"/>
                <a:gd name="connsiteX16" fmla="*/ 938706 w 2524618"/>
                <a:gd name="connsiteY16" fmla="*/ 90802 h 270770"/>
                <a:gd name="connsiteX17" fmla="*/ 1008542 w 2524618"/>
                <a:gd name="connsiteY17" fmla="*/ 25542 h 270770"/>
                <a:gd name="connsiteX18" fmla="*/ 1055387 w 2524618"/>
                <a:gd name="connsiteY18" fmla="*/ 88420 h 270770"/>
                <a:gd name="connsiteX19" fmla="*/ 1121777 w 2524618"/>
                <a:gd name="connsiteY19" fmla="*/ 32441 h 270770"/>
                <a:gd name="connsiteX20" fmla="*/ 1170465 w 2524618"/>
                <a:gd name="connsiteY20" fmla="*/ 92149 h 270770"/>
                <a:gd name="connsiteX21" fmla="*/ 1224992 w 2524618"/>
                <a:gd name="connsiteY21" fmla="*/ 48214 h 270770"/>
                <a:gd name="connsiteX22" fmla="*/ 1270519 w 2524618"/>
                <a:gd name="connsiteY22" fmla="*/ 100366 h 270770"/>
                <a:gd name="connsiteX23" fmla="*/ 1318679 w 2524618"/>
                <a:gd name="connsiteY23" fmla="*/ 84175 h 270770"/>
                <a:gd name="connsiteX24" fmla="*/ 1365382 w 2524618"/>
                <a:gd name="connsiteY24" fmla="*/ 110789 h 270770"/>
                <a:gd name="connsiteX25" fmla="*/ 1412832 w 2524618"/>
                <a:gd name="connsiteY25" fmla="*/ 147103 h 270770"/>
                <a:gd name="connsiteX26" fmla="*/ 1457181 w 2524618"/>
                <a:gd name="connsiteY26" fmla="*/ 123282 h 270770"/>
                <a:gd name="connsiteX27" fmla="*/ 1488847 w 2524618"/>
                <a:gd name="connsiteY27" fmla="*/ 159839 h 270770"/>
                <a:gd name="connsiteX28" fmla="*/ 1520409 w 2524618"/>
                <a:gd name="connsiteY28" fmla="*/ 151354 h 270770"/>
                <a:gd name="connsiteX29" fmla="*/ 1586158 w 2524618"/>
                <a:gd name="connsiteY29" fmla="*/ 205361 h 270770"/>
                <a:gd name="connsiteX30" fmla="*/ 1648461 w 2524618"/>
                <a:gd name="connsiteY30" fmla="*/ 250822 h 270770"/>
                <a:gd name="connsiteX31" fmla="*/ 1721498 w 2524618"/>
                <a:gd name="connsiteY31" fmla="*/ 223240 h 270770"/>
                <a:gd name="connsiteX32" fmla="*/ 1819768 w 2524618"/>
                <a:gd name="connsiteY32" fmla="*/ 50320 h 270770"/>
                <a:gd name="connsiteX33" fmla="*/ 1857868 w 2524618"/>
                <a:gd name="connsiteY33" fmla="*/ 314 h 270770"/>
                <a:gd name="connsiteX34" fmla="*/ 1924543 w 2524618"/>
                <a:gd name="connsiteY34" fmla="*/ 66989 h 270770"/>
                <a:gd name="connsiteX35" fmla="*/ 1967406 w 2524618"/>
                <a:gd name="connsiteY35" fmla="*/ 40795 h 270770"/>
                <a:gd name="connsiteX36" fmla="*/ 2017412 w 2524618"/>
                <a:gd name="connsiteY36" fmla="*/ 78895 h 270770"/>
                <a:gd name="connsiteX37" fmla="*/ 2129331 w 2524618"/>
                <a:gd name="connsiteY37" fmla="*/ 95564 h 270770"/>
                <a:gd name="connsiteX38" fmla="*/ 2169812 w 2524618"/>
                <a:gd name="connsiteY38" fmla="*/ 38414 h 270770"/>
                <a:gd name="connsiteX39" fmla="*/ 2255537 w 2524618"/>
                <a:gd name="connsiteY39" fmla="*/ 78895 h 270770"/>
                <a:gd name="connsiteX40" fmla="*/ 2331737 w 2524618"/>
                <a:gd name="connsiteY40" fmla="*/ 47939 h 270770"/>
                <a:gd name="connsiteX41" fmla="*/ 2391268 w 2524618"/>
                <a:gd name="connsiteY41" fmla="*/ 74133 h 270770"/>
                <a:gd name="connsiteX42" fmla="*/ 2457943 w 2524618"/>
                <a:gd name="connsiteY42" fmla="*/ 45558 h 270770"/>
                <a:gd name="connsiteX43" fmla="*/ 2524618 w 2524618"/>
                <a:gd name="connsiteY43" fmla="*/ 31270 h 270770"/>
                <a:gd name="connsiteX0" fmla="*/ 0 w 2524618"/>
                <a:gd name="connsiteY0" fmla="*/ 270901 h 270901"/>
                <a:gd name="connsiteX1" fmla="*/ 209470 w 2524618"/>
                <a:gd name="connsiteY1" fmla="*/ 263213 h 270901"/>
                <a:gd name="connsiteX2" fmla="*/ 310653 w 2524618"/>
                <a:gd name="connsiteY2" fmla="*/ 240217 h 270901"/>
                <a:gd name="connsiteX3" fmla="*/ 387880 w 2524618"/>
                <a:gd name="connsiteY3" fmla="*/ 251266 h 270901"/>
                <a:gd name="connsiteX4" fmla="*/ 464796 w 2524618"/>
                <a:gd name="connsiteY4" fmla="*/ 234692 h 270901"/>
                <a:gd name="connsiteX5" fmla="*/ 504354 w 2524618"/>
                <a:gd name="connsiteY5" fmla="*/ 205805 h 270901"/>
                <a:gd name="connsiteX6" fmla="*/ 533852 w 2524618"/>
                <a:gd name="connsiteY6" fmla="*/ 224513 h 270901"/>
                <a:gd name="connsiteX7" fmla="*/ 582690 w 2524618"/>
                <a:gd name="connsiteY7" fmla="*/ 191136 h 270901"/>
                <a:gd name="connsiteX8" fmla="*/ 660985 w 2524618"/>
                <a:gd name="connsiteY8" fmla="*/ 185163 h 270901"/>
                <a:gd name="connsiteX9" fmla="*/ 714294 w 2524618"/>
                <a:gd name="connsiteY9" fmla="*/ 150478 h 270901"/>
                <a:gd name="connsiteX10" fmla="*/ 757588 w 2524618"/>
                <a:gd name="connsiteY10" fmla="*/ 124038 h 270901"/>
                <a:gd name="connsiteX11" fmla="*/ 800308 w 2524618"/>
                <a:gd name="connsiteY11" fmla="*/ 132735 h 270901"/>
                <a:gd name="connsiteX12" fmla="*/ 814881 w 2524618"/>
                <a:gd name="connsiteY12" fmla="*/ 93314 h 270901"/>
                <a:gd name="connsiteX13" fmla="*/ 842922 w 2524618"/>
                <a:gd name="connsiteY13" fmla="*/ 115617 h 270901"/>
                <a:gd name="connsiteX14" fmla="*/ 867268 w 2524618"/>
                <a:gd name="connsiteY14" fmla="*/ 90933 h 270901"/>
                <a:gd name="connsiteX15" fmla="*/ 891081 w 2524618"/>
                <a:gd name="connsiteY15" fmla="*/ 50451 h 270901"/>
                <a:gd name="connsiteX16" fmla="*/ 938706 w 2524618"/>
                <a:gd name="connsiteY16" fmla="*/ 90933 h 270901"/>
                <a:gd name="connsiteX17" fmla="*/ 1008542 w 2524618"/>
                <a:gd name="connsiteY17" fmla="*/ 25673 h 270901"/>
                <a:gd name="connsiteX18" fmla="*/ 1055387 w 2524618"/>
                <a:gd name="connsiteY18" fmla="*/ 88551 h 270901"/>
                <a:gd name="connsiteX19" fmla="*/ 1121777 w 2524618"/>
                <a:gd name="connsiteY19" fmla="*/ 32572 h 270901"/>
                <a:gd name="connsiteX20" fmla="*/ 1170465 w 2524618"/>
                <a:gd name="connsiteY20" fmla="*/ 92280 h 270901"/>
                <a:gd name="connsiteX21" fmla="*/ 1224992 w 2524618"/>
                <a:gd name="connsiteY21" fmla="*/ 48345 h 270901"/>
                <a:gd name="connsiteX22" fmla="*/ 1270519 w 2524618"/>
                <a:gd name="connsiteY22" fmla="*/ 100497 h 270901"/>
                <a:gd name="connsiteX23" fmla="*/ 1318679 w 2524618"/>
                <a:gd name="connsiteY23" fmla="*/ 84306 h 270901"/>
                <a:gd name="connsiteX24" fmla="*/ 1365382 w 2524618"/>
                <a:gd name="connsiteY24" fmla="*/ 110920 h 270901"/>
                <a:gd name="connsiteX25" fmla="*/ 1412832 w 2524618"/>
                <a:gd name="connsiteY25" fmla="*/ 147234 h 270901"/>
                <a:gd name="connsiteX26" fmla="*/ 1457181 w 2524618"/>
                <a:gd name="connsiteY26" fmla="*/ 123413 h 270901"/>
                <a:gd name="connsiteX27" fmla="*/ 1488847 w 2524618"/>
                <a:gd name="connsiteY27" fmla="*/ 159970 h 270901"/>
                <a:gd name="connsiteX28" fmla="*/ 1520409 w 2524618"/>
                <a:gd name="connsiteY28" fmla="*/ 151485 h 270901"/>
                <a:gd name="connsiteX29" fmla="*/ 1586158 w 2524618"/>
                <a:gd name="connsiteY29" fmla="*/ 205492 h 270901"/>
                <a:gd name="connsiteX30" fmla="*/ 1648461 w 2524618"/>
                <a:gd name="connsiteY30" fmla="*/ 250953 h 270901"/>
                <a:gd name="connsiteX31" fmla="*/ 1721498 w 2524618"/>
                <a:gd name="connsiteY31" fmla="*/ 223371 h 270901"/>
                <a:gd name="connsiteX32" fmla="*/ 1749947 w 2524618"/>
                <a:gd name="connsiteY32" fmla="*/ 260446 h 270901"/>
                <a:gd name="connsiteX33" fmla="*/ 1819768 w 2524618"/>
                <a:gd name="connsiteY33" fmla="*/ 50451 h 270901"/>
                <a:gd name="connsiteX34" fmla="*/ 1857868 w 2524618"/>
                <a:gd name="connsiteY34" fmla="*/ 445 h 270901"/>
                <a:gd name="connsiteX35" fmla="*/ 1924543 w 2524618"/>
                <a:gd name="connsiteY35" fmla="*/ 67120 h 270901"/>
                <a:gd name="connsiteX36" fmla="*/ 1967406 w 2524618"/>
                <a:gd name="connsiteY36" fmla="*/ 40926 h 270901"/>
                <a:gd name="connsiteX37" fmla="*/ 2017412 w 2524618"/>
                <a:gd name="connsiteY37" fmla="*/ 79026 h 270901"/>
                <a:gd name="connsiteX38" fmla="*/ 2129331 w 2524618"/>
                <a:gd name="connsiteY38" fmla="*/ 95695 h 270901"/>
                <a:gd name="connsiteX39" fmla="*/ 2169812 w 2524618"/>
                <a:gd name="connsiteY39" fmla="*/ 38545 h 270901"/>
                <a:gd name="connsiteX40" fmla="*/ 2255537 w 2524618"/>
                <a:gd name="connsiteY40" fmla="*/ 79026 h 270901"/>
                <a:gd name="connsiteX41" fmla="*/ 2331737 w 2524618"/>
                <a:gd name="connsiteY41" fmla="*/ 48070 h 270901"/>
                <a:gd name="connsiteX42" fmla="*/ 2391268 w 2524618"/>
                <a:gd name="connsiteY42" fmla="*/ 74264 h 270901"/>
                <a:gd name="connsiteX43" fmla="*/ 2457943 w 2524618"/>
                <a:gd name="connsiteY43" fmla="*/ 45689 h 270901"/>
                <a:gd name="connsiteX44" fmla="*/ 2524618 w 2524618"/>
                <a:gd name="connsiteY44" fmla="*/ 31401 h 270901"/>
                <a:gd name="connsiteX0" fmla="*/ 0 w 2524618"/>
                <a:gd name="connsiteY0" fmla="*/ 276713 h 276713"/>
                <a:gd name="connsiteX1" fmla="*/ 209470 w 2524618"/>
                <a:gd name="connsiteY1" fmla="*/ 269025 h 276713"/>
                <a:gd name="connsiteX2" fmla="*/ 310653 w 2524618"/>
                <a:gd name="connsiteY2" fmla="*/ 246029 h 276713"/>
                <a:gd name="connsiteX3" fmla="*/ 387880 w 2524618"/>
                <a:gd name="connsiteY3" fmla="*/ 257078 h 276713"/>
                <a:gd name="connsiteX4" fmla="*/ 464796 w 2524618"/>
                <a:gd name="connsiteY4" fmla="*/ 240504 h 276713"/>
                <a:gd name="connsiteX5" fmla="*/ 504354 w 2524618"/>
                <a:gd name="connsiteY5" fmla="*/ 211617 h 276713"/>
                <a:gd name="connsiteX6" fmla="*/ 533852 w 2524618"/>
                <a:gd name="connsiteY6" fmla="*/ 230325 h 276713"/>
                <a:gd name="connsiteX7" fmla="*/ 582690 w 2524618"/>
                <a:gd name="connsiteY7" fmla="*/ 196948 h 276713"/>
                <a:gd name="connsiteX8" fmla="*/ 660985 w 2524618"/>
                <a:gd name="connsiteY8" fmla="*/ 190975 h 276713"/>
                <a:gd name="connsiteX9" fmla="*/ 714294 w 2524618"/>
                <a:gd name="connsiteY9" fmla="*/ 156290 h 276713"/>
                <a:gd name="connsiteX10" fmla="*/ 757588 w 2524618"/>
                <a:gd name="connsiteY10" fmla="*/ 129850 h 276713"/>
                <a:gd name="connsiteX11" fmla="*/ 800308 w 2524618"/>
                <a:gd name="connsiteY11" fmla="*/ 138547 h 276713"/>
                <a:gd name="connsiteX12" fmla="*/ 814881 w 2524618"/>
                <a:gd name="connsiteY12" fmla="*/ 99126 h 276713"/>
                <a:gd name="connsiteX13" fmla="*/ 842922 w 2524618"/>
                <a:gd name="connsiteY13" fmla="*/ 121429 h 276713"/>
                <a:gd name="connsiteX14" fmla="*/ 867268 w 2524618"/>
                <a:gd name="connsiteY14" fmla="*/ 96745 h 276713"/>
                <a:gd name="connsiteX15" fmla="*/ 891081 w 2524618"/>
                <a:gd name="connsiteY15" fmla="*/ 56263 h 276713"/>
                <a:gd name="connsiteX16" fmla="*/ 938706 w 2524618"/>
                <a:gd name="connsiteY16" fmla="*/ 96745 h 276713"/>
                <a:gd name="connsiteX17" fmla="*/ 1008542 w 2524618"/>
                <a:gd name="connsiteY17" fmla="*/ 31485 h 276713"/>
                <a:gd name="connsiteX18" fmla="*/ 1055387 w 2524618"/>
                <a:gd name="connsiteY18" fmla="*/ 94363 h 276713"/>
                <a:gd name="connsiteX19" fmla="*/ 1121777 w 2524618"/>
                <a:gd name="connsiteY19" fmla="*/ 38384 h 276713"/>
                <a:gd name="connsiteX20" fmla="*/ 1170465 w 2524618"/>
                <a:gd name="connsiteY20" fmla="*/ 98092 h 276713"/>
                <a:gd name="connsiteX21" fmla="*/ 1224992 w 2524618"/>
                <a:gd name="connsiteY21" fmla="*/ 54157 h 276713"/>
                <a:gd name="connsiteX22" fmla="*/ 1270519 w 2524618"/>
                <a:gd name="connsiteY22" fmla="*/ 106309 h 276713"/>
                <a:gd name="connsiteX23" fmla="*/ 1318679 w 2524618"/>
                <a:gd name="connsiteY23" fmla="*/ 90118 h 276713"/>
                <a:gd name="connsiteX24" fmla="*/ 1365382 w 2524618"/>
                <a:gd name="connsiteY24" fmla="*/ 116732 h 276713"/>
                <a:gd name="connsiteX25" fmla="*/ 1412832 w 2524618"/>
                <a:gd name="connsiteY25" fmla="*/ 153046 h 276713"/>
                <a:gd name="connsiteX26" fmla="*/ 1457181 w 2524618"/>
                <a:gd name="connsiteY26" fmla="*/ 129225 h 276713"/>
                <a:gd name="connsiteX27" fmla="*/ 1488847 w 2524618"/>
                <a:gd name="connsiteY27" fmla="*/ 165782 h 276713"/>
                <a:gd name="connsiteX28" fmla="*/ 1520409 w 2524618"/>
                <a:gd name="connsiteY28" fmla="*/ 157297 h 276713"/>
                <a:gd name="connsiteX29" fmla="*/ 1586158 w 2524618"/>
                <a:gd name="connsiteY29" fmla="*/ 211304 h 276713"/>
                <a:gd name="connsiteX30" fmla="*/ 1648461 w 2524618"/>
                <a:gd name="connsiteY30" fmla="*/ 256765 h 276713"/>
                <a:gd name="connsiteX31" fmla="*/ 1721498 w 2524618"/>
                <a:gd name="connsiteY31" fmla="*/ 229183 h 276713"/>
                <a:gd name="connsiteX32" fmla="*/ 1749947 w 2524618"/>
                <a:gd name="connsiteY32" fmla="*/ 266258 h 276713"/>
                <a:gd name="connsiteX33" fmla="*/ 1826377 w 2524618"/>
                <a:gd name="connsiteY33" fmla="*/ 255799 h 276713"/>
                <a:gd name="connsiteX34" fmla="*/ 1857868 w 2524618"/>
                <a:gd name="connsiteY34" fmla="*/ 6257 h 276713"/>
                <a:gd name="connsiteX35" fmla="*/ 1924543 w 2524618"/>
                <a:gd name="connsiteY35" fmla="*/ 72932 h 276713"/>
                <a:gd name="connsiteX36" fmla="*/ 1967406 w 2524618"/>
                <a:gd name="connsiteY36" fmla="*/ 46738 h 276713"/>
                <a:gd name="connsiteX37" fmla="*/ 2017412 w 2524618"/>
                <a:gd name="connsiteY37" fmla="*/ 84838 h 276713"/>
                <a:gd name="connsiteX38" fmla="*/ 2129331 w 2524618"/>
                <a:gd name="connsiteY38" fmla="*/ 101507 h 276713"/>
                <a:gd name="connsiteX39" fmla="*/ 2169812 w 2524618"/>
                <a:gd name="connsiteY39" fmla="*/ 44357 h 276713"/>
                <a:gd name="connsiteX40" fmla="*/ 2255537 w 2524618"/>
                <a:gd name="connsiteY40" fmla="*/ 84838 h 276713"/>
                <a:gd name="connsiteX41" fmla="*/ 2331737 w 2524618"/>
                <a:gd name="connsiteY41" fmla="*/ 53882 h 276713"/>
                <a:gd name="connsiteX42" fmla="*/ 2391268 w 2524618"/>
                <a:gd name="connsiteY42" fmla="*/ 80076 h 276713"/>
                <a:gd name="connsiteX43" fmla="*/ 2457943 w 2524618"/>
                <a:gd name="connsiteY43" fmla="*/ 51501 h 276713"/>
                <a:gd name="connsiteX44" fmla="*/ 2524618 w 2524618"/>
                <a:gd name="connsiteY44" fmla="*/ 37213 h 276713"/>
                <a:gd name="connsiteX0" fmla="*/ 0 w 2524618"/>
                <a:gd name="connsiteY0" fmla="*/ 245230 h 261266"/>
                <a:gd name="connsiteX1" fmla="*/ 209470 w 2524618"/>
                <a:gd name="connsiteY1" fmla="*/ 237542 h 261266"/>
                <a:gd name="connsiteX2" fmla="*/ 310653 w 2524618"/>
                <a:gd name="connsiteY2" fmla="*/ 214546 h 261266"/>
                <a:gd name="connsiteX3" fmla="*/ 387880 w 2524618"/>
                <a:gd name="connsiteY3" fmla="*/ 225595 h 261266"/>
                <a:gd name="connsiteX4" fmla="*/ 464796 w 2524618"/>
                <a:gd name="connsiteY4" fmla="*/ 209021 h 261266"/>
                <a:gd name="connsiteX5" fmla="*/ 504354 w 2524618"/>
                <a:gd name="connsiteY5" fmla="*/ 180134 h 261266"/>
                <a:gd name="connsiteX6" fmla="*/ 533852 w 2524618"/>
                <a:gd name="connsiteY6" fmla="*/ 198842 h 261266"/>
                <a:gd name="connsiteX7" fmla="*/ 582690 w 2524618"/>
                <a:gd name="connsiteY7" fmla="*/ 165465 h 261266"/>
                <a:gd name="connsiteX8" fmla="*/ 660985 w 2524618"/>
                <a:gd name="connsiteY8" fmla="*/ 159492 h 261266"/>
                <a:gd name="connsiteX9" fmla="*/ 714294 w 2524618"/>
                <a:gd name="connsiteY9" fmla="*/ 124807 h 261266"/>
                <a:gd name="connsiteX10" fmla="*/ 757588 w 2524618"/>
                <a:gd name="connsiteY10" fmla="*/ 98367 h 261266"/>
                <a:gd name="connsiteX11" fmla="*/ 800308 w 2524618"/>
                <a:gd name="connsiteY11" fmla="*/ 107064 h 261266"/>
                <a:gd name="connsiteX12" fmla="*/ 814881 w 2524618"/>
                <a:gd name="connsiteY12" fmla="*/ 67643 h 261266"/>
                <a:gd name="connsiteX13" fmla="*/ 842922 w 2524618"/>
                <a:gd name="connsiteY13" fmla="*/ 89946 h 261266"/>
                <a:gd name="connsiteX14" fmla="*/ 867268 w 2524618"/>
                <a:gd name="connsiteY14" fmla="*/ 65262 h 261266"/>
                <a:gd name="connsiteX15" fmla="*/ 891081 w 2524618"/>
                <a:gd name="connsiteY15" fmla="*/ 24780 h 261266"/>
                <a:gd name="connsiteX16" fmla="*/ 938706 w 2524618"/>
                <a:gd name="connsiteY16" fmla="*/ 65262 h 261266"/>
                <a:gd name="connsiteX17" fmla="*/ 1008542 w 2524618"/>
                <a:gd name="connsiteY17" fmla="*/ 2 h 261266"/>
                <a:gd name="connsiteX18" fmla="*/ 1055387 w 2524618"/>
                <a:gd name="connsiteY18" fmla="*/ 62880 h 261266"/>
                <a:gd name="connsiteX19" fmla="*/ 1121777 w 2524618"/>
                <a:gd name="connsiteY19" fmla="*/ 6901 h 261266"/>
                <a:gd name="connsiteX20" fmla="*/ 1170465 w 2524618"/>
                <a:gd name="connsiteY20" fmla="*/ 66609 h 261266"/>
                <a:gd name="connsiteX21" fmla="*/ 1224992 w 2524618"/>
                <a:gd name="connsiteY21" fmla="*/ 22674 h 261266"/>
                <a:gd name="connsiteX22" fmla="*/ 1270519 w 2524618"/>
                <a:gd name="connsiteY22" fmla="*/ 74826 h 261266"/>
                <a:gd name="connsiteX23" fmla="*/ 1318679 w 2524618"/>
                <a:gd name="connsiteY23" fmla="*/ 58635 h 261266"/>
                <a:gd name="connsiteX24" fmla="*/ 1365382 w 2524618"/>
                <a:gd name="connsiteY24" fmla="*/ 85249 h 261266"/>
                <a:gd name="connsiteX25" fmla="*/ 1412832 w 2524618"/>
                <a:gd name="connsiteY25" fmla="*/ 121563 h 261266"/>
                <a:gd name="connsiteX26" fmla="*/ 1457181 w 2524618"/>
                <a:gd name="connsiteY26" fmla="*/ 97742 h 261266"/>
                <a:gd name="connsiteX27" fmla="*/ 1488847 w 2524618"/>
                <a:gd name="connsiteY27" fmla="*/ 134299 h 261266"/>
                <a:gd name="connsiteX28" fmla="*/ 1520409 w 2524618"/>
                <a:gd name="connsiteY28" fmla="*/ 125814 h 261266"/>
                <a:gd name="connsiteX29" fmla="*/ 1586158 w 2524618"/>
                <a:gd name="connsiteY29" fmla="*/ 179821 h 261266"/>
                <a:gd name="connsiteX30" fmla="*/ 1648461 w 2524618"/>
                <a:gd name="connsiteY30" fmla="*/ 225282 h 261266"/>
                <a:gd name="connsiteX31" fmla="*/ 1721498 w 2524618"/>
                <a:gd name="connsiteY31" fmla="*/ 197700 h 261266"/>
                <a:gd name="connsiteX32" fmla="*/ 1749947 w 2524618"/>
                <a:gd name="connsiteY32" fmla="*/ 234775 h 261266"/>
                <a:gd name="connsiteX33" fmla="*/ 1826377 w 2524618"/>
                <a:gd name="connsiteY33" fmla="*/ 224316 h 261266"/>
                <a:gd name="connsiteX34" fmla="*/ 1904139 w 2524618"/>
                <a:gd name="connsiteY34" fmla="*/ 252143 h 261266"/>
                <a:gd name="connsiteX35" fmla="*/ 1924543 w 2524618"/>
                <a:gd name="connsiteY35" fmla="*/ 41449 h 261266"/>
                <a:gd name="connsiteX36" fmla="*/ 1967406 w 2524618"/>
                <a:gd name="connsiteY36" fmla="*/ 15255 h 261266"/>
                <a:gd name="connsiteX37" fmla="*/ 2017412 w 2524618"/>
                <a:gd name="connsiteY37" fmla="*/ 53355 h 261266"/>
                <a:gd name="connsiteX38" fmla="*/ 2129331 w 2524618"/>
                <a:gd name="connsiteY38" fmla="*/ 70024 h 261266"/>
                <a:gd name="connsiteX39" fmla="*/ 2169812 w 2524618"/>
                <a:gd name="connsiteY39" fmla="*/ 12874 h 261266"/>
                <a:gd name="connsiteX40" fmla="*/ 2255537 w 2524618"/>
                <a:gd name="connsiteY40" fmla="*/ 53355 h 261266"/>
                <a:gd name="connsiteX41" fmla="*/ 2331737 w 2524618"/>
                <a:gd name="connsiteY41" fmla="*/ 22399 h 261266"/>
                <a:gd name="connsiteX42" fmla="*/ 2391268 w 2524618"/>
                <a:gd name="connsiteY42" fmla="*/ 48593 h 261266"/>
                <a:gd name="connsiteX43" fmla="*/ 2457943 w 2524618"/>
                <a:gd name="connsiteY43" fmla="*/ 20018 h 261266"/>
                <a:gd name="connsiteX44" fmla="*/ 2524618 w 2524618"/>
                <a:gd name="connsiteY44" fmla="*/ 5730 h 261266"/>
                <a:gd name="connsiteX0" fmla="*/ 0 w 2524618"/>
                <a:gd name="connsiteY0" fmla="*/ 245230 h 273052"/>
                <a:gd name="connsiteX1" fmla="*/ 209470 w 2524618"/>
                <a:gd name="connsiteY1" fmla="*/ 237542 h 273052"/>
                <a:gd name="connsiteX2" fmla="*/ 310653 w 2524618"/>
                <a:gd name="connsiteY2" fmla="*/ 214546 h 273052"/>
                <a:gd name="connsiteX3" fmla="*/ 387880 w 2524618"/>
                <a:gd name="connsiteY3" fmla="*/ 225595 h 273052"/>
                <a:gd name="connsiteX4" fmla="*/ 464796 w 2524618"/>
                <a:gd name="connsiteY4" fmla="*/ 209021 h 273052"/>
                <a:gd name="connsiteX5" fmla="*/ 504354 w 2524618"/>
                <a:gd name="connsiteY5" fmla="*/ 180134 h 273052"/>
                <a:gd name="connsiteX6" fmla="*/ 533852 w 2524618"/>
                <a:gd name="connsiteY6" fmla="*/ 198842 h 273052"/>
                <a:gd name="connsiteX7" fmla="*/ 582690 w 2524618"/>
                <a:gd name="connsiteY7" fmla="*/ 165465 h 273052"/>
                <a:gd name="connsiteX8" fmla="*/ 660985 w 2524618"/>
                <a:gd name="connsiteY8" fmla="*/ 159492 h 273052"/>
                <a:gd name="connsiteX9" fmla="*/ 714294 w 2524618"/>
                <a:gd name="connsiteY9" fmla="*/ 124807 h 273052"/>
                <a:gd name="connsiteX10" fmla="*/ 757588 w 2524618"/>
                <a:gd name="connsiteY10" fmla="*/ 98367 h 273052"/>
                <a:gd name="connsiteX11" fmla="*/ 800308 w 2524618"/>
                <a:gd name="connsiteY11" fmla="*/ 107064 h 273052"/>
                <a:gd name="connsiteX12" fmla="*/ 814881 w 2524618"/>
                <a:gd name="connsiteY12" fmla="*/ 67643 h 273052"/>
                <a:gd name="connsiteX13" fmla="*/ 842922 w 2524618"/>
                <a:gd name="connsiteY13" fmla="*/ 89946 h 273052"/>
                <a:gd name="connsiteX14" fmla="*/ 867268 w 2524618"/>
                <a:gd name="connsiteY14" fmla="*/ 65262 h 273052"/>
                <a:gd name="connsiteX15" fmla="*/ 891081 w 2524618"/>
                <a:gd name="connsiteY15" fmla="*/ 24780 h 273052"/>
                <a:gd name="connsiteX16" fmla="*/ 938706 w 2524618"/>
                <a:gd name="connsiteY16" fmla="*/ 65262 h 273052"/>
                <a:gd name="connsiteX17" fmla="*/ 1008542 w 2524618"/>
                <a:gd name="connsiteY17" fmla="*/ 2 h 273052"/>
                <a:gd name="connsiteX18" fmla="*/ 1055387 w 2524618"/>
                <a:gd name="connsiteY18" fmla="*/ 62880 h 273052"/>
                <a:gd name="connsiteX19" fmla="*/ 1121777 w 2524618"/>
                <a:gd name="connsiteY19" fmla="*/ 6901 h 273052"/>
                <a:gd name="connsiteX20" fmla="*/ 1170465 w 2524618"/>
                <a:gd name="connsiteY20" fmla="*/ 66609 h 273052"/>
                <a:gd name="connsiteX21" fmla="*/ 1224992 w 2524618"/>
                <a:gd name="connsiteY21" fmla="*/ 22674 h 273052"/>
                <a:gd name="connsiteX22" fmla="*/ 1270519 w 2524618"/>
                <a:gd name="connsiteY22" fmla="*/ 74826 h 273052"/>
                <a:gd name="connsiteX23" fmla="*/ 1318679 w 2524618"/>
                <a:gd name="connsiteY23" fmla="*/ 58635 h 273052"/>
                <a:gd name="connsiteX24" fmla="*/ 1365382 w 2524618"/>
                <a:gd name="connsiteY24" fmla="*/ 85249 h 273052"/>
                <a:gd name="connsiteX25" fmla="*/ 1412832 w 2524618"/>
                <a:gd name="connsiteY25" fmla="*/ 121563 h 273052"/>
                <a:gd name="connsiteX26" fmla="*/ 1457181 w 2524618"/>
                <a:gd name="connsiteY26" fmla="*/ 97742 h 273052"/>
                <a:gd name="connsiteX27" fmla="*/ 1488847 w 2524618"/>
                <a:gd name="connsiteY27" fmla="*/ 134299 h 273052"/>
                <a:gd name="connsiteX28" fmla="*/ 1520409 w 2524618"/>
                <a:gd name="connsiteY28" fmla="*/ 125814 h 273052"/>
                <a:gd name="connsiteX29" fmla="*/ 1586158 w 2524618"/>
                <a:gd name="connsiteY29" fmla="*/ 179821 h 273052"/>
                <a:gd name="connsiteX30" fmla="*/ 1648461 w 2524618"/>
                <a:gd name="connsiteY30" fmla="*/ 225282 h 273052"/>
                <a:gd name="connsiteX31" fmla="*/ 1721498 w 2524618"/>
                <a:gd name="connsiteY31" fmla="*/ 197700 h 273052"/>
                <a:gd name="connsiteX32" fmla="*/ 1749947 w 2524618"/>
                <a:gd name="connsiteY32" fmla="*/ 234775 h 273052"/>
                <a:gd name="connsiteX33" fmla="*/ 1826377 w 2524618"/>
                <a:gd name="connsiteY33" fmla="*/ 224316 h 273052"/>
                <a:gd name="connsiteX34" fmla="*/ 1904139 w 2524618"/>
                <a:gd name="connsiteY34" fmla="*/ 252143 h 273052"/>
                <a:gd name="connsiteX35" fmla="*/ 1970814 w 2524618"/>
                <a:gd name="connsiteY35" fmla="*/ 255137 h 273052"/>
                <a:gd name="connsiteX36" fmla="*/ 1967406 w 2524618"/>
                <a:gd name="connsiteY36" fmla="*/ 15255 h 273052"/>
                <a:gd name="connsiteX37" fmla="*/ 2017412 w 2524618"/>
                <a:gd name="connsiteY37" fmla="*/ 53355 h 273052"/>
                <a:gd name="connsiteX38" fmla="*/ 2129331 w 2524618"/>
                <a:gd name="connsiteY38" fmla="*/ 70024 h 273052"/>
                <a:gd name="connsiteX39" fmla="*/ 2169812 w 2524618"/>
                <a:gd name="connsiteY39" fmla="*/ 12874 h 273052"/>
                <a:gd name="connsiteX40" fmla="*/ 2255537 w 2524618"/>
                <a:gd name="connsiteY40" fmla="*/ 53355 h 273052"/>
                <a:gd name="connsiteX41" fmla="*/ 2331737 w 2524618"/>
                <a:gd name="connsiteY41" fmla="*/ 22399 h 273052"/>
                <a:gd name="connsiteX42" fmla="*/ 2391268 w 2524618"/>
                <a:gd name="connsiteY42" fmla="*/ 48593 h 273052"/>
                <a:gd name="connsiteX43" fmla="*/ 2457943 w 2524618"/>
                <a:gd name="connsiteY43" fmla="*/ 20018 h 273052"/>
                <a:gd name="connsiteX44" fmla="*/ 2524618 w 2524618"/>
                <a:gd name="connsiteY44" fmla="*/ 5730 h 273052"/>
                <a:gd name="connsiteX0" fmla="*/ 0 w 2524618"/>
                <a:gd name="connsiteY0" fmla="*/ 245230 h 285950"/>
                <a:gd name="connsiteX1" fmla="*/ 209470 w 2524618"/>
                <a:gd name="connsiteY1" fmla="*/ 237542 h 285950"/>
                <a:gd name="connsiteX2" fmla="*/ 310653 w 2524618"/>
                <a:gd name="connsiteY2" fmla="*/ 214546 h 285950"/>
                <a:gd name="connsiteX3" fmla="*/ 387880 w 2524618"/>
                <a:gd name="connsiteY3" fmla="*/ 225595 h 285950"/>
                <a:gd name="connsiteX4" fmla="*/ 464796 w 2524618"/>
                <a:gd name="connsiteY4" fmla="*/ 209021 h 285950"/>
                <a:gd name="connsiteX5" fmla="*/ 504354 w 2524618"/>
                <a:gd name="connsiteY5" fmla="*/ 180134 h 285950"/>
                <a:gd name="connsiteX6" fmla="*/ 533852 w 2524618"/>
                <a:gd name="connsiteY6" fmla="*/ 198842 h 285950"/>
                <a:gd name="connsiteX7" fmla="*/ 582690 w 2524618"/>
                <a:gd name="connsiteY7" fmla="*/ 165465 h 285950"/>
                <a:gd name="connsiteX8" fmla="*/ 660985 w 2524618"/>
                <a:gd name="connsiteY8" fmla="*/ 159492 h 285950"/>
                <a:gd name="connsiteX9" fmla="*/ 714294 w 2524618"/>
                <a:gd name="connsiteY9" fmla="*/ 124807 h 285950"/>
                <a:gd name="connsiteX10" fmla="*/ 757588 w 2524618"/>
                <a:gd name="connsiteY10" fmla="*/ 98367 h 285950"/>
                <a:gd name="connsiteX11" fmla="*/ 800308 w 2524618"/>
                <a:gd name="connsiteY11" fmla="*/ 107064 h 285950"/>
                <a:gd name="connsiteX12" fmla="*/ 814881 w 2524618"/>
                <a:gd name="connsiteY12" fmla="*/ 67643 h 285950"/>
                <a:gd name="connsiteX13" fmla="*/ 842922 w 2524618"/>
                <a:gd name="connsiteY13" fmla="*/ 89946 h 285950"/>
                <a:gd name="connsiteX14" fmla="*/ 867268 w 2524618"/>
                <a:gd name="connsiteY14" fmla="*/ 65262 h 285950"/>
                <a:gd name="connsiteX15" fmla="*/ 891081 w 2524618"/>
                <a:gd name="connsiteY15" fmla="*/ 24780 h 285950"/>
                <a:gd name="connsiteX16" fmla="*/ 938706 w 2524618"/>
                <a:gd name="connsiteY16" fmla="*/ 65262 h 285950"/>
                <a:gd name="connsiteX17" fmla="*/ 1008542 w 2524618"/>
                <a:gd name="connsiteY17" fmla="*/ 2 h 285950"/>
                <a:gd name="connsiteX18" fmla="*/ 1055387 w 2524618"/>
                <a:gd name="connsiteY18" fmla="*/ 62880 h 285950"/>
                <a:gd name="connsiteX19" fmla="*/ 1121777 w 2524618"/>
                <a:gd name="connsiteY19" fmla="*/ 6901 h 285950"/>
                <a:gd name="connsiteX20" fmla="*/ 1170465 w 2524618"/>
                <a:gd name="connsiteY20" fmla="*/ 66609 h 285950"/>
                <a:gd name="connsiteX21" fmla="*/ 1224992 w 2524618"/>
                <a:gd name="connsiteY21" fmla="*/ 22674 h 285950"/>
                <a:gd name="connsiteX22" fmla="*/ 1270519 w 2524618"/>
                <a:gd name="connsiteY22" fmla="*/ 74826 h 285950"/>
                <a:gd name="connsiteX23" fmla="*/ 1318679 w 2524618"/>
                <a:gd name="connsiteY23" fmla="*/ 58635 h 285950"/>
                <a:gd name="connsiteX24" fmla="*/ 1365382 w 2524618"/>
                <a:gd name="connsiteY24" fmla="*/ 85249 h 285950"/>
                <a:gd name="connsiteX25" fmla="*/ 1412832 w 2524618"/>
                <a:gd name="connsiteY25" fmla="*/ 121563 h 285950"/>
                <a:gd name="connsiteX26" fmla="*/ 1457181 w 2524618"/>
                <a:gd name="connsiteY26" fmla="*/ 97742 h 285950"/>
                <a:gd name="connsiteX27" fmla="*/ 1488847 w 2524618"/>
                <a:gd name="connsiteY27" fmla="*/ 134299 h 285950"/>
                <a:gd name="connsiteX28" fmla="*/ 1520409 w 2524618"/>
                <a:gd name="connsiteY28" fmla="*/ 125814 h 285950"/>
                <a:gd name="connsiteX29" fmla="*/ 1586158 w 2524618"/>
                <a:gd name="connsiteY29" fmla="*/ 179821 h 285950"/>
                <a:gd name="connsiteX30" fmla="*/ 1648461 w 2524618"/>
                <a:gd name="connsiteY30" fmla="*/ 225282 h 285950"/>
                <a:gd name="connsiteX31" fmla="*/ 1721498 w 2524618"/>
                <a:gd name="connsiteY31" fmla="*/ 197700 h 285950"/>
                <a:gd name="connsiteX32" fmla="*/ 1749947 w 2524618"/>
                <a:gd name="connsiteY32" fmla="*/ 234775 h 285950"/>
                <a:gd name="connsiteX33" fmla="*/ 1826377 w 2524618"/>
                <a:gd name="connsiteY33" fmla="*/ 224316 h 285950"/>
                <a:gd name="connsiteX34" fmla="*/ 1904139 w 2524618"/>
                <a:gd name="connsiteY34" fmla="*/ 252143 h 285950"/>
                <a:gd name="connsiteX35" fmla="*/ 1970814 w 2524618"/>
                <a:gd name="connsiteY35" fmla="*/ 255137 h 285950"/>
                <a:gd name="connsiteX36" fmla="*/ 2030202 w 2524618"/>
                <a:gd name="connsiteY36" fmla="*/ 274227 h 285950"/>
                <a:gd name="connsiteX37" fmla="*/ 2017412 w 2524618"/>
                <a:gd name="connsiteY37" fmla="*/ 53355 h 285950"/>
                <a:gd name="connsiteX38" fmla="*/ 2129331 w 2524618"/>
                <a:gd name="connsiteY38" fmla="*/ 70024 h 285950"/>
                <a:gd name="connsiteX39" fmla="*/ 2169812 w 2524618"/>
                <a:gd name="connsiteY39" fmla="*/ 12874 h 285950"/>
                <a:gd name="connsiteX40" fmla="*/ 2255537 w 2524618"/>
                <a:gd name="connsiteY40" fmla="*/ 53355 h 285950"/>
                <a:gd name="connsiteX41" fmla="*/ 2331737 w 2524618"/>
                <a:gd name="connsiteY41" fmla="*/ 22399 h 285950"/>
                <a:gd name="connsiteX42" fmla="*/ 2391268 w 2524618"/>
                <a:gd name="connsiteY42" fmla="*/ 48593 h 285950"/>
                <a:gd name="connsiteX43" fmla="*/ 2457943 w 2524618"/>
                <a:gd name="connsiteY43" fmla="*/ 20018 h 285950"/>
                <a:gd name="connsiteX44" fmla="*/ 2524618 w 2524618"/>
                <a:gd name="connsiteY44" fmla="*/ 5730 h 285950"/>
                <a:gd name="connsiteX0" fmla="*/ 0 w 2524618"/>
                <a:gd name="connsiteY0" fmla="*/ 245230 h 302526"/>
                <a:gd name="connsiteX1" fmla="*/ 209470 w 2524618"/>
                <a:gd name="connsiteY1" fmla="*/ 237542 h 302526"/>
                <a:gd name="connsiteX2" fmla="*/ 310653 w 2524618"/>
                <a:gd name="connsiteY2" fmla="*/ 214546 h 302526"/>
                <a:gd name="connsiteX3" fmla="*/ 387880 w 2524618"/>
                <a:gd name="connsiteY3" fmla="*/ 225595 h 302526"/>
                <a:gd name="connsiteX4" fmla="*/ 464796 w 2524618"/>
                <a:gd name="connsiteY4" fmla="*/ 209021 h 302526"/>
                <a:gd name="connsiteX5" fmla="*/ 504354 w 2524618"/>
                <a:gd name="connsiteY5" fmla="*/ 180134 h 302526"/>
                <a:gd name="connsiteX6" fmla="*/ 533852 w 2524618"/>
                <a:gd name="connsiteY6" fmla="*/ 198842 h 302526"/>
                <a:gd name="connsiteX7" fmla="*/ 582690 w 2524618"/>
                <a:gd name="connsiteY7" fmla="*/ 165465 h 302526"/>
                <a:gd name="connsiteX8" fmla="*/ 660985 w 2524618"/>
                <a:gd name="connsiteY8" fmla="*/ 159492 h 302526"/>
                <a:gd name="connsiteX9" fmla="*/ 714294 w 2524618"/>
                <a:gd name="connsiteY9" fmla="*/ 124807 h 302526"/>
                <a:gd name="connsiteX10" fmla="*/ 757588 w 2524618"/>
                <a:gd name="connsiteY10" fmla="*/ 98367 h 302526"/>
                <a:gd name="connsiteX11" fmla="*/ 800308 w 2524618"/>
                <a:gd name="connsiteY11" fmla="*/ 107064 h 302526"/>
                <a:gd name="connsiteX12" fmla="*/ 814881 w 2524618"/>
                <a:gd name="connsiteY12" fmla="*/ 67643 h 302526"/>
                <a:gd name="connsiteX13" fmla="*/ 842922 w 2524618"/>
                <a:gd name="connsiteY13" fmla="*/ 89946 h 302526"/>
                <a:gd name="connsiteX14" fmla="*/ 867268 w 2524618"/>
                <a:gd name="connsiteY14" fmla="*/ 65262 h 302526"/>
                <a:gd name="connsiteX15" fmla="*/ 891081 w 2524618"/>
                <a:gd name="connsiteY15" fmla="*/ 24780 h 302526"/>
                <a:gd name="connsiteX16" fmla="*/ 938706 w 2524618"/>
                <a:gd name="connsiteY16" fmla="*/ 65262 h 302526"/>
                <a:gd name="connsiteX17" fmla="*/ 1008542 w 2524618"/>
                <a:gd name="connsiteY17" fmla="*/ 2 h 302526"/>
                <a:gd name="connsiteX18" fmla="*/ 1055387 w 2524618"/>
                <a:gd name="connsiteY18" fmla="*/ 62880 h 302526"/>
                <a:gd name="connsiteX19" fmla="*/ 1121777 w 2524618"/>
                <a:gd name="connsiteY19" fmla="*/ 6901 h 302526"/>
                <a:gd name="connsiteX20" fmla="*/ 1170465 w 2524618"/>
                <a:gd name="connsiteY20" fmla="*/ 66609 h 302526"/>
                <a:gd name="connsiteX21" fmla="*/ 1224992 w 2524618"/>
                <a:gd name="connsiteY21" fmla="*/ 22674 h 302526"/>
                <a:gd name="connsiteX22" fmla="*/ 1270519 w 2524618"/>
                <a:gd name="connsiteY22" fmla="*/ 74826 h 302526"/>
                <a:gd name="connsiteX23" fmla="*/ 1318679 w 2524618"/>
                <a:gd name="connsiteY23" fmla="*/ 58635 h 302526"/>
                <a:gd name="connsiteX24" fmla="*/ 1365382 w 2524618"/>
                <a:gd name="connsiteY24" fmla="*/ 85249 h 302526"/>
                <a:gd name="connsiteX25" fmla="*/ 1412832 w 2524618"/>
                <a:gd name="connsiteY25" fmla="*/ 121563 h 302526"/>
                <a:gd name="connsiteX26" fmla="*/ 1457181 w 2524618"/>
                <a:gd name="connsiteY26" fmla="*/ 97742 h 302526"/>
                <a:gd name="connsiteX27" fmla="*/ 1488847 w 2524618"/>
                <a:gd name="connsiteY27" fmla="*/ 134299 h 302526"/>
                <a:gd name="connsiteX28" fmla="*/ 1520409 w 2524618"/>
                <a:gd name="connsiteY28" fmla="*/ 125814 h 302526"/>
                <a:gd name="connsiteX29" fmla="*/ 1586158 w 2524618"/>
                <a:gd name="connsiteY29" fmla="*/ 179821 h 302526"/>
                <a:gd name="connsiteX30" fmla="*/ 1648461 w 2524618"/>
                <a:gd name="connsiteY30" fmla="*/ 225282 h 302526"/>
                <a:gd name="connsiteX31" fmla="*/ 1721498 w 2524618"/>
                <a:gd name="connsiteY31" fmla="*/ 197700 h 302526"/>
                <a:gd name="connsiteX32" fmla="*/ 1749947 w 2524618"/>
                <a:gd name="connsiteY32" fmla="*/ 234775 h 302526"/>
                <a:gd name="connsiteX33" fmla="*/ 1826377 w 2524618"/>
                <a:gd name="connsiteY33" fmla="*/ 224316 h 302526"/>
                <a:gd name="connsiteX34" fmla="*/ 1904139 w 2524618"/>
                <a:gd name="connsiteY34" fmla="*/ 252143 h 302526"/>
                <a:gd name="connsiteX35" fmla="*/ 1970814 w 2524618"/>
                <a:gd name="connsiteY35" fmla="*/ 255137 h 302526"/>
                <a:gd name="connsiteX36" fmla="*/ 2030202 w 2524618"/>
                <a:gd name="connsiteY36" fmla="*/ 274227 h 302526"/>
                <a:gd name="connsiteX37" fmla="*/ 2109954 w 2524618"/>
                <a:gd name="connsiteY37" fmla="*/ 289685 h 302526"/>
                <a:gd name="connsiteX38" fmla="*/ 2129331 w 2524618"/>
                <a:gd name="connsiteY38" fmla="*/ 70024 h 302526"/>
                <a:gd name="connsiteX39" fmla="*/ 2169812 w 2524618"/>
                <a:gd name="connsiteY39" fmla="*/ 12874 h 302526"/>
                <a:gd name="connsiteX40" fmla="*/ 2255537 w 2524618"/>
                <a:gd name="connsiteY40" fmla="*/ 53355 h 302526"/>
                <a:gd name="connsiteX41" fmla="*/ 2331737 w 2524618"/>
                <a:gd name="connsiteY41" fmla="*/ 22399 h 302526"/>
                <a:gd name="connsiteX42" fmla="*/ 2391268 w 2524618"/>
                <a:gd name="connsiteY42" fmla="*/ 48593 h 302526"/>
                <a:gd name="connsiteX43" fmla="*/ 2457943 w 2524618"/>
                <a:gd name="connsiteY43" fmla="*/ 20018 h 302526"/>
                <a:gd name="connsiteX44" fmla="*/ 2524618 w 2524618"/>
                <a:gd name="connsiteY44" fmla="*/ 5730 h 302526"/>
                <a:gd name="connsiteX0" fmla="*/ 0 w 2524618"/>
                <a:gd name="connsiteY0" fmla="*/ 245230 h 297592"/>
                <a:gd name="connsiteX1" fmla="*/ 209470 w 2524618"/>
                <a:gd name="connsiteY1" fmla="*/ 237542 h 297592"/>
                <a:gd name="connsiteX2" fmla="*/ 310653 w 2524618"/>
                <a:gd name="connsiteY2" fmla="*/ 214546 h 297592"/>
                <a:gd name="connsiteX3" fmla="*/ 387880 w 2524618"/>
                <a:gd name="connsiteY3" fmla="*/ 225595 h 297592"/>
                <a:gd name="connsiteX4" fmla="*/ 464796 w 2524618"/>
                <a:gd name="connsiteY4" fmla="*/ 209021 h 297592"/>
                <a:gd name="connsiteX5" fmla="*/ 504354 w 2524618"/>
                <a:gd name="connsiteY5" fmla="*/ 180134 h 297592"/>
                <a:gd name="connsiteX6" fmla="*/ 533852 w 2524618"/>
                <a:gd name="connsiteY6" fmla="*/ 198842 h 297592"/>
                <a:gd name="connsiteX7" fmla="*/ 582690 w 2524618"/>
                <a:gd name="connsiteY7" fmla="*/ 165465 h 297592"/>
                <a:gd name="connsiteX8" fmla="*/ 660985 w 2524618"/>
                <a:gd name="connsiteY8" fmla="*/ 159492 h 297592"/>
                <a:gd name="connsiteX9" fmla="*/ 714294 w 2524618"/>
                <a:gd name="connsiteY9" fmla="*/ 124807 h 297592"/>
                <a:gd name="connsiteX10" fmla="*/ 757588 w 2524618"/>
                <a:gd name="connsiteY10" fmla="*/ 98367 h 297592"/>
                <a:gd name="connsiteX11" fmla="*/ 800308 w 2524618"/>
                <a:gd name="connsiteY11" fmla="*/ 107064 h 297592"/>
                <a:gd name="connsiteX12" fmla="*/ 814881 w 2524618"/>
                <a:gd name="connsiteY12" fmla="*/ 67643 h 297592"/>
                <a:gd name="connsiteX13" fmla="*/ 842922 w 2524618"/>
                <a:gd name="connsiteY13" fmla="*/ 89946 h 297592"/>
                <a:gd name="connsiteX14" fmla="*/ 867268 w 2524618"/>
                <a:gd name="connsiteY14" fmla="*/ 65262 h 297592"/>
                <a:gd name="connsiteX15" fmla="*/ 891081 w 2524618"/>
                <a:gd name="connsiteY15" fmla="*/ 24780 h 297592"/>
                <a:gd name="connsiteX16" fmla="*/ 938706 w 2524618"/>
                <a:gd name="connsiteY16" fmla="*/ 65262 h 297592"/>
                <a:gd name="connsiteX17" fmla="*/ 1008542 w 2524618"/>
                <a:gd name="connsiteY17" fmla="*/ 2 h 297592"/>
                <a:gd name="connsiteX18" fmla="*/ 1055387 w 2524618"/>
                <a:gd name="connsiteY18" fmla="*/ 62880 h 297592"/>
                <a:gd name="connsiteX19" fmla="*/ 1121777 w 2524618"/>
                <a:gd name="connsiteY19" fmla="*/ 6901 h 297592"/>
                <a:gd name="connsiteX20" fmla="*/ 1170465 w 2524618"/>
                <a:gd name="connsiteY20" fmla="*/ 66609 h 297592"/>
                <a:gd name="connsiteX21" fmla="*/ 1224992 w 2524618"/>
                <a:gd name="connsiteY21" fmla="*/ 22674 h 297592"/>
                <a:gd name="connsiteX22" fmla="*/ 1270519 w 2524618"/>
                <a:gd name="connsiteY22" fmla="*/ 74826 h 297592"/>
                <a:gd name="connsiteX23" fmla="*/ 1318679 w 2524618"/>
                <a:gd name="connsiteY23" fmla="*/ 58635 h 297592"/>
                <a:gd name="connsiteX24" fmla="*/ 1365382 w 2524618"/>
                <a:gd name="connsiteY24" fmla="*/ 85249 h 297592"/>
                <a:gd name="connsiteX25" fmla="*/ 1412832 w 2524618"/>
                <a:gd name="connsiteY25" fmla="*/ 121563 h 297592"/>
                <a:gd name="connsiteX26" fmla="*/ 1457181 w 2524618"/>
                <a:gd name="connsiteY26" fmla="*/ 97742 h 297592"/>
                <a:gd name="connsiteX27" fmla="*/ 1488847 w 2524618"/>
                <a:gd name="connsiteY27" fmla="*/ 134299 h 297592"/>
                <a:gd name="connsiteX28" fmla="*/ 1520409 w 2524618"/>
                <a:gd name="connsiteY28" fmla="*/ 125814 h 297592"/>
                <a:gd name="connsiteX29" fmla="*/ 1586158 w 2524618"/>
                <a:gd name="connsiteY29" fmla="*/ 179821 h 297592"/>
                <a:gd name="connsiteX30" fmla="*/ 1648461 w 2524618"/>
                <a:gd name="connsiteY30" fmla="*/ 225282 h 297592"/>
                <a:gd name="connsiteX31" fmla="*/ 1721498 w 2524618"/>
                <a:gd name="connsiteY31" fmla="*/ 197700 h 297592"/>
                <a:gd name="connsiteX32" fmla="*/ 1749947 w 2524618"/>
                <a:gd name="connsiteY32" fmla="*/ 234775 h 297592"/>
                <a:gd name="connsiteX33" fmla="*/ 1826377 w 2524618"/>
                <a:gd name="connsiteY33" fmla="*/ 224316 h 297592"/>
                <a:gd name="connsiteX34" fmla="*/ 1904139 w 2524618"/>
                <a:gd name="connsiteY34" fmla="*/ 252143 h 297592"/>
                <a:gd name="connsiteX35" fmla="*/ 1970814 w 2524618"/>
                <a:gd name="connsiteY35" fmla="*/ 255137 h 297592"/>
                <a:gd name="connsiteX36" fmla="*/ 2030202 w 2524618"/>
                <a:gd name="connsiteY36" fmla="*/ 274227 h 297592"/>
                <a:gd name="connsiteX37" fmla="*/ 2109954 w 2524618"/>
                <a:gd name="connsiteY37" fmla="*/ 289685 h 297592"/>
                <a:gd name="connsiteX38" fmla="*/ 2198737 w 2524618"/>
                <a:gd name="connsiteY38" fmla="*/ 270975 h 297592"/>
                <a:gd name="connsiteX39" fmla="*/ 2169812 w 2524618"/>
                <a:gd name="connsiteY39" fmla="*/ 12874 h 297592"/>
                <a:gd name="connsiteX40" fmla="*/ 2255537 w 2524618"/>
                <a:gd name="connsiteY40" fmla="*/ 53355 h 297592"/>
                <a:gd name="connsiteX41" fmla="*/ 2331737 w 2524618"/>
                <a:gd name="connsiteY41" fmla="*/ 22399 h 297592"/>
                <a:gd name="connsiteX42" fmla="*/ 2391268 w 2524618"/>
                <a:gd name="connsiteY42" fmla="*/ 48593 h 297592"/>
                <a:gd name="connsiteX43" fmla="*/ 2457943 w 2524618"/>
                <a:gd name="connsiteY43" fmla="*/ 20018 h 297592"/>
                <a:gd name="connsiteX44" fmla="*/ 2524618 w 2524618"/>
                <a:gd name="connsiteY44" fmla="*/ 5730 h 297592"/>
                <a:gd name="connsiteX0" fmla="*/ 0 w 2524618"/>
                <a:gd name="connsiteY0" fmla="*/ 245230 h 289705"/>
                <a:gd name="connsiteX1" fmla="*/ 209470 w 2524618"/>
                <a:gd name="connsiteY1" fmla="*/ 237542 h 289705"/>
                <a:gd name="connsiteX2" fmla="*/ 310653 w 2524618"/>
                <a:gd name="connsiteY2" fmla="*/ 214546 h 289705"/>
                <a:gd name="connsiteX3" fmla="*/ 387880 w 2524618"/>
                <a:gd name="connsiteY3" fmla="*/ 225595 h 289705"/>
                <a:gd name="connsiteX4" fmla="*/ 464796 w 2524618"/>
                <a:gd name="connsiteY4" fmla="*/ 209021 h 289705"/>
                <a:gd name="connsiteX5" fmla="*/ 504354 w 2524618"/>
                <a:gd name="connsiteY5" fmla="*/ 180134 h 289705"/>
                <a:gd name="connsiteX6" fmla="*/ 533852 w 2524618"/>
                <a:gd name="connsiteY6" fmla="*/ 198842 h 289705"/>
                <a:gd name="connsiteX7" fmla="*/ 582690 w 2524618"/>
                <a:gd name="connsiteY7" fmla="*/ 165465 h 289705"/>
                <a:gd name="connsiteX8" fmla="*/ 660985 w 2524618"/>
                <a:gd name="connsiteY8" fmla="*/ 159492 h 289705"/>
                <a:gd name="connsiteX9" fmla="*/ 714294 w 2524618"/>
                <a:gd name="connsiteY9" fmla="*/ 124807 h 289705"/>
                <a:gd name="connsiteX10" fmla="*/ 757588 w 2524618"/>
                <a:gd name="connsiteY10" fmla="*/ 98367 h 289705"/>
                <a:gd name="connsiteX11" fmla="*/ 800308 w 2524618"/>
                <a:gd name="connsiteY11" fmla="*/ 107064 h 289705"/>
                <a:gd name="connsiteX12" fmla="*/ 814881 w 2524618"/>
                <a:gd name="connsiteY12" fmla="*/ 67643 h 289705"/>
                <a:gd name="connsiteX13" fmla="*/ 842922 w 2524618"/>
                <a:gd name="connsiteY13" fmla="*/ 89946 h 289705"/>
                <a:gd name="connsiteX14" fmla="*/ 867268 w 2524618"/>
                <a:gd name="connsiteY14" fmla="*/ 65262 h 289705"/>
                <a:gd name="connsiteX15" fmla="*/ 891081 w 2524618"/>
                <a:gd name="connsiteY15" fmla="*/ 24780 h 289705"/>
                <a:gd name="connsiteX16" fmla="*/ 938706 w 2524618"/>
                <a:gd name="connsiteY16" fmla="*/ 65262 h 289705"/>
                <a:gd name="connsiteX17" fmla="*/ 1008542 w 2524618"/>
                <a:gd name="connsiteY17" fmla="*/ 2 h 289705"/>
                <a:gd name="connsiteX18" fmla="*/ 1055387 w 2524618"/>
                <a:gd name="connsiteY18" fmla="*/ 62880 h 289705"/>
                <a:gd name="connsiteX19" fmla="*/ 1121777 w 2524618"/>
                <a:gd name="connsiteY19" fmla="*/ 6901 h 289705"/>
                <a:gd name="connsiteX20" fmla="*/ 1170465 w 2524618"/>
                <a:gd name="connsiteY20" fmla="*/ 66609 h 289705"/>
                <a:gd name="connsiteX21" fmla="*/ 1224992 w 2524618"/>
                <a:gd name="connsiteY21" fmla="*/ 22674 h 289705"/>
                <a:gd name="connsiteX22" fmla="*/ 1270519 w 2524618"/>
                <a:gd name="connsiteY22" fmla="*/ 74826 h 289705"/>
                <a:gd name="connsiteX23" fmla="*/ 1318679 w 2524618"/>
                <a:gd name="connsiteY23" fmla="*/ 58635 h 289705"/>
                <a:gd name="connsiteX24" fmla="*/ 1365382 w 2524618"/>
                <a:gd name="connsiteY24" fmla="*/ 85249 h 289705"/>
                <a:gd name="connsiteX25" fmla="*/ 1412832 w 2524618"/>
                <a:gd name="connsiteY25" fmla="*/ 121563 h 289705"/>
                <a:gd name="connsiteX26" fmla="*/ 1457181 w 2524618"/>
                <a:gd name="connsiteY26" fmla="*/ 97742 h 289705"/>
                <a:gd name="connsiteX27" fmla="*/ 1488847 w 2524618"/>
                <a:gd name="connsiteY27" fmla="*/ 134299 h 289705"/>
                <a:gd name="connsiteX28" fmla="*/ 1520409 w 2524618"/>
                <a:gd name="connsiteY28" fmla="*/ 125814 h 289705"/>
                <a:gd name="connsiteX29" fmla="*/ 1586158 w 2524618"/>
                <a:gd name="connsiteY29" fmla="*/ 179821 h 289705"/>
                <a:gd name="connsiteX30" fmla="*/ 1648461 w 2524618"/>
                <a:gd name="connsiteY30" fmla="*/ 225282 h 289705"/>
                <a:gd name="connsiteX31" fmla="*/ 1721498 w 2524618"/>
                <a:gd name="connsiteY31" fmla="*/ 197700 h 289705"/>
                <a:gd name="connsiteX32" fmla="*/ 1749947 w 2524618"/>
                <a:gd name="connsiteY32" fmla="*/ 234775 h 289705"/>
                <a:gd name="connsiteX33" fmla="*/ 1826377 w 2524618"/>
                <a:gd name="connsiteY33" fmla="*/ 224316 h 289705"/>
                <a:gd name="connsiteX34" fmla="*/ 1904139 w 2524618"/>
                <a:gd name="connsiteY34" fmla="*/ 252143 h 289705"/>
                <a:gd name="connsiteX35" fmla="*/ 1970814 w 2524618"/>
                <a:gd name="connsiteY35" fmla="*/ 255137 h 289705"/>
                <a:gd name="connsiteX36" fmla="*/ 2030202 w 2524618"/>
                <a:gd name="connsiteY36" fmla="*/ 274227 h 289705"/>
                <a:gd name="connsiteX37" fmla="*/ 2109954 w 2524618"/>
                <a:gd name="connsiteY37" fmla="*/ 289685 h 289705"/>
                <a:gd name="connsiteX38" fmla="*/ 2198737 w 2524618"/>
                <a:gd name="connsiteY38" fmla="*/ 270975 h 289705"/>
                <a:gd name="connsiteX39" fmla="*/ 2245827 w 2524618"/>
                <a:gd name="connsiteY39" fmla="*/ 252034 h 289705"/>
                <a:gd name="connsiteX40" fmla="*/ 2255537 w 2524618"/>
                <a:gd name="connsiteY40" fmla="*/ 53355 h 289705"/>
                <a:gd name="connsiteX41" fmla="*/ 2331737 w 2524618"/>
                <a:gd name="connsiteY41" fmla="*/ 22399 h 289705"/>
                <a:gd name="connsiteX42" fmla="*/ 2391268 w 2524618"/>
                <a:gd name="connsiteY42" fmla="*/ 48593 h 289705"/>
                <a:gd name="connsiteX43" fmla="*/ 2457943 w 2524618"/>
                <a:gd name="connsiteY43" fmla="*/ 20018 h 289705"/>
                <a:gd name="connsiteX44" fmla="*/ 2524618 w 2524618"/>
                <a:gd name="connsiteY44" fmla="*/ 5730 h 289705"/>
                <a:gd name="connsiteX0" fmla="*/ 0 w 2524618"/>
                <a:gd name="connsiteY0" fmla="*/ 245230 h 289705"/>
                <a:gd name="connsiteX1" fmla="*/ 209470 w 2524618"/>
                <a:gd name="connsiteY1" fmla="*/ 237542 h 289705"/>
                <a:gd name="connsiteX2" fmla="*/ 310653 w 2524618"/>
                <a:gd name="connsiteY2" fmla="*/ 214546 h 289705"/>
                <a:gd name="connsiteX3" fmla="*/ 387880 w 2524618"/>
                <a:gd name="connsiteY3" fmla="*/ 225595 h 289705"/>
                <a:gd name="connsiteX4" fmla="*/ 464796 w 2524618"/>
                <a:gd name="connsiteY4" fmla="*/ 209021 h 289705"/>
                <a:gd name="connsiteX5" fmla="*/ 504354 w 2524618"/>
                <a:gd name="connsiteY5" fmla="*/ 180134 h 289705"/>
                <a:gd name="connsiteX6" fmla="*/ 533852 w 2524618"/>
                <a:gd name="connsiteY6" fmla="*/ 198842 h 289705"/>
                <a:gd name="connsiteX7" fmla="*/ 582690 w 2524618"/>
                <a:gd name="connsiteY7" fmla="*/ 165465 h 289705"/>
                <a:gd name="connsiteX8" fmla="*/ 660985 w 2524618"/>
                <a:gd name="connsiteY8" fmla="*/ 159492 h 289705"/>
                <a:gd name="connsiteX9" fmla="*/ 714294 w 2524618"/>
                <a:gd name="connsiteY9" fmla="*/ 124807 h 289705"/>
                <a:gd name="connsiteX10" fmla="*/ 757588 w 2524618"/>
                <a:gd name="connsiteY10" fmla="*/ 98367 h 289705"/>
                <a:gd name="connsiteX11" fmla="*/ 800308 w 2524618"/>
                <a:gd name="connsiteY11" fmla="*/ 107064 h 289705"/>
                <a:gd name="connsiteX12" fmla="*/ 814881 w 2524618"/>
                <a:gd name="connsiteY12" fmla="*/ 67643 h 289705"/>
                <a:gd name="connsiteX13" fmla="*/ 842922 w 2524618"/>
                <a:gd name="connsiteY13" fmla="*/ 89946 h 289705"/>
                <a:gd name="connsiteX14" fmla="*/ 867268 w 2524618"/>
                <a:gd name="connsiteY14" fmla="*/ 65262 h 289705"/>
                <a:gd name="connsiteX15" fmla="*/ 891081 w 2524618"/>
                <a:gd name="connsiteY15" fmla="*/ 24780 h 289705"/>
                <a:gd name="connsiteX16" fmla="*/ 938706 w 2524618"/>
                <a:gd name="connsiteY16" fmla="*/ 65262 h 289705"/>
                <a:gd name="connsiteX17" fmla="*/ 1008542 w 2524618"/>
                <a:gd name="connsiteY17" fmla="*/ 2 h 289705"/>
                <a:gd name="connsiteX18" fmla="*/ 1055387 w 2524618"/>
                <a:gd name="connsiteY18" fmla="*/ 62880 h 289705"/>
                <a:gd name="connsiteX19" fmla="*/ 1121777 w 2524618"/>
                <a:gd name="connsiteY19" fmla="*/ 6901 h 289705"/>
                <a:gd name="connsiteX20" fmla="*/ 1170465 w 2524618"/>
                <a:gd name="connsiteY20" fmla="*/ 66609 h 289705"/>
                <a:gd name="connsiteX21" fmla="*/ 1224992 w 2524618"/>
                <a:gd name="connsiteY21" fmla="*/ 22674 h 289705"/>
                <a:gd name="connsiteX22" fmla="*/ 1270519 w 2524618"/>
                <a:gd name="connsiteY22" fmla="*/ 74826 h 289705"/>
                <a:gd name="connsiteX23" fmla="*/ 1318679 w 2524618"/>
                <a:gd name="connsiteY23" fmla="*/ 58635 h 289705"/>
                <a:gd name="connsiteX24" fmla="*/ 1365382 w 2524618"/>
                <a:gd name="connsiteY24" fmla="*/ 85249 h 289705"/>
                <a:gd name="connsiteX25" fmla="*/ 1412832 w 2524618"/>
                <a:gd name="connsiteY25" fmla="*/ 121563 h 289705"/>
                <a:gd name="connsiteX26" fmla="*/ 1457181 w 2524618"/>
                <a:gd name="connsiteY26" fmla="*/ 97742 h 289705"/>
                <a:gd name="connsiteX27" fmla="*/ 1488847 w 2524618"/>
                <a:gd name="connsiteY27" fmla="*/ 134299 h 289705"/>
                <a:gd name="connsiteX28" fmla="*/ 1520409 w 2524618"/>
                <a:gd name="connsiteY28" fmla="*/ 125814 h 289705"/>
                <a:gd name="connsiteX29" fmla="*/ 1586158 w 2524618"/>
                <a:gd name="connsiteY29" fmla="*/ 179821 h 289705"/>
                <a:gd name="connsiteX30" fmla="*/ 1648461 w 2524618"/>
                <a:gd name="connsiteY30" fmla="*/ 225282 h 289705"/>
                <a:gd name="connsiteX31" fmla="*/ 1721498 w 2524618"/>
                <a:gd name="connsiteY31" fmla="*/ 197700 h 289705"/>
                <a:gd name="connsiteX32" fmla="*/ 1749947 w 2524618"/>
                <a:gd name="connsiteY32" fmla="*/ 234775 h 289705"/>
                <a:gd name="connsiteX33" fmla="*/ 1826377 w 2524618"/>
                <a:gd name="connsiteY33" fmla="*/ 224316 h 289705"/>
                <a:gd name="connsiteX34" fmla="*/ 1904139 w 2524618"/>
                <a:gd name="connsiteY34" fmla="*/ 252143 h 289705"/>
                <a:gd name="connsiteX35" fmla="*/ 1970814 w 2524618"/>
                <a:gd name="connsiteY35" fmla="*/ 255137 h 289705"/>
                <a:gd name="connsiteX36" fmla="*/ 2030202 w 2524618"/>
                <a:gd name="connsiteY36" fmla="*/ 274227 h 289705"/>
                <a:gd name="connsiteX37" fmla="*/ 2109954 w 2524618"/>
                <a:gd name="connsiteY37" fmla="*/ 289685 h 289705"/>
                <a:gd name="connsiteX38" fmla="*/ 2198737 w 2524618"/>
                <a:gd name="connsiteY38" fmla="*/ 270975 h 289705"/>
                <a:gd name="connsiteX39" fmla="*/ 2245827 w 2524618"/>
                <a:gd name="connsiteY39" fmla="*/ 252034 h 289705"/>
                <a:gd name="connsiteX40" fmla="*/ 2281978 w 2524618"/>
                <a:gd name="connsiteY40" fmla="*/ 180718 h 289705"/>
                <a:gd name="connsiteX41" fmla="*/ 2331737 w 2524618"/>
                <a:gd name="connsiteY41" fmla="*/ 22399 h 289705"/>
                <a:gd name="connsiteX42" fmla="*/ 2391268 w 2524618"/>
                <a:gd name="connsiteY42" fmla="*/ 48593 h 289705"/>
                <a:gd name="connsiteX43" fmla="*/ 2457943 w 2524618"/>
                <a:gd name="connsiteY43" fmla="*/ 20018 h 289705"/>
                <a:gd name="connsiteX44" fmla="*/ 2524618 w 2524618"/>
                <a:gd name="connsiteY44" fmla="*/ 5730 h 289705"/>
                <a:gd name="connsiteX0" fmla="*/ 0 w 2524618"/>
                <a:gd name="connsiteY0" fmla="*/ 245230 h 289705"/>
                <a:gd name="connsiteX1" fmla="*/ 209470 w 2524618"/>
                <a:gd name="connsiteY1" fmla="*/ 237542 h 289705"/>
                <a:gd name="connsiteX2" fmla="*/ 310653 w 2524618"/>
                <a:gd name="connsiteY2" fmla="*/ 214546 h 289705"/>
                <a:gd name="connsiteX3" fmla="*/ 387880 w 2524618"/>
                <a:gd name="connsiteY3" fmla="*/ 225595 h 289705"/>
                <a:gd name="connsiteX4" fmla="*/ 464796 w 2524618"/>
                <a:gd name="connsiteY4" fmla="*/ 209021 h 289705"/>
                <a:gd name="connsiteX5" fmla="*/ 504354 w 2524618"/>
                <a:gd name="connsiteY5" fmla="*/ 180134 h 289705"/>
                <a:gd name="connsiteX6" fmla="*/ 533852 w 2524618"/>
                <a:gd name="connsiteY6" fmla="*/ 198842 h 289705"/>
                <a:gd name="connsiteX7" fmla="*/ 582690 w 2524618"/>
                <a:gd name="connsiteY7" fmla="*/ 165465 h 289705"/>
                <a:gd name="connsiteX8" fmla="*/ 660985 w 2524618"/>
                <a:gd name="connsiteY8" fmla="*/ 159492 h 289705"/>
                <a:gd name="connsiteX9" fmla="*/ 714294 w 2524618"/>
                <a:gd name="connsiteY9" fmla="*/ 124807 h 289705"/>
                <a:gd name="connsiteX10" fmla="*/ 757588 w 2524618"/>
                <a:gd name="connsiteY10" fmla="*/ 98367 h 289705"/>
                <a:gd name="connsiteX11" fmla="*/ 800308 w 2524618"/>
                <a:gd name="connsiteY11" fmla="*/ 107064 h 289705"/>
                <a:gd name="connsiteX12" fmla="*/ 814881 w 2524618"/>
                <a:gd name="connsiteY12" fmla="*/ 67643 h 289705"/>
                <a:gd name="connsiteX13" fmla="*/ 842922 w 2524618"/>
                <a:gd name="connsiteY13" fmla="*/ 89946 h 289705"/>
                <a:gd name="connsiteX14" fmla="*/ 867268 w 2524618"/>
                <a:gd name="connsiteY14" fmla="*/ 65262 h 289705"/>
                <a:gd name="connsiteX15" fmla="*/ 891081 w 2524618"/>
                <a:gd name="connsiteY15" fmla="*/ 24780 h 289705"/>
                <a:gd name="connsiteX16" fmla="*/ 938706 w 2524618"/>
                <a:gd name="connsiteY16" fmla="*/ 65262 h 289705"/>
                <a:gd name="connsiteX17" fmla="*/ 1008542 w 2524618"/>
                <a:gd name="connsiteY17" fmla="*/ 2 h 289705"/>
                <a:gd name="connsiteX18" fmla="*/ 1055387 w 2524618"/>
                <a:gd name="connsiteY18" fmla="*/ 62880 h 289705"/>
                <a:gd name="connsiteX19" fmla="*/ 1121777 w 2524618"/>
                <a:gd name="connsiteY19" fmla="*/ 6901 h 289705"/>
                <a:gd name="connsiteX20" fmla="*/ 1170465 w 2524618"/>
                <a:gd name="connsiteY20" fmla="*/ 66609 h 289705"/>
                <a:gd name="connsiteX21" fmla="*/ 1224992 w 2524618"/>
                <a:gd name="connsiteY21" fmla="*/ 22674 h 289705"/>
                <a:gd name="connsiteX22" fmla="*/ 1270519 w 2524618"/>
                <a:gd name="connsiteY22" fmla="*/ 74826 h 289705"/>
                <a:gd name="connsiteX23" fmla="*/ 1318679 w 2524618"/>
                <a:gd name="connsiteY23" fmla="*/ 58635 h 289705"/>
                <a:gd name="connsiteX24" fmla="*/ 1365382 w 2524618"/>
                <a:gd name="connsiteY24" fmla="*/ 85249 h 289705"/>
                <a:gd name="connsiteX25" fmla="*/ 1412832 w 2524618"/>
                <a:gd name="connsiteY25" fmla="*/ 121563 h 289705"/>
                <a:gd name="connsiteX26" fmla="*/ 1457181 w 2524618"/>
                <a:gd name="connsiteY26" fmla="*/ 97742 h 289705"/>
                <a:gd name="connsiteX27" fmla="*/ 1488847 w 2524618"/>
                <a:gd name="connsiteY27" fmla="*/ 134299 h 289705"/>
                <a:gd name="connsiteX28" fmla="*/ 1520409 w 2524618"/>
                <a:gd name="connsiteY28" fmla="*/ 125814 h 289705"/>
                <a:gd name="connsiteX29" fmla="*/ 1586158 w 2524618"/>
                <a:gd name="connsiteY29" fmla="*/ 179821 h 289705"/>
                <a:gd name="connsiteX30" fmla="*/ 1648461 w 2524618"/>
                <a:gd name="connsiteY30" fmla="*/ 225282 h 289705"/>
                <a:gd name="connsiteX31" fmla="*/ 1721498 w 2524618"/>
                <a:gd name="connsiteY31" fmla="*/ 197700 h 289705"/>
                <a:gd name="connsiteX32" fmla="*/ 1749947 w 2524618"/>
                <a:gd name="connsiteY32" fmla="*/ 234775 h 289705"/>
                <a:gd name="connsiteX33" fmla="*/ 1826377 w 2524618"/>
                <a:gd name="connsiteY33" fmla="*/ 224316 h 289705"/>
                <a:gd name="connsiteX34" fmla="*/ 1904139 w 2524618"/>
                <a:gd name="connsiteY34" fmla="*/ 252143 h 289705"/>
                <a:gd name="connsiteX35" fmla="*/ 1970814 w 2524618"/>
                <a:gd name="connsiteY35" fmla="*/ 255137 h 289705"/>
                <a:gd name="connsiteX36" fmla="*/ 2030202 w 2524618"/>
                <a:gd name="connsiteY36" fmla="*/ 274227 h 289705"/>
                <a:gd name="connsiteX37" fmla="*/ 2109954 w 2524618"/>
                <a:gd name="connsiteY37" fmla="*/ 289685 h 289705"/>
                <a:gd name="connsiteX38" fmla="*/ 2198737 w 2524618"/>
                <a:gd name="connsiteY38" fmla="*/ 270975 h 289705"/>
                <a:gd name="connsiteX39" fmla="*/ 2245827 w 2524618"/>
                <a:gd name="connsiteY39" fmla="*/ 252034 h 289705"/>
                <a:gd name="connsiteX40" fmla="*/ 2281978 w 2524618"/>
                <a:gd name="connsiteY40" fmla="*/ 180718 h 289705"/>
                <a:gd name="connsiteX41" fmla="*/ 2341653 w 2524618"/>
                <a:gd name="connsiteY41" fmla="*/ 192217 h 289705"/>
                <a:gd name="connsiteX42" fmla="*/ 2391268 w 2524618"/>
                <a:gd name="connsiteY42" fmla="*/ 48593 h 289705"/>
                <a:gd name="connsiteX43" fmla="*/ 2457943 w 2524618"/>
                <a:gd name="connsiteY43" fmla="*/ 20018 h 289705"/>
                <a:gd name="connsiteX44" fmla="*/ 2524618 w 2524618"/>
                <a:gd name="connsiteY44" fmla="*/ 5730 h 289705"/>
                <a:gd name="connsiteX0" fmla="*/ 0 w 2524618"/>
                <a:gd name="connsiteY0" fmla="*/ 245230 h 289705"/>
                <a:gd name="connsiteX1" fmla="*/ 209470 w 2524618"/>
                <a:gd name="connsiteY1" fmla="*/ 237542 h 289705"/>
                <a:gd name="connsiteX2" fmla="*/ 310653 w 2524618"/>
                <a:gd name="connsiteY2" fmla="*/ 214546 h 289705"/>
                <a:gd name="connsiteX3" fmla="*/ 387880 w 2524618"/>
                <a:gd name="connsiteY3" fmla="*/ 225595 h 289705"/>
                <a:gd name="connsiteX4" fmla="*/ 464796 w 2524618"/>
                <a:gd name="connsiteY4" fmla="*/ 209021 h 289705"/>
                <a:gd name="connsiteX5" fmla="*/ 504354 w 2524618"/>
                <a:gd name="connsiteY5" fmla="*/ 180134 h 289705"/>
                <a:gd name="connsiteX6" fmla="*/ 533852 w 2524618"/>
                <a:gd name="connsiteY6" fmla="*/ 198842 h 289705"/>
                <a:gd name="connsiteX7" fmla="*/ 582690 w 2524618"/>
                <a:gd name="connsiteY7" fmla="*/ 165465 h 289705"/>
                <a:gd name="connsiteX8" fmla="*/ 660985 w 2524618"/>
                <a:gd name="connsiteY8" fmla="*/ 159492 h 289705"/>
                <a:gd name="connsiteX9" fmla="*/ 714294 w 2524618"/>
                <a:gd name="connsiteY9" fmla="*/ 124807 h 289705"/>
                <a:gd name="connsiteX10" fmla="*/ 757588 w 2524618"/>
                <a:gd name="connsiteY10" fmla="*/ 98367 h 289705"/>
                <a:gd name="connsiteX11" fmla="*/ 800308 w 2524618"/>
                <a:gd name="connsiteY11" fmla="*/ 107064 h 289705"/>
                <a:gd name="connsiteX12" fmla="*/ 814881 w 2524618"/>
                <a:gd name="connsiteY12" fmla="*/ 67643 h 289705"/>
                <a:gd name="connsiteX13" fmla="*/ 842922 w 2524618"/>
                <a:gd name="connsiteY13" fmla="*/ 89946 h 289705"/>
                <a:gd name="connsiteX14" fmla="*/ 867268 w 2524618"/>
                <a:gd name="connsiteY14" fmla="*/ 65262 h 289705"/>
                <a:gd name="connsiteX15" fmla="*/ 891081 w 2524618"/>
                <a:gd name="connsiteY15" fmla="*/ 24780 h 289705"/>
                <a:gd name="connsiteX16" fmla="*/ 938706 w 2524618"/>
                <a:gd name="connsiteY16" fmla="*/ 65262 h 289705"/>
                <a:gd name="connsiteX17" fmla="*/ 1008542 w 2524618"/>
                <a:gd name="connsiteY17" fmla="*/ 2 h 289705"/>
                <a:gd name="connsiteX18" fmla="*/ 1055387 w 2524618"/>
                <a:gd name="connsiteY18" fmla="*/ 62880 h 289705"/>
                <a:gd name="connsiteX19" fmla="*/ 1121777 w 2524618"/>
                <a:gd name="connsiteY19" fmla="*/ 6901 h 289705"/>
                <a:gd name="connsiteX20" fmla="*/ 1170465 w 2524618"/>
                <a:gd name="connsiteY20" fmla="*/ 66609 h 289705"/>
                <a:gd name="connsiteX21" fmla="*/ 1224992 w 2524618"/>
                <a:gd name="connsiteY21" fmla="*/ 22674 h 289705"/>
                <a:gd name="connsiteX22" fmla="*/ 1270519 w 2524618"/>
                <a:gd name="connsiteY22" fmla="*/ 74826 h 289705"/>
                <a:gd name="connsiteX23" fmla="*/ 1318679 w 2524618"/>
                <a:gd name="connsiteY23" fmla="*/ 58635 h 289705"/>
                <a:gd name="connsiteX24" fmla="*/ 1365382 w 2524618"/>
                <a:gd name="connsiteY24" fmla="*/ 85249 h 289705"/>
                <a:gd name="connsiteX25" fmla="*/ 1412832 w 2524618"/>
                <a:gd name="connsiteY25" fmla="*/ 121563 h 289705"/>
                <a:gd name="connsiteX26" fmla="*/ 1457181 w 2524618"/>
                <a:gd name="connsiteY26" fmla="*/ 97742 h 289705"/>
                <a:gd name="connsiteX27" fmla="*/ 1488847 w 2524618"/>
                <a:gd name="connsiteY27" fmla="*/ 134299 h 289705"/>
                <a:gd name="connsiteX28" fmla="*/ 1520409 w 2524618"/>
                <a:gd name="connsiteY28" fmla="*/ 125814 h 289705"/>
                <a:gd name="connsiteX29" fmla="*/ 1586158 w 2524618"/>
                <a:gd name="connsiteY29" fmla="*/ 179821 h 289705"/>
                <a:gd name="connsiteX30" fmla="*/ 1648461 w 2524618"/>
                <a:gd name="connsiteY30" fmla="*/ 225282 h 289705"/>
                <a:gd name="connsiteX31" fmla="*/ 1721498 w 2524618"/>
                <a:gd name="connsiteY31" fmla="*/ 197700 h 289705"/>
                <a:gd name="connsiteX32" fmla="*/ 1749947 w 2524618"/>
                <a:gd name="connsiteY32" fmla="*/ 234775 h 289705"/>
                <a:gd name="connsiteX33" fmla="*/ 1826377 w 2524618"/>
                <a:gd name="connsiteY33" fmla="*/ 224316 h 289705"/>
                <a:gd name="connsiteX34" fmla="*/ 1904139 w 2524618"/>
                <a:gd name="connsiteY34" fmla="*/ 252143 h 289705"/>
                <a:gd name="connsiteX35" fmla="*/ 1970814 w 2524618"/>
                <a:gd name="connsiteY35" fmla="*/ 255137 h 289705"/>
                <a:gd name="connsiteX36" fmla="*/ 2030202 w 2524618"/>
                <a:gd name="connsiteY36" fmla="*/ 274227 h 289705"/>
                <a:gd name="connsiteX37" fmla="*/ 2109954 w 2524618"/>
                <a:gd name="connsiteY37" fmla="*/ 289685 h 289705"/>
                <a:gd name="connsiteX38" fmla="*/ 2198737 w 2524618"/>
                <a:gd name="connsiteY38" fmla="*/ 270975 h 289705"/>
                <a:gd name="connsiteX39" fmla="*/ 2245827 w 2524618"/>
                <a:gd name="connsiteY39" fmla="*/ 252034 h 289705"/>
                <a:gd name="connsiteX40" fmla="*/ 2281978 w 2524618"/>
                <a:gd name="connsiteY40" fmla="*/ 180718 h 289705"/>
                <a:gd name="connsiteX41" fmla="*/ 2341653 w 2524618"/>
                <a:gd name="connsiteY41" fmla="*/ 192217 h 289705"/>
                <a:gd name="connsiteX42" fmla="*/ 2414404 w 2524618"/>
                <a:gd name="connsiteY42" fmla="*/ 158974 h 289705"/>
                <a:gd name="connsiteX43" fmla="*/ 2457943 w 2524618"/>
                <a:gd name="connsiteY43" fmla="*/ 20018 h 289705"/>
                <a:gd name="connsiteX44" fmla="*/ 2524618 w 2524618"/>
                <a:gd name="connsiteY44" fmla="*/ 5730 h 289705"/>
                <a:gd name="connsiteX0" fmla="*/ 0 w 2524618"/>
                <a:gd name="connsiteY0" fmla="*/ 245230 h 289705"/>
                <a:gd name="connsiteX1" fmla="*/ 94113 w 2524618"/>
                <a:gd name="connsiteY1" fmla="*/ 195150 h 289705"/>
                <a:gd name="connsiteX2" fmla="*/ 209470 w 2524618"/>
                <a:gd name="connsiteY2" fmla="*/ 237542 h 289705"/>
                <a:gd name="connsiteX3" fmla="*/ 310653 w 2524618"/>
                <a:gd name="connsiteY3" fmla="*/ 214546 h 289705"/>
                <a:gd name="connsiteX4" fmla="*/ 387880 w 2524618"/>
                <a:gd name="connsiteY4" fmla="*/ 225595 h 289705"/>
                <a:gd name="connsiteX5" fmla="*/ 464796 w 2524618"/>
                <a:gd name="connsiteY5" fmla="*/ 209021 h 289705"/>
                <a:gd name="connsiteX6" fmla="*/ 504354 w 2524618"/>
                <a:gd name="connsiteY6" fmla="*/ 180134 h 289705"/>
                <a:gd name="connsiteX7" fmla="*/ 533852 w 2524618"/>
                <a:gd name="connsiteY7" fmla="*/ 198842 h 289705"/>
                <a:gd name="connsiteX8" fmla="*/ 582690 w 2524618"/>
                <a:gd name="connsiteY8" fmla="*/ 165465 h 289705"/>
                <a:gd name="connsiteX9" fmla="*/ 660985 w 2524618"/>
                <a:gd name="connsiteY9" fmla="*/ 159492 h 289705"/>
                <a:gd name="connsiteX10" fmla="*/ 714294 w 2524618"/>
                <a:gd name="connsiteY10" fmla="*/ 124807 h 289705"/>
                <a:gd name="connsiteX11" fmla="*/ 757588 w 2524618"/>
                <a:gd name="connsiteY11" fmla="*/ 98367 h 289705"/>
                <a:gd name="connsiteX12" fmla="*/ 800308 w 2524618"/>
                <a:gd name="connsiteY12" fmla="*/ 107064 h 289705"/>
                <a:gd name="connsiteX13" fmla="*/ 814881 w 2524618"/>
                <a:gd name="connsiteY13" fmla="*/ 67643 h 289705"/>
                <a:gd name="connsiteX14" fmla="*/ 842922 w 2524618"/>
                <a:gd name="connsiteY14" fmla="*/ 89946 h 289705"/>
                <a:gd name="connsiteX15" fmla="*/ 867268 w 2524618"/>
                <a:gd name="connsiteY15" fmla="*/ 65262 h 289705"/>
                <a:gd name="connsiteX16" fmla="*/ 891081 w 2524618"/>
                <a:gd name="connsiteY16" fmla="*/ 24780 h 289705"/>
                <a:gd name="connsiteX17" fmla="*/ 938706 w 2524618"/>
                <a:gd name="connsiteY17" fmla="*/ 65262 h 289705"/>
                <a:gd name="connsiteX18" fmla="*/ 1008542 w 2524618"/>
                <a:gd name="connsiteY18" fmla="*/ 2 h 289705"/>
                <a:gd name="connsiteX19" fmla="*/ 1055387 w 2524618"/>
                <a:gd name="connsiteY19" fmla="*/ 62880 h 289705"/>
                <a:gd name="connsiteX20" fmla="*/ 1121777 w 2524618"/>
                <a:gd name="connsiteY20" fmla="*/ 6901 h 289705"/>
                <a:gd name="connsiteX21" fmla="*/ 1170465 w 2524618"/>
                <a:gd name="connsiteY21" fmla="*/ 66609 h 289705"/>
                <a:gd name="connsiteX22" fmla="*/ 1224992 w 2524618"/>
                <a:gd name="connsiteY22" fmla="*/ 22674 h 289705"/>
                <a:gd name="connsiteX23" fmla="*/ 1270519 w 2524618"/>
                <a:gd name="connsiteY23" fmla="*/ 74826 h 289705"/>
                <a:gd name="connsiteX24" fmla="*/ 1318679 w 2524618"/>
                <a:gd name="connsiteY24" fmla="*/ 58635 h 289705"/>
                <a:gd name="connsiteX25" fmla="*/ 1365382 w 2524618"/>
                <a:gd name="connsiteY25" fmla="*/ 85249 h 289705"/>
                <a:gd name="connsiteX26" fmla="*/ 1412832 w 2524618"/>
                <a:gd name="connsiteY26" fmla="*/ 121563 h 289705"/>
                <a:gd name="connsiteX27" fmla="*/ 1457181 w 2524618"/>
                <a:gd name="connsiteY27" fmla="*/ 97742 h 289705"/>
                <a:gd name="connsiteX28" fmla="*/ 1488847 w 2524618"/>
                <a:gd name="connsiteY28" fmla="*/ 134299 h 289705"/>
                <a:gd name="connsiteX29" fmla="*/ 1520409 w 2524618"/>
                <a:gd name="connsiteY29" fmla="*/ 125814 h 289705"/>
                <a:gd name="connsiteX30" fmla="*/ 1586158 w 2524618"/>
                <a:gd name="connsiteY30" fmla="*/ 179821 h 289705"/>
                <a:gd name="connsiteX31" fmla="*/ 1648461 w 2524618"/>
                <a:gd name="connsiteY31" fmla="*/ 225282 h 289705"/>
                <a:gd name="connsiteX32" fmla="*/ 1721498 w 2524618"/>
                <a:gd name="connsiteY32" fmla="*/ 197700 h 289705"/>
                <a:gd name="connsiteX33" fmla="*/ 1749947 w 2524618"/>
                <a:gd name="connsiteY33" fmla="*/ 234775 h 289705"/>
                <a:gd name="connsiteX34" fmla="*/ 1826377 w 2524618"/>
                <a:gd name="connsiteY34" fmla="*/ 224316 h 289705"/>
                <a:gd name="connsiteX35" fmla="*/ 1904139 w 2524618"/>
                <a:gd name="connsiteY35" fmla="*/ 252143 h 289705"/>
                <a:gd name="connsiteX36" fmla="*/ 1970814 w 2524618"/>
                <a:gd name="connsiteY36" fmla="*/ 255137 h 289705"/>
                <a:gd name="connsiteX37" fmla="*/ 2030202 w 2524618"/>
                <a:gd name="connsiteY37" fmla="*/ 274227 h 289705"/>
                <a:gd name="connsiteX38" fmla="*/ 2109954 w 2524618"/>
                <a:gd name="connsiteY38" fmla="*/ 289685 h 289705"/>
                <a:gd name="connsiteX39" fmla="*/ 2198737 w 2524618"/>
                <a:gd name="connsiteY39" fmla="*/ 270975 h 289705"/>
                <a:gd name="connsiteX40" fmla="*/ 2245827 w 2524618"/>
                <a:gd name="connsiteY40" fmla="*/ 252034 h 289705"/>
                <a:gd name="connsiteX41" fmla="*/ 2281978 w 2524618"/>
                <a:gd name="connsiteY41" fmla="*/ 180718 h 289705"/>
                <a:gd name="connsiteX42" fmla="*/ 2341653 w 2524618"/>
                <a:gd name="connsiteY42" fmla="*/ 192217 h 289705"/>
                <a:gd name="connsiteX43" fmla="*/ 2414404 w 2524618"/>
                <a:gd name="connsiteY43" fmla="*/ 158974 h 289705"/>
                <a:gd name="connsiteX44" fmla="*/ 2457943 w 2524618"/>
                <a:gd name="connsiteY44" fmla="*/ 20018 h 289705"/>
                <a:gd name="connsiteX45" fmla="*/ 2524618 w 2524618"/>
                <a:gd name="connsiteY45" fmla="*/ 5730 h 289705"/>
                <a:gd name="connsiteX0" fmla="*/ 0 w 2524618"/>
                <a:gd name="connsiteY0" fmla="*/ 245230 h 289705"/>
                <a:gd name="connsiteX1" fmla="*/ 94113 w 2524618"/>
                <a:gd name="connsiteY1" fmla="*/ 195150 h 289705"/>
                <a:gd name="connsiteX2" fmla="*/ 160214 w 2524618"/>
                <a:gd name="connsiteY2" fmla="*/ 205056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81978 w 2524618"/>
                <a:gd name="connsiteY42" fmla="*/ 180718 h 289705"/>
                <a:gd name="connsiteX43" fmla="*/ 2341653 w 2524618"/>
                <a:gd name="connsiteY43" fmla="*/ 192217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31316 w 2524618"/>
                <a:gd name="connsiteY1" fmla="*/ 195150 h 289705"/>
                <a:gd name="connsiteX2" fmla="*/ 160214 w 2524618"/>
                <a:gd name="connsiteY2" fmla="*/ 205056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81978 w 2524618"/>
                <a:gd name="connsiteY42" fmla="*/ 180718 h 289705"/>
                <a:gd name="connsiteX43" fmla="*/ 2341653 w 2524618"/>
                <a:gd name="connsiteY43" fmla="*/ 192217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31316 w 2524618"/>
                <a:gd name="connsiteY1" fmla="*/ 195150 h 289705"/>
                <a:gd name="connsiteX2" fmla="*/ 160214 w 2524618"/>
                <a:gd name="connsiteY2" fmla="*/ 205056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81978 w 2524618"/>
                <a:gd name="connsiteY42" fmla="*/ 180718 h 289705"/>
                <a:gd name="connsiteX43" fmla="*/ 2341653 w 2524618"/>
                <a:gd name="connsiteY43" fmla="*/ 192217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11487 w 2524618"/>
                <a:gd name="connsiteY1" fmla="*/ 185244 h 289705"/>
                <a:gd name="connsiteX2" fmla="*/ 160214 w 2524618"/>
                <a:gd name="connsiteY2" fmla="*/ 205056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81978 w 2524618"/>
                <a:gd name="connsiteY42" fmla="*/ 180718 h 289705"/>
                <a:gd name="connsiteX43" fmla="*/ 2341653 w 2524618"/>
                <a:gd name="connsiteY43" fmla="*/ 192217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11487 w 2524618"/>
                <a:gd name="connsiteY1" fmla="*/ 185244 h 289705"/>
                <a:gd name="connsiteX2" fmla="*/ 117249 w 2524618"/>
                <a:gd name="connsiteY2" fmla="*/ 182414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81978 w 2524618"/>
                <a:gd name="connsiteY42" fmla="*/ 180718 h 289705"/>
                <a:gd name="connsiteX43" fmla="*/ 2341653 w 2524618"/>
                <a:gd name="connsiteY43" fmla="*/ 192217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34622 w 2524618"/>
                <a:gd name="connsiteY1" fmla="*/ 172507 h 289705"/>
                <a:gd name="connsiteX2" fmla="*/ 117249 w 2524618"/>
                <a:gd name="connsiteY2" fmla="*/ 182414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81978 w 2524618"/>
                <a:gd name="connsiteY42" fmla="*/ 180718 h 289705"/>
                <a:gd name="connsiteX43" fmla="*/ 2341653 w 2524618"/>
                <a:gd name="connsiteY43" fmla="*/ 192217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34622 w 2524618"/>
                <a:gd name="connsiteY1" fmla="*/ 172507 h 289705"/>
                <a:gd name="connsiteX2" fmla="*/ 113944 w 2524618"/>
                <a:gd name="connsiteY2" fmla="*/ 175339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81978 w 2524618"/>
                <a:gd name="connsiteY42" fmla="*/ 180718 h 289705"/>
                <a:gd name="connsiteX43" fmla="*/ 2341653 w 2524618"/>
                <a:gd name="connsiteY43" fmla="*/ 192217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57757 w 2524618"/>
                <a:gd name="connsiteY1" fmla="*/ 237603 h 289705"/>
                <a:gd name="connsiteX2" fmla="*/ 113944 w 2524618"/>
                <a:gd name="connsiteY2" fmla="*/ 175339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81978 w 2524618"/>
                <a:gd name="connsiteY42" fmla="*/ 180718 h 289705"/>
                <a:gd name="connsiteX43" fmla="*/ 2341653 w 2524618"/>
                <a:gd name="connsiteY43" fmla="*/ 192217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57757 w 2524618"/>
                <a:gd name="connsiteY1" fmla="*/ 237603 h 289705"/>
                <a:gd name="connsiteX2" fmla="*/ 133774 w 2524618"/>
                <a:gd name="connsiteY2" fmla="*/ 230530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81978 w 2524618"/>
                <a:gd name="connsiteY42" fmla="*/ 180718 h 289705"/>
                <a:gd name="connsiteX43" fmla="*/ 2341653 w 2524618"/>
                <a:gd name="connsiteY43" fmla="*/ 192217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57757 w 2524618"/>
                <a:gd name="connsiteY1" fmla="*/ 237603 h 289705"/>
                <a:gd name="connsiteX2" fmla="*/ 133774 w 2524618"/>
                <a:gd name="connsiteY2" fmla="*/ 230530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98503 w 2524618"/>
                <a:gd name="connsiteY42" fmla="*/ 276948 h 289705"/>
                <a:gd name="connsiteX43" fmla="*/ 2341653 w 2524618"/>
                <a:gd name="connsiteY43" fmla="*/ 192217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57757 w 2524618"/>
                <a:gd name="connsiteY1" fmla="*/ 237603 h 289705"/>
                <a:gd name="connsiteX2" fmla="*/ 133774 w 2524618"/>
                <a:gd name="connsiteY2" fmla="*/ 230530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98503 w 2524618"/>
                <a:gd name="connsiteY42" fmla="*/ 276948 h 289705"/>
                <a:gd name="connsiteX43" fmla="*/ 2391228 w 2524618"/>
                <a:gd name="connsiteY43" fmla="*/ 274296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57757 w 2524618"/>
                <a:gd name="connsiteY1" fmla="*/ 237603 h 289705"/>
                <a:gd name="connsiteX2" fmla="*/ 133774 w 2524618"/>
                <a:gd name="connsiteY2" fmla="*/ 230530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98503 w 2524618"/>
                <a:gd name="connsiteY42" fmla="*/ 276948 h 289705"/>
                <a:gd name="connsiteX43" fmla="*/ 2391228 w 2524618"/>
                <a:gd name="connsiteY43" fmla="*/ 274296 h 289705"/>
                <a:gd name="connsiteX44" fmla="*/ 2467285 w 2524618"/>
                <a:gd name="connsiteY44" fmla="*/ 256620 h 289705"/>
                <a:gd name="connsiteX45" fmla="*/ 2457943 w 2524618"/>
                <a:gd name="connsiteY45" fmla="*/ 20018 h 289705"/>
                <a:gd name="connsiteX46" fmla="*/ 2524618 w 2524618"/>
                <a:gd name="connsiteY46" fmla="*/ 5730 h 289705"/>
                <a:gd name="connsiteX0" fmla="*/ 0 w 2530527"/>
                <a:gd name="connsiteY0" fmla="*/ 245230 h 289705"/>
                <a:gd name="connsiteX1" fmla="*/ 57757 w 2530527"/>
                <a:gd name="connsiteY1" fmla="*/ 237603 h 289705"/>
                <a:gd name="connsiteX2" fmla="*/ 133774 w 2530527"/>
                <a:gd name="connsiteY2" fmla="*/ 230530 h 289705"/>
                <a:gd name="connsiteX3" fmla="*/ 209470 w 2530527"/>
                <a:gd name="connsiteY3" fmla="*/ 237542 h 289705"/>
                <a:gd name="connsiteX4" fmla="*/ 310653 w 2530527"/>
                <a:gd name="connsiteY4" fmla="*/ 214546 h 289705"/>
                <a:gd name="connsiteX5" fmla="*/ 387880 w 2530527"/>
                <a:gd name="connsiteY5" fmla="*/ 225595 h 289705"/>
                <a:gd name="connsiteX6" fmla="*/ 464796 w 2530527"/>
                <a:gd name="connsiteY6" fmla="*/ 209021 h 289705"/>
                <a:gd name="connsiteX7" fmla="*/ 504354 w 2530527"/>
                <a:gd name="connsiteY7" fmla="*/ 180134 h 289705"/>
                <a:gd name="connsiteX8" fmla="*/ 533852 w 2530527"/>
                <a:gd name="connsiteY8" fmla="*/ 198842 h 289705"/>
                <a:gd name="connsiteX9" fmla="*/ 582690 w 2530527"/>
                <a:gd name="connsiteY9" fmla="*/ 165465 h 289705"/>
                <a:gd name="connsiteX10" fmla="*/ 660985 w 2530527"/>
                <a:gd name="connsiteY10" fmla="*/ 159492 h 289705"/>
                <a:gd name="connsiteX11" fmla="*/ 714294 w 2530527"/>
                <a:gd name="connsiteY11" fmla="*/ 124807 h 289705"/>
                <a:gd name="connsiteX12" fmla="*/ 757588 w 2530527"/>
                <a:gd name="connsiteY12" fmla="*/ 98367 h 289705"/>
                <a:gd name="connsiteX13" fmla="*/ 800308 w 2530527"/>
                <a:gd name="connsiteY13" fmla="*/ 107064 h 289705"/>
                <a:gd name="connsiteX14" fmla="*/ 814881 w 2530527"/>
                <a:gd name="connsiteY14" fmla="*/ 67643 h 289705"/>
                <a:gd name="connsiteX15" fmla="*/ 842922 w 2530527"/>
                <a:gd name="connsiteY15" fmla="*/ 89946 h 289705"/>
                <a:gd name="connsiteX16" fmla="*/ 867268 w 2530527"/>
                <a:gd name="connsiteY16" fmla="*/ 65262 h 289705"/>
                <a:gd name="connsiteX17" fmla="*/ 891081 w 2530527"/>
                <a:gd name="connsiteY17" fmla="*/ 24780 h 289705"/>
                <a:gd name="connsiteX18" fmla="*/ 938706 w 2530527"/>
                <a:gd name="connsiteY18" fmla="*/ 65262 h 289705"/>
                <a:gd name="connsiteX19" fmla="*/ 1008542 w 2530527"/>
                <a:gd name="connsiteY19" fmla="*/ 2 h 289705"/>
                <a:gd name="connsiteX20" fmla="*/ 1055387 w 2530527"/>
                <a:gd name="connsiteY20" fmla="*/ 62880 h 289705"/>
                <a:gd name="connsiteX21" fmla="*/ 1121777 w 2530527"/>
                <a:gd name="connsiteY21" fmla="*/ 6901 h 289705"/>
                <a:gd name="connsiteX22" fmla="*/ 1170465 w 2530527"/>
                <a:gd name="connsiteY22" fmla="*/ 66609 h 289705"/>
                <a:gd name="connsiteX23" fmla="*/ 1224992 w 2530527"/>
                <a:gd name="connsiteY23" fmla="*/ 22674 h 289705"/>
                <a:gd name="connsiteX24" fmla="*/ 1270519 w 2530527"/>
                <a:gd name="connsiteY24" fmla="*/ 74826 h 289705"/>
                <a:gd name="connsiteX25" fmla="*/ 1318679 w 2530527"/>
                <a:gd name="connsiteY25" fmla="*/ 58635 h 289705"/>
                <a:gd name="connsiteX26" fmla="*/ 1365382 w 2530527"/>
                <a:gd name="connsiteY26" fmla="*/ 85249 h 289705"/>
                <a:gd name="connsiteX27" fmla="*/ 1412832 w 2530527"/>
                <a:gd name="connsiteY27" fmla="*/ 121563 h 289705"/>
                <a:gd name="connsiteX28" fmla="*/ 1457181 w 2530527"/>
                <a:gd name="connsiteY28" fmla="*/ 97742 h 289705"/>
                <a:gd name="connsiteX29" fmla="*/ 1488847 w 2530527"/>
                <a:gd name="connsiteY29" fmla="*/ 134299 h 289705"/>
                <a:gd name="connsiteX30" fmla="*/ 1520409 w 2530527"/>
                <a:gd name="connsiteY30" fmla="*/ 125814 h 289705"/>
                <a:gd name="connsiteX31" fmla="*/ 1586158 w 2530527"/>
                <a:gd name="connsiteY31" fmla="*/ 179821 h 289705"/>
                <a:gd name="connsiteX32" fmla="*/ 1648461 w 2530527"/>
                <a:gd name="connsiteY32" fmla="*/ 225282 h 289705"/>
                <a:gd name="connsiteX33" fmla="*/ 1721498 w 2530527"/>
                <a:gd name="connsiteY33" fmla="*/ 197700 h 289705"/>
                <a:gd name="connsiteX34" fmla="*/ 1749947 w 2530527"/>
                <a:gd name="connsiteY34" fmla="*/ 234775 h 289705"/>
                <a:gd name="connsiteX35" fmla="*/ 1826377 w 2530527"/>
                <a:gd name="connsiteY35" fmla="*/ 224316 h 289705"/>
                <a:gd name="connsiteX36" fmla="*/ 1904139 w 2530527"/>
                <a:gd name="connsiteY36" fmla="*/ 252143 h 289705"/>
                <a:gd name="connsiteX37" fmla="*/ 1970814 w 2530527"/>
                <a:gd name="connsiteY37" fmla="*/ 255137 h 289705"/>
                <a:gd name="connsiteX38" fmla="*/ 2030202 w 2530527"/>
                <a:gd name="connsiteY38" fmla="*/ 274227 h 289705"/>
                <a:gd name="connsiteX39" fmla="*/ 2109954 w 2530527"/>
                <a:gd name="connsiteY39" fmla="*/ 289685 h 289705"/>
                <a:gd name="connsiteX40" fmla="*/ 2198737 w 2530527"/>
                <a:gd name="connsiteY40" fmla="*/ 270975 h 289705"/>
                <a:gd name="connsiteX41" fmla="*/ 2245827 w 2530527"/>
                <a:gd name="connsiteY41" fmla="*/ 252034 h 289705"/>
                <a:gd name="connsiteX42" fmla="*/ 2298503 w 2530527"/>
                <a:gd name="connsiteY42" fmla="*/ 276948 h 289705"/>
                <a:gd name="connsiteX43" fmla="*/ 2391228 w 2530527"/>
                <a:gd name="connsiteY43" fmla="*/ 274296 h 289705"/>
                <a:gd name="connsiteX44" fmla="*/ 2467285 w 2530527"/>
                <a:gd name="connsiteY44" fmla="*/ 256620 h 289705"/>
                <a:gd name="connsiteX45" fmla="*/ 2524045 w 2530527"/>
                <a:gd name="connsiteY45" fmla="*/ 269084 h 289705"/>
                <a:gd name="connsiteX46" fmla="*/ 2524618 w 2530527"/>
                <a:gd name="connsiteY46" fmla="*/ 5730 h 289705"/>
                <a:gd name="connsiteX0" fmla="*/ 0 w 2590720"/>
                <a:gd name="connsiteY0" fmla="*/ 245230 h 289705"/>
                <a:gd name="connsiteX1" fmla="*/ 57757 w 2590720"/>
                <a:gd name="connsiteY1" fmla="*/ 237603 h 289705"/>
                <a:gd name="connsiteX2" fmla="*/ 133774 w 2590720"/>
                <a:gd name="connsiteY2" fmla="*/ 230530 h 289705"/>
                <a:gd name="connsiteX3" fmla="*/ 209470 w 2590720"/>
                <a:gd name="connsiteY3" fmla="*/ 237542 h 289705"/>
                <a:gd name="connsiteX4" fmla="*/ 310653 w 2590720"/>
                <a:gd name="connsiteY4" fmla="*/ 214546 h 289705"/>
                <a:gd name="connsiteX5" fmla="*/ 387880 w 2590720"/>
                <a:gd name="connsiteY5" fmla="*/ 225595 h 289705"/>
                <a:gd name="connsiteX6" fmla="*/ 464796 w 2590720"/>
                <a:gd name="connsiteY6" fmla="*/ 209021 h 289705"/>
                <a:gd name="connsiteX7" fmla="*/ 504354 w 2590720"/>
                <a:gd name="connsiteY7" fmla="*/ 180134 h 289705"/>
                <a:gd name="connsiteX8" fmla="*/ 533852 w 2590720"/>
                <a:gd name="connsiteY8" fmla="*/ 198842 h 289705"/>
                <a:gd name="connsiteX9" fmla="*/ 582690 w 2590720"/>
                <a:gd name="connsiteY9" fmla="*/ 165465 h 289705"/>
                <a:gd name="connsiteX10" fmla="*/ 660985 w 2590720"/>
                <a:gd name="connsiteY10" fmla="*/ 159492 h 289705"/>
                <a:gd name="connsiteX11" fmla="*/ 714294 w 2590720"/>
                <a:gd name="connsiteY11" fmla="*/ 124807 h 289705"/>
                <a:gd name="connsiteX12" fmla="*/ 757588 w 2590720"/>
                <a:gd name="connsiteY12" fmla="*/ 98367 h 289705"/>
                <a:gd name="connsiteX13" fmla="*/ 800308 w 2590720"/>
                <a:gd name="connsiteY13" fmla="*/ 107064 h 289705"/>
                <a:gd name="connsiteX14" fmla="*/ 814881 w 2590720"/>
                <a:gd name="connsiteY14" fmla="*/ 67643 h 289705"/>
                <a:gd name="connsiteX15" fmla="*/ 842922 w 2590720"/>
                <a:gd name="connsiteY15" fmla="*/ 89946 h 289705"/>
                <a:gd name="connsiteX16" fmla="*/ 867268 w 2590720"/>
                <a:gd name="connsiteY16" fmla="*/ 65262 h 289705"/>
                <a:gd name="connsiteX17" fmla="*/ 891081 w 2590720"/>
                <a:gd name="connsiteY17" fmla="*/ 24780 h 289705"/>
                <a:gd name="connsiteX18" fmla="*/ 938706 w 2590720"/>
                <a:gd name="connsiteY18" fmla="*/ 65262 h 289705"/>
                <a:gd name="connsiteX19" fmla="*/ 1008542 w 2590720"/>
                <a:gd name="connsiteY19" fmla="*/ 2 h 289705"/>
                <a:gd name="connsiteX20" fmla="*/ 1055387 w 2590720"/>
                <a:gd name="connsiteY20" fmla="*/ 62880 h 289705"/>
                <a:gd name="connsiteX21" fmla="*/ 1121777 w 2590720"/>
                <a:gd name="connsiteY21" fmla="*/ 6901 h 289705"/>
                <a:gd name="connsiteX22" fmla="*/ 1170465 w 2590720"/>
                <a:gd name="connsiteY22" fmla="*/ 66609 h 289705"/>
                <a:gd name="connsiteX23" fmla="*/ 1224992 w 2590720"/>
                <a:gd name="connsiteY23" fmla="*/ 22674 h 289705"/>
                <a:gd name="connsiteX24" fmla="*/ 1270519 w 2590720"/>
                <a:gd name="connsiteY24" fmla="*/ 74826 h 289705"/>
                <a:gd name="connsiteX25" fmla="*/ 1318679 w 2590720"/>
                <a:gd name="connsiteY25" fmla="*/ 58635 h 289705"/>
                <a:gd name="connsiteX26" fmla="*/ 1365382 w 2590720"/>
                <a:gd name="connsiteY26" fmla="*/ 85249 h 289705"/>
                <a:gd name="connsiteX27" fmla="*/ 1412832 w 2590720"/>
                <a:gd name="connsiteY27" fmla="*/ 121563 h 289705"/>
                <a:gd name="connsiteX28" fmla="*/ 1457181 w 2590720"/>
                <a:gd name="connsiteY28" fmla="*/ 97742 h 289705"/>
                <a:gd name="connsiteX29" fmla="*/ 1488847 w 2590720"/>
                <a:gd name="connsiteY29" fmla="*/ 134299 h 289705"/>
                <a:gd name="connsiteX30" fmla="*/ 1520409 w 2590720"/>
                <a:gd name="connsiteY30" fmla="*/ 125814 h 289705"/>
                <a:gd name="connsiteX31" fmla="*/ 1586158 w 2590720"/>
                <a:gd name="connsiteY31" fmla="*/ 179821 h 289705"/>
                <a:gd name="connsiteX32" fmla="*/ 1648461 w 2590720"/>
                <a:gd name="connsiteY32" fmla="*/ 225282 h 289705"/>
                <a:gd name="connsiteX33" fmla="*/ 1721498 w 2590720"/>
                <a:gd name="connsiteY33" fmla="*/ 197700 h 289705"/>
                <a:gd name="connsiteX34" fmla="*/ 1749947 w 2590720"/>
                <a:gd name="connsiteY34" fmla="*/ 234775 h 289705"/>
                <a:gd name="connsiteX35" fmla="*/ 1826377 w 2590720"/>
                <a:gd name="connsiteY35" fmla="*/ 224316 h 289705"/>
                <a:gd name="connsiteX36" fmla="*/ 1904139 w 2590720"/>
                <a:gd name="connsiteY36" fmla="*/ 252143 h 289705"/>
                <a:gd name="connsiteX37" fmla="*/ 1970814 w 2590720"/>
                <a:gd name="connsiteY37" fmla="*/ 255137 h 289705"/>
                <a:gd name="connsiteX38" fmla="*/ 2030202 w 2590720"/>
                <a:gd name="connsiteY38" fmla="*/ 274227 h 289705"/>
                <a:gd name="connsiteX39" fmla="*/ 2109954 w 2590720"/>
                <a:gd name="connsiteY39" fmla="*/ 289685 h 289705"/>
                <a:gd name="connsiteX40" fmla="*/ 2198737 w 2590720"/>
                <a:gd name="connsiteY40" fmla="*/ 270975 h 289705"/>
                <a:gd name="connsiteX41" fmla="*/ 2245827 w 2590720"/>
                <a:gd name="connsiteY41" fmla="*/ 252034 h 289705"/>
                <a:gd name="connsiteX42" fmla="*/ 2298503 w 2590720"/>
                <a:gd name="connsiteY42" fmla="*/ 276948 h 289705"/>
                <a:gd name="connsiteX43" fmla="*/ 2391228 w 2590720"/>
                <a:gd name="connsiteY43" fmla="*/ 274296 h 289705"/>
                <a:gd name="connsiteX44" fmla="*/ 2467285 w 2590720"/>
                <a:gd name="connsiteY44" fmla="*/ 256620 h 289705"/>
                <a:gd name="connsiteX45" fmla="*/ 2524045 w 2590720"/>
                <a:gd name="connsiteY45" fmla="*/ 269084 h 289705"/>
                <a:gd name="connsiteX46" fmla="*/ 2590720 w 2590720"/>
                <a:gd name="connsiteY46" fmla="*/ 256211 h 289705"/>
                <a:gd name="connsiteX0" fmla="*/ 0 w 2590720"/>
                <a:gd name="connsiteY0" fmla="*/ 245230 h 289705"/>
                <a:gd name="connsiteX1" fmla="*/ 57757 w 2590720"/>
                <a:gd name="connsiteY1" fmla="*/ 237603 h 289705"/>
                <a:gd name="connsiteX2" fmla="*/ 133774 w 2590720"/>
                <a:gd name="connsiteY2" fmla="*/ 230530 h 289705"/>
                <a:gd name="connsiteX3" fmla="*/ 209470 w 2590720"/>
                <a:gd name="connsiteY3" fmla="*/ 237542 h 289705"/>
                <a:gd name="connsiteX4" fmla="*/ 310653 w 2590720"/>
                <a:gd name="connsiteY4" fmla="*/ 214546 h 289705"/>
                <a:gd name="connsiteX5" fmla="*/ 387880 w 2590720"/>
                <a:gd name="connsiteY5" fmla="*/ 225595 h 289705"/>
                <a:gd name="connsiteX6" fmla="*/ 464796 w 2590720"/>
                <a:gd name="connsiteY6" fmla="*/ 209021 h 289705"/>
                <a:gd name="connsiteX7" fmla="*/ 504354 w 2590720"/>
                <a:gd name="connsiteY7" fmla="*/ 180134 h 289705"/>
                <a:gd name="connsiteX8" fmla="*/ 533852 w 2590720"/>
                <a:gd name="connsiteY8" fmla="*/ 198842 h 289705"/>
                <a:gd name="connsiteX9" fmla="*/ 582690 w 2590720"/>
                <a:gd name="connsiteY9" fmla="*/ 165465 h 289705"/>
                <a:gd name="connsiteX10" fmla="*/ 660985 w 2590720"/>
                <a:gd name="connsiteY10" fmla="*/ 159492 h 289705"/>
                <a:gd name="connsiteX11" fmla="*/ 714294 w 2590720"/>
                <a:gd name="connsiteY11" fmla="*/ 124807 h 289705"/>
                <a:gd name="connsiteX12" fmla="*/ 757588 w 2590720"/>
                <a:gd name="connsiteY12" fmla="*/ 98367 h 289705"/>
                <a:gd name="connsiteX13" fmla="*/ 800308 w 2590720"/>
                <a:gd name="connsiteY13" fmla="*/ 107064 h 289705"/>
                <a:gd name="connsiteX14" fmla="*/ 814881 w 2590720"/>
                <a:gd name="connsiteY14" fmla="*/ 67643 h 289705"/>
                <a:gd name="connsiteX15" fmla="*/ 842922 w 2590720"/>
                <a:gd name="connsiteY15" fmla="*/ 89946 h 289705"/>
                <a:gd name="connsiteX16" fmla="*/ 867268 w 2590720"/>
                <a:gd name="connsiteY16" fmla="*/ 65262 h 289705"/>
                <a:gd name="connsiteX17" fmla="*/ 891081 w 2590720"/>
                <a:gd name="connsiteY17" fmla="*/ 24780 h 289705"/>
                <a:gd name="connsiteX18" fmla="*/ 938706 w 2590720"/>
                <a:gd name="connsiteY18" fmla="*/ 65262 h 289705"/>
                <a:gd name="connsiteX19" fmla="*/ 1008542 w 2590720"/>
                <a:gd name="connsiteY19" fmla="*/ 2 h 289705"/>
                <a:gd name="connsiteX20" fmla="*/ 1055387 w 2590720"/>
                <a:gd name="connsiteY20" fmla="*/ 62880 h 289705"/>
                <a:gd name="connsiteX21" fmla="*/ 1121777 w 2590720"/>
                <a:gd name="connsiteY21" fmla="*/ 6901 h 289705"/>
                <a:gd name="connsiteX22" fmla="*/ 1170465 w 2590720"/>
                <a:gd name="connsiteY22" fmla="*/ 66609 h 289705"/>
                <a:gd name="connsiteX23" fmla="*/ 1224992 w 2590720"/>
                <a:gd name="connsiteY23" fmla="*/ 22674 h 289705"/>
                <a:gd name="connsiteX24" fmla="*/ 1270519 w 2590720"/>
                <a:gd name="connsiteY24" fmla="*/ 74826 h 289705"/>
                <a:gd name="connsiteX25" fmla="*/ 1318679 w 2590720"/>
                <a:gd name="connsiteY25" fmla="*/ 58635 h 289705"/>
                <a:gd name="connsiteX26" fmla="*/ 1365382 w 2590720"/>
                <a:gd name="connsiteY26" fmla="*/ 85249 h 289705"/>
                <a:gd name="connsiteX27" fmla="*/ 1412832 w 2590720"/>
                <a:gd name="connsiteY27" fmla="*/ 121563 h 289705"/>
                <a:gd name="connsiteX28" fmla="*/ 1457181 w 2590720"/>
                <a:gd name="connsiteY28" fmla="*/ 97742 h 289705"/>
                <a:gd name="connsiteX29" fmla="*/ 1488847 w 2590720"/>
                <a:gd name="connsiteY29" fmla="*/ 134299 h 289705"/>
                <a:gd name="connsiteX30" fmla="*/ 1520409 w 2590720"/>
                <a:gd name="connsiteY30" fmla="*/ 125814 h 289705"/>
                <a:gd name="connsiteX31" fmla="*/ 1586158 w 2590720"/>
                <a:gd name="connsiteY31" fmla="*/ 179821 h 289705"/>
                <a:gd name="connsiteX32" fmla="*/ 1648461 w 2590720"/>
                <a:gd name="connsiteY32" fmla="*/ 225282 h 289705"/>
                <a:gd name="connsiteX33" fmla="*/ 1721498 w 2590720"/>
                <a:gd name="connsiteY33" fmla="*/ 197700 h 289705"/>
                <a:gd name="connsiteX34" fmla="*/ 1749947 w 2590720"/>
                <a:gd name="connsiteY34" fmla="*/ 234775 h 289705"/>
                <a:gd name="connsiteX35" fmla="*/ 1826377 w 2590720"/>
                <a:gd name="connsiteY35" fmla="*/ 224316 h 289705"/>
                <a:gd name="connsiteX36" fmla="*/ 1904139 w 2590720"/>
                <a:gd name="connsiteY36" fmla="*/ 252143 h 289705"/>
                <a:gd name="connsiteX37" fmla="*/ 1970814 w 2590720"/>
                <a:gd name="connsiteY37" fmla="*/ 255137 h 289705"/>
                <a:gd name="connsiteX38" fmla="*/ 2030202 w 2590720"/>
                <a:gd name="connsiteY38" fmla="*/ 274227 h 289705"/>
                <a:gd name="connsiteX39" fmla="*/ 2109954 w 2590720"/>
                <a:gd name="connsiteY39" fmla="*/ 289685 h 289705"/>
                <a:gd name="connsiteX40" fmla="*/ 2198737 w 2590720"/>
                <a:gd name="connsiteY40" fmla="*/ 270975 h 289705"/>
                <a:gd name="connsiteX41" fmla="*/ 2245827 w 2590720"/>
                <a:gd name="connsiteY41" fmla="*/ 252034 h 289705"/>
                <a:gd name="connsiteX42" fmla="*/ 2298503 w 2590720"/>
                <a:gd name="connsiteY42" fmla="*/ 276948 h 289705"/>
                <a:gd name="connsiteX43" fmla="*/ 2391228 w 2590720"/>
                <a:gd name="connsiteY43" fmla="*/ 274296 h 289705"/>
                <a:gd name="connsiteX44" fmla="*/ 2467285 w 2590720"/>
                <a:gd name="connsiteY44" fmla="*/ 256620 h 289705"/>
                <a:gd name="connsiteX45" fmla="*/ 2524046 w 2590720"/>
                <a:gd name="connsiteY45" fmla="*/ 277574 h 289705"/>
                <a:gd name="connsiteX46" fmla="*/ 2590720 w 2590720"/>
                <a:gd name="connsiteY46" fmla="*/ 256211 h 289705"/>
                <a:gd name="connsiteX0" fmla="*/ 0 w 2590720"/>
                <a:gd name="connsiteY0" fmla="*/ 245230 h 289705"/>
                <a:gd name="connsiteX1" fmla="*/ 57757 w 2590720"/>
                <a:gd name="connsiteY1" fmla="*/ 237603 h 289705"/>
                <a:gd name="connsiteX2" fmla="*/ 133774 w 2590720"/>
                <a:gd name="connsiteY2" fmla="*/ 230530 h 289705"/>
                <a:gd name="connsiteX3" fmla="*/ 209470 w 2590720"/>
                <a:gd name="connsiteY3" fmla="*/ 237542 h 289705"/>
                <a:gd name="connsiteX4" fmla="*/ 310653 w 2590720"/>
                <a:gd name="connsiteY4" fmla="*/ 214546 h 289705"/>
                <a:gd name="connsiteX5" fmla="*/ 387880 w 2590720"/>
                <a:gd name="connsiteY5" fmla="*/ 225595 h 289705"/>
                <a:gd name="connsiteX6" fmla="*/ 464796 w 2590720"/>
                <a:gd name="connsiteY6" fmla="*/ 209021 h 289705"/>
                <a:gd name="connsiteX7" fmla="*/ 504354 w 2590720"/>
                <a:gd name="connsiteY7" fmla="*/ 180134 h 289705"/>
                <a:gd name="connsiteX8" fmla="*/ 533852 w 2590720"/>
                <a:gd name="connsiteY8" fmla="*/ 198842 h 289705"/>
                <a:gd name="connsiteX9" fmla="*/ 582690 w 2590720"/>
                <a:gd name="connsiteY9" fmla="*/ 165465 h 289705"/>
                <a:gd name="connsiteX10" fmla="*/ 660985 w 2590720"/>
                <a:gd name="connsiteY10" fmla="*/ 159492 h 289705"/>
                <a:gd name="connsiteX11" fmla="*/ 714294 w 2590720"/>
                <a:gd name="connsiteY11" fmla="*/ 124807 h 289705"/>
                <a:gd name="connsiteX12" fmla="*/ 757588 w 2590720"/>
                <a:gd name="connsiteY12" fmla="*/ 98367 h 289705"/>
                <a:gd name="connsiteX13" fmla="*/ 800308 w 2590720"/>
                <a:gd name="connsiteY13" fmla="*/ 107064 h 289705"/>
                <a:gd name="connsiteX14" fmla="*/ 814881 w 2590720"/>
                <a:gd name="connsiteY14" fmla="*/ 67643 h 289705"/>
                <a:gd name="connsiteX15" fmla="*/ 842922 w 2590720"/>
                <a:gd name="connsiteY15" fmla="*/ 89946 h 289705"/>
                <a:gd name="connsiteX16" fmla="*/ 867268 w 2590720"/>
                <a:gd name="connsiteY16" fmla="*/ 65262 h 289705"/>
                <a:gd name="connsiteX17" fmla="*/ 891081 w 2590720"/>
                <a:gd name="connsiteY17" fmla="*/ 24780 h 289705"/>
                <a:gd name="connsiteX18" fmla="*/ 938706 w 2590720"/>
                <a:gd name="connsiteY18" fmla="*/ 65262 h 289705"/>
                <a:gd name="connsiteX19" fmla="*/ 1008542 w 2590720"/>
                <a:gd name="connsiteY19" fmla="*/ 2 h 289705"/>
                <a:gd name="connsiteX20" fmla="*/ 1055387 w 2590720"/>
                <a:gd name="connsiteY20" fmla="*/ 62880 h 289705"/>
                <a:gd name="connsiteX21" fmla="*/ 1121777 w 2590720"/>
                <a:gd name="connsiteY21" fmla="*/ 6901 h 289705"/>
                <a:gd name="connsiteX22" fmla="*/ 1170465 w 2590720"/>
                <a:gd name="connsiteY22" fmla="*/ 66609 h 289705"/>
                <a:gd name="connsiteX23" fmla="*/ 1224992 w 2590720"/>
                <a:gd name="connsiteY23" fmla="*/ 22674 h 289705"/>
                <a:gd name="connsiteX24" fmla="*/ 1270519 w 2590720"/>
                <a:gd name="connsiteY24" fmla="*/ 74826 h 289705"/>
                <a:gd name="connsiteX25" fmla="*/ 1318679 w 2590720"/>
                <a:gd name="connsiteY25" fmla="*/ 58635 h 289705"/>
                <a:gd name="connsiteX26" fmla="*/ 1365382 w 2590720"/>
                <a:gd name="connsiteY26" fmla="*/ 85249 h 289705"/>
                <a:gd name="connsiteX27" fmla="*/ 1412832 w 2590720"/>
                <a:gd name="connsiteY27" fmla="*/ 121563 h 289705"/>
                <a:gd name="connsiteX28" fmla="*/ 1457181 w 2590720"/>
                <a:gd name="connsiteY28" fmla="*/ 97742 h 289705"/>
                <a:gd name="connsiteX29" fmla="*/ 1488847 w 2590720"/>
                <a:gd name="connsiteY29" fmla="*/ 134299 h 289705"/>
                <a:gd name="connsiteX30" fmla="*/ 1520409 w 2590720"/>
                <a:gd name="connsiteY30" fmla="*/ 125814 h 289705"/>
                <a:gd name="connsiteX31" fmla="*/ 1586158 w 2590720"/>
                <a:gd name="connsiteY31" fmla="*/ 179821 h 289705"/>
                <a:gd name="connsiteX32" fmla="*/ 1648461 w 2590720"/>
                <a:gd name="connsiteY32" fmla="*/ 225282 h 289705"/>
                <a:gd name="connsiteX33" fmla="*/ 1721498 w 2590720"/>
                <a:gd name="connsiteY33" fmla="*/ 197700 h 289705"/>
                <a:gd name="connsiteX34" fmla="*/ 1749947 w 2590720"/>
                <a:gd name="connsiteY34" fmla="*/ 234775 h 289705"/>
                <a:gd name="connsiteX35" fmla="*/ 1826377 w 2590720"/>
                <a:gd name="connsiteY35" fmla="*/ 224316 h 289705"/>
                <a:gd name="connsiteX36" fmla="*/ 1904139 w 2590720"/>
                <a:gd name="connsiteY36" fmla="*/ 252143 h 289705"/>
                <a:gd name="connsiteX37" fmla="*/ 1970814 w 2590720"/>
                <a:gd name="connsiteY37" fmla="*/ 255137 h 289705"/>
                <a:gd name="connsiteX38" fmla="*/ 2030202 w 2590720"/>
                <a:gd name="connsiteY38" fmla="*/ 274227 h 289705"/>
                <a:gd name="connsiteX39" fmla="*/ 2109954 w 2590720"/>
                <a:gd name="connsiteY39" fmla="*/ 289685 h 289705"/>
                <a:gd name="connsiteX40" fmla="*/ 2198737 w 2590720"/>
                <a:gd name="connsiteY40" fmla="*/ 270975 h 289705"/>
                <a:gd name="connsiteX41" fmla="*/ 2245827 w 2590720"/>
                <a:gd name="connsiteY41" fmla="*/ 252034 h 289705"/>
                <a:gd name="connsiteX42" fmla="*/ 2298503 w 2590720"/>
                <a:gd name="connsiteY42" fmla="*/ 276948 h 289705"/>
                <a:gd name="connsiteX43" fmla="*/ 2391228 w 2590720"/>
                <a:gd name="connsiteY43" fmla="*/ 274296 h 289705"/>
                <a:gd name="connsiteX44" fmla="*/ 2467285 w 2590720"/>
                <a:gd name="connsiteY44" fmla="*/ 265110 h 289705"/>
                <a:gd name="connsiteX45" fmla="*/ 2524046 w 2590720"/>
                <a:gd name="connsiteY45" fmla="*/ 277574 h 289705"/>
                <a:gd name="connsiteX46" fmla="*/ 2590720 w 2590720"/>
                <a:gd name="connsiteY46" fmla="*/ 256211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66609 h 289705"/>
                <a:gd name="connsiteX23" fmla="*/ 1224992 w 2577500"/>
                <a:gd name="connsiteY23" fmla="*/ 22674 h 289705"/>
                <a:gd name="connsiteX24" fmla="*/ 1270519 w 2577500"/>
                <a:gd name="connsiteY24" fmla="*/ 74826 h 289705"/>
                <a:gd name="connsiteX25" fmla="*/ 1318679 w 2577500"/>
                <a:gd name="connsiteY25" fmla="*/ 58635 h 289705"/>
                <a:gd name="connsiteX26" fmla="*/ 1365382 w 2577500"/>
                <a:gd name="connsiteY26" fmla="*/ 85249 h 289705"/>
                <a:gd name="connsiteX27" fmla="*/ 1412832 w 2577500"/>
                <a:gd name="connsiteY27" fmla="*/ 121563 h 289705"/>
                <a:gd name="connsiteX28" fmla="*/ 1457181 w 2577500"/>
                <a:gd name="connsiteY28" fmla="*/ 97742 h 289705"/>
                <a:gd name="connsiteX29" fmla="*/ 1488847 w 2577500"/>
                <a:gd name="connsiteY29" fmla="*/ 134299 h 289705"/>
                <a:gd name="connsiteX30" fmla="*/ 1520409 w 2577500"/>
                <a:gd name="connsiteY30" fmla="*/ 125814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52034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66609 h 289705"/>
                <a:gd name="connsiteX23" fmla="*/ 1224992 w 2577500"/>
                <a:gd name="connsiteY23" fmla="*/ 22674 h 289705"/>
                <a:gd name="connsiteX24" fmla="*/ 1270519 w 2577500"/>
                <a:gd name="connsiteY24" fmla="*/ 74826 h 289705"/>
                <a:gd name="connsiteX25" fmla="*/ 1318679 w 2577500"/>
                <a:gd name="connsiteY25" fmla="*/ 58635 h 289705"/>
                <a:gd name="connsiteX26" fmla="*/ 1365382 w 2577500"/>
                <a:gd name="connsiteY26" fmla="*/ 85249 h 289705"/>
                <a:gd name="connsiteX27" fmla="*/ 1412832 w 2577500"/>
                <a:gd name="connsiteY27" fmla="*/ 121563 h 289705"/>
                <a:gd name="connsiteX28" fmla="*/ 1457181 w 2577500"/>
                <a:gd name="connsiteY28" fmla="*/ 97742 h 289705"/>
                <a:gd name="connsiteX29" fmla="*/ 1488847 w 2577500"/>
                <a:gd name="connsiteY29" fmla="*/ 134299 h 289705"/>
                <a:gd name="connsiteX30" fmla="*/ 1520409 w 2577500"/>
                <a:gd name="connsiteY30" fmla="*/ 125814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66609 h 289705"/>
                <a:gd name="connsiteX23" fmla="*/ 1224992 w 2577500"/>
                <a:gd name="connsiteY23" fmla="*/ 22674 h 289705"/>
                <a:gd name="connsiteX24" fmla="*/ 1270519 w 2577500"/>
                <a:gd name="connsiteY24" fmla="*/ 74826 h 289705"/>
                <a:gd name="connsiteX25" fmla="*/ 1302154 w 2577500"/>
                <a:gd name="connsiteY25" fmla="*/ 38823 h 289705"/>
                <a:gd name="connsiteX26" fmla="*/ 1365382 w 2577500"/>
                <a:gd name="connsiteY26" fmla="*/ 85249 h 289705"/>
                <a:gd name="connsiteX27" fmla="*/ 1412832 w 2577500"/>
                <a:gd name="connsiteY27" fmla="*/ 121563 h 289705"/>
                <a:gd name="connsiteX28" fmla="*/ 1457181 w 2577500"/>
                <a:gd name="connsiteY28" fmla="*/ 97742 h 289705"/>
                <a:gd name="connsiteX29" fmla="*/ 1488847 w 2577500"/>
                <a:gd name="connsiteY29" fmla="*/ 134299 h 289705"/>
                <a:gd name="connsiteX30" fmla="*/ 1520409 w 2577500"/>
                <a:gd name="connsiteY30" fmla="*/ 125814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70519 w 2577500"/>
                <a:gd name="connsiteY24" fmla="*/ 74826 h 289705"/>
                <a:gd name="connsiteX25" fmla="*/ 1302154 w 2577500"/>
                <a:gd name="connsiteY25" fmla="*/ 38823 h 289705"/>
                <a:gd name="connsiteX26" fmla="*/ 1365382 w 2577500"/>
                <a:gd name="connsiteY26" fmla="*/ 85249 h 289705"/>
                <a:gd name="connsiteX27" fmla="*/ 1412832 w 2577500"/>
                <a:gd name="connsiteY27" fmla="*/ 121563 h 289705"/>
                <a:gd name="connsiteX28" fmla="*/ 1457181 w 2577500"/>
                <a:gd name="connsiteY28" fmla="*/ 97742 h 289705"/>
                <a:gd name="connsiteX29" fmla="*/ 1488847 w 2577500"/>
                <a:gd name="connsiteY29" fmla="*/ 134299 h 289705"/>
                <a:gd name="connsiteX30" fmla="*/ 1520409 w 2577500"/>
                <a:gd name="connsiteY30" fmla="*/ 125814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65382 w 2577500"/>
                <a:gd name="connsiteY26" fmla="*/ 85249 h 289705"/>
                <a:gd name="connsiteX27" fmla="*/ 1412832 w 2577500"/>
                <a:gd name="connsiteY27" fmla="*/ 121563 h 289705"/>
                <a:gd name="connsiteX28" fmla="*/ 1457181 w 2577500"/>
                <a:gd name="connsiteY28" fmla="*/ 97742 h 289705"/>
                <a:gd name="connsiteX29" fmla="*/ 1488847 w 2577500"/>
                <a:gd name="connsiteY29" fmla="*/ 134299 h 289705"/>
                <a:gd name="connsiteX30" fmla="*/ 1520409 w 2577500"/>
                <a:gd name="connsiteY30" fmla="*/ 125814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412832 w 2577500"/>
                <a:gd name="connsiteY27" fmla="*/ 121563 h 289705"/>
                <a:gd name="connsiteX28" fmla="*/ 1457181 w 2577500"/>
                <a:gd name="connsiteY28" fmla="*/ 97742 h 289705"/>
                <a:gd name="connsiteX29" fmla="*/ 1488847 w 2577500"/>
                <a:gd name="connsiteY29" fmla="*/ 134299 h 289705"/>
                <a:gd name="connsiteX30" fmla="*/ 1520409 w 2577500"/>
                <a:gd name="connsiteY30" fmla="*/ 125814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89696 w 2577500"/>
                <a:gd name="connsiteY27" fmla="*/ 67787 h 289705"/>
                <a:gd name="connsiteX28" fmla="*/ 1457181 w 2577500"/>
                <a:gd name="connsiteY28" fmla="*/ 97742 h 289705"/>
                <a:gd name="connsiteX29" fmla="*/ 1488847 w 2577500"/>
                <a:gd name="connsiteY29" fmla="*/ 134299 h 289705"/>
                <a:gd name="connsiteX30" fmla="*/ 1520409 w 2577500"/>
                <a:gd name="connsiteY30" fmla="*/ 125814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89696 w 2577500"/>
                <a:gd name="connsiteY27" fmla="*/ 67787 h 289705"/>
                <a:gd name="connsiteX28" fmla="*/ 1457181 w 2577500"/>
                <a:gd name="connsiteY28" fmla="*/ 59533 h 289705"/>
                <a:gd name="connsiteX29" fmla="*/ 1488847 w 2577500"/>
                <a:gd name="connsiteY29" fmla="*/ 134299 h 289705"/>
                <a:gd name="connsiteX30" fmla="*/ 1520409 w 2577500"/>
                <a:gd name="connsiteY30" fmla="*/ 125814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89696 w 2577500"/>
                <a:gd name="connsiteY27" fmla="*/ 67787 h 289705"/>
                <a:gd name="connsiteX28" fmla="*/ 1457181 w 2577500"/>
                <a:gd name="connsiteY28" fmla="*/ 59533 h 289705"/>
                <a:gd name="connsiteX29" fmla="*/ 1488847 w 2577500"/>
                <a:gd name="connsiteY29" fmla="*/ 134299 h 289705"/>
                <a:gd name="connsiteX30" fmla="*/ 1523714 w 2577500"/>
                <a:gd name="connsiteY30" fmla="*/ 141381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89696 w 2577500"/>
                <a:gd name="connsiteY27" fmla="*/ 67787 h 289705"/>
                <a:gd name="connsiteX28" fmla="*/ 1457181 w 2577500"/>
                <a:gd name="connsiteY28" fmla="*/ 59533 h 289705"/>
                <a:gd name="connsiteX29" fmla="*/ 1495458 w 2577500"/>
                <a:gd name="connsiteY29" fmla="*/ 113071 h 289705"/>
                <a:gd name="connsiteX30" fmla="*/ 1523714 w 2577500"/>
                <a:gd name="connsiteY30" fmla="*/ 141381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93001 w 2577500"/>
                <a:gd name="connsiteY27" fmla="*/ 59296 h 289705"/>
                <a:gd name="connsiteX28" fmla="*/ 1457181 w 2577500"/>
                <a:gd name="connsiteY28" fmla="*/ 59533 h 289705"/>
                <a:gd name="connsiteX29" fmla="*/ 1495458 w 2577500"/>
                <a:gd name="connsiteY29" fmla="*/ 113071 h 289705"/>
                <a:gd name="connsiteX30" fmla="*/ 1523714 w 2577500"/>
                <a:gd name="connsiteY30" fmla="*/ 141381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93001 w 2577500"/>
                <a:gd name="connsiteY27" fmla="*/ 59296 h 289705"/>
                <a:gd name="connsiteX28" fmla="*/ 1450572 w 2577500"/>
                <a:gd name="connsiteY28" fmla="*/ 87836 h 289705"/>
                <a:gd name="connsiteX29" fmla="*/ 1495458 w 2577500"/>
                <a:gd name="connsiteY29" fmla="*/ 113071 h 289705"/>
                <a:gd name="connsiteX30" fmla="*/ 1523714 w 2577500"/>
                <a:gd name="connsiteY30" fmla="*/ 141381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93001 w 2577500"/>
                <a:gd name="connsiteY27" fmla="*/ 59296 h 289705"/>
                <a:gd name="connsiteX28" fmla="*/ 1450572 w 2577500"/>
                <a:gd name="connsiteY28" fmla="*/ 87836 h 289705"/>
                <a:gd name="connsiteX29" fmla="*/ 1488848 w 2577500"/>
                <a:gd name="connsiteY29" fmla="*/ 141374 h 289705"/>
                <a:gd name="connsiteX30" fmla="*/ 1523714 w 2577500"/>
                <a:gd name="connsiteY30" fmla="*/ 141381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93001 w 2577500"/>
                <a:gd name="connsiteY27" fmla="*/ 59296 h 289705"/>
                <a:gd name="connsiteX28" fmla="*/ 1450572 w 2577500"/>
                <a:gd name="connsiteY28" fmla="*/ 87836 h 289705"/>
                <a:gd name="connsiteX29" fmla="*/ 1488848 w 2577500"/>
                <a:gd name="connsiteY29" fmla="*/ 141374 h 289705"/>
                <a:gd name="connsiteX30" fmla="*/ 1543544 w 2577500"/>
                <a:gd name="connsiteY30" fmla="*/ 137135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93001 w 2577500"/>
                <a:gd name="connsiteY27" fmla="*/ 59296 h 289705"/>
                <a:gd name="connsiteX28" fmla="*/ 1450572 w 2577500"/>
                <a:gd name="connsiteY28" fmla="*/ 87836 h 289705"/>
                <a:gd name="connsiteX29" fmla="*/ 1488848 w 2577500"/>
                <a:gd name="connsiteY29" fmla="*/ 141374 h 289705"/>
                <a:gd name="connsiteX30" fmla="*/ 1543544 w 2577500"/>
                <a:gd name="connsiteY30" fmla="*/ 137135 h 289705"/>
                <a:gd name="connsiteX31" fmla="*/ 1576243 w 2577500"/>
                <a:gd name="connsiteY31" fmla="*/ 193972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93001 w 2577500"/>
                <a:gd name="connsiteY27" fmla="*/ 59296 h 289705"/>
                <a:gd name="connsiteX28" fmla="*/ 1450572 w 2577500"/>
                <a:gd name="connsiteY28" fmla="*/ 87836 h 289705"/>
                <a:gd name="connsiteX29" fmla="*/ 1488848 w 2577500"/>
                <a:gd name="connsiteY29" fmla="*/ 141374 h 289705"/>
                <a:gd name="connsiteX30" fmla="*/ 1543544 w 2577500"/>
                <a:gd name="connsiteY30" fmla="*/ 137135 h 289705"/>
                <a:gd name="connsiteX31" fmla="*/ 1576243 w 2577500"/>
                <a:gd name="connsiteY31" fmla="*/ 193972 h 289705"/>
                <a:gd name="connsiteX32" fmla="*/ 1641851 w 2577500"/>
                <a:gd name="connsiteY32" fmla="*/ 188488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93001 w 2577500"/>
                <a:gd name="connsiteY27" fmla="*/ 59296 h 289705"/>
                <a:gd name="connsiteX28" fmla="*/ 1450572 w 2577500"/>
                <a:gd name="connsiteY28" fmla="*/ 87836 h 289705"/>
                <a:gd name="connsiteX29" fmla="*/ 1488848 w 2577500"/>
                <a:gd name="connsiteY29" fmla="*/ 141374 h 289705"/>
                <a:gd name="connsiteX30" fmla="*/ 1543544 w 2577500"/>
                <a:gd name="connsiteY30" fmla="*/ 137135 h 289705"/>
                <a:gd name="connsiteX31" fmla="*/ 1596072 w 2577500"/>
                <a:gd name="connsiteY31" fmla="*/ 205293 h 289705"/>
                <a:gd name="connsiteX32" fmla="*/ 1641851 w 2577500"/>
                <a:gd name="connsiteY32" fmla="*/ 188488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93001 w 2577500"/>
                <a:gd name="connsiteY27" fmla="*/ 59296 h 289705"/>
                <a:gd name="connsiteX28" fmla="*/ 1450572 w 2577500"/>
                <a:gd name="connsiteY28" fmla="*/ 87836 h 289705"/>
                <a:gd name="connsiteX29" fmla="*/ 1488848 w 2577500"/>
                <a:gd name="connsiteY29" fmla="*/ 141374 h 289705"/>
                <a:gd name="connsiteX30" fmla="*/ 1543544 w 2577500"/>
                <a:gd name="connsiteY30" fmla="*/ 137135 h 289705"/>
                <a:gd name="connsiteX31" fmla="*/ 1596072 w 2577500"/>
                <a:gd name="connsiteY31" fmla="*/ 205293 h 289705"/>
                <a:gd name="connsiteX32" fmla="*/ 1641851 w 2577500"/>
                <a:gd name="connsiteY32" fmla="*/ 188488 h 289705"/>
                <a:gd name="connsiteX33" fmla="*/ 1691752 w 2577500"/>
                <a:gd name="connsiteY33" fmla="*/ 213267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93001 w 2577500"/>
                <a:gd name="connsiteY27" fmla="*/ 59296 h 289705"/>
                <a:gd name="connsiteX28" fmla="*/ 1450572 w 2577500"/>
                <a:gd name="connsiteY28" fmla="*/ 87836 h 289705"/>
                <a:gd name="connsiteX29" fmla="*/ 1488848 w 2577500"/>
                <a:gd name="connsiteY29" fmla="*/ 141374 h 289705"/>
                <a:gd name="connsiteX30" fmla="*/ 1543544 w 2577500"/>
                <a:gd name="connsiteY30" fmla="*/ 137135 h 289705"/>
                <a:gd name="connsiteX31" fmla="*/ 1596072 w 2577500"/>
                <a:gd name="connsiteY31" fmla="*/ 205293 h 289705"/>
                <a:gd name="connsiteX32" fmla="*/ 1641851 w 2577500"/>
                <a:gd name="connsiteY32" fmla="*/ 188488 h 289705"/>
                <a:gd name="connsiteX33" fmla="*/ 1691752 w 2577500"/>
                <a:gd name="connsiteY33" fmla="*/ 213267 h 289705"/>
                <a:gd name="connsiteX34" fmla="*/ 1749947 w 2577500"/>
                <a:gd name="connsiteY34" fmla="*/ 234775 h 289705"/>
                <a:gd name="connsiteX35" fmla="*/ 1826377 w 2577500"/>
                <a:gd name="connsiteY35" fmla="*/ 224316 h 289705"/>
                <a:gd name="connsiteX36" fmla="*/ 1904139 w 2577500"/>
                <a:gd name="connsiteY36" fmla="*/ 226671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17"/>
                <a:gd name="connsiteX1" fmla="*/ 57757 w 2577500"/>
                <a:gd name="connsiteY1" fmla="*/ 237603 h 289717"/>
                <a:gd name="connsiteX2" fmla="*/ 133774 w 2577500"/>
                <a:gd name="connsiteY2" fmla="*/ 230530 h 289717"/>
                <a:gd name="connsiteX3" fmla="*/ 209470 w 2577500"/>
                <a:gd name="connsiteY3" fmla="*/ 237542 h 289717"/>
                <a:gd name="connsiteX4" fmla="*/ 310653 w 2577500"/>
                <a:gd name="connsiteY4" fmla="*/ 214546 h 289717"/>
                <a:gd name="connsiteX5" fmla="*/ 387880 w 2577500"/>
                <a:gd name="connsiteY5" fmla="*/ 225595 h 289717"/>
                <a:gd name="connsiteX6" fmla="*/ 464796 w 2577500"/>
                <a:gd name="connsiteY6" fmla="*/ 209021 h 289717"/>
                <a:gd name="connsiteX7" fmla="*/ 504354 w 2577500"/>
                <a:gd name="connsiteY7" fmla="*/ 180134 h 289717"/>
                <a:gd name="connsiteX8" fmla="*/ 533852 w 2577500"/>
                <a:gd name="connsiteY8" fmla="*/ 198842 h 289717"/>
                <a:gd name="connsiteX9" fmla="*/ 582690 w 2577500"/>
                <a:gd name="connsiteY9" fmla="*/ 165465 h 289717"/>
                <a:gd name="connsiteX10" fmla="*/ 660985 w 2577500"/>
                <a:gd name="connsiteY10" fmla="*/ 159492 h 289717"/>
                <a:gd name="connsiteX11" fmla="*/ 714294 w 2577500"/>
                <a:gd name="connsiteY11" fmla="*/ 124807 h 289717"/>
                <a:gd name="connsiteX12" fmla="*/ 757588 w 2577500"/>
                <a:gd name="connsiteY12" fmla="*/ 98367 h 289717"/>
                <a:gd name="connsiteX13" fmla="*/ 800308 w 2577500"/>
                <a:gd name="connsiteY13" fmla="*/ 107064 h 289717"/>
                <a:gd name="connsiteX14" fmla="*/ 814881 w 2577500"/>
                <a:gd name="connsiteY14" fmla="*/ 67643 h 289717"/>
                <a:gd name="connsiteX15" fmla="*/ 842922 w 2577500"/>
                <a:gd name="connsiteY15" fmla="*/ 89946 h 289717"/>
                <a:gd name="connsiteX16" fmla="*/ 867268 w 2577500"/>
                <a:gd name="connsiteY16" fmla="*/ 65262 h 289717"/>
                <a:gd name="connsiteX17" fmla="*/ 891081 w 2577500"/>
                <a:gd name="connsiteY17" fmla="*/ 24780 h 289717"/>
                <a:gd name="connsiteX18" fmla="*/ 938706 w 2577500"/>
                <a:gd name="connsiteY18" fmla="*/ 65262 h 289717"/>
                <a:gd name="connsiteX19" fmla="*/ 1008542 w 2577500"/>
                <a:gd name="connsiteY19" fmla="*/ 2 h 289717"/>
                <a:gd name="connsiteX20" fmla="*/ 1055387 w 2577500"/>
                <a:gd name="connsiteY20" fmla="*/ 62880 h 289717"/>
                <a:gd name="connsiteX21" fmla="*/ 1121777 w 2577500"/>
                <a:gd name="connsiteY21" fmla="*/ 6901 h 289717"/>
                <a:gd name="connsiteX22" fmla="*/ 1170465 w 2577500"/>
                <a:gd name="connsiteY22" fmla="*/ 45382 h 289717"/>
                <a:gd name="connsiteX23" fmla="*/ 1224992 w 2577500"/>
                <a:gd name="connsiteY23" fmla="*/ 22674 h 289717"/>
                <a:gd name="connsiteX24" fmla="*/ 1260603 w 2577500"/>
                <a:gd name="connsiteY24" fmla="*/ 60674 h 289717"/>
                <a:gd name="connsiteX25" fmla="*/ 1302154 w 2577500"/>
                <a:gd name="connsiteY25" fmla="*/ 38823 h 289717"/>
                <a:gd name="connsiteX26" fmla="*/ 1342247 w 2577500"/>
                <a:gd name="connsiteY26" fmla="*/ 83834 h 289717"/>
                <a:gd name="connsiteX27" fmla="*/ 1393001 w 2577500"/>
                <a:gd name="connsiteY27" fmla="*/ 59296 h 289717"/>
                <a:gd name="connsiteX28" fmla="*/ 1450572 w 2577500"/>
                <a:gd name="connsiteY28" fmla="*/ 87836 h 289717"/>
                <a:gd name="connsiteX29" fmla="*/ 1488848 w 2577500"/>
                <a:gd name="connsiteY29" fmla="*/ 141374 h 289717"/>
                <a:gd name="connsiteX30" fmla="*/ 1543544 w 2577500"/>
                <a:gd name="connsiteY30" fmla="*/ 137135 h 289717"/>
                <a:gd name="connsiteX31" fmla="*/ 1596072 w 2577500"/>
                <a:gd name="connsiteY31" fmla="*/ 205293 h 289717"/>
                <a:gd name="connsiteX32" fmla="*/ 1641851 w 2577500"/>
                <a:gd name="connsiteY32" fmla="*/ 188488 h 289717"/>
                <a:gd name="connsiteX33" fmla="*/ 1691752 w 2577500"/>
                <a:gd name="connsiteY33" fmla="*/ 213267 h 289717"/>
                <a:gd name="connsiteX34" fmla="*/ 1749947 w 2577500"/>
                <a:gd name="connsiteY34" fmla="*/ 234775 h 289717"/>
                <a:gd name="connsiteX35" fmla="*/ 1826377 w 2577500"/>
                <a:gd name="connsiteY35" fmla="*/ 224316 h 289717"/>
                <a:gd name="connsiteX36" fmla="*/ 1904139 w 2577500"/>
                <a:gd name="connsiteY36" fmla="*/ 226671 h 289717"/>
                <a:gd name="connsiteX37" fmla="*/ 1984034 w 2577500"/>
                <a:gd name="connsiteY37" fmla="*/ 231079 h 289717"/>
                <a:gd name="connsiteX38" fmla="*/ 2030202 w 2577500"/>
                <a:gd name="connsiteY38" fmla="*/ 274227 h 289717"/>
                <a:gd name="connsiteX39" fmla="*/ 2109954 w 2577500"/>
                <a:gd name="connsiteY39" fmla="*/ 289685 h 289717"/>
                <a:gd name="connsiteX40" fmla="*/ 2198737 w 2577500"/>
                <a:gd name="connsiteY40" fmla="*/ 270975 h 289717"/>
                <a:gd name="connsiteX41" fmla="*/ 2245827 w 2577500"/>
                <a:gd name="connsiteY41" fmla="*/ 281752 h 289717"/>
                <a:gd name="connsiteX42" fmla="*/ 2298503 w 2577500"/>
                <a:gd name="connsiteY42" fmla="*/ 276948 h 289717"/>
                <a:gd name="connsiteX43" fmla="*/ 2391228 w 2577500"/>
                <a:gd name="connsiteY43" fmla="*/ 274296 h 289717"/>
                <a:gd name="connsiteX44" fmla="*/ 2467285 w 2577500"/>
                <a:gd name="connsiteY44" fmla="*/ 265110 h 289717"/>
                <a:gd name="connsiteX45" fmla="*/ 2524046 w 2577500"/>
                <a:gd name="connsiteY45" fmla="*/ 277574 h 289717"/>
                <a:gd name="connsiteX46" fmla="*/ 2577500 w 2577500"/>
                <a:gd name="connsiteY46" fmla="*/ 263287 h 289717"/>
                <a:gd name="connsiteX0" fmla="*/ 0 w 2577500"/>
                <a:gd name="connsiteY0" fmla="*/ 245230 h 290120"/>
                <a:gd name="connsiteX1" fmla="*/ 57757 w 2577500"/>
                <a:gd name="connsiteY1" fmla="*/ 237603 h 290120"/>
                <a:gd name="connsiteX2" fmla="*/ 133774 w 2577500"/>
                <a:gd name="connsiteY2" fmla="*/ 230530 h 290120"/>
                <a:gd name="connsiteX3" fmla="*/ 209470 w 2577500"/>
                <a:gd name="connsiteY3" fmla="*/ 237542 h 290120"/>
                <a:gd name="connsiteX4" fmla="*/ 310653 w 2577500"/>
                <a:gd name="connsiteY4" fmla="*/ 214546 h 290120"/>
                <a:gd name="connsiteX5" fmla="*/ 387880 w 2577500"/>
                <a:gd name="connsiteY5" fmla="*/ 225595 h 290120"/>
                <a:gd name="connsiteX6" fmla="*/ 464796 w 2577500"/>
                <a:gd name="connsiteY6" fmla="*/ 209021 h 290120"/>
                <a:gd name="connsiteX7" fmla="*/ 504354 w 2577500"/>
                <a:gd name="connsiteY7" fmla="*/ 180134 h 290120"/>
                <a:gd name="connsiteX8" fmla="*/ 533852 w 2577500"/>
                <a:gd name="connsiteY8" fmla="*/ 198842 h 290120"/>
                <a:gd name="connsiteX9" fmla="*/ 582690 w 2577500"/>
                <a:gd name="connsiteY9" fmla="*/ 165465 h 290120"/>
                <a:gd name="connsiteX10" fmla="*/ 660985 w 2577500"/>
                <a:gd name="connsiteY10" fmla="*/ 159492 h 290120"/>
                <a:gd name="connsiteX11" fmla="*/ 714294 w 2577500"/>
                <a:gd name="connsiteY11" fmla="*/ 124807 h 290120"/>
                <a:gd name="connsiteX12" fmla="*/ 757588 w 2577500"/>
                <a:gd name="connsiteY12" fmla="*/ 98367 h 290120"/>
                <a:gd name="connsiteX13" fmla="*/ 800308 w 2577500"/>
                <a:gd name="connsiteY13" fmla="*/ 107064 h 290120"/>
                <a:gd name="connsiteX14" fmla="*/ 814881 w 2577500"/>
                <a:gd name="connsiteY14" fmla="*/ 67643 h 290120"/>
                <a:gd name="connsiteX15" fmla="*/ 842922 w 2577500"/>
                <a:gd name="connsiteY15" fmla="*/ 89946 h 290120"/>
                <a:gd name="connsiteX16" fmla="*/ 867268 w 2577500"/>
                <a:gd name="connsiteY16" fmla="*/ 65262 h 290120"/>
                <a:gd name="connsiteX17" fmla="*/ 891081 w 2577500"/>
                <a:gd name="connsiteY17" fmla="*/ 24780 h 290120"/>
                <a:gd name="connsiteX18" fmla="*/ 938706 w 2577500"/>
                <a:gd name="connsiteY18" fmla="*/ 65262 h 290120"/>
                <a:gd name="connsiteX19" fmla="*/ 1008542 w 2577500"/>
                <a:gd name="connsiteY19" fmla="*/ 2 h 290120"/>
                <a:gd name="connsiteX20" fmla="*/ 1055387 w 2577500"/>
                <a:gd name="connsiteY20" fmla="*/ 62880 h 290120"/>
                <a:gd name="connsiteX21" fmla="*/ 1121777 w 2577500"/>
                <a:gd name="connsiteY21" fmla="*/ 6901 h 290120"/>
                <a:gd name="connsiteX22" fmla="*/ 1170465 w 2577500"/>
                <a:gd name="connsiteY22" fmla="*/ 45382 h 290120"/>
                <a:gd name="connsiteX23" fmla="*/ 1224992 w 2577500"/>
                <a:gd name="connsiteY23" fmla="*/ 22674 h 290120"/>
                <a:gd name="connsiteX24" fmla="*/ 1260603 w 2577500"/>
                <a:gd name="connsiteY24" fmla="*/ 60674 h 290120"/>
                <a:gd name="connsiteX25" fmla="*/ 1302154 w 2577500"/>
                <a:gd name="connsiteY25" fmla="*/ 38823 h 290120"/>
                <a:gd name="connsiteX26" fmla="*/ 1342247 w 2577500"/>
                <a:gd name="connsiteY26" fmla="*/ 83834 h 290120"/>
                <a:gd name="connsiteX27" fmla="*/ 1393001 w 2577500"/>
                <a:gd name="connsiteY27" fmla="*/ 59296 h 290120"/>
                <a:gd name="connsiteX28" fmla="*/ 1450572 w 2577500"/>
                <a:gd name="connsiteY28" fmla="*/ 87836 h 290120"/>
                <a:gd name="connsiteX29" fmla="*/ 1488848 w 2577500"/>
                <a:gd name="connsiteY29" fmla="*/ 141374 h 290120"/>
                <a:gd name="connsiteX30" fmla="*/ 1543544 w 2577500"/>
                <a:gd name="connsiteY30" fmla="*/ 137135 h 290120"/>
                <a:gd name="connsiteX31" fmla="*/ 1596072 w 2577500"/>
                <a:gd name="connsiteY31" fmla="*/ 205293 h 290120"/>
                <a:gd name="connsiteX32" fmla="*/ 1641851 w 2577500"/>
                <a:gd name="connsiteY32" fmla="*/ 188488 h 290120"/>
                <a:gd name="connsiteX33" fmla="*/ 1691752 w 2577500"/>
                <a:gd name="connsiteY33" fmla="*/ 213267 h 290120"/>
                <a:gd name="connsiteX34" fmla="*/ 1749947 w 2577500"/>
                <a:gd name="connsiteY34" fmla="*/ 234775 h 290120"/>
                <a:gd name="connsiteX35" fmla="*/ 1826377 w 2577500"/>
                <a:gd name="connsiteY35" fmla="*/ 224316 h 290120"/>
                <a:gd name="connsiteX36" fmla="*/ 1904139 w 2577500"/>
                <a:gd name="connsiteY36" fmla="*/ 226671 h 290120"/>
                <a:gd name="connsiteX37" fmla="*/ 1984034 w 2577500"/>
                <a:gd name="connsiteY37" fmla="*/ 231079 h 290120"/>
                <a:gd name="connsiteX38" fmla="*/ 2066557 w 2577500"/>
                <a:gd name="connsiteY38" fmla="*/ 248755 h 290120"/>
                <a:gd name="connsiteX39" fmla="*/ 2109954 w 2577500"/>
                <a:gd name="connsiteY39" fmla="*/ 289685 h 290120"/>
                <a:gd name="connsiteX40" fmla="*/ 2198737 w 2577500"/>
                <a:gd name="connsiteY40" fmla="*/ 270975 h 290120"/>
                <a:gd name="connsiteX41" fmla="*/ 2245827 w 2577500"/>
                <a:gd name="connsiteY41" fmla="*/ 281752 h 290120"/>
                <a:gd name="connsiteX42" fmla="*/ 2298503 w 2577500"/>
                <a:gd name="connsiteY42" fmla="*/ 276948 h 290120"/>
                <a:gd name="connsiteX43" fmla="*/ 2391228 w 2577500"/>
                <a:gd name="connsiteY43" fmla="*/ 274296 h 290120"/>
                <a:gd name="connsiteX44" fmla="*/ 2467285 w 2577500"/>
                <a:gd name="connsiteY44" fmla="*/ 265110 h 290120"/>
                <a:gd name="connsiteX45" fmla="*/ 2524046 w 2577500"/>
                <a:gd name="connsiteY45" fmla="*/ 277574 h 290120"/>
                <a:gd name="connsiteX46" fmla="*/ 2577500 w 2577500"/>
                <a:gd name="connsiteY46" fmla="*/ 263287 h 290120"/>
                <a:gd name="connsiteX0" fmla="*/ 0 w 2577500"/>
                <a:gd name="connsiteY0" fmla="*/ 245230 h 281892"/>
                <a:gd name="connsiteX1" fmla="*/ 57757 w 2577500"/>
                <a:gd name="connsiteY1" fmla="*/ 237603 h 281892"/>
                <a:gd name="connsiteX2" fmla="*/ 133774 w 2577500"/>
                <a:gd name="connsiteY2" fmla="*/ 230530 h 281892"/>
                <a:gd name="connsiteX3" fmla="*/ 209470 w 2577500"/>
                <a:gd name="connsiteY3" fmla="*/ 237542 h 281892"/>
                <a:gd name="connsiteX4" fmla="*/ 310653 w 2577500"/>
                <a:gd name="connsiteY4" fmla="*/ 214546 h 281892"/>
                <a:gd name="connsiteX5" fmla="*/ 387880 w 2577500"/>
                <a:gd name="connsiteY5" fmla="*/ 225595 h 281892"/>
                <a:gd name="connsiteX6" fmla="*/ 464796 w 2577500"/>
                <a:gd name="connsiteY6" fmla="*/ 209021 h 281892"/>
                <a:gd name="connsiteX7" fmla="*/ 504354 w 2577500"/>
                <a:gd name="connsiteY7" fmla="*/ 180134 h 281892"/>
                <a:gd name="connsiteX8" fmla="*/ 533852 w 2577500"/>
                <a:gd name="connsiteY8" fmla="*/ 198842 h 281892"/>
                <a:gd name="connsiteX9" fmla="*/ 582690 w 2577500"/>
                <a:gd name="connsiteY9" fmla="*/ 165465 h 281892"/>
                <a:gd name="connsiteX10" fmla="*/ 660985 w 2577500"/>
                <a:gd name="connsiteY10" fmla="*/ 159492 h 281892"/>
                <a:gd name="connsiteX11" fmla="*/ 714294 w 2577500"/>
                <a:gd name="connsiteY11" fmla="*/ 124807 h 281892"/>
                <a:gd name="connsiteX12" fmla="*/ 757588 w 2577500"/>
                <a:gd name="connsiteY12" fmla="*/ 98367 h 281892"/>
                <a:gd name="connsiteX13" fmla="*/ 800308 w 2577500"/>
                <a:gd name="connsiteY13" fmla="*/ 107064 h 281892"/>
                <a:gd name="connsiteX14" fmla="*/ 814881 w 2577500"/>
                <a:gd name="connsiteY14" fmla="*/ 67643 h 281892"/>
                <a:gd name="connsiteX15" fmla="*/ 842922 w 2577500"/>
                <a:gd name="connsiteY15" fmla="*/ 89946 h 281892"/>
                <a:gd name="connsiteX16" fmla="*/ 867268 w 2577500"/>
                <a:gd name="connsiteY16" fmla="*/ 65262 h 281892"/>
                <a:gd name="connsiteX17" fmla="*/ 891081 w 2577500"/>
                <a:gd name="connsiteY17" fmla="*/ 24780 h 281892"/>
                <a:gd name="connsiteX18" fmla="*/ 938706 w 2577500"/>
                <a:gd name="connsiteY18" fmla="*/ 65262 h 281892"/>
                <a:gd name="connsiteX19" fmla="*/ 1008542 w 2577500"/>
                <a:gd name="connsiteY19" fmla="*/ 2 h 281892"/>
                <a:gd name="connsiteX20" fmla="*/ 1055387 w 2577500"/>
                <a:gd name="connsiteY20" fmla="*/ 62880 h 281892"/>
                <a:gd name="connsiteX21" fmla="*/ 1121777 w 2577500"/>
                <a:gd name="connsiteY21" fmla="*/ 6901 h 281892"/>
                <a:gd name="connsiteX22" fmla="*/ 1170465 w 2577500"/>
                <a:gd name="connsiteY22" fmla="*/ 45382 h 281892"/>
                <a:gd name="connsiteX23" fmla="*/ 1224992 w 2577500"/>
                <a:gd name="connsiteY23" fmla="*/ 22674 h 281892"/>
                <a:gd name="connsiteX24" fmla="*/ 1260603 w 2577500"/>
                <a:gd name="connsiteY24" fmla="*/ 60674 h 281892"/>
                <a:gd name="connsiteX25" fmla="*/ 1302154 w 2577500"/>
                <a:gd name="connsiteY25" fmla="*/ 38823 h 281892"/>
                <a:gd name="connsiteX26" fmla="*/ 1342247 w 2577500"/>
                <a:gd name="connsiteY26" fmla="*/ 83834 h 281892"/>
                <a:gd name="connsiteX27" fmla="*/ 1393001 w 2577500"/>
                <a:gd name="connsiteY27" fmla="*/ 59296 h 281892"/>
                <a:gd name="connsiteX28" fmla="*/ 1450572 w 2577500"/>
                <a:gd name="connsiteY28" fmla="*/ 87836 h 281892"/>
                <a:gd name="connsiteX29" fmla="*/ 1488848 w 2577500"/>
                <a:gd name="connsiteY29" fmla="*/ 141374 h 281892"/>
                <a:gd name="connsiteX30" fmla="*/ 1543544 w 2577500"/>
                <a:gd name="connsiteY30" fmla="*/ 137135 h 281892"/>
                <a:gd name="connsiteX31" fmla="*/ 1596072 w 2577500"/>
                <a:gd name="connsiteY31" fmla="*/ 205293 h 281892"/>
                <a:gd name="connsiteX32" fmla="*/ 1641851 w 2577500"/>
                <a:gd name="connsiteY32" fmla="*/ 188488 h 281892"/>
                <a:gd name="connsiteX33" fmla="*/ 1691752 w 2577500"/>
                <a:gd name="connsiteY33" fmla="*/ 213267 h 281892"/>
                <a:gd name="connsiteX34" fmla="*/ 1749947 w 2577500"/>
                <a:gd name="connsiteY34" fmla="*/ 234775 h 281892"/>
                <a:gd name="connsiteX35" fmla="*/ 1826377 w 2577500"/>
                <a:gd name="connsiteY35" fmla="*/ 224316 h 281892"/>
                <a:gd name="connsiteX36" fmla="*/ 1904139 w 2577500"/>
                <a:gd name="connsiteY36" fmla="*/ 226671 h 281892"/>
                <a:gd name="connsiteX37" fmla="*/ 1984034 w 2577500"/>
                <a:gd name="connsiteY37" fmla="*/ 231079 h 281892"/>
                <a:gd name="connsiteX38" fmla="*/ 2066557 w 2577500"/>
                <a:gd name="connsiteY38" fmla="*/ 248755 h 281892"/>
                <a:gd name="connsiteX39" fmla="*/ 2116565 w 2577500"/>
                <a:gd name="connsiteY39" fmla="*/ 235909 h 281892"/>
                <a:gd name="connsiteX40" fmla="*/ 2198737 w 2577500"/>
                <a:gd name="connsiteY40" fmla="*/ 270975 h 281892"/>
                <a:gd name="connsiteX41" fmla="*/ 2245827 w 2577500"/>
                <a:gd name="connsiteY41" fmla="*/ 281752 h 281892"/>
                <a:gd name="connsiteX42" fmla="*/ 2298503 w 2577500"/>
                <a:gd name="connsiteY42" fmla="*/ 276948 h 281892"/>
                <a:gd name="connsiteX43" fmla="*/ 2391228 w 2577500"/>
                <a:gd name="connsiteY43" fmla="*/ 274296 h 281892"/>
                <a:gd name="connsiteX44" fmla="*/ 2467285 w 2577500"/>
                <a:gd name="connsiteY44" fmla="*/ 265110 h 281892"/>
                <a:gd name="connsiteX45" fmla="*/ 2524046 w 2577500"/>
                <a:gd name="connsiteY45" fmla="*/ 277574 h 281892"/>
                <a:gd name="connsiteX46" fmla="*/ 2577500 w 2577500"/>
                <a:gd name="connsiteY46" fmla="*/ 263287 h 281892"/>
                <a:gd name="connsiteX0" fmla="*/ 0 w 2577500"/>
                <a:gd name="connsiteY0" fmla="*/ 245230 h 283024"/>
                <a:gd name="connsiteX1" fmla="*/ 57757 w 2577500"/>
                <a:gd name="connsiteY1" fmla="*/ 237603 h 283024"/>
                <a:gd name="connsiteX2" fmla="*/ 133774 w 2577500"/>
                <a:gd name="connsiteY2" fmla="*/ 230530 h 283024"/>
                <a:gd name="connsiteX3" fmla="*/ 209470 w 2577500"/>
                <a:gd name="connsiteY3" fmla="*/ 237542 h 283024"/>
                <a:gd name="connsiteX4" fmla="*/ 310653 w 2577500"/>
                <a:gd name="connsiteY4" fmla="*/ 214546 h 283024"/>
                <a:gd name="connsiteX5" fmla="*/ 387880 w 2577500"/>
                <a:gd name="connsiteY5" fmla="*/ 225595 h 283024"/>
                <a:gd name="connsiteX6" fmla="*/ 464796 w 2577500"/>
                <a:gd name="connsiteY6" fmla="*/ 209021 h 283024"/>
                <a:gd name="connsiteX7" fmla="*/ 504354 w 2577500"/>
                <a:gd name="connsiteY7" fmla="*/ 180134 h 283024"/>
                <a:gd name="connsiteX8" fmla="*/ 533852 w 2577500"/>
                <a:gd name="connsiteY8" fmla="*/ 198842 h 283024"/>
                <a:gd name="connsiteX9" fmla="*/ 582690 w 2577500"/>
                <a:gd name="connsiteY9" fmla="*/ 165465 h 283024"/>
                <a:gd name="connsiteX10" fmla="*/ 660985 w 2577500"/>
                <a:gd name="connsiteY10" fmla="*/ 159492 h 283024"/>
                <a:gd name="connsiteX11" fmla="*/ 714294 w 2577500"/>
                <a:gd name="connsiteY11" fmla="*/ 124807 h 283024"/>
                <a:gd name="connsiteX12" fmla="*/ 757588 w 2577500"/>
                <a:gd name="connsiteY12" fmla="*/ 98367 h 283024"/>
                <a:gd name="connsiteX13" fmla="*/ 800308 w 2577500"/>
                <a:gd name="connsiteY13" fmla="*/ 107064 h 283024"/>
                <a:gd name="connsiteX14" fmla="*/ 814881 w 2577500"/>
                <a:gd name="connsiteY14" fmla="*/ 67643 h 283024"/>
                <a:gd name="connsiteX15" fmla="*/ 842922 w 2577500"/>
                <a:gd name="connsiteY15" fmla="*/ 89946 h 283024"/>
                <a:gd name="connsiteX16" fmla="*/ 867268 w 2577500"/>
                <a:gd name="connsiteY16" fmla="*/ 65262 h 283024"/>
                <a:gd name="connsiteX17" fmla="*/ 891081 w 2577500"/>
                <a:gd name="connsiteY17" fmla="*/ 24780 h 283024"/>
                <a:gd name="connsiteX18" fmla="*/ 938706 w 2577500"/>
                <a:gd name="connsiteY18" fmla="*/ 65262 h 283024"/>
                <a:gd name="connsiteX19" fmla="*/ 1008542 w 2577500"/>
                <a:gd name="connsiteY19" fmla="*/ 2 h 283024"/>
                <a:gd name="connsiteX20" fmla="*/ 1055387 w 2577500"/>
                <a:gd name="connsiteY20" fmla="*/ 62880 h 283024"/>
                <a:gd name="connsiteX21" fmla="*/ 1121777 w 2577500"/>
                <a:gd name="connsiteY21" fmla="*/ 6901 h 283024"/>
                <a:gd name="connsiteX22" fmla="*/ 1170465 w 2577500"/>
                <a:gd name="connsiteY22" fmla="*/ 45382 h 283024"/>
                <a:gd name="connsiteX23" fmla="*/ 1224992 w 2577500"/>
                <a:gd name="connsiteY23" fmla="*/ 22674 h 283024"/>
                <a:gd name="connsiteX24" fmla="*/ 1260603 w 2577500"/>
                <a:gd name="connsiteY24" fmla="*/ 60674 h 283024"/>
                <a:gd name="connsiteX25" fmla="*/ 1302154 w 2577500"/>
                <a:gd name="connsiteY25" fmla="*/ 38823 h 283024"/>
                <a:gd name="connsiteX26" fmla="*/ 1342247 w 2577500"/>
                <a:gd name="connsiteY26" fmla="*/ 83834 h 283024"/>
                <a:gd name="connsiteX27" fmla="*/ 1393001 w 2577500"/>
                <a:gd name="connsiteY27" fmla="*/ 59296 h 283024"/>
                <a:gd name="connsiteX28" fmla="*/ 1450572 w 2577500"/>
                <a:gd name="connsiteY28" fmla="*/ 87836 h 283024"/>
                <a:gd name="connsiteX29" fmla="*/ 1488848 w 2577500"/>
                <a:gd name="connsiteY29" fmla="*/ 141374 h 283024"/>
                <a:gd name="connsiteX30" fmla="*/ 1543544 w 2577500"/>
                <a:gd name="connsiteY30" fmla="*/ 137135 h 283024"/>
                <a:gd name="connsiteX31" fmla="*/ 1596072 w 2577500"/>
                <a:gd name="connsiteY31" fmla="*/ 205293 h 283024"/>
                <a:gd name="connsiteX32" fmla="*/ 1641851 w 2577500"/>
                <a:gd name="connsiteY32" fmla="*/ 188488 h 283024"/>
                <a:gd name="connsiteX33" fmla="*/ 1691752 w 2577500"/>
                <a:gd name="connsiteY33" fmla="*/ 213267 h 283024"/>
                <a:gd name="connsiteX34" fmla="*/ 1749947 w 2577500"/>
                <a:gd name="connsiteY34" fmla="*/ 234775 h 283024"/>
                <a:gd name="connsiteX35" fmla="*/ 1826377 w 2577500"/>
                <a:gd name="connsiteY35" fmla="*/ 224316 h 283024"/>
                <a:gd name="connsiteX36" fmla="*/ 1904139 w 2577500"/>
                <a:gd name="connsiteY36" fmla="*/ 226671 h 283024"/>
                <a:gd name="connsiteX37" fmla="*/ 1984034 w 2577500"/>
                <a:gd name="connsiteY37" fmla="*/ 231079 h 283024"/>
                <a:gd name="connsiteX38" fmla="*/ 2066557 w 2577500"/>
                <a:gd name="connsiteY38" fmla="*/ 248755 h 283024"/>
                <a:gd name="connsiteX39" fmla="*/ 2116565 w 2577500"/>
                <a:gd name="connsiteY39" fmla="*/ 235909 h 283024"/>
                <a:gd name="connsiteX40" fmla="*/ 2202042 w 2577500"/>
                <a:gd name="connsiteY40" fmla="*/ 251163 h 283024"/>
                <a:gd name="connsiteX41" fmla="*/ 2245827 w 2577500"/>
                <a:gd name="connsiteY41" fmla="*/ 281752 h 283024"/>
                <a:gd name="connsiteX42" fmla="*/ 2298503 w 2577500"/>
                <a:gd name="connsiteY42" fmla="*/ 276948 h 283024"/>
                <a:gd name="connsiteX43" fmla="*/ 2391228 w 2577500"/>
                <a:gd name="connsiteY43" fmla="*/ 274296 h 283024"/>
                <a:gd name="connsiteX44" fmla="*/ 2467285 w 2577500"/>
                <a:gd name="connsiteY44" fmla="*/ 265110 h 283024"/>
                <a:gd name="connsiteX45" fmla="*/ 2524046 w 2577500"/>
                <a:gd name="connsiteY45" fmla="*/ 277574 h 283024"/>
                <a:gd name="connsiteX46" fmla="*/ 2577500 w 2577500"/>
                <a:gd name="connsiteY46" fmla="*/ 263287 h 283024"/>
                <a:gd name="connsiteX0" fmla="*/ 0 w 2577500"/>
                <a:gd name="connsiteY0" fmla="*/ 245230 h 279174"/>
                <a:gd name="connsiteX1" fmla="*/ 57757 w 2577500"/>
                <a:gd name="connsiteY1" fmla="*/ 237603 h 279174"/>
                <a:gd name="connsiteX2" fmla="*/ 133774 w 2577500"/>
                <a:gd name="connsiteY2" fmla="*/ 230530 h 279174"/>
                <a:gd name="connsiteX3" fmla="*/ 209470 w 2577500"/>
                <a:gd name="connsiteY3" fmla="*/ 237542 h 279174"/>
                <a:gd name="connsiteX4" fmla="*/ 310653 w 2577500"/>
                <a:gd name="connsiteY4" fmla="*/ 214546 h 279174"/>
                <a:gd name="connsiteX5" fmla="*/ 387880 w 2577500"/>
                <a:gd name="connsiteY5" fmla="*/ 225595 h 279174"/>
                <a:gd name="connsiteX6" fmla="*/ 464796 w 2577500"/>
                <a:gd name="connsiteY6" fmla="*/ 209021 h 279174"/>
                <a:gd name="connsiteX7" fmla="*/ 504354 w 2577500"/>
                <a:gd name="connsiteY7" fmla="*/ 180134 h 279174"/>
                <a:gd name="connsiteX8" fmla="*/ 533852 w 2577500"/>
                <a:gd name="connsiteY8" fmla="*/ 198842 h 279174"/>
                <a:gd name="connsiteX9" fmla="*/ 582690 w 2577500"/>
                <a:gd name="connsiteY9" fmla="*/ 165465 h 279174"/>
                <a:gd name="connsiteX10" fmla="*/ 660985 w 2577500"/>
                <a:gd name="connsiteY10" fmla="*/ 159492 h 279174"/>
                <a:gd name="connsiteX11" fmla="*/ 714294 w 2577500"/>
                <a:gd name="connsiteY11" fmla="*/ 124807 h 279174"/>
                <a:gd name="connsiteX12" fmla="*/ 757588 w 2577500"/>
                <a:gd name="connsiteY12" fmla="*/ 98367 h 279174"/>
                <a:gd name="connsiteX13" fmla="*/ 800308 w 2577500"/>
                <a:gd name="connsiteY13" fmla="*/ 107064 h 279174"/>
                <a:gd name="connsiteX14" fmla="*/ 814881 w 2577500"/>
                <a:gd name="connsiteY14" fmla="*/ 67643 h 279174"/>
                <a:gd name="connsiteX15" fmla="*/ 842922 w 2577500"/>
                <a:gd name="connsiteY15" fmla="*/ 89946 h 279174"/>
                <a:gd name="connsiteX16" fmla="*/ 867268 w 2577500"/>
                <a:gd name="connsiteY16" fmla="*/ 65262 h 279174"/>
                <a:gd name="connsiteX17" fmla="*/ 891081 w 2577500"/>
                <a:gd name="connsiteY17" fmla="*/ 24780 h 279174"/>
                <a:gd name="connsiteX18" fmla="*/ 938706 w 2577500"/>
                <a:gd name="connsiteY18" fmla="*/ 65262 h 279174"/>
                <a:gd name="connsiteX19" fmla="*/ 1008542 w 2577500"/>
                <a:gd name="connsiteY19" fmla="*/ 2 h 279174"/>
                <a:gd name="connsiteX20" fmla="*/ 1055387 w 2577500"/>
                <a:gd name="connsiteY20" fmla="*/ 62880 h 279174"/>
                <a:gd name="connsiteX21" fmla="*/ 1121777 w 2577500"/>
                <a:gd name="connsiteY21" fmla="*/ 6901 h 279174"/>
                <a:gd name="connsiteX22" fmla="*/ 1170465 w 2577500"/>
                <a:gd name="connsiteY22" fmla="*/ 45382 h 279174"/>
                <a:gd name="connsiteX23" fmla="*/ 1224992 w 2577500"/>
                <a:gd name="connsiteY23" fmla="*/ 22674 h 279174"/>
                <a:gd name="connsiteX24" fmla="*/ 1260603 w 2577500"/>
                <a:gd name="connsiteY24" fmla="*/ 60674 h 279174"/>
                <a:gd name="connsiteX25" fmla="*/ 1302154 w 2577500"/>
                <a:gd name="connsiteY25" fmla="*/ 38823 h 279174"/>
                <a:gd name="connsiteX26" fmla="*/ 1342247 w 2577500"/>
                <a:gd name="connsiteY26" fmla="*/ 83834 h 279174"/>
                <a:gd name="connsiteX27" fmla="*/ 1393001 w 2577500"/>
                <a:gd name="connsiteY27" fmla="*/ 59296 h 279174"/>
                <a:gd name="connsiteX28" fmla="*/ 1450572 w 2577500"/>
                <a:gd name="connsiteY28" fmla="*/ 87836 h 279174"/>
                <a:gd name="connsiteX29" fmla="*/ 1488848 w 2577500"/>
                <a:gd name="connsiteY29" fmla="*/ 141374 h 279174"/>
                <a:gd name="connsiteX30" fmla="*/ 1543544 w 2577500"/>
                <a:gd name="connsiteY30" fmla="*/ 137135 h 279174"/>
                <a:gd name="connsiteX31" fmla="*/ 1596072 w 2577500"/>
                <a:gd name="connsiteY31" fmla="*/ 205293 h 279174"/>
                <a:gd name="connsiteX32" fmla="*/ 1641851 w 2577500"/>
                <a:gd name="connsiteY32" fmla="*/ 188488 h 279174"/>
                <a:gd name="connsiteX33" fmla="*/ 1691752 w 2577500"/>
                <a:gd name="connsiteY33" fmla="*/ 213267 h 279174"/>
                <a:gd name="connsiteX34" fmla="*/ 1749947 w 2577500"/>
                <a:gd name="connsiteY34" fmla="*/ 234775 h 279174"/>
                <a:gd name="connsiteX35" fmla="*/ 1826377 w 2577500"/>
                <a:gd name="connsiteY35" fmla="*/ 224316 h 279174"/>
                <a:gd name="connsiteX36" fmla="*/ 1904139 w 2577500"/>
                <a:gd name="connsiteY36" fmla="*/ 226671 h 279174"/>
                <a:gd name="connsiteX37" fmla="*/ 1984034 w 2577500"/>
                <a:gd name="connsiteY37" fmla="*/ 231079 h 279174"/>
                <a:gd name="connsiteX38" fmla="*/ 2066557 w 2577500"/>
                <a:gd name="connsiteY38" fmla="*/ 248755 h 279174"/>
                <a:gd name="connsiteX39" fmla="*/ 2116565 w 2577500"/>
                <a:gd name="connsiteY39" fmla="*/ 235909 h 279174"/>
                <a:gd name="connsiteX40" fmla="*/ 2202042 w 2577500"/>
                <a:gd name="connsiteY40" fmla="*/ 251163 h 279174"/>
                <a:gd name="connsiteX41" fmla="*/ 2255741 w 2577500"/>
                <a:gd name="connsiteY41" fmla="*/ 250619 h 279174"/>
                <a:gd name="connsiteX42" fmla="*/ 2298503 w 2577500"/>
                <a:gd name="connsiteY42" fmla="*/ 276948 h 279174"/>
                <a:gd name="connsiteX43" fmla="*/ 2391228 w 2577500"/>
                <a:gd name="connsiteY43" fmla="*/ 274296 h 279174"/>
                <a:gd name="connsiteX44" fmla="*/ 2467285 w 2577500"/>
                <a:gd name="connsiteY44" fmla="*/ 265110 h 279174"/>
                <a:gd name="connsiteX45" fmla="*/ 2524046 w 2577500"/>
                <a:gd name="connsiteY45" fmla="*/ 277574 h 279174"/>
                <a:gd name="connsiteX46" fmla="*/ 2577500 w 2577500"/>
                <a:gd name="connsiteY46" fmla="*/ 263287 h 279174"/>
                <a:gd name="connsiteX0" fmla="*/ 0 w 2577500"/>
                <a:gd name="connsiteY0" fmla="*/ 245230 h 279174"/>
                <a:gd name="connsiteX1" fmla="*/ 57757 w 2577500"/>
                <a:gd name="connsiteY1" fmla="*/ 237603 h 279174"/>
                <a:gd name="connsiteX2" fmla="*/ 133774 w 2577500"/>
                <a:gd name="connsiteY2" fmla="*/ 230530 h 279174"/>
                <a:gd name="connsiteX3" fmla="*/ 209470 w 2577500"/>
                <a:gd name="connsiteY3" fmla="*/ 237542 h 279174"/>
                <a:gd name="connsiteX4" fmla="*/ 310653 w 2577500"/>
                <a:gd name="connsiteY4" fmla="*/ 214546 h 279174"/>
                <a:gd name="connsiteX5" fmla="*/ 387880 w 2577500"/>
                <a:gd name="connsiteY5" fmla="*/ 225595 h 279174"/>
                <a:gd name="connsiteX6" fmla="*/ 464796 w 2577500"/>
                <a:gd name="connsiteY6" fmla="*/ 209021 h 279174"/>
                <a:gd name="connsiteX7" fmla="*/ 504354 w 2577500"/>
                <a:gd name="connsiteY7" fmla="*/ 180134 h 279174"/>
                <a:gd name="connsiteX8" fmla="*/ 533852 w 2577500"/>
                <a:gd name="connsiteY8" fmla="*/ 198842 h 279174"/>
                <a:gd name="connsiteX9" fmla="*/ 582690 w 2577500"/>
                <a:gd name="connsiteY9" fmla="*/ 165465 h 279174"/>
                <a:gd name="connsiteX10" fmla="*/ 660985 w 2577500"/>
                <a:gd name="connsiteY10" fmla="*/ 159492 h 279174"/>
                <a:gd name="connsiteX11" fmla="*/ 714294 w 2577500"/>
                <a:gd name="connsiteY11" fmla="*/ 124807 h 279174"/>
                <a:gd name="connsiteX12" fmla="*/ 757588 w 2577500"/>
                <a:gd name="connsiteY12" fmla="*/ 98367 h 279174"/>
                <a:gd name="connsiteX13" fmla="*/ 800308 w 2577500"/>
                <a:gd name="connsiteY13" fmla="*/ 107064 h 279174"/>
                <a:gd name="connsiteX14" fmla="*/ 814881 w 2577500"/>
                <a:gd name="connsiteY14" fmla="*/ 67643 h 279174"/>
                <a:gd name="connsiteX15" fmla="*/ 842922 w 2577500"/>
                <a:gd name="connsiteY15" fmla="*/ 89946 h 279174"/>
                <a:gd name="connsiteX16" fmla="*/ 867268 w 2577500"/>
                <a:gd name="connsiteY16" fmla="*/ 65262 h 279174"/>
                <a:gd name="connsiteX17" fmla="*/ 891081 w 2577500"/>
                <a:gd name="connsiteY17" fmla="*/ 24780 h 279174"/>
                <a:gd name="connsiteX18" fmla="*/ 938706 w 2577500"/>
                <a:gd name="connsiteY18" fmla="*/ 65262 h 279174"/>
                <a:gd name="connsiteX19" fmla="*/ 1008542 w 2577500"/>
                <a:gd name="connsiteY19" fmla="*/ 2 h 279174"/>
                <a:gd name="connsiteX20" fmla="*/ 1055387 w 2577500"/>
                <a:gd name="connsiteY20" fmla="*/ 62880 h 279174"/>
                <a:gd name="connsiteX21" fmla="*/ 1121777 w 2577500"/>
                <a:gd name="connsiteY21" fmla="*/ 6901 h 279174"/>
                <a:gd name="connsiteX22" fmla="*/ 1170465 w 2577500"/>
                <a:gd name="connsiteY22" fmla="*/ 45382 h 279174"/>
                <a:gd name="connsiteX23" fmla="*/ 1224992 w 2577500"/>
                <a:gd name="connsiteY23" fmla="*/ 22674 h 279174"/>
                <a:gd name="connsiteX24" fmla="*/ 1260603 w 2577500"/>
                <a:gd name="connsiteY24" fmla="*/ 60674 h 279174"/>
                <a:gd name="connsiteX25" fmla="*/ 1302154 w 2577500"/>
                <a:gd name="connsiteY25" fmla="*/ 38823 h 279174"/>
                <a:gd name="connsiteX26" fmla="*/ 1342247 w 2577500"/>
                <a:gd name="connsiteY26" fmla="*/ 83834 h 279174"/>
                <a:gd name="connsiteX27" fmla="*/ 1393001 w 2577500"/>
                <a:gd name="connsiteY27" fmla="*/ 59296 h 279174"/>
                <a:gd name="connsiteX28" fmla="*/ 1450572 w 2577500"/>
                <a:gd name="connsiteY28" fmla="*/ 87836 h 279174"/>
                <a:gd name="connsiteX29" fmla="*/ 1488848 w 2577500"/>
                <a:gd name="connsiteY29" fmla="*/ 141374 h 279174"/>
                <a:gd name="connsiteX30" fmla="*/ 1543544 w 2577500"/>
                <a:gd name="connsiteY30" fmla="*/ 137135 h 279174"/>
                <a:gd name="connsiteX31" fmla="*/ 1596072 w 2577500"/>
                <a:gd name="connsiteY31" fmla="*/ 205293 h 279174"/>
                <a:gd name="connsiteX32" fmla="*/ 1641851 w 2577500"/>
                <a:gd name="connsiteY32" fmla="*/ 188488 h 279174"/>
                <a:gd name="connsiteX33" fmla="*/ 1691752 w 2577500"/>
                <a:gd name="connsiteY33" fmla="*/ 213267 h 279174"/>
                <a:gd name="connsiteX34" fmla="*/ 1749947 w 2577500"/>
                <a:gd name="connsiteY34" fmla="*/ 234775 h 279174"/>
                <a:gd name="connsiteX35" fmla="*/ 1826377 w 2577500"/>
                <a:gd name="connsiteY35" fmla="*/ 224316 h 279174"/>
                <a:gd name="connsiteX36" fmla="*/ 1904139 w 2577500"/>
                <a:gd name="connsiteY36" fmla="*/ 226671 h 279174"/>
                <a:gd name="connsiteX37" fmla="*/ 1984034 w 2577500"/>
                <a:gd name="connsiteY37" fmla="*/ 231079 h 279174"/>
                <a:gd name="connsiteX38" fmla="*/ 2066557 w 2577500"/>
                <a:gd name="connsiteY38" fmla="*/ 248755 h 279174"/>
                <a:gd name="connsiteX39" fmla="*/ 2116565 w 2577500"/>
                <a:gd name="connsiteY39" fmla="*/ 235909 h 279174"/>
                <a:gd name="connsiteX40" fmla="*/ 2202042 w 2577500"/>
                <a:gd name="connsiteY40" fmla="*/ 251163 h 279174"/>
                <a:gd name="connsiteX41" fmla="*/ 2255741 w 2577500"/>
                <a:gd name="connsiteY41" fmla="*/ 250619 h 279174"/>
                <a:gd name="connsiteX42" fmla="*/ 2315029 w 2577500"/>
                <a:gd name="connsiteY42" fmla="*/ 251475 h 279174"/>
                <a:gd name="connsiteX43" fmla="*/ 2391228 w 2577500"/>
                <a:gd name="connsiteY43" fmla="*/ 274296 h 279174"/>
                <a:gd name="connsiteX44" fmla="*/ 2467285 w 2577500"/>
                <a:gd name="connsiteY44" fmla="*/ 265110 h 279174"/>
                <a:gd name="connsiteX45" fmla="*/ 2524046 w 2577500"/>
                <a:gd name="connsiteY45" fmla="*/ 277574 h 279174"/>
                <a:gd name="connsiteX46" fmla="*/ 2577500 w 2577500"/>
                <a:gd name="connsiteY46" fmla="*/ 263287 h 279174"/>
                <a:gd name="connsiteX0" fmla="*/ 0 w 2577500"/>
                <a:gd name="connsiteY0" fmla="*/ 245230 h 279712"/>
                <a:gd name="connsiteX1" fmla="*/ 57757 w 2577500"/>
                <a:gd name="connsiteY1" fmla="*/ 237603 h 279712"/>
                <a:gd name="connsiteX2" fmla="*/ 133774 w 2577500"/>
                <a:gd name="connsiteY2" fmla="*/ 230530 h 279712"/>
                <a:gd name="connsiteX3" fmla="*/ 209470 w 2577500"/>
                <a:gd name="connsiteY3" fmla="*/ 237542 h 279712"/>
                <a:gd name="connsiteX4" fmla="*/ 310653 w 2577500"/>
                <a:gd name="connsiteY4" fmla="*/ 214546 h 279712"/>
                <a:gd name="connsiteX5" fmla="*/ 387880 w 2577500"/>
                <a:gd name="connsiteY5" fmla="*/ 225595 h 279712"/>
                <a:gd name="connsiteX6" fmla="*/ 464796 w 2577500"/>
                <a:gd name="connsiteY6" fmla="*/ 209021 h 279712"/>
                <a:gd name="connsiteX7" fmla="*/ 504354 w 2577500"/>
                <a:gd name="connsiteY7" fmla="*/ 180134 h 279712"/>
                <a:gd name="connsiteX8" fmla="*/ 533852 w 2577500"/>
                <a:gd name="connsiteY8" fmla="*/ 198842 h 279712"/>
                <a:gd name="connsiteX9" fmla="*/ 582690 w 2577500"/>
                <a:gd name="connsiteY9" fmla="*/ 165465 h 279712"/>
                <a:gd name="connsiteX10" fmla="*/ 660985 w 2577500"/>
                <a:gd name="connsiteY10" fmla="*/ 159492 h 279712"/>
                <a:gd name="connsiteX11" fmla="*/ 714294 w 2577500"/>
                <a:gd name="connsiteY11" fmla="*/ 124807 h 279712"/>
                <a:gd name="connsiteX12" fmla="*/ 757588 w 2577500"/>
                <a:gd name="connsiteY12" fmla="*/ 98367 h 279712"/>
                <a:gd name="connsiteX13" fmla="*/ 800308 w 2577500"/>
                <a:gd name="connsiteY13" fmla="*/ 107064 h 279712"/>
                <a:gd name="connsiteX14" fmla="*/ 814881 w 2577500"/>
                <a:gd name="connsiteY14" fmla="*/ 67643 h 279712"/>
                <a:gd name="connsiteX15" fmla="*/ 842922 w 2577500"/>
                <a:gd name="connsiteY15" fmla="*/ 89946 h 279712"/>
                <a:gd name="connsiteX16" fmla="*/ 867268 w 2577500"/>
                <a:gd name="connsiteY16" fmla="*/ 65262 h 279712"/>
                <a:gd name="connsiteX17" fmla="*/ 891081 w 2577500"/>
                <a:gd name="connsiteY17" fmla="*/ 24780 h 279712"/>
                <a:gd name="connsiteX18" fmla="*/ 938706 w 2577500"/>
                <a:gd name="connsiteY18" fmla="*/ 65262 h 279712"/>
                <a:gd name="connsiteX19" fmla="*/ 1008542 w 2577500"/>
                <a:gd name="connsiteY19" fmla="*/ 2 h 279712"/>
                <a:gd name="connsiteX20" fmla="*/ 1055387 w 2577500"/>
                <a:gd name="connsiteY20" fmla="*/ 62880 h 279712"/>
                <a:gd name="connsiteX21" fmla="*/ 1121777 w 2577500"/>
                <a:gd name="connsiteY21" fmla="*/ 6901 h 279712"/>
                <a:gd name="connsiteX22" fmla="*/ 1170465 w 2577500"/>
                <a:gd name="connsiteY22" fmla="*/ 45382 h 279712"/>
                <a:gd name="connsiteX23" fmla="*/ 1224992 w 2577500"/>
                <a:gd name="connsiteY23" fmla="*/ 22674 h 279712"/>
                <a:gd name="connsiteX24" fmla="*/ 1260603 w 2577500"/>
                <a:gd name="connsiteY24" fmla="*/ 60674 h 279712"/>
                <a:gd name="connsiteX25" fmla="*/ 1302154 w 2577500"/>
                <a:gd name="connsiteY25" fmla="*/ 38823 h 279712"/>
                <a:gd name="connsiteX26" fmla="*/ 1342247 w 2577500"/>
                <a:gd name="connsiteY26" fmla="*/ 83834 h 279712"/>
                <a:gd name="connsiteX27" fmla="*/ 1393001 w 2577500"/>
                <a:gd name="connsiteY27" fmla="*/ 59296 h 279712"/>
                <a:gd name="connsiteX28" fmla="*/ 1450572 w 2577500"/>
                <a:gd name="connsiteY28" fmla="*/ 87836 h 279712"/>
                <a:gd name="connsiteX29" fmla="*/ 1488848 w 2577500"/>
                <a:gd name="connsiteY29" fmla="*/ 141374 h 279712"/>
                <a:gd name="connsiteX30" fmla="*/ 1543544 w 2577500"/>
                <a:gd name="connsiteY30" fmla="*/ 137135 h 279712"/>
                <a:gd name="connsiteX31" fmla="*/ 1596072 w 2577500"/>
                <a:gd name="connsiteY31" fmla="*/ 205293 h 279712"/>
                <a:gd name="connsiteX32" fmla="*/ 1641851 w 2577500"/>
                <a:gd name="connsiteY32" fmla="*/ 188488 h 279712"/>
                <a:gd name="connsiteX33" fmla="*/ 1691752 w 2577500"/>
                <a:gd name="connsiteY33" fmla="*/ 213267 h 279712"/>
                <a:gd name="connsiteX34" fmla="*/ 1749947 w 2577500"/>
                <a:gd name="connsiteY34" fmla="*/ 234775 h 279712"/>
                <a:gd name="connsiteX35" fmla="*/ 1826377 w 2577500"/>
                <a:gd name="connsiteY35" fmla="*/ 224316 h 279712"/>
                <a:gd name="connsiteX36" fmla="*/ 1904139 w 2577500"/>
                <a:gd name="connsiteY36" fmla="*/ 226671 h 279712"/>
                <a:gd name="connsiteX37" fmla="*/ 1984034 w 2577500"/>
                <a:gd name="connsiteY37" fmla="*/ 231079 h 279712"/>
                <a:gd name="connsiteX38" fmla="*/ 2066557 w 2577500"/>
                <a:gd name="connsiteY38" fmla="*/ 248755 h 279712"/>
                <a:gd name="connsiteX39" fmla="*/ 2116565 w 2577500"/>
                <a:gd name="connsiteY39" fmla="*/ 235909 h 279712"/>
                <a:gd name="connsiteX40" fmla="*/ 2202042 w 2577500"/>
                <a:gd name="connsiteY40" fmla="*/ 251163 h 279712"/>
                <a:gd name="connsiteX41" fmla="*/ 2255741 w 2577500"/>
                <a:gd name="connsiteY41" fmla="*/ 250619 h 279712"/>
                <a:gd name="connsiteX42" fmla="*/ 2315029 w 2577500"/>
                <a:gd name="connsiteY42" fmla="*/ 251475 h 279712"/>
                <a:gd name="connsiteX43" fmla="*/ 2394535 w 2577500"/>
                <a:gd name="connsiteY43" fmla="*/ 234672 h 279712"/>
                <a:gd name="connsiteX44" fmla="*/ 2467285 w 2577500"/>
                <a:gd name="connsiteY44" fmla="*/ 265110 h 279712"/>
                <a:gd name="connsiteX45" fmla="*/ 2524046 w 2577500"/>
                <a:gd name="connsiteY45" fmla="*/ 277574 h 279712"/>
                <a:gd name="connsiteX46" fmla="*/ 2577500 w 2577500"/>
                <a:gd name="connsiteY46" fmla="*/ 263287 h 279712"/>
                <a:gd name="connsiteX0" fmla="*/ 0 w 2577500"/>
                <a:gd name="connsiteY0" fmla="*/ 245230 h 278639"/>
                <a:gd name="connsiteX1" fmla="*/ 57757 w 2577500"/>
                <a:gd name="connsiteY1" fmla="*/ 237603 h 278639"/>
                <a:gd name="connsiteX2" fmla="*/ 133774 w 2577500"/>
                <a:gd name="connsiteY2" fmla="*/ 230530 h 278639"/>
                <a:gd name="connsiteX3" fmla="*/ 209470 w 2577500"/>
                <a:gd name="connsiteY3" fmla="*/ 237542 h 278639"/>
                <a:gd name="connsiteX4" fmla="*/ 310653 w 2577500"/>
                <a:gd name="connsiteY4" fmla="*/ 214546 h 278639"/>
                <a:gd name="connsiteX5" fmla="*/ 387880 w 2577500"/>
                <a:gd name="connsiteY5" fmla="*/ 225595 h 278639"/>
                <a:gd name="connsiteX6" fmla="*/ 464796 w 2577500"/>
                <a:gd name="connsiteY6" fmla="*/ 209021 h 278639"/>
                <a:gd name="connsiteX7" fmla="*/ 504354 w 2577500"/>
                <a:gd name="connsiteY7" fmla="*/ 180134 h 278639"/>
                <a:gd name="connsiteX8" fmla="*/ 533852 w 2577500"/>
                <a:gd name="connsiteY8" fmla="*/ 198842 h 278639"/>
                <a:gd name="connsiteX9" fmla="*/ 582690 w 2577500"/>
                <a:gd name="connsiteY9" fmla="*/ 165465 h 278639"/>
                <a:gd name="connsiteX10" fmla="*/ 660985 w 2577500"/>
                <a:gd name="connsiteY10" fmla="*/ 159492 h 278639"/>
                <a:gd name="connsiteX11" fmla="*/ 714294 w 2577500"/>
                <a:gd name="connsiteY11" fmla="*/ 124807 h 278639"/>
                <a:gd name="connsiteX12" fmla="*/ 757588 w 2577500"/>
                <a:gd name="connsiteY12" fmla="*/ 98367 h 278639"/>
                <a:gd name="connsiteX13" fmla="*/ 800308 w 2577500"/>
                <a:gd name="connsiteY13" fmla="*/ 107064 h 278639"/>
                <a:gd name="connsiteX14" fmla="*/ 814881 w 2577500"/>
                <a:gd name="connsiteY14" fmla="*/ 67643 h 278639"/>
                <a:gd name="connsiteX15" fmla="*/ 842922 w 2577500"/>
                <a:gd name="connsiteY15" fmla="*/ 89946 h 278639"/>
                <a:gd name="connsiteX16" fmla="*/ 867268 w 2577500"/>
                <a:gd name="connsiteY16" fmla="*/ 65262 h 278639"/>
                <a:gd name="connsiteX17" fmla="*/ 891081 w 2577500"/>
                <a:gd name="connsiteY17" fmla="*/ 24780 h 278639"/>
                <a:gd name="connsiteX18" fmla="*/ 938706 w 2577500"/>
                <a:gd name="connsiteY18" fmla="*/ 65262 h 278639"/>
                <a:gd name="connsiteX19" fmla="*/ 1008542 w 2577500"/>
                <a:gd name="connsiteY19" fmla="*/ 2 h 278639"/>
                <a:gd name="connsiteX20" fmla="*/ 1055387 w 2577500"/>
                <a:gd name="connsiteY20" fmla="*/ 62880 h 278639"/>
                <a:gd name="connsiteX21" fmla="*/ 1121777 w 2577500"/>
                <a:gd name="connsiteY21" fmla="*/ 6901 h 278639"/>
                <a:gd name="connsiteX22" fmla="*/ 1170465 w 2577500"/>
                <a:gd name="connsiteY22" fmla="*/ 45382 h 278639"/>
                <a:gd name="connsiteX23" fmla="*/ 1224992 w 2577500"/>
                <a:gd name="connsiteY23" fmla="*/ 22674 h 278639"/>
                <a:gd name="connsiteX24" fmla="*/ 1260603 w 2577500"/>
                <a:gd name="connsiteY24" fmla="*/ 60674 h 278639"/>
                <a:gd name="connsiteX25" fmla="*/ 1302154 w 2577500"/>
                <a:gd name="connsiteY25" fmla="*/ 38823 h 278639"/>
                <a:gd name="connsiteX26" fmla="*/ 1342247 w 2577500"/>
                <a:gd name="connsiteY26" fmla="*/ 83834 h 278639"/>
                <a:gd name="connsiteX27" fmla="*/ 1393001 w 2577500"/>
                <a:gd name="connsiteY27" fmla="*/ 59296 h 278639"/>
                <a:gd name="connsiteX28" fmla="*/ 1450572 w 2577500"/>
                <a:gd name="connsiteY28" fmla="*/ 87836 h 278639"/>
                <a:gd name="connsiteX29" fmla="*/ 1488848 w 2577500"/>
                <a:gd name="connsiteY29" fmla="*/ 141374 h 278639"/>
                <a:gd name="connsiteX30" fmla="*/ 1543544 w 2577500"/>
                <a:gd name="connsiteY30" fmla="*/ 137135 h 278639"/>
                <a:gd name="connsiteX31" fmla="*/ 1596072 w 2577500"/>
                <a:gd name="connsiteY31" fmla="*/ 205293 h 278639"/>
                <a:gd name="connsiteX32" fmla="*/ 1641851 w 2577500"/>
                <a:gd name="connsiteY32" fmla="*/ 188488 h 278639"/>
                <a:gd name="connsiteX33" fmla="*/ 1691752 w 2577500"/>
                <a:gd name="connsiteY33" fmla="*/ 213267 h 278639"/>
                <a:gd name="connsiteX34" fmla="*/ 1749947 w 2577500"/>
                <a:gd name="connsiteY34" fmla="*/ 234775 h 278639"/>
                <a:gd name="connsiteX35" fmla="*/ 1826377 w 2577500"/>
                <a:gd name="connsiteY35" fmla="*/ 224316 h 278639"/>
                <a:gd name="connsiteX36" fmla="*/ 1904139 w 2577500"/>
                <a:gd name="connsiteY36" fmla="*/ 226671 h 278639"/>
                <a:gd name="connsiteX37" fmla="*/ 1984034 w 2577500"/>
                <a:gd name="connsiteY37" fmla="*/ 231079 h 278639"/>
                <a:gd name="connsiteX38" fmla="*/ 2066557 w 2577500"/>
                <a:gd name="connsiteY38" fmla="*/ 248755 h 278639"/>
                <a:gd name="connsiteX39" fmla="*/ 2116565 w 2577500"/>
                <a:gd name="connsiteY39" fmla="*/ 235909 h 278639"/>
                <a:gd name="connsiteX40" fmla="*/ 2202042 w 2577500"/>
                <a:gd name="connsiteY40" fmla="*/ 251163 h 278639"/>
                <a:gd name="connsiteX41" fmla="*/ 2255741 w 2577500"/>
                <a:gd name="connsiteY41" fmla="*/ 250619 h 278639"/>
                <a:gd name="connsiteX42" fmla="*/ 2315029 w 2577500"/>
                <a:gd name="connsiteY42" fmla="*/ 251475 h 278639"/>
                <a:gd name="connsiteX43" fmla="*/ 2394535 w 2577500"/>
                <a:gd name="connsiteY43" fmla="*/ 234672 h 278639"/>
                <a:gd name="connsiteX44" fmla="*/ 2493726 w 2577500"/>
                <a:gd name="connsiteY44" fmla="*/ 246712 h 278639"/>
                <a:gd name="connsiteX45" fmla="*/ 2524046 w 2577500"/>
                <a:gd name="connsiteY45" fmla="*/ 277574 h 278639"/>
                <a:gd name="connsiteX46" fmla="*/ 2577500 w 2577500"/>
                <a:gd name="connsiteY46" fmla="*/ 263287 h 278639"/>
                <a:gd name="connsiteX0" fmla="*/ 0 w 2577500"/>
                <a:gd name="connsiteY0" fmla="*/ 245230 h 263556"/>
                <a:gd name="connsiteX1" fmla="*/ 57757 w 2577500"/>
                <a:gd name="connsiteY1" fmla="*/ 237603 h 263556"/>
                <a:gd name="connsiteX2" fmla="*/ 133774 w 2577500"/>
                <a:gd name="connsiteY2" fmla="*/ 230530 h 263556"/>
                <a:gd name="connsiteX3" fmla="*/ 209470 w 2577500"/>
                <a:gd name="connsiteY3" fmla="*/ 237542 h 263556"/>
                <a:gd name="connsiteX4" fmla="*/ 310653 w 2577500"/>
                <a:gd name="connsiteY4" fmla="*/ 214546 h 263556"/>
                <a:gd name="connsiteX5" fmla="*/ 387880 w 2577500"/>
                <a:gd name="connsiteY5" fmla="*/ 225595 h 263556"/>
                <a:gd name="connsiteX6" fmla="*/ 464796 w 2577500"/>
                <a:gd name="connsiteY6" fmla="*/ 209021 h 263556"/>
                <a:gd name="connsiteX7" fmla="*/ 504354 w 2577500"/>
                <a:gd name="connsiteY7" fmla="*/ 180134 h 263556"/>
                <a:gd name="connsiteX8" fmla="*/ 533852 w 2577500"/>
                <a:gd name="connsiteY8" fmla="*/ 198842 h 263556"/>
                <a:gd name="connsiteX9" fmla="*/ 582690 w 2577500"/>
                <a:gd name="connsiteY9" fmla="*/ 165465 h 263556"/>
                <a:gd name="connsiteX10" fmla="*/ 660985 w 2577500"/>
                <a:gd name="connsiteY10" fmla="*/ 159492 h 263556"/>
                <a:gd name="connsiteX11" fmla="*/ 714294 w 2577500"/>
                <a:gd name="connsiteY11" fmla="*/ 124807 h 263556"/>
                <a:gd name="connsiteX12" fmla="*/ 757588 w 2577500"/>
                <a:gd name="connsiteY12" fmla="*/ 98367 h 263556"/>
                <a:gd name="connsiteX13" fmla="*/ 800308 w 2577500"/>
                <a:gd name="connsiteY13" fmla="*/ 107064 h 263556"/>
                <a:gd name="connsiteX14" fmla="*/ 814881 w 2577500"/>
                <a:gd name="connsiteY14" fmla="*/ 67643 h 263556"/>
                <a:gd name="connsiteX15" fmla="*/ 842922 w 2577500"/>
                <a:gd name="connsiteY15" fmla="*/ 89946 h 263556"/>
                <a:gd name="connsiteX16" fmla="*/ 867268 w 2577500"/>
                <a:gd name="connsiteY16" fmla="*/ 65262 h 263556"/>
                <a:gd name="connsiteX17" fmla="*/ 891081 w 2577500"/>
                <a:gd name="connsiteY17" fmla="*/ 24780 h 263556"/>
                <a:gd name="connsiteX18" fmla="*/ 938706 w 2577500"/>
                <a:gd name="connsiteY18" fmla="*/ 65262 h 263556"/>
                <a:gd name="connsiteX19" fmla="*/ 1008542 w 2577500"/>
                <a:gd name="connsiteY19" fmla="*/ 2 h 263556"/>
                <a:gd name="connsiteX20" fmla="*/ 1055387 w 2577500"/>
                <a:gd name="connsiteY20" fmla="*/ 62880 h 263556"/>
                <a:gd name="connsiteX21" fmla="*/ 1121777 w 2577500"/>
                <a:gd name="connsiteY21" fmla="*/ 6901 h 263556"/>
                <a:gd name="connsiteX22" fmla="*/ 1170465 w 2577500"/>
                <a:gd name="connsiteY22" fmla="*/ 45382 h 263556"/>
                <a:gd name="connsiteX23" fmla="*/ 1224992 w 2577500"/>
                <a:gd name="connsiteY23" fmla="*/ 22674 h 263556"/>
                <a:gd name="connsiteX24" fmla="*/ 1260603 w 2577500"/>
                <a:gd name="connsiteY24" fmla="*/ 60674 h 263556"/>
                <a:gd name="connsiteX25" fmla="*/ 1302154 w 2577500"/>
                <a:gd name="connsiteY25" fmla="*/ 38823 h 263556"/>
                <a:gd name="connsiteX26" fmla="*/ 1342247 w 2577500"/>
                <a:gd name="connsiteY26" fmla="*/ 83834 h 263556"/>
                <a:gd name="connsiteX27" fmla="*/ 1393001 w 2577500"/>
                <a:gd name="connsiteY27" fmla="*/ 59296 h 263556"/>
                <a:gd name="connsiteX28" fmla="*/ 1450572 w 2577500"/>
                <a:gd name="connsiteY28" fmla="*/ 87836 h 263556"/>
                <a:gd name="connsiteX29" fmla="*/ 1488848 w 2577500"/>
                <a:gd name="connsiteY29" fmla="*/ 141374 h 263556"/>
                <a:gd name="connsiteX30" fmla="*/ 1543544 w 2577500"/>
                <a:gd name="connsiteY30" fmla="*/ 137135 h 263556"/>
                <a:gd name="connsiteX31" fmla="*/ 1596072 w 2577500"/>
                <a:gd name="connsiteY31" fmla="*/ 205293 h 263556"/>
                <a:gd name="connsiteX32" fmla="*/ 1641851 w 2577500"/>
                <a:gd name="connsiteY32" fmla="*/ 188488 h 263556"/>
                <a:gd name="connsiteX33" fmla="*/ 1691752 w 2577500"/>
                <a:gd name="connsiteY33" fmla="*/ 213267 h 263556"/>
                <a:gd name="connsiteX34" fmla="*/ 1749947 w 2577500"/>
                <a:gd name="connsiteY34" fmla="*/ 234775 h 263556"/>
                <a:gd name="connsiteX35" fmla="*/ 1826377 w 2577500"/>
                <a:gd name="connsiteY35" fmla="*/ 224316 h 263556"/>
                <a:gd name="connsiteX36" fmla="*/ 1904139 w 2577500"/>
                <a:gd name="connsiteY36" fmla="*/ 226671 h 263556"/>
                <a:gd name="connsiteX37" fmla="*/ 1984034 w 2577500"/>
                <a:gd name="connsiteY37" fmla="*/ 231079 h 263556"/>
                <a:gd name="connsiteX38" fmla="*/ 2066557 w 2577500"/>
                <a:gd name="connsiteY38" fmla="*/ 248755 h 263556"/>
                <a:gd name="connsiteX39" fmla="*/ 2116565 w 2577500"/>
                <a:gd name="connsiteY39" fmla="*/ 235909 h 263556"/>
                <a:gd name="connsiteX40" fmla="*/ 2202042 w 2577500"/>
                <a:gd name="connsiteY40" fmla="*/ 251163 h 263556"/>
                <a:gd name="connsiteX41" fmla="*/ 2255741 w 2577500"/>
                <a:gd name="connsiteY41" fmla="*/ 250619 h 263556"/>
                <a:gd name="connsiteX42" fmla="*/ 2315029 w 2577500"/>
                <a:gd name="connsiteY42" fmla="*/ 251475 h 263556"/>
                <a:gd name="connsiteX43" fmla="*/ 2394535 w 2577500"/>
                <a:gd name="connsiteY43" fmla="*/ 234672 h 263556"/>
                <a:gd name="connsiteX44" fmla="*/ 2493726 w 2577500"/>
                <a:gd name="connsiteY44" fmla="*/ 246712 h 263556"/>
                <a:gd name="connsiteX45" fmla="*/ 2540571 w 2577500"/>
                <a:gd name="connsiteY45" fmla="*/ 240780 h 263556"/>
                <a:gd name="connsiteX46" fmla="*/ 2577500 w 2577500"/>
                <a:gd name="connsiteY46" fmla="*/ 263287 h 263556"/>
                <a:gd name="connsiteX0" fmla="*/ 0 w 2577500"/>
                <a:gd name="connsiteY0" fmla="*/ 245230 h 263556"/>
                <a:gd name="connsiteX1" fmla="*/ 57757 w 2577500"/>
                <a:gd name="connsiteY1" fmla="*/ 237603 h 263556"/>
                <a:gd name="connsiteX2" fmla="*/ 133774 w 2577500"/>
                <a:gd name="connsiteY2" fmla="*/ 230530 h 263556"/>
                <a:gd name="connsiteX3" fmla="*/ 209470 w 2577500"/>
                <a:gd name="connsiteY3" fmla="*/ 237542 h 263556"/>
                <a:gd name="connsiteX4" fmla="*/ 310653 w 2577500"/>
                <a:gd name="connsiteY4" fmla="*/ 214546 h 263556"/>
                <a:gd name="connsiteX5" fmla="*/ 387880 w 2577500"/>
                <a:gd name="connsiteY5" fmla="*/ 225595 h 263556"/>
                <a:gd name="connsiteX6" fmla="*/ 464796 w 2577500"/>
                <a:gd name="connsiteY6" fmla="*/ 209021 h 263556"/>
                <a:gd name="connsiteX7" fmla="*/ 504354 w 2577500"/>
                <a:gd name="connsiteY7" fmla="*/ 180134 h 263556"/>
                <a:gd name="connsiteX8" fmla="*/ 533852 w 2577500"/>
                <a:gd name="connsiteY8" fmla="*/ 198842 h 263556"/>
                <a:gd name="connsiteX9" fmla="*/ 582690 w 2577500"/>
                <a:gd name="connsiteY9" fmla="*/ 165465 h 263556"/>
                <a:gd name="connsiteX10" fmla="*/ 660985 w 2577500"/>
                <a:gd name="connsiteY10" fmla="*/ 159492 h 263556"/>
                <a:gd name="connsiteX11" fmla="*/ 714294 w 2577500"/>
                <a:gd name="connsiteY11" fmla="*/ 124807 h 263556"/>
                <a:gd name="connsiteX12" fmla="*/ 757588 w 2577500"/>
                <a:gd name="connsiteY12" fmla="*/ 98367 h 263556"/>
                <a:gd name="connsiteX13" fmla="*/ 800308 w 2577500"/>
                <a:gd name="connsiteY13" fmla="*/ 107064 h 263556"/>
                <a:gd name="connsiteX14" fmla="*/ 814881 w 2577500"/>
                <a:gd name="connsiteY14" fmla="*/ 67643 h 263556"/>
                <a:gd name="connsiteX15" fmla="*/ 842922 w 2577500"/>
                <a:gd name="connsiteY15" fmla="*/ 89946 h 263556"/>
                <a:gd name="connsiteX16" fmla="*/ 867268 w 2577500"/>
                <a:gd name="connsiteY16" fmla="*/ 65262 h 263556"/>
                <a:gd name="connsiteX17" fmla="*/ 891081 w 2577500"/>
                <a:gd name="connsiteY17" fmla="*/ 24780 h 263556"/>
                <a:gd name="connsiteX18" fmla="*/ 938706 w 2577500"/>
                <a:gd name="connsiteY18" fmla="*/ 65262 h 263556"/>
                <a:gd name="connsiteX19" fmla="*/ 1008542 w 2577500"/>
                <a:gd name="connsiteY19" fmla="*/ 2 h 263556"/>
                <a:gd name="connsiteX20" fmla="*/ 1055387 w 2577500"/>
                <a:gd name="connsiteY20" fmla="*/ 62880 h 263556"/>
                <a:gd name="connsiteX21" fmla="*/ 1121777 w 2577500"/>
                <a:gd name="connsiteY21" fmla="*/ 6901 h 263556"/>
                <a:gd name="connsiteX22" fmla="*/ 1170465 w 2577500"/>
                <a:gd name="connsiteY22" fmla="*/ 45382 h 263556"/>
                <a:gd name="connsiteX23" fmla="*/ 1224992 w 2577500"/>
                <a:gd name="connsiteY23" fmla="*/ 22674 h 263556"/>
                <a:gd name="connsiteX24" fmla="*/ 1260603 w 2577500"/>
                <a:gd name="connsiteY24" fmla="*/ 60674 h 263556"/>
                <a:gd name="connsiteX25" fmla="*/ 1302154 w 2577500"/>
                <a:gd name="connsiteY25" fmla="*/ 38823 h 263556"/>
                <a:gd name="connsiteX26" fmla="*/ 1342247 w 2577500"/>
                <a:gd name="connsiteY26" fmla="*/ 83834 h 263556"/>
                <a:gd name="connsiteX27" fmla="*/ 1393001 w 2577500"/>
                <a:gd name="connsiteY27" fmla="*/ 59296 h 263556"/>
                <a:gd name="connsiteX28" fmla="*/ 1450572 w 2577500"/>
                <a:gd name="connsiteY28" fmla="*/ 87836 h 263556"/>
                <a:gd name="connsiteX29" fmla="*/ 1488848 w 2577500"/>
                <a:gd name="connsiteY29" fmla="*/ 141374 h 263556"/>
                <a:gd name="connsiteX30" fmla="*/ 1543544 w 2577500"/>
                <a:gd name="connsiteY30" fmla="*/ 137135 h 263556"/>
                <a:gd name="connsiteX31" fmla="*/ 1596072 w 2577500"/>
                <a:gd name="connsiteY31" fmla="*/ 205293 h 263556"/>
                <a:gd name="connsiteX32" fmla="*/ 1641851 w 2577500"/>
                <a:gd name="connsiteY32" fmla="*/ 188488 h 263556"/>
                <a:gd name="connsiteX33" fmla="*/ 1691752 w 2577500"/>
                <a:gd name="connsiteY33" fmla="*/ 213267 h 263556"/>
                <a:gd name="connsiteX34" fmla="*/ 1749947 w 2577500"/>
                <a:gd name="connsiteY34" fmla="*/ 234775 h 263556"/>
                <a:gd name="connsiteX35" fmla="*/ 1826377 w 2577500"/>
                <a:gd name="connsiteY35" fmla="*/ 224316 h 263556"/>
                <a:gd name="connsiteX36" fmla="*/ 1904139 w 2577500"/>
                <a:gd name="connsiteY36" fmla="*/ 226671 h 263556"/>
                <a:gd name="connsiteX37" fmla="*/ 1984034 w 2577500"/>
                <a:gd name="connsiteY37" fmla="*/ 231079 h 263556"/>
                <a:gd name="connsiteX38" fmla="*/ 2066557 w 2577500"/>
                <a:gd name="connsiteY38" fmla="*/ 248755 h 263556"/>
                <a:gd name="connsiteX39" fmla="*/ 2116565 w 2577500"/>
                <a:gd name="connsiteY39" fmla="*/ 235909 h 263556"/>
                <a:gd name="connsiteX40" fmla="*/ 2202042 w 2577500"/>
                <a:gd name="connsiteY40" fmla="*/ 251163 h 263556"/>
                <a:gd name="connsiteX41" fmla="*/ 2255741 w 2577500"/>
                <a:gd name="connsiteY41" fmla="*/ 250619 h 263556"/>
                <a:gd name="connsiteX42" fmla="*/ 2315029 w 2577500"/>
                <a:gd name="connsiteY42" fmla="*/ 251475 h 263556"/>
                <a:gd name="connsiteX43" fmla="*/ 2394535 w 2577500"/>
                <a:gd name="connsiteY43" fmla="*/ 234672 h 263556"/>
                <a:gd name="connsiteX44" fmla="*/ 2490421 w 2577500"/>
                <a:gd name="connsiteY44" fmla="*/ 248128 h 263556"/>
                <a:gd name="connsiteX45" fmla="*/ 2540571 w 2577500"/>
                <a:gd name="connsiteY45" fmla="*/ 240780 h 263556"/>
                <a:gd name="connsiteX46" fmla="*/ 2577500 w 2577500"/>
                <a:gd name="connsiteY46" fmla="*/ 263287 h 263556"/>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205293 h 252477"/>
                <a:gd name="connsiteX32" fmla="*/ 1641851 w 2557669"/>
                <a:gd name="connsiteY32" fmla="*/ 188488 h 252477"/>
                <a:gd name="connsiteX33" fmla="*/ 1691752 w 2557669"/>
                <a:gd name="connsiteY33" fmla="*/ 213267 h 252477"/>
                <a:gd name="connsiteX34" fmla="*/ 1749947 w 2557669"/>
                <a:gd name="connsiteY34" fmla="*/ 234775 h 252477"/>
                <a:gd name="connsiteX35" fmla="*/ 1826377 w 2557669"/>
                <a:gd name="connsiteY35" fmla="*/ 224316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90421 w 2557669"/>
                <a:gd name="connsiteY44" fmla="*/ 248128 h 252477"/>
                <a:gd name="connsiteX45" fmla="*/ 2540571 w 2557669"/>
                <a:gd name="connsiteY45" fmla="*/ 240780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205293 h 252477"/>
                <a:gd name="connsiteX32" fmla="*/ 1641851 w 2557669"/>
                <a:gd name="connsiteY32" fmla="*/ 188488 h 252477"/>
                <a:gd name="connsiteX33" fmla="*/ 1691752 w 2557669"/>
                <a:gd name="connsiteY33" fmla="*/ 213267 h 252477"/>
                <a:gd name="connsiteX34" fmla="*/ 1749947 w 2557669"/>
                <a:gd name="connsiteY34" fmla="*/ 234775 h 252477"/>
                <a:gd name="connsiteX35" fmla="*/ 1826377 w 2557669"/>
                <a:gd name="connsiteY35" fmla="*/ 224316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40571 w 2557669"/>
                <a:gd name="connsiteY45" fmla="*/ 240780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205293 h 252477"/>
                <a:gd name="connsiteX32" fmla="*/ 1641851 w 2557669"/>
                <a:gd name="connsiteY32" fmla="*/ 188488 h 252477"/>
                <a:gd name="connsiteX33" fmla="*/ 1691752 w 2557669"/>
                <a:gd name="connsiteY33" fmla="*/ 213267 h 252477"/>
                <a:gd name="connsiteX34" fmla="*/ 1749947 w 2557669"/>
                <a:gd name="connsiteY34" fmla="*/ 234775 h 252477"/>
                <a:gd name="connsiteX35" fmla="*/ 1826377 w 2557669"/>
                <a:gd name="connsiteY35" fmla="*/ 224316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205293 h 252477"/>
                <a:gd name="connsiteX32" fmla="*/ 1641851 w 2557669"/>
                <a:gd name="connsiteY32" fmla="*/ 188488 h 252477"/>
                <a:gd name="connsiteX33" fmla="*/ 1691752 w 2557669"/>
                <a:gd name="connsiteY33" fmla="*/ 213267 h 252477"/>
                <a:gd name="connsiteX34" fmla="*/ 1749947 w 2557669"/>
                <a:gd name="connsiteY34" fmla="*/ 234775 h 252477"/>
                <a:gd name="connsiteX35" fmla="*/ 1826377 w 2557669"/>
                <a:gd name="connsiteY35" fmla="*/ 224316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205293 h 252477"/>
                <a:gd name="connsiteX32" fmla="*/ 1641851 w 2557669"/>
                <a:gd name="connsiteY32" fmla="*/ 188488 h 252477"/>
                <a:gd name="connsiteX33" fmla="*/ 1691752 w 2557669"/>
                <a:gd name="connsiteY33" fmla="*/ 213267 h 252477"/>
                <a:gd name="connsiteX34" fmla="*/ 1749947 w 2557669"/>
                <a:gd name="connsiteY34" fmla="*/ 234775 h 252477"/>
                <a:gd name="connsiteX35" fmla="*/ 1826377 w 2557669"/>
                <a:gd name="connsiteY35" fmla="*/ 224316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205293 h 252477"/>
                <a:gd name="connsiteX32" fmla="*/ 1641851 w 2557669"/>
                <a:gd name="connsiteY32" fmla="*/ 188488 h 252477"/>
                <a:gd name="connsiteX33" fmla="*/ 1691752 w 2557669"/>
                <a:gd name="connsiteY33" fmla="*/ 213267 h 252477"/>
                <a:gd name="connsiteX34" fmla="*/ 1749947 w 2557669"/>
                <a:gd name="connsiteY34" fmla="*/ 234775 h 252477"/>
                <a:gd name="connsiteX35" fmla="*/ 1839597 w 2557669"/>
                <a:gd name="connsiteY35" fmla="*/ 242713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188311 h 252477"/>
                <a:gd name="connsiteX32" fmla="*/ 1641851 w 2557669"/>
                <a:gd name="connsiteY32" fmla="*/ 188488 h 252477"/>
                <a:gd name="connsiteX33" fmla="*/ 1691752 w 2557669"/>
                <a:gd name="connsiteY33" fmla="*/ 213267 h 252477"/>
                <a:gd name="connsiteX34" fmla="*/ 1749947 w 2557669"/>
                <a:gd name="connsiteY34" fmla="*/ 234775 h 252477"/>
                <a:gd name="connsiteX35" fmla="*/ 1839597 w 2557669"/>
                <a:gd name="connsiteY35" fmla="*/ 242713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188311 h 252477"/>
                <a:gd name="connsiteX32" fmla="*/ 1645156 w 2557669"/>
                <a:gd name="connsiteY32" fmla="*/ 181412 h 252477"/>
                <a:gd name="connsiteX33" fmla="*/ 1691752 w 2557669"/>
                <a:gd name="connsiteY33" fmla="*/ 213267 h 252477"/>
                <a:gd name="connsiteX34" fmla="*/ 1749947 w 2557669"/>
                <a:gd name="connsiteY34" fmla="*/ 234775 h 252477"/>
                <a:gd name="connsiteX35" fmla="*/ 1839597 w 2557669"/>
                <a:gd name="connsiteY35" fmla="*/ 242713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188311 h 252477"/>
                <a:gd name="connsiteX32" fmla="*/ 1645156 w 2557669"/>
                <a:gd name="connsiteY32" fmla="*/ 181412 h 252477"/>
                <a:gd name="connsiteX33" fmla="*/ 1701666 w 2557669"/>
                <a:gd name="connsiteY33" fmla="*/ 200531 h 252477"/>
                <a:gd name="connsiteX34" fmla="*/ 1749947 w 2557669"/>
                <a:gd name="connsiteY34" fmla="*/ 234775 h 252477"/>
                <a:gd name="connsiteX35" fmla="*/ 1839597 w 2557669"/>
                <a:gd name="connsiteY35" fmla="*/ 242713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188311 h 252477"/>
                <a:gd name="connsiteX32" fmla="*/ 1645156 w 2557669"/>
                <a:gd name="connsiteY32" fmla="*/ 181412 h 252477"/>
                <a:gd name="connsiteX33" fmla="*/ 1701666 w 2557669"/>
                <a:gd name="connsiteY33" fmla="*/ 200531 h 252477"/>
                <a:gd name="connsiteX34" fmla="*/ 1763168 w 2557669"/>
                <a:gd name="connsiteY34" fmla="*/ 217793 h 252477"/>
                <a:gd name="connsiteX35" fmla="*/ 1839597 w 2557669"/>
                <a:gd name="connsiteY35" fmla="*/ 242713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188311 h 252477"/>
                <a:gd name="connsiteX32" fmla="*/ 1645156 w 2557669"/>
                <a:gd name="connsiteY32" fmla="*/ 181412 h 252477"/>
                <a:gd name="connsiteX33" fmla="*/ 1701666 w 2557669"/>
                <a:gd name="connsiteY33" fmla="*/ 200531 h 252477"/>
                <a:gd name="connsiteX34" fmla="*/ 1763168 w 2557669"/>
                <a:gd name="connsiteY34" fmla="*/ 217793 h 252477"/>
                <a:gd name="connsiteX35" fmla="*/ 1846208 w 2557669"/>
                <a:gd name="connsiteY35" fmla="*/ 232807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188311 h 252477"/>
                <a:gd name="connsiteX32" fmla="*/ 1645156 w 2557669"/>
                <a:gd name="connsiteY32" fmla="*/ 181412 h 252477"/>
                <a:gd name="connsiteX33" fmla="*/ 1701666 w 2557669"/>
                <a:gd name="connsiteY33" fmla="*/ 200531 h 252477"/>
                <a:gd name="connsiteX34" fmla="*/ 1763168 w 2557669"/>
                <a:gd name="connsiteY34" fmla="*/ 217793 h 252477"/>
                <a:gd name="connsiteX35" fmla="*/ 1846208 w 2557669"/>
                <a:gd name="connsiteY35" fmla="*/ 232807 h 252477"/>
                <a:gd name="connsiteX36" fmla="*/ 1910750 w 2557669"/>
                <a:gd name="connsiteY36" fmla="*/ 240822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188311 h 252477"/>
                <a:gd name="connsiteX32" fmla="*/ 1645156 w 2557669"/>
                <a:gd name="connsiteY32" fmla="*/ 181412 h 252477"/>
                <a:gd name="connsiteX33" fmla="*/ 1701666 w 2557669"/>
                <a:gd name="connsiteY33" fmla="*/ 200531 h 252477"/>
                <a:gd name="connsiteX34" fmla="*/ 1763168 w 2557669"/>
                <a:gd name="connsiteY34" fmla="*/ 217793 h 252477"/>
                <a:gd name="connsiteX35" fmla="*/ 1846208 w 2557669"/>
                <a:gd name="connsiteY35" fmla="*/ 232807 h 252477"/>
                <a:gd name="connsiteX36" fmla="*/ 1910750 w 2557669"/>
                <a:gd name="connsiteY36" fmla="*/ 240822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188311 h 252477"/>
                <a:gd name="connsiteX32" fmla="*/ 1645156 w 2557669"/>
                <a:gd name="connsiteY32" fmla="*/ 181412 h 252477"/>
                <a:gd name="connsiteX33" fmla="*/ 1701666 w 2557669"/>
                <a:gd name="connsiteY33" fmla="*/ 200531 h 252477"/>
                <a:gd name="connsiteX34" fmla="*/ 1763168 w 2557669"/>
                <a:gd name="connsiteY34" fmla="*/ 217793 h 252477"/>
                <a:gd name="connsiteX35" fmla="*/ 1846208 w 2557669"/>
                <a:gd name="connsiteY35" fmla="*/ 232807 h 252477"/>
                <a:gd name="connsiteX36" fmla="*/ 1910750 w 2557669"/>
                <a:gd name="connsiteY36" fmla="*/ 240822 h 252477"/>
                <a:gd name="connsiteX37" fmla="*/ 1984034 w 2557669"/>
                <a:gd name="connsiteY37" fmla="*/ 231079 h 252477"/>
                <a:gd name="connsiteX38" fmla="*/ 2043422 w 2557669"/>
                <a:gd name="connsiteY38" fmla="*/ 244509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821"/>
                <a:gd name="connsiteX1" fmla="*/ 57757 w 2557669"/>
                <a:gd name="connsiteY1" fmla="*/ 237603 h 252821"/>
                <a:gd name="connsiteX2" fmla="*/ 133774 w 2557669"/>
                <a:gd name="connsiteY2" fmla="*/ 230530 h 252821"/>
                <a:gd name="connsiteX3" fmla="*/ 209470 w 2557669"/>
                <a:gd name="connsiteY3" fmla="*/ 237542 h 252821"/>
                <a:gd name="connsiteX4" fmla="*/ 310653 w 2557669"/>
                <a:gd name="connsiteY4" fmla="*/ 214546 h 252821"/>
                <a:gd name="connsiteX5" fmla="*/ 387880 w 2557669"/>
                <a:gd name="connsiteY5" fmla="*/ 225595 h 252821"/>
                <a:gd name="connsiteX6" fmla="*/ 464796 w 2557669"/>
                <a:gd name="connsiteY6" fmla="*/ 209021 h 252821"/>
                <a:gd name="connsiteX7" fmla="*/ 504354 w 2557669"/>
                <a:gd name="connsiteY7" fmla="*/ 180134 h 252821"/>
                <a:gd name="connsiteX8" fmla="*/ 533852 w 2557669"/>
                <a:gd name="connsiteY8" fmla="*/ 198842 h 252821"/>
                <a:gd name="connsiteX9" fmla="*/ 582690 w 2557669"/>
                <a:gd name="connsiteY9" fmla="*/ 165465 h 252821"/>
                <a:gd name="connsiteX10" fmla="*/ 660985 w 2557669"/>
                <a:gd name="connsiteY10" fmla="*/ 159492 h 252821"/>
                <a:gd name="connsiteX11" fmla="*/ 714294 w 2557669"/>
                <a:gd name="connsiteY11" fmla="*/ 124807 h 252821"/>
                <a:gd name="connsiteX12" fmla="*/ 757588 w 2557669"/>
                <a:gd name="connsiteY12" fmla="*/ 98367 h 252821"/>
                <a:gd name="connsiteX13" fmla="*/ 800308 w 2557669"/>
                <a:gd name="connsiteY13" fmla="*/ 107064 h 252821"/>
                <a:gd name="connsiteX14" fmla="*/ 814881 w 2557669"/>
                <a:gd name="connsiteY14" fmla="*/ 67643 h 252821"/>
                <a:gd name="connsiteX15" fmla="*/ 842922 w 2557669"/>
                <a:gd name="connsiteY15" fmla="*/ 89946 h 252821"/>
                <a:gd name="connsiteX16" fmla="*/ 867268 w 2557669"/>
                <a:gd name="connsiteY16" fmla="*/ 65262 h 252821"/>
                <a:gd name="connsiteX17" fmla="*/ 891081 w 2557669"/>
                <a:gd name="connsiteY17" fmla="*/ 24780 h 252821"/>
                <a:gd name="connsiteX18" fmla="*/ 938706 w 2557669"/>
                <a:gd name="connsiteY18" fmla="*/ 65262 h 252821"/>
                <a:gd name="connsiteX19" fmla="*/ 1008542 w 2557669"/>
                <a:gd name="connsiteY19" fmla="*/ 2 h 252821"/>
                <a:gd name="connsiteX20" fmla="*/ 1055387 w 2557669"/>
                <a:gd name="connsiteY20" fmla="*/ 62880 h 252821"/>
                <a:gd name="connsiteX21" fmla="*/ 1121777 w 2557669"/>
                <a:gd name="connsiteY21" fmla="*/ 6901 h 252821"/>
                <a:gd name="connsiteX22" fmla="*/ 1170465 w 2557669"/>
                <a:gd name="connsiteY22" fmla="*/ 45382 h 252821"/>
                <a:gd name="connsiteX23" fmla="*/ 1224992 w 2557669"/>
                <a:gd name="connsiteY23" fmla="*/ 22674 h 252821"/>
                <a:gd name="connsiteX24" fmla="*/ 1260603 w 2557669"/>
                <a:gd name="connsiteY24" fmla="*/ 60674 h 252821"/>
                <a:gd name="connsiteX25" fmla="*/ 1302154 w 2557669"/>
                <a:gd name="connsiteY25" fmla="*/ 38823 h 252821"/>
                <a:gd name="connsiteX26" fmla="*/ 1342247 w 2557669"/>
                <a:gd name="connsiteY26" fmla="*/ 83834 h 252821"/>
                <a:gd name="connsiteX27" fmla="*/ 1393001 w 2557669"/>
                <a:gd name="connsiteY27" fmla="*/ 59296 h 252821"/>
                <a:gd name="connsiteX28" fmla="*/ 1450572 w 2557669"/>
                <a:gd name="connsiteY28" fmla="*/ 87836 h 252821"/>
                <a:gd name="connsiteX29" fmla="*/ 1488848 w 2557669"/>
                <a:gd name="connsiteY29" fmla="*/ 141374 h 252821"/>
                <a:gd name="connsiteX30" fmla="*/ 1543544 w 2557669"/>
                <a:gd name="connsiteY30" fmla="*/ 137135 h 252821"/>
                <a:gd name="connsiteX31" fmla="*/ 1596072 w 2557669"/>
                <a:gd name="connsiteY31" fmla="*/ 188311 h 252821"/>
                <a:gd name="connsiteX32" fmla="*/ 1645156 w 2557669"/>
                <a:gd name="connsiteY32" fmla="*/ 181412 h 252821"/>
                <a:gd name="connsiteX33" fmla="*/ 1701666 w 2557669"/>
                <a:gd name="connsiteY33" fmla="*/ 200531 h 252821"/>
                <a:gd name="connsiteX34" fmla="*/ 1763168 w 2557669"/>
                <a:gd name="connsiteY34" fmla="*/ 217793 h 252821"/>
                <a:gd name="connsiteX35" fmla="*/ 1846208 w 2557669"/>
                <a:gd name="connsiteY35" fmla="*/ 232807 h 252821"/>
                <a:gd name="connsiteX36" fmla="*/ 1910750 w 2557669"/>
                <a:gd name="connsiteY36" fmla="*/ 240822 h 252821"/>
                <a:gd name="connsiteX37" fmla="*/ 1984034 w 2557669"/>
                <a:gd name="connsiteY37" fmla="*/ 231079 h 252821"/>
                <a:gd name="connsiteX38" fmla="*/ 2043422 w 2557669"/>
                <a:gd name="connsiteY38" fmla="*/ 244509 h 252821"/>
                <a:gd name="connsiteX39" fmla="*/ 2116565 w 2557669"/>
                <a:gd name="connsiteY39" fmla="*/ 235909 h 252821"/>
                <a:gd name="connsiteX40" fmla="*/ 2208652 w 2557669"/>
                <a:gd name="connsiteY40" fmla="*/ 241257 h 252821"/>
                <a:gd name="connsiteX41" fmla="*/ 2255741 w 2557669"/>
                <a:gd name="connsiteY41" fmla="*/ 250619 h 252821"/>
                <a:gd name="connsiteX42" fmla="*/ 2315029 w 2557669"/>
                <a:gd name="connsiteY42" fmla="*/ 251475 h 252821"/>
                <a:gd name="connsiteX43" fmla="*/ 2394535 w 2557669"/>
                <a:gd name="connsiteY43" fmla="*/ 234672 h 252821"/>
                <a:gd name="connsiteX44" fmla="*/ 2477201 w 2557669"/>
                <a:gd name="connsiteY44" fmla="*/ 248128 h 252821"/>
                <a:gd name="connsiteX45" fmla="*/ 2517436 w 2557669"/>
                <a:gd name="connsiteY45" fmla="*/ 236535 h 252821"/>
                <a:gd name="connsiteX46" fmla="*/ 2557669 w 2557669"/>
                <a:gd name="connsiteY46" fmla="*/ 219418 h 252821"/>
                <a:gd name="connsiteX0" fmla="*/ 0 w 2557669"/>
                <a:gd name="connsiteY0" fmla="*/ 245230 h 251476"/>
                <a:gd name="connsiteX1" fmla="*/ 57757 w 2557669"/>
                <a:gd name="connsiteY1" fmla="*/ 237603 h 251476"/>
                <a:gd name="connsiteX2" fmla="*/ 133774 w 2557669"/>
                <a:gd name="connsiteY2" fmla="*/ 230530 h 251476"/>
                <a:gd name="connsiteX3" fmla="*/ 209470 w 2557669"/>
                <a:gd name="connsiteY3" fmla="*/ 237542 h 251476"/>
                <a:gd name="connsiteX4" fmla="*/ 310653 w 2557669"/>
                <a:gd name="connsiteY4" fmla="*/ 214546 h 251476"/>
                <a:gd name="connsiteX5" fmla="*/ 387880 w 2557669"/>
                <a:gd name="connsiteY5" fmla="*/ 225595 h 251476"/>
                <a:gd name="connsiteX6" fmla="*/ 464796 w 2557669"/>
                <a:gd name="connsiteY6" fmla="*/ 209021 h 251476"/>
                <a:gd name="connsiteX7" fmla="*/ 504354 w 2557669"/>
                <a:gd name="connsiteY7" fmla="*/ 180134 h 251476"/>
                <a:gd name="connsiteX8" fmla="*/ 533852 w 2557669"/>
                <a:gd name="connsiteY8" fmla="*/ 198842 h 251476"/>
                <a:gd name="connsiteX9" fmla="*/ 582690 w 2557669"/>
                <a:gd name="connsiteY9" fmla="*/ 165465 h 251476"/>
                <a:gd name="connsiteX10" fmla="*/ 660985 w 2557669"/>
                <a:gd name="connsiteY10" fmla="*/ 159492 h 251476"/>
                <a:gd name="connsiteX11" fmla="*/ 714294 w 2557669"/>
                <a:gd name="connsiteY11" fmla="*/ 124807 h 251476"/>
                <a:gd name="connsiteX12" fmla="*/ 757588 w 2557669"/>
                <a:gd name="connsiteY12" fmla="*/ 98367 h 251476"/>
                <a:gd name="connsiteX13" fmla="*/ 800308 w 2557669"/>
                <a:gd name="connsiteY13" fmla="*/ 107064 h 251476"/>
                <a:gd name="connsiteX14" fmla="*/ 814881 w 2557669"/>
                <a:gd name="connsiteY14" fmla="*/ 67643 h 251476"/>
                <a:gd name="connsiteX15" fmla="*/ 842922 w 2557669"/>
                <a:gd name="connsiteY15" fmla="*/ 89946 h 251476"/>
                <a:gd name="connsiteX16" fmla="*/ 867268 w 2557669"/>
                <a:gd name="connsiteY16" fmla="*/ 65262 h 251476"/>
                <a:gd name="connsiteX17" fmla="*/ 891081 w 2557669"/>
                <a:gd name="connsiteY17" fmla="*/ 24780 h 251476"/>
                <a:gd name="connsiteX18" fmla="*/ 938706 w 2557669"/>
                <a:gd name="connsiteY18" fmla="*/ 65262 h 251476"/>
                <a:gd name="connsiteX19" fmla="*/ 1008542 w 2557669"/>
                <a:gd name="connsiteY19" fmla="*/ 2 h 251476"/>
                <a:gd name="connsiteX20" fmla="*/ 1055387 w 2557669"/>
                <a:gd name="connsiteY20" fmla="*/ 62880 h 251476"/>
                <a:gd name="connsiteX21" fmla="*/ 1121777 w 2557669"/>
                <a:gd name="connsiteY21" fmla="*/ 6901 h 251476"/>
                <a:gd name="connsiteX22" fmla="*/ 1170465 w 2557669"/>
                <a:gd name="connsiteY22" fmla="*/ 45382 h 251476"/>
                <a:gd name="connsiteX23" fmla="*/ 1224992 w 2557669"/>
                <a:gd name="connsiteY23" fmla="*/ 22674 h 251476"/>
                <a:gd name="connsiteX24" fmla="*/ 1260603 w 2557669"/>
                <a:gd name="connsiteY24" fmla="*/ 60674 h 251476"/>
                <a:gd name="connsiteX25" fmla="*/ 1302154 w 2557669"/>
                <a:gd name="connsiteY25" fmla="*/ 38823 h 251476"/>
                <a:gd name="connsiteX26" fmla="*/ 1342247 w 2557669"/>
                <a:gd name="connsiteY26" fmla="*/ 83834 h 251476"/>
                <a:gd name="connsiteX27" fmla="*/ 1393001 w 2557669"/>
                <a:gd name="connsiteY27" fmla="*/ 59296 h 251476"/>
                <a:gd name="connsiteX28" fmla="*/ 1450572 w 2557669"/>
                <a:gd name="connsiteY28" fmla="*/ 87836 h 251476"/>
                <a:gd name="connsiteX29" fmla="*/ 1488848 w 2557669"/>
                <a:gd name="connsiteY29" fmla="*/ 141374 h 251476"/>
                <a:gd name="connsiteX30" fmla="*/ 1543544 w 2557669"/>
                <a:gd name="connsiteY30" fmla="*/ 137135 h 251476"/>
                <a:gd name="connsiteX31" fmla="*/ 1596072 w 2557669"/>
                <a:gd name="connsiteY31" fmla="*/ 188311 h 251476"/>
                <a:gd name="connsiteX32" fmla="*/ 1645156 w 2557669"/>
                <a:gd name="connsiteY32" fmla="*/ 181412 h 251476"/>
                <a:gd name="connsiteX33" fmla="*/ 1701666 w 2557669"/>
                <a:gd name="connsiteY33" fmla="*/ 200531 h 251476"/>
                <a:gd name="connsiteX34" fmla="*/ 1763168 w 2557669"/>
                <a:gd name="connsiteY34" fmla="*/ 217793 h 251476"/>
                <a:gd name="connsiteX35" fmla="*/ 1846208 w 2557669"/>
                <a:gd name="connsiteY35" fmla="*/ 232807 h 251476"/>
                <a:gd name="connsiteX36" fmla="*/ 1910750 w 2557669"/>
                <a:gd name="connsiteY36" fmla="*/ 240822 h 251476"/>
                <a:gd name="connsiteX37" fmla="*/ 1984034 w 2557669"/>
                <a:gd name="connsiteY37" fmla="*/ 231079 h 251476"/>
                <a:gd name="connsiteX38" fmla="*/ 2043422 w 2557669"/>
                <a:gd name="connsiteY38" fmla="*/ 244509 h 251476"/>
                <a:gd name="connsiteX39" fmla="*/ 2116565 w 2557669"/>
                <a:gd name="connsiteY39" fmla="*/ 235909 h 251476"/>
                <a:gd name="connsiteX40" fmla="*/ 2208652 w 2557669"/>
                <a:gd name="connsiteY40" fmla="*/ 241257 h 251476"/>
                <a:gd name="connsiteX41" fmla="*/ 2265656 w 2557669"/>
                <a:gd name="connsiteY41" fmla="*/ 233637 h 251476"/>
                <a:gd name="connsiteX42" fmla="*/ 2315029 w 2557669"/>
                <a:gd name="connsiteY42" fmla="*/ 251475 h 251476"/>
                <a:gd name="connsiteX43" fmla="*/ 2394535 w 2557669"/>
                <a:gd name="connsiteY43" fmla="*/ 234672 h 251476"/>
                <a:gd name="connsiteX44" fmla="*/ 2477201 w 2557669"/>
                <a:gd name="connsiteY44" fmla="*/ 248128 h 251476"/>
                <a:gd name="connsiteX45" fmla="*/ 2517436 w 2557669"/>
                <a:gd name="connsiteY45" fmla="*/ 236535 h 251476"/>
                <a:gd name="connsiteX46" fmla="*/ 2557669 w 2557669"/>
                <a:gd name="connsiteY46" fmla="*/ 219418 h 251476"/>
                <a:gd name="connsiteX0" fmla="*/ 0 w 2557669"/>
                <a:gd name="connsiteY0" fmla="*/ 245230 h 248142"/>
                <a:gd name="connsiteX1" fmla="*/ 57757 w 2557669"/>
                <a:gd name="connsiteY1" fmla="*/ 237603 h 248142"/>
                <a:gd name="connsiteX2" fmla="*/ 133774 w 2557669"/>
                <a:gd name="connsiteY2" fmla="*/ 230530 h 248142"/>
                <a:gd name="connsiteX3" fmla="*/ 209470 w 2557669"/>
                <a:gd name="connsiteY3" fmla="*/ 237542 h 248142"/>
                <a:gd name="connsiteX4" fmla="*/ 310653 w 2557669"/>
                <a:gd name="connsiteY4" fmla="*/ 214546 h 248142"/>
                <a:gd name="connsiteX5" fmla="*/ 387880 w 2557669"/>
                <a:gd name="connsiteY5" fmla="*/ 225595 h 248142"/>
                <a:gd name="connsiteX6" fmla="*/ 464796 w 2557669"/>
                <a:gd name="connsiteY6" fmla="*/ 209021 h 248142"/>
                <a:gd name="connsiteX7" fmla="*/ 504354 w 2557669"/>
                <a:gd name="connsiteY7" fmla="*/ 180134 h 248142"/>
                <a:gd name="connsiteX8" fmla="*/ 533852 w 2557669"/>
                <a:gd name="connsiteY8" fmla="*/ 198842 h 248142"/>
                <a:gd name="connsiteX9" fmla="*/ 582690 w 2557669"/>
                <a:gd name="connsiteY9" fmla="*/ 165465 h 248142"/>
                <a:gd name="connsiteX10" fmla="*/ 660985 w 2557669"/>
                <a:gd name="connsiteY10" fmla="*/ 159492 h 248142"/>
                <a:gd name="connsiteX11" fmla="*/ 714294 w 2557669"/>
                <a:gd name="connsiteY11" fmla="*/ 124807 h 248142"/>
                <a:gd name="connsiteX12" fmla="*/ 757588 w 2557669"/>
                <a:gd name="connsiteY12" fmla="*/ 98367 h 248142"/>
                <a:gd name="connsiteX13" fmla="*/ 800308 w 2557669"/>
                <a:gd name="connsiteY13" fmla="*/ 107064 h 248142"/>
                <a:gd name="connsiteX14" fmla="*/ 814881 w 2557669"/>
                <a:gd name="connsiteY14" fmla="*/ 67643 h 248142"/>
                <a:gd name="connsiteX15" fmla="*/ 842922 w 2557669"/>
                <a:gd name="connsiteY15" fmla="*/ 89946 h 248142"/>
                <a:gd name="connsiteX16" fmla="*/ 867268 w 2557669"/>
                <a:gd name="connsiteY16" fmla="*/ 65262 h 248142"/>
                <a:gd name="connsiteX17" fmla="*/ 891081 w 2557669"/>
                <a:gd name="connsiteY17" fmla="*/ 24780 h 248142"/>
                <a:gd name="connsiteX18" fmla="*/ 938706 w 2557669"/>
                <a:gd name="connsiteY18" fmla="*/ 65262 h 248142"/>
                <a:gd name="connsiteX19" fmla="*/ 1008542 w 2557669"/>
                <a:gd name="connsiteY19" fmla="*/ 2 h 248142"/>
                <a:gd name="connsiteX20" fmla="*/ 1055387 w 2557669"/>
                <a:gd name="connsiteY20" fmla="*/ 62880 h 248142"/>
                <a:gd name="connsiteX21" fmla="*/ 1121777 w 2557669"/>
                <a:gd name="connsiteY21" fmla="*/ 6901 h 248142"/>
                <a:gd name="connsiteX22" fmla="*/ 1170465 w 2557669"/>
                <a:gd name="connsiteY22" fmla="*/ 45382 h 248142"/>
                <a:gd name="connsiteX23" fmla="*/ 1224992 w 2557669"/>
                <a:gd name="connsiteY23" fmla="*/ 22674 h 248142"/>
                <a:gd name="connsiteX24" fmla="*/ 1260603 w 2557669"/>
                <a:gd name="connsiteY24" fmla="*/ 60674 h 248142"/>
                <a:gd name="connsiteX25" fmla="*/ 1302154 w 2557669"/>
                <a:gd name="connsiteY25" fmla="*/ 38823 h 248142"/>
                <a:gd name="connsiteX26" fmla="*/ 1342247 w 2557669"/>
                <a:gd name="connsiteY26" fmla="*/ 83834 h 248142"/>
                <a:gd name="connsiteX27" fmla="*/ 1393001 w 2557669"/>
                <a:gd name="connsiteY27" fmla="*/ 59296 h 248142"/>
                <a:gd name="connsiteX28" fmla="*/ 1450572 w 2557669"/>
                <a:gd name="connsiteY28" fmla="*/ 87836 h 248142"/>
                <a:gd name="connsiteX29" fmla="*/ 1488848 w 2557669"/>
                <a:gd name="connsiteY29" fmla="*/ 141374 h 248142"/>
                <a:gd name="connsiteX30" fmla="*/ 1543544 w 2557669"/>
                <a:gd name="connsiteY30" fmla="*/ 137135 h 248142"/>
                <a:gd name="connsiteX31" fmla="*/ 1596072 w 2557669"/>
                <a:gd name="connsiteY31" fmla="*/ 188311 h 248142"/>
                <a:gd name="connsiteX32" fmla="*/ 1645156 w 2557669"/>
                <a:gd name="connsiteY32" fmla="*/ 181412 h 248142"/>
                <a:gd name="connsiteX33" fmla="*/ 1701666 w 2557669"/>
                <a:gd name="connsiteY33" fmla="*/ 200531 h 248142"/>
                <a:gd name="connsiteX34" fmla="*/ 1763168 w 2557669"/>
                <a:gd name="connsiteY34" fmla="*/ 217793 h 248142"/>
                <a:gd name="connsiteX35" fmla="*/ 1846208 w 2557669"/>
                <a:gd name="connsiteY35" fmla="*/ 232807 h 248142"/>
                <a:gd name="connsiteX36" fmla="*/ 1910750 w 2557669"/>
                <a:gd name="connsiteY36" fmla="*/ 240822 h 248142"/>
                <a:gd name="connsiteX37" fmla="*/ 1984034 w 2557669"/>
                <a:gd name="connsiteY37" fmla="*/ 231079 h 248142"/>
                <a:gd name="connsiteX38" fmla="*/ 2043422 w 2557669"/>
                <a:gd name="connsiteY38" fmla="*/ 244509 h 248142"/>
                <a:gd name="connsiteX39" fmla="*/ 2116565 w 2557669"/>
                <a:gd name="connsiteY39" fmla="*/ 235909 h 248142"/>
                <a:gd name="connsiteX40" fmla="*/ 2208652 w 2557669"/>
                <a:gd name="connsiteY40" fmla="*/ 241257 h 248142"/>
                <a:gd name="connsiteX41" fmla="*/ 2265656 w 2557669"/>
                <a:gd name="connsiteY41" fmla="*/ 233637 h 248142"/>
                <a:gd name="connsiteX42" fmla="*/ 2321639 w 2557669"/>
                <a:gd name="connsiteY42" fmla="*/ 247229 h 248142"/>
                <a:gd name="connsiteX43" fmla="*/ 2394535 w 2557669"/>
                <a:gd name="connsiteY43" fmla="*/ 234672 h 248142"/>
                <a:gd name="connsiteX44" fmla="*/ 2477201 w 2557669"/>
                <a:gd name="connsiteY44" fmla="*/ 248128 h 248142"/>
                <a:gd name="connsiteX45" fmla="*/ 2517436 w 2557669"/>
                <a:gd name="connsiteY45" fmla="*/ 236535 h 248142"/>
                <a:gd name="connsiteX46" fmla="*/ 2557669 w 2557669"/>
                <a:gd name="connsiteY46" fmla="*/ 219418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50572 w 2554364"/>
                <a:gd name="connsiteY28" fmla="*/ 87836 h 248142"/>
                <a:gd name="connsiteX29" fmla="*/ 1488848 w 2554364"/>
                <a:gd name="connsiteY29" fmla="*/ 141374 h 248142"/>
                <a:gd name="connsiteX30" fmla="*/ 1543544 w 2554364"/>
                <a:gd name="connsiteY30" fmla="*/ 137135 h 248142"/>
                <a:gd name="connsiteX31" fmla="*/ 1596072 w 2554364"/>
                <a:gd name="connsiteY31" fmla="*/ 188311 h 248142"/>
                <a:gd name="connsiteX32" fmla="*/ 1645156 w 2554364"/>
                <a:gd name="connsiteY32" fmla="*/ 181412 h 248142"/>
                <a:gd name="connsiteX33" fmla="*/ 1701666 w 2554364"/>
                <a:gd name="connsiteY33" fmla="*/ 200531 h 248142"/>
                <a:gd name="connsiteX34" fmla="*/ 1763168 w 2554364"/>
                <a:gd name="connsiteY34" fmla="*/ 217793 h 248142"/>
                <a:gd name="connsiteX35" fmla="*/ 1846208 w 2554364"/>
                <a:gd name="connsiteY35" fmla="*/ 232807 h 248142"/>
                <a:gd name="connsiteX36" fmla="*/ 1910750 w 2554364"/>
                <a:gd name="connsiteY36" fmla="*/ 240822 h 248142"/>
                <a:gd name="connsiteX37" fmla="*/ 1984034 w 2554364"/>
                <a:gd name="connsiteY37" fmla="*/ 231079 h 248142"/>
                <a:gd name="connsiteX38" fmla="*/ 2043422 w 2554364"/>
                <a:gd name="connsiteY38" fmla="*/ 244509 h 248142"/>
                <a:gd name="connsiteX39" fmla="*/ 2116565 w 2554364"/>
                <a:gd name="connsiteY39" fmla="*/ 235909 h 248142"/>
                <a:gd name="connsiteX40" fmla="*/ 2208652 w 2554364"/>
                <a:gd name="connsiteY40" fmla="*/ 241257 h 248142"/>
                <a:gd name="connsiteX41" fmla="*/ 2265656 w 2554364"/>
                <a:gd name="connsiteY41" fmla="*/ 233637 h 248142"/>
                <a:gd name="connsiteX42" fmla="*/ 2321639 w 2554364"/>
                <a:gd name="connsiteY42" fmla="*/ 247229 h 248142"/>
                <a:gd name="connsiteX43" fmla="*/ 2394535 w 2554364"/>
                <a:gd name="connsiteY43" fmla="*/ 234672 h 248142"/>
                <a:gd name="connsiteX44" fmla="*/ 2477201 w 2554364"/>
                <a:gd name="connsiteY44" fmla="*/ 248128 h 248142"/>
                <a:gd name="connsiteX45" fmla="*/ 2517436 w 2554364"/>
                <a:gd name="connsiteY45" fmla="*/ 236535 h 248142"/>
                <a:gd name="connsiteX46" fmla="*/ 2554364 w 2554364"/>
                <a:gd name="connsiteY46"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30741 w 2554364"/>
                <a:gd name="connsiteY28" fmla="*/ 104818 h 248142"/>
                <a:gd name="connsiteX29" fmla="*/ 1488848 w 2554364"/>
                <a:gd name="connsiteY29" fmla="*/ 141374 h 248142"/>
                <a:gd name="connsiteX30" fmla="*/ 1543544 w 2554364"/>
                <a:gd name="connsiteY30" fmla="*/ 137135 h 248142"/>
                <a:gd name="connsiteX31" fmla="*/ 1596072 w 2554364"/>
                <a:gd name="connsiteY31" fmla="*/ 188311 h 248142"/>
                <a:gd name="connsiteX32" fmla="*/ 1645156 w 2554364"/>
                <a:gd name="connsiteY32" fmla="*/ 181412 h 248142"/>
                <a:gd name="connsiteX33" fmla="*/ 1701666 w 2554364"/>
                <a:gd name="connsiteY33" fmla="*/ 200531 h 248142"/>
                <a:gd name="connsiteX34" fmla="*/ 1763168 w 2554364"/>
                <a:gd name="connsiteY34" fmla="*/ 217793 h 248142"/>
                <a:gd name="connsiteX35" fmla="*/ 1846208 w 2554364"/>
                <a:gd name="connsiteY35" fmla="*/ 232807 h 248142"/>
                <a:gd name="connsiteX36" fmla="*/ 1910750 w 2554364"/>
                <a:gd name="connsiteY36" fmla="*/ 240822 h 248142"/>
                <a:gd name="connsiteX37" fmla="*/ 1984034 w 2554364"/>
                <a:gd name="connsiteY37" fmla="*/ 231079 h 248142"/>
                <a:gd name="connsiteX38" fmla="*/ 2043422 w 2554364"/>
                <a:gd name="connsiteY38" fmla="*/ 244509 h 248142"/>
                <a:gd name="connsiteX39" fmla="*/ 2116565 w 2554364"/>
                <a:gd name="connsiteY39" fmla="*/ 235909 h 248142"/>
                <a:gd name="connsiteX40" fmla="*/ 2208652 w 2554364"/>
                <a:gd name="connsiteY40" fmla="*/ 241257 h 248142"/>
                <a:gd name="connsiteX41" fmla="*/ 2265656 w 2554364"/>
                <a:gd name="connsiteY41" fmla="*/ 233637 h 248142"/>
                <a:gd name="connsiteX42" fmla="*/ 2321639 w 2554364"/>
                <a:gd name="connsiteY42" fmla="*/ 247229 h 248142"/>
                <a:gd name="connsiteX43" fmla="*/ 2394535 w 2554364"/>
                <a:gd name="connsiteY43" fmla="*/ 234672 h 248142"/>
                <a:gd name="connsiteX44" fmla="*/ 2477201 w 2554364"/>
                <a:gd name="connsiteY44" fmla="*/ 248128 h 248142"/>
                <a:gd name="connsiteX45" fmla="*/ 2517436 w 2554364"/>
                <a:gd name="connsiteY45" fmla="*/ 236535 h 248142"/>
                <a:gd name="connsiteX46" fmla="*/ 2554364 w 2554364"/>
                <a:gd name="connsiteY46"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30741 w 2554364"/>
                <a:gd name="connsiteY28" fmla="*/ 104818 h 248142"/>
                <a:gd name="connsiteX29" fmla="*/ 1488848 w 2554364"/>
                <a:gd name="connsiteY29" fmla="*/ 141374 h 248142"/>
                <a:gd name="connsiteX30" fmla="*/ 1543544 w 2554364"/>
                <a:gd name="connsiteY30" fmla="*/ 137135 h 248142"/>
                <a:gd name="connsiteX31" fmla="*/ 1596072 w 2554364"/>
                <a:gd name="connsiteY31" fmla="*/ 188311 h 248142"/>
                <a:gd name="connsiteX32" fmla="*/ 1645156 w 2554364"/>
                <a:gd name="connsiteY32" fmla="*/ 181412 h 248142"/>
                <a:gd name="connsiteX33" fmla="*/ 1701666 w 2554364"/>
                <a:gd name="connsiteY33" fmla="*/ 200531 h 248142"/>
                <a:gd name="connsiteX34" fmla="*/ 1763168 w 2554364"/>
                <a:gd name="connsiteY34" fmla="*/ 217793 h 248142"/>
                <a:gd name="connsiteX35" fmla="*/ 1846208 w 2554364"/>
                <a:gd name="connsiteY35" fmla="*/ 232807 h 248142"/>
                <a:gd name="connsiteX36" fmla="*/ 1910750 w 2554364"/>
                <a:gd name="connsiteY36" fmla="*/ 240822 h 248142"/>
                <a:gd name="connsiteX37" fmla="*/ 1984034 w 2554364"/>
                <a:gd name="connsiteY37" fmla="*/ 231079 h 248142"/>
                <a:gd name="connsiteX38" fmla="*/ 2043422 w 2554364"/>
                <a:gd name="connsiteY38" fmla="*/ 244509 h 248142"/>
                <a:gd name="connsiteX39" fmla="*/ 2116565 w 2554364"/>
                <a:gd name="connsiteY39" fmla="*/ 235909 h 248142"/>
                <a:gd name="connsiteX40" fmla="*/ 2208652 w 2554364"/>
                <a:gd name="connsiteY40" fmla="*/ 241257 h 248142"/>
                <a:gd name="connsiteX41" fmla="*/ 2265656 w 2554364"/>
                <a:gd name="connsiteY41" fmla="*/ 233637 h 248142"/>
                <a:gd name="connsiteX42" fmla="*/ 2321639 w 2554364"/>
                <a:gd name="connsiteY42" fmla="*/ 247229 h 248142"/>
                <a:gd name="connsiteX43" fmla="*/ 2394535 w 2554364"/>
                <a:gd name="connsiteY43" fmla="*/ 234672 h 248142"/>
                <a:gd name="connsiteX44" fmla="*/ 2477201 w 2554364"/>
                <a:gd name="connsiteY44" fmla="*/ 248128 h 248142"/>
                <a:gd name="connsiteX45" fmla="*/ 2517436 w 2554364"/>
                <a:gd name="connsiteY45" fmla="*/ 236535 h 248142"/>
                <a:gd name="connsiteX46" fmla="*/ 2554364 w 2554364"/>
                <a:gd name="connsiteY46"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30741 w 2554364"/>
                <a:gd name="connsiteY28" fmla="*/ 104818 h 248142"/>
                <a:gd name="connsiteX29" fmla="*/ 1488847 w 2554364"/>
                <a:gd name="connsiteY29" fmla="*/ 99352 h 248142"/>
                <a:gd name="connsiteX30" fmla="*/ 1488848 w 2554364"/>
                <a:gd name="connsiteY30" fmla="*/ 141374 h 248142"/>
                <a:gd name="connsiteX31" fmla="*/ 1543544 w 2554364"/>
                <a:gd name="connsiteY31" fmla="*/ 137135 h 248142"/>
                <a:gd name="connsiteX32" fmla="*/ 1596072 w 2554364"/>
                <a:gd name="connsiteY32" fmla="*/ 188311 h 248142"/>
                <a:gd name="connsiteX33" fmla="*/ 1645156 w 2554364"/>
                <a:gd name="connsiteY33" fmla="*/ 181412 h 248142"/>
                <a:gd name="connsiteX34" fmla="*/ 1701666 w 2554364"/>
                <a:gd name="connsiteY34" fmla="*/ 200531 h 248142"/>
                <a:gd name="connsiteX35" fmla="*/ 1763168 w 2554364"/>
                <a:gd name="connsiteY35" fmla="*/ 217793 h 248142"/>
                <a:gd name="connsiteX36" fmla="*/ 1846208 w 2554364"/>
                <a:gd name="connsiteY36" fmla="*/ 232807 h 248142"/>
                <a:gd name="connsiteX37" fmla="*/ 1910750 w 2554364"/>
                <a:gd name="connsiteY37" fmla="*/ 240822 h 248142"/>
                <a:gd name="connsiteX38" fmla="*/ 1984034 w 2554364"/>
                <a:gd name="connsiteY38" fmla="*/ 231079 h 248142"/>
                <a:gd name="connsiteX39" fmla="*/ 2043422 w 2554364"/>
                <a:gd name="connsiteY39" fmla="*/ 244509 h 248142"/>
                <a:gd name="connsiteX40" fmla="*/ 2116565 w 2554364"/>
                <a:gd name="connsiteY40" fmla="*/ 235909 h 248142"/>
                <a:gd name="connsiteX41" fmla="*/ 2208652 w 2554364"/>
                <a:gd name="connsiteY41" fmla="*/ 241257 h 248142"/>
                <a:gd name="connsiteX42" fmla="*/ 2265656 w 2554364"/>
                <a:gd name="connsiteY42" fmla="*/ 233637 h 248142"/>
                <a:gd name="connsiteX43" fmla="*/ 2321639 w 2554364"/>
                <a:gd name="connsiteY43" fmla="*/ 247229 h 248142"/>
                <a:gd name="connsiteX44" fmla="*/ 2394535 w 2554364"/>
                <a:gd name="connsiteY44" fmla="*/ 234672 h 248142"/>
                <a:gd name="connsiteX45" fmla="*/ 2477201 w 2554364"/>
                <a:gd name="connsiteY45" fmla="*/ 248128 h 248142"/>
                <a:gd name="connsiteX46" fmla="*/ 2517436 w 2554364"/>
                <a:gd name="connsiteY46" fmla="*/ 236535 h 248142"/>
                <a:gd name="connsiteX47" fmla="*/ 2554364 w 2554364"/>
                <a:gd name="connsiteY47"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30741 w 2554364"/>
                <a:gd name="connsiteY28" fmla="*/ 104818 h 248142"/>
                <a:gd name="connsiteX29" fmla="*/ 1488847 w 2554364"/>
                <a:gd name="connsiteY29" fmla="*/ 99352 h 248142"/>
                <a:gd name="connsiteX30" fmla="*/ 1488848 w 2554364"/>
                <a:gd name="connsiteY30" fmla="*/ 141374 h 248142"/>
                <a:gd name="connsiteX31" fmla="*/ 1543544 w 2554364"/>
                <a:gd name="connsiteY31" fmla="*/ 137135 h 248142"/>
                <a:gd name="connsiteX32" fmla="*/ 1596072 w 2554364"/>
                <a:gd name="connsiteY32" fmla="*/ 188311 h 248142"/>
                <a:gd name="connsiteX33" fmla="*/ 1645156 w 2554364"/>
                <a:gd name="connsiteY33" fmla="*/ 181412 h 248142"/>
                <a:gd name="connsiteX34" fmla="*/ 1701666 w 2554364"/>
                <a:gd name="connsiteY34" fmla="*/ 200531 h 248142"/>
                <a:gd name="connsiteX35" fmla="*/ 1763168 w 2554364"/>
                <a:gd name="connsiteY35" fmla="*/ 217793 h 248142"/>
                <a:gd name="connsiteX36" fmla="*/ 1846208 w 2554364"/>
                <a:gd name="connsiteY36" fmla="*/ 232807 h 248142"/>
                <a:gd name="connsiteX37" fmla="*/ 1910750 w 2554364"/>
                <a:gd name="connsiteY37" fmla="*/ 240822 h 248142"/>
                <a:gd name="connsiteX38" fmla="*/ 1984034 w 2554364"/>
                <a:gd name="connsiteY38" fmla="*/ 231079 h 248142"/>
                <a:gd name="connsiteX39" fmla="*/ 2043422 w 2554364"/>
                <a:gd name="connsiteY39" fmla="*/ 244509 h 248142"/>
                <a:gd name="connsiteX40" fmla="*/ 2116565 w 2554364"/>
                <a:gd name="connsiteY40" fmla="*/ 235909 h 248142"/>
                <a:gd name="connsiteX41" fmla="*/ 2208652 w 2554364"/>
                <a:gd name="connsiteY41" fmla="*/ 241257 h 248142"/>
                <a:gd name="connsiteX42" fmla="*/ 2265656 w 2554364"/>
                <a:gd name="connsiteY42" fmla="*/ 233637 h 248142"/>
                <a:gd name="connsiteX43" fmla="*/ 2321639 w 2554364"/>
                <a:gd name="connsiteY43" fmla="*/ 247229 h 248142"/>
                <a:gd name="connsiteX44" fmla="*/ 2394535 w 2554364"/>
                <a:gd name="connsiteY44" fmla="*/ 234672 h 248142"/>
                <a:gd name="connsiteX45" fmla="*/ 2477201 w 2554364"/>
                <a:gd name="connsiteY45" fmla="*/ 248128 h 248142"/>
                <a:gd name="connsiteX46" fmla="*/ 2517436 w 2554364"/>
                <a:gd name="connsiteY46" fmla="*/ 236535 h 248142"/>
                <a:gd name="connsiteX47" fmla="*/ 2554364 w 2554364"/>
                <a:gd name="connsiteY47"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30741 w 2554364"/>
                <a:gd name="connsiteY28" fmla="*/ 104818 h 248142"/>
                <a:gd name="connsiteX29" fmla="*/ 1488847 w 2554364"/>
                <a:gd name="connsiteY29" fmla="*/ 99352 h 248142"/>
                <a:gd name="connsiteX30" fmla="*/ 1502068 w 2554364"/>
                <a:gd name="connsiteY30" fmla="*/ 141374 h 248142"/>
                <a:gd name="connsiteX31" fmla="*/ 1543544 w 2554364"/>
                <a:gd name="connsiteY31" fmla="*/ 137135 h 248142"/>
                <a:gd name="connsiteX32" fmla="*/ 1596072 w 2554364"/>
                <a:gd name="connsiteY32" fmla="*/ 188311 h 248142"/>
                <a:gd name="connsiteX33" fmla="*/ 1645156 w 2554364"/>
                <a:gd name="connsiteY33" fmla="*/ 181412 h 248142"/>
                <a:gd name="connsiteX34" fmla="*/ 1701666 w 2554364"/>
                <a:gd name="connsiteY34" fmla="*/ 200531 h 248142"/>
                <a:gd name="connsiteX35" fmla="*/ 1763168 w 2554364"/>
                <a:gd name="connsiteY35" fmla="*/ 217793 h 248142"/>
                <a:gd name="connsiteX36" fmla="*/ 1846208 w 2554364"/>
                <a:gd name="connsiteY36" fmla="*/ 232807 h 248142"/>
                <a:gd name="connsiteX37" fmla="*/ 1910750 w 2554364"/>
                <a:gd name="connsiteY37" fmla="*/ 240822 h 248142"/>
                <a:gd name="connsiteX38" fmla="*/ 1984034 w 2554364"/>
                <a:gd name="connsiteY38" fmla="*/ 231079 h 248142"/>
                <a:gd name="connsiteX39" fmla="*/ 2043422 w 2554364"/>
                <a:gd name="connsiteY39" fmla="*/ 244509 h 248142"/>
                <a:gd name="connsiteX40" fmla="*/ 2116565 w 2554364"/>
                <a:gd name="connsiteY40" fmla="*/ 235909 h 248142"/>
                <a:gd name="connsiteX41" fmla="*/ 2208652 w 2554364"/>
                <a:gd name="connsiteY41" fmla="*/ 241257 h 248142"/>
                <a:gd name="connsiteX42" fmla="*/ 2265656 w 2554364"/>
                <a:gd name="connsiteY42" fmla="*/ 233637 h 248142"/>
                <a:gd name="connsiteX43" fmla="*/ 2321639 w 2554364"/>
                <a:gd name="connsiteY43" fmla="*/ 247229 h 248142"/>
                <a:gd name="connsiteX44" fmla="*/ 2394535 w 2554364"/>
                <a:gd name="connsiteY44" fmla="*/ 234672 h 248142"/>
                <a:gd name="connsiteX45" fmla="*/ 2477201 w 2554364"/>
                <a:gd name="connsiteY45" fmla="*/ 248128 h 248142"/>
                <a:gd name="connsiteX46" fmla="*/ 2517436 w 2554364"/>
                <a:gd name="connsiteY46" fmla="*/ 236535 h 248142"/>
                <a:gd name="connsiteX47" fmla="*/ 2554364 w 2554364"/>
                <a:gd name="connsiteY47"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30741 w 2554364"/>
                <a:gd name="connsiteY28" fmla="*/ 104818 h 248142"/>
                <a:gd name="connsiteX29" fmla="*/ 1488847 w 2554364"/>
                <a:gd name="connsiteY29" fmla="*/ 99352 h 248142"/>
                <a:gd name="connsiteX30" fmla="*/ 1502068 w 2554364"/>
                <a:gd name="connsiteY30" fmla="*/ 141374 h 248142"/>
                <a:gd name="connsiteX31" fmla="*/ 1550155 w 2554364"/>
                <a:gd name="connsiteY31" fmla="*/ 137135 h 248142"/>
                <a:gd name="connsiteX32" fmla="*/ 1596072 w 2554364"/>
                <a:gd name="connsiteY32" fmla="*/ 188311 h 248142"/>
                <a:gd name="connsiteX33" fmla="*/ 1645156 w 2554364"/>
                <a:gd name="connsiteY33" fmla="*/ 181412 h 248142"/>
                <a:gd name="connsiteX34" fmla="*/ 1701666 w 2554364"/>
                <a:gd name="connsiteY34" fmla="*/ 200531 h 248142"/>
                <a:gd name="connsiteX35" fmla="*/ 1763168 w 2554364"/>
                <a:gd name="connsiteY35" fmla="*/ 217793 h 248142"/>
                <a:gd name="connsiteX36" fmla="*/ 1846208 w 2554364"/>
                <a:gd name="connsiteY36" fmla="*/ 232807 h 248142"/>
                <a:gd name="connsiteX37" fmla="*/ 1910750 w 2554364"/>
                <a:gd name="connsiteY37" fmla="*/ 240822 h 248142"/>
                <a:gd name="connsiteX38" fmla="*/ 1984034 w 2554364"/>
                <a:gd name="connsiteY38" fmla="*/ 231079 h 248142"/>
                <a:gd name="connsiteX39" fmla="*/ 2043422 w 2554364"/>
                <a:gd name="connsiteY39" fmla="*/ 244509 h 248142"/>
                <a:gd name="connsiteX40" fmla="*/ 2116565 w 2554364"/>
                <a:gd name="connsiteY40" fmla="*/ 235909 h 248142"/>
                <a:gd name="connsiteX41" fmla="*/ 2208652 w 2554364"/>
                <a:gd name="connsiteY41" fmla="*/ 241257 h 248142"/>
                <a:gd name="connsiteX42" fmla="*/ 2265656 w 2554364"/>
                <a:gd name="connsiteY42" fmla="*/ 233637 h 248142"/>
                <a:gd name="connsiteX43" fmla="*/ 2321639 w 2554364"/>
                <a:gd name="connsiteY43" fmla="*/ 247229 h 248142"/>
                <a:gd name="connsiteX44" fmla="*/ 2394535 w 2554364"/>
                <a:gd name="connsiteY44" fmla="*/ 234672 h 248142"/>
                <a:gd name="connsiteX45" fmla="*/ 2477201 w 2554364"/>
                <a:gd name="connsiteY45" fmla="*/ 248128 h 248142"/>
                <a:gd name="connsiteX46" fmla="*/ 2517436 w 2554364"/>
                <a:gd name="connsiteY46" fmla="*/ 236535 h 248142"/>
                <a:gd name="connsiteX47" fmla="*/ 2554364 w 2554364"/>
                <a:gd name="connsiteY47"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30741 w 2554364"/>
                <a:gd name="connsiteY28" fmla="*/ 104818 h 248142"/>
                <a:gd name="connsiteX29" fmla="*/ 1488847 w 2554364"/>
                <a:gd name="connsiteY29" fmla="*/ 99352 h 248142"/>
                <a:gd name="connsiteX30" fmla="*/ 1502068 w 2554364"/>
                <a:gd name="connsiteY30" fmla="*/ 141374 h 248142"/>
                <a:gd name="connsiteX31" fmla="*/ 1569986 w 2554364"/>
                <a:gd name="connsiteY31" fmla="*/ 139965 h 248142"/>
                <a:gd name="connsiteX32" fmla="*/ 1596072 w 2554364"/>
                <a:gd name="connsiteY32" fmla="*/ 188311 h 248142"/>
                <a:gd name="connsiteX33" fmla="*/ 1645156 w 2554364"/>
                <a:gd name="connsiteY33" fmla="*/ 181412 h 248142"/>
                <a:gd name="connsiteX34" fmla="*/ 1701666 w 2554364"/>
                <a:gd name="connsiteY34" fmla="*/ 200531 h 248142"/>
                <a:gd name="connsiteX35" fmla="*/ 1763168 w 2554364"/>
                <a:gd name="connsiteY35" fmla="*/ 217793 h 248142"/>
                <a:gd name="connsiteX36" fmla="*/ 1846208 w 2554364"/>
                <a:gd name="connsiteY36" fmla="*/ 232807 h 248142"/>
                <a:gd name="connsiteX37" fmla="*/ 1910750 w 2554364"/>
                <a:gd name="connsiteY37" fmla="*/ 240822 h 248142"/>
                <a:gd name="connsiteX38" fmla="*/ 1984034 w 2554364"/>
                <a:gd name="connsiteY38" fmla="*/ 231079 h 248142"/>
                <a:gd name="connsiteX39" fmla="*/ 2043422 w 2554364"/>
                <a:gd name="connsiteY39" fmla="*/ 244509 h 248142"/>
                <a:gd name="connsiteX40" fmla="*/ 2116565 w 2554364"/>
                <a:gd name="connsiteY40" fmla="*/ 235909 h 248142"/>
                <a:gd name="connsiteX41" fmla="*/ 2208652 w 2554364"/>
                <a:gd name="connsiteY41" fmla="*/ 241257 h 248142"/>
                <a:gd name="connsiteX42" fmla="*/ 2265656 w 2554364"/>
                <a:gd name="connsiteY42" fmla="*/ 233637 h 248142"/>
                <a:gd name="connsiteX43" fmla="*/ 2321639 w 2554364"/>
                <a:gd name="connsiteY43" fmla="*/ 247229 h 248142"/>
                <a:gd name="connsiteX44" fmla="*/ 2394535 w 2554364"/>
                <a:gd name="connsiteY44" fmla="*/ 234672 h 248142"/>
                <a:gd name="connsiteX45" fmla="*/ 2477201 w 2554364"/>
                <a:gd name="connsiteY45" fmla="*/ 248128 h 248142"/>
                <a:gd name="connsiteX46" fmla="*/ 2517436 w 2554364"/>
                <a:gd name="connsiteY46" fmla="*/ 236535 h 248142"/>
                <a:gd name="connsiteX47" fmla="*/ 2554364 w 2554364"/>
                <a:gd name="connsiteY47"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30741 w 2554364"/>
                <a:gd name="connsiteY28" fmla="*/ 104818 h 248142"/>
                <a:gd name="connsiteX29" fmla="*/ 1488847 w 2554364"/>
                <a:gd name="connsiteY29" fmla="*/ 99352 h 248142"/>
                <a:gd name="connsiteX30" fmla="*/ 1518594 w 2554364"/>
                <a:gd name="connsiteY30" fmla="*/ 141374 h 248142"/>
                <a:gd name="connsiteX31" fmla="*/ 1569986 w 2554364"/>
                <a:gd name="connsiteY31" fmla="*/ 139965 h 248142"/>
                <a:gd name="connsiteX32" fmla="*/ 1596072 w 2554364"/>
                <a:gd name="connsiteY32" fmla="*/ 188311 h 248142"/>
                <a:gd name="connsiteX33" fmla="*/ 1645156 w 2554364"/>
                <a:gd name="connsiteY33" fmla="*/ 181412 h 248142"/>
                <a:gd name="connsiteX34" fmla="*/ 1701666 w 2554364"/>
                <a:gd name="connsiteY34" fmla="*/ 200531 h 248142"/>
                <a:gd name="connsiteX35" fmla="*/ 1763168 w 2554364"/>
                <a:gd name="connsiteY35" fmla="*/ 217793 h 248142"/>
                <a:gd name="connsiteX36" fmla="*/ 1846208 w 2554364"/>
                <a:gd name="connsiteY36" fmla="*/ 232807 h 248142"/>
                <a:gd name="connsiteX37" fmla="*/ 1910750 w 2554364"/>
                <a:gd name="connsiteY37" fmla="*/ 240822 h 248142"/>
                <a:gd name="connsiteX38" fmla="*/ 1984034 w 2554364"/>
                <a:gd name="connsiteY38" fmla="*/ 231079 h 248142"/>
                <a:gd name="connsiteX39" fmla="*/ 2043422 w 2554364"/>
                <a:gd name="connsiteY39" fmla="*/ 244509 h 248142"/>
                <a:gd name="connsiteX40" fmla="*/ 2116565 w 2554364"/>
                <a:gd name="connsiteY40" fmla="*/ 235909 h 248142"/>
                <a:gd name="connsiteX41" fmla="*/ 2208652 w 2554364"/>
                <a:gd name="connsiteY41" fmla="*/ 241257 h 248142"/>
                <a:gd name="connsiteX42" fmla="*/ 2265656 w 2554364"/>
                <a:gd name="connsiteY42" fmla="*/ 233637 h 248142"/>
                <a:gd name="connsiteX43" fmla="*/ 2321639 w 2554364"/>
                <a:gd name="connsiteY43" fmla="*/ 247229 h 248142"/>
                <a:gd name="connsiteX44" fmla="*/ 2394535 w 2554364"/>
                <a:gd name="connsiteY44" fmla="*/ 234672 h 248142"/>
                <a:gd name="connsiteX45" fmla="*/ 2477201 w 2554364"/>
                <a:gd name="connsiteY45" fmla="*/ 248128 h 248142"/>
                <a:gd name="connsiteX46" fmla="*/ 2517436 w 2554364"/>
                <a:gd name="connsiteY46" fmla="*/ 236535 h 248142"/>
                <a:gd name="connsiteX47" fmla="*/ 2554364 w 2554364"/>
                <a:gd name="connsiteY47"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30741 w 2554364"/>
                <a:gd name="connsiteY28" fmla="*/ 104818 h 248142"/>
                <a:gd name="connsiteX29" fmla="*/ 1488847 w 2554364"/>
                <a:gd name="connsiteY29" fmla="*/ 99352 h 248142"/>
                <a:gd name="connsiteX30" fmla="*/ 1518594 w 2554364"/>
                <a:gd name="connsiteY30" fmla="*/ 141374 h 248142"/>
                <a:gd name="connsiteX31" fmla="*/ 1569986 w 2554364"/>
                <a:gd name="connsiteY31" fmla="*/ 139965 h 248142"/>
                <a:gd name="connsiteX32" fmla="*/ 1599377 w 2554364"/>
                <a:gd name="connsiteY32" fmla="*/ 179820 h 248142"/>
                <a:gd name="connsiteX33" fmla="*/ 1645156 w 2554364"/>
                <a:gd name="connsiteY33" fmla="*/ 181412 h 248142"/>
                <a:gd name="connsiteX34" fmla="*/ 1701666 w 2554364"/>
                <a:gd name="connsiteY34" fmla="*/ 200531 h 248142"/>
                <a:gd name="connsiteX35" fmla="*/ 1763168 w 2554364"/>
                <a:gd name="connsiteY35" fmla="*/ 217793 h 248142"/>
                <a:gd name="connsiteX36" fmla="*/ 1846208 w 2554364"/>
                <a:gd name="connsiteY36" fmla="*/ 232807 h 248142"/>
                <a:gd name="connsiteX37" fmla="*/ 1910750 w 2554364"/>
                <a:gd name="connsiteY37" fmla="*/ 240822 h 248142"/>
                <a:gd name="connsiteX38" fmla="*/ 1984034 w 2554364"/>
                <a:gd name="connsiteY38" fmla="*/ 231079 h 248142"/>
                <a:gd name="connsiteX39" fmla="*/ 2043422 w 2554364"/>
                <a:gd name="connsiteY39" fmla="*/ 244509 h 248142"/>
                <a:gd name="connsiteX40" fmla="*/ 2116565 w 2554364"/>
                <a:gd name="connsiteY40" fmla="*/ 235909 h 248142"/>
                <a:gd name="connsiteX41" fmla="*/ 2208652 w 2554364"/>
                <a:gd name="connsiteY41" fmla="*/ 241257 h 248142"/>
                <a:gd name="connsiteX42" fmla="*/ 2265656 w 2554364"/>
                <a:gd name="connsiteY42" fmla="*/ 233637 h 248142"/>
                <a:gd name="connsiteX43" fmla="*/ 2321639 w 2554364"/>
                <a:gd name="connsiteY43" fmla="*/ 247229 h 248142"/>
                <a:gd name="connsiteX44" fmla="*/ 2394535 w 2554364"/>
                <a:gd name="connsiteY44" fmla="*/ 234672 h 248142"/>
                <a:gd name="connsiteX45" fmla="*/ 2477201 w 2554364"/>
                <a:gd name="connsiteY45" fmla="*/ 248128 h 248142"/>
                <a:gd name="connsiteX46" fmla="*/ 2517436 w 2554364"/>
                <a:gd name="connsiteY46" fmla="*/ 236535 h 248142"/>
                <a:gd name="connsiteX47" fmla="*/ 2554364 w 2554364"/>
                <a:gd name="connsiteY47"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30741 w 2554364"/>
                <a:gd name="connsiteY28" fmla="*/ 104818 h 248142"/>
                <a:gd name="connsiteX29" fmla="*/ 1488847 w 2554364"/>
                <a:gd name="connsiteY29" fmla="*/ 99352 h 248142"/>
                <a:gd name="connsiteX30" fmla="*/ 1518594 w 2554364"/>
                <a:gd name="connsiteY30" fmla="*/ 141374 h 248142"/>
                <a:gd name="connsiteX31" fmla="*/ 1569986 w 2554364"/>
                <a:gd name="connsiteY31" fmla="*/ 139965 h 248142"/>
                <a:gd name="connsiteX32" fmla="*/ 1599377 w 2554364"/>
                <a:gd name="connsiteY32" fmla="*/ 179820 h 248142"/>
                <a:gd name="connsiteX33" fmla="*/ 1645156 w 2554364"/>
                <a:gd name="connsiteY33" fmla="*/ 172921 h 248142"/>
                <a:gd name="connsiteX34" fmla="*/ 1701666 w 2554364"/>
                <a:gd name="connsiteY34" fmla="*/ 200531 h 248142"/>
                <a:gd name="connsiteX35" fmla="*/ 1763168 w 2554364"/>
                <a:gd name="connsiteY35" fmla="*/ 217793 h 248142"/>
                <a:gd name="connsiteX36" fmla="*/ 1846208 w 2554364"/>
                <a:gd name="connsiteY36" fmla="*/ 232807 h 248142"/>
                <a:gd name="connsiteX37" fmla="*/ 1910750 w 2554364"/>
                <a:gd name="connsiteY37" fmla="*/ 240822 h 248142"/>
                <a:gd name="connsiteX38" fmla="*/ 1984034 w 2554364"/>
                <a:gd name="connsiteY38" fmla="*/ 231079 h 248142"/>
                <a:gd name="connsiteX39" fmla="*/ 2043422 w 2554364"/>
                <a:gd name="connsiteY39" fmla="*/ 244509 h 248142"/>
                <a:gd name="connsiteX40" fmla="*/ 2116565 w 2554364"/>
                <a:gd name="connsiteY40" fmla="*/ 235909 h 248142"/>
                <a:gd name="connsiteX41" fmla="*/ 2208652 w 2554364"/>
                <a:gd name="connsiteY41" fmla="*/ 241257 h 248142"/>
                <a:gd name="connsiteX42" fmla="*/ 2265656 w 2554364"/>
                <a:gd name="connsiteY42" fmla="*/ 233637 h 248142"/>
                <a:gd name="connsiteX43" fmla="*/ 2321639 w 2554364"/>
                <a:gd name="connsiteY43" fmla="*/ 247229 h 248142"/>
                <a:gd name="connsiteX44" fmla="*/ 2394535 w 2554364"/>
                <a:gd name="connsiteY44" fmla="*/ 234672 h 248142"/>
                <a:gd name="connsiteX45" fmla="*/ 2477201 w 2554364"/>
                <a:gd name="connsiteY45" fmla="*/ 248128 h 248142"/>
                <a:gd name="connsiteX46" fmla="*/ 2517436 w 2554364"/>
                <a:gd name="connsiteY46" fmla="*/ 236535 h 248142"/>
                <a:gd name="connsiteX47" fmla="*/ 2554364 w 2554364"/>
                <a:gd name="connsiteY47"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685719 w 2554364"/>
                <a:gd name="connsiteY11" fmla="*/ 123410 h 248142"/>
                <a:gd name="connsiteX12" fmla="*/ 714294 w 2554364"/>
                <a:gd name="connsiteY12" fmla="*/ 124807 h 248142"/>
                <a:gd name="connsiteX13" fmla="*/ 757588 w 2554364"/>
                <a:gd name="connsiteY13" fmla="*/ 98367 h 248142"/>
                <a:gd name="connsiteX14" fmla="*/ 800308 w 2554364"/>
                <a:gd name="connsiteY14" fmla="*/ 107064 h 248142"/>
                <a:gd name="connsiteX15" fmla="*/ 814881 w 2554364"/>
                <a:gd name="connsiteY15" fmla="*/ 67643 h 248142"/>
                <a:gd name="connsiteX16" fmla="*/ 842922 w 2554364"/>
                <a:gd name="connsiteY16" fmla="*/ 89946 h 248142"/>
                <a:gd name="connsiteX17" fmla="*/ 867268 w 2554364"/>
                <a:gd name="connsiteY17" fmla="*/ 65262 h 248142"/>
                <a:gd name="connsiteX18" fmla="*/ 891081 w 2554364"/>
                <a:gd name="connsiteY18" fmla="*/ 24780 h 248142"/>
                <a:gd name="connsiteX19" fmla="*/ 938706 w 2554364"/>
                <a:gd name="connsiteY19" fmla="*/ 65262 h 248142"/>
                <a:gd name="connsiteX20" fmla="*/ 1008542 w 2554364"/>
                <a:gd name="connsiteY20" fmla="*/ 2 h 248142"/>
                <a:gd name="connsiteX21" fmla="*/ 1055387 w 2554364"/>
                <a:gd name="connsiteY21" fmla="*/ 62880 h 248142"/>
                <a:gd name="connsiteX22" fmla="*/ 1121777 w 2554364"/>
                <a:gd name="connsiteY22" fmla="*/ 6901 h 248142"/>
                <a:gd name="connsiteX23" fmla="*/ 1170465 w 2554364"/>
                <a:gd name="connsiteY23" fmla="*/ 45382 h 248142"/>
                <a:gd name="connsiteX24" fmla="*/ 1224992 w 2554364"/>
                <a:gd name="connsiteY24" fmla="*/ 22674 h 248142"/>
                <a:gd name="connsiteX25" fmla="*/ 1260603 w 2554364"/>
                <a:gd name="connsiteY25" fmla="*/ 60674 h 248142"/>
                <a:gd name="connsiteX26" fmla="*/ 1302154 w 2554364"/>
                <a:gd name="connsiteY26" fmla="*/ 38823 h 248142"/>
                <a:gd name="connsiteX27" fmla="*/ 1342247 w 2554364"/>
                <a:gd name="connsiteY27" fmla="*/ 83834 h 248142"/>
                <a:gd name="connsiteX28" fmla="*/ 1393001 w 2554364"/>
                <a:gd name="connsiteY28" fmla="*/ 59296 h 248142"/>
                <a:gd name="connsiteX29" fmla="*/ 1430741 w 2554364"/>
                <a:gd name="connsiteY29" fmla="*/ 104818 h 248142"/>
                <a:gd name="connsiteX30" fmla="*/ 1488847 w 2554364"/>
                <a:gd name="connsiteY30" fmla="*/ 99352 h 248142"/>
                <a:gd name="connsiteX31" fmla="*/ 1518594 w 2554364"/>
                <a:gd name="connsiteY31" fmla="*/ 141374 h 248142"/>
                <a:gd name="connsiteX32" fmla="*/ 1569986 w 2554364"/>
                <a:gd name="connsiteY32" fmla="*/ 139965 h 248142"/>
                <a:gd name="connsiteX33" fmla="*/ 1599377 w 2554364"/>
                <a:gd name="connsiteY33" fmla="*/ 179820 h 248142"/>
                <a:gd name="connsiteX34" fmla="*/ 1645156 w 2554364"/>
                <a:gd name="connsiteY34" fmla="*/ 172921 h 248142"/>
                <a:gd name="connsiteX35" fmla="*/ 1701666 w 2554364"/>
                <a:gd name="connsiteY35" fmla="*/ 200531 h 248142"/>
                <a:gd name="connsiteX36" fmla="*/ 1763168 w 2554364"/>
                <a:gd name="connsiteY36" fmla="*/ 217793 h 248142"/>
                <a:gd name="connsiteX37" fmla="*/ 1846208 w 2554364"/>
                <a:gd name="connsiteY37" fmla="*/ 232807 h 248142"/>
                <a:gd name="connsiteX38" fmla="*/ 1910750 w 2554364"/>
                <a:gd name="connsiteY38" fmla="*/ 240822 h 248142"/>
                <a:gd name="connsiteX39" fmla="*/ 1984034 w 2554364"/>
                <a:gd name="connsiteY39" fmla="*/ 231079 h 248142"/>
                <a:gd name="connsiteX40" fmla="*/ 2043422 w 2554364"/>
                <a:gd name="connsiteY40" fmla="*/ 244509 h 248142"/>
                <a:gd name="connsiteX41" fmla="*/ 2116565 w 2554364"/>
                <a:gd name="connsiteY41" fmla="*/ 235909 h 248142"/>
                <a:gd name="connsiteX42" fmla="*/ 2208652 w 2554364"/>
                <a:gd name="connsiteY42" fmla="*/ 241257 h 248142"/>
                <a:gd name="connsiteX43" fmla="*/ 2265656 w 2554364"/>
                <a:gd name="connsiteY43" fmla="*/ 233637 h 248142"/>
                <a:gd name="connsiteX44" fmla="*/ 2321639 w 2554364"/>
                <a:gd name="connsiteY44" fmla="*/ 247229 h 248142"/>
                <a:gd name="connsiteX45" fmla="*/ 2394535 w 2554364"/>
                <a:gd name="connsiteY45" fmla="*/ 234672 h 248142"/>
                <a:gd name="connsiteX46" fmla="*/ 2477201 w 2554364"/>
                <a:gd name="connsiteY46" fmla="*/ 248128 h 248142"/>
                <a:gd name="connsiteX47" fmla="*/ 2517436 w 2554364"/>
                <a:gd name="connsiteY47" fmla="*/ 236535 h 248142"/>
                <a:gd name="connsiteX48" fmla="*/ 2554364 w 2554364"/>
                <a:gd name="connsiteY48"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685719 w 2554364"/>
                <a:gd name="connsiteY11" fmla="*/ 123410 h 248142"/>
                <a:gd name="connsiteX12" fmla="*/ 717599 w 2554364"/>
                <a:gd name="connsiteY12" fmla="*/ 140373 h 248142"/>
                <a:gd name="connsiteX13" fmla="*/ 757588 w 2554364"/>
                <a:gd name="connsiteY13" fmla="*/ 98367 h 248142"/>
                <a:gd name="connsiteX14" fmla="*/ 800308 w 2554364"/>
                <a:gd name="connsiteY14" fmla="*/ 107064 h 248142"/>
                <a:gd name="connsiteX15" fmla="*/ 814881 w 2554364"/>
                <a:gd name="connsiteY15" fmla="*/ 67643 h 248142"/>
                <a:gd name="connsiteX16" fmla="*/ 842922 w 2554364"/>
                <a:gd name="connsiteY16" fmla="*/ 89946 h 248142"/>
                <a:gd name="connsiteX17" fmla="*/ 867268 w 2554364"/>
                <a:gd name="connsiteY17" fmla="*/ 65262 h 248142"/>
                <a:gd name="connsiteX18" fmla="*/ 891081 w 2554364"/>
                <a:gd name="connsiteY18" fmla="*/ 24780 h 248142"/>
                <a:gd name="connsiteX19" fmla="*/ 938706 w 2554364"/>
                <a:gd name="connsiteY19" fmla="*/ 65262 h 248142"/>
                <a:gd name="connsiteX20" fmla="*/ 1008542 w 2554364"/>
                <a:gd name="connsiteY20" fmla="*/ 2 h 248142"/>
                <a:gd name="connsiteX21" fmla="*/ 1055387 w 2554364"/>
                <a:gd name="connsiteY21" fmla="*/ 62880 h 248142"/>
                <a:gd name="connsiteX22" fmla="*/ 1121777 w 2554364"/>
                <a:gd name="connsiteY22" fmla="*/ 6901 h 248142"/>
                <a:gd name="connsiteX23" fmla="*/ 1170465 w 2554364"/>
                <a:gd name="connsiteY23" fmla="*/ 45382 h 248142"/>
                <a:gd name="connsiteX24" fmla="*/ 1224992 w 2554364"/>
                <a:gd name="connsiteY24" fmla="*/ 22674 h 248142"/>
                <a:gd name="connsiteX25" fmla="*/ 1260603 w 2554364"/>
                <a:gd name="connsiteY25" fmla="*/ 60674 h 248142"/>
                <a:gd name="connsiteX26" fmla="*/ 1302154 w 2554364"/>
                <a:gd name="connsiteY26" fmla="*/ 38823 h 248142"/>
                <a:gd name="connsiteX27" fmla="*/ 1342247 w 2554364"/>
                <a:gd name="connsiteY27" fmla="*/ 83834 h 248142"/>
                <a:gd name="connsiteX28" fmla="*/ 1393001 w 2554364"/>
                <a:gd name="connsiteY28" fmla="*/ 59296 h 248142"/>
                <a:gd name="connsiteX29" fmla="*/ 1430741 w 2554364"/>
                <a:gd name="connsiteY29" fmla="*/ 104818 h 248142"/>
                <a:gd name="connsiteX30" fmla="*/ 1488847 w 2554364"/>
                <a:gd name="connsiteY30" fmla="*/ 99352 h 248142"/>
                <a:gd name="connsiteX31" fmla="*/ 1518594 w 2554364"/>
                <a:gd name="connsiteY31" fmla="*/ 141374 h 248142"/>
                <a:gd name="connsiteX32" fmla="*/ 1569986 w 2554364"/>
                <a:gd name="connsiteY32" fmla="*/ 139965 h 248142"/>
                <a:gd name="connsiteX33" fmla="*/ 1599377 w 2554364"/>
                <a:gd name="connsiteY33" fmla="*/ 179820 h 248142"/>
                <a:gd name="connsiteX34" fmla="*/ 1645156 w 2554364"/>
                <a:gd name="connsiteY34" fmla="*/ 172921 h 248142"/>
                <a:gd name="connsiteX35" fmla="*/ 1701666 w 2554364"/>
                <a:gd name="connsiteY35" fmla="*/ 200531 h 248142"/>
                <a:gd name="connsiteX36" fmla="*/ 1763168 w 2554364"/>
                <a:gd name="connsiteY36" fmla="*/ 217793 h 248142"/>
                <a:gd name="connsiteX37" fmla="*/ 1846208 w 2554364"/>
                <a:gd name="connsiteY37" fmla="*/ 232807 h 248142"/>
                <a:gd name="connsiteX38" fmla="*/ 1910750 w 2554364"/>
                <a:gd name="connsiteY38" fmla="*/ 240822 h 248142"/>
                <a:gd name="connsiteX39" fmla="*/ 1984034 w 2554364"/>
                <a:gd name="connsiteY39" fmla="*/ 231079 h 248142"/>
                <a:gd name="connsiteX40" fmla="*/ 2043422 w 2554364"/>
                <a:gd name="connsiteY40" fmla="*/ 244509 h 248142"/>
                <a:gd name="connsiteX41" fmla="*/ 2116565 w 2554364"/>
                <a:gd name="connsiteY41" fmla="*/ 235909 h 248142"/>
                <a:gd name="connsiteX42" fmla="*/ 2208652 w 2554364"/>
                <a:gd name="connsiteY42" fmla="*/ 241257 h 248142"/>
                <a:gd name="connsiteX43" fmla="*/ 2265656 w 2554364"/>
                <a:gd name="connsiteY43" fmla="*/ 233637 h 248142"/>
                <a:gd name="connsiteX44" fmla="*/ 2321639 w 2554364"/>
                <a:gd name="connsiteY44" fmla="*/ 247229 h 248142"/>
                <a:gd name="connsiteX45" fmla="*/ 2394535 w 2554364"/>
                <a:gd name="connsiteY45" fmla="*/ 234672 h 248142"/>
                <a:gd name="connsiteX46" fmla="*/ 2477201 w 2554364"/>
                <a:gd name="connsiteY46" fmla="*/ 248128 h 248142"/>
                <a:gd name="connsiteX47" fmla="*/ 2517436 w 2554364"/>
                <a:gd name="connsiteY47" fmla="*/ 236535 h 248142"/>
                <a:gd name="connsiteX48" fmla="*/ 2554364 w 2554364"/>
                <a:gd name="connsiteY48"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259365 w 2554364"/>
                <a:gd name="connsiteY4" fmla="*/ 216809 h 248142"/>
                <a:gd name="connsiteX5" fmla="*/ 310653 w 2554364"/>
                <a:gd name="connsiteY5" fmla="*/ 214546 h 248142"/>
                <a:gd name="connsiteX6" fmla="*/ 387880 w 2554364"/>
                <a:gd name="connsiteY6" fmla="*/ 225595 h 248142"/>
                <a:gd name="connsiteX7" fmla="*/ 464796 w 2554364"/>
                <a:gd name="connsiteY7" fmla="*/ 209021 h 248142"/>
                <a:gd name="connsiteX8" fmla="*/ 504354 w 2554364"/>
                <a:gd name="connsiteY8" fmla="*/ 180134 h 248142"/>
                <a:gd name="connsiteX9" fmla="*/ 533852 w 2554364"/>
                <a:gd name="connsiteY9" fmla="*/ 198842 h 248142"/>
                <a:gd name="connsiteX10" fmla="*/ 582690 w 2554364"/>
                <a:gd name="connsiteY10" fmla="*/ 165465 h 248142"/>
                <a:gd name="connsiteX11" fmla="*/ 660985 w 2554364"/>
                <a:gd name="connsiteY11" fmla="*/ 159492 h 248142"/>
                <a:gd name="connsiteX12" fmla="*/ 685719 w 2554364"/>
                <a:gd name="connsiteY12" fmla="*/ 123410 h 248142"/>
                <a:gd name="connsiteX13" fmla="*/ 717599 w 2554364"/>
                <a:gd name="connsiteY13" fmla="*/ 140373 h 248142"/>
                <a:gd name="connsiteX14" fmla="*/ 757588 w 2554364"/>
                <a:gd name="connsiteY14" fmla="*/ 98367 h 248142"/>
                <a:gd name="connsiteX15" fmla="*/ 800308 w 2554364"/>
                <a:gd name="connsiteY15" fmla="*/ 107064 h 248142"/>
                <a:gd name="connsiteX16" fmla="*/ 814881 w 2554364"/>
                <a:gd name="connsiteY16" fmla="*/ 67643 h 248142"/>
                <a:gd name="connsiteX17" fmla="*/ 842922 w 2554364"/>
                <a:gd name="connsiteY17" fmla="*/ 89946 h 248142"/>
                <a:gd name="connsiteX18" fmla="*/ 867268 w 2554364"/>
                <a:gd name="connsiteY18" fmla="*/ 65262 h 248142"/>
                <a:gd name="connsiteX19" fmla="*/ 891081 w 2554364"/>
                <a:gd name="connsiteY19" fmla="*/ 24780 h 248142"/>
                <a:gd name="connsiteX20" fmla="*/ 938706 w 2554364"/>
                <a:gd name="connsiteY20" fmla="*/ 65262 h 248142"/>
                <a:gd name="connsiteX21" fmla="*/ 1008542 w 2554364"/>
                <a:gd name="connsiteY21" fmla="*/ 2 h 248142"/>
                <a:gd name="connsiteX22" fmla="*/ 1055387 w 2554364"/>
                <a:gd name="connsiteY22" fmla="*/ 62880 h 248142"/>
                <a:gd name="connsiteX23" fmla="*/ 1121777 w 2554364"/>
                <a:gd name="connsiteY23" fmla="*/ 6901 h 248142"/>
                <a:gd name="connsiteX24" fmla="*/ 1170465 w 2554364"/>
                <a:gd name="connsiteY24" fmla="*/ 45382 h 248142"/>
                <a:gd name="connsiteX25" fmla="*/ 1224992 w 2554364"/>
                <a:gd name="connsiteY25" fmla="*/ 22674 h 248142"/>
                <a:gd name="connsiteX26" fmla="*/ 1260603 w 2554364"/>
                <a:gd name="connsiteY26" fmla="*/ 60674 h 248142"/>
                <a:gd name="connsiteX27" fmla="*/ 1302154 w 2554364"/>
                <a:gd name="connsiteY27" fmla="*/ 38823 h 248142"/>
                <a:gd name="connsiteX28" fmla="*/ 1342247 w 2554364"/>
                <a:gd name="connsiteY28" fmla="*/ 83834 h 248142"/>
                <a:gd name="connsiteX29" fmla="*/ 1393001 w 2554364"/>
                <a:gd name="connsiteY29" fmla="*/ 59296 h 248142"/>
                <a:gd name="connsiteX30" fmla="*/ 1430741 w 2554364"/>
                <a:gd name="connsiteY30" fmla="*/ 104818 h 248142"/>
                <a:gd name="connsiteX31" fmla="*/ 1488847 w 2554364"/>
                <a:gd name="connsiteY31" fmla="*/ 99352 h 248142"/>
                <a:gd name="connsiteX32" fmla="*/ 1518594 w 2554364"/>
                <a:gd name="connsiteY32" fmla="*/ 141374 h 248142"/>
                <a:gd name="connsiteX33" fmla="*/ 1569986 w 2554364"/>
                <a:gd name="connsiteY33" fmla="*/ 139965 h 248142"/>
                <a:gd name="connsiteX34" fmla="*/ 1599377 w 2554364"/>
                <a:gd name="connsiteY34" fmla="*/ 179820 h 248142"/>
                <a:gd name="connsiteX35" fmla="*/ 1645156 w 2554364"/>
                <a:gd name="connsiteY35" fmla="*/ 172921 h 248142"/>
                <a:gd name="connsiteX36" fmla="*/ 1701666 w 2554364"/>
                <a:gd name="connsiteY36" fmla="*/ 200531 h 248142"/>
                <a:gd name="connsiteX37" fmla="*/ 1763168 w 2554364"/>
                <a:gd name="connsiteY37" fmla="*/ 217793 h 248142"/>
                <a:gd name="connsiteX38" fmla="*/ 1846208 w 2554364"/>
                <a:gd name="connsiteY38" fmla="*/ 232807 h 248142"/>
                <a:gd name="connsiteX39" fmla="*/ 1910750 w 2554364"/>
                <a:gd name="connsiteY39" fmla="*/ 240822 h 248142"/>
                <a:gd name="connsiteX40" fmla="*/ 1984034 w 2554364"/>
                <a:gd name="connsiteY40" fmla="*/ 231079 h 248142"/>
                <a:gd name="connsiteX41" fmla="*/ 2043422 w 2554364"/>
                <a:gd name="connsiteY41" fmla="*/ 244509 h 248142"/>
                <a:gd name="connsiteX42" fmla="*/ 2116565 w 2554364"/>
                <a:gd name="connsiteY42" fmla="*/ 235909 h 248142"/>
                <a:gd name="connsiteX43" fmla="*/ 2208652 w 2554364"/>
                <a:gd name="connsiteY43" fmla="*/ 241257 h 248142"/>
                <a:gd name="connsiteX44" fmla="*/ 2265656 w 2554364"/>
                <a:gd name="connsiteY44" fmla="*/ 233637 h 248142"/>
                <a:gd name="connsiteX45" fmla="*/ 2321639 w 2554364"/>
                <a:gd name="connsiteY45" fmla="*/ 247229 h 248142"/>
                <a:gd name="connsiteX46" fmla="*/ 2394535 w 2554364"/>
                <a:gd name="connsiteY46" fmla="*/ 234672 h 248142"/>
                <a:gd name="connsiteX47" fmla="*/ 2477201 w 2554364"/>
                <a:gd name="connsiteY47" fmla="*/ 248128 h 248142"/>
                <a:gd name="connsiteX48" fmla="*/ 2517436 w 2554364"/>
                <a:gd name="connsiteY48" fmla="*/ 236535 h 248142"/>
                <a:gd name="connsiteX49" fmla="*/ 2554364 w 2554364"/>
                <a:gd name="connsiteY49"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259365 w 2554364"/>
                <a:gd name="connsiteY4" fmla="*/ 216809 h 248142"/>
                <a:gd name="connsiteX5" fmla="*/ 313957 w 2554364"/>
                <a:gd name="connsiteY5" fmla="*/ 225867 h 248142"/>
                <a:gd name="connsiteX6" fmla="*/ 387880 w 2554364"/>
                <a:gd name="connsiteY6" fmla="*/ 225595 h 248142"/>
                <a:gd name="connsiteX7" fmla="*/ 464796 w 2554364"/>
                <a:gd name="connsiteY7" fmla="*/ 209021 h 248142"/>
                <a:gd name="connsiteX8" fmla="*/ 504354 w 2554364"/>
                <a:gd name="connsiteY8" fmla="*/ 180134 h 248142"/>
                <a:gd name="connsiteX9" fmla="*/ 533852 w 2554364"/>
                <a:gd name="connsiteY9" fmla="*/ 198842 h 248142"/>
                <a:gd name="connsiteX10" fmla="*/ 582690 w 2554364"/>
                <a:gd name="connsiteY10" fmla="*/ 165465 h 248142"/>
                <a:gd name="connsiteX11" fmla="*/ 660985 w 2554364"/>
                <a:gd name="connsiteY11" fmla="*/ 159492 h 248142"/>
                <a:gd name="connsiteX12" fmla="*/ 685719 w 2554364"/>
                <a:gd name="connsiteY12" fmla="*/ 123410 h 248142"/>
                <a:gd name="connsiteX13" fmla="*/ 717599 w 2554364"/>
                <a:gd name="connsiteY13" fmla="*/ 140373 h 248142"/>
                <a:gd name="connsiteX14" fmla="*/ 757588 w 2554364"/>
                <a:gd name="connsiteY14" fmla="*/ 98367 h 248142"/>
                <a:gd name="connsiteX15" fmla="*/ 800308 w 2554364"/>
                <a:gd name="connsiteY15" fmla="*/ 107064 h 248142"/>
                <a:gd name="connsiteX16" fmla="*/ 814881 w 2554364"/>
                <a:gd name="connsiteY16" fmla="*/ 67643 h 248142"/>
                <a:gd name="connsiteX17" fmla="*/ 842922 w 2554364"/>
                <a:gd name="connsiteY17" fmla="*/ 89946 h 248142"/>
                <a:gd name="connsiteX18" fmla="*/ 867268 w 2554364"/>
                <a:gd name="connsiteY18" fmla="*/ 65262 h 248142"/>
                <a:gd name="connsiteX19" fmla="*/ 891081 w 2554364"/>
                <a:gd name="connsiteY19" fmla="*/ 24780 h 248142"/>
                <a:gd name="connsiteX20" fmla="*/ 938706 w 2554364"/>
                <a:gd name="connsiteY20" fmla="*/ 65262 h 248142"/>
                <a:gd name="connsiteX21" fmla="*/ 1008542 w 2554364"/>
                <a:gd name="connsiteY21" fmla="*/ 2 h 248142"/>
                <a:gd name="connsiteX22" fmla="*/ 1055387 w 2554364"/>
                <a:gd name="connsiteY22" fmla="*/ 62880 h 248142"/>
                <a:gd name="connsiteX23" fmla="*/ 1121777 w 2554364"/>
                <a:gd name="connsiteY23" fmla="*/ 6901 h 248142"/>
                <a:gd name="connsiteX24" fmla="*/ 1170465 w 2554364"/>
                <a:gd name="connsiteY24" fmla="*/ 45382 h 248142"/>
                <a:gd name="connsiteX25" fmla="*/ 1224992 w 2554364"/>
                <a:gd name="connsiteY25" fmla="*/ 22674 h 248142"/>
                <a:gd name="connsiteX26" fmla="*/ 1260603 w 2554364"/>
                <a:gd name="connsiteY26" fmla="*/ 60674 h 248142"/>
                <a:gd name="connsiteX27" fmla="*/ 1302154 w 2554364"/>
                <a:gd name="connsiteY27" fmla="*/ 38823 h 248142"/>
                <a:gd name="connsiteX28" fmla="*/ 1342247 w 2554364"/>
                <a:gd name="connsiteY28" fmla="*/ 83834 h 248142"/>
                <a:gd name="connsiteX29" fmla="*/ 1393001 w 2554364"/>
                <a:gd name="connsiteY29" fmla="*/ 59296 h 248142"/>
                <a:gd name="connsiteX30" fmla="*/ 1430741 w 2554364"/>
                <a:gd name="connsiteY30" fmla="*/ 104818 h 248142"/>
                <a:gd name="connsiteX31" fmla="*/ 1488847 w 2554364"/>
                <a:gd name="connsiteY31" fmla="*/ 99352 h 248142"/>
                <a:gd name="connsiteX32" fmla="*/ 1518594 w 2554364"/>
                <a:gd name="connsiteY32" fmla="*/ 141374 h 248142"/>
                <a:gd name="connsiteX33" fmla="*/ 1569986 w 2554364"/>
                <a:gd name="connsiteY33" fmla="*/ 139965 h 248142"/>
                <a:gd name="connsiteX34" fmla="*/ 1599377 w 2554364"/>
                <a:gd name="connsiteY34" fmla="*/ 179820 h 248142"/>
                <a:gd name="connsiteX35" fmla="*/ 1645156 w 2554364"/>
                <a:gd name="connsiteY35" fmla="*/ 172921 h 248142"/>
                <a:gd name="connsiteX36" fmla="*/ 1701666 w 2554364"/>
                <a:gd name="connsiteY36" fmla="*/ 200531 h 248142"/>
                <a:gd name="connsiteX37" fmla="*/ 1763168 w 2554364"/>
                <a:gd name="connsiteY37" fmla="*/ 217793 h 248142"/>
                <a:gd name="connsiteX38" fmla="*/ 1846208 w 2554364"/>
                <a:gd name="connsiteY38" fmla="*/ 232807 h 248142"/>
                <a:gd name="connsiteX39" fmla="*/ 1910750 w 2554364"/>
                <a:gd name="connsiteY39" fmla="*/ 240822 h 248142"/>
                <a:gd name="connsiteX40" fmla="*/ 1984034 w 2554364"/>
                <a:gd name="connsiteY40" fmla="*/ 231079 h 248142"/>
                <a:gd name="connsiteX41" fmla="*/ 2043422 w 2554364"/>
                <a:gd name="connsiteY41" fmla="*/ 244509 h 248142"/>
                <a:gd name="connsiteX42" fmla="*/ 2116565 w 2554364"/>
                <a:gd name="connsiteY42" fmla="*/ 235909 h 248142"/>
                <a:gd name="connsiteX43" fmla="*/ 2208652 w 2554364"/>
                <a:gd name="connsiteY43" fmla="*/ 241257 h 248142"/>
                <a:gd name="connsiteX44" fmla="*/ 2265656 w 2554364"/>
                <a:gd name="connsiteY44" fmla="*/ 233637 h 248142"/>
                <a:gd name="connsiteX45" fmla="*/ 2321639 w 2554364"/>
                <a:gd name="connsiteY45" fmla="*/ 247229 h 248142"/>
                <a:gd name="connsiteX46" fmla="*/ 2394535 w 2554364"/>
                <a:gd name="connsiteY46" fmla="*/ 234672 h 248142"/>
                <a:gd name="connsiteX47" fmla="*/ 2477201 w 2554364"/>
                <a:gd name="connsiteY47" fmla="*/ 248128 h 248142"/>
                <a:gd name="connsiteX48" fmla="*/ 2517436 w 2554364"/>
                <a:gd name="connsiteY48" fmla="*/ 236535 h 248142"/>
                <a:gd name="connsiteX49" fmla="*/ 2554364 w 2554364"/>
                <a:gd name="connsiteY49"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259365 w 2554364"/>
                <a:gd name="connsiteY4" fmla="*/ 216809 h 248142"/>
                <a:gd name="connsiteX5" fmla="*/ 313957 w 2554364"/>
                <a:gd name="connsiteY5" fmla="*/ 225867 h 248142"/>
                <a:gd name="connsiteX6" fmla="*/ 387880 w 2554364"/>
                <a:gd name="connsiteY6" fmla="*/ 214274 h 248142"/>
                <a:gd name="connsiteX7" fmla="*/ 464796 w 2554364"/>
                <a:gd name="connsiteY7" fmla="*/ 209021 h 248142"/>
                <a:gd name="connsiteX8" fmla="*/ 504354 w 2554364"/>
                <a:gd name="connsiteY8" fmla="*/ 180134 h 248142"/>
                <a:gd name="connsiteX9" fmla="*/ 533852 w 2554364"/>
                <a:gd name="connsiteY9" fmla="*/ 198842 h 248142"/>
                <a:gd name="connsiteX10" fmla="*/ 582690 w 2554364"/>
                <a:gd name="connsiteY10" fmla="*/ 165465 h 248142"/>
                <a:gd name="connsiteX11" fmla="*/ 660985 w 2554364"/>
                <a:gd name="connsiteY11" fmla="*/ 159492 h 248142"/>
                <a:gd name="connsiteX12" fmla="*/ 685719 w 2554364"/>
                <a:gd name="connsiteY12" fmla="*/ 123410 h 248142"/>
                <a:gd name="connsiteX13" fmla="*/ 717599 w 2554364"/>
                <a:gd name="connsiteY13" fmla="*/ 140373 h 248142"/>
                <a:gd name="connsiteX14" fmla="*/ 757588 w 2554364"/>
                <a:gd name="connsiteY14" fmla="*/ 98367 h 248142"/>
                <a:gd name="connsiteX15" fmla="*/ 800308 w 2554364"/>
                <a:gd name="connsiteY15" fmla="*/ 107064 h 248142"/>
                <a:gd name="connsiteX16" fmla="*/ 814881 w 2554364"/>
                <a:gd name="connsiteY16" fmla="*/ 67643 h 248142"/>
                <a:gd name="connsiteX17" fmla="*/ 842922 w 2554364"/>
                <a:gd name="connsiteY17" fmla="*/ 89946 h 248142"/>
                <a:gd name="connsiteX18" fmla="*/ 867268 w 2554364"/>
                <a:gd name="connsiteY18" fmla="*/ 65262 h 248142"/>
                <a:gd name="connsiteX19" fmla="*/ 891081 w 2554364"/>
                <a:gd name="connsiteY19" fmla="*/ 24780 h 248142"/>
                <a:gd name="connsiteX20" fmla="*/ 938706 w 2554364"/>
                <a:gd name="connsiteY20" fmla="*/ 65262 h 248142"/>
                <a:gd name="connsiteX21" fmla="*/ 1008542 w 2554364"/>
                <a:gd name="connsiteY21" fmla="*/ 2 h 248142"/>
                <a:gd name="connsiteX22" fmla="*/ 1055387 w 2554364"/>
                <a:gd name="connsiteY22" fmla="*/ 62880 h 248142"/>
                <a:gd name="connsiteX23" fmla="*/ 1121777 w 2554364"/>
                <a:gd name="connsiteY23" fmla="*/ 6901 h 248142"/>
                <a:gd name="connsiteX24" fmla="*/ 1170465 w 2554364"/>
                <a:gd name="connsiteY24" fmla="*/ 45382 h 248142"/>
                <a:gd name="connsiteX25" fmla="*/ 1224992 w 2554364"/>
                <a:gd name="connsiteY25" fmla="*/ 22674 h 248142"/>
                <a:gd name="connsiteX26" fmla="*/ 1260603 w 2554364"/>
                <a:gd name="connsiteY26" fmla="*/ 60674 h 248142"/>
                <a:gd name="connsiteX27" fmla="*/ 1302154 w 2554364"/>
                <a:gd name="connsiteY27" fmla="*/ 38823 h 248142"/>
                <a:gd name="connsiteX28" fmla="*/ 1342247 w 2554364"/>
                <a:gd name="connsiteY28" fmla="*/ 83834 h 248142"/>
                <a:gd name="connsiteX29" fmla="*/ 1393001 w 2554364"/>
                <a:gd name="connsiteY29" fmla="*/ 59296 h 248142"/>
                <a:gd name="connsiteX30" fmla="*/ 1430741 w 2554364"/>
                <a:gd name="connsiteY30" fmla="*/ 104818 h 248142"/>
                <a:gd name="connsiteX31" fmla="*/ 1488847 w 2554364"/>
                <a:gd name="connsiteY31" fmla="*/ 99352 h 248142"/>
                <a:gd name="connsiteX32" fmla="*/ 1518594 w 2554364"/>
                <a:gd name="connsiteY32" fmla="*/ 141374 h 248142"/>
                <a:gd name="connsiteX33" fmla="*/ 1569986 w 2554364"/>
                <a:gd name="connsiteY33" fmla="*/ 139965 h 248142"/>
                <a:gd name="connsiteX34" fmla="*/ 1599377 w 2554364"/>
                <a:gd name="connsiteY34" fmla="*/ 179820 h 248142"/>
                <a:gd name="connsiteX35" fmla="*/ 1645156 w 2554364"/>
                <a:gd name="connsiteY35" fmla="*/ 172921 h 248142"/>
                <a:gd name="connsiteX36" fmla="*/ 1701666 w 2554364"/>
                <a:gd name="connsiteY36" fmla="*/ 200531 h 248142"/>
                <a:gd name="connsiteX37" fmla="*/ 1763168 w 2554364"/>
                <a:gd name="connsiteY37" fmla="*/ 217793 h 248142"/>
                <a:gd name="connsiteX38" fmla="*/ 1846208 w 2554364"/>
                <a:gd name="connsiteY38" fmla="*/ 232807 h 248142"/>
                <a:gd name="connsiteX39" fmla="*/ 1910750 w 2554364"/>
                <a:gd name="connsiteY39" fmla="*/ 240822 h 248142"/>
                <a:gd name="connsiteX40" fmla="*/ 1984034 w 2554364"/>
                <a:gd name="connsiteY40" fmla="*/ 231079 h 248142"/>
                <a:gd name="connsiteX41" fmla="*/ 2043422 w 2554364"/>
                <a:gd name="connsiteY41" fmla="*/ 244509 h 248142"/>
                <a:gd name="connsiteX42" fmla="*/ 2116565 w 2554364"/>
                <a:gd name="connsiteY42" fmla="*/ 235909 h 248142"/>
                <a:gd name="connsiteX43" fmla="*/ 2208652 w 2554364"/>
                <a:gd name="connsiteY43" fmla="*/ 241257 h 248142"/>
                <a:gd name="connsiteX44" fmla="*/ 2265656 w 2554364"/>
                <a:gd name="connsiteY44" fmla="*/ 233637 h 248142"/>
                <a:gd name="connsiteX45" fmla="*/ 2321639 w 2554364"/>
                <a:gd name="connsiteY45" fmla="*/ 247229 h 248142"/>
                <a:gd name="connsiteX46" fmla="*/ 2394535 w 2554364"/>
                <a:gd name="connsiteY46" fmla="*/ 234672 h 248142"/>
                <a:gd name="connsiteX47" fmla="*/ 2477201 w 2554364"/>
                <a:gd name="connsiteY47" fmla="*/ 248128 h 248142"/>
                <a:gd name="connsiteX48" fmla="*/ 2517436 w 2554364"/>
                <a:gd name="connsiteY48" fmla="*/ 236535 h 248142"/>
                <a:gd name="connsiteX49" fmla="*/ 2554364 w 2554364"/>
                <a:gd name="connsiteY49"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259365 w 2554364"/>
                <a:gd name="connsiteY4" fmla="*/ 216809 h 248142"/>
                <a:gd name="connsiteX5" fmla="*/ 313957 w 2554364"/>
                <a:gd name="connsiteY5" fmla="*/ 225867 h 248142"/>
                <a:gd name="connsiteX6" fmla="*/ 387880 w 2554364"/>
                <a:gd name="connsiteY6" fmla="*/ 214274 h 248142"/>
                <a:gd name="connsiteX7" fmla="*/ 464796 w 2554364"/>
                <a:gd name="connsiteY7" fmla="*/ 214682 h 248142"/>
                <a:gd name="connsiteX8" fmla="*/ 504354 w 2554364"/>
                <a:gd name="connsiteY8" fmla="*/ 180134 h 248142"/>
                <a:gd name="connsiteX9" fmla="*/ 533852 w 2554364"/>
                <a:gd name="connsiteY9" fmla="*/ 198842 h 248142"/>
                <a:gd name="connsiteX10" fmla="*/ 582690 w 2554364"/>
                <a:gd name="connsiteY10" fmla="*/ 165465 h 248142"/>
                <a:gd name="connsiteX11" fmla="*/ 660985 w 2554364"/>
                <a:gd name="connsiteY11" fmla="*/ 159492 h 248142"/>
                <a:gd name="connsiteX12" fmla="*/ 685719 w 2554364"/>
                <a:gd name="connsiteY12" fmla="*/ 123410 h 248142"/>
                <a:gd name="connsiteX13" fmla="*/ 717599 w 2554364"/>
                <a:gd name="connsiteY13" fmla="*/ 140373 h 248142"/>
                <a:gd name="connsiteX14" fmla="*/ 757588 w 2554364"/>
                <a:gd name="connsiteY14" fmla="*/ 98367 h 248142"/>
                <a:gd name="connsiteX15" fmla="*/ 800308 w 2554364"/>
                <a:gd name="connsiteY15" fmla="*/ 107064 h 248142"/>
                <a:gd name="connsiteX16" fmla="*/ 814881 w 2554364"/>
                <a:gd name="connsiteY16" fmla="*/ 67643 h 248142"/>
                <a:gd name="connsiteX17" fmla="*/ 842922 w 2554364"/>
                <a:gd name="connsiteY17" fmla="*/ 89946 h 248142"/>
                <a:gd name="connsiteX18" fmla="*/ 867268 w 2554364"/>
                <a:gd name="connsiteY18" fmla="*/ 65262 h 248142"/>
                <a:gd name="connsiteX19" fmla="*/ 891081 w 2554364"/>
                <a:gd name="connsiteY19" fmla="*/ 24780 h 248142"/>
                <a:gd name="connsiteX20" fmla="*/ 938706 w 2554364"/>
                <a:gd name="connsiteY20" fmla="*/ 65262 h 248142"/>
                <a:gd name="connsiteX21" fmla="*/ 1008542 w 2554364"/>
                <a:gd name="connsiteY21" fmla="*/ 2 h 248142"/>
                <a:gd name="connsiteX22" fmla="*/ 1055387 w 2554364"/>
                <a:gd name="connsiteY22" fmla="*/ 62880 h 248142"/>
                <a:gd name="connsiteX23" fmla="*/ 1121777 w 2554364"/>
                <a:gd name="connsiteY23" fmla="*/ 6901 h 248142"/>
                <a:gd name="connsiteX24" fmla="*/ 1170465 w 2554364"/>
                <a:gd name="connsiteY24" fmla="*/ 45382 h 248142"/>
                <a:gd name="connsiteX25" fmla="*/ 1224992 w 2554364"/>
                <a:gd name="connsiteY25" fmla="*/ 22674 h 248142"/>
                <a:gd name="connsiteX26" fmla="*/ 1260603 w 2554364"/>
                <a:gd name="connsiteY26" fmla="*/ 60674 h 248142"/>
                <a:gd name="connsiteX27" fmla="*/ 1302154 w 2554364"/>
                <a:gd name="connsiteY27" fmla="*/ 38823 h 248142"/>
                <a:gd name="connsiteX28" fmla="*/ 1342247 w 2554364"/>
                <a:gd name="connsiteY28" fmla="*/ 83834 h 248142"/>
                <a:gd name="connsiteX29" fmla="*/ 1393001 w 2554364"/>
                <a:gd name="connsiteY29" fmla="*/ 59296 h 248142"/>
                <a:gd name="connsiteX30" fmla="*/ 1430741 w 2554364"/>
                <a:gd name="connsiteY30" fmla="*/ 104818 h 248142"/>
                <a:gd name="connsiteX31" fmla="*/ 1488847 w 2554364"/>
                <a:gd name="connsiteY31" fmla="*/ 99352 h 248142"/>
                <a:gd name="connsiteX32" fmla="*/ 1518594 w 2554364"/>
                <a:gd name="connsiteY32" fmla="*/ 141374 h 248142"/>
                <a:gd name="connsiteX33" fmla="*/ 1569986 w 2554364"/>
                <a:gd name="connsiteY33" fmla="*/ 139965 h 248142"/>
                <a:gd name="connsiteX34" fmla="*/ 1599377 w 2554364"/>
                <a:gd name="connsiteY34" fmla="*/ 179820 h 248142"/>
                <a:gd name="connsiteX35" fmla="*/ 1645156 w 2554364"/>
                <a:gd name="connsiteY35" fmla="*/ 172921 h 248142"/>
                <a:gd name="connsiteX36" fmla="*/ 1701666 w 2554364"/>
                <a:gd name="connsiteY36" fmla="*/ 200531 h 248142"/>
                <a:gd name="connsiteX37" fmla="*/ 1763168 w 2554364"/>
                <a:gd name="connsiteY37" fmla="*/ 217793 h 248142"/>
                <a:gd name="connsiteX38" fmla="*/ 1846208 w 2554364"/>
                <a:gd name="connsiteY38" fmla="*/ 232807 h 248142"/>
                <a:gd name="connsiteX39" fmla="*/ 1910750 w 2554364"/>
                <a:gd name="connsiteY39" fmla="*/ 240822 h 248142"/>
                <a:gd name="connsiteX40" fmla="*/ 1984034 w 2554364"/>
                <a:gd name="connsiteY40" fmla="*/ 231079 h 248142"/>
                <a:gd name="connsiteX41" fmla="*/ 2043422 w 2554364"/>
                <a:gd name="connsiteY41" fmla="*/ 244509 h 248142"/>
                <a:gd name="connsiteX42" fmla="*/ 2116565 w 2554364"/>
                <a:gd name="connsiteY42" fmla="*/ 235909 h 248142"/>
                <a:gd name="connsiteX43" fmla="*/ 2208652 w 2554364"/>
                <a:gd name="connsiteY43" fmla="*/ 241257 h 248142"/>
                <a:gd name="connsiteX44" fmla="*/ 2265656 w 2554364"/>
                <a:gd name="connsiteY44" fmla="*/ 233637 h 248142"/>
                <a:gd name="connsiteX45" fmla="*/ 2321639 w 2554364"/>
                <a:gd name="connsiteY45" fmla="*/ 247229 h 248142"/>
                <a:gd name="connsiteX46" fmla="*/ 2394535 w 2554364"/>
                <a:gd name="connsiteY46" fmla="*/ 234672 h 248142"/>
                <a:gd name="connsiteX47" fmla="*/ 2477201 w 2554364"/>
                <a:gd name="connsiteY47" fmla="*/ 248128 h 248142"/>
                <a:gd name="connsiteX48" fmla="*/ 2517436 w 2554364"/>
                <a:gd name="connsiteY48" fmla="*/ 236535 h 248142"/>
                <a:gd name="connsiteX49" fmla="*/ 2554364 w 2554364"/>
                <a:gd name="connsiteY49"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259365 w 2554364"/>
                <a:gd name="connsiteY4" fmla="*/ 216809 h 248142"/>
                <a:gd name="connsiteX5" fmla="*/ 313957 w 2554364"/>
                <a:gd name="connsiteY5" fmla="*/ 225867 h 248142"/>
                <a:gd name="connsiteX6" fmla="*/ 361822 w 2554364"/>
                <a:gd name="connsiteY6" fmla="*/ 229546 h 248142"/>
                <a:gd name="connsiteX7" fmla="*/ 387880 w 2554364"/>
                <a:gd name="connsiteY7" fmla="*/ 214274 h 248142"/>
                <a:gd name="connsiteX8" fmla="*/ 464796 w 2554364"/>
                <a:gd name="connsiteY8" fmla="*/ 214682 h 248142"/>
                <a:gd name="connsiteX9" fmla="*/ 504354 w 2554364"/>
                <a:gd name="connsiteY9" fmla="*/ 180134 h 248142"/>
                <a:gd name="connsiteX10" fmla="*/ 533852 w 2554364"/>
                <a:gd name="connsiteY10" fmla="*/ 198842 h 248142"/>
                <a:gd name="connsiteX11" fmla="*/ 582690 w 2554364"/>
                <a:gd name="connsiteY11" fmla="*/ 165465 h 248142"/>
                <a:gd name="connsiteX12" fmla="*/ 660985 w 2554364"/>
                <a:gd name="connsiteY12" fmla="*/ 159492 h 248142"/>
                <a:gd name="connsiteX13" fmla="*/ 685719 w 2554364"/>
                <a:gd name="connsiteY13" fmla="*/ 123410 h 248142"/>
                <a:gd name="connsiteX14" fmla="*/ 717599 w 2554364"/>
                <a:gd name="connsiteY14" fmla="*/ 140373 h 248142"/>
                <a:gd name="connsiteX15" fmla="*/ 757588 w 2554364"/>
                <a:gd name="connsiteY15" fmla="*/ 98367 h 248142"/>
                <a:gd name="connsiteX16" fmla="*/ 800308 w 2554364"/>
                <a:gd name="connsiteY16" fmla="*/ 107064 h 248142"/>
                <a:gd name="connsiteX17" fmla="*/ 814881 w 2554364"/>
                <a:gd name="connsiteY17" fmla="*/ 67643 h 248142"/>
                <a:gd name="connsiteX18" fmla="*/ 842922 w 2554364"/>
                <a:gd name="connsiteY18" fmla="*/ 89946 h 248142"/>
                <a:gd name="connsiteX19" fmla="*/ 867268 w 2554364"/>
                <a:gd name="connsiteY19" fmla="*/ 65262 h 248142"/>
                <a:gd name="connsiteX20" fmla="*/ 891081 w 2554364"/>
                <a:gd name="connsiteY20" fmla="*/ 24780 h 248142"/>
                <a:gd name="connsiteX21" fmla="*/ 938706 w 2554364"/>
                <a:gd name="connsiteY21" fmla="*/ 65262 h 248142"/>
                <a:gd name="connsiteX22" fmla="*/ 1008542 w 2554364"/>
                <a:gd name="connsiteY22" fmla="*/ 2 h 248142"/>
                <a:gd name="connsiteX23" fmla="*/ 1055387 w 2554364"/>
                <a:gd name="connsiteY23" fmla="*/ 62880 h 248142"/>
                <a:gd name="connsiteX24" fmla="*/ 1121777 w 2554364"/>
                <a:gd name="connsiteY24" fmla="*/ 6901 h 248142"/>
                <a:gd name="connsiteX25" fmla="*/ 1170465 w 2554364"/>
                <a:gd name="connsiteY25" fmla="*/ 45382 h 248142"/>
                <a:gd name="connsiteX26" fmla="*/ 1224992 w 2554364"/>
                <a:gd name="connsiteY26" fmla="*/ 22674 h 248142"/>
                <a:gd name="connsiteX27" fmla="*/ 1260603 w 2554364"/>
                <a:gd name="connsiteY27" fmla="*/ 60674 h 248142"/>
                <a:gd name="connsiteX28" fmla="*/ 1302154 w 2554364"/>
                <a:gd name="connsiteY28" fmla="*/ 38823 h 248142"/>
                <a:gd name="connsiteX29" fmla="*/ 1342247 w 2554364"/>
                <a:gd name="connsiteY29" fmla="*/ 83834 h 248142"/>
                <a:gd name="connsiteX30" fmla="*/ 1393001 w 2554364"/>
                <a:gd name="connsiteY30" fmla="*/ 59296 h 248142"/>
                <a:gd name="connsiteX31" fmla="*/ 1430741 w 2554364"/>
                <a:gd name="connsiteY31" fmla="*/ 104818 h 248142"/>
                <a:gd name="connsiteX32" fmla="*/ 1488847 w 2554364"/>
                <a:gd name="connsiteY32" fmla="*/ 99352 h 248142"/>
                <a:gd name="connsiteX33" fmla="*/ 1518594 w 2554364"/>
                <a:gd name="connsiteY33" fmla="*/ 141374 h 248142"/>
                <a:gd name="connsiteX34" fmla="*/ 1569986 w 2554364"/>
                <a:gd name="connsiteY34" fmla="*/ 139965 h 248142"/>
                <a:gd name="connsiteX35" fmla="*/ 1599377 w 2554364"/>
                <a:gd name="connsiteY35" fmla="*/ 179820 h 248142"/>
                <a:gd name="connsiteX36" fmla="*/ 1645156 w 2554364"/>
                <a:gd name="connsiteY36" fmla="*/ 172921 h 248142"/>
                <a:gd name="connsiteX37" fmla="*/ 1701666 w 2554364"/>
                <a:gd name="connsiteY37" fmla="*/ 200531 h 248142"/>
                <a:gd name="connsiteX38" fmla="*/ 1763168 w 2554364"/>
                <a:gd name="connsiteY38" fmla="*/ 217793 h 248142"/>
                <a:gd name="connsiteX39" fmla="*/ 1846208 w 2554364"/>
                <a:gd name="connsiteY39" fmla="*/ 232807 h 248142"/>
                <a:gd name="connsiteX40" fmla="*/ 1910750 w 2554364"/>
                <a:gd name="connsiteY40" fmla="*/ 240822 h 248142"/>
                <a:gd name="connsiteX41" fmla="*/ 1984034 w 2554364"/>
                <a:gd name="connsiteY41" fmla="*/ 231079 h 248142"/>
                <a:gd name="connsiteX42" fmla="*/ 2043422 w 2554364"/>
                <a:gd name="connsiteY42" fmla="*/ 244509 h 248142"/>
                <a:gd name="connsiteX43" fmla="*/ 2116565 w 2554364"/>
                <a:gd name="connsiteY43" fmla="*/ 235909 h 248142"/>
                <a:gd name="connsiteX44" fmla="*/ 2208652 w 2554364"/>
                <a:gd name="connsiteY44" fmla="*/ 241257 h 248142"/>
                <a:gd name="connsiteX45" fmla="*/ 2265656 w 2554364"/>
                <a:gd name="connsiteY45" fmla="*/ 233637 h 248142"/>
                <a:gd name="connsiteX46" fmla="*/ 2321639 w 2554364"/>
                <a:gd name="connsiteY46" fmla="*/ 247229 h 248142"/>
                <a:gd name="connsiteX47" fmla="*/ 2394535 w 2554364"/>
                <a:gd name="connsiteY47" fmla="*/ 234672 h 248142"/>
                <a:gd name="connsiteX48" fmla="*/ 2477201 w 2554364"/>
                <a:gd name="connsiteY48" fmla="*/ 248128 h 248142"/>
                <a:gd name="connsiteX49" fmla="*/ 2517436 w 2554364"/>
                <a:gd name="connsiteY49" fmla="*/ 236535 h 248142"/>
                <a:gd name="connsiteX50" fmla="*/ 2554364 w 2554364"/>
                <a:gd name="connsiteY50"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259365 w 2554364"/>
                <a:gd name="connsiteY4" fmla="*/ 216809 h 248142"/>
                <a:gd name="connsiteX5" fmla="*/ 313957 w 2554364"/>
                <a:gd name="connsiteY5" fmla="*/ 225867 h 248142"/>
                <a:gd name="connsiteX6" fmla="*/ 361822 w 2554364"/>
                <a:gd name="connsiteY6" fmla="*/ 229546 h 248142"/>
                <a:gd name="connsiteX7" fmla="*/ 387880 w 2554364"/>
                <a:gd name="connsiteY7" fmla="*/ 205783 h 248142"/>
                <a:gd name="connsiteX8" fmla="*/ 464796 w 2554364"/>
                <a:gd name="connsiteY8" fmla="*/ 214682 h 248142"/>
                <a:gd name="connsiteX9" fmla="*/ 504354 w 2554364"/>
                <a:gd name="connsiteY9" fmla="*/ 180134 h 248142"/>
                <a:gd name="connsiteX10" fmla="*/ 533852 w 2554364"/>
                <a:gd name="connsiteY10" fmla="*/ 198842 h 248142"/>
                <a:gd name="connsiteX11" fmla="*/ 582690 w 2554364"/>
                <a:gd name="connsiteY11" fmla="*/ 165465 h 248142"/>
                <a:gd name="connsiteX12" fmla="*/ 660985 w 2554364"/>
                <a:gd name="connsiteY12" fmla="*/ 159492 h 248142"/>
                <a:gd name="connsiteX13" fmla="*/ 685719 w 2554364"/>
                <a:gd name="connsiteY13" fmla="*/ 123410 h 248142"/>
                <a:gd name="connsiteX14" fmla="*/ 717599 w 2554364"/>
                <a:gd name="connsiteY14" fmla="*/ 140373 h 248142"/>
                <a:gd name="connsiteX15" fmla="*/ 757588 w 2554364"/>
                <a:gd name="connsiteY15" fmla="*/ 98367 h 248142"/>
                <a:gd name="connsiteX16" fmla="*/ 800308 w 2554364"/>
                <a:gd name="connsiteY16" fmla="*/ 107064 h 248142"/>
                <a:gd name="connsiteX17" fmla="*/ 814881 w 2554364"/>
                <a:gd name="connsiteY17" fmla="*/ 67643 h 248142"/>
                <a:gd name="connsiteX18" fmla="*/ 842922 w 2554364"/>
                <a:gd name="connsiteY18" fmla="*/ 89946 h 248142"/>
                <a:gd name="connsiteX19" fmla="*/ 867268 w 2554364"/>
                <a:gd name="connsiteY19" fmla="*/ 65262 h 248142"/>
                <a:gd name="connsiteX20" fmla="*/ 891081 w 2554364"/>
                <a:gd name="connsiteY20" fmla="*/ 24780 h 248142"/>
                <a:gd name="connsiteX21" fmla="*/ 938706 w 2554364"/>
                <a:gd name="connsiteY21" fmla="*/ 65262 h 248142"/>
                <a:gd name="connsiteX22" fmla="*/ 1008542 w 2554364"/>
                <a:gd name="connsiteY22" fmla="*/ 2 h 248142"/>
                <a:gd name="connsiteX23" fmla="*/ 1055387 w 2554364"/>
                <a:gd name="connsiteY23" fmla="*/ 62880 h 248142"/>
                <a:gd name="connsiteX24" fmla="*/ 1121777 w 2554364"/>
                <a:gd name="connsiteY24" fmla="*/ 6901 h 248142"/>
                <a:gd name="connsiteX25" fmla="*/ 1170465 w 2554364"/>
                <a:gd name="connsiteY25" fmla="*/ 45382 h 248142"/>
                <a:gd name="connsiteX26" fmla="*/ 1224992 w 2554364"/>
                <a:gd name="connsiteY26" fmla="*/ 22674 h 248142"/>
                <a:gd name="connsiteX27" fmla="*/ 1260603 w 2554364"/>
                <a:gd name="connsiteY27" fmla="*/ 60674 h 248142"/>
                <a:gd name="connsiteX28" fmla="*/ 1302154 w 2554364"/>
                <a:gd name="connsiteY28" fmla="*/ 38823 h 248142"/>
                <a:gd name="connsiteX29" fmla="*/ 1342247 w 2554364"/>
                <a:gd name="connsiteY29" fmla="*/ 83834 h 248142"/>
                <a:gd name="connsiteX30" fmla="*/ 1393001 w 2554364"/>
                <a:gd name="connsiteY30" fmla="*/ 59296 h 248142"/>
                <a:gd name="connsiteX31" fmla="*/ 1430741 w 2554364"/>
                <a:gd name="connsiteY31" fmla="*/ 104818 h 248142"/>
                <a:gd name="connsiteX32" fmla="*/ 1488847 w 2554364"/>
                <a:gd name="connsiteY32" fmla="*/ 99352 h 248142"/>
                <a:gd name="connsiteX33" fmla="*/ 1518594 w 2554364"/>
                <a:gd name="connsiteY33" fmla="*/ 141374 h 248142"/>
                <a:gd name="connsiteX34" fmla="*/ 1569986 w 2554364"/>
                <a:gd name="connsiteY34" fmla="*/ 139965 h 248142"/>
                <a:gd name="connsiteX35" fmla="*/ 1599377 w 2554364"/>
                <a:gd name="connsiteY35" fmla="*/ 179820 h 248142"/>
                <a:gd name="connsiteX36" fmla="*/ 1645156 w 2554364"/>
                <a:gd name="connsiteY36" fmla="*/ 172921 h 248142"/>
                <a:gd name="connsiteX37" fmla="*/ 1701666 w 2554364"/>
                <a:gd name="connsiteY37" fmla="*/ 200531 h 248142"/>
                <a:gd name="connsiteX38" fmla="*/ 1763168 w 2554364"/>
                <a:gd name="connsiteY38" fmla="*/ 217793 h 248142"/>
                <a:gd name="connsiteX39" fmla="*/ 1846208 w 2554364"/>
                <a:gd name="connsiteY39" fmla="*/ 232807 h 248142"/>
                <a:gd name="connsiteX40" fmla="*/ 1910750 w 2554364"/>
                <a:gd name="connsiteY40" fmla="*/ 240822 h 248142"/>
                <a:gd name="connsiteX41" fmla="*/ 1984034 w 2554364"/>
                <a:gd name="connsiteY41" fmla="*/ 231079 h 248142"/>
                <a:gd name="connsiteX42" fmla="*/ 2043422 w 2554364"/>
                <a:gd name="connsiteY42" fmla="*/ 244509 h 248142"/>
                <a:gd name="connsiteX43" fmla="*/ 2116565 w 2554364"/>
                <a:gd name="connsiteY43" fmla="*/ 235909 h 248142"/>
                <a:gd name="connsiteX44" fmla="*/ 2208652 w 2554364"/>
                <a:gd name="connsiteY44" fmla="*/ 241257 h 248142"/>
                <a:gd name="connsiteX45" fmla="*/ 2265656 w 2554364"/>
                <a:gd name="connsiteY45" fmla="*/ 233637 h 248142"/>
                <a:gd name="connsiteX46" fmla="*/ 2321639 w 2554364"/>
                <a:gd name="connsiteY46" fmla="*/ 247229 h 248142"/>
                <a:gd name="connsiteX47" fmla="*/ 2394535 w 2554364"/>
                <a:gd name="connsiteY47" fmla="*/ 234672 h 248142"/>
                <a:gd name="connsiteX48" fmla="*/ 2477201 w 2554364"/>
                <a:gd name="connsiteY48" fmla="*/ 248128 h 248142"/>
                <a:gd name="connsiteX49" fmla="*/ 2517436 w 2554364"/>
                <a:gd name="connsiteY49" fmla="*/ 236535 h 248142"/>
                <a:gd name="connsiteX50" fmla="*/ 2554364 w 2554364"/>
                <a:gd name="connsiteY50"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259365 w 2554364"/>
                <a:gd name="connsiteY4" fmla="*/ 216809 h 248142"/>
                <a:gd name="connsiteX5" fmla="*/ 323872 w 2554364"/>
                <a:gd name="connsiteY5" fmla="*/ 232943 h 248142"/>
                <a:gd name="connsiteX6" fmla="*/ 361822 w 2554364"/>
                <a:gd name="connsiteY6" fmla="*/ 229546 h 248142"/>
                <a:gd name="connsiteX7" fmla="*/ 387880 w 2554364"/>
                <a:gd name="connsiteY7" fmla="*/ 205783 h 248142"/>
                <a:gd name="connsiteX8" fmla="*/ 464796 w 2554364"/>
                <a:gd name="connsiteY8" fmla="*/ 214682 h 248142"/>
                <a:gd name="connsiteX9" fmla="*/ 504354 w 2554364"/>
                <a:gd name="connsiteY9" fmla="*/ 180134 h 248142"/>
                <a:gd name="connsiteX10" fmla="*/ 533852 w 2554364"/>
                <a:gd name="connsiteY10" fmla="*/ 198842 h 248142"/>
                <a:gd name="connsiteX11" fmla="*/ 582690 w 2554364"/>
                <a:gd name="connsiteY11" fmla="*/ 165465 h 248142"/>
                <a:gd name="connsiteX12" fmla="*/ 660985 w 2554364"/>
                <a:gd name="connsiteY12" fmla="*/ 159492 h 248142"/>
                <a:gd name="connsiteX13" fmla="*/ 685719 w 2554364"/>
                <a:gd name="connsiteY13" fmla="*/ 123410 h 248142"/>
                <a:gd name="connsiteX14" fmla="*/ 717599 w 2554364"/>
                <a:gd name="connsiteY14" fmla="*/ 140373 h 248142"/>
                <a:gd name="connsiteX15" fmla="*/ 757588 w 2554364"/>
                <a:gd name="connsiteY15" fmla="*/ 98367 h 248142"/>
                <a:gd name="connsiteX16" fmla="*/ 800308 w 2554364"/>
                <a:gd name="connsiteY16" fmla="*/ 107064 h 248142"/>
                <a:gd name="connsiteX17" fmla="*/ 814881 w 2554364"/>
                <a:gd name="connsiteY17" fmla="*/ 67643 h 248142"/>
                <a:gd name="connsiteX18" fmla="*/ 842922 w 2554364"/>
                <a:gd name="connsiteY18" fmla="*/ 89946 h 248142"/>
                <a:gd name="connsiteX19" fmla="*/ 867268 w 2554364"/>
                <a:gd name="connsiteY19" fmla="*/ 65262 h 248142"/>
                <a:gd name="connsiteX20" fmla="*/ 891081 w 2554364"/>
                <a:gd name="connsiteY20" fmla="*/ 24780 h 248142"/>
                <a:gd name="connsiteX21" fmla="*/ 938706 w 2554364"/>
                <a:gd name="connsiteY21" fmla="*/ 65262 h 248142"/>
                <a:gd name="connsiteX22" fmla="*/ 1008542 w 2554364"/>
                <a:gd name="connsiteY22" fmla="*/ 2 h 248142"/>
                <a:gd name="connsiteX23" fmla="*/ 1055387 w 2554364"/>
                <a:gd name="connsiteY23" fmla="*/ 62880 h 248142"/>
                <a:gd name="connsiteX24" fmla="*/ 1121777 w 2554364"/>
                <a:gd name="connsiteY24" fmla="*/ 6901 h 248142"/>
                <a:gd name="connsiteX25" fmla="*/ 1170465 w 2554364"/>
                <a:gd name="connsiteY25" fmla="*/ 45382 h 248142"/>
                <a:gd name="connsiteX26" fmla="*/ 1224992 w 2554364"/>
                <a:gd name="connsiteY26" fmla="*/ 22674 h 248142"/>
                <a:gd name="connsiteX27" fmla="*/ 1260603 w 2554364"/>
                <a:gd name="connsiteY27" fmla="*/ 60674 h 248142"/>
                <a:gd name="connsiteX28" fmla="*/ 1302154 w 2554364"/>
                <a:gd name="connsiteY28" fmla="*/ 38823 h 248142"/>
                <a:gd name="connsiteX29" fmla="*/ 1342247 w 2554364"/>
                <a:gd name="connsiteY29" fmla="*/ 83834 h 248142"/>
                <a:gd name="connsiteX30" fmla="*/ 1393001 w 2554364"/>
                <a:gd name="connsiteY30" fmla="*/ 59296 h 248142"/>
                <a:gd name="connsiteX31" fmla="*/ 1430741 w 2554364"/>
                <a:gd name="connsiteY31" fmla="*/ 104818 h 248142"/>
                <a:gd name="connsiteX32" fmla="*/ 1488847 w 2554364"/>
                <a:gd name="connsiteY32" fmla="*/ 99352 h 248142"/>
                <a:gd name="connsiteX33" fmla="*/ 1518594 w 2554364"/>
                <a:gd name="connsiteY33" fmla="*/ 141374 h 248142"/>
                <a:gd name="connsiteX34" fmla="*/ 1569986 w 2554364"/>
                <a:gd name="connsiteY34" fmla="*/ 139965 h 248142"/>
                <a:gd name="connsiteX35" fmla="*/ 1599377 w 2554364"/>
                <a:gd name="connsiteY35" fmla="*/ 179820 h 248142"/>
                <a:gd name="connsiteX36" fmla="*/ 1645156 w 2554364"/>
                <a:gd name="connsiteY36" fmla="*/ 172921 h 248142"/>
                <a:gd name="connsiteX37" fmla="*/ 1701666 w 2554364"/>
                <a:gd name="connsiteY37" fmla="*/ 200531 h 248142"/>
                <a:gd name="connsiteX38" fmla="*/ 1763168 w 2554364"/>
                <a:gd name="connsiteY38" fmla="*/ 217793 h 248142"/>
                <a:gd name="connsiteX39" fmla="*/ 1846208 w 2554364"/>
                <a:gd name="connsiteY39" fmla="*/ 232807 h 248142"/>
                <a:gd name="connsiteX40" fmla="*/ 1910750 w 2554364"/>
                <a:gd name="connsiteY40" fmla="*/ 240822 h 248142"/>
                <a:gd name="connsiteX41" fmla="*/ 1984034 w 2554364"/>
                <a:gd name="connsiteY41" fmla="*/ 231079 h 248142"/>
                <a:gd name="connsiteX42" fmla="*/ 2043422 w 2554364"/>
                <a:gd name="connsiteY42" fmla="*/ 244509 h 248142"/>
                <a:gd name="connsiteX43" fmla="*/ 2116565 w 2554364"/>
                <a:gd name="connsiteY43" fmla="*/ 235909 h 248142"/>
                <a:gd name="connsiteX44" fmla="*/ 2208652 w 2554364"/>
                <a:gd name="connsiteY44" fmla="*/ 241257 h 248142"/>
                <a:gd name="connsiteX45" fmla="*/ 2265656 w 2554364"/>
                <a:gd name="connsiteY45" fmla="*/ 233637 h 248142"/>
                <a:gd name="connsiteX46" fmla="*/ 2321639 w 2554364"/>
                <a:gd name="connsiteY46" fmla="*/ 247229 h 248142"/>
                <a:gd name="connsiteX47" fmla="*/ 2394535 w 2554364"/>
                <a:gd name="connsiteY47" fmla="*/ 234672 h 248142"/>
                <a:gd name="connsiteX48" fmla="*/ 2477201 w 2554364"/>
                <a:gd name="connsiteY48" fmla="*/ 248128 h 248142"/>
                <a:gd name="connsiteX49" fmla="*/ 2517436 w 2554364"/>
                <a:gd name="connsiteY49" fmla="*/ 236535 h 248142"/>
                <a:gd name="connsiteX50" fmla="*/ 2554364 w 2554364"/>
                <a:gd name="connsiteY50"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259365 w 2554364"/>
                <a:gd name="connsiteY4" fmla="*/ 216809 h 248142"/>
                <a:gd name="connsiteX5" fmla="*/ 323872 w 2554364"/>
                <a:gd name="connsiteY5" fmla="*/ 232943 h 248142"/>
                <a:gd name="connsiteX6" fmla="*/ 361822 w 2554364"/>
                <a:gd name="connsiteY6" fmla="*/ 229546 h 248142"/>
                <a:gd name="connsiteX7" fmla="*/ 387880 w 2554364"/>
                <a:gd name="connsiteY7" fmla="*/ 205783 h 248142"/>
                <a:gd name="connsiteX8" fmla="*/ 441660 w 2554364"/>
                <a:gd name="connsiteY8" fmla="*/ 220342 h 248142"/>
                <a:gd name="connsiteX9" fmla="*/ 504354 w 2554364"/>
                <a:gd name="connsiteY9" fmla="*/ 180134 h 248142"/>
                <a:gd name="connsiteX10" fmla="*/ 533852 w 2554364"/>
                <a:gd name="connsiteY10" fmla="*/ 198842 h 248142"/>
                <a:gd name="connsiteX11" fmla="*/ 582690 w 2554364"/>
                <a:gd name="connsiteY11" fmla="*/ 165465 h 248142"/>
                <a:gd name="connsiteX12" fmla="*/ 660985 w 2554364"/>
                <a:gd name="connsiteY12" fmla="*/ 159492 h 248142"/>
                <a:gd name="connsiteX13" fmla="*/ 685719 w 2554364"/>
                <a:gd name="connsiteY13" fmla="*/ 123410 h 248142"/>
                <a:gd name="connsiteX14" fmla="*/ 717599 w 2554364"/>
                <a:gd name="connsiteY14" fmla="*/ 140373 h 248142"/>
                <a:gd name="connsiteX15" fmla="*/ 757588 w 2554364"/>
                <a:gd name="connsiteY15" fmla="*/ 98367 h 248142"/>
                <a:gd name="connsiteX16" fmla="*/ 800308 w 2554364"/>
                <a:gd name="connsiteY16" fmla="*/ 107064 h 248142"/>
                <a:gd name="connsiteX17" fmla="*/ 814881 w 2554364"/>
                <a:gd name="connsiteY17" fmla="*/ 67643 h 248142"/>
                <a:gd name="connsiteX18" fmla="*/ 842922 w 2554364"/>
                <a:gd name="connsiteY18" fmla="*/ 89946 h 248142"/>
                <a:gd name="connsiteX19" fmla="*/ 867268 w 2554364"/>
                <a:gd name="connsiteY19" fmla="*/ 65262 h 248142"/>
                <a:gd name="connsiteX20" fmla="*/ 891081 w 2554364"/>
                <a:gd name="connsiteY20" fmla="*/ 24780 h 248142"/>
                <a:gd name="connsiteX21" fmla="*/ 938706 w 2554364"/>
                <a:gd name="connsiteY21" fmla="*/ 65262 h 248142"/>
                <a:gd name="connsiteX22" fmla="*/ 1008542 w 2554364"/>
                <a:gd name="connsiteY22" fmla="*/ 2 h 248142"/>
                <a:gd name="connsiteX23" fmla="*/ 1055387 w 2554364"/>
                <a:gd name="connsiteY23" fmla="*/ 62880 h 248142"/>
                <a:gd name="connsiteX24" fmla="*/ 1121777 w 2554364"/>
                <a:gd name="connsiteY24" fmla="*/ 6901 h 248142"/>
                <a:gd name="connsiteX25" fmla="*/ 1170465 w 2554364"/>
                <a:gd name="connsiteY25" fmla="*/ 45382 h 248142"/>
                <a:gd name="connsiteX26" fmla="*/ 1224992 w 2554364"/>
                <a:gd name="connsiteY26" fmla="*/ 22674 h 248142"/>
                <a:gd name="connsiteX27" fmla="*/ 1260603 w 2554364"/>
                <a:gd name="connsiteY27" fmla="*/ 60674 h 248142"/>
                <a:gd name="connsiteX28" fmla="*/ 1302154 w 2554364"/>
                <a:gd name="connsiteY28" fmla="*/ 38823 h 248142"/>
                <a:gd name="connsiteX29" fmla="*/ 1342247 w 2554364"/>
                <a:gd name="connsiteY29" fmla="*/ 83834 h 248142"/>
                <a:gd name="connsiteX30" fmla="*/ 1393001 w 2554364"/>
                <a:gd name="connsiteY30" fmla="*/ 59296 h 248142"/>
                <a:gd name="connsiteX31" fmla="*/ 1430741 w 2554364"/>
                <a:gd name="connsiteY31" fmla="*/ 104818 h 248142"/>
                <a:gd name="connsiteX32" fmla="*/ 1488847 w 2554364"/>
                <a:gd name="connsiteY32" fmla="*/ 99352 h 248142"/>
                <a:gd name="connsiteX33" fmla="*/ 1518594 w 2554364"/>
                <a:gd name="connsiteY33" fmla="*/ 141374 h 248142"/>
                <a:gd name="connsiteX34" fmla="*/ 1569986 w 2554364"/>
                <a:gd name="connsiteY34" fmla="*/ 139965 h 248142"/>
                <a:gd name="connsiteX35" fmla="*/ 1599377 w 2554364"/>
                <a:gd name="connsiteY35" fmla="*/ 179820 h 248142"/>
                <a:gd name="connsiteX36" fmla="*/ 1645156 w 2554364"/>
                <a:gd name="connsiteY36" fmla="*/ 172921 h 248142"/>
                <a:gd name="connsiteX37" fmla="*/ 1701666 w 2554364"/>
                <a:gd name="connsiteY37" fmla="*/ 200531 h 248142"/>
                <a:gd name="connsiteX38" fmla="*/ 1763168 w 2554364"/>
                <a:gd name="connsiteY38" fmla="*/ 217793 h 248142"/>
                <a:gd name="connsiteX39" fmla="*/ 1846208 w 2554364"/>
                <a:gd name="connsiteY39" fmla="*/ 232807 h 248142"/>
                <a:gd name="connsiteX40" fmla="*/ 1910750 w 2554364"/>
                <a:gd name="connsiteY40" fmla="*/ 240822 h 248142"/>
                <a:gd name="connsiteX41" fmla="*/ 1984034 w 2554364"/>
                <a:gd name="connsiteY41" fmla="*/ 231079 h 248142"/>
                <a:gd name="connsiteX42" fmla="*/ 2043422 w 2554364"/>
                <a:gd name="connsiteY42" fmla="*/ 244509 h 248142"/>
                <a:gd name="connsiteX43" fmla="*/ 2116565 w 2554364"/>
                <a:gd name="connsiteY43" fmla="*/ 235909 h 248142"/>
                <a:gd name="connsiteX44" fmla="*/ 2208652 w 2554364"/>
                <a:gd name="connsiteY44" fmla="*/ 241257 h 248142"/>
                <a:gd name="connsiteX45" fmla="*/ 2265656 w 2554364"/>
                <a:gd name="connsiteY45" fmla="*/ 233637 h 248142"/>
                <a:gd name="connsiteX46" fmla="*/ 2321639 w 2554364"/>
                <a:gd name="connsiteY46" fmla="*/ 247229 h 248142"/>
                <a:gd name="connsiteX47" fmla="*/ 2394535 w 2554364"/>
                <a:gd name="connsiteY47" fmla="*/ 234672 h 248142"/>
                <a:gd name="connsiteX48" fmla="*/ 2477201 w 2554364"/>
                <a:gd name="connsiteY48" fmla="*/ 248128 h 248142"/>
                <a:gd name="connsiteX49" fmla="*/ 2517436 w 2554364"/>
                <a:gd name="connsiteY49" fmla="*/ 236535 h 248142"/>
                <a:gd name="connsiteX50" fmla="*/ 2554364 w 2554364"/>
                <a:gd name="connsiteY50"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259365 w 2554364"/>
                <a:gd name="connsiteY4" fmla="*/ 216809 h 248142"/>
                <a:gd name="connsiteX5" fmla="*/ 320565 w 2554364"/>
                <a:gd name="connsiteY5" fmla="*/ 215961 h 248142"/>
                <a:gd name="connsiteX6" fmla="*/ 361822 w 2554364"/>
                <a:gd name="connsiteY6" fmla="*/ 229546 h 248142"/>
                <a:gd name="connsiteX7" fmla="*/ 387880 w 2554364"/>
                <a:gd name="connsiteY7" fmla="*/ 205783 h 248142"/>
                <a:gd name="connsiteX8" fmla="*/ 441660 w 2554364"/>
                <a:gd name="connsiteY8" fmla="*/ 220342 h 248142"/>
                <a:gd name="connsiteX9" fmla="*/ 504354 w 2554364"/>
                <a:gd name="connsiteY9" fmla="*/ 180134 h 248142"/>
                <a:gd name="connsiteX10" fmla="*/ 533852 w 2554364"/>
                <a:gd name="connsiteY10" fmla="*/ 198842 h 248142"/>
                <a:gd name="connsiteX11" fmla="*/ 582690 w 2554364"/>
                <a:gd name="connsiteY11" fmla="*/ 165465 h 248142"/>
                <a:gd name="connsiteX12" fmla="*/ 660985 w 2554364"/>
                <a:gd name="connsiteY12" fmla="*/ 159492 h 248142"/>
                <a:gd name="connsiteX13" fmla="*/ 685719 w 2554364"/>
                <a:gd name="connsiteY13" fmla="*/ 123410 h 248142"/>
                <a:gd name="connsiteX14" fmla="*/ 717599 w 2554364"/>
                <a:gd name="connsiteY14" fmla="*/ 140373 h 248142"/>
                <a:gd name="connsiteX15" fmla="*/ 757588 w 2554364"/>
                <a:gd name="connsiteY15" fmla="*/ 98367 h 248142"/>
                <a:gd name="connsiteX16" fmla="*/ 800308 w 2554364"/>
                <a:gd name="connsiteY16" fmla="*/ 107064 h 248142"/>
                <a:gd name="connsiteX17" fmla="*/ 814881 w 2554364"/>
                <a:gd name="connsiteY17" fmla="*/ 67643 h 248142"/>
                <a:gd name="connsiteX18" fmla="*/ 842922 w 2554364"/>
                <a:gd name="connsiteY18" fmla="*/ 89946 h 248142"/>
                <a:gd name="connsiteX19" fmla="*/ 867268 w 2554364"/>
                <a:gd name="connsiteY19" fmla="*/ 65262 h 248142"/>
                <a:gd name="connsiteX20" fmla="*/ 891081 w 2554364"/>
                <a:gd name="connsiteY20" fmla="*/ 24780 h 248142"/>
                <a:gd name="connsiteX21" fmla="*/ 938706 w 2554364"/>
                <a:gd name="connsiteY21" fmla="*/ 65262 h 248142"/>
                <a:gd name="connsiteX22" fmla="*/ 1008542 w 2554364"/>
                <a:gd name="connsiteY22" fmla="*/ 2 h 248142"/>
                <a:gd name="connsiteX23" fmla="*/ 1055387 w 2554364"/>
                <a:gd name="connsiteY23" fmla="*/ 62880 h 248142"/>
                <a:gd name="connsiteX24" fmla="*/ 1121777 w 2554364"/>
                <a:gd name="connsiteY24" fmla="*/ 6901 h 248142"/>
                <a:gd name="connsiteX25" fmla="*/ 1170465 w 2554364"/>
                <a:gd name="connsiteY25" fmla="*/ 45382 h 248142"/>
                <a:gd name="connsiteX26" fmla="*/ 1224992 w 2554364"/>
                <a:gd name="connsiteY26" fmla="*/ 22674 h 248142"/>
                <a:gd name="connsiteX27" fmla="*/ 1260603 w 2554364"/>
                <a:gd name="connsiteY27" fmla="*/ 60674 h 248142"/>
                <a:gd name="connsiteX28" fmla="*/ 1302154 w 2554364"/>
                <a:gd name="connsiteY28" fmla="*/ 38823 h 248142"/>
                <a:gd name="connsiteX29" fmla="*/ 1342247 w 2554364"/>
                <a:gd name="connsiteY29" fmla="*/ 83834 h 248142"/>
                <a:gd name="connsiteX30" fmla="*/ 1393001 w 2554364"/>
                <a:gd name="connsiteY30" fmla="*/ 59296 h 248142"/>
                <a:gd name="connsiteX31" fmla="*/ 1430741 w 2554364"/>
                <a:gd name="connsiteY31" fmla="*/ 104818 h 248142"/>
                <a:gd name="connsiteX32" fmla="*/ 1488847 w 2554364"/>
                <a:gd name="connsiteY32" fmla="*/ 99352 h 248142"/>
                <a:gd name="connsiteX33" fmla="*/ 1518594 w 2554364"/>
                <a:gd name="connsiteY33" fmla="*/ 141374 h 248142"/>
                <a:gd name="connsiteX34" fmla="*/ 1569986 w 2554364"/>
                <a:gd name="connsiteY34" fmla="*/ 139965 h 248142"/>
                <a:gd name="connsiteX35" fmla="*/ 1599377 w 2554364"/>
                <a:gd name="connsiteY35" fmla="*/ 179820 h 248142"/>
                <a:gd name="connsiteX36" fmla="*/ 1645156 w 2554364"/>
                <a:gd name="connsiteY36" fmla="*/ 172921 h 248142"/>
                <a:gd name="connsiteX37" fmla="*/ 1701666 w 2554364"/>
                <a:gd name="connsiteY37" fmla="*/ 200531 h 248142"/>
                <a:gd name="connsiteX38" fmla="*/ 1763168 w 2554364"/>
                <a:gd name="connsiteY38" fmla="*/ 217793 h 248142"/>
                <a:gd name="connsiteX39" fmla="*/ 1846208 w 2554364"/>
                <a:gd name="connsiteY39" fmla="*/ 232807 h 248142"/>
                <a:gd name="connsiteX40" fmla="*/ 1910750 w 2554364"/>
                <a:gd name="connsiteY40" fmla="*/ 240822 h 248142"/>
                <a:gd name="connsiteX41" fmla="*/ 1984034 w 2554364"/>
                <a:gd name="connsiteY41" fmla="*/ 231079 h 248142"/>
                <a:gd name="connsiteX42" fmla="*/ 2043422 w 2554364"/>
                <a:gd name="connsiteY42" fmla="*/ 244509 h 248142"/>
                <a:gd name="connsiteX43" fmla="*/ 2116565 w 2554364"/>
                <a:gd name="connsiteY43" fmla="*/ 235909 h 248142"/>
                <a:gd name="connsiteX44" fmla="*/ 2208652 w 2554364"/>
                <a:gd name="connsiteY44" fmla="*/ 241257 h 248142"/>
                <a:gd name="connsiteX45" fmla="*/ 2265656 w 2554364"/>
                <a:gd name="connsiteY45" fmla="*/ 233637 h 248142"/>
                <a:gd name="connsiteX46" fmla="*/ 2321639 w 2554364"/>
                <a:gd name="connsiteY46" fmla="*/ 247229 h 248142"/>
                <a:gd name="connsiteX47" fmla="*/ 2394535 w 2554364"/>
                <a:gd name="connsiteY47" fmla="*/ 234672 h 248142"/>
                <a:gd name="connsiteX48" fmla="*/ 2477201 w 2554364"/>
                <a:gd name="connsiteY48" fmla="*/ 248128 h 248142"/>
                <a:gd name="connsiteX49" fmla="*/ 2517436 w 2554364"/>
                <a:gd name="connsiteY49" fmla="*/ 236535 h 248142"/>
                <a:gd name="connsiteX50" fmla="*/ 2554364 w 2554364"/>
                <a:gd name="connsiteY50"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265975 w 2554364"/>
                <a:gd name="connsiteY4" fmla="*/ 238036 h 248142"/>
                <a:gd name="connsiteX5" fmla="*/ 320565 w 2554364"/>
                <a:gd name="connsiteY5" fmla="*/ 215961 h 248142"/>
                <a:gd name="connsiteX6" fmla="*/ 361822 w 2554364"/>
                <a:gd name="connsiteY6" fmla="*/ 229546 h 248142"/>
                <a:gd name="connsiteX7" fmla="*/ 387880 w 2554364"/>
                <a:gd name="connsiteY7" fmla="*/ 205783 h 248142"/>
                <a:gd name="connsiteX8" fmla="*/ 441660 w 2554364"/>
                <a:gd name="connsiteY8" fmla="*/ 220342 h 248142"/>
                <a:gd name="connsiteX9" fmla="*/ 504354 w 2554364"/>
                <a:gd name="connsiteY9" fmla="*/ 180134 h 248142"/>
                <a:gd name="connsiteX10" fmla="*/ 533852 w 2554364"/>
                <a:gd name="connsiteY10" fmla="*/ 198842 h 248142"/>
                <a:gd name="connsiteX11" fmla="*/ 582690 w 2554364"/>
                <a:gd name="connsiteY11" fmla="*/ 165465 h 248142"/>
                <a:gd name="connsiteX12" fmla="*/ 660985 w 2554364"/>
                <a:gd name="connsiteY12" fmla="*/ 159492 h 248142"/>
                <a:gd name="connsiteX13" fmla="*/ 685719 w 2554364"/>
                <a:gd name="connsiteY13" fmla="*/ 123410 h 248142"/>
                <a:gd name="connsiteX14" fmla="*/ 717599 w 2554364"/>
                <a:gd name="connsiteY14" fmla="*/ 140373 h 248142"/>
                <a:gd name="connsiteX15" fmla="*/ 757588 w 2554364"/>
                <a:gd name="connsiteY15" fmla="*/ 98367 h 248142"/>
                <a:gd name="connsiteX16" fmla="*/ 800308 w 2554364"/>
                <a:gd name="connsiteY16" fmla="*/ 107064 h 248142"/>
                <a:gd name="connsiteX17" fmla="*/ 814881 w 2554364"/>
                <a:gd name="connsiteY17" fmla="*/ 67643 h 248142"/>
                <a:gd name="connsiteX18" fmla="*/ 842922 w 2554364"/>
                <a:gd name="connsiteY18" fmla="*/ 89946 h 248142"/>
                <a:gd name="connsiteX19" fmla="*/ 867268 w 2554364"/>
                <a:gd name="connsiteY19" fmla="*/ 65262 h 248142"/>
                <a:gd name="connsiteX20" fmla="*/ 891081 w 2554364"/>
                <a:gd name="connsiteY20" fmla="*/ 24780 h 248142"/>
                <a:gd name="connsiteX21" fmla="*/ 938706 w 2554364"/>
                <a:gd name="connsiteY21" fmla="*/ 65262 h 248142"/>
                <a:gd name="connsiteX22" fmla="*/ 1008542 w 2554364"/>
                <a:gd name="connsiteY22" fmla="*/ 2 h 248142"/>
                <a:gd name="connsiteX23" fmla="*/ 1055387 w 2554364"/>
                <a:gd name="connsiteY23" fmla="*/ 62880 h 248142"/>
                <a:gd name="connsiteX24" fmla="*/ 1121777 w 2554364"/>
                <a:gd name="connsiteY24" fmla="*/ 6901 h 248142"/>
                <a:gd name="connsiteX25" fmla="*/ 1170465 w 2554364"/>
                <a:gd name="connsiteY25" fmla="*/ 45382 h 248142"/>
                <a:gd name="connsiteX26" fmla="*/ 1224992 w 2554364"/>
                <a:gd name="connsiteY26" fmla="*/ 22674 h 248142"/>
                <a:gd name="connsiteX27" fmla="*/ 1260603 w 2554364"/>
                <a:gd name="connsiteY27" fmla="*/ 60674 h 248142"/>
                <a:gd name="connsiteX28" fmla="*/ 1302154 w 2554364"/>
                <a:gd name="connsiteY28" fmla="*/ 38823 h 248142"/>
                <a:gd name="connsiteX29" fmla="*/ 1342247 w 2554364"/>
                <a:gd name="connsiteY29" fmla="*/ 83834 h 248142"/>
                <a:gd name="connsiteX30" fmla="*/ 1393001 w 2554364"/>
                <a:gd name="connsiteY30" fmla="*/ 59296 h 248142"/>
                <a:gd name="connsiteX31" fmla="*/ 1430741 w 2554364"/>
                <a:gd name="connsiteY31" fmla="*/ 104818 h 248142"/>
                <a:gd name="connsiteX32" fmla="*/ 1488847 w 2554364"/>
                <a:gd name="connsiteY32" fmla="*/ 99352 h 248142"/>
                <a:gd name="connsiteX33" fmla="*/ 1518594 w 2554364"/>
                <a:gd name="connsiteY33" fmla="*/ 141374 h 248142"/>
                <a:gd name="connsiteX34" fmla="*/ 1569986 w 2554364"/>
                <a:gd name="connsiteY34" fmla="*/ 139965 h 248142"/>
                <a:gd name="connsiteX35" fmla="*/ 1599377 w 2554364"/>
                <a:gd name="connsiteY35" fmla="*/ 179820 h 248142"/>
                <a:gd name="connsiteX36" fmla="*/ 1645156 w 2554364"/>
                <a:gd name="connsiteY36" fmla="*/ 172921 h 248142"/>
                <a:gd name="connsiteX37" fmla="*/ 1701666 w 2554364"/>
                <a:gd name="connsiteY37" fmla="*/ 200531 h 248142"/>
                <a:gd name="connsiteX38" fmla="*/ 1763168 w 2554364"/>
                <a:gd name="connsiteY38" fmla="*/ 217793 h 248142"/>
                <a:gd name="connsiteX39" fmla="*/ 1846208 w 2554364"/>
                <a:gd name="connsiteY39" fmla="*/ 232807 h 248142"/>
                <a:gd name="connsiteX40" fmla="*/ 1910750 w 2554364"/>
                <a:gd name="connsiteY40" fmla="*/ 240822 h 248142"/>
                <a:gd name="connsiteX41" fmla="*/ 1984034 w 2554364"/>
                <a:gd name="connsiteY41" fmla="*/ 231079 h 248142"/>
                <a:gd name="connsiteX42" fmla="*/ 2043422 w 2554364"/>
                <a:gd name="connsiteY42" fmla="*/ 244509 h 248142"/>
                <a:gd name="connsiteX43" fmla="*/ 2116565 w 2554364"/>
                <a:gd name="connsiteY43" fmla="*/ 235909 h 248142"/>
                <a:gd name="connsiteX44" fmla="*/ 2208652 w 2554364"/>
                <a:gd name="connsiteY44" fmla="*/ 241257 h 248142"/>
                <a:gd name="connsiteX45" fmla="*/ 2265656 w 2554364"/>
                <a:gd name="connsiteY45" fmla="*/ 233637 h 248142"/>
                <a:gd name="connsiteX46" fmla="*/ 2321639 w 2554364"/>
                <a:gd name="connsiteY46" fmla="*/ 247229 h 248142"/>
                <a:gd name="connsiteX47" fmla="*/ 2394535 w 2554364"/>
                <a:gd name="connsiteY47" fmla="*/ 234672 h 248142"/>
                <a:gd name="connsiteX48" fmla="*/ 2477201 w 2554364"/>
                <a:gd name="connsiteY48" fmla="*/ 248128 h 248142"/>
                <a:gd name="connsiteX49" fmla="*/ 2517436 w 2554364"/>
                <a:gd name="connsiteY49" fmla="*/ 236535 h 248142"/>
                <a:gd name="connsiteX50" fmla="*/ 2554364 w 2554364"/>
                <a:gd name="connsiteY50"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76739 w 2554364"/>
                <a:gd name="connsiteY3" fmla="*/ 222469 h 248142"/>
                <a:gd name="connsiteX4" fmla="*/ 209470 w 2554364"/>
                <a:gd name="connsiteY4" fmla="*/ 237542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17599 w 2554364"/>
                <a:gd name="connsiteY15" fmla="*/ 140373 h 248142"/>
                <a:gd name="connsiteX16" fmla="*/ 757588 w 2554364"/>
                <a:gd name="connsiteY16" fmla="*/ 98367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59296 h 248142"/>
                <a:gd name="connsiteX32" fmla="*/ 1430741 w 2554364"/>
                <a:gd name="connsiteY32" fmla="*/ 104818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701666 w 2554364"/>
                <a:gd name="connsiteY38" fmla="*/ 200531 h 248142"/>
                <a:gd name="connsiteX39" fmla="*/ 1763168 w 2554364"/>
                <a:gd name="connsiteY39" fmla="*/ 217793 h 248142"/>
                <a:gd name="connsiteX40" fmla="*/ 1846208 w 2554364"/>
                <a:gd name="connsiteY40" fmla="*/ 232807 h 248142"/>
                <a:gd name="connsiteX41" fmla="*/ 1910750 w 2554364"/>
                <a:gd name="connsiteY41" fmla="*/ 240822 h 248142"/>
                <a:gd name="connsiteX42" fmla="*/ 1984034 w 2554364"/>
                <a:gd name="connsiteY42" fmla="*/ 231079 h 248142"/>
                <a:gd name="connsiteX43" fmla="*/ 2043422 w 2554364"/>
                <a:gd name="connsiteY43" fmla="*/ 244509 h 248142"/>
                <a:gd name="connsiteX44" fmla="*/ 2116565 w 2554364"/>
                <a:gd name="connsiteY44" fmla="*/ 235909 h 248142"/>
                <a:gd name="connsiteX45" fmla="*/ 2208652 w 2554364"/>
                <a:gd name="connsiteY45" fmla="*/ 241257 h 248142"/>
                <a:gd name="connsiteX46" fmla="*/ 2265656 w 2554364"/>
                <a:gd name="connsiteY46" fmla="*/ 233637 h 248142"/>
                <a:gd name="connsiteX47" fmla="*/ 2321639 w 2554364"/>
                <a:gd name="connsiteY47" fmla="*/ 247229 h 248142"/>
                <a:gd name="connsiteX48" fmla="*/ 2394535 w 2554364"/>
                <a:gd name="connsiteY48" fmla="*/ 234672 h 248142"/>
                <a:gd name="connsiteX49" fmla="*/ 2477201 w 2554364"/>
                <a:gd name="connsiteY49" fmla="*/ 248128 h 248142"/>
                <a:gd name="connsiteX50" fmla="*/ 2517436 w 2554364"/>
                <a:gd name="connsiteY50" fmla="*/ 236535 h 248142"/>
                <a:gd name="connsiteX51" fmla="*/ 2554364 w 2554364"/>
                <a:gd name="connsiteY51"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76739 w 2554364"/>
                <a:gd name="connsiteY3" fmla="*/ 222469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17599 w 2554364"/>
                <a:gd name="connsiteY15" fmla="*/ 140373 h 248142"/>
                <a:gd name="connsiteX16" fmla="*/ 757588 w 2554364"/>
                <a:gd name="connsiteY16" fmla="*/ 98367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59296 h 248142"/>
                <a:gd name="connsiteX32" fmla="*/ 1430741 w 2554364"/>
                <a:gd name="connsiteY32" fmla="*/ 104818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701666 w 2554364"/>
                <a:gd name="connsiteY38" fmla="*/ 200531 h 248142"/>
                <a:gd name="connsiteX39" fmla="*/ 1763168 w 2554364"/>
                <a:gd name="connsiteY39" fmla="*/ 217793 h 248142"/>
                <a:gd name="connsiteX40" fmla="*/ 1846208 w 2554364"/>
                <a:gd name="connsiteY40" fmla="*/ 232807 h 248142"/>
                <a:gd name="connsiteX41" fmla="*/ 1910750 w 2554364"/>
                <a:gd name="connsiteY41" fmla="*/ 240822 h 248142"/>
                <a:gd name="connsiteX42" fmla="*/ 1984034 w 2554364"/>
                <a:gd name="connsiteY42" fmla="*/ 231079 h 248142"/>
                <a:gd name="connsiteX43" fmla="*/ 2043422 w 2554364"/>
                <a:gd name="connsiteY43" fmla="*/ 244509 h 248142"/>
                <a:gd name="connsiteX44" fmla="*/ 2116565 w 2554364"/>
                <a:gd name="connsiteY44" fmla="*/ 235909 h 248142"/>
                <a:gd name="connsiteX45" fmla="*/ 2208652 w 2554364"/>
                <a:gd name="connsiteY45" fmla="*/ 241257 h 248142"/>
                <a:gd name="connsiteX46" fmla="*/ 2265656 w 2554364"/>
                <a:gd name="connsiteY46" fmla="*/ 233637 h 248142"/>
                <a:gd name="connsiteX47" fmla="*/ 2321639 w 2554364"/>
                <a:gd name="connsiteY47" fmla="*/ 247229 h 248142"/>
                <a:gd name="connsiteX48" fmla="*/ 2394535 w 2554364"/>
                <a:gd name="connsiteY48" fmla="*/ 234672 h 248142"/>
                <a:gd name="connsiteX49" fmla="*/ 2477201 w 2554364"/>
                <a:gd name="connsiteY49" fmla="*/ 248128 h 248142"/>
                <a:gd name="connsiteX50" fmla="*/ 2517436 w 2554364"/>
                <a:gd name="connsiteY50" fmla="*/ 236535 h 248142"/>
                <a:gd name="connsiteX51" fmla="*/ 2554364 w 2554364"/>
                <a:gd name="connsiteY51"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17599 w 2554364"/>
                <a:gd name="connsiteY15" fmla="*/ 140373 h 248142"/>
                <a:gd name="connsiteX16" fmla="*/ 757588 w 2554364"/>
                <a:gd name="connsiteY16" fmla="*/ 98367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59296 h 248142"/>
                <a:gd name="connsiteX32" fmla="*/ 1430741 w 2554364"/>
                <a:gd name="connsiteY32" fmla="*/ 104818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701666 w 2554364"/>
                <a:gd name="connsiteY38" fmla="*/ 200531 h 248142"/>
                <a:gd name="connsiteX39" fmla="*/ 1763168 w 2554364"/>
                <a:gd name="connsiteY39" fmla="*/ 217793 h 248142"/>
                <a:gd name="connsiteX40" fmla="*/ 1846208 w 2554364"/>
                <a:gd name="connsiteY40" fmla="*/ 232807 h 248142"/>
                <a:gd name="connsiteX41" fmla="*/ 1910750 w 2554364"/>
                <a:gd name="connsiteY41" fmla="*/ 240822 h 248142"/>
                <a:gd name="connsiteX42" fmla="*/ 1984034 w 2554364"/>
                <a:gd name="connsiteY42" fmla="*/ 231079 h 248142"/>
                <a:gd name="connsiteX43" fmla="*/ 2043422 w 2554364"/>
                <a:gd name="connsiteY43" fmla="*/ 244509 h 248142"/>
                <a:gd name="connsiteX44" fmla="*/ 2116565 w 2554364"/>
                <a:gd name="connsiteY44" fmla="*/ 235909 h 248142"/>
                <a:gd name="connsiteX45" fmla="*/ 2208652 w 2554364"/>
                <a:gd name="connsiteY45" fmla="*/ 241257 h 248142"/>
                <a:gd name="connsiteX46" fmla="*/ 2265656 w 2554364"/>
                <a:gd name="connsiteY46" fmla="*/ 233637 h 248142"/>
                <a:gd name="connsiteX47" fmla="*/ 2321639 w 2554364"/>
                <a:gd name="connsiteY47" fmla="*/ 247229 h 248142"/>
                <a:gd name="connsiteX48" fmla="*/ 2394535 w 2554364"/>
                <a:gd name="connsiteY48" fmla="*/ 234672 h 248142"/>
                <a:gd name="connsiteX49" fmla="*/ 2477201 w 2554364"/>
                <a:gd name="connsiteY49" fmla="*/ 248128 h 248142"/>
                <a:gd name="connsiteX50" fmla="*/ 2517436 w 2554364"/>
                <a:gd name="connsiteY50" fmla="*/ 236535 h 248142"/>
                <a:gd name="connsiteX51" fmla="*/ 2554364 w 2554364"/>
                <a:gd name="connsiteY51"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17599 w 2554364"/>
                <a:gd name="connsiteY15" fmla="*/ 140373 h 248142"/>
                <a:gd name="connsiteX16" fmla="*/ 757588 w 2554364"/>
                <a:gd name="connsiteY16" fmla="*/ 98367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59296 h 248142"/>
                <a:gd name="connsiteX32" fmla="*/ 1430741 w 2554364"/>
                <a:gd name="connsiteY32" fmla="*/ 104818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685141 w 2554364"/>
                <a:gd name="connsiteY38" fmla="*/ 209021 h 248142"/>
                <a:gd name="connsiteX39" fmla="*/ 1763168 w 2554364"/>
                <a:gd name="connsiteY39" fmla="*/ 217793 h 248142"/>
                <a:gd name="connsiteX40" fmla="*/ 1846208 w 2554364"/>
                <a:gd name="connsiteY40" fmla="*/ 232807 h 248142"/>
                <a:gd name="connsiteX41" fmla="*/ 1910750 w 2554364"/>
                <a:gd name="connsiteY41" fmla="*/ 240822 h 248142"/>
                <a:gd name="connsiteX42" fmla="*/ 1984034 w 2554364"/>
                <a:gd name="connsiteY42" fmla="*/ 231079 h 248142"/>
                <a:gd name="connsiteX43" fmla="*/ 2043422 w 2554364"/>
                <a:gd name="connsiteY43" fmla="*/ 244509 h 248142"/>
                <a:gd name="connsiteX44" fmla="*/ 2116565 w 2554364"/>
                <a:gd name="connsiteY44" fmla="*/ 235909 h 248142"/>
                <a:gd name="connsiteX45" fmla="*/ 2208652 w 2554364"/>
                <a:gd name="connsiteY45" fmla="*/ 241257 h 248142"/>
                <a:gd name="connsiteX46" fmla="*/ 2265656 w 2554364"/>
                <a:gd name="connsiteY46" fmla="*/ 233637 h 248142"/>
                <a:gd name="connsiteX47" fmla="*/ 2321639 w 2554364"/>
                <a:gd name="connsiteY47" fmla="*/ 247229 h 248142"/>
                <a:gd name="connsiteX48" fmla="*/ 2394535 w 2554364"/>
                <a:gd name="connsiteY48" fmla="*/ 234672 h 248142"/>
                <a:gd name="connsiteX49" fmla="*/ 2477201 w 2554364"/>
                <a:gd name="connsiteY49" fmla="*/ 248128 h 248142"/>
                <a:gd name="connsiteX50" fmla="*/ 2517436 w 2554364"/>
                <a:gd name="connsiteY50" fmla="*/ 236535 h 248142"/>
                <a:gd name="connsiteX51" fmla="*/ 2554364 w 2554364"/>
                <a:gd name="connsiteY51"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17599 w 2554364"/>
                <a:gd name="connsiteY15" fmla="*/ 140373 h 248142"/>
                <a:gd name="connsiteX16" fmla="*/ 757588 w 2554364"/>
                <a:gd name="connsiteY16" fmla="*/ 98367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59296 h 248142"/>
                <a:gd name="connsiteX32" fmla="*/ 1430741 w 2554364"/>
                <a:gd name="connsiteY32" fmla="*/ 104818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685141 w 2554364"/>
                <a:gd name="connsiteY38" fmla="*/ 209021 h 248142"/>
                <a:gd name="connsiteX39" fmla="*/ 1726812 w 2554364"/>
                <a:gd name="connsiteY39" fmla="*/ 201243 h 248142"/>
                <a:gd name="connsiteX40" fmla="*/ 1763168 w 2554364"/>
                <a:gd name="connsiteY40" fmla="*/ 217793 h 248142"/>
                <a:gd name="connsiteX41" fmla="*/ 1846208 w 2554364"/>
                <a:gd name="connsiteY41" fmla="*/ 232807 h 248142"/>
                <a:gd name="connsiteX42" fmla="*/ 1910750 w 2554364"/>
                <a:gd name="connsiteY42" fmla="*/ 240822 h 248142"/>
                <a:gd name="connsiteX43" fmla="*/ 1984034 w 2554364"/>
                <a:gd name="connsiteY43" fmla="*/ 231079 h 248142"/>
                <a:gd name="connsiteX44" fmla="*/ 2043422 w 2554364"/>
                <a:gd name="connsiteY44" fmla="*/ 244509 h 248142"/>
                <a:gd name="connsiteX45" fmla="*/ 2116565 w 2554364"/>
                <a:gd name="connsiteY45" fmla="*/ 235909 h 248142"/>
                <a:gd name="connsiteX46" fmla="*/ 2208652 w 2554364"/>
                <a:gd name="connsiteY46" fmla="*/ 241257 h 248142"/>
                <a:gd name="connsiteX47" fmla="*/ 2265656 w 2554364"/>
                <a:gd name="connsiteY47" fmla="*/ 233637 h 248142"/>
                <a:gd name="connsiteX48" fmla="*/ 2321639 w 2554364"/>
                <a:gd name="connsiteY48" fmla="*/ 247229 h 248142"/>
                <a:gd name="connsiteX49" fmla="*/ 2394535 w 2554364"/>
                <a:gd name="connsiteY49" fmla="*/ 234672 h 248142"/>
                <a:gd name="connsiteX50" fmla="*/ 2477201 w 2554364"/>
                <a:gd name="connsiteY50" fmla="*/ 248128 h 248142"/>
                <a:gd name="connsiteX51" fmla="*/ 2517436 w 2554364"/>
                <a:gd name="connsiteY51" fmla="*/ 236535 h 248142"/>
                <a:gd name="connsiteX52" fmla="*/ 2554364 w 2554364"/>
                <a:gd name="connsiteY52"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17599 w 2554364"/>
                <a:gd name="connsiteY15" fmla="*/ 140373 h 248142"/>
                <a:gd name="connsiteX16" fmla="*/ 757588 w 2554364"/>
                <a:gd name="connsiteY16" fmla="*/ 98367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59296 h 248142"/>
                <a:gd name="connsiteX32" fmla="*/ 1430741 w 2554364"/>
                <a:gd name="connsiteY32" fmla="*/ 104818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675226 w 2554364"/>
                <a:gd name="connsiteY38" fmla="*/ 211852 h 248142"/>
                <a:gd name="connsiteX39" fmla="*/ 1726812 w 2554364"/>
                <a:gd name="connsiteY39" fmla="*/ 201243 h 248142"/>
                <a:gd name="connsiteX40" fmla="*/ 1763168 w 2554364"/>
                <a:gd name="connsiteY40" fmla="*/ 217793 h 248142"/>
                <a:gd name="connsiteX41" fmla="*/ 1846208 w 2554364"/>
                <a:gd name="connsiteY41" fmla="*/ 232807 h 248142"/>
                <a:gd name="connsiteX42" fmla="*/ 1910750 w 2554364"/>
                <a:gd name="connsiteY42" fmla="*/ 240822 h 248142"/>
                <a:gd name="connsiteX43" fmla="*/ 1984034 w 2554364"/>
                <a:gd name="connsiteY43" fmla="*/ 231079 h 248142"/>
                <a:gd name="connsiteX44" fmla="*/ 2043422 w 2554364"/>
                <a:gd name="connsiteY44" fmla="*/ 244509 h 248142"/>
                <a:gd name="connsiteX45" fmla="*/ 2116565 w 2554364"/>
                <a:gd name="connsiteY45" fmla="*/ 235909 h 248142"/>
                <a:gd name="connsiteX46" fmla="*/ 2208652 w 2554364"/>
                <a:gd name="connsiteY46" fmla="*/ 241257 h 248142"/>
                <a:gd name="connsiteX47" fmla="*/ 2265656 w 2554364"/>
                <a:gd name="connsiteY47" fmla="*/ 233637 h 248142"/>
                <a:gd name="connsiteX48" fmla="*/ 2321639 w 2554364"/>
                <a:gd name="connsiteY48" fmla="*/ 247229 h 248142"/>
                <a:gd name="connsiteX49" fmla="*/ 2394535 w 2554364"/>
                <a:gd name="connsiteY49" fmla="*/ 234672 h 248142"/>
                <a:gd name="connsiteX50" fmla="*/ 2477201 w 2554364"/>
                <a:gd name="connsiteY50" fmla="*/ 248128 h 248142"/>
                <a:gd name="connsiteX51" fmla="*/ 2517436 w 2554364"/>
                <a:gd name="connsiteY51" fmla="*/ 236535 h 248142"/>
                <a:gd name="connsiteX52" fmla="*/ 2554364 w 2554364"/>
                <a:gd name="connsiteY52"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17599 w 2554364"/>
                <a:gd name="connsiteY15" fmla="*/ 140373 h 248142"/>
                <a:gd name="connsiteX16" fmla="*/ 757588 w 2554364"/>
                <a:gd name="connsiteY16" fmla="*/ 98367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59296 h 248142"/>
                <a:gd name="connsiteX32" fmla="*/ 1430741 w 2554364"/>
                <a:gd name="connsiteY32" fmla="*/ 104818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675226 w 2554364"/>
                <a:gd name="connsiteY38" fmla="*/ 211852 h 248142"/>
                <a:gd name="connsiteX39" fmla="*/ 1726812 w 2554364"/>
                <a:gd name="connsiteY39" fmla="*/ 201243 h 248142"/>
                <a:gd name="connsiteX40" fmla="*/ 1756558 w 2554364"/>
                <a:gd name="connsiteY40" fmla="*/ 227699 h 248142"/>
                <a:gd name="connsiteX41" fmla="*/ 1846208 w 2554364"/>
                <a:gd name="connsiteY41" fmla="*/ 232807 h 248142"/>
                <a:gd name="connsiteX42" fmla="*/ 1910750 w 2554364"/>
                <a:gd name="connsiteY42" fmla="*/ 240822 h 248142"/>
                <a:gd name="connsiteX43" fmla="*/ 1984034 w 2554364"/>
                <a:gd name="connsiteY43" fmla="*/ 231079 h 248142"/>
                <a:gd name="connsiteX44" fmla="*/ 2043422 w 2554364"/>
                <a:gd name="connsiteY44" fmla="*/ 244509 h 248142"/>
                <a:gd name="connsiteX45" fmla="*/ 2116565 w 2554364"/>
                <a:gd name="connsiteY45" fmla="*/ 235909 h 248142"/>
                <a:gd name="connsiteX46" fmla="*/ 2208652 w 2554364"/>
                <a:gd name="connsiteY46" fmla="*/ 241257 h 248142"/>
                <a:gd name="connsiteX47" fmla="*/ 2265656 w 2554364"/>
                <a:gd name="connsiteY47" fmla="*/ 233637 h 248142"/>
                <a:gd name="connsiteX48" fmla="*/ 2321639 w 2554364"/>
                <a:gd name="connsiteY48" fmla="*/ 247229 h 248142"/>
                <a:gd name="connsiteX49" fmla="*/ 2394535 w 2554364"/>
                <a:gd name="connsiteY49" fmla="*/ 234672 h 248142"/>
                <a:gd name="connsiteX50" fmla="*/ 2477201 w 2554364"/>
                <a:gd name="connsiteY50" fmla="*/ 248128 h 248142"/>
                <a:gd name="connsiteX51" fmla="*/ 2517436 w 2554364"/>
                <a:gd name="connsiteY51" fmla="*/ 236535 h 248142"/>
                <a:gd name="connsiteX52" fmla="*/ 2554364 w 2554364"/>
                <a:gd name="connsiteY52"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17599 w 2554364"/>
                <a:gd name="connsiteY15" fmla="*/ 140373 h 248142"/>
                <a:gd name="connsiteX16" fmla="*/ 757588 w 2554364"/>
                <a:gd name="connsiteY16" fmla="*/ 98367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49390 h 248142"/>
                <a:gd name="connsiteX32" fmla="*/ 1430741 w 2554364"/>
                <a:gd name="connsiteY32" fmla="*/ 104818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675226 w 2554364"/>
                <a:gd name="connsiteY38" fmla="*/ 211852 h 248142"/>
                <a:gd name="connsiteX39" fmla="*/ 1726812 w 2554364"/>
                <a:gd name="connsiteY39" fmla="*/ 201243 h 248142"/>
                <a:gd name="connsiteX40" fmla="*/ 1756558 w 2554364"/>
                <a:gd name="connsiteY40" fmla="*/ 227699 h 248142"/>
                <a:gd name="connsiteX41" fmla="*/ 1846208 w 2554364"/>
                <a:gd name="connsiteY41" fmla="*/ 232807 h 248142"/>
                <a:gd name="connsiteX42" fmla="*/ 1910750 w 2554364"/>
                <a:gd name="connsiteY42" fmla="*/ 240822 h 248142"/>
                <a:gd name="connsiteX43" fmla="*/ 1984034 w 2554364"/>
                <a:gd name="connsiteY43" fmla="*/ 231079 h 248142"/>
                <a:gd name="connsiteX44" fmla="*/ 2043422 w 2554364"/>
                <a:gd name="connsiteY44" fmla="*/ 244509 h 248142"/>
                <a:gd name="connsiteX45" fmla="*/ 2116565 w 2554364"/>
                <a:gd name="connsiteY45" fmla="*/ 235909 h 248142"/>
                <a:gd name="connsiteX46" fmla="*/ 2208652 w 2554364"/>
                <a:gd name="connsiteY46" fmla="*/ 241257 h 248142"/>
                <a:gd name="connsiteX47" fmla="*/ 2265656 w 2554364"/>
                <a:gd name="connsiteY47" fmla="*/ 233637 h 248142"/>
                <a:gd name="connsiteX48" fmla="*/ 2321639 w 2554364"/>
                <a:gd name="connsiteY48" fmla="*/ 247229 h 248142"/>
                <a:gd name="connsiteX49" fmla="*/ 2394535 w 2554364"/>
                <a:gd name="connsiteY49" fmla="*/ 234672 h 248142"/>
                <a:gd name="connsiteX50" fmla="*/ 2477201 w 2554364"/>
                <a:gd name="connsiteY50" fmla="*/ 248128 h 248142"/>
                <a:gd name="connsiteX51" fmla="*/ 2517436 w 2554364"/>
                <a:gd name="connsiteY51" fmla="*/ 236535 h 248142"/>
                <a:gd name="connsiteX52" fmla="*/ 2554364 w 2554364"/>
                <a:gd name="connsiteY52"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17599 w 2554364"/>
                <a:gd name="connsiteY15" fmla="*/ 140373 h 248142"/>
                <a:gd name="connsiteX16" fmla="*/ 757588 w 2554364"/>
                <a:gd name="connsiteY16" fmla="*/ 98367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49390 h 248142"/>
                <a:gd name="connsiteX32" fmla="*/ 1424130 w 2554364"/>
                <a:gd name="connsiteY32" fmla="*/ 117554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675226 w 2554364"/>
                <a:gd name="connsiteY38" fmla="*/ 211852 h 248142"/>
                <a:gd name="connsiteX39" fmla="*/ 1726812 w 2554364"/>
                <a:gd name="connsiteY39" fmla="*/ 201243 h 248142"/>
                <a:gd name="connsiteX40" fmla="*/ 1756558 w 2554364"/>
                <a:gd name="connsiteY40" fmla="*/ 227699 h 248142"/>
                <a:gd name="connsiteX41" fmla="*/ 1846208 w 2554364"/>
                <a:gd name="connsiteY41" fmla="*/ 232807 h 248142"/>
                <a:gd name="connsiteX42" fmla="*/ 1910750 w 2554364"/>
                <a:gd name="connsiteY42" fmla="*/ 240822 h 248142"/>
                <a:gd name="connsiteX43" fmla="*/ 1984034 w 2554364"/>
                <a:gd name="connsiteY43" fmla="*/ 231079 h 248142"/>
                <a:gd name="connsiteX44" fmla="*/ 2043422 w 2554364"/>
                <a:gd name="connsiteY44" fmla="*/ 244509 h 248142"/>
                <a:gd name="connsiteX45" fmla="*/ 2116565 w 2554364"/>
                <a:gd name="connsiteY45" fmla="*/ 235909 h 248142"/>
                <a:gd name="connsiteX46" fmla="*/ 2208652 w 2554364"/>
                <a:gd name="connsiteY46" fmla="*/ 241257 h 248142"/>
                <a:gd name="connsiteX47" fmla="*/ 2265656 w 2554364"/>
                <a:gd name="connsiteY47" fmla="*/ 233637 h 248142"/>
                <a:gd name="connsiteX48" fmla="*/ 2321639 w 2554364"/>
                <a:gd name="connsiteY48" fmla="*/ 247229 h 248142"/>
                <a:gd name="connsiteX49" fmla="*/ 2394535 w 2554364"/>
                <a:gd name="connsiteY49" fmla="*/ 234672 h 248142"/>
                <a:gd name="connsiteX50" fmla="*/ 2477201 w 2554364"/>
                <a:gd name="connsiteY50" fmla="*/ 248128 h 248142"/>
                <a:gd name="connsiteX51" fmla="*/ 2517436 w 2554364"/>
                <a:gd name="connsiteY51" fmla="*/ 236535 h 248142"/>
                <a:gd name="connsiteX52" fmla="*/ 2554364 w 2554364"/>
                <a:gd name="connsiteY52"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17599 w 2554364"/>
                <a:gd name="connsiteY15" fmla="*/ 140373 h 248142"/>
                <a:gd name="connsiteX16" fmla="*/ 757588 w 2554364"/>
                <a:gd name="connsiteY16" fmla="*/ 77140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49390 h 248142"/>
                <a:gd name="connsiteX32" fmla="*/ 1424130 w 2554364"/>
                <a:gd name="connsiteY32" fmla="*/ 117554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675226 w 2554364"/>
                <a:gd name="connsiteY38" fmla="*/ 211852 h 248142"/>
                <a:gd name="connsiteX39" fmla="*/ 1726812 w 2554364"/>
                <a:gd name="connsiteY39" fmla="*/ 201243 h 248142"/>
                <a:gd name="connsiteX40" fmla="*/ 1756558 w 2554364"/>
                <a:gd name="connsiteY40" fmla="*/ 227699 h 248142"/>
                <a:gd name="connsiteX41" fmla="*/ 1846208 w 2554364"/>
                <a:gd name="connsiteY41" fmla="*/ 232807 h 248142"/>
                <a:gd name="connsiteX42" fmla="*/ 1910750 w 2554364"/>
                <a:gd name="connsiteY42" fmla="*/ 240822 h 248142"/>
                <a:gd name="connsiteX43" fmla="*/ 1984034 w 2554364"/>
                <a:gd name="connsiteY43" fmla="*/ 231079 h 248142"/>
                <a:gd name="connsiteX44" fmla="*/ 2043422 w 2554364"/>
                <a:gd name="connsiteY44" fmla="*/ 244509 h 248142"/>
                <a:gd name="connsiteX45" fmla="*/ 2116565 w 2554364"/>
                <a:gd name="connsiteY45" fmla="*/ 235909 h 248142"/>
                <a:gd name="connsiteX46" fmla="*/ 2208652 w 2554364"/>
                <a:gd name="connsiteY46" fmla="*/ 241257 h 248142"/>
                <a:gd name="connsiteX47" fmla="*/ 2265656 w 2554364"/>
                <a:gd name="connsiteY47" fmla="*/ 233637 h 248142"/>
                <a:gd name="connsiteX48" fmla="*/ 2321639 w 2554364"/>
                <a:gd name="connsiteY48" fmla="*/ 247229 h 248142"/>
                <a:gd name="connsiteX49" fmla="*/ 2394535 w 2554364"/>
                <a:gd name="connsiteY49" fmla="*/ 234672 h 248142"/>
                <a:gd name="connsiteX50" fmla="*/ 2477201 w 2554364"/>
                <a:gd name="connsiteY50" fmla="*/ 248128 h 248142"/>
                <a:gd name="connsiteX51" fmla="*/ 2517436 w 2554364"/>
                <a:gd name="connsiteY51" fmla="*/ 236535 h 248142"/>
                <a:gd name="connsiteX52" fmla="*/ 2554364 w 2554364"/>
                <a:gd name="connsiteY52"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27513 w 2554364"/>
                <a:gd name="connsiteY15" fmla="*/ 143203 h 248142"/>
                <a:gd name="connsiteX16" fmla="*/ 757588 w 2554364"/>
                <a:gd name="connsiteY16" fmla="*/ 77140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49390 h 248142"/>
                <a:gd name="connsiteX32" fmla="*/ 1424130 w 2554364"/>
                <a:gd name="connsiteY32" fmla="*/ 117554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675226 w 2554364"/>
                <a:gd name="connsiteY38" fmla="*/ 211852 h 248142"/>
                <a:gd name="connsiteX39" fmla="*/ 1726812 w 2554364"/>
                <a:gd name="connsiteY39" fmla="*/ 201243 h 248142"/>
                <a:gd name="connsiteX40" fmla="*/ 1756558 w 2554364"/>
                <a:gd name="connsiteY40" fmla="*/ 227699 h 248142"/>
                <a:gd name="connsiteX41" fmla="*/ 1846208 w 2554364"/>
                <a:gd name="connsiteY41" fmla="*/ 232807 h 248142"/>
                <a:gd name="connsiteX42" fmla="*/ 1910750 w 2554364"/>
                <a:gd name="connsiteY42" fmla="*/ 240822 h 248142"/>
                <a:gd name="connsiteX43" fmla="*/ 1984034 w 2554364"/>
                <a:gd name="connsiteY43" fmla="*/ 231079 h 248142"/>
                <a:gd name="connsiteX44" fmla="*/ 2043422 w 2554364"/>
                <a:gd name="connsiteY44" fmla="*/ 244509 h 248142"/>
                <a:gd name="connsiteX45" fmla="*/ 2116565 w 2554364"/>
                <a:gd name="connsiteY45" fmla="*/ 235909 h 248142"/>
                <a:gd name="connsiteX46" fmla="*/ 2208652 w 2554364"/>
                <a:gd name="connsiteY46" fmla="*/ 241257 h 248142"/>
                <a:gd name="connsiteX47" fmla="*/ 2265656 w 2554364"/>
                <a:gd name="connsiteY47" fmla="*/ 233637 h 248142"/>
                <a:gd name="connsiteX48" fmla="*/ 2321639 w 2554364"/>
                <a:gd name="connsiteY48" fmla="*/ 247229 h 248142"/>
                <a:gd name="connsiteX49" fmla="*/ 2394535 w 2554364"/>
                <a:gd name="connsiteY49" fmla="*/ 234672 h 248142"/>
                <a:gd name="connsiteX50" fmla="*/ 2477201 w 2554364"/>
                <a:gd name="connsiteY50" fmla="*/ 248128 h 248142"/>
                <a:gd name="connsiteX51" fmla="*/ 2517436 w 2554364"/>
                <a:gd name="connsiteY51" fmla="*/ 236535 h 248142"/>
                <a:gd name="connsiteX52" fmla="*/ 2554364 w 2554364"/>
                <a:gd name="connsiteY52"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27513 w 2554364"/>
                <a:gd name="connsiteY15" fmla="*/ 143203 h 248142"/>
                <a:gd name="connsiteX16" fmla="*/ 757588 w 2554364"/>
                <a:gd name="connsiteY16" fmla="*/ 77140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49390 h 248142"/>
                <a:gd name="connsiteX32" fmla="*/ 1424130 w 2554364"/>
                <a:gd name="connsiteY32" fmla="*/ 117554 h 248142"/>
                <a:gd name="connsiteX33" fmla="*/ 1488847 w 2554364"/>
                <a:gd name="connsiteY33" fmla="*/ 99352 h 248142"/>
                <a:gd name="connsiteX34" fmla="*/ 1511985 w 2554364"/>
                <a:gd name="connsiteY34" fmla="*/ 176753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675226 w 2554364"/>
                <a:gd name="connsiteY38" fmla="*/ 211852 h 248142"/>
                <a:gd name="connsiteX39" fmla="*/ 1726812 w 2554364"/>
                <a:gd name="connsiteY39" fmla="*/ 201243 h 248142"/>
                <a:gd name="connsiteX40" fmla="*/ 1756558 w 2554364"/>
                <a:gd name="connsiteY40" fmla="*/ 227699 h 248142"/>
                <a:gd name="connsiteX41" fmla="*/ 1846208 w 2554364"/>
                <a:gd name="connsiteY41" fmla="*/ 232807 h 248142"/>
                <a:gd name="connsiteX42" fmla="*/ 1910750 w 2554364"/>
                <a:gd name="connsiteY42" fmla="*/ 240822 h 248142"/>
                <a:gd name="connsiteX43" fmla="*/ 1984034 w 2554364"/>
                <a:gd name="connsiteY43" fmla="*/ 231079 h 248142"/>
                <a:gd name="connsiteX44" fmla="*/ 2043422 w 2554364"/>
                <a:gd name="connsiteY44" fmla="*/ 244509 h 248142"/>
                <a:gd name="connsiteX45" fmla="*/ 2116565 w 2554364"/>
                <a:gd name="connsiteY45" fmla="*/ 235909 h 248142"/>
                <a:gd name="connsiteX46" fmla="*/ 2208652 w 2554364"/>
                <a:gd name="connsiteY46" fmla="*/ 241257 h 248142"/>
                <a:gd name="connsiteX47" fmla="*/ 2265656 w 2554364"/>
                <a:gd name="connsiteY47" fmla="*/ 233637 h 248142"/>
                <a:gd name="connsiteX48" fmla="*/ 2321639 w 2554364"/>
                <a:gd name="connsiteY48" fmla="*/ 247229 h 248142"/>
                <a:gd name="connsiteX49" fmla="*/ 2394535 w 2554364"/>
                <a:gd name="connsiteY49" fmla="*/ 234672 h 248142"/>
                <a:gd name="connsiteX50" fmla="*/ 2477201 w 2554364"/>
                <a:gd name="connsiteY50" fmla="*/ 248128 h 248142"/>
                <a:gd name="connsiteX51" fmla="*/ 2517436 w 2554364"/>
                <a:gd name="connsiteY51" fmla="*/ 236535 h 248142"/>
                <a:gd name="connsiteX52" fmla="*/ 2554364 w 2554364"/>
                <a:gd name="connsiteY52"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27513 w 2554364"/>
                <a:gd name="connsiteY15" fmla="*/ 143203 h 248142"/>
                <a:gd name="connsiteX16" fmla="*/ 757588 w 2554364"/>
                <a:gd name="connsiteY16" fmla="*/ 77140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49390 h 248142"/>
                <a:gd name="connsiteX32" fmla="*/ 1424130 w 2554364"/>
                <a:gd name="connsiteY32" fmla="*/ 117554 h 248142"/>
                <a:gd name="connsiteX33" fmla="*/ 1488847 w 2554364"/>
                <a:gd name="connsiteY33" fmla="*/ 99352 h 248142"/>
                <a:gd name="connsiteX34" fmla="*/ 1511985 w 2554364"/>
                <a:gd name="connsiteY34" fmla="*/ 176753 h 248142"/>
                <a:gd name="connsiteX35" fmla="*/ 1560070 w 2554364"/>
                <a:gd name="connsiteY35" fmla="*/ 132890 h 248142"/>
                <a:gd name="connsiteX36" fmla="*/ 1599377 w 2554364"/>
                <a:gd name="connsiteY36" fmla="*/ 179820 h 248142"/>
                <a:gd name="connsiteX37" fmla="*/ 1645156 w 2554364"/>
                <a:gd name="connsiteY37" fmla="*/ 172921 h 248142"/>
                <a:gd name="connsiteX38" fmla="*/ 1675226 w 2554364"/>
                <a:gd name="connsiteY38" fmla="*/ 211852 h 248142"/>
                <a:gd name="connsiteX39" fmla="*/ 1726812 w 2554364"/>
                <a:gd name="connsiteY39" fmla="*/ 201243 h 248142"/>
                <a:gd name="connsiteX40" fmla="*/ 1756558 w 2554364"/>
                <a:gd name="connsiteY40" fmla="*/ 227699 h 248142"/>
                <a:gd name="connsiteX41" fmla="*/ 1846208 w 2554364"/>
                <a:gd name="connsiteY41" fmla="*/ 232807 h 248142"/>
                <a:gd name="connsiteX42" fmla="*/ 1910750 w 2554364"/>
                <a:gd name="connsiteY42" fmla="*/ 240822 h 248142"/>
                <a:gd name="connsiteX43" fmla="*/ 1984034 w 2554364"/>
                <a:gd name="connsiteY43" fmla="*/ 231079 h 248142"/>
                <a:gd name="connsiteX44" fmla="*/ 2043422 w 2554364"/>
                <a:gd name="connsiteY44" fmla="*/ 244509 h 248142"/>
                <a:gd name="connsiteX45" fmla="*/ 2116565 w 2554364"/>
                <a:gd name="connsiteY45" fmla="*/ 235909 h 248142"/>
                <a:gd name="connsiteX46" fmla="*/ 2208652 w 2554364"/>
                <a:gd name="connsiteY46" fmla="*/ 241257 h 248142"/>
                <a:gd name="connsiteX47" fmla="*/ 2265656 w 2554364"/>
                <a:gd name="connsiteY47" fmla="*/ 233637 h 248142"/>
                <a:gd name="connsiteX48" fmla="*/ 2321639 w 2554364"/>
                <a:gd name="connsiteY48" fmla="*/ 247229 h 248142"/>
                <a:gd name="connsiteX49" fmla="*/ 2394535 w 2554364"/>
                <a:gd name="connsiteY49" fmla="*/ 234672 h 248142"/>
                <a:gd name="connsiteX50" fmla="*/ 2477201 w 2554364"/>
                <a:gd name="connsiteY50" fmla="*/ 248128 h 248142"/>
                <a:gd name="connsiteX51" fmla="*/ 2517436 w 2554364"/>
                <a:gd name="connsiteY51" fmla="*/ 236535 h 248142"/>
                <a:gd name="connsiteX52" fmla="*/ 2554364 w 2554364"/>
                <a:gd name="connsiteY52" fmla="*/ 240644 h 248142"/>
                <a:gd name="connsiteX0" fmla="*/ 0 w 2554364"/>
                <a:gd name="connsiteY0" fmla="*/ 269557 h 272469"/>
                <a:gd name="connsiteX1" fmla="*/ 57757 w 2554364"/>
                <a:gd name="connsiteY1" fmla="*/ 261930 h 272469"/>
                <a:gd name="connsiteX2" fmla="*/ 133774 w 2554364"/>
                <a:gd name="connsiteY2" fmla="*/ 254857 h 272469"/>
                <a:gd name="connsiteX3" fmla="*/ 183350 w 2554364"/>
                <a:gd name="connsiteY3" fmla="*/ 262363 h 272469"/>
                <a:gd name="connsiteX4" fmla="*/ 222690 w 2554364"/>
                <a:gd name="connsiteY4" fmla="*/ 244888 h 272469"/>
                <a:gd name="connsiteX5" fmla="*/ 265975 w 2554364"/>
                <a:gd name="connsiteY5" fmla="*/ 262363 h 272469"/>
                <a:gd name="connsiteX6" fmla="*/ 320565 w 2554364"/>
                <a:gd name="connsiteY6" fmla="*/ 240288 h 272469"/>
                <a:gd name="connsiteX7" fmla="*/ 361822 w 2554364"/>
                <a:gd name="connsiteY7" fmla="*/ 253873 h 272469"/>
                <a:gd name="connsiteX8" fmla="*/ 387880 w 2554364"/>
                <a:gd name="connsiteY8" fmla="*/ 230110 h 272469"/>
                <a:gd name="connsiteX9" fmla="*/ 441660 w 2554364"/>
                <a:gd name="connsiteY9" fmla="*/ 244669 h 272469"/>
                <a:gd name="connsiteX10" fmla="*/ 504354 w 2554364"/>
                <a:gd name="connsiteY10" fmla="*/ 204461 h 272469"/>
                <a:gd name="connsiteX11" fmla="*/ 533852 w 2554364"/>
                <a:gd name="connsiteY11" fmla="*/ 223169 h 272469"/>
                <a:gd name="connsiteX12" fmla="*/ 582690 w 2554364"/>
                <a:gd name="connsiteY12" fmla="*/ 189792 h 272469"/>
                <a:gd name="connsiteX13" fmla="*/ 660985 w 2554364"/>
                <a:gd name="connsiteY13" fmla="*/ 183819 h 272469"/>
                <a:gd name="connsiteX14" fmla="*/ 685719 w 2554364"/>
                <a:gd name="connsiteY14" fmla="*/ 147737 h 272469"/>
                <a:gd name="connsiteX15" fmla="*/ 727513 w 2554364"/>
                <a:gd name="connsiteY15" fmla="*/ 167530 h 272469"/>
                <a:gd name="connsiteX16" fmla="*/ 757588 w 2554364"/>
                <a:gd name="connsiteY16" fmla="*/ 101467 h 272469"/>
                <a:gd name="connsiteX17" fmla="*/ 800308 w 2554364"/>
                <a:gd name="connsiteY17" fmla="*/ 131391 h 272469"/>
                <a:gd name="connsiteX18" fmla="*/ 814881 w 2554364"/>
                <a:gd name="connsiteY18" fmla="*/ 91970 h 272469"/>
                <a:gd name="connsiteX19" fmla="*/ 842922 w 2554364"/>
                <a:gd name="connsiteY19" fmla="*/ 114273 h 272469"/>
                <a:gd name="connsiteX20" fmla="*/ 867268 w 2554364"/>
                <a:gd name="connsiteY20" fmla="*/ 89589 h 272469"/>
                <a:gd name="connsiteX21" fmla="*/ 891081 w 2554364"/>
                <a:gd name="connsiteY21" fmla="*/ 49107 h 272469"/>
                <a:gd name="connsiteX22" fmla="*/ 938706 w 2554364"/>
                <a:gd name="connsiteY22" fmla="*/ 89589 h 272469"/>
                <a:gd name="connsiteX23" fmla="*/ 1008542 w 2554364"/>
                <a:gd name="connsiteY23" fmla="*/ 24329 h 272469"/>
                <a:gd name="connsiteX24" fmla="*/ 1055387 w 2554364"/>
                <a:gd name="connsiteY24" fmla="*/ 87207 h 272469"/>
                <a:gd name="connsiteX25" fmla="*/ 1118471 w 2554364"/>
                <a:gd name="connsiteY25" fmla="*/ 95 h 272469"/>
                <a:gd name="connsiteX26" fmla="*/ 1170465 w 2554364"/>
                <a:gd name="connsiteY26" fmla="*/ 69709 h 272469"/>
                <a:gd name="connsiteX27" fmla="*/ 1224992 w 2554364"/>
                <a:gd name="connsiteY27" fmla="*/ 47001 h 272469"/>
                <a:gd name="connsiteX28" fmla="*/ 1260603 w 2554364"/>
                <a:gd name="connsiteY28" fmla="*/ 85001 h 272469"/>
                <a:gd name="connsiteX29" fmla="*/ 1302154 w 2554364"/>
                <a:gd name="connsiteY29" fmla="*/ 63150 h 272469"/>
                <a:gd name="connsiteX30" fmla="*/ 1342247 w 2554364"/>
                <a:gd name="connsiteY30" fmla="*/ 108161 h 272469"/>
                <a:gd name="connsiteX31" fmla="*/ 1393001 w 2554364"/>
                <a:gd name="connsiteY31" fmla="*/ 73717 h 272469"/>
                <a:gd name="connsiteX32" fmla="*/ 1424130 w 2554364"/>
                <a:gd name="connsiteY32" fmla="*/ 141881 h 272469"/>
                <a:gd name="connsiteX33" fmla="*/ 1488847 w 2554364"/>
                <a:gd name="connsiteY33" fmla="*/ 123679 h 272469"/>
                <a:gd name="connsiteX34" fmla="*/ 1511985 w 2554364"/>
                <a:gd name="connsiteY34" fmla="*/ 201080 h 272469"/>
                <a:gd name="connsiteX35" fmla="*/ 1560070 w 2554364"/>
                <a:gd name="connsiteY35" fmla="*/ 157217 h 272469"/>
                <a:gd name="connsiteX36" fmla="*/ 1599377 w 2554364"/>
                <a:gd name="connsiteY36" fmla="*/ 204147 h 272469"/>
                <a:gd name="connsiteX37" fmla="*/ 1645156 w 2554364"/>
                <a:gd name="connsiteY37" fmla="*/ 197248 h 272469"/>
                <a:gd name="connsiteX38" fmla="*/ 1675226 w 2554364"/>
                <a:gd name="connsiteY38" fmla="*/ 236179 h 272469"/>
                <a:gd name="connsiteX39" fmla="*/ 1726812 w 2554364"/>
                <a:gd name="connsiteY39" fmla="*/ 225570 h 272469"/>
                <a:gd name="connsiteX40" fmla="*/ 1756558 w 2554364"/>
                <a:gd name="connsiteY40" fmla="*/ 252026 h 272469"/>
                <a:gd name="connsiteX41" fmla="*/ 1846208 w 2554364"/>
                <a:gd name="connsiteY41" fmla="*/ 257134 h 272469"/>
                <a:gd name="connsiteX42" fmla="*/ 1910750 w 2554364"/>
                <a:gd name="connsiteY42" fmla="*/ 265149 h 272469"/>
                <a:gd name="connsiteX43" fmla="*/ 1984034 w 2554364"/>
                <a:gd name="connsiteY43" fmla="*/ 255406 h 272469"/>
                <a:gd name="connsiteX44" fmla="*/ 2043422 w 2554364"/>
                <a:gd name="connsiteY44" fmla="*/ 268836 h 272469"/>
                <a:gd name="connsiteX45" fmla="*/ 2116565 w 2554364"/>
                <a:gd name="connsiteY45" fmla="*/ 260236 h 272469"/>
                <a:gd name="connsiteX46" fmla="*/ 2208652 w 2554364"/>
                <a:gd name="connsiteY46" fmla="*/ 265584 h 272469"/>
                <a:gd name="connsiteX47" fmla="*/ 2265656 w 2554364"/>
                <a:gd name="connsiteY47" fmla="*/ 257964 h 272469"/>
                <a:gd name="connsiteX48" fmla="*/ 2321639 w 2554364"/>
                <a:gd name="connsiteY48" fmla="*/ 271556 h 272469"/>
                <a:gd name="connsiteX49" fmla="*/ 2394535 w 2554364"/>
                <a:gd name="connsiteY49" fmla="*/ 258999 h 272469"/>
                <a:gd name="connsiteX50" fmla="*/ 2477201 w 2554364"/>
                <a:gd name="connsiteY50" fmla="*/ 272455 h 272469"/>
                <a:gd name="connsiteX51" fmla="*/ 2517436 w 2554364"/>
                <a:gd name="connsiteY51" fmla="*/ 260862 h 272469"/>
                <a:gd name="connsiteX52" fmla="*/ 2554364 w 2554364"/>
                <a:gd name="connsiteY52" fmla="*/ 264971 h 272469"/>
                <a:gd name="connsiteX0" fmla="*/ 0 w 2554364"/>
                <a:gd name="connsiteY0" fmla="*/ 269666 h 272578"/>
                <a:gd name="connsiteX1" fmla="*/ 57757 w 2554364"/>
                <a:gd name="connsiteY1" fmla="*/ 262039 h 272578"/>
                <a:gd name="connsiteX2" fmla="*/ 133774 w 2554364"/>
                <a:gd name="connsiteY2" fmla="*/ 254966 h 272578"/>
                <a:gd name="connsiteX3" fmla="*/ 183350 w 2554364"/>
                <a:gd name="connsiteY3" fmla="*/ 262472 h 272578"/>
                <a:gd name="connsiteX4" fmla="*/ 222690 w 2554364"/>
                <a:gd name="connsiteY4" fmla="*/ 244997 h 272578"/>
                <a:gd name="connsiteX5" fmla="*/ 265975 w 2554364"/>
                <a:gd name="connsiteY5" fmla="*/ 262472 h 272578"/>
                <a:gd name="connsiteX6" fmla="*/ 320565 w 2554364"/>
                <a:gd name="connsiteY6" fmla="*/ 240397 h 272578"/>
                <a:gd name="connsiteX7" fmla="*/ 361822 w 2554364"/>
                <a:gd name="connsiteY7" fmla="*/ 253982 h 272578"/>
                <a:gd name="connsiteX8" fmla="*/ 387880 w 2554364"/>
                <a:gd name="connsiteY8" fmla="*/ 230219 h 272578"/>
                <a:gd name="connsiteX9" fmla="*/ 441660 w 2554364"/>
                <a:gd name="connsiteY9" fmla="*/ 244778 h 272578"/>
                <a:gd name="connsiteX10" fmla="*/ 504354 w 2554364"/>
                <a:gd name="connsiteY10" fmla="*/ 204570 h 272578"/>
                <a:gd name="connsiteX11" fmla="*/ 533852 w 2554364"/>
                <a:gd name="connsiteY11" fmla="*/ 223278 h 272578"/>
                <a:gd name="connsiteX12" fmla="*/ 582690 w 2554364"/>
                <a:gd name="connsiteY12" fmla="*/ 189901 h 272578"/>
                <a:gd name="connsiteX13" fmla="*/ 660985 w 2554364"/>
                <a:gd name="connsiteY13" fmla="*/ 183928 h 272578"/>
                <a:gd name="connsiteX14" fmla="*/ 685719 w 2554364"/>
                <a:gd name="connsiteY14" fmla="*/ 147846 h 272578"/>
                <a:gd name="connsiteX15" fmla="*/ 727513 w 2554364"/>
                <a:gd name="connsiteY15" fmla="*/ 167639 h 272578"/>
                <a:gd name="connsiteX16" fmla="*/ 757588 w 2554364"/>
                <a:gd name="connsiteY16" fmla="*/ 101576 h 272578"/>
                <a:gd name="connsiteX17" fmla="*/ 800308 w 2554364"/>
                <a:gd name="connsiteY17" fmla="*/ 131500 h 272578"/>
                <a:gd name="connsiteX18" fmla="*/ 814881 w 2554364"/>
                <a:gd name="connsiteY18" fmla="*/ 92079 h 272578"/>
                <a:gd name="connsiteX19" fmla="*/ 842922 w 2554364"/>
                <a:gd name="connsiteY19" fmla="*/ 114382 h 272578"/>
                <a:gd name="connsiteX20" fmla="*/ 867268 w 2554364"/>
                <a:gd name="connsiteY20" fmla="*/ 89698 h 272578"/>
                <a:gd name="connsiteX21" fmla="*/ 891081 w 2554364"/>
                <a:gd name="connsiteY21" fmla="*/ 49216 h 272578"/>
                <a:gd name="connsiteX22" fmla="*/ 938706 w 2554364"/>
                <a:gd name="connsiteY22" fmla="*/ 89698 h 272578"/>
                <a:gd name="connsiteX23" fmla="*/ 1008542 w 2554364"/>
                <a:gd name="connsiteY23" fmla="*/ 24438 h 272578"/>
                <a:gd name="connsiteX24" fmla="*/ 1055387 w 2554364"/>
                <a:gd name="connsiteY24" fmla="*/ 87316 h 272578"/>
                <a:gd name="connsiteX25" fmla="*/ 1118471 w 2554364"/>
                <a:gd name="connsiteY25" fmla="*/ 204 h 272578"/>
                <a:gd name="connsiteX26" fmla="*/ 1150636 w 2554364"/>
                <a:gd name="connsiteY26" fmla="*/ 62743 h 272578"/>
                <a:gd name="connsiteX27" fmla="*/ 1224992 w 2554364"/>
                <a:gd name="connsiteY27" fmla="*/ 47110 h 272578"/>
                <a:gd name="connsiteX28" fmla="*/ 1260603 w 2554364"/>
                <a:gd name="connsiteY28" fmla="*/ 85110 h 272578"/>
                <a:gd name="connsiteX29" fmla="*/ 1302154 w 2554364"/>
                <a:gd name="connsiteY29" fmla="*/ 63259 h 272578"/>
                <a:gd name="connsiteX30" fmla="*/ 1342247 w 2554364"/>
                <a:gd name="connsiteY30" fmla="*/ 108270 h 272578"/>
                <a:gd name="connsiteX31" fmla="*/ 1393001 w 2554364"/>
                <a:gd name="connsiteY31" fmla="*/ 73826 h 272578"/>
                <a:gd name="connsiteX32" fmla="*/ 1424130 w 2554364"/>
                <a:gd name="connsiteY32" fmla="*/ 141990 h 272578"/>
                <a:gd name="connsiteX33" fmla="*/ 1488847 w 2554364"/>
                <a:gd name="connsiteY33" fmla="*/ 123788 h 272578"/>
                <a:gd name="connsiteX34" fmla="*/ 1511985 w 2554364"/>
                <a:gd name="connsiteY34" fmla="*/ 201189 h 272578"/>
                <a:gd name="connsiteX35" fmla="*/ 1560070 w 2554364"/>
                <a:gd name="connsiteY35" fmla="*/ 157326 h 272578"/>
                <a:gd name="connsiteX36" fmla="*/ 1599377 w 2554364"/>
                <a:gd name="connsiteY36" fmla="*/ 204256 h 272578"/>
                <a:gd name="connsiteX37" fmla="*/ 1645156 w 2554364"/>
                <a:gd name="connsiteY37" fmla="*/ 197357 h 272578"/>
                <a:gd name="connsiteX38" fmla="*/ 1675226 w 2554364"/>
                <a:gd name="connsiteY38" fmla="*/ 236288 h 272578"/>
                <a:gd name="connsiteX39" fmla="*/ 1726812 w 2554364"/>
                <a:gd name="connsiteY39" fmla="*/ 225679 h 272578"/>
                <a:gd name="connsiteX40" fmla="*/ 1756558 w 2554364"/>
                <a:gd name="connsiteY40" fmla="*/ 252135 h 272578"/>
                <a:gd name="connsiteX41" fmla="*/ 1846208 w 2554364"/>
                <a:gd name="connsiteY41" fmla="*/ 257243 h 272578"/>
                <a:gd name="connsiteX42" fmla="*/ 1910750 w 2554364"/>
                <a:gd name="connsiteY42" fmla="*/ 265258 h 272578"/>
                <a:gd name="connsiteX43" fmla="*/ 1984034 w 2554364"/>
                <a:gd name="connsiteY43" fmla="*/ 255515 h 272578"/>
                <a:gd name="connsiteX44" fmla="*/ 2043422 w 2554364"/>
                <a:gd name="connsiteY44" fmla="*/ 268945 h 272578"/>
                <a:gd name="connsiteX45" fmla="*/ 2116565 w 2554364"/>
                <a:gd name="connsiteY45" fmla="*/ 260345 h 272578"/>
                <a:gd name="connsiteX46" fmla="*/ 2208652 w 2554364"/>
                <a:gd name="connsiteY46" fmla="*/ 265693 h 272578"/>
                <a:gd name="connsiteX47" fmla="*/ 2265656 w 2554364"/>
                <a:gd name="connsiteY47" fmla="*/ 258073 h 272578"/>
                <a:gd name="connsiteX48" fmla="*/ 2321639 w 2554364"/>
                <a:gd name="connsiteY48" fmla="*/ 271665 h 272578"/>
                <a:gd name="connsiteX49" fmla="*/ 2394535 w 2554364"/>
                <a:gd name="connsiteY49" fmla="*/ 259108 h 272578"/>
                <a:gd name="connsiteX50" fmla="*/ 2477201 w 2554364"/>
                <a:gd name="connsiteY50" fmla="*/ 272564 h 272578"/>
                <a:gd name="connsiteX51" fmla="*/ 2517436 w 2554364"/>
                <a:gd name="connsiteY51" fmla="*/ 260971 h 272578"/>
                <a:gd name="connsiteX52" fmla="*/ 2554364 w 2554364"/>
                <a:gd name="connsiteY52" fmla="*/ 265080 h 272578"/>
                <a:gd name="connsiteX0" fmla="*/ 0 w 2554364"/>
                <a:gd name="connsiteY0" fmla="*/ 269655 h 272567"/>
                <a:gd name="connsiteX1" fmla="*/ 57757 w 2554364"/>
                <a:gd name="connsiteY1" fmla="*/ 262028 h 272567"/>
                <a:gd name="connsiteX2" fmla="*/ 133774 w 2554364"/>
                <a:gd name="connsiteY2" fmla="*/ 254955 h 272567"/>
                <a:gd name="connsiteX3" fmla="*/ 183350 w 2554364"/>
                <a:gd name="connsiteY3" fmla="*/ 262461 h 272567"/>
                <a:gd name="connsiteX4" fmla="*/ 222690 w 2554364"/>
                <a:gd name="connsiteY4" fmla="*/ 244986 h 272567"/>
                <a:gd name="connsiteX5" fmla="*/ 265975 w 2554364"/>
                <a:gd name="connsiteY5" fmla="*/ 262461 h 272567"/>
                <a:gd name="connsiteX6" fmla="*/ 320565 w 2554364"/>
                <a:gd name="connsiteY6" fmla="*/ 240386 h 272567"/>
                <a:gd name="connsiteX7" fmla="*/ 361822 w 2554364"/>
                <a:gd name="connsiteY7" fmla="*/ 253971 h 272567"/>
                <a:gd name="connsiteX8" fmla="*/ 387880 w 2554364"/>
                <a:gd name="connsiteY8" fmla="*/ 230208 h 272567"/>
                <a:gd name="connsiteX9" fmla="*/ 441660 w 2554364"/>
                <a:gd name="connsiteY9" fmla="*/ 244767 h 272567"/>
                <a:gd name="connsiteX10" fmla="*/ 504354 w 2554364"/>
                <a:gd name="connsiteY10" fmla="*/ 204559 h 272567"/>
                <a:gd name="connsiteX11" fmla="*/ 533852 w 2554364"/>
                <a:gd name="connsiteY11" fmla="*/ 223267 h 272567"/>
                <a:gd name="connsiteX12" fmla="*/ 582690 w 2554364"/>
                <a:gd name="connsiteY12" fmla="*/ 189890 h 272567"/>
                <a:gd name="connsiteX13" fmla="*/ 660985 w 2554364"/>
                <a:gd name="connsiteY13" fmla="*/ 183917 h 272567"/>
                <a:gd name="connsiteX14" fmla="*/ 685719 w 2554364"/>
                <a:gd name="connsiteY14" fmla="*/ 147835 h 272567"/>
                <a:gd name="connsiteX15" fmla="*/ 727513 w 2554364"/>
                <a:gd name="connsiteY15" fmla="*/ 167628 h 272567"/>
                <a:gd name="connsiteX16" fmla="*/ 757588 w 2554364"/>
                <a:gd name="connsiteY16" fmla="*/ 101565 h 272567"/>
                <a:gd name="connsiteX17" fmla="*/ 800308 w 2554364"/>
                <a:gd name="connsiteY17" fmla="*/ 131489 h 272567"/>
                <a:gd name="connsiteX18" fmla="*/ 814881 w 2554364"/>
                <a:gd name="connsiteY18" fmla="*/ 92068 h 272567"/>
                <a:gd name="connsiteX19" fmla="*/ 842922 w 2554364"/>
                <a:gd name="connsiteY19" fmla="*/ 114371 h 272567"/>
                <a:gd name="connsiteX20" fmla="*/ 867268 w 2554364"/>
                <a:gd name="connsiteY20" fmla="*/ 89687 h 272567"/>
                <a:gd name="connsiteX21" fmla="*/ 891081 w 2554364"/>
                <a:gd name="connsiteY21" fmla="*/ 49205 h 272567"/>
                <a:gd name="connsiteX22" fmla="*/ 938706 w 2554364"/>
                <a:gd name="connsiteY22" fmla="*/ 89687 h 272567"/>
                <a:gd name="connsiteX23" fmla="*/ 1008542 w 2554364"/>
                <a:gd name="connsiteY23" fmla="*/ 24427 h 272567"/>
                <a:gd name="connsiteX24" fmla="*/ 1055387 w 2554364"/>
                <a:gd name="connsiteY24" fmla="*/ 87305 h 272567"/>
                <a:gd name="connsiteX25" fmla="*/ 1118471 w 2554364"/>
                <a:gd name="connsiteY25" fmla="*/ 193 h 272567"/>
                <a:gd name="connsiteX26" fmla="*/ 1150636 w 2554364"/>
                <a:gd name="connsiteY26" fmla="*/ 62732 h 272567"/>
                <a:gd name="connsiteX27" fmla="*/ 1178172 w 2554364"/>
                <a:gd name="connsiteY27" fmla="*/ 24717 h 272567"/>
                <a:gd name="connsiteX28" fmla="*/ 1224992 w 2554364"/>
                <a:gd name="connsiteY28" fmla="*/ 47099 h 272567"/>
                <a:gd name="connsiteX29" fmla="*/ 1260603 w 2554364"/>
                <a:gd name="connsiteY29" fmla="*/ 85099 h 272567"/>
                <a:gd name="connsiteX30" fmla="*/ 1302154 w 2554364"/>
                <a:gd name="connsiteY30" fmla="*/ 63248 h 272567"/>
                <a:gd name="connsiteX31" fmla="*/ 1342247 w 2554364"/>
                <a:gd name="connsiteY31" fmla="*/ 108259 h 272567"/>
                <a:gd name="connsiteX32" fmla="*/ 1393001 w 2554364"/>
                <a:gd name="connsiteY32" fmla="*/ 73815 h 272567"/>
                <a:gd name="connsiteX33" fmla="*/ 1424130 w 2554364"/>
                <a:gd name="connsiteY33" fmla="*/ 141979 h 272567"/>
                <a:gd name="connsiteX34" fmla="*/ 1488847 w 2554364"/>
                <a:gd name="connsiteY34" fmla="*/ 123777 h 272567"/>
                <a:gd name="connsiteX35" fmla="*/ 1511985 w 2554364"/>
                <a:gd name="connsiteY35" fmla="*/ 201178 h 272567"/>
                <a:gd name="connsiteX36" fmla="*/ 1560070 w 2554364"/>
                <a:gd name="connsiteY36" fmla="*/ 157315 h 272567"/>
                <a:gd name="connsiteX37" fmla="*/ 1599377 w 2554364"/>
                <a:gd name="connsiteY37" fmla="*/ 204245 h 272567"/>
                <a:gd name="connsiteX38" fmla="*/ 1645156 w 2554364"/>
                <a:gd name="connsiteY38" fmla="*/ 197346 h 272567"/>
                <a:gd name="connsiteX39" fmla="*/ 1675226 w 2554364"/>
                <a:gd name="connsiteY39" fmla="*/ 236277 h 272567"/>
                <a:gd name="connsiteX40" fmla="*/ 1726812 w 2554364"/>
                <a:gd name="connsiteY40" fmla="*/ 225668 h 272567"/>
                <a:gd name="connsiteX41" fmla="*/ 1756558 w 2554364"/>
                <a:gd name="connsiteY41" fmla="*/ 252124 h 272567"/>
                <a:gd name="connsiteX42" fmla="*/ 1846208 w 2554364"/>
                <a:gd name="connsiteY42" fmla="*/ 257232 h 272567"/>
                <a:gd name="connsiteX43" fmla="*/ 1910750 w 2554364"/>
                <a:gd name="connsiteY43" fmla="*/ 265247 h 272567"/>
                <a:gd name="connsiteX44" fmla="*/ 1984034 w 2554364"/>
                <a:gd name="connsiteY44" fmla="*/ 255504 h 272567"/>
                <a:gd name="connsiteX45" fmla="*/ 2043422 w 2554364"/>
                <a:gd name="connsiteY45" fmla="*/ 268934 h 272567"/>
                <a:gd name="connsiteX46" fmla="*/ 2116565 w 2554364"/>
                <a:gd name="connsiteY46" fmla="*/ 260334 h 272567"/>
                <a:gd name="connsiteX47" fmla="*/ 2208652 w 2554364"/>
                <a:gd name="connsiteY47" fmla="*/ 265682 h 272567"/>
                <a:gd name="connsiteX48" fmla="*/ 2265656 w 2554364"/>
                <a:gd name="connsiteY48" fmla="*/ 258062 h 272567"/>
                <a:gd name="connsiteX49" fmla="*/ 2321639 w 2554364"/>
                <a:gd name="connsiteY49" fmla="*/ 271654 h 272567"/>
                <a:gd name="connsiteX50" fmla="*/ 2394535 w 2554364"/>
                <a:gd name="connsiteY50" fmla="*/ 259097 h 272567"/>
                <a:gd name="connsiteX51" fmla="*/ 2477201 w 2554364"/>
                <a:gd name="connsiteY51" fmla="*/ 272553 h 272567"/>
                <a:gd name="connsiteX52" fmla="*/ 2517436 w 2554364"/>
                <a:gd name="connsiteY52" fmla="*/ 260960 h 272567"/>
                <a:gd name="connsiteX53" fmla="*/ 2554364 w 2554364"/>
                <a:gd name="connsiteY53" fmla="*/ 265069 h 272567"/>
                <a:gd name="connsiteX0" fmla="*/ 0 w 2554364"/>
                <a:gd name="connsiteY0" fmla="*/ 269655 h 272567"/>
                <a:gd name="connsiteX1" fmla="*/ 57757 w 2554364"/>
                <a:gd name="connsiteY1" fmla="*/ 262028 h 272567"/>
                <a:gd name="connsiteX2" fmla="*/ 133774 w 2554364"/>
                <a:gd name="connsiteY2" fmla="*/ 254955 h 272567"/>
                <a:gd name="connsiteX3" fmla="*/ 183350 w 2554364"/>
                <a:gd name="connsiteY3" fmla="*/ 262461 h 272567"/>
                <a:gd name="connsiteX4" fmla="*/ 222690 w 2554364"/>
                <a:gd name="connsiteY4" fmla="*/ 244986 h 272567"/>
                <a:gd name="connsiteX5" fmla="*/ 265975 w 2554364"/>
                <a:gd name="connsiteY5" fmla="*/ 262461 h 272567"/>
                <a:gd name="connsiteX6" fmla="*/ 320565 w 2554364"/>
                <a:gd name="connsiteY6" fmla="*/ 240386 h 272567"/>
                <a:gd name="connsiteX7" fmla="*/ 361822 w 2554364"/>
                <a:gd name="connsiteY7" fmla="*/ 253971 h 272567"/>
                <a:gd name="connsiteX8" fmla="*/ 387880 w 2554364"/>
                <a:gd name="connsiteY8" fmla="*/ 230208 h 272567"/>
                <a:gd name="connsiteX9" fmla="*/ 441660 w 2554364"/>
                <a:gd name="connsiteY9" fmla="*/ 244767 h 272567"/>
                <a:gd name="connsiteX10" fmla="*/ 504354 w 2554364"/>
                <a:gd name="connsiteY10" fmla="*/ 204559 h 272567"/>
                <a:gd name="connsiteX11" fmla="*/ 533852 w 2554364"/>
                <a:gd name="connsiteY11" fmla="*/ 223267 h 272567"/>
                <a:gd name="connsiteX12" fmla="*/ 582690 w 2554364"/>
                <a:gd name="connsiteY12" fmla="*/ 189890 h 272567"/>
                <a:gd name="connsiteX13" fmla="*/ 660985 w 2554364"/>
                <a:gd name="connsiteY13" fmla="*/ 183917 h 272567"/>
                <a:gd name="connsiteX14" fmla="*/ 685719 w 2554364"/>
                <a:gd name="connsiteY14" fmla="*/ 147835 h 272567"/>
                <a:gd name="connsiteX15" fmla="*/ 727513 w 2554364"/>
                <a:gd name="connsiteY15" fmla="*/ 167628 h 272567"/>
                <a:gd name="connsiteX16" fmla="*/ 757588 w 2554364"/>
                <a:gd name="connsiteY16" fmla="*/ 101565 h 272567"/>
                <a:gd name="connsiteX17" fmla="*/ 800308 w 2554364"/>
                <a:gd name="connsiteY17" fmla="*/ 131489 h 272567"/>
                <a:gd name="connsiteX18" fmla="*/ 814881 w 2554364"/>
                <a:gd name="connsiteY18" fmla="*/ 92068 h 272567"/>
                <a:gd name="connsiteX19" fmla="*/ 842922 w 2554364"/>
                <a:gd name="connsiteY19" fmla="*/ 114371 h 272567"/>
                <a:gd name="connsiteX20" fmla="*/ 867268 w 2554364"/>
                <a:gd name="connsiteY20" fmla="*/ 89687 h 272567"/>
                <a:gd name="connsiteX21" fmla="*/ 891081 w 2554364"/>
                <a:gd name="connsiteY21" fmla="*/ 49205 h 272567"/>
                <a:gd name="connsiteX22" fmla="*/ 938706 w 2554364"/>
                <a:gd name="connsiteY22" fmla="*/ 89687 h 272567"/>
                <a:gd name="connsiteX23" fmla="*/ 1008542 w 2554364"/>
                <a:gd name="connsiteY23" fmla="*/ 24427 h 272567"/>
                <a:gd name="connsiteX24" fmla="*/ 1055387 w 2554364"/>
                <a:gd name="connsiteY24" fmla="*/ 87305 h 272567"/>
                <a:gd name="connsiteX25" fmla="*/ 1118471 w 2554364"/>
                <a:gd name="connsiteY25" fmla="*/ 193 h 272567"/>
                <a:gd name="connsiteX26" fmla="*/ 1150636 w 2554364"/>
                <a:gd name="connsiteY26" fmla="*/ 62732 h 272567"/>
                <a:gd name="connsiteX27" fmla="*/ 1178172 w 2554364"/>
                <a:gd name="connsiteY27" fmla="*/ 24717 h 272567"/>
                <a:gd name="connsiteX28" fmla="*/ 1201856 w 2554364"/>
                <a:gd name="connsiteY28" fmla="*/ 68326 h 272567"/>
                <a:gd name="connsiteX29" fmla="*/ 1260603 w 2554364"/>
                <a:gd name="connsiteY29" fmla="*/ 85099 h 272567"/>
                <a:gd name="connsiteX30" fmla="*/ 1302154 w 2554364"/>
                <a:gd name="connsiteY30" fmla="*/ 63248 h 272567"/>
                <a:gd name="connsiteX31" fmla="*/ 1342247 w 2554364"/>
                <a:gd name="connsiteY31" fmla="*/ 108259 h 272567"/>
                <a:gd name="connsiteX32" fmla="*/ 1393001 w 2554364"/>
                <a:gd name="connsiteY32" fmla="*/ 73815 h 272567"/>
                <a:gd name="connsiteX33" fmla="*/ 1424130 w 2554364"/>
                <a:gd name="connsiteY33" fmla="*/ 141979 h 272567"/>
                <a:gd name="connsiteX34" fmla="*/ 1488847 w 2554364"/>
                <a:gd name="connsiteY34" fmla="*/ 123777 h 272567"/>
                <a:gd name="connsiteX35" fmla="*/ 1511985 w 2554364"/>
                <a:gd name="connsiteY35" fmla="*/ 201178 h 272567"/>
                <a:gd name="connsiteX36" fmla="*/ 1560070 w 2554364"/>
                <a:gd name="connsiteY36" fmla="*/ 157315 h 272567"/>
                <a:gd name="connsiteX37" fmla="*/ 1599377 w 2554364"/>
                <a:gd name="connsiteY37" fmla="*/ 204245 h 272567"/>
                <a:gd name="connsiteX38" fmla="*/ 1645156 w 2554364"/>
                <a:gd name="connsiteY38" fmla="*/ 197346 h 272567"/>
                <a:gd name="connsiteX39" fmla="*/ 1675226 w 2554364"/>
                <a:gd name="connsiteY39" fmla="*/ 236277 h 272567"/>
                <a:gd name="connsiteX40" fmla="*/ 1726812 w 2554364"/>
                <a:gd name="connsiteY40" fmla="*/ 225668 h 272567"/>
                <a:gd name="connsiteX41" fmla="*/ 1756558 w 2554364"/>
                <a:gd name="connsiteY41" fmla="*/ 252124 h 272567"/>
                <a:gd name="connsiteX42" fmla="*/ 1846208 w 2554364"/>
                <a:gd name="connsiteY42" fmla="*/ 257232 h 272567"/>
                <a:gd name="connsiteX43" fmla="*/ 1910750 w 2554364"/>
                <a:gd name="connsiteY43" fmla="*/ 265247 h 272567"/>
                <a:gd name="connsiteX44" fmla="*/ 1984034 w 2554364"/>
                <a:gd name="connsiteY44" fmla="*/ 255504 h 272567"/>
                <a:gd name="connsiteX45" fmla="*/ 2043422 w 2554364"/>
                <a:gd name="connsiteY45" fmla="*/ 268934 h 272567"/>
                <a:gd name="connsiteX46" fmla="*/ 2116565 w 2554364"/>
                <a:gd name="connsiteY46" fmla="*/ 260334 h 272567"/>
                <a:gd name="connsiteX47" fmla="*/ 2208652 w 2554364"/>
                <a:gd name="connsiteY47" fmla="*/ 265682 h 272567"/>
                <a:gd name="connsiteX48" fmla="*/ 2265656 w 2554364"/>
                <a:gd name="connsiteY48" fmla="*/ 258062 h 272567"/>
                <a:gd name="connsiteX49" fmla="*/ 2321639 w 2554364"/>
                <a:gd name="connsiteY49" fmla="*/ 271654 h 272567"/>
                <a:gd name="connsiteX50" fmla="*/ 2394535 w 2554364"/>
                <a:gd name="connsiteY50" fmla="*/ 259097 h 272567"/>
                <a:gd name="connsiteX51" fmla="*/ 2477201 w 2554364"/>
                <a:gd name="connsiteY51" fmla="*/ 272553 h 272567"/>
                <a:gd name="connsiteX52" fmla="*/ 2517436 w 2554364"/>
                <a:gd name="connsiteY52" fmla="*/ 260960 h 272567"/>
                <a:gd name="connsiteX53" fmla="*/ 2554364 w 2554364"/>
                <a:gd name="connsiteY53" fmla="*/ 265069 h 272567"/>
                <a:gd name="connsiteX0" fmla="*/ 0 w 2554364"/>
                <a:gd name="connsiteY0" fmla="*/ 269655 h 272567"/>
                <a:gd name="connsiteX1" fmla="*/ 57757 w 2554364"/>
                <a:gd name="connsiteY1" fmla="*/ 262028 h 272567"/>
                <a:gd name="connsiteX2" fmla="*/ 133774 w 2554364"/>
                <a:gd name="connsiteY2" fmla="*/ 254955 h 272567"/>
                <a:gd name="connsiteX3" fmla="*/ 183350 w 2554364"/>
                <a:gd name="connsiteY3" fmla="*/ 262461 h 272567"/>
                <a:gd name="connsiteX4" fmla="*/ 222690 w 2554364"/>
                <a:gd name="connsiteY4" fmla="*/ 244986 h 272567"/>
                <a:gd name="connsiteX5" fmla="*/ 265975 w 2554364"/>
                <a:gd name="connsiteY5" fmla="*/ 262461 h 272567"/>
                <a:gd name="connsiteX6" fmla="*/ 320565 w 2554364"/>
                <a:gd name="connsiteY6" fmla="*/ 240386 h 272567"/>
                <a:gd name="connsiteX7" fmla="*/ 361822 w 2554364"/>
                <a:gd name="connsiteY7" fmla="*/ 253971 h 272567"/>
                <a:gd name="connsiteX8" fmla="*/ 387880 w 2554364"/>
                <a:gd name="connsiteY8" fmla="*/ 230208 h 272567"/>
                <a:gd name="connsiteX9" fmla="*/ 441660 w 2554364"/>
                <a:gd name="connsiteY9" fmla="*/ 244767 h 272567"/>
                <a:gd name="connsiteX10" fmla="*/ 504354 w 2554364"/>
                <a:gd name="connsiteY10" fmla="*/ 204559 h 272567"/>
                <a:gd name="connsiteX11" fmla="*/ 533852 w 2554364"/>
                <a:gd name="connsiteY11" fmla="*/ 223267 h 272567"/>
                <a:gd name="connsiteX12" fmla="*/ 582690 w 2554364"/>
                <a:gd name="connsiteY12" fmla="*/ 189890 h 272567"/>
                <a:gd name="connsiteX13" fmla="*/ 660985 w 2554364"/>
                <a:gd name="connsiteY13" fmla="*/ 183917 h 272567"/>
                <a:gd name="connsiteX14" fmla="*/ 685719 w 2554364"/>
                <a:gd name="connsiteY14" fmla="*/ 147835 h 272567"/>
                <a:gd name="connsiteX15" fmla="*/ 727513 w 2554364"/>
                <a:gd name="connsiteY15" fmla="*/ 167628 h 272567"/>
                <a:gd name="connsiteX16" fmla="*/ 757588 w 2554364"/>
                <a:gd name="connsiteY16" fmla="*/ 101565 h 272567"/>
                <a:gd name="connsiteX17" fmla="*/ 800308 w 2554364"/>
                <a:gd name="connsiteY17" fmla="*/ 131489 h 272567"/>
                <a:gd name="connsiteX18" fmla="*/ 814881 w 2554364"/>
                <a:gd name="connsiteY18" fmla="*/ 92068 h 272567"/>
                <a:gd name="connsiteX19" fmla="*/ 842922 w 2554364"/>
                <a:gd name="connsiteY19" fmla="*/ 114371 h 272567"/>
                <a:gd name="connsiteX20" fmla="*/ 867268 w 2554364"/>
                <a:gd name="connsiteY20" fmla="*/ 89687 h 272567"/>
                <a:gd name="connsiteX21" fmla="*/ 891081 w 2554364"/>
                <a:gd name="connsiteY21" fmla="*/ 49205 h 272567"/>
                <a:gd name="connsiteX22" fmla="*/ 938706 w 2554364"/>
                <a:gd name="connsiteY22" fmla="*/ 89687 h 272567"/>
                <a:gd name="connsiteX23" fmla="*/ 1008542 w 2554364"/>
                <a:gd name="connsiteY23" fmla="*/ 24427 h 272567"/>
                <a:gd name="connsiteX24" fmla="*/ 1055387 w 2554364"/>
                <a:gd name="connsiteY24" fmla="*/ 87305 h 272567"/>
                <a:gd name="connsiteX25" fmla="*/ 1118471 w 2554364"/>
                <a:gd name="connsiteY25" fmla="*/ 193 h 272567"/>
                <a:gd name="connsiteX26" fmla="*/ 1150636 w 2554364"/>
                <a:gd name="connsiteY26" fmla="*/ 62732 h 272567"/>
                <a:gd name="connsiteX27" fmla="*/ 1178172 w 2554364"/>
                <a:gd name="connsiteY27" fmla="*/ 24717 h 272567"/>
                <a:gd name="connsiteX28" fmla="*/ 1201856 w 2554364"/>
                <a:gd name="connsiteY28" fmla="*/ 68326 h 272567"/>
                <a:gd name="connsiteX29" fmla="*/ 1253992 w 2554364"/>
                <a:gd name="connsiteY29" fmla="*/ 52550 h 272567"/>
                <a:gd name="connsiteX30" fmla="*/ 1302154 w 2554364"/>
                <a:gd name="connsiteY30" fmla="*/ 63248 h 272567"/>
                <a:gd name="connsiteX31" fmla="*/ 1342247 w 2554364"/>
                <a:gd name="connsiteY31" fmla="*/ 108259 h 272567"/>
                <a:gd name="connsiteX32" fmla="*/ 1393001 w 2554364"/>
                <a:gd name="connsiteY32" fmla="*/ 73815 h 272567"/>
                <a:gd name="connsiteX33" fmla="*/ 1424130 w 2554364"/>
                <a:gd name="connsiteY33" fmla="*/ 141979 h 272567"/>
                <a:gd name="connsiteX34" fmla="*/ 1488847 w 2554364"/>
                <a:gd name="connsiteY34" fmla="*/ 123777 h 272567"/>
                <a:gd name="connsiteX35" fmla="*/ 1511985 w 2554364"/>
                <a:gd name="connsiteY35" fmla="*/ 201178 h 272567"/>
                <a:gd name="connsiteX36" fmla="*/ 1560070 w 2554364"/>
                <a:gd name="connsiteY36" fmla="*/ 157315 h 272567"/>
                <a:gd name="connsiteX37" fmla="*/ 1599377 w 2554364"/>
                <a:gd name="connsiteY37" fmla="*/ 204245 h 272567"/>
                <a:gd name="connsiteX38" fmla="*/ 1645156 w 2554364"/>
                <a:gd name="connsiteY38" fmla="*/ 197346 h 272567"/>
                <a:gd name="connsiteX39" fmla="*/ 1675226 w 2554364"/>
                <a:gd name="connsiteY39" fmla="*/ 236277 h 272567"/>
                <a:gd name="connsiteX40" fmla="*/ 1726812 w 2554364"/>
                <a:gd name="connsiteY40" fmla="*/ 225668 h 272567"/>
                <a:gd name="connsiteX41" fmla="*/ 1756558 w 2554364"/>
                <a:gd name="connsiteY41" fmla="*/ 252124 h 272567"/>
                <a:gd name="connsiteX42" fmla="*/ 1846208 w 2554364"/>
                <a:gd name="connsiteY42" fmla="*/ 257232 h 272567"/>
                <a:gd name="connsiteX43" fmla="*/ 1910750 w 2554364"/>
                <a:gd name="connsiteY43" fmla="*/ 265247 h 272567"/>
                <a:gd name="connsiteX44" fmla="*/ 1984034 w 2554364"/>
                <a:gd name="connsiteY44" fmla="*/ 255504 h 272567"/>
                <a:gd name="connsiteX45" fmla="*/ 2043422 w 2554364"/>
                <a:gd name="connsiteY45" fmla="*/ 268934 h 272567"/>
                <a:gd name="connsiteX46" fmla="*/ 2116565 w 2554364"/>
                <a:gd name="connsiteY46" fmla="*/ 260334 h 272567"/>
                <a:gd name="connsiteX47" fmla="*/ 2208652 w 2554364"/>
                <a:gd name="connsiteY47" fmla="*/ 265682 h 272567"/>
                <a:gd name="connsiteX48" fmla="*/ 2265656 w 2554364"/>
                <a:gd name="connsiteY48" fmla="*/ 258062 h 272567"/>
                <a:gd name="connsiteX49" fmla="*/ 2321639 w 2554364"/>
                <a:gd name="connsiteY49" fmla="*/ 271654 h 272567"/>
                <a:gd name="connsiteX50" fmla="*/ 2394535 w 2554364"/>
                <a:gd name="connsiteY50" fmla="*/ 259097 h 272567"/>
                <a:gd name="connsiteX51" fmla="*/ 2477201 w 2554364"/>
                <a:gd name="connsiteY51" fmla="*/ 272553 h 272567"/>
                <a:gd name="connsiteX52" fmla="*/ 2517436 w 2554364"/>
                <a:gd name="connsiteY52" fmla="*/ 260960 h 272567"/>
                <a:gd name="connsiteX53" fmla="*/ 2554364 w 2554364"/>
                <a:gd name="connsiteY53" fmla="*/ 265069 h 272567"/>
                <a:gd name="connsiteX0" fmla="*/ 0 w 2554364"/>
                <a:gd name="connsiteY0" fmla="*/ 269655 h 272567"/>
                <a:gd name="connsiteX1" fmla="*/ 57757 w 2554364"/>
                <a:gd name="connsiteY1" fmla="*/ 262028 h 272567"/>
                <a:gd name="connsiteX2" fmla="*/ 133774 w 2554364"/>
                <a:gd name="connsiteY2" fmla="*/ 254955 h 272567"/>
                <a:gd name="connsiteX3" fmla="*/ 183350 w 2554364"/>
                <a:gd name="connsiteY3" fmla="*/ 262461 h 272567"/>
                <a:gd name="connsiteX4" fmla="*/ 222690 w 2554364"/>
                <a:gd name="connsiteY4" fmla="*/ 244986 h 272567"/>
                <a:gd name="connsiteX5" fmla="*/ 265975 w 2554364"/>
                <a:gd name="connsiteY5" fmla="*/ 262461 h 272567"/>
                <a:gd name="connsiteX6" fmla="*/ 320565 w 2554364"/>
                <a:gd name="connsiteY6" fmla="*/ 240386 h 272567"/>
                <a:gd name="connsiteX7" fmla="*/ 361822 w 2554364"/>
                <a:gd name="connsiteY7" fmla="*/ 253971 h 272567"/>
                <a:gd name="connsiteX8" fmla="*/ 387880 w 2554364"/>
                <a:gd name="connsiteY8" fmla="*/ 230208 h 272567"/>
                <a:gd name="connsiteX9" fmla="*/ 441660 w 2554364"/>
                <a:gd name="connsiteY9" fmla="*/ 244767 h 272567"/>
                <a:gd name="connsiteX10" fmla="*/ 504354 w 2554364"/>
                <a:gd name="connsiteY10" fmla="*/ 204559 h 272567"/>
                <a:gd name="connsiteX11" fmla="*/ 533852 w 2554364"/>
                <a:gd name="connsiteY11" fmla="*/ 223267 h 272567"/>
                <a:gd name="connsiteX12" fmla="*/ 582690 w 2554364"/>
                <a:gd name="connsiteY12" fmla="*/ 189890 h 272567"/>
                <a:gd name="connsiteX13" fmla="*/ 660985 w 2554364"/>
                <a:gd name="connsiteY13" fmla="*/ 183917 h 272567"/>
                <a:gd name="connsiteX14" fmla="*/ 685719 w 2554364"/>
                <a:gd name="connsiteY14" fmla="*/ 147835 h 272567"/>
                <a:gd name="connsiteX15" fmla="*/ 727513 w 2554364"/>
                <a:gd name="connsiteY15" fmla="*/ 167628 h 272567"/>
                <a:gd name="connsiteX16" fmla="*/ 757588 w 2554364"/>
                <a:gd name="connsiteY16" fmla="*/ 101565 h 272567"/>
                <a:gd name="connsiteX17" fmla="*/ 800308 w 2554364"/>
                <a:gd name="connsiteY17" fmla="*/ 131489 h 272567"/>
                <a:gd name="connsiteX18" fmla="*/ 814881 w 2554364"/>
                <a:gd name="connsiteY18" fmla="*/ 92068 h 272567"/>
                <a:gd name="connsiteX19" fmla="*/ 842922 w 2554364"/>
                <a:gd name="connsiteY19" fmla="*/ 114371 h 272567"/>
                <a:gd name="connsiteX20" fmla="*/ 867268 w 2554364"/>
                <a:gd name="connsiteY20" fmla="*/ 89687 h 272567"/>
                <a:gd name="connsiteX21" fmla="*/ 891081 w 2554364"/>
                <a:gd name="connsiteY21" fmla="*/ 49205 h 272567"/>
                <a:gd name="connsiteX22" fmla="*/ 938706 w 2554364"/>
                <a:gd name="connsiteY22" fmla="*/ 89687 h 272567"/>
                <a:gd name="connsiteX23" fmla="*/ 1008542 w 2554364"/>
                <a:gd name="connsiteY23" fmla="*/ 24427 h 272567"/>
                <a:gd name="connsiteX24" fmla="*/ 1055387 w 2554364"/>
                <a:gd name="connsiteY24" fmla="*/ 87305 h 272567"/>
                <a:gd name="connsiteX25" fmla="*/ 1118471 w 2554364"/>
                <a:gd name="connsiteY25" fmla="*/ 193 h 272567"/>
                <a:gd name="connsiteX26" fmla="*/ 1150636 w 2554364"/>
                <a:gd name="connsiteY26" fmla="*/ 62732 h 272567"/>
                <a:gd name="connsiteX27" fmla="*/ 1178172 w 2554364"/>
                <a:gd name="connsiteY27" fmla="*/ 24717 h 272567"/>
                <a:gd name="connsiteX28" fmla="*/ 1201856 w 2554364"/>
                <a:gd name="connsiteY28" fmla="*/ 68326 h 272567"/>
                <a:gd name="connsiteX29" fmla="*/ 1250686 w 2554364"/>
                <a:gd name="connsiteY29" fmla="*/ 79438 h 272567"/>
                <a:gd name="connsiteX30" fmla="*/ 1302154 w 2554364"/>
                <a:gd name="connsiteY30" fmla="*/ 63248 h 272567"/>
                <a:gd name="connsiteX31" fmla="*/ 1342247 w 2554364"/>
                <a:gd name="connsiteY31" fmla="*/ 108259 h 272567"/>
                <a:gd name="connsiteX32" fmla="*/ 1393001 w 2554364"/>
                <a:gd name="connsiteY32" fmla="*/ 73815 h 272567"/>
                <a:gd name="connsiteX33" fmla="*/ 1424130 w 2554364"/>
                <a:gd name="connsiteY33" fmla="*/ 141979 h 272567"/>
                <a:gd name="connsiteX34" fmla="*/ 1488847 w 2554364"/>
                <a:gd name="connsiteY34" fmla="*/ 123777 h 272567"/>
                <a:gd name="connsiteX35" fmla="*/ 1511985 w 2554364"/>
                <a:gd name="connsiteY35" fmla="*/ 201178 h 272567"/>
                <a:gd name="connsiteX36" fmla="*/ 1560070 w 2554364"/>
                <a:gd name="connsiteY36" fmla="*/ 157315 h 272567"/>
                <a:gd name="connsiteX37" fmla="*/ 1599377 w 2554364"/>
                <a:gd name="connsiteY37" fmla="*/ 204245 h 272567"/>
                <a:gd name="connsiteX38" fmla="*/ 1645156 w 2554364"/>
                <a:gd name="connsiteY38" fmla="*/ 197346 h 272567"/>
                <a:gd name="connsiteX39" fmla="*/ 1675226 w 2554364"/>
                <a:gd name="connsiteY39" fmla="*/ 236277 h 272567"/>
                <a:gd name="connsiteX40" fmla="*/ 1726812 w 2554364"/>
                <a:gd name="connsiteY40" fmla="*/ 225668 h 272567"/>
                <a:gd name="connsiteX41" fmla="*/ 1756558 w 2554364"/>
                <a:gd name="connsiteY41" fmla="*/ 252124 h 272567"/>
                <a:gd name="connsiteX42" fmla="*/ 1846208 w 2554364"/>
                <a:gd name="connsiteY42" fmla="*/ 257232 h 272567"/>
                <a:gd name="connsiteX43" fmla="*/ 1910750 w 2554364"/>
                <a:gd name="connsiteY43" fmla="*/ 265247 h 272567"/>
                <a:gd name="connsiteX44" fmla="*/ 1984034 w 2554364"/>
                <a:gd name="connsiteY44" fmla="*/ 255504 h 272567"/>
                <a:gd name="connsiteX45" fmla="*/ 2043422 w 2554364"/>
                <a:gd name="connsiteY45" fmla="*/ 268934 h 272567"/>
                <a:gd name="connsiteX46" fmla="*/ 2116565 w 2554364"/>
                <a:gd name="connsiteY46" fmla="*/ 260334 h 272567"/>
                <a:gd name="connsiteX47" fmla="*/ 2208652 w 2554364"/>
                <a:gd name="connsiteY47" fmla="*/ 265682 h 272567"/>
                <a:gd name="connsiteX48" fmla="*/ 2265656 w 2554364"/>
                <a:gd name="connsiteY48" fmla="*/ 258062 h 272567"/>
                <a:gd name="connsiteX49" fmla="*/ 2321639 w 2554364"/>
                <a:gd name="connsiteY49" fmla="*/ 271654 h 272567"/>
                <a:gd name="connsiteX50" fmla="*/ 2394535 w 2554364"/>
                <a:gd name="connsiteY50" fmla="*/ 259097 h 272567"/>
                <a:gd name="connsiteX51" fmla="*/ 2477201 w 2554364"/>
                <a:gd name="connsiteY51" fmla="*/ 272553 h 272567"/>
                <a:gd name="connsiteX52" fmla="*/ 2517436 w 2554364"/>
                <a:gd name="connsiteY52" fmla="*/ 260960 h 272567"/>
                <a:gd name="connsiteX53" fmla="*/ 2554364 w 2554364"/>
                <a:gd name="connsiteY53" fmla="*/ 265069 h 272567"/>
                <a:gd name="connsiteX0" fmla="*/ 0 w 2554364"/>
                <a:gd name="connsiteY0" fmla="*/ 269655 h 272567"/>
                <a:gd name="connsiteX1" fmla="*/ 57757 w 2554364"/>
                <a:gd name="connsiteY1" fmla="*/ 262028 h 272567"/>
                <a:gd name="connsiteX2" fmla="*/ 133774 w 2554364"/>
                <a:gd name="connsiteY2" fmla="*/ 254955 h 272567"/>
                <a:gd name="connsiteX3" fmla="*/ 183350 w 2554364"/>
                <a:gd name="connsiteY3" fmla="*/ 262461 h 272567"/>
                <a:gd name="connsiteX4" fmla="*/ 222690 w 2554364"/>
                <a:gd name="connsiteY4" fmla="*/ 244986 h 272567"/>
                <a:gd name="connsiteX5" fmla="*/ 265975 w 2554364"/>
                <a:gd name="connsiteY5" fmla="*/ 262461 h 272567"/>
                <a:gd name="connsiteX6" fmla="*/ 320565 w 2554364"/>
                <a:gd name="connsiteY6" fmla="*/ 240386 h 272567"/>
                <a:gd name="connsiteX7" fmla="*/ 361822 w 2554364"/>
                <a:gd name="connsiteY7" fmla="*/ 253971 h 272567"/>
                <a:gd name="connsiteX8" fmla="*/ 387880 w 2554364"/>
                <a:gd name="connsiteY8" fmla="*/ 230208 h 272567"/>
                <a:gd name="connsiteX9" fmla="*/ 441660 w 2554364"/>
                <a:gd name="connsiteY9" fmla="*/ 244767 h 272567"/>
                <a:gd name="connsiteX10" fmla="*/ 504354 w 2554364"/>
                <a:gd name="connsiteY10" fmla="*/ 204559 h 272567"/>
                <a:gd name="connsiteX11" fmla="*/ 533852 w 2554364"/>
                <a:gd name="connsiteY11" fmla="*/ 223267 h 272567"/>
                <a:gd name="connsiteX12" fmla="*/ 582690 w 2554364"/>
                <a:gd name="connsiteY12" fmla="*/ 189890 h 272567"/>
                <a:gd name="connsiteX13" fmla="*/ 660985 w 2554364"/>
                <a:gd name="connsiteY13" fmla="*/ 183917 h 272567"/>
                <a:gd name="connsiteX14" fmla="*/ 685719 w 2554364"/>
                <a:gd name="connsiteY14" fmla="*/ 147835 h 272567"/>
                <a:gd name="connsiteX15" fmla="*/ 727513 w 2554364"/>
                <a:gd name="connsiteY15" fmla="*/ 167628 h 272567"/>
                <a:gd name="connsiteX16" fmla="*/ 757588 w 2554364"/>
                <a:gd name="connsiteY16" fmla="*/ 101565 h 272567"/>
                <a:gd name="connsiteX17" fmla="*/ 800308 w 2554364"/>
                <a:gd name="connsiteY17" fmla="*/ 131489 h 272567"/>
                <a:gd name="connsiteX18" fmla="*/ 814881 w 2554364"/>
                <a:gd name="connsiteY18" fmla="*/ 92068 h 272567"/>
                <a:gd name="connsiteX19" fmla="*/ 842922 w 2554364"/>
                <a:gd name="connsiteY19" fmla="*/ 114371 h 272567"/>
                <a:gd name="connsiteX20" fmla="*/ 867268 w 2554364"/>
                <a:gd name="connsiteY20" fmla="*/ 89687 h 272567"/>
                <a:gd name="connsiteX21" fmla="*/ 891081 w 2554364"/>
                <a:gd name="connsiteY21" fmla="*/ 49205 h 272567"/>
                <a:gd name="connsiteX22" fmla="*/ 938706 w 2554364"/>
                <a:gd name="connsiteY22" fmla="*/ 89687 h 272567"/>
                <a:gd name="connsiteX23" fmla="*/ 1008542 w 2554364"/>
                <a:gd name="connsiteY23" fmla="*/ 24427 h 272567"/>
                <a:gd name="connsiteX24" fmla="*/ 1055387 w 2554364"/>
                <a:gd name="connsiteY24" fmla="*/ 87305 h 272567"/>
                <a:gd name="connsiteX25" fmla="*/ 1118471 w 2554364"/>
                <a:gd name="connsiteY25" fmla="*/ 193 h 272567"/>
                <a:gd name="connsiteX26" fmla="*/ 1150636 w 2554364"/>
                <a:gd name="connsiteY26" fmla="*/ 62732 h 272567"/>
                <a:gd name="connsiteX27" fmla="*/ 1178172 w 2554364"/>
                <a:gd name="connsiteY27" fmla="*/ 24717 h 272567"/>
                <a:gd name="connsiteX28" fmla="*/ 1201856 w 2554364"/>
                <a:gd name="connsiteY28" fmla="*/ 68326 h 272567"/>
                <a:gd name="connsiteX29" fmla="*/ 1250686 w 2554364"/>
                <a:gd name="connsiteY29" fmla="*/ 79438 h 272567"/>
                <a:gd name="connsiteX30" fmla="*/ 1302154 w 2554364"/>
                <a:gd name="connsiteY30" fmla="*/ 63248 h 272567"/>
                <a:gd name="connsiteX31" fmla="*/ 1342247 w 2554364"/>
                <a:gd name="connsiteY31" fmla="*/ 108259 h 272567"/>
                <a:gd name="connsiteX32" fmla="*/ 1393001 w 2554364"/>
                <a:gd name="connsiteY32" fmla="*/ 73815 h 272567"/>
                <a:gd name="connsiteX33" fmla="*/ 1424130 w 2554364"/>
                <a:gd name="connsiteY33" fmla="*/ 141979 h 272567"/>
                <a:gd name="connsiteX34" fmla="*/ 1488847 w 2554364"/>
                <a:gd name="connsiteY34" fmla="*/ 123777 h 272567"/>
                <a:gd name="connsiteX35" fmla="*/ 1511985 w 2554364"/>
                <a:gd name="connsiteY35" fmla="*/ 201178 h 272567"/>
                <a:gd name="connsiteX36" fmla="*/ 1560070 w 2554364"/>
                <a:gd name="connsiteY36" fmla="*/ 157315 h 272567"/>
                <a:gd name="connsiteX37" fmla="*/ 1599377 w 2554364"/>
                <a:gd name="connsiteY37" fmla="*/ 204245 h 272567"/>
                <a:gd name="connsiteX38" fmla="*/ 1645156 w 2554364"/>
                <a:gd name="connsiteY38" fmla="*/ 197346 h 272567"/>
                <a:gd name="connsiteX39" fmla="*/ 1675226 w 2554364"/>
                <a:gd name="connsiteY39" fmla="*/ 236277 h 272567"/>
                <a:gd name="connsiteX40" fmla="*/ 1726812 w 2554364"/>
                <a:gd name="connsiteY40" fmla="*/ 225668 h 272567"/>
                <a:gd name="connsiteX41" fmla="*/ 1756558 w 2554364"/>
                <a:gd name="connsiteY41" fmla="*/ 252124 h 272567"/>
                <a:gd name="connsiteX42" fmla="*/ 1846208 w 2554364"/>
                <a:gd name="connsiteY42" fmla="*/ 257232 h 272567"/>
                <a:gd name="connsiteX43" fmla="*/ 1910750 w 2554364"/>
                <a:gd name="connsiteY43" fmla="*/ 265247 h 272567"/>
                <a:gd name="connsiteX44" fmla="*/ 1984034 w 2554364"/>
                <a:gd name="connsiteY44" fmla="*/ 255504 h 272567"/>
                <a:gd name="connsiteX45" fmla="*/ 2043422 w 2554364"/>
                <a:gd name="connsiteY45" fmla="*/ 268934 h 272567"/>
                <a:gd name="connsiteX46" fmla="*/ 2116565 w 2554364"/>
                <a:gd name="connsiteY46" fmla="*/ 260334 h 272567"/>
                <a:gd name="connsiteX47" fmla="*/ 2208652 w 2554364"/>
                <a:gd name="connsiteY47" fmla="*/ 265682 h 272567"/>
                <a:gd name="connsiteX48" fmla="*/ 2265656 w 2554364"/>
                <a:gd name="connsiteY48" fmla="*/ 258062 h 272567"/>
                <a:gd name="connsiteX49" fmla="*/ 2321639 w 2554364"/>
                <a:gd name="connsiteY49" fmla="*/ 271654 h 272567"/>
                <a:gd name="connsiteX50" fmla="*/ 2394535 w 2554364"/>
                <a:gd name="connsiteY50" fmla="*/ 259097 h 272567"/>
                <a:gd name="connsiteX51" fmla="*/ 2477201 w 2554364"/>
                <a:gd name="connsiteY51" fmla="*/ 272553 h 272567"/>
                <a:gd name="connsiteX52" fmla="*/ 2517436 w 2554364"/>
                <a:gd name="connsiteY52" fmla="*/ 260960 h 272567"/>
                <a:gd name="connsiteX53" fmla="*/ 2554364 w 2554364"/>
                <a:gd name="connsiteY53" fmla="*/ 265069 h 272567"/>
                <a:gd name="connsiteX0" fmla="*/ 0 w 2517436"/>
                <a:gd name="connsiteY0" fmla="*/ 269655 h 272567"/>
                <a:gd name="connsiteX1" fmla="*/ 57757 w 2517436"/>
                <a:gd name="connsiteY1" fmla="*/ 262028 h 272567"/>
                <a:gd name="connsiteX2" fmla="*/ 133774 w 2517436"/>
                <a:gd name="connsiteY2" fmla="*/ 254955 h 272567"/>
                <a:gd name="connsiteX3" fmla="*/ 183350 w 2517436"/>
                <a:gd name="connsiteY3" fmla="*/ 262461 h 272567"/>
                <a:gd name="connsiteX4" fmla="*/ 222690 w 2517436"/>
                <a:gd name="connsiteY4" fmla="*/ 244986 h 272567"/>
                <a:gd name="connsiteX5" fmla="*/ 265975 w 2517436"/>
                <a:gd name="connsiteY5" fmla="*/ 262461 h 272567"/>
                <a:gd name="connsiteX6" fmla="*/ 320565 w 2517436"/>
                <a:gd name="connsiteY6" fmla="*/ 240386 h 272567"/>
                <a:gd name="connsiteX7" fmla="*/ 361822 w 2517436"/>
                <a:gd name="connsiteY7" fmla="*/ 253971 h 272567"/>
                <a:gd name="connsiteX8" fmla="*/ 387880 w 2517436"/>
                <a:gd name="connsiteY8" fmla="*/ 230208 h 272567"/>
                <a:gd name="connsiteX9" fmla="*/ 441660 w 2517436"/>
                <a:gd name="connsiteY9" fmla="*/ 244767 h 272567"/>
                <a:gd name="connsiteX10" fmla="*/ 504354 w 2517436"/>
                <a:gd name="connsiteY10" fmla="*/ 204559 h 272567"/>
                <a:gd name="connsiteX11" fmla="*/ 533852 w 2517436"/>
                <a:gd name="connsiteY11" fmla="*/ 223267 h 272567"/>
                <a:gd name="connsiteX12" fmla="*/ 582690 w 2517436"/>
                <a:gd name="connsiteY12" fmla="*/ 189890 h 272567"/>
                <a:gd name="connsiteX13" fmla="*/ 660985 w 2517436"/>
                <a:gd name="connsiteY13" fmla="*/ 183917 h 272567"/>
                <a:gd name="connsiteX14" fmla="*/ 685719 w 2517436"/>
                <a:gd name="connsiteY14" fmla="*/ 147835 h 272567"/>
                <a:gd name="connsiteX15" fmla="*/ 727513 w 2517436"/>
                <a:gd name="connsiteY15" fmla="*/ 167628 h 272567"/>
                <a:gd name="connsiteX16" fmla="*/ 757588 w 2517436"/>
                <a:gd name="connsiteY16" fmla="*/ 101565 h 272567"/>
                <a:gd name="connsiteX17" fmla="*/ 800308 w 2517436"/>
                <a:gd name="connsiteY17" fmla="*/ 131489 h 272567"/>
                <a:gd name="connsiteX18" fmla="*/ 814881 w 2517436"/>
                <a:gd name="connsiteY18" fmla="*/ 92068 h 272567"/>
                <a:gd name="connsiteX19" fmla="*/ 842922 w 2517436"/>
                <a:gd name="connsiteY19" fmla="*/ 114371 h 272567"/>
                <a:gd name="connsiteX20" fmla="*/ 867268 w 2517436"/>
                <a:gd name="connsiteY20" fmla="*/ 89687 h 272567"/>
                <a:gd name="connsiteX21" fmla="*/ 891081 w 2517436"/>
                <a:gd name="connsiteY21" fmla="*/ 49205 h 272567"/>
                <a:gd name="connsiteX22" fmla="*/ 938706 w 2517436"/>
                <a:gd name="connsiteY22" fmla="*/ 89687 h 272567"/>
                <a:gd name="connsiteX23" fmla="*/ 1008542 w 2517436"/>
                <a:gd name="connsiteY23" fmla="*/ 24427 h 272567"/>
                <a:gd name="connsiteX24" fmla="*/ 1055387 w 2517436"/>
                <a:gd name="connsiteY24" fmla="*/ 87305 h 272567"/>
                <a:gd name="connsiteX25" fmla="*/ 1118471 w 2517436"/>
                <a:gd name="connsiteY25" fmla="*/ 193 h 272567"/>
                <a:gd name="connsiteX26" fmla="*/ 1150636 w 2517436"/>
                <a:gd name="connsiteY26" fmla="*/ 62732 h 272567"/>
                <a:gd name="connsiteX27" fmla="*/ 1178172 w 2517436"/>
                <a:gd name="connsiteY27" fmla="*/ 24717 h 272567"/>
                <a:gd name="connsiteX28" fmla="*/ 1201856 w 2517436"/>
                <a:gd name="connsiteY28" fmla="*/ 68326 h 272567"/>
                <a:gd name="connsiteX29" fmla="*/ 1250686 w 2517436"/>
                <a:gd name="connsiteY29" fmla="*/ 79438 h 272567"/>
                <a:gd name="connsiteX30" fmla="*/ 1302154 w 2517436"/>
                <a:gd name="connsiteY30" fmla="*/ 63248 h 272567"/>
                <a:gd name="connsiteX31" fmla="*/ 1342247 w 2517436"/>
                <a:gd name="connsiteY31" fmla="*/ 108259 h 272567"/>
                <a:gd name="connsiteX32" fmla="*/ 1393001 w 2517436"/>
                <a:gd name="connsiteY32" fmla="*/ 73815 h 272567"/>
                <a:gd name="connsiteX33" fmla="*/ 1424130 w 2517436"/>
                <a:gd name="connsiteY33" fmla="*/ 141979 h 272567"/>
                <a:gd name="connsiteX34" fmla="*/ 1488847 w 2517436"/>
                <a:gd name="connsiteY34" fmla="*/ 123777 h 272567"/>
                <a:gd name="connsiteX35" fmla="*/ 1511985 w 2517436"/>
                <a:gd name="connsiteY35" fmla="*/ 201178 h 272567"/>
                <a:gd name="connsiteX36" fmla="*/ 1560070 w 2517436"/>
                <a:gd name="connsiteY36" fmla="*/ 157315 h 272567"/>
                <a:gd name="connsiteX37" fmla="*/ 1599377 w 2517436"/>
                <a:gd name="connsiteY37" fmla="*/ 204245 h 272567"/>
                <a:gd name="connsiteX38" fmla="*/ 1645156 w 2517436"/>
                <a:gd name="connsiteY38" fmla="*/ 197346 h 272567"/>
                <a:gd name="connsiteX39" fmla="*/ 1675226 w 2517436"/>
                <a:gd name="connsiteY39" fmla="*/ 236277 h 272567"/>
                <a:gd name="connsiteX40" fmla="*/ 1726812 w 2517436"/>
                <a:gd name="connsiteY40" fmla="*/ 225668 h 272567"/>
                <a:gd name="connsiteX41" fmla="*/ 1756558 w 2517436"/>
                <a:gd name="connsiteY41" fmla="*/ 252124 h 272567"/>
                <a:gd name="connsiteX42" fmla="*/ 1846208 w 2517436"/>
                <a:gd name="connsiteY42" fmla="*/ 257232 h 272567"/>
                <a:gd name="connsiteX43" fmla="*/ 1910750 w 2517436"/>
                <a:gd name="connsiteY43" fmla="*/ 265247 h 272567"/>
                <a:gd name="connsiteX44" fmla="*/ 1984034 w 2517436"/>
                <a:gd name="connsiteY44" fmla="*/ 255504 h 272567"/>
                <a:gd name="connsiteX45" fmla="*/ 2043422 w 2517436"/>
                <a:gd name="connsiteY45" fmla="*/ 268934 h 272567"/>
                <a:gd name="connsiteX46" fmla="*/ 2116565 w 2517436"/>
                <a:gd name="connsiteY46" fmla="*/ 260334 h 272567"/>
                <a:gd name="connsiteX47" fmla="*/ 2208652 w 2517436"/>
                <a:gd name="connsiteY47" fmla="*/ 265682 h 272567"/>
                <a:gd name="connsiteX48" fmla="*/ 2265656 w 2517436"/>
                <a:gd name="connsiteY48" fmla="*/ 258062 h 272567"/>
                <a:gd name="connsiteX49" fmla="*/ 2321639 w 2517436"/>
                <a:gd name="connsiteY49" fmla="*/ 271654 h 272567"/>
                <a:gd name="connsiteX50" fmla="*/ 2394535 w 2517436"/>
                <a:gd name="connsiteY50" fmla="*/ 259097 h 272567"/>
                <a:gd name="connsiteX51" fmla="*/ 2477201 w 2517436"/>
                <a:gd name="connsiteY51" fmla="*/ 272553 h 272567"/>
                <a:gd name="connsiteX52" fmla="*/ 2517436 w 2517436"/>
                <a:gd name="connsiteY52" fmla="*/ 260960 h 272567"/>
                <a:gd name="connsiteX0" fmla="*/ 0 w 2477201"/>
                <a:gd name="connsiteY0" fmla="*/ 269655 h 272553"/>
                <a:gd name="connsiteX1" fmla="*/ 57757 w 2477201"/>
                <a:gd name="connsiteY1" fmla="*/ 262028 h 272553"/>
                <a:gd name="connsiteX2" fmla="*/ 133774 w 2477201"/>
                <a:gd name="connsiteY2" fmla="*/ 254955 h 272553"/>
                <a:gd name="connsiteX3" fmla="*/ 183350 w 2477201"/>
                <a:gd name="connsiteY3" fmla="*/ 262461 h 272553"/>
                <a:gd name="connsiteX4" fmla="*/ 222690 w 2477201"/>
                <a:gd name="connsiteY4" fmla="*/ 244986 h 272553"/>
                <a:gd name="connsiteX5" fmla="*/ 265975 w 2477201"/>
                <a:gd name="connsiteY5" fmla="*/ 262461 h 272553"/>
                <a:gd name="connsiteX6" fmla="*/ 320565 w 2477201"/>
                <a:gd name="connsiteY6" fmla="*/ 240386 h 272553"/>
                <a:gd name="connsiteX7" fmla="*/ 361822 w 2477201"/>
                <a:gd name="connsiteY7" fmla="*/ 253971 h 272553"/>
                <a:gd name="connsiteX8" fmla="*/ 387880 w 2477201"/>
                <a:gd name="connsiteY8" fmla="*/ 230208 h 272553"/>
                <a:gd name="connsiteX9" fmla="*/ 441660 w 2477201"/>
                <a:gd name="connsiteY9" fmla="*/ 244767 h 272553"/>
                <a:gd name="connsiteX10" fmla="*/ 504354 w 2477201"/>
                <a:gd name="connsiteY10" fmla="*/ 204559 h 272553"/>
                <a:gd name="connsiteX11" fmla="*/ 533852 w 2477201"/>
                <a:gd name="connsiteY11" fmla="*/ 223267 h 272553"/>
                <a:gd name="connsiteX12" fmla="*/ 582690 w 2477201"/>
                <a:gd name="connsiteY12" fmla="*/ 189890 h 272553"/>
                <a:gd name="connsiteX13" fmla="*/ 660985 w 2477201"/>
                <a:gd name="connsiteY13" fmla="*/ 183917 h 272553"/>
                <a:gd name="connsiteX14" fmla="*/ 685719 w 2477201"/>
                <a:gd name="connsiteY14" fmla="*/ 147835 h 272553"/>
                <a:gd name="connsiteX15" fmla="*/ 727513 w 2477201"/>
                <a:gd name="connsiteY15" fmla="*/ 167628 h 272553"/>
                <a:gd name="connsiteX16" fmla="*/ 757588 w 2477201"/>
                <a:gd name="connsiteY16" fmla="*/ 101565 h 272553"/>
                <a:gd name="connsiteX17" fmla="*/ 800308 w 2477201"/>
                <a:gd name="connsiteY17" fmla="*/ 131489 h 272553"/>
                <a:gd name="connsiteX18" fmla="*/ 814881 w 2477201"/>
                <a:gd name="connsiteY18" fmla="*/ 92068 h 272553"/>
                <a:gd name="connsiteX19" fmla="*/ 842922 w 2477201"/>
                <a:gd name="connsiteY19" fmla="*/ 114371 h 272553"/>
                <a:gd name="connsiteX20" fmla="*/ 867268 w 2477201"/>
                <a:gd name="connsiteY20" fmla="*/ 89687 h 272553"/>
                <a:gd name="connsiteX21" fmla="*/ 891081 w 2477201"/>
                <a:gd name="connsiteY21" fmla="*/ 49205 h 272553"/>
                <a:gd name="connsiteX22" fmla="*/ 938706 w 2477201"/>
                <a:gd name="connsiteY22" fmla="*/ 89687 h 272553"/>
                <a:gd name="connsiteX23" fmla="*/ 1008542 w 2477201"/>
                <a:gd name="connsiteY23" fmla="*/ 24427 h 272553"/>
                <a:gd name="connsiteX24" fmla="*/ 1055387 w 2477201"/>
                <a:gd name="connsiteY24" fmla="*/ 87305 h 272553"/>
                <a:gd name="connsiteX25" fmla="*/ 1118471 w 2477201"/>
                <a:gd name="connsiteY25" fmla="*/ 193 h 272553"/>
                <a:gd name="connsiteX26" fmla="*/ 1150636 w 2477201"/>
                <a:gd name="connsiteY26" fmla="*/ 62732 h 272553"/>
                <a:gd name="connsiteX27" fmla="*/ 1178172 w 2477201"/>
                <a:gd name="connsiteY27" fmla="*/ 24717 h 272553"/>
                <a:gd name="connsiteX28" fmla="*/ 1201856 w 2477201"/>
                <a:gd name="connsiteY28" fmla="*/ 68326 h 272553"/>
                <a:gd name="connsiteX29" fmla="*/ 1250686 w 2477201"/>
                <a:gd name="connsiteY29" fmla="*/ 79438 h 272553"/>
                <a:gd name="connsiteX30" fmla="*/ 1302154 w 2477201"/>
                <a:gd name="connsiteY30" fmla="*/ 63248 h 272553"/>
                <a:gd name="connsiteX31" fmla="*/ 1342247 w 2477201"/>
                <a:gd name="connsiteY31" fmla="*/ 108259 h 272553"/>
                <a:gd name="connsiteX32" fmla="*/ 1393001 w 2477201"/>
                <a:gd name="connsiteY32" fmla="*/ 73815 h 272553"/>
                <a:gd name="connsiteX33" fmla="*/ 1424130 w 2477201"/>
                <a:gd name="connsiteY33" fmla="*/ 141979 h 272553"/>
                <a:gd name="connsiteX34" fmla="*/ 1488847 w 2477201"/>
                <a:gd name="connsiteY34" fmla="*/ 123777 h 272553"/>
                <a:gd name="connsiteX35" fmla="*/ 1511985 w 2477201"/>
                <a:gd name="connsiteY35" fmla="*/ 201178 h 272553"/>
                <a:gd name="connsiteX36" fmla="*/ 1560070 w 2477201"/>
                <a:gd name="connsiteY36" fmla="*/ 157315 h 272553"/>
                <a:gd name="connsiteX37" fmla="*/ 1599377 w 2477201"/>
                <a:gd name="connsiteY37" fmla="*/ 204245 h 272553"/>
                <a:gd name="connsiteX38" fmla="*/ 1645156 w 2477201"/>
                <a:gd name="connsiteY38" fmla="*/ 197346 h 272553"/>
                <a:gd name="connsiteX39" fmla="*/ 1675226 w 2477201"/>
                <a:gd name="connsiteY39" fmla="*/ 236277 h 272553"/>
                <a:gd name="connsiteX40" fmla="*/ 1726812 w 2477201"/>
                <a:gd name="connsiteY40" fmla="*/ 225668 h 272553"/>
                <a:gd name="connsiteX41" fmla="*/ 1756558 w 2477201"/>
                <a:gd name="connsiteY41" fmla="*/ 252124 h 272553"/>
                <a:gd name="connsiteX42" fmla="*/ 1846208 w 2477201"/>
                <a:gd name="connsiteY42" fmla="*/ 257232 h 272553"/>
                <a:gd name="connsiteX43" fmla="*/ 1910750 w 2477201"/>
                <a:gd name="connsiteY43" fmla="*/ 265247 h 272553"/>
                <a:gd name="connsiteX44" fmla="*/ 1984034 w 2477201"/>
                <a:gd name="connsiteY44" fmla="*/ 255504 h 272553"/>
                <a:gd name="connsiteX45" fmla="*/ 2043422 w 2477201"/>
                <a:gd name="connsiteY45" fmla="*/ 268934 h 272553"/>
                <a:gd name="connsiteX46" fmla="*/ 2116565 w 2477201"/>
                <a:gd name="connsiteY46" fmla="*/ 260334 h 272553"/>
                <a:gd name="connsiteX47" fmla="*/ 2208652 w 2477201"/>
                <a:gd name="connsiteY47" fmla="*/ 265682 h 272553"/>
                <a:gd name="connsiteX48" fmla="*/ 2265656 w 2477201"/>
                <a:gd name="connsiteY48" fmla="*/ 258062 h 272553"/>
                <a:gd name="connsiteX49" fmla="*/ 2321639 w 2477201"/>
                <a:gd name="connsiteY49" fmla="*/ 271654 h 272553"/>
                <a:gd name="connsiteX50" fmla="*/ 2394535 w 2477201"/>
                <a:gd name="connsiteY50" fmla="*/ 259097 h 272553"/>
                <a:gd name="connsiteX51" fmla="*/ 2477201 w 2477201"/>
                <a:gd name="connsiteY51" fmla="*/ 272553 h 272553"/>
                <a:gd name="connsiteX0" fmla="*/ 0 w 2394535"/>
                <a:gd name="connsiteY0" fmla="*/ 269655 h 271655"/>
                <a:gd name="connsiteX1" fmla="*/ 57757 w 2394535"/>
                <a:gd name="connsiteY1" fmla="*/ 262028 h 271655"/>
                <a:gd name="connsiteX2" fmla="*/ 133774 w 2394535"/>
                <a:gd name="connsiteY2" fmla="*/ 254955 h 271655"/>
                <a:gd name="connsiteX3" fmla="*/ 183350 w 2394535"/>
                <a:gd name="connsiteY3" fmla="*/ 262461 h 271655"/>
                <a:gd name="connsiteX4" fmla="*/ 222690 w 2394535"/>
                <a:gd name="connsiteY4" fmla="*/ 244986 h 271655"/>
                <a:gd name="connsiteX5" fmla="*/ 265975 w 2394535"/>
                <a:gd name="connsiteY5" fmla="*/ 262461 h 271655"/>
                <a:gd name="connsiteX6" fmla="*/ 320565 w 2394535"/>
                <a:gd name="connsiteY6" fmla="*/ 240386 h 271655"/>
                <a:gd name="connsiteX7" fmla="*/ 361822 w 2394535"/>
                <a:gd name="connsiteY7" fmla="*/ 253971 h 271655"/>
                <a:gd name="connsiteX8" fmla="*/ 387880 w 2394535"/>
                <a:gd name="connsiteY8" fmla="*/ 230208 h 271655"/>
                <a:gd name="connsiteX9" fmla="*/ 441660 w 2394535"/>
                <a:gd name="connsiteY9" fmla="*/ 244767 h 271655"/>
                <a:gd name="connsiteX10" fmla="*/ 504354 w 2394535"/>
                <a:gd name="connsiteY10" fmla="*/ 204559 h 271655"/>
                <a:gd name="connsiteX11" fmla="*/ 533852 w 2394535"/>
                <a:gd name="connsiteY11" fmla="*/ 223267 h 271655"/>
                <a:gd name="connsiteX12" fmla="*/ 582690 w 2394535"/>
                <a:gd name="connsiteY12" fmla="*/ 189890 h 271655"/>
                <a:gd name="connsiteX13" fmla="*/ 660985 w 2394535"/>
                <a:gd name="connsiteY13" fmla="*/ 183917 h 271655"/>
                <a:gd name="connsiteX14" fmla="*/ 685719 w 2394535"/>
                <a:gd name="connsiteY14" fmla="*/ 147835 h 271655"/>
                <a:gd name="connsiteX15" fmla="*/ 727513 w 2394535"/>
                <a:gd name="connsiteY15" fmla="*/ 167628 h 271655"/>
                <a:gd name="connsiteX16" fmla="*/ 757588 w 2394535"/>
                <a:gd name="connsiteY16" fmla="*/ 101565 h 271655"/>
                <a:gd name="connsiteX17" fmla="*/ 800308 w 2394535"/>
                <a:gd name="connsiteY17" fmla="*/ 131489 h 271655"/>
                <a:gd name="connsiteX18" fmla="*/ 814881 w 2394535"/>
                <a:gd name="connsiteY18" fmla="*/ 92068 h 271655"/>
                <a:gd name="connsiteX19" fmla="*/ 842922 w 2394535"/>
                <a:gd name="connsiteY19" fmla="*/ 114371 h 271655"/>
                <a:gd name="connsiteX20" fmla="*/ 867268 w 2394535"/>
                <a:gd name="connsiteY20" fmla="*/ 89687 h 271655"/>
                <a:gd name="connsiteX21" fmla="*/ 891081 w 2394535"/>
                <a:gd name="connsiteY21" fmla="*/ 49205 h 271655"/>
                <a:gd name="connsiteX22" fmla="*/ 938706 w 2394535"/>
                <a:gd name="connsiteY22" fmla="*/ 89687 h 271655"/>
                <a:gd name="connsiteX23" fmla="*/ 1008542 w 2394535"/>
                <a:gd name="connsiteY23" fmla="*/ 24427 h 271655"/>
                <a:gd name="connsiteX24" fmla="*/ 1055387 w 2394535"/>
                <a:gd name="connsiteY24" fmla="*/ 87305 h 271655"/>
                <a:gd name="connsiteX25" fmla="*/ 1118471 w 2394535"/>
                <a:gd name="connsiteY25" fmla="*/ 193 h 271655"/>
                <a:gd name="connsiteX26" fmla="*/ 1150636 w 2394535"/>
                <a:gd name="connsiteY26" fmla="*/ 62732 h 271655"/>
                <a:gd name="connsiteX27" fmla="*/ 1178172 w 2394535"/>
                <a:gd name="connsiteY27" fmla="*/ 24717 h 271655"/>
                <a:gd name="connsiteX28" fmla="*/ 1201856 w 2394535"/>
                <a:gd name="connsiteY28" fmla="*/ 68326 h 271655"/>
                <a:gd name="connsiteX29" fmla="*/ 1250686 w 2394535"/>
                <a:gd name="connsiteY29" fmla="*/ 79438 h 271655"/>
                <a:gd name="connsiteX30" fmla="*/ 1302154 w 2394535"/>
                <a:gd name="connsiteY30" fmla="*/ 63248 h 271655"/>
                <a:gd name="connsiteX31" fmla="*/ 1342247 w 2394535"/>
                <a:gd name="connsiteY31" fmla="*/ 108259 h 271655"/>
                <a:gd name="connsiteX32" fmla="*/ 1393001 w 2394535"/>
                <a:gd name="connsiteY32" fmla="*/ 73815 h 271655"/>
                <a:gd name="connsiteX33" fmla="*/ 1424130 w 2394535"/>
                <a:gd name="connsiteY33" fmla="*/ 141979 h 271655"/>
                <a:gd name="connsiteX34" fmla="*/ 1488847 w 2394535"/>
                <a:gd name="connsiteY34" fmla="*/ 123777 h 271655"/>
                <a:gd name="connsiteX35" fmla="*/ 1511985 w 2394535"/>
                <a:gd name="connsiteY35" fmla="*/ 201178 h 271655"/>
                <a:gd name="connsiteX36" fmla="*/ 1560070 w 2394535"/>
                <a:gd name="connsiteY36" fmla="*/ 157315 h 271655"/>
                <a:gd name="connsiteX37" fmla="*/ 1599377 w 2394535"/>
                <a:gd name="connsiteY37" fmla="*/ 204245 h 271655"/>
                <a:gd name="connsiteX38" fmla="*/ 1645156 w 2394535"/>
                <a:gd name="connsiteY38" fmla="*/ 197346 h 271655"/>
                <a:gd name="connsiteX39" fmla="*/ 1675226 w 2394535"/>
                <a:gd name="connsiteY39" fmla="*/ 236277 h 271655"/>
                <a:gd name="connsiteX40" fmla="*/ 1726812 w 2394535"/>
                <a:gd name="connsiteY40" fmla="*/ 225668 h 271655"/>
                <a:gd name="connsiteX41" fmla="*/ 1756558 w 2394535"/>
                <a:gd name="connsiteY41" fmla="*/ 252124 h 271655"/>
                <a:gd name="connsiteX42" fmla="*/ 1846208 w 2394535"/>
                <a:gd name="connsiteY42" fmla="*/ 257232 h 271655"/>
                <a:gd name="connsiteX43" fmla="*/ 1910750 w 2394535"/>
                <a:gd name="connsiteY43" fmla="*/ 265247 h 271655"/>
                <a:gd name="connsiteX44" fmla="*/ 1984034 w 2394535"/>
                <a:gd name="connsiteY44" fmla="*/ 255504 h 271655"/>
                <a:gd name="connsiteX45" fmla="*/ 2043422 w 2394535"/>
                <a:gd name="connsiteY45" fmla="*/ 268934 h 271655"/>
                <a:gd name="connsiteX46" fmla="*/ 2116565 w 2394535"/>
                <a:gd name="connsiteY46" fmla="*/ 260334 h 271655"/>
                <a:gd name="connsiteX47" fmla="*/ 2208652 w 2394535"/>
                <a:gd name="connsiteY47" fmla="*/ 265682 h 271655"/>
                <a:gd name="connsiteX48" fmla="*/ 2265656 w 2394535"/>
                <a:gd name="connsiteY48" fmla="*/ 258062 h 271655"/>
                <a:gd name="connsiteX49" fmla="*/ 2321639 w 2394535"/>
                <a:gd name="connsiteY49" fmla="*/ 271654 h 271655"/>
                <a:gd name="connsiteX50" fmla="*/ 2394535 w 2394535"/>
                <a:gd name="connsiteY50" fmla="*/ 259097 h 27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394535" h="271655">
                  <a:moveTo>
                    <a:pt x="0" y="269655"/>
                  </a:moveTo>
                  <a:cubicBezTo>
                    <a:pt x="16787" y="266969"/>
                    <a:pt x="39370" y="222270"/>
                    <a:pt x="57757" y="262028"/>
                  </a:cubicBezTo>
                  <a:cubicBezTo>
                    <a:pt x="83357" y="258163"/>
                    <a:pt x="114548" y="247890"/>
                    <a:pt x="133774" y="254955"/>
                  </a:cubicBezTo>
                  <a:cubicBezTo>
                    <a:pt x="151952" y="254320"/>
                    <a:pt x="170734" y="261292"/>
                    <a:pt x="183350" y="262461"/>
                  </a:cubicBezTo>
                  <a:cubicBezTo>
                    <a:pt x="195966" y="263630"/>
                    <a:pt x="208919" y="244986"/>
                    <a:pt x="222690" y="244986"/>
                  </a:cubicBezTo>
                  <a:cubicBezTo>
                    <a:pt x="236461" y="244986"/>
                    <a:pt x="249111" y="266294"/>
                    <a:pt x="265975" y="262461"/>
                  </a:cubicBezTo>
                  <a:cubicBezTo>
                    <a:pt x="282839" y="258628"/>
                    <a:pt x="304591" y="241801"/>
                    <a:pt x="320565" y="240386"/>
                  </a:cubicBezTo>
                  <a:cubicBezTo>
                    <a:pt x="336539" y="238971"/>
                    <a:pt x="349502" y="255903"/>
                    <a:pt x="361822" y="253971"/>
                  </a:cubicBezTo>
                  <a:cubicBezTo>
                    <a:pt x="374142" y="252039"/>
                    <a:pt x="374574" y="231742"/>
                    <a:pt x="387880" y="230208"/>
                  </a:cubicBezTo>
                  <a:cubicBezTo>
                    <a:pt x="401186" y="228674"/>
                    <a:pt x="422248" y="249042"/>
                    <a:pt x="441660" y="244767"/>
                  </a:cubicBezTo>
                  <a:cubicBezTo>
                    <a:pt x="461072" y="240492"/>
                    <a:pt x="488989" y="208142"/>
                    <a:pt x="504354" y="204559"/>
                  </a:cubicBezTo>
                  <a:cubicBezTo>
                    <a:pt x="519719" y="200976"/>
                    <a:pt x="520796" y="225712"/>
                    <a:pt x="533852" y="223267"/>
                  </a:cubicBezTo>
                  <a:cubicBezTo>
                    <a:pt x="546908" y="220822"/>
                    <a:pt x="561501" y="196448"/>
                    <a:pt x="582690" y="189890"/>
                  </a:cubicBezTo>
                  <a:cubicBezTo>
                    <a:pt x="603879" y="183332"/>
                    <a:pt x="643814" y="190926"/>
                    <a:pt x="660985" y="183917"/>
                  </a:cubicBezTo>
                  <a:cubicBezTo>
                    <a:pt x="678156" y="176908"/>
                    <a:pt x="676834" y="153616"/>
                    <a:pt x="685719" y="147835"/>
                  </a:cubicBezTo>
                  <a:cubicBezTo>
                    <a:pt x="694604" y="142054"/>
                    <a:pt x="715535" y="175340"/>
                    <a:pt x="727513" y="167628"/>
                  </a:cubicBezTo>
                  <a:cubicBezTo>
                    <a:pt x="739491" y="159916"/>
                    <a:pt x="745456" y="107588"/>
                    <a:pt x="757588" y="101565"/>
                  </a:cubicBezTo>
                  <a:cubicBezTo>
                    <a:pt x="769721" y="95542"/>
                    <a:pt x="790759" y="133072"/>
                    <a:pt x="800308" y="131489"/>
                  </a:cubicBezTo>
                  <a:cubicBezTo>
                    <a:pt x="809857" y="129906"/>
                    <a:pt x="807779" y="94921"/>
                    <a:pt x="814881" y="92068"/>
                  </a:cubicBezTo>
                  <a:cubicBezTo>
                    <a:pt x="821983" y="89215"/>
                    <a:pt x="834191" y="114768"/>
                    <a:pt x="842922" y="114371"/>
                  </a:cubicBezTo>
                  <a:cubicBezTo>
                    <a:pt x="851653" y="113974"/>
                    <a:pt x="859242" y="100548"/>
                    <a:pt x="867268" y="89687"/>
                  </a:cubicBezTo>
                  <a:cubicBezTo>
                    <a:pt x="875294" y="78826"/>
                    <a:pt x="879175" y="49205"/>
                    <a:pt x="891081" y="49205"/>
                  </a:cubicBezTo>
                  <a:cubicBezTo>
                    <a:pt x="902987" y="49205"/>
                    <a:pt x="919129" y="93817"/>
                    <a:pt x="938706" y="89687"/>
                  </a:cubicBezTo>
                  <a:cubicBezTo>
                    <a:pt x="958283" y="85557"/>
                    <a:pt x="989095" y="24824"/>
                    <a:pt x="1008542" y="24427"/>
                  </a:cubicBezTo>
                  <a:cubicBezTo>
                    <a:pt x="1027989" y="24030"/>
                    <a:pt x="1037066" y="91344"/>
                    <a:pt x="1055387" y="87305"/>
                  </a:cubicBezTo>
                  <a:cubicBezTo>
                    <a:pt x="1073709" y="83266"/>
                    <a:pt x="1102596" y="4289"/>
                    <a:pt x="1118471" y="193"/>
                  </a:cubicBezTo>
                  <a:cubicBezTo>
                    <a:pt x="1134346" y="-3903"/>
                    <a:pt x="1140686" y="58645"/>
                    <a:pt x="1150636" y="62732"/>
                  </a:cubicBezTo>
                  <a:cubicBezTo>
                    <a:pt x="1160586" y="66819"/>
                    <a:pt x="1165779" y="27323"/>
                    <a:pt x="1178172" y="24717"/>
                  </a:cubicBezTo>
                  <a:cubicBezTo>
                    <a:pt x="1190565" y="22112"/>
                    <a:pt x="1189770" y="59206"/>
                    <a:pt x="1201856" y="68326"/>
                  </a:cubicBezTo>
                  <a:cubicBezTo>
                    <a:pt x="1213942" y="77446"/>
                    <a:pt x="1243885" y="105756"/>
                    <a:pt x="1250686" y="79438"/>
                  </a:cubicBezTo>
                  <a:cubicBezTo>
                    <a:pt x="1257487" y="53120"/>
                    <a:pt x="1286894" y="58445"/>
                    <a:pt x="1302154" y="63248"/>
                  </a:cubicBezTo>
                  <a:cubicBezTo>
                    <a:pt x="1317414" y="68052"/>
                    <a:pt x="1327106" y="106498"/>
                    <a:pt x="1342247" y="108259"/>
                  </a:cubicBezTo>
                  <a:cubicBezTo>
                    <a:pt x="1357388" y="110020"/>
                    <a:pt x="1376049" y="70082"/>
                    <a:pt x="1393001" y="73815"/>
                  </a:cubicBezTo>
                  <a:cubicBezTo>
                    <a:pt x="1409953" y="77548"/>
                    <a:pt x="1408156" y="133652"/>
                    <a:pt x="1424130" y="141979"/>
                  </a:cubicBezTo>
                  <a:cubicBezTo>
                    <a:pt x="1440104" y="150306"/>
                    <a:pt x="1479163" y="117684"/>
                    <a:pt x="1488847" y="123777"/>
                  </a:cubicBezTo>
                  <a:cubicBezTo>
                    <a:pt x="1498531" y="129870"/>
                    <a:pt x="1500665" y="197239"/>
                    <a:pt x="1511985" y="201178"/>
                  </a:cubicBezTo>
                  <a:cubicBezTo>
                    <a:pt x="1523305" y="205117"/>
                    <a:pt x="1545505" y="156804"/>
                    <a:pt x="1560070" y="157315"/>
                  </a:cubicBezTo>
                  <a:cubicBezTo>
                    <a:pt x="1574635" y="157826"/>
                    <a:pt x="1585196" y="197573"/>
                    <a:pt x="1599377" y="204245"/>
                  </a:cubicBezTo>
                  <a:cubicBezTo>
                    <a:pt x="1613558" y="210917"/>
                    <a:pt x="1632514" y="192007"/>
                    <a:pt x="1645156" y="197346"/>
                  </a:cubicBezTo>
                  <a:cubicBezTo>
                    <a:pt x="1657798" y="202685"/>
                    <a:pt x="1661617" y="231557"/>
                    <a:pt x="1675226" y="236277"/>
                  </a:cubicBezTo>
                  <a:cubicBezTo>
                    <a:pt x="1688835" y="240997"/>
                    <a:pt x="1713808" y="224206"/>
                    <a:pt x="1726812" y="225668"/>
                  </a:cubicBezTo>
                  <a:cubicBezTo>
                    <a:pt x="1739816" y="227130"/>
                    <a:pt x="1736659" y="250873"/>
                    <a:pt x="1756558" y="252124"/>
                  </a:cubicBezTo>
                  <a:cubicBezTo>
                    <a:pt x="1809291" y="234625"/>
                    <a:pt x="1820509" y="255045"/>
                    <a:pt x="1846208" y="257232"/>
                  </a:cubicBezTo>
                  <a:cubicBezTo>
                    <a:pt x="1871907" y="259419"/>
                    <a:pt x="1887779" y="265535"/>
                    <a:pt x="1910750" y="265247"/>
                  </a:cubicBezTo>
                  <a:cubicBezTo>
                    <a:pt x="1933721" y="264959"/>
                    <a:pt x="1961922" y="254890"/>
                    <a:pt x="1984034" y="255504"/>
                  </a:cubicBezTo>
                  <a:cubicBezTo>
                    <a:pt x="2006146" y="256118"/>
                    <a:pt x="2021334" y="268129"/>
                    <a:pt x="2043422" y="268934"/>
                  </a:cubicBezTo>
                  <a:cubicBezTo>
                    <a:pt x="2065510" y="269739"/>
                    <a:pt x="2089027" y="260876"/>
                    <a:pt x="2116565" y="260334"/>
                  </a:cubicBezTo>
                  <a:cubicBezTo>
                    <a:pt x="2144103" y="259792"/>
                    <a:pt x="2183804" y="266061"/>
                    <a:pt x="2208652" y="265682"/>
                  </a:cubicBezTo>
                  <a:cubicBezTo>
                    <a:pt x="2233500" y="265303"/>
                    <a:pt x="2246825" y="257067"/>
                    <a:pt x="2265656" y="258062"/>
                  </a:cubicBezTo>
                  <a:cubicBezTo>
                    <a:pt x="2284487" y="259057"/>
                    <a:pt x="2300159" y="271482"/>
                    <a:pt x="2321639" y="271654"/>
                  </a:cubicBezTo>
                  <a:cubicBezTo>
                    <a:pt x="2343119" y="271826"/>
                    <a:pt x="2368608" y="258947"/>
                    <a:pt x="2394535" y="259097"/>
                  </a:cubicBezTo>
                </a:path>
              </a:pathLst>
            </a:cu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353535"/>
                </a:solidFill>
                <a:effectLst/>
                <a:uLnTx/>
                <a:uFillTx/>
                <a:latin typeface="Segoe UI Semilight"/>
                <a:ea typeface="+mn-ea"/>
                <a:cs typeface="+mn-cs"/>
              </a:endParaRPr>
            </a:p>
          </p:txBody>
        </p:sp>
      </p:grpSp>
      <p:sp>
        <p:nvSpPr>
          <p:cNvPr id="91" name="TextBox 90"/>
          <p:cNvSpPr txBox="1"/>
          <p:nvPr/>
        </p:nvSpPr>
        <p:spPr>
          <a:xfrm>
            <a:off x="10628464" y="2887756"/>
            <a:ext cx="957582" cy="596788"/>
          </a:xfrm>
          <a:prstGeom prst="rect">
            <a:avLst/>
          </a:prstGeom>
          <a:noFill/>
        </p:spPr>
        <p:txBody>
          <a:bodyPr wrap="non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176"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Daily</a:t>
            </a:r>
          </a:p>
        </p:txBody>
      </p:sp>
      <p:grpSp>
        <p:nvGrpSpPr>
          <p:cNvPr id="10" name="Group 9"/>
          <p:cNvGrpSpPr/>
          <p:nvPr/>
        </p:nvGrpSpPr>
        <p:grpSpPr>
          <a:xfrm>
            <a:off x="7494093" y="2125677"/>
            <a:ext cx="3220364" cy="1986925"/>
            <a:chOff x="5911473" y="1067380"/>
            <a:chExt cx="2247584" cy="1461107"/>
          </a:xfrm>
        </p:grpSpPr>
        <p:sp>
          <p:nvSpPr>
            <p:cNvPr id="132" name="Can 25"/>
            <p:cNvSpPr/>
            <p:nvPr/>
          </p:nvSpPr>
          <p:spPr bwMode="auto">
            <a:xfrm>
              <a:off x="5964318" y="1067380"/>
              <a:ext cx="2194739" cy="1461107"/>
            </a:xfrm>
            <a:prstGeom prst="cube">
              <a:avLst/>
            </a:prstGeom>
            <a:solidFill>
              <a:srgbClr val="B1D4FF">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5" tIns="149196" rIns="186495" bIns="149196" numCol="1" spcCol="0" rtlCol="0" fromWordArt="0" anchor="t" anchorCtr="0" forceAA="0" compatLnSpc="1">
              <a:prstTxWarp prst="textNoShape">
                <a:avLst/>
              </a:prstTxWarp>
              <a:noAutofit/>
            </a:bodyPr>
            <a:lstStyle/>
            <a:p>
              <a:pPr marL="0" marR="0" lvl="0" indent="0" algn="ctr" defTabSz="950966"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5" name="Freeform: Shape 7"/>
            <p:cNvSpPr/>
            <p:nvPr/>
          </p:nvSpPr>
          <p:spPr bwMode="auto">
            <a:xfrm>
              <a:off x="6018705" y="1612001"/>
              <a:ext cx="1690202" cy="175306"/>
            </a:xfrm>
            <a:custGeom>
              <a:avLst/>
              <a:gdLst>
                <a:gd name="connsiteX0" fmla="*/ 0 w 2471737"/>
                <a:gd name="connsiteY0" fmla="*/ 73856 h 104182"/>
                <a:gd name="connsiteX1" fmla="*/ 90487 w 2471737"/>
                <a:gd name="connsiteY1" fmla="*/ 9562 h 104182"/>
                <a:gd name="connsiteX2" fmla="*/ 161925 w 2471737"/>
                <a:gd name="connsiteY2" fmla="*/ 71475 h 104182"/>
                <a:gd name="connsiteX3" fmla="*/ 192881 w 2471737"/>
                <a:gd name="connsiteY3" fmla="*/ 42900 h 104182"/>
                <a:gd name="connsiteX4" fmla="*/ 219075 w 2471737"/>
                <a:gd name="connsiteY4" fmla="*/ 71475 h 104182"/>
                <a:gd name="connsiteX5" fmla="*/ 269081 w 2471737"/>
                <a:gd name="connsiteY5" fmla="*/ 37 h 104182"/>
                <a:gd name="connsiteX6" fmla="*/ 309562 w 2471737"/>
                <a:gd name="connsiteY6" fmla="*/ 61950 h 104182"/>
                <a:gd name="connsiteX7" fmla="*/ 352425 w 2471737"/>
                <a:gd name="connsiteY7" fmla="*/ 85762 h 104182"/>
                <a:gd name="connsiteX8" fmla="*/ 395287 w 2471737"/>
                <a:gd name="connsiteY8" fmla="*/ 73856 h 104182"/>
                <a:gd name="connsiteX9" fmla="*/ 421481 w 2471737"/>
                <a:gd name="connsiteY9" fmla="*/ 57187 h 104182"/>
                <a:gd name="connsiteX10" fmla="*/ 500062 w 2471737"/>
                <a:gd name="connsiteY10" fmla="*/ 69094 h 104182"/>
                <a:gd name="connsiteX11" fmla="*/ 545306 w 2471737"/>
                <a:gd name="connsiteY11" fmla="*/ 85762 h 104182"/>
                <a:gd name="connsiteX12" fmla="*/ 595312 w 2471737"/>
                <a:gd name="connsiteY12" fmla="*/ 59569 h 104182"/>
                <a:gd name="connsiteX13" fmla="*/ 633412 w 2471737"/>
                <a:gd name="connsiteY13" fmla="*/ 16706 h 104182"/>
                <a:gd name="connsiteX14" fmla="*/ 654844 w 2471737"/>
                <a:gd name="connsiteY14" fmla="*/ 4800 h 104182"/>
                <a:gd name="connsiteX15" fmla="*/ 688181 w 2471737"/>
                <a:gd name="connsiteY15" fmla="*/ 57187 h 104182"/>
                <a:gd name="connsiteX16" fmla="*/ 714375 w 2471737"/>
                <a:gd name="connsiteY16" fmla="*/ 78619 h 104182"/>
                <a:gd name="connsiteX17" fmla="*/ 762000 w 2471737"/>
                <a:gd name="connsiteY17" fmla="*/ 100050 h 104182"/>
                <a:gd name="connsiteX18" fmla="*/ 783431 w 2471737"/>
                <a:gd name="connsiteY18" fmla="*/ 64331 h 104182"/>
                <a:gd name="connsiteX19" fmla="*/ 814387 w 2471737"/>
                <a:gd name="connsiteY19" fmla="*/ 97669 h 104182"/>
                <a:gd name="connsiteX20" fmla="*/ 838200 w 2471737"/>
                <a:gd name="connsiteY20" fmla="*/ 57187 h 104182"/>
                <a:gd name="connsiteX21" fmla="*/ 885825 w 2471737"/>
                <a:gd name="connsiteY21" fmla="*/ 97669 h 104182"/>
                <a:gd name="connsiteX22" fmla="*/ 935831 w 2471737"/>
                <a:gd name="connsiteY22" fmla="*/ 30994 h 104182"/>
                <a:gd name="connsiteX23" fmla="*/ 1002506 w 2471737"/>
                <a:gd name="connsiteY23" fmla="*/ 95287 h 104182"/>
                <a:gd name="connsiteX24" fmla="*/ 1035844 w 2471737"/>
                <a:gd name="connsiteY24" fmla="*/ 61950 h 104182"/>
                <a:gd name="connsiteX25" fmla="*/ 1097756 w 2471737"/>
                <a:gd name="connsiteY25" fmla="*/ 90525 h 104182"/>
                <a:gd name="connsiteX26" fmla="*/ 1178719 w 2471737"/>
                <a:gd name="connsiteY26" fmla="*/ 83381 h 104182"/>
                <a:gd name="connsiteX27" fmla="*/ 1257300 w 2471737"/>
                <a:gd name="connsiteY27" fmla="*/ 61950 h 104182"/>
                <a:gd name="connsiteX28" fmla="*/ 1312069 w 2471737"/>
                <a:gd name="connsiteY28" fmla="*/ 95287 h 104182"/>
                <a:gd name="connsiteX29" fmla="*/ 1362075 w 2471737"/>
                <a:gd name="connsiteY29" fmla="*/ 66712 h 104182"/>
                <a:gd name="connsiteX30" fmla="*/ 1440656 w 2471737"/>
                <a:gd name="connsiteY30" fmla="*/ 90525 h 104182"/>
                <a:gd name="connsiteX31" fmla="*/ 1490662 w 2471737"/>
                <a:gd name="connsiteY31" fmla="*/ 16706 h 104182"/>
                <a:gd name="connsiteX32" fmla="*/ 1559719 w 2471737"/>
                <a:gd name="connsiteY32" fmla="*/ 90525 h 104182"/>
                <a:gd name="connsiteX33" fmla="*/ 1612106 w 2471737"/>
                <a:gd name="connsiteY33" fmla="*/ 59569 h 104182"/>
                <a:gd name="connsiteX34" fmla="*/ 1704975 w 2471737"/>
                <a:gd name="connsiteY34" fmla="*/ 85762 h 104182"/>
                <a:gd name="connsiteX35" fmla="*/ 1766887 w 2471737"/>
                <a:gd name="connsiteY35" fmla="*/ 57187 h 104182"/>
                <a:gd name="connsiteX36" fmla="*/ 1804987 w 2471737"/>
                <a:gd name="connsiteY36" fmla="*/ 7181 h 104182"/>
                <a:gd name="connsiteX37" fmla="*/ 1871662 w 2471737"/>
                <a:gd name="connsiteY37" fmla="*/ 73856 h 104182"/>
                <a:gd name="connsiteX38" fmla="*/ 1914525 w 2471737"/>
                <a:gd name="connsiteY38" fmla="*/ 47662 h 104182"/>
                <a:gd name="connsiteX39" fmla="*/ 1964531 w 2471737"/>
                <a:gd name="connsiteY39" fmla="*/ 85762 h 104182"/>
                <a:gd name="connsiteX40" fmla="*/ 2076450 w 2471737"/>
                <a:gd name="connsiteY40" fmla="*/ 102431 h 104182"/>
                <a:gd name="connsiteX41" fmla="*/ 2116931 w 2471737"/>
                <a:gd name="connsiteY41" fmla="*/ 45281 h 104182"/>
                <a:gd name="connsiteX42" fmla="*/ 2202656 w 2471737"/>
                <a:gd name="connsiteY42" fmla="*/ 85762 h 104182"/>
                <a:gd name="connsiteX43" fmla="*/ 2278856 w 2471737"/>
                <a:gd name="connsiteY43" fmla="*/ 54806 h 104182"/>
                <a:gd name="connsiteX44" fmla="*/ 2338387 w 2471737"/>
                <a:gd name="connsiteY44" fmla="*/ 81000 h 104182"/>
                <a:gd name="connsiteX45" fmla="*/ 2405062 w 2471737"/>
                <a:gd name="connsiteY45" fmla="*/ 52425 h 104182"/>
                <a:gd name="connsiteX46" fmla="*/ 2471737 w 2471737"/>
                <a:gd name="connsiteY46" fmla="*/ 38137 h 104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471737" h="104182">
                  <a:moveTo>
                    <a:pt x="0" y="73856"/>
                  </a:moveTo>
                  <a:cubicBezTo>
                    <a:pt x="31750" y="41907"/>
                    <a:pt x="63500" y="9959"/>
                    <a:pt x="90487" y="9562"/>
                  </a:cubicBezTo>
                  <a:cubicBezTo>
                    <a:pt x="117474" y="9165"/>
                    <a:pt x="144859" y="65919"/>
                    <a:pt x="161925" y="71475"/>
                  </a:cubicBezTo>
                  <a:cubicBezTo>
                    <a:pt x="178991" y="77031"/>
                    <a:pt x="183356" y="42900"/>
                    <a:pt x="192881" y="42900"/>
                  </a:cubicBezTo>
                  <a:cubicBezTo>
                    <a:pt x="202406" y="42900"/>
                    <a:pt x="206375" y="78619"/>
                    <a:pt x="219075" y="71475"/>
                  </a:cubicBezTo>
                  <a:cubicBezTo>
                    <a:pt x="231775" y="64331"/>
                    <a:pt x="254000" y="1624"/>
                    <a:pt x="269081" y="37"/>
                  </a:cubicBezTo>
                  <a:cubicBezTo>
                    <a:pt x="284162" y="-1550"/>
                    <a:pt x="295671" y="47662"/>
                    <a:pt x="309562" y="61950"/>
                  </a:cubicBezTo>
                  <a:cubicBezTo>
                    <a:pt x="323453" y="76238"/>
                    <a:pt x="338138" y="83778"/>
                    <a:pt x="352425" y="85762"/>
                  </a:cubicBezTo>
                  <a:cubicBezTo>
                    <a:pt x="366712" y="87746"/>
                    <a:pt x="383778" y="78619"/>
                    <a:pt x="395287" y="73856"/>
                  </a:cubicBezTo>
                  <a:cubicBezTo>
                    <a:pt x="406796" y="69093"/>
                    <a:pt x="404019" y="57981"/>
                    <a:pt x="421481" y="57187"/>
                  </a:cubicBezTo>
                  <a:cubicBezTo>
                    <a:pt x="438943" y="56393"/>
                    <a:pt x="479425" y="64332"/>
                    <a:pt x="500062" y="69094"/>
                  </a:cubicBezTo>
                  <a:cubicBezTo>
                    <a:pt x="520699" y="73856"/>
                    <a:pt x="529431" y="87350"/>
                    <a:pt x="545306" y="85762"/>
                  </a:cubicBezTo>
                  <a:cubicBezTo>
                    <a:pt x="561181" y="84175"/>
                    <a:pt x="580628" y="71078"/>
                    <a:pt x="595312" y="59569"/>
                  </a:cubicBezTo>
                  <a:cubicBezTo>
                    <a:pt x="609996" y="48060"/>
                    <a:pt x="623490" y="25834"/>
                    <a:pt x="633412" y="16706"/>
                  </a:cubicBezTo>
                  <a:cubicBezTo>
                    <a:pt x="643334" y="7578"/>
                    <a:pt x="645716" y="-1947"/>
                    <a:pt x="654844" y="4800"/>
                  </a:cubicBezTo>
                  <a:cubicBezTo>
                    <a:pt x="663972" y="11547"/>
                    <a:pt x="678259" y="44884"/>
                    <a:pt x="688181" y="57187"/>
                  </a:cubicBezTo>
                  <a:cubicBezTo>
                    <a:pt x="698103" y="69490"/>
                    <a:pt x="702072" y="71475"/>
                    <a:pt x="714375" y="78619"/>
                  </a:cubicBezTo>
                  <a:cubicBezTo>
                    <a:pt x="726678" y="85763"/>
                    <a:pt x="750491" y="102431"/>
                    <a:pt x="762000" y="100050"/>
                  </a:cubicBezTo>
                  <a:cubicBezTo>
                    <a:pt x="773509" y="97669"/>
                    <a:pt x="774700" y="64728"/>
                    <a:pt x="783431" y="64331"/>
                  </a:cubicBezTo>
                  <a:cubicBezTo>
                    <a:pt x="792162" y="63934"/>
                    <a:pt x="805259" y="98860"/>
                    <a:pt x="814387" y="97669"/>
                  </a:cubicBezTo>
                  <a:cubicBezTo>
                    <a:pt x="823515" y="96478"/>
                    <a:pt x="826294" y="57187"/>
                    <a:pt x="838200" y="57187"/>
                  </a:cubicBezTo>
                  <a:cubicBezTo>
                    <a:pt x="850106" y="57187"/>
                    <a:pt x="869553" y="102034"/>
                    <a:pt x="885825" y="97669"/>
                  </a:cubicBezTo>
                  <a:cubicBezTo>
                    <a:pt x="902097" y="93304"/>
                    <a:pt x="916384" y="31391"/>
                    <a:pt x="935831" y="30994"/>
                  </a:cubicBezTo>
                  <a:cubicBezTo>
                    <a:pt x="955278" y="30597"/>
                    <a:pt x="985837" y="90128"/>
                    <a:pt x="1002506" y="95287"/>
                  </a:cubicBezTo>
                  <a:cubicBezTo>
                    <a:pt x="1019175" y="100446"/>
                    <a:pt x="1019969" y="62744"/>
                    <a:pt x="1035844" y="61950"/>
                  </a:cubicBezTo>
                  <a:cubicBezTo>
                    <a:pt x="1051719" y="61156"/>
                    <a:pt x="1073944" y="86953"/>
                    <a:pt x="1097756" y="90525"/>
                  </a:cubicBezTo>
                  <a:cubicBezTo>
                    <a:pt x="1121568" y="94097"/>
                    <a:pt x="1152129" y="88143"/>
                    <a:pt x="1178719" y="83381"/>
                  </a:cubicBezTo>
                  <a:cubicBezTo>
                    <a:pt x="1205309" y="78619"/>
                    <a:pt x="1235075" y="59966"/>
                    <a:pt x="1257300" y="61950"/>
                  </a:cubicBezTo>
                  <a:cubicBezTo>
                    <a:pt x="1279525" y="63934"/>
                    <a:pt x="1294607" y="94493"/>
                    <a:pt x="1312069" y="95287"/>
                  </a:cubicBezTo>
                  <a:cubicBezTo>
                    <a:pt x="1329531" y="96081"/>
                    <a:pt x="1340644" y="67506"/>
                    <a:pt x="1362075" y="66712"/>
                  </a:cubicBezTo>
                  <a:cubicBezTo>
                    <a:pt x="1383506" y="65918"/>
                    <a:pt x="1419225" y="98859"/>
                    <a:pt x="1440656" y="90525"/>
                  </a:cubicBezTo>
                  <a:cubicBezTo>
                    <a:pt x="1462087" y="82191"/>
                    <a:pt x="1470818" y="16706"/>
                    <a:pt x="1490662" y="16706"/>
                  </a:cubicBezTo>
                  <a:cubicBezTo>
                    <a:pt x="1510506" y="16706"/>
                    <a:pt x="1539478" y="83381"/>
                    <a:pt x="1559719" y="90525"/>
                  </a:cubicBezTo>
                  <a:cubicBezTo>
                    <a:pt x="1579960" y="97669"/>
                    <a:pt x="1587897" y="60363"/>
                    <a:pt x="1612106" y="59569"/>
                  </a:cubicBezTo>
                  <a:cubicBezTo>
                    <a:pt x="1636315" y="58775"/>
                    <a:pt x="1679178" y="86159"/>
                    <a:pt x="1704975" y="85762"/>
                  </a:cubicBezTo>
                  <a:cubicBezTo>
                    <a:pt x="1730772" y="85365"/>
                    <a:pt x="1750218" y="70284"/>
                    <a:pt x="1766887" y="57187"/>
                  </a:cubicBezTo>
                  <a:cubicBezTo>
                    <a:pt x="1783556" y="44090"/>
                    <a:pt x="1787525" y="4403"/>
                    <a:pt x="1804987" y="7181"/>
                  </a:cubicBezTo>
                  <a:cubicBezTo>
                    <a:pt x="1822449" y="9959"/>
                    <a:pt x="1853406" y="67109"/>
                    <a:pt x="1871662" y="73856"/>
                  </a:cubicBezTo>
                  <a:cubicBezTo>
                    <a:pt x="1889918" y="80603"/>
                    <a:pt x="1899047" y="45678"/>
                    <a:pt x="1914525" y="47662"/>
                  </a:cubicBezTo>
                  <a:cubicBezTo>
                    <a:pt x="1930003" y="49646"/>
                    <a:pt x="1937544" y="76634"/>
                    <a:pt x="1964531" y="85762"/>
                  </a:cubicBezTo>
                  <a:cubicBezTo>
                    <a:pt x="1991519" y="94890"/>
                    <a:pt x="2051050" y="109178"/>
                    <a:pt x="2076450" y="102431"/>
                  </a:cubicBezTo>
                  <a:cubicBezTo>
                    <a:pt x="2101850" y="95684"/>
                    <a:pt x="2095897" y="48059"/>
                    <a:pt x="2116931" y="45281"/>
                  </a:cubicBezTo>
                  <a:cubicBezTo>
                    <a:pt x="2137965" y="42503"/>
                    <a:pt x="2175669" y="84175"/>
                    <a:pt x="2202656" y="85762"/>
                  </a:cubicBezTo>
                  <a:cubicBezTo>
                    <a:pt x="2229643" y="87349"/>
                    <a:pt x="2256234" y="55600"/>
                    <a:pt x="2278856" y="54806"/>
                  </a:cubicBezTo>
                  <a:cubicBezTo>
                    <a:pt x="2301478" y="54012"/>
                    <a:pt x="2317353" y="81397"/>
                    <a:pt x="2338387" y="81000"/>
                  </a:cubicBezTo>
                  <a:cubicBezTo>
                    <a:pt x="2359421" y="80603"/>
                    <a:pt x="2382837" y="59569"/>
                    <a:pt x="2405062" y="52425"/>
                  </a:cubicBezTo>
                  <a:cubicBezTo>
                    <a:pt x="2427287" y="45281"/>
                    <a:pt x="2449512" y="41709"/>
                    <a:pt x="2471737" y="38137"/>
                  </a:cubicBezTo>
                </a:path>
              </a:pathLst>
            </a:cu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6" name="TextBox 135"/>
            <p:cNvSpPr txBox="1"/>
            <p:nvPr/>
          </p:nvSpPr>
          <p:spPr>
            <a:xfrm>
              <a:off x="5911473" y="2096098"/>
              <a:ext cx="453172" cy="328048"/>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9:00</a:t>
              </a:r>
            </a:p>
          </p:txBody>
        </p:sp>
        <p:sp>
          <p:nvSpPr>
            <p:cNvPr id="137" name="TextBox 136"/>
            <p:cNvSpPr txBox="1"/>
            <p:nvPr/>
          </p:nvSpPr>
          <p:spPr>
            <a:xfrm>
              <a:off x="6291446" y="2096098"/>
              <a:ext cx="497499" cy="328048"/>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9:15</a:t>
              </a:r>
            </a:p>
          </p:txBody>
        </p:sp>
        <p:sp>
          <p:nvSpPr>
            <p:cNvPr id="138" name="TextBox 137"/>
            <p:cNvSpPr txBox="1"/>
            <p:nvPr/>
          </p:nvSpPr>
          <p:spPr>
            <a:xfrm>
              <a:off x="7374841" y="2096098"/>
              <a:ext cx="497499" cy="328048"/>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10:00</a:t>
              </a:r>
            </a:p>
          </p:txBody>
        </p:sp>
        <p:sp>
          <p:nvSpPr>
            <p:cNvPr id="139" name="TextBox 138"/>
            <p:cNvSpPr txBox="1"/>
            <p:nvPr/>
          </p:nvSpPr>
          <p:spPr>
            <a:xfrm>
              <a:off x="6648560" y="2096098"/>
              <a:ext cx="497499" cy="328048"/>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9:30</a:t>
              </a:r>
            </a:p>
          </p:txBody>
        </p:sp>
        <p:sp>
          <p:nvSpPr>
            <p:cNvPr id="140" name="TextBox 139"/>
            <p:cNvSpPr txBox="1"/>
            <p:nvPr/>
          </p:nvSpPr>
          <p:spPr>
            <a:xfrm>
              <a:off x="7029780" y="2096098"/>
              <a:ext cx="497499" cy="328048"/>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9:45</a:t>
              </a:r>
            </a:p>
          </p:txBody>
        </p:sp>
      </p:grpSp>
      <p:sp>
        <p:nvSpPr>
          <p:cNvPr id="2" name="Title 1"/>
          <p:cNvSpPr>
            <a:spLocks noGrp="1"/>
          </p:cNvSpPr>
          <p:nvPr>
            <p:ph type="title"/>
          </p:nvPr>
        </p:nvSpPr>
        <p:spPr>
          <a:xfrm>
            <a:off x="274639" y="295274"/>
            <a:ext cx="12161836" cy="917575"/>
          </a:xfrm>
        </p:spPr>
        <p:txBody>
          <a:bodyPr/>
          <a:lstStyle/>
          <a:p>
            <a:r>
              <a:rPr lang="en-US" sz="4400" dirty="0">
                <a:solidFill>
                  <a:schemeClr val="bg1"/>
                </a:solidFill>
              </a:rPr>
              <a:t>Elastic pools provide cost-effective resource allocation for SaaS workloads</a:t>
            </a:r>
          </a:p>
        </p:txBody>
      </p:sp>
      <p:sp>
        <p:nvSpPr>
          <p:cNvPr id="92" name="TextBox 91">
            <a:extLst>
              <a:ext uri="{FF2B5EF4-FFF2-40B4-BE49-F238E27FC236}">
                <a16:creationId xmlns:a16="http://schemas.microsoft.com/office/drawing/2014/main" id="{2A0D2AC4-5B1A-42C0-BF63-3C5A47BDCA3E}"/>
              </a:ext>
            </a:extLst>
          </p:cNvPr>
          <p:cNvSpPr txBox="1"/>
          <p:nvPr/>
        </p:nvSpPr>
        <p:spPr>
          <a:xfrm>
            <a:off x="8153928" y="4064126"/>
            <a:ext cx="1707018" cy="596788"/>
          </a:xfrm>
          <a:prstGeom prst="rect">
            <a:avLst/>
          </a:prstGeom>
          <a:noFill/>
        </p:spPr>
        <p:txBody>
          <a:bodyPr wrap="non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176"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Elastic Pool</a:t>
            </a:r>
          </a:p>
        </p:txBody>
      </p:sp>
    </p:spTree>
    <p:extLst>
      <p:ext uri="{BB962C8B-B14F-4D97-AF65-F5344CB8AC3E}">
        <p14:creationId xmlns:p14="http://schemas.microsoft.com/office/powerpoint/2010/main" val="173668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9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xit" presetSubtype="0" fill="hold" grpId="1" nodeType="withEffect">
                                  <p:stCondLst>
                                    <p:cond delay="0"/>
                                  </p:stCondLst>
                                  <p:childTnLst>
                                    <p:set>
                                      <p:cBhvr>
                                        <p:cTn id="19" dur="1" fill="hold">
                                          <p:stCondLst>
                                            <p:cond delay="0"/>
                                          </p:stCondLst>
                                        </p:cTn>
                                        <p:tgtEl>
                                          <p:spTgt spid="98"/>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8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4"/>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0"/>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4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91"/>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8"/>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8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89"/>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45"/>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1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8" grpId="1" animBg="1"/>
      <p:bldP spid="14" grpId="0" animBg="1"/>
      <p:bldP spid="81" grpId="0" animBg="1"/>
      <p:bldP spid="88" grpId="0" animBg="1"/>
      <p:bldP spid="144" grpId="0"/>
      <p:bldP spid="144" grpId="1"/>
      <p:bldP spid="145" grpId="0"/>
      <p:bldP spid="145" grpId="1"/>
      <p:bldP spid="146" grpId="0"/>
      <p:bldP spid="75" grpId="0" animBg="1"/>
      <p:bldP spid="91" grpId="0"/>
      <p:bldP spid="91" grpId="1"/>
      <p:bldP spid="9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6CAA-AF33-4F61-A6BF-3E9236D38540}"/>
              </a:ext>
            </a:extLst>
          </p:cNvPr>
          <p:cNvSpPr>
            <a:spLocks noGrp="1"/>
          </p:cNvSpPr>
          <p:nvPr>
            <p:ph type="title"/>
          </p:nvPr>
        </p:nvSpPr>
        <p:spPr>
          <a:xfrm>
            <a:off x="274638" y="2125662"/>
            <a:ext cx="11887200" cy="2179058"/>
          </a:xfrm>
        </p:spPr>
        <p:txBody>
          <a:bodyPr/>
          <a:lstStyle/>
          <a:p>
            <a:r>
              <a:rPr lang="en-US" sz="4800" dirty="0"/>
              <a:t>SaaS patterns address design and management complexity that occurs with large numbers of databases and/or tenants.</a:t>
            </a:r>
          </a:p>
        </p:txBody>
      </p:sp>
    </p:spTree>
    <p:extLst>
      <p:ext uri="{BB962C8B-B14F-4D97-AF65-F5344CB8AC3E}">
        <p14:creationId xmlns:p14="http://schemas.microsoft.com/office/powerpoint/2010/main" val="302011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A14358F-A94D-4932-B690-0309C1C43A2C}"/>
              </a:ext>
            </a:extLst>
          </p:cNvPr>
          <p:cNvGrpSpPr/>
          <p:nvPr/>
        </p:nvGrpSpPr>
        <p:grpSpPr>
          <a:xfrm>
            <a:off x="7033851" y="1873793"/>
            <a:ext cx="5310280" cy="2214849"/>
            <a:chOff x="7033851" y="1873793"/>
            <a:chExt cx="5310280" cy="2214849"/>
          </a:xfrm>
        </p:grpSpPr>
        <p:cxnSp>
          <p:nvCxnSpPr>
            <p:cNvPr id="181" name="Straight Connector 180">
              <a:extLst>
                <a:ext uri="{FF2B5EF4-FFF2-40B4-BE49-F238E27FC236}">
                  <a16:creationId xmlns:a16="http://schemas.microsoft.com/office/drawing/2014/main" id="{BC76EA57-A0E4-4468-801D-1D8CDF74384F}"/>
                </a:ext>
              </a:extLst>
            </p:cNvPr>
            <p:cNvCxnSpPr>
              <a:cxnSpLocks/>
            </p:cNvCxnSpPr>
            <p:nvPr/>
          </p:nvCxnSpPr>
          <p:spPr>
            <a:xfrm flipV="1">
              <a:off x="7033851" y="2501892"/>
              <a:ext cx="3815789" cy="158675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id="{8BF24A92-A281-468D-9D1D-7AEFA6C03634}"/>
                </a:ext>
              </a:extLst>
            </p:cNvPr>
            <p:cNvSpPr/>
            <p:nvPr/>
          </p:nvSpPr>
          <p:spPr>
            <a:xfrm>
              <a:off x="10058675" y="2245651"/>
              <a:ext cx="1857625" cy="506554"/>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Authentication</a:t>
              </a:r>
            </a:p>
          </p:txBody>
        </p:sp>
        <p:sp>
          <p:nvSpPr>
            <p:cNvPr id="185" name="TextBox 184">
              <a:extLst>
                <a:ext uri="{FF2B5EF4-FFF2-40B4-BE49-F238E27FC236}">
                  <a16:creationId xmlns:a16="http://schemas.microsoft.com/office/drawing/2014/main" id="{2643E1B6-89F6-4C74-9751-25A70214B56C}"/>
                </a:ext>
              </a:extLst>
            </p:cNvPr>
            <p:cNvSpPr txBox="1"/>
            <p:nvPr/>
          </p:nvSpPr>
          <p:spPr>
            <a:xfrm>
              <a:off x="11145714" y="1873793"/>
              <a:ext cx="1198417" cy="437684"/>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Azure Active Directory</a:t>
              </a:r>
            </a:p>
          </p:txBody>
        </p:sp>
      </p:grpSp>
      <p:sp>
        <p:nvSpPr>
          <p:cNvPr id="169" name="Rectangle 168">
            <a:extLst>
              <a:ext uri="{FF2B5EF4-FFF2-40B4-BE49-F238E27FC236}">
                <a16:creationId xmlns:a16="http://schemas.microsoft.com/office/drawing/2014/main" id="{C832737F-17DF-400C-9B69-EB03E8F9DB0D}"/>
              </a:ext>
            </a:extLst>
          </p:cNvPr>
          <p:cNvSpPr/>
          <p:nvPr/>
        </p:nvSpPr>
        <p:spPr bwMode="auto">
          <a:xfrm>
            <a:off x="0" y="-14547"/>
            <a:ext cx="12436476" cy="1117098"/>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68" name="Straight Connector 167">
            <a:extLst>
              <a:ext uri="{FF2B5EF4-FFF2-40B4-BE49-F238E27FC236}">
                <a16:creationId xmlns:a16="http://schemas.microsoft.com/office/drawing/2014/main" id="{266AAA4C-5D50-488C-9E33-49EB50FC2AFE}"/>
              </a:ext>
            </a:extLst>
          </p:cNvPr>
          <p:cNvCxnSpPr>
            <a:cxnSpLocks/>
          </p:cNvCxnSpPr>
          <p:nvPr/>
        </p:nvCxnSpPr>
        <p:spPr>
          <a:xfrm flipH="1">
            <a:off x="4320918" y="5697974"/>
            <a:ext cx="3218571" cy="18278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B3D34D9C-8368-43C0-9A84-96A092CEA38D}"/>
              </a:ext>
            </a:extLst>
          </p:cNvPr>
          <p:cNvCxnSpPr>
            <a:cxnSpLocks/>
          </p:cNvCxnSpPr>
          <p:nvPr/>
        </p:nvCxnSpPr>
        <p:spPr>
          <a:xfrm flipV="1">
            <a:off x="7171697" y="3683143"/>
            <a:ext cx="1779110" cy="488217"/>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4A167DD-3177-4A72-BA01-ADB3E9DCDF59}"/>
              </a:ext>
            </a:extLst>
          </p:cNvPr>
          <p:cNvCxnSpPr>
            <a:cxnSpLocks/>
          </p:cNvCxnSpPr>
          <p:nvPr/>
        </p:nvCxnSpPr>
        <p:spPr>
          <a:xfrm flipH="1" flipV="1">
            <a:off x="1785035" y="2273743"/>
            <a:ext cx="818710" cy="42501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cxnSpLocks/>
          </p:cNvCxnSpPr>
          <p:nvPr/>
        </p:nvCxnSpPr>
        <p:spPr>
          <a:xfrm flipV="1">
            <a:off x="8403863" y="4311437"/>
            <a:ext cx="2251609" cy="1050354"/>
          </a:xfrm>
          <a:prstGeom prst="line">
            <a:avLst/>
          </a:prstGeom>
          <a:ln w="76200">
            <a:solidFill>
              <a:schemeClr val="tx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a:endCxn id="26" idx="2"/>
          </p:cNvCxnSpPr>
          <p:nvPr/>
        </p:nvCxnSpPr>
        <p:spPr>
          <a:xfrm flipV="1">
            <a:off x="6405573" y="3614786"/>
            <a:ext cx="63167" cy="625266"/>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a:cxnSpLocks/>
          </p:cNvCxnSpPr>
          <p:nvPr/>
        </p:nvCxnSpPr>
        <p:spPr>
          <a:xfrm flipH="1" flipV="1">
            <a:off x="8687053" y="5545036"/>
            <a:ext cx="2059739" cy="15485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a:cxnSpLocks/>
          </p:cNvCxnSpPr>
          <p:nvPr/>
        </p:nvCxnSpPr>
        <p:spPr>
          <a:xfrm flipV="1">
            <a:off x="3932262" y="2710984"/>
            <a:ext cx="2470034" cy="1626730"/>
          </a:xfrm>
          <a:prstGeom prst="line">
            <a:avLst/>
          </a:prstGeom>
          <a:ln w="762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a:cxnSpLocks/>
          </p:cNvCxnSpPr>
          <p:nvPr/>
        </p:nvCxnSpPr>
        <p:spPr>
          <a:xfrm flipV="1">
            <a:off x="1679998" y="1552329"/>
            <a:ext cx="43001" cy="596154"/>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a:cxnSpLocks/>
          </p:cNvCxnSpPr>
          <p:nvPr/>
        </p:nvCxnSpPr>
        <p:spPr>
          <a:xfrm flipH="1" flipV="1">
            <a:off x="1725854" y="2274688"/>
            <a:ext cx="1094842" cy="673386"/>
          </a:xfrm>
          <a:prstGeom prst="lin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cxnSp>
      <p:sp>
        <p:nvSpPr>
          <p:cNvPr id="294" name="Oval 293"/>
          <p:cNvSpPr/>
          <p:nvPr/>
        </p:nvSpPr>
        <p:spPr>
          <a:xfrm>
            <a:off x="944128" y="2074845"/>
            <a:ext cx="1164284" cy="398737"/>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Scheduled</a:t>
            </a:r>
          </a:p>
        </p:txBody>
      </p:sp>
      <p:cxnSp>
        <p:nvCxnSpPr>
          <p:cNvPr id="208" name="Straight Connector 207"/>
          <p:cNvCxnSpPr>
            <a:cxnSpLocks/>
          </p:cNvCxnSpPr>
          <p:nvPr/>
        </p:nvCxnSpPr>
        <p:spPr>
          <a:xfrm flipH="1" flipV="1">
            <a:off x="1678331" y="5040114"/>
            <a:ext cx="272608" cy="116646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cxnSpLocks/>
          </p:cNvCxnSpPr>
          <p:nvPr/>
        </p:nvCxnSpPr>
        <p:spPr>
          <a:xfrm flipV="1">
            <a:off x="1676683" y="3702885"/>
            <a:ext cx="211329" cy="95923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a:cxnSpLocks/>
          </p:cNvCxnSpPr>
          <p:nvPr/>
        </p:nvCxnSpPr>
        <p:spPr>
          <a:xfrm flipV="1">
            <a:off x="1792772" y="3025332"/>
            <a:ext cx="1481500" cy="171924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a:cxnSpLocks/>
          </p:cNvCxnSpPr>
          <p:nvPr/>
        </p:nvCxnSpPr>
        <p:spPr>
          <a:xfrm flipH="1" flipV="1">
            <a:off x="774249" y="3214610"/>
            <a:ext cx="549847" cy="26478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cxnSpLocks/>
          </p:cNvCxnSpPr>
          <p:nvPr/>
        </p:nvCxnSpPr>
        <p:spPr>
          <a:xfrm flipV="1">
            <a:off x="4865168" y="1852801"/>
            <a:ext cx="558632" cy="47966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cxnSpLocks/>
          </p:cNvCxnSpPr>
          <p:nvPr/>
        </p:nvCxnSpPr>
        <p:spPr>
          <a:xfrm flipV="1">
            <a:off x="4557098" y="2413462"/>
            <a:ext cx="416354" cy="968713"/>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p:cNvCxnSpPr>
          <p:nvPr/>
        </p:nvCxnSpPr>
        <p:spPr>
          <a:xfrm flipV="1">
            <a:off x="6551297" y="2520565"/>
            <a:ext cx="146199" cy="90773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cxnSpLocks/>
          </p:cNvCxnSpPr>
          <p:nvPr/>
        </p:nvCxnSpPr>
        <p:spPr>
          <a:xfrm flipV="1">
            <a:off x="8788209" y="1964138"/>
            <a:ext cx="785822" cy="50058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a:cxnSpLocks/>
          </p:cNvCxnSpPr>
          <p:nvPr/>
        </p:nvCxnSpPr>
        <p:spPr>
          <a:xfrm flipH="1" flipV="1">
            <a:off x="7136112" y="2621772"/>
            <a:ext cx="1048884" cy="2817696"/>
          </a:xfrm>
          <a:prstGeom prst="line">
            <a:avLst/>
          </a:prstGeom>
          <a:ln w="762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a:cxnSpLocks/>
          </p:cNvCxnSpPr>
          <p:nvPr/>
        </p:nvCxnSpPr>
        <p:spPr>
          <a:xfrm flipV="1">
            <a:off x="8452804" y="5086781"/>
            <a:ext cx="1445708" cy="41053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a:cxnSpLocks/>
          </p:cNvCxnSpPr>
          <p:nvPr/>
        </p:nvCxnSpPr>
        <p:spPr>
          <a:xfrm flipH="1" flipV="1">
            <a:off x="8193947" y="5583911"/>
            <a:ext cx="621464" cy="85289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a:cxnSpLocks/>
          </p:cNvCxnSpPr>
          <p:nvPr/>
        </p:nvCxnSpPr>
        <p:spPr>
          <a:xfrm flipV="1">
            <a:off x="3419916" y="3510880"/>
            <a:ext cx="966889" cy="94341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a:cxnSpLocks/>
          </p:cNvCxnSpPr>
          <p:nvPr/>
        </p:nvCxnSpPr>
        <p:spPr>
          <a:xfrm flipH="1">
            <a:off x="3983368" y="5394352"/>
            <a:ext cx="1102025" cy="490845"/>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a:cxnSpLocks/>
          </p:cNvCxnSpPr>
          <p:nvPr/>
        </p:nvCxnSpPr>
        <p:spPr>
          <a:xfrm>
            <a:off x="3442278" y="4546472"/>
            <a:ext cx="133376" cy="119284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a:cxnSpLocks/>
          </p:cNvCxnSpPr>
          <p:nvPr/>
        </p:nvCxnSpPr>
        <p:spPr>
          <a:xfrm flipH="1" flipV="1">
            <a:off x="1815771" y="1577555"/>
            <a:ext cx="896443" cy="435347"/>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a:cxnSpLocks/>
          </p:cNvCxnSpPr>
          <p:nvPr/>
        </p:nvCxnSpPr>
        <p:spPr>
          <a:xfrm flipH="1" flipV="1">
            <a:off x="2897228" y="2230574"/>
            <a:ext cx="284459" cy="61753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a:cxnSpLocks/>
          </p:cNvCxnSpPr>
          <p:nvPr/>
        </p:nvCxnSpPr>
        <p:spPr>
          <a:xfrm flipV="1">
            <a:off x="875353" y="4944646"/>
            <a:ext cx="634970" cy="57897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a:cxnSpLocks/>
          </p:cNvCxnSpPr>
          <p:nvPr/>
        </p:nvCxnSpPr>
        <p:spPr>
          <a:xfrm flipV="1">
            <a:off x="9515154" y="3631457"/>
            <a:ext cx="1179603" cy="67998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cxnSpLocks/>
          </p:cNvCxnSpPr>
          <p:nvPr/>
        </p:nvCxnSpPr>
        <p:spPr>
          <a:xfrm>
            <a:off x="6115000" y="5333288"/>
            <a:ext cx="1708834" cy="25913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cxnSpLocks/>
          </p:cNvCxnSpPr>
          <p:nvPr/>
        </p:nvCxnSpPr>
        <p:spPr>
          <a:xfrm flipV="1">
            <a:off x="8193947" y="2710984"/>
            <a:ext cx="368756" cy="2728484"/>
          </a:xfrm>
          <a:prstGeom prst="line">
            <a:avLst/>
          </a:prstGeom>
          <a:ln w="762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cxnSpLocks/>
          </p:cNvCxnSpPr>
          <p:nvPr/>
        </p:nvCxnSpPr>
        <p:spPr>
          <a:xfrm flipH="1" flipV="1">
            <a:off x="2016981" y="3485749"/>
            <a:ext cx="1086813" cy="93444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cxnSpLocks/>
          </p:cNvCxnSpPr>
          <p:nvPr/>
        </p:nvCxnSpPr>
        <p:spPr>
          <a:xfrm flipH="1">
            <a:off x="2136910" y="4441069"/>
            <a:ext cx="1020412" cy="1698466"/>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cxnSpLocks/>
          </p:cNvCxnSpPr>
          <p:nvPr/>
        </p:nvCxnSpPr>
        <p:spPr>
          <a:xfrm flipH="1" flipV="1">
            <a:off x="1253911" y="2835796"/>
            <a:ext cx="237148" cy="508804"/>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a:cxnSpLocks/>
          </p:cNvCxnSpPr>
          <p:nvPr/>
        </p:nvCxnSpPr>
        <p:spPr>
          <a:xfrm flipV="1">
            <a:off x="834404" y="3543756"/>
            <a:ext cx="722929" cy="42463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cxnSpLocks/>
          </p:cNvCxnSpPr>
          <p:nvPr/>
        </p:nvCxnSpPr>
        <p:spPr>
          <a:xfrm flipV="1">
            <a:off x="3528795" y="1787165"/>
            <a:ext cx="100838" cy="876066"/>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cxnSpLocks/>
          </p:cNvCxnSpPr>
          <p:nvPr/>
        </p:nvCxnSpPr>
        <p:spPr>
          <a:xfrm>
            <a:off x="6915638" y="4546472"/>
            <a:ext cx="1029385" cy="89718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cxnSpLocks/>
          </p:cNvCxnSpPr>
          <p:nvPr/>
        </p:nvCxnSpPr>
        <p:spPr>
          <a:xfrm>
            <a:off x="6616547" y="4420189"/>
            <a:ext cx="3194086" cy="61822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a:cxnSpLocks/>
          </p:cNvCxnSpPr>
          <p:nvPr/>
        </p:nvCxnSpPr>
        <p:spPr>
          <a:xfrm>
            <a:off x="9633570" y="4191508"/>
            <a:ext cx="1267108" cy="167317"/>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cxnSpLocks/>
          </p:cNvCxnSpPr>
          <p:nvPr/>
        </p:nvCxnSpPr>
        <p:spPr>
          <a:xfrm flipH="1" flipV="1">
            <a:off x="10424431" y="5066212"/>
            <a:ext cx="766463" cy="39606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a:cxnSpLocks/>
          </p:cNvCxnSpPr>
          <p:nvPr/>
        </p:nvCxnSpPr>
        <p:spPr>
          <a:xfrm flipV="1">
            <a:off x="10721588" y="5772091"/>
            <a:ext cx="571291" cy="58127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cxnSpLocks/>
          </p:cNvCxnSpPr>
          <p:nvPr/>
        </p:nvCxnSpPr>
        <p:spPr>
          <a:xfrm flipH="1" flipV="1">
            <a:off x="8364927" y="5564489"/>
            <a:ext cx="1954928" cy="87231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cxnSpLocks/>
          </p:cNvCxnSpPr>
          <p:nvPr/>
        </p:nvCxnSpPr>
        <p:spPr>
          <a:xfrm flipV="1">
            <a:off x="7823452" y="5644079"/>
            <a:ext cx="231708" cy="988457"/>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cxnSpLocks/>
          </p:cNvCxnSpPr>
          <p:nvPr/>
        </p:nvCxnSpPr>
        <p:spPr>
          <a:xfrm flipV="1">
            <a:off x="5212408" y="5481437"/>
            <a:ext cx="460461" cy="955364"/>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cxnSpLocks/>
          </p:cNvCxnSpPr>
          <p:nvPr/>
        </p:nvCxnSpPr>
        <p:spPr>
          <a:xfrm flipV="1">
            <a:off x="1943346" y="4464529"/>
            <a:ext cx="979171" cy="46655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p:cNvCxnSpPr>
          <p:nvPr/>
        </p:nvCxnSpPr>
        <p:spPr>
          <a:xfrm flipH="1">
            <a:off x="3645268" y="4296728"/>
            <a:ext cx="1798137" cy="18781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cxnSpLocks/>
          </p:cNvCxnSpPr>
          <p:nvPr/>
        </p:nvCxnSpPr>
        <p:spPr>
          <a:xfrm flipV="1">
            <a:off x="3193199" y="2969922"/>
            <a:ext cx="207613" cy="147497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cxnSpLocks/>
          </p:cNvCxnSpPr>
          <p:nvPr/>
        </p:nvCxnSpPr>
        <p:spPr>
          <a:xfrm flipV="1">
            <a:off x="7109562" y="4240052"/>
            <a:ext cx="1791405" cy="89383"/>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cxnSpLocks/>
          </p:cNvCxnSpPr>
          <p:nvPr/>
        </p:nvCxnSpPr>
        <p:spPr>
          <a:xfrm flipV="1">
            <a:off x="6832952" y="2698755"/>
            <a:ext cx="1451694" cy="70841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p:cNvCxnSpPr>
          <p:nvPr/>
        </p:nvCxnSpPr>
        <p:spPr>
          <a:xfrm flipH="1" flipV="1">
            <a:off x="5585106" y="1831463"/>
            <a:ext cx="909970" cy="62135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flipV="1">
            <a:off x="6660611" y="1903664"/>
            <a:ext cx="573793" cy="640175"/>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55767" y="111385"/>
            <a:ext cx="11495186" cy="917024"/>
          </a:xfrm>
        </p:spPr>
        <p:txBody>
          <a:bodyPr/>
          <a:lstStyle/>
          <a:p>
            <a:r>
              <a:rPr lang="en-US" dirty="0">
                <a:solidFill>
                  <a:schemeClr val="bg1"/>
                </a:solidFill>
              </a:rPr>
              <a:t>Patterns compose into E2E SaaS scenario</a:t>
            </a:r>
          </a:p>
        </p:txBody>
      </p:sp>
      <p:grpSp>
        <p:nvGrpSpPr>
          <p:cNvPr id="136" name="Group 135"/>
          <p:cNvGrpSpPr/>
          <p:nvPr/>
        </p:nvGrpSpPr>
        <p:grpSpPr>
          <a:xfrm>
            <a:off x="2486494" y="4152258"/>
            <a:ext cx="1655694" cy="582459"/>
            <a:chOff x="3771527" y="4836609"/>
            <a:chExt cx="1232876" cy="429195"/>
          </a:xfrm>
          <a:solidFill>
            <a:schemeClr val="accent2">
              <a:lumMod val="60000"/>
              <a:lumOff val="40000"/>
            </a:schemeClr>
          </a:solidFill>
        </p:grpSpPr>
        <p:sp>
          <p:nvSpPr>
            <p:cNvPr id="83" name="Oval 82"/>
            <p:cNvSpPr/>
            <p:nvPr/>
          </p:nvSpPr>
          <p:spPr>
            <a:xfrm>
              <a:off x="3771527" y="4836609"/>
              <a:ext cx="1232876" cy="42919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5" name="TextBox 4"/>
            <p:cNvSpPr txBox="1"/>
            <p:nvPr/>
          </p:nvSpPr>
          <p:spPr>
            <a:xfrm>
              <a:off x="3855605" y="4869245"/>
              <a:ext cx="1096742" cy="3770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Manage performance</a:t>
              </a:r>
            </a:p>
          </p:txBody>
        </p:sp>
      </p:grpSp>
      <p:grpSp>
        <p:nvGrpSpPr>
          <p:cNvPr id="107" name="Group 106"/>
          <p:cNvGrpSpPr/>
          <p:nvPr/>
        </p:nvGrpSpPr>
        <p:grpSpPr>
          <a:xfrm>
            <a:off x="581209" y="4624740"/>
            <a:ext cx="1827028" cy="542399"/>
            <a:chOff x="3948453" y="5840842"/>
            <a:chExt cx="1542188" cy="628863"/>
          </a:xfrm>
          <a:solidFill>
            <a:schemeClr val="accent2">
              <a:lumMod val="60000"/>
              <a:lumOff val="40000"/>
            </a:schemeClr>
          </a:solidFill>
        </p:grpSpPr>
        <p:sp>
          <p:nvSpPr>
            <p:cNvPr id="85" name="Oval 84"/>
            <p:cNvSpPr/>
            <p:nvPr/>
          </p:nvSpPr>
          <p:spPr>
            <a:xfrm>
              <a:off x="3948453" y="5879547"/>
              <a:ext cx="1525132" cy="533539"/>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6" name="TextBox 5"/>
            <p:cNvSpPr txBox="1"/>
            <p:nvPr/>
          </p:nvSpPr>
          <p:spPr>
            <a:xfrm>
              <a:off x="3955895" y="5840842"/>
              <a:ext cx="1534746" cy="628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Monitoring and alerting </a:t>
              </a:r>
            </a:p>
          </p:txBody>
        </p:sp>
      </p:grpSp>
      <p:grpSp>
        <p:nvGrpSpPr>
          <p:cNvPr id="108" name="Group 107"/>
          <p:cNvGrpSpPr/>
          <p:nvPr/>
        </p:nvGrpSpPr>
        <p:grpSpPr>
          <a:xfrm>
            <a:off x="1011048" y="5977660"/>
            <a:ext cx="1905226" cy="592536"/>
            <a:chOff x="971617" y="5913327"/>
            <a:chExt cx="1868038" cy="603888"/>
          </a:xfrm>
          <a:solidFill>
            <a:schemeClr val="accent2">
              <a:lumMod val="60000"/>
              <a:lumOff val="40000"/>
            </a:schemeClr>
          </a:solidFill>
        </p:grpSpPr>
        <p:sp>
          <p:nvSpPr>
            <p:cNvPr id="84" name="Oval 83"/>
            <p:cNvSpPr/>
            <p:nvPr/>
          </p:nvSpPr>
          <p:spPr>
            <a:xfrm>
              <a:off x="971617" y="5913327"/>
              <a:ext cx="1868038" cy="60388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prstClr val="white"/>
                </a:solidFill>
                <a:effectLst/>
                <a:uLnTx/>
                <a:uFillTx/>
                <a:latin typeface="Segoe UI"/>
                <a:ea typeface="+mn-ea"/>
                <a:cs typeface="+mn-cs"/>
              </a:endParaRPr>
            </a:p>
          </p:txBody>
        </p:sp>
        <p:sp>
          <p:nvSpPr>
            <p:cNvPr id="7" name="TextBox 6"/>
            <p:cNvSpPr txBox="1"/>
            <p:nvPr/>
          </p:nvSpPr>
          <p:spPr>
            <a:xfrm>
              <a:off x="1067662" y="5959757"/>
              <a:ext cx="1678281"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Load-balance databases</a:t>
              </a:r>
            </a:p>
          </p:txBody>
        </p:sp>
      </p:grpSp>
      <p:grpSp>
        <p:nvGrpSpPr>
          <p:cNvPr id="138" name="Group 137"/>
          <p:cNvGrpSpPr/>
          <p:nvPr/>
        </p:nvGrpSpPr>
        <p:grpSpPr>
          <a:xfrm>
            <a:off x="1020799" y="3169485"/>
            <a:ext cx="2100856" cy="615406"/>
            <a:chOff x="-386134" y="4774152"/>
            <a:chExt cx="1558399" cy="531812"/>
          </a:xfrm>
          <a:solidFill>
            <a:schemeClr val="accent6">
              <a:lumMod val="50000"/>
              <a:lumOff val="50000"/>
            </a:schemeClr>
          </a:solidFill>
        </p:grpSpPr>
        <p:sp>
          <p:nvSpPr>
            <p:cNvPr id="82" name="Oval 81"/>
            <p:cNvSpPr/>
            <p:nvPr/>
          </p:nvSpPr>
          <p:spPr>
            <a:xfrm>
              <a:off x="-386134" y="4816187"/>
              <a:ext cx="1545090" cy="4661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prstClr val="white"/>
                </a:solidFill>
                <a:effectLst/>
                <a:uLnTx/>
                <a:uFillTx/>
                <a:latin typeface="Segoe UI"/>
                <a:ea typeface="+mn-ea"/>
                <a:cs typeface="+mn-cs"/>
              </a:endParaRPr>
            </a:p>
          </p:txBody>
        </p:sp>
        <p:sp>
          <p:nvSpPr>
            <p:cNvPr id="8" name="TextBox 7"/>
            <p:cNvSpPr txBox="1"/>
            <p:nvPr/>
          </p:nvSpPr>
          <p:spPr>
            <a:xfrm>
              <a:off x="-350613" y="4774152"/>
              <a:ext cx="1522878"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Handle fluctuating aggregate workload</a:t>
              </a:r>
            </a:p>
          </p:txBody>
        </p:sp>
      </p:grpSp>
      <p:sp>
        <p:nvSpPr>
          <p:cNvPr id="79" name="Oval 78"/>
          <p:cNvSpPr/>
          <p:nvPr/>
        </p:nvSpPr>
        <p:spPr>
          <a:xfrm>
            <a:off x="2099538" y="2585146"/>
            <a:ext cx="2540620" cy="548089"/>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Handle intense isolated tenant workload</a:t>
            </a: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92" name="Oval 91"/>
          <p:cNvSpPr/>
          <p:nvPr/>
        </p:nvSpPr>
        <p:spPr>
          <a:xfrm>
            <a:off x="7116014" y="5234603"/>
            <a:ext cx="1878292" cy="59315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a:ea typeface="+mn-ea"/>
                <a:cs typeface="+mn-cs"/>
              </a:rPr>
              <a:t>Catalog tenants and databases</a:t>
            </a:r>
          </a:p>
        </p:txBody>
      </p:sp>
      <p:grpSp>
        <p:nvGrpSpPr>
          <p:cNvPr id="322" name="Group 321"/>
          <p:cNvGrpSpPr/>
          <p:nvPr/>
        </p:nvGrpSpPr>
        <p:grpSpPr>
          <a:xfrm>
            <a:off x="9541003" y="6151493"/>
            <a:ext cx="2019828" cy="630498"/>
            <a:chOff x="9260139" y="5757700"/>
            <a:chExt cx="1847380" cy="581331"/>
          </a:xfrm>
          <a:solidFill>
            <a:schemeClr val="accent2">
              <a:lumMod val="60000"/>
              <a:lumOff val="40000"/>
            </a:schemeClr>
          </a:solidFill>
        </p:grpSpPr>
        <p:sp>
          <p:nvSpPr>
            <p:cNvPr id="87" name="Oval 86"/>
            <p:cNvSpPr/>
            <p:nvPr/>
          </p:nvSpPr>
          <p:spPr>
            <a:xfrm>
              <a:off x="9285883" y="5757700"/>
              <a:ext cx="1711839" cy="581331"/>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13" name="TextBox 12"/>
            <p:cNvSpPr txBox="1"/>
            <p:nvPr/>
          </p:nvSpPr>
          <p:spPr>
            <a:xfrm>
              <a:off x="9260139" y="5782802"/>
              <a:ext cx="1847380"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Manage extended </a:t>
              </a:r>
              <a:br>
                <a:rPr kumimoji="0" lang="en-US" sz="1400" b="0" i="0" u="none" strike="noStrike" kern="1200" cap="none" spc="0" normalizeH="0" baseline="0" noProof="0" dirty="0">
                  <a:ln>
                    <a:noFill/>
                  </a:ln>
                  <a:solidFill>
                    <a:srgbClr val="FFFFFF"/>
                  </a:solidFill>
                  <a:effectLst/>
                  <a:uLnTx/>
                  <a:uFillTx/>
                  <a:latin typeface="Segoe UI"/>
                  <a:ea typeface="+mn-ea"/>
                  <a:cs typeface="+mn-cs"/>
                </a:rPr>
              </a:br>
              <a:r>
                <a:rPr kumimoji="0" lang="en-US" sz="1400" b="0" i="0" u="none" strike="noStrike" kern="1200" cap="none" spc="0" normalizeH="0" baseline="0" noProof="0" dirty="0">
                  <a:ln>
                    <a:noFill/>
                  </a:ln>
                  <a:solidFill>
                    <a:srgbClr val="FFFFFF"/>
                  </a:solidFill>
                  <a:effectLst/>
                  <a:uLnTx/>
                  <a:uFillTx/>
                  <a:latin typeface="Segoe UI"/>
                  <a:ea typeface="+mn-ea"/>
                  <a:cs typeface="+mn-cs"/>
                </a:rPr>
                <a:t>tenant meta data</a:t>
              </a:r>
            </a:p>
          </p:txBody>
        </p:sp>
      </p:grpSp>
      <p:grpSp>
        <p:nvGrpSpPr>
          <p:cNvPr id="275" name="Group 274"/>
          <p:cNvGrpSpPr/>
          <p:nvPr/>
        </p:nvGrpSpPr>
        <p:grpSpPr>
          <a:xfrm>
            <a:off x="6659489" y="6297818"/>
            <a:ext cx="2027563" cy="674126"/>
            <a:chOff x="7034784" y="6094049"/>
            <a:chExt cx="1585834" cy="531812"/>
          </a:xfrm>
          <a:solidFill>
            <a:schemeClr val="accent2">
              <a:lumMod val="60000"/>
              <a:lumOff val="40000"/>
            </a:schemeClr>
          </a:solidFill>
        </p:grpSpPr>
        <p:sp>
          <p:nvSpPr>
            <p:cNvPr id="86" name="Oval 85"/>
            <p:cNvSpPr/>
            <p:nvPr/>
          </p:nvSpPr>
          <p:spPr>
            <a:xfrm>
              <a:off x="7034784" y="6152505"/>
              <a:ext cx="1585834" cy="44336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4" name="TextBox 13"/>
            <p:cNvSpPr txBox="1"/>
            <p:nvPr/>
          </p:nvSpPr>
          <p:spPr>
            <a:xfrm>
              <a:off x="7126513" y="6094049"/>
              <a:ext cx="1405106"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Connect app to </a:t>
              </a:r>
              <a:br>
                <a:rPr kumimoji="0" lang="en-US" sz="1400" b="0" i="0" u="none" strike="noStrike" kern="1200" cap="none" spc="0" normalizeH="0" baseline="0" noProof="0" dirty="0">
                  <a:ln>
                    <a:noFill/>
                  </a:ln>
                  <a:solidFill>
                    <a:srgbClr val="FFFFFF"/>
                  </a:solidFill>
                  <a:effectLst/>
                  <a:uLnTx/>
                  <a:uFillTx/>
                  <a:latin typeface="Segoe UI"/>
                  <a:ea typeface="+mn-ea"/>
                  <a:cs typeface="+mn-cs"/>
                </a:rPr>
              </a:br>
              <a:r>
                <a:rPr kumimoji="0" lang="en-US" sz="1400" b="0" i="0" u="none" strike="noStrike" kern="1200" cap="none" spc="0" normalizeH="0" baseline="0" noProof="0" dirty="0">
                  <a:ln>
                    <a:noFill/>
                  </a:ln>
                  <a:solidFill>
                    <a:srgbClr val="FFFFFF"/>
                  </a:solidFill>
                  <a:effectLst/>
                  <a:uLnTx/>
                  <a:uFillTx/>
                  <a:latin typeface="Segoe UI"/>
                  <a:ea typeface="+mn-ea"/>
                  <a:cs typeface="+mn-cs"/>
                </a:rPr>
                <a:t>tenant database</a:t>
              </a:r>
            </a:p>
          </p:txBody>
        </p:sp>
      </p:grpSp>
      <p:grpSp>
        <p:nvGrpSpPr>
          <p:cNvPr id="334" name="Group 333"/>
          <p:cNvGrpSpPr/>
          <p:nvPr/>
        </p:nvGrpSpPr>
        <p:grpSpPr>
          <a:xfrm>
            <a:off x="4684897" y="4337715"/>
            <a:ext cx="2061004" cy="1292077"/>
            <a:chOff x="4592589" y="4180921"/>
            <a:chExt cx="2020775" cy="1266856"/>
          </a:xfrm>
          <a:solidFill>
            <a:schemeClr val="accent2">
              <a:lumMod val="60000"/>
              <a:lumOff val="40000"/>
            </a:schemeClr>
          </a:solidFill>
        </p:grpSpPr>
        <p:cxnSp>
          <p:nvCxnSpPr>
            <p:cNvPr id="73" name="Straight Connector 72"/>
            <p:cNvCxnSpPr>
              <a:cxnSpLocks/>
            </p:cNvCxnSpPr>
            <p:nvPr/>
          </p:nvCxnSpPr>
          <p:spPr>
            <a:xfrm flipV="1">
              <a:off x="5607954" y="4180921"/>
              <a:ext cx="472929" cy="905676"/>
            </a:xfrm>
            <a:prstGeom prst="line">
              <a:avLst/>
            </a:prstGeom>
            <a:grpFill/>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139" name="Group 138"/>
            <p:cNvGrpSpPr/>
            <p:nvPr/>
          </p:nvGrpSpPr>
          <p:grpSpPr>
            <a:xfrm>
              <a:off x="4592589" y="4832707"/>
              <a:ext cx="2020775" cy="615070"/>
              <a:chOff x="2476974" y="2785304"/>
              <a:chExt cx="2020775" cy="433245"/>
            </a:xfrm>
            <a:grpFill/>
          </p:grpSpPr>
          <p:sp>
            <p:nvSpPr>
              <p:cNvPr id="72" name="Oval 71"/>
              <p:cNvSpPr/>
              <p:nvPr/>
            </p:nvSpPr>
            <p:spPr>
              <a:xfrm>
                <a:off x="2489204" y="2785304"/>
                <a:ext cx="1971293" cy="43324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5" name="TextBox 14"/>
              <p:cNvSpPr txBox="1"/>
              <p:nvPr/>
            </p:nvSpPr>
            <p:spPr>
              <a:xfrm>
                <a:off x="2476974" y="2822714"/>
                <a:ext cx="2020775" cy="3672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Provision database </a:t>
                </a:r>
                <a:br>
                  <a:rPr kumimoji="0" lang="en-US" sz="1400" b="0" i="0" u="none" strike="noStrike" kern="1200" cap="none" spc="0" normalizeH="0" baseline="0" noProof="0" dirty="0">
                    <a:ln>
                      <a:noFill/>
                    </a:ln>
                    <a:solidFill>
                      <a:srgbClr val="FFFFFF"/>
                    </a:solidFill>
                    <a:effectLst/>
                    <a:uLnTx/>
                    <a:uFillTx/>
                    <a:latin typeface="Segoe UI"/>
                    <a:ea typeface="+mn-ea"/>
                    <a:cs typeface="+mn-cs"/>
                  </a:rPr>
                </a:br>
                <a:r>
                  <a:rPr kumimoji="0" lang="en-US" sz="1400" b="0" i="0" u="none" strike="noStrike" kern="1200" cap="none" spc="0" normalizeH="0" baseline="0" noProof="0" dirty="0">
                    <a:ln>
                      <a:noFill/>
                    </a:ln>
                    <a:solidFill>
                      <a:srgbClr val="FFFFFF"/>
                    </a:solidFill>
                    <a:effectLst/>
                    <a:uLnTx/>
                    <a:uFillTx/>
                    <a:latin typeface="Segoe UI"/>
                    <a:ea typeface="+mn-ea"/>
                    <a:cs typeface="+mn-cs"/>
                  </a:rPr>
                  <a:t>and schema</a:t>
                </a:r>
              </a:p>
            </p:txBody>
          </p:sp>
        </p:grpSp>
      </p:grpSp>
      <p:grpSp>
        <p:nvGrpSpPr>
          <p:cNvPr id="112" name="Group 111"/>
          <p:cNvGrpSpPr/>
          <p:nvPr/>
        </p:nvGrpSpPr>
        <p:grpSpPr>
          <a:xfrm>
            <a:off x="3566506" y="6060173"/>
            <a:ext cx="3152958" cy="640308"/>
            <a:chOff x="639937" y="1770440"/>
            <a:chExt cx="2874503" cy="563063"/>
          </a:xfrm>
          <a:solidFill>
            <a:schemeClr val="accent2">
              <a:lumMod val="60000"/>
              <a:lumOff val="40000"/>
            </a:schemeClr>
          </a:solidFill>
        </p:grpSpPr>
        <p:sp>
          <p:nvSpPr>
            <p:cNvPr id="75" name="Oval 74"/>
            <p:cNvSpPr/>
            <p:nvPr/>
          </p:nvSpPr>
          <p:spPr>
            <a:xfrm>
              <a:off x="639937" y="1770440"/>
              <a:ext cx="2789258" cy="549264"/>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a:ln>
                  <a:noFill/>
                </a:ln>
                <a:solidFill>
                  <a:prstClr val="white"/>
                </a:solidFill>
                <a:effectLst/>
                <a:uLnTx/>
                <a:uFillTx/>
                <a:latin typeface="Segoe UI"/>
                <a:ea typeface="+mn-ea"/>
                <a:cs typeface="+mn-cs"/>
              </a:endParaRPr>
            </a:p>
          </p:txBody>
        </p:sp>
        <p:sp>
          <p:nvSpPr>
            <p:cNvPr id="16" name="TextBox 15"/>
            <p:cNvSpPr txBox="1"/>
            <p:nvPr/>
          </p:nvSpPr>
          <p:spPr>
            <a:xfrm>
              <a:off x="659050" y="1802815"/>
              <a:ext cx="2855390" cy="530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a:ea typeface="+mn-ea"/>
                  <a:cs typeface="+mn-cs"/>
                </a:rPr>
                <a:t>Pre-provision databases to reduce tenant onboarding latency</a:t>
              </a:r>
            </a:p>
          </p:txBody>
        </p:sp>
      </p:grpSp>
      <p:sp>
        <p:nvSpPr>
          <p:cNvPr id="93" name="Oval 92"/>
          <p:cNvSpPr/>
          <p:nvPr/>
        </p:nvSpPr>
        <p:spPr>
          <a:xfrm>
            <a:off x="9440275" y="4837649"/>
            <a:ext cx="1805854" cy="484483"/>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a:ea typeface="+mn-ea"/>
                <a:cs typeface="+mn-cs"/>
              </a:rPr>
              <a:t>Manage schema change</a:t>
            </a:r>
          </a:p>
        </p:txBody>
      </p:sp>
      <p:sp>
        <p:nvSpPr>
          <p:cNvPr id="80" name="Oval 79"/>
          <p:cNvSpPr/>
          <p:nvPr/>
        </p:nvSpPr>
        <p:spPr>
          <a:xfrm>
            <a:off x="38835" y="3718740"/>
            <a:ext cx="1136698" cy="37942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Scheduled</a:t>
            </a:r>
            <a:endParaRPr kumimoji="0" lang="en-US" sz="1400" b="0" i="0" u="none" strike="noStrike" kern="1200" cap="none" spc="0" normalizeH="0" baseline="0" noProof="0" dirty="0">
              <a:ln>
                <a:noFill/>
              </a:ln>
              <a:solidFill>
                <a:prstClr val="white"/>
              </a:solidFill>
              <a:effectLst/>
              <a:uLnTx/>
              <a:uFillTx/>
              <a:latin typeface="Segoe UI"/>
              <a:ea typeface="+mn-ea"/>
              <a:cs typeface="+mn-cs"/>
            </a:endParaRPr>
          </a:p>
        </p:txBody>
      </p:sp>
      <p:sp>
        <p:nvSpPr>
          <p:cNvPr id="81" name="Oval 80"/>
          <p:cNvSpPr/>
          <p:nvPr/>
        </p:nvSpPr>
        <p:spPr>
          <a:xfrm>
            <a:off x="680271" y="2605440"/>
            <a:ext cx="1042727" cy="36160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Reactive</a:t>
            </a:r>
            <a:endParaRPr kumimoji="0" lang="en-US" sz="14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315" name="Group 314"/>
          <p:cNvGrpSpPr/>
          <p:nvPr/>
        </p:nvGrpSpPr>
        <p:grpSpPr>
          <a:xfrm>
            <a:off x="7660927" y="2307414"/>
            <a:ext cx="2035548" cy="542399"/>
            <a:chOff x="6835692" y="2256099"/>
            <a:chExt cx="1995816" cy="531812"/>
          </a:xfrm>
          <a:solidFill>
            <a:schemeClr val="accent2">
              <a:lumMod val="60000"/>
              <a:lumOff val="40000"/>
            </a:schemeClr>
          </a:solidFill>
        </p:grpSpPr>
        <p:sp>
          <p:nvSpPr>
            <p:cNvPr id="53" name="Oval 52"/>
            <p:cNvSpPr/>
            <p:nvPr/>
          </p:nvSpPr>
          <p:spPr>
            <a:xfrm>
              <a:off x="6835692" y="2266849"/>
              <a:ext cx="1995816" cy="507364"/>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25" name="TextBox 24"/>
            <p:cNvSpPr txBox="1"/>
            <p:nvPr/>
          </p:nvSpPr>
          <p:spPr>
            <a:xfrm>
              <a:off x="6954823" y="2256099"/>
              <a:ext cx="1828800"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Recover tenant data after tenant error</a:t>
              </a:r>
            </a:p>
          </p:txBody>
        </p:sp>
      </p:grpSp>
      <p:grpSp>
        <p:nvGrpSpPr>
          <p:cNvPr id="204" name="Group 203"/>
          <p:cNvGrpSpPr/>
          <p:nvPr/>
        </p:nvGrpSpPr>
        <p:grpSpPr>
          <a:xfrm>
            <a:off x="5801936" y="3216010"/>
            <a:ext cx="1314078" cy="467133"/>
            <a:chOff x="5190999" y="2677489"/>
            <a:chExt cx="878587" cy="458015"/>
          </a:xfrm>
          <a:solidFill>
            <a:schemeClr val="accent2">
              <a:lumMod val="60000"/>
              <a:lumOff val="40000"/>
            </a:schemeClr>
          </a:solidFill>
        </p:grpSpPr>
        <p:sp>
          <p:nvSpPr>
            <p:cNvPr id="51" name="Oval 50"/>
            <p:cNvSpPr/>
            <p:nvPr/>
          </p:nvSpPr>
          <p:spPr>
            <a:xfrm>
              <a:off x="5190999" y="2677489"/>
              <a:ext cx="878587" cy="45801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26" name="TextBox 25"/>
            <p:cNvSpPr txBox="1"/>
            <p:nvPr/>
          </p:nvSpPr>
          <p:spPr>
            <a:xfrm>
              <a:off x="5420676" y="2724989"/>
              <a:ext cx="432291" cy="3434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BCDR </a:t>
              </a:r>
            </a:p>
          </p:txBody>
        </p:sp>
      </p:grpSp>
      <p:grpSp>
        <p:nvGrpSpPr>
          <p:cNvPr id="113" name="Group 112"/>
          <p:cNvGrpSpPr/>
          <p:nvPr/>
        </p:nvGrpSpPr>
        <p:grpSpPr>
          <a:xfrm>
            <a:off x="6332391" y="1556997"/>
            <a:ext cx="2071472" cy="550960"/>
            <a:chOff x="4083734" y="1314632"/>
            <a:chExt cx="1334325" cy="292977"/>
          </a:xfrm>
          <a:solidFill>
            <a:schemeClr val="accent2">
              <a:lumMod val="60000"/>
              <a:lumOff val="40000"/>
            </a:schemeClr>
          </a:solidFill>
        </p:grpSpPr>
        <p:sp>
          <p:nvSpPr>
            <p:cNvPr id="40" name="Oval 39"/>
            <p:cNvSpPr/>
            <p:nvPr/>
          </p:nvSpPr>
          <p:spPr>
            <a:xfrm>
              <a:off x="4120738" y="1325563"/>
              <a:ext cx="1223724" cy="282046"/>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28" name="TextBox 27"/>
            <p:cNvSpPr txBox="1"/>
            <p:nvPr/>
          </p:nvSpPr>
          <p:spPr>
            <a:xfrm>
              <a:off x="4083734" y="1314632"/>
              <a:ext cx="1334325" cy="2884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Restore from geo-redundant backup</a:t>
              </a:r>
            </a:p>
          </p:txBody>
        </p:sp>
      </p:grpSp>
      <p:grpSp>
        <p:nvGrpSpPr>
          <p:cNvPr id="117" name="Group 116"/>
          <p:cNvGrpSpPr/>
          <p:nvPr/>
        </p:nvGrpSpPr>
        <p:grpSpPr>
          <a:xfrm>
            <a:off x="4257764" y="1388640"/>
            <a:ext cx="2079298" cy="663680"/>
            <a:chOff x="5533812" y="1190744"/>
            <a:chExt cx="1455402" cy="532478"/>
          </a:xfrm>
          <a:solidFill>
            <a:schemeClr val="accent6">
              <a:lumMod val="50000"/>
              <a:lumOff val="50000"/>
            </a:schemeClr>
          </a:solidFill>
        </p:grpSpPr>
        <p:sp>
          <p:nvSpPr>
            <p:cNvPr id="43" name="Oval 42"/>
            <p:cNvSpPr/>
            <p:nvPr/>
          </p:nvSpPr>
          <p:spPr>
            <a:xfrm>
              <a:off x="5579797" y="1223516"/>
              <a:ext cx="1345108" cy="459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29" name="TextBox 28"/>
            <p:cNvSpPr txBox="1"/>
            <p:nvPr/>
          </p:nvSpPr>
          <p:spPr>
            <a:xfrm>
              <a:off x="5533812" y="1190744"/>
              <a:ext cx="1455402" cy="532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Geo-replicate dbs for fastest recovery</a:t>
              </a:r>
            </a:p>
          </p:txBody>
        </p:sp>
      </p:grpSp>
      <p:grpSp>
        <p:nvGrpSpPr>
          <p:cNvPr id="111" name="Group 110"/>
          <p:cNvGrpSpPr/>
          <p:nvPr/>
        </p:nvGrpSpPr>
        <p:grpSpPr>
          <a:xfrm>
            <a:off x="1014902" y="1297829"/>
            <a:ext cx="1403735" cy="542399"/>
            <a:chOff x="0" y="3083343"/>
            <a:chExt cx="1376336" cy="598061"/>
          </a:xfrm>
          <a:solidFill>
            <a:schemeClr val="accent1">
              <a:lumMod val="60000"/>
              <a:lumOff val="40000"/>
            </a:schemeClr>
          </a:solidFill>
        </p:grpSpPr>
        <p:sp>
          <p:nvSpPr>
            <p:cNvPr id="78" name="Oval 77"/>
            <p:cNvSpPr/>
            <p:nvPr/>
          </p:nvSpPr>
          <p:spPr>
            <a:xfrm>
              <a:off x="0" y="3106888"/>
              <a:ext cx="1376336" cy="537391"/>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prstClr val="white"/>
                </a:solidFill>
                <a:effectLst/>
                <a:uLnTx/>
                <a:uFillTx/>
                <a:latin typeface="Segoe UI"/>
                <a:ea typeface="+mn-ea"/>
                <a:cs typeface="+mn-cs"/>
              </a:endParaRPr>
            </a:p>
          </p:txBody>
        </p:sp>
        <p:sp>
          <p:nvSpPr>
            <p:cNvPr id="30" name="TextBox 29"/>
            <p:cNvSpPr txBox="1"/>
            <p:nvPr/>
          </p:nvSpPr>
          <p:spPr>
            <a:xfrm>
              <a:off x="56222" y="3083343"/>
              <a:ext cx="1247375" cy="598061"/>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Tenant self service</a:t>
              </a:r>
            </a:p>
          </p:txBody>
        </p:sp>
      </p:grpSp>
      <p:sp>
        <p:nvSpPr>
          <p:cNvPr id="70" name="Oval 69"/>
          <p:cNvSpPr/>
          <p:nvPr/>
        </p:nvSpPr>
        <p:spPr>
          <a:xfrm>
            <a:off x="8562703" y="3950099"/>
            <a:ext cx="1441705" cy="547560"/>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Cross-Tenant Analytics</a:t>
            </a:r>
          </a:p>
        </p:txBody>
      </p:sp>
      <p:grpSp>
        <p:nvGrpSpPr>
          <p:cNvPr id="314" name="Group 313"/>
          <p:cNvGrpSpPr/>
          <p:nvPr/>
        </p:nvGrpSpPr>
        <p:grpSpPr>
          <a:xfrm>
            <a:off x="5576712" y="2164262"/>
            <a:ext cx="2049431" cy="669857"/>
            <a:chOff x="5045233" y="1874554"/>
            <a:chExt cx="1789982" cy="559357"/>
          </a:xfrm>
          <a:solidFill>
            <a:schemeClr val="accent2">
              <a:lumMod val="60000"/>
              <a:lumOff val="40000"/>
            </a:schemeClr>
          </a:solidFill>
        </p:grpSpPr>
        <p:sp>
          <p:nvSpPr>
            <p:cNvPr id="45" name="Oval 44"/>
            <p:cNvSpPr/>
            <p:nvPr/>
          </p:nvSpPr>
          <p:spPr>
            <a:xfrm>
              <a:off x="5122670" y="1874554"/>
              <a:ext cx="1675497" cy="53260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Segoe UI"/>
                <a:ea typeface="+mn-ea"/>
                <a:cs typeface="+mn-cs"/>
              </a:endParaRPr>
            </a:p>
          </p:txBody>
        </p:sp>
        <p:sp>
          <p:nvSpPr>
            <p:cNvPr id="27" name="TextBox 26"/>
            <p:cNvSpPr txBox="1"/>
            <p:nvPr/>
          </p:nvSpPr>
          <p:spPr>
            <a:xfrm>
              <a:off x="5045233" y="1902099"/>
              <a:ext cx="1789982"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Managed recovery of tenants at scale  </a:t>
              </a:r>
            </a:p>
          </p:txBody>
        </p:sp>
      </p:grpSp>
      <p:grpSp>
        <p:nvGrpSpPr>
          <p:cNvPr id="118" name="Group 117"/>
          <p:cNvGrpSpPr/>
          <p:nvPr/>
        </p:nvGrpSpPr>
        <p:grpSpPr>
          <a:xfrm>
            <a:off x="8750174" y="1668482"/>
            <a:ext cx="2040013" cy="374312"/>
            <a:chOff x="7783408" y="1607609"/>
            <a:chExt cx="2000194" cy="332198"/>
          </a:xfrm>
          <a:solidFill>
            <a:schemeClr val="accent2">
              <a:lumMod val="60000"/>
              <a:lumOff val="40000"/>
            </a:schemeClr>
          </a:solidFill>
        </p:grpSpPr>
        <p:sp>
          <p:nvSpPr>
            <p:cNvPr id="58" name="Oval 57"/>
            <p:cNvSpPr/>
            <p:nvPr/>
          </p:nvSpPr>
          <p:spPr>
            <a:xfrm>
              <a:off x="7800184" y="1607609"/>
              <a:ext cx="1942392" cy="33219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57" name="TextBox 56"/>
            <p:cNvSpPr txBox="1"/>
            <p:nvPr/>
          </p:nvSpPr>
          <p:spPr>
            <a:xfrm>
              <a:off x="7783408" y="1613258"/>
              <a:ext cx="2000194" cy="282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Tenant self service</a:t>
              </a:r>
            </a:p>
          </p:txBody>
        </p:sp>
      </p:grpSp>
      <p:grpSp>
        <p:nvGrpSpPr>
          <p:cNvPr id="127" name="Group 126"/>
          <p:cNvGrpSpPr/>
          <p:nvPr/>
        </p:nvGrpSpPr>
        <p:grpSpPr>
          <a:xfrm>
            <a:off x="10180521" y="4045326"/>
            <a:ext cx="1770706" cy="591569"/>
            <a:chOff x="10053511" y="4623489"/>
            <a:chExt cx="1736144" cy="580023"/>
          </a:xfrm>
          <a:solidFill>
            <a:schemeClr val="accent2">
              <a:lumMod val="60000"/>
              <a:lumOff val="40000"/>
            </a:schemeClr>
          </a:solidFill>
        </p:grpSpPr>
        <p:sp>
          <p:nvSpPr>
            <p:cNvPr id="90" name="Oval 89"/>
            <p:cNvSpPr/>
            <p:nvPr/>
          </p:nvSpPr>
          <p:spPr>
            <a:xfrm>
              <a:off x="10053511" y="4623489"/>
              <a:ext cx="1736144" cy="554647"/>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68" name="TextBox 67"/>
            <p:cNvSpPr txBox="1"/>
            <p:nvPr/>
          </p:nvSpPr>
          <p:spPr>
            <a:xfrm>
              <a:off x="10129794" y="4671700"/>
              <a:ext cx="1628022"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Query across tenant databases</a:t>
              </a:r>
            </a:p>
          </p:txBody>
        </p:sp>
      </p:grpSp>
      <p:grpSp>
        <p:nvGrpSpPr>
          <p:cNvPr id="121" name="Group 120"/>
          <p:cNvGrpSpPr/>
          <p:nvPr/>
        </p:nvGrpSpPr>
        <p:grpSpPr>
          <a:xfrm>
            <a:off x="10146709" y="3300804"/>
            <a:ext cx="1791221" cy="590155"/>
            <a:chOff x="9687654" y="2889565"/>
            <a:chExt cx="1398894" cy="578636"/>
          </a:xfrm>
          <a:solidFill>
            <a:schemeClr val="accent2">
              <a:lumMod val="60000"/>
              <a:lumOff val="40000"/>
            </a:schemeClr>
          </a:solidFill>
        </p:grpSpPr>
        <p:sp>
          <p:nvSpPr>
            <p:cNvPr id="88" name="Oval 87"/>
            <p:cNvSpPr/>
            <p:nvPr/>
          </p:nvSpPr>
          <p:spPr>
            <a:xfrm>
              <a:off x="9687654" y="2889565"/>
              <a:ext cx="1398894" cy="554647"/>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69" name="TextBox 68"/>
            <p:cNvSpPr txBox="1"/>
            <p:nvPr/>
          </p:nvSpPr>
          <p:spPr>
            <a:xfrm>
              <a:off x="9736058" y="2946769"/>
              <a:ext cx="1346314" cy="52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Extract and analyze tenant data </a:t>
              </a:r>
            </a:p>
          </p:txBody>
        </p:sp>
      </p:grpSp>
      <p:sp>
        <p:nvSpPr>
          <p:cNvPr id="94" name="TextBox 93"/>
          <p:cNvSpPr txBox="1"/>
          <p:nvPr/>
        </p:nvSpPr>
        <p:spPr>
          <a:xfrm>
            <a:off x="10655472" y="2872134"/>
            <a:ext cx="1695224" cy="437684"/>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SQL DW</a:t>
            </a:r>
            <a:b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b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SQL DB + ColumnStore</a:t>
            </a:r>
          </a:p>
        </p:txBody>
      </p:sp>
      <p:sp>
        <p:nvSpPr>
          <p:cNvPr id="95" name="TextBox 94"/>
          <p:cNvSpPr txBox="1"/>
          <p:nvPr/>
        </p:nvSpPr>
        <p:spPr>
          <a:xfrm>
            <a:off x="11148180" y="4929946"/>
            <a:ext cx="975521" cy="270285"/>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Elastic Jobs</a:t>
            </a:r>
          </a:p>
        </p:txBody>
      </p:sp>
      <p:grpSp>
        <p:nvGrpSpPr>
          <p:cNvPr id="125" name="Group 124"/>
          <p:cNvGrpSpPr/>
          <p:nvPr/>
        </p:nvGrpSpPr>
        <p:grpSpPr>
          <a:xfrm>
            <a:off x="10112962" y="5401229"/>
            <a:ext cx="2391547" cy="632969"/>
            <a:chOff x="10354048" y="3712456"/>
            <a:chExt cx="2115248" cy="571988"/>
          </a:xfrm>
          <a:solidFill>
            <a:schemeClr val="accent2">
              <a:lumMod val="60000"/>
              <a:lumOff val="40000"/>
            </a:schemeClr>
          </a:solidFill>
        </p:grpSpPr>
        <p:sp>
          <p:nvSpPr>
            <p:cNvPr id="123" name="Oval 122"/>
            <p:cNvSpPr/>
            <p:nvPr/>
          </p:nvSpPr>
          <p:spPr>
            <a:xfrm>
              <a:off x="10537038" y="3729797"/>
              <a:ext cx="1736144" cy="554647"/>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124" name="TextBox 123"/>
            <p:cNvSpPr txBox="1"/>
            <p:nvPr/>
          </p:nvSpPr>
          <p:spPr>
            <a:xfrm>
              <a:off x="10354048" y="3712456"/>
              <a:ext cx="2115248" cy="513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Manage schema </a:t>
              </a:r>
              <a:br>
                <a:rPr kumimoji="0" lang="en-US" sz="1400" b="0" i="0" u="none" strike="noStrike" kern="1200" cap="none" spc="0" normalizeH="0" baseline="0" noProof="0" dirty="0">
                  <a:ln>
                    <a:noFill/>
                  </a:ln>
                  <a:solidFill>
                    <a:srgbClr val="FFFFFF"/>
                  </a:solidFill>
                  <a:effectLst/>
                  <a:uLnTx/>
                  <a:uFillTx/>
                  <a:latin typeface="Segoe UI"/>
                  <a:ea typeface="+mn-ea"/>
                  <a:cs typeface="+mn-cs"/>
                </a:rPr>
              </a:br>
              <a:r>
                <a:rPr kumimoji="0" lang="en-US" sz="1400" b="0" i="0" u="none" strike="noStrike" kern="1200" cap="none" spc="0" normalizeH="0" baseline="0" noProof="0" dirty="0">
                  <a:ln>
                    <a:noFill/>
                  </a:ln>
                  <a:solidFill>
                    <a:srgbClr val="FFFFFF"/>
                  </a:solidFill>
                  <a:effectLst/>
                  <a:uLnTx/>
                  <a:uFillTx/>
                  <a:latin typeface="Segoe UI"/>
                  <a:ea typeface="+mn-ea"/>
                  <a:cs typeface="+mn-cs"/>
                </a:rPr>
                <a:t>versioning via catalog</a:t>
              </a:r>
            </a:p>
          </p:txBody>
        </p:sp>
      </p:grpSp>
      <p:grpSp>
        <p:nvGrpSpPr>
          <p:cNvPr id="219" name="Group 218"/>
          <p:cNvGrpSpPr/>
          <p:nvPr/>
        </p:nvGrpSpPr>
        <p:grpSpPr>
          <a:xfrm>
            <a:off x="14611" y="5371968"/>
            <a:ext cx="1749809" cy="558667"/>
            <a:chOff x="3779019" y="5862010"/>
            <a:chExt cx="1715655" cy="647724"/>
          </a:xfrm>
          <a:solidFill>
            <a:schemeClr val="accent6">
              <a:lumMod val="50000"/>
              <a:lumOff val="50000"/>
            </a:schemeClr>
          </a:solidFill>
        </p:grpSpPr>
        <p:sp>
          <p:nvSpPr>
            <p:cNvPr id="220" name="Oval 219"/>
            <p:cNvSpPr/>
            <p:nvPr/>
          </p:nvSpPr>
          <p:spPr>
            <a:xfrm>
              <a:off x="3857638" y="5862010"/>
              <a:ext cx="1602976" cy="6231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a:ln>
                  <a:noFill/>
                </a:ln>
                <a:solidFill>
                  <a:prstClr val="white"/>
                </a:solidFill>
                <a:effectLst/>
                <a:uLnTx/>
                <a:uFillTx/>
                <a:latin typeface="Segoe UI"/>
                <a:ea typeface="+mn-ea"/>
                <a:cs typeface="+mn-cs"/>
              </a:endParaRPr>
            </a:p>
          </p:txBody>
        </p:sp>
        <p:sp>
          <p:nvSpPr>
            <p:cNvPr id="221" name="TextBox 220"/>
            <p:cNvSpPr txBox="1"/>
            <p:nvPr/>
          </p:nvSpPr>
          <p:spPr>
            <a:xfrm>
              <a:off x="3779019" y="5880871"/>
              <a:ext cx="1715655" cy="628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Monitor app and </a:t>
              </a:r>
              <a:br>
                <a:rPr kumimoji="0" lang="en-US" sz="1400" b="0" i="0" u="none" strike="noStrike" kern="1200" cap="none" spc="0" normalizeH="0" baseline="0" noProof="0" dirty="0">
                  <a:ln>
                    <a:noFill/>
                  </a:ln>
                  <a:solidFill>
                    <a:srgbClr val="FFFFFF"/>
                  </a:solidFill>
                  <a:effectLst/>
                  <a:uLnTx/>
                  <a:uFillTx/>
                  <a:latin typeface="Segoe UI"/>
                  <a:ea typeface="+mn-ea"/>
                  <a:cs typeface="+mn-cs"/>
                </a:rPr>
              </a:br>
              <a:r>
                <a:rPr kumimoji="0" lang="en-US" sz="1400" b="0" i="0" u="none" strike="noStrike" kern="1200" cap="none" spc="0" normalizeH="0" baseline="0" noProof="0" dirty="0">
                  <a:ln>
                    <a:noFill/>
                  </a:ln>
                  <a:solidFill>
                    <a:srgbClr val="FFFFFF"/>
                  </a:solidFill>
                  <a:effectLst/>
                  <a:uLnTx/>
                  <a:uFillTx/>
                  <a:latin typeface="Segoe UI"/>
                  <a:ea typeface="+mn-ea"/>
                  <a:cs typeface="+mn-cs"/>
                </a:rPr>
                <a:t>data layer</a:t>
              </a:r>
            </a:p>
          </p:txBody>
        </p:sp>
      </p:grpSp>
      <p:sp>
        <p:nvSpPr>
          <p:cNvPr id="230" name="Oval 229"/>
          <p:cNvSpPr/>
          <p:nvPr/>
        </p:nvSpPr>
        <p:spPr>
          <a:xfrm>
            <a:off x="3034231" y="1455795"/>
            <a:ext cx="1147703" cy="34869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Reactive</a:t>
            </a:r>
            <a:endParaRPr kumimoji="0" lang="en-US" sz="14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33" name="Oval 232"/>
          <p:cNvSpPr/>
          <p:nvPr/>
        </p:nvSpPr>
        <p:spPr>
          <a:xfrm>
            <a:off x="2239935" y="1861331"/>
            <a:ext cx="1258086" cy="389316"/>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Pro-active</a:t>
            </a:r>
          </a:p>
        </p:txBody>
      </p:sp>
      <p:sp>
        <p:nvSpPr>
          <p:cNvPr id="250" name="TextBox 249"/>
          <p:cNvSpPr txBox="1"/>
          <p:nvPr/>
        </p:nvSpPr>
        <p:spPr>
          <a:xfrm>
            <a:off x="3463754" y="4700663"/>
            <a:ext cx="1039228" cy="270285"/>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Elastic Pools</a:t>
            </a:r>
          </a:p>
        </p:txBody>
      </p:sp>
      <p:sp>
        <p:nvSpPr>
          <p:cNvPr id="251" name="TextBox 250"/>
          <p:cNvSpPr txBox="1"/>
          <p:nvPr/>
        </p:nvSpPr>
        <p:spPr>
          <a:xfrm>
            <a:off x="6140645" y="5799771"/>
            <a:ext cx="2076376" cy="437684"/>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Elastic database client library, Shard Management schema</a:t>
            </a:r>
          </a:p>
        </p:txBody>
      </p:sp>
      <p:sp>
        <p:nvSpPr>
          <p:cNvPr id="252" name="TextBox 251"/>
          <p:cNvSpPr txBox="1"/>
          <p:nvPr/>
        </p:nvSpPr>
        <p:spPr>
          <a:xfrm>
            <a:off x="4435991" y="4651678"/>
            <a:ext cx="1349147" cy="446397"/>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ARM template, bacpac</a:t>
            </a:r>
          </a:p>
        </p:txBody>
      </p:sp>
      <p:sp>
        <p:nvSpPr>
          <p:cNvPr id="254" name="TextBox 253"/>
          <p:cNvSpPr txBox="1"/>
          <p:nvPr/>
        </p:nvSpPr>
        <p:spPr>
          <a:xfrm>
            <a:off x="7109562" y="1300787"/>
            <a:ext cx="1349147" cy="270285"/>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Geo-restore</a:t>
            </a:r>
          </a:p>
        </p:txBody>
      </p:sp>
      <p:sp>
        <p:nvSpPr>
          <p:cNvPr id="255" name="TextBox 254"/>
          <p:cNvSpPr txBox="1"/>
          <p:nvPr/>
        </p:nvSpPr>
        <p:spPr>
          <a:xfrm>
            <a:off x="4655165" y="1193385"/>
            <a:ext cx="1349147" cy="270285"/>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GeoDR, </a:t>
            </a:r>
            <a:r>
              <a:rPr kumimoji="0" lang="en-US" sz="1122" b="0" i="1" u="none" strike="noStrike" kern="1200" cap="none" spc="0" normalizeH="0" baseline="0" noProof="0" dirty="0" err="1">
                <a:ln>
                  <a:noFill/>
                </a:ln>
                <a:solidFill>
                  <a:srgbClr val="7CCA62">
                    <a:lumMod val="50000"/>
                  </a:srgbClr>
                </a:solidFill>
                <a:effectLst/>
                <a:uLnTx/>
                <a:uFillTx/>
                <a:latin typeface="Segoe UI"/>
                <a:ea typeface="+mn-ea"/>
                <a:cs typeface="+mn-cs"/>
              </a:rPr>
              <a:t>AutoDR</a:t>
            </a:r>
            <a:endPar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endParaRPr>
          </a:p>
        </p:txBody>
      </p:sp>
      <p:grpSp>
        <p:nvGrpSpPr>
          <p:cNvPr id="260" name="Group 259"/>
          <p:cNvGrpSpPr/>
          <p:nvPr/>
        </p:nvGrpSpPr>
        <p:grpSpPr>
          <a:xfrm>
            <a:off x="2683497" y="5523622"/>
            <a:ext cx="1899875" cy="536552"/>
            <a:chOff x="971329" y="5913327"/>
            <a:chExt cx="1868326" cy="609286"/>
          </a:xfrm>
          <a:solidFill>
            <a:schemeClr val="accent2">
              <a:lumMod val="60000"/>
              <a:lumOff val="40000"/>
            </a:schemeClr>
          </a:solidFill>
        </p:grpSpPr>
        <p:sp>
          <p:nvSpPr>
            <p:cNvPr id="261" name="Oval 260"/>
            <p:cNvSpPr/>
            <p:nvPr/>
          </p:nvSpPr>
          <p:spPr>
            <a:xfrm>
              <a:off x="971617" y="5913327"/>
              <a:ext cx="1868038" cy="60388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prstClr val="white"/>
                </a:solidFill>
                <a:effectLst/>
                <a:uLnTx/>
                <a:uFillTx/>
                <a:latin typeface="Segoe UI"/>
                <a:ea typeface="+mn-ea"/>
                <a:cs typeface="+mn-cs"/>
              </a:endParaRPr>
            </a:p>
          </p:txBody>
        </p:sp>
        <p:sp>
          <p:nvSpPr>
            <p:cNvPr id="262" name="TextBox 261"/>
            <p:cNvSpPr txBox="1"/>
            <p:nvPr/>
          </p:nvSpPr>
          <p:spPr>
            <a:xfrm>
              <a:off x="971329" y="5990801"/>
              <a:ext cx="1860850"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Auto-provision databases</a:t>
              </a:r>
            </a:p>
          </p:txBody>
        </p:sp>
      </p:grpSp>
      <p:sp>
        <p:nvSpPr>
          <p:cNvPr id="283" name="TextBox 282"/>
          <p:cNvSpPr txBox="1"/>
          <p:nvPr/>
        </p:nvSpPr>
        <p:spPr>
          <a:xfrm>
            <a:off x="8080944" y="2096412"/>
            <a:ext cx="789226" cy="270285"/>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PITR</a:t>
            </a:r>
          </a:p>
        </p:txBody>
      </p:sp>
      <p:sp>
        <p:nvSpPr>
          <p:cNvPr id="285" name="TextBox 284"/>
          <p:cNvSpPr txBox="1"/>
          <p:nvPr/>
        </p:nvSpPr>
        <p:spPr>
          <a:xfrm>
            <a:off x="1385463" y="5077561"/>
            <a:ext cx="1181954" cy="286306"/>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224" b="0" i="1" u="none" strike="noStrike" kern="1200" cap="none" spc="0" normalizeH="0" baseline="0" noProof="0" dirty="0">
                <a:ln>
                  <a:noFill/>
                </a:ln>
                <a:solidFill>
                  <a:srgbClr val="7CCA62">
                    <a:lumMod val="50000"/>
                  </a:srgbClr>
                </a:solidFill>
                <a:effectLst/>
                <a:uLnTx/>
                <a:uFillTx/>
                <a:latin typeface="Segoe UI"/>
                <a:ea typeface="+mn-ea"/>
                <a:cs typeface="+mn-cs"/>
              </a:rPr>
              <a:t>Portal + OMS</a:t>
            </a:r>
          </a:p>
        </p:txBody>
      </p:sp>
      <p:sp>
        <p:nvSpPr>
          <p:cNvPr id="287" name="TextBox 286"/>
          <p:cNvSpPr txBox="1"/>
          <p:nvPr/>
        </p:nvSpPr>
        <p:spPr>
          <a:xfrm>
            <a:off x="50284" y="4062186"/>
            <a:ext cx="1472151" cy="446397"/>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Azure Automation + ARM templates</a:t>
            </a:r>
          </a:p>
        </p:txBody>
      </p:sp>
      <p:grpSp>
        <p:nvGrpSpPr>
          <p:cNvPr id="288" name="Group 287"/>
          <p:cNvGrpSpPr/>
          <p:nvPr/>
        </p:nvGrpSpPr>
        <p:grpSpPr>
          <a:xfrm>
            <a:off x="3369135" y="3061166"/>
            <a:ext cx="1834235" cy="739507"/>
            <a:chOff x="-454795" y="3938801"/>
            <a:chExt cx="1798433" cy="569130"/>
          </a:xfrm>
          <a:solidFill>
            <a:schemeClr val="accent2">
              <a:lumMod val="60000"/>
              <a:lumOff val="40000"/>
            </a:schemeClr>
          </a:solidFill>
        </p:grpSpPr>
        <p:sp>
          <p:nvSpPr>
            <p:cNvPr id="289" name="Oval 288"/>
            <p:cNvSpPr/>
            <p:nvPr/>
          </p:nvSpPr>
          <p:spPr>
            <a:xfrm>
              <a:off x="-356745" y="3999710"/>
              <a:ext cx="1570409" cy="42854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prstClr val="white"/>
                </a:solidFill>
                <a:effectLst/>
                <a:uLnTx/>
                <a:uFillTx/>
                <a:latin typeface="Segoe UI"/>
                <a:ea typeface="+mn-ea"/>
                <a:cs typeface="+mn-cs"/>
              </a:endParaRPr>
            </a:p>
          </p:txBody>
        </p:sp>
        <p:sp>
          <p:nvSpPr>
            <p:cNvPr id="290" name="TextBox 289"/>
            <p:cNvSpPr txBox="1"/>
            <p:nvPr/>
          </p:nvSpPr>
          <p:spPr>
            <a:xfrm>
              <a:off x="-454795" y="3938801"/>
              <a:ext cx="1798433" cy="5691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Geo-distributed</a:t>
              </a:r>
              <a:br>
                <a:rPr kumimoji="0" lang="en-US" sz="1400" b="0" i="0" u="none" strike="noStrike" kern="1200" cap="none" spc="0" normalizeH="0" baseline="0" noProof="0" dirty="0">
                  <a:ln>
                    <a:noFill/>
                  </a:ln>
                  <a:solidFill>
                    <a:srgbClr val="FFFFFF"/>
                  </a:solidFill>
                  <a:effectLst/>
                  <a:uLnTx/>
                  <a:uFillTx/>
                  <a:latin typeface="Segoe UI"/>
                  <a:ea typeface="+mn-ea"/>
                  <a:cs typeface="+mn-cs"/>
                </a:rPr>
              </a:br>
              <a:r>
                <a:rPr kumimoji="0" lang="en-US" sz="1400" b="0" i="0" u="none" strike="noStrike" kern="1200" cap="none" spc="0" normalizeH="0" baseline="0" noProof="0" dirty="0">
                  <a:ln>
                    <a:noFill/>
                  </a:ln>
                  <a:solidFill>
                    <a:srgbClr val="FFFFFF"/>
                  </a:solidFill>
                  <a:effectLst/>
                  <a:uLnTx/>
                  <a:uFillTx/>
                  <a:latin typeface="Segoe UI"/>
                  <a:ea typeface="+mn-ea"/>
                  <a:cs typeface="+mn-cs"/>
                </a:rPr>
                <a:t>tenant dbs</a:t>
              </a:r>
            </a:p>
          </p:txBody>
        </p:sp>
      </p:grpSp>
      <p:sp>
        <p:nvSpPr>
          <p:cNvPr id="312" name="TextBox 311"/>
          <p:cNvSpPr txBox="1"/>
          <p:nvPr/>
        </p:nvSpPr>
        <p:spPr>
          <a:xfrm>
            <a:off x="11375175" y="3800005"/>
            <a:ext cx="975521" cy="270285"/>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PowerBI</a:t>
            </a:r>
          </a:p>
        </p:txBody>
      </p:sp>
      <p:sp>
        <p:nvSpPr>
          <p:cNvPr id="316" name="TextBox 315"/>
          <p:cNvSpPr txBox="1"/>
          <p:nvPr/>
        </p:nvSpPr>
        <p:spPr>
          <a:xfrm>
            <a:off x="9993034" y="2953806"/>
            <a:ext cx="805022" cy="437684"/>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Elastic Jobs</a:t>
            </a:r>
          </a:p>
        </p:txBody>
      </p:sp>
      <p:sp>
        <p:nvSpPr>
          <p:cNvPr id="317" name="TextBox 316"/>
          <p:cNvSpPr txBox="1"/>
          <p:nvPr/>
        </p:nvSpPr>
        <p:spPr>
          <a:xfrm>
            <a:off x="11407812" y="4524135"/>
            <a:ext cx="1054358" cy="270285"/>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Elastic Query</a:t>
            </a:r>
          </a:p>
        </p:txBody>
      </p:sp>
      <p:grpSp>
        <p:nvGrpSpPr>
          <p:cNvPr id="325" name="Group 324"/>
          <p:cNvGrpSpPr/>
          <p:nvPr/>
        </p:nvGrpSpPr>
        <p:grpSpPr>
          <a:xfrm>
            <a:off x="8265762" y="5983615"/>
            <a:ext cx="1138683" cy="542399"/>
            <a:chOff x="7385128" y="6094049"/>
            <a:chExt cx="870706" cy="531812"/>
          </a:xfrm>
          <a:solidFill>
            <a:schemeClr val="accent2">
              <a:lumMod val="60000"/>
              <a:lumOff val="40000"/>
            </a:schemeClr>
          </a:solidFill>
        </p:grpSpPr>
        <p:sp>
          <p:nvSpPr>
            <p:cNvPr id="326" name="Oval 325"/>
            <p:cNvSpPr/>
            <p:nvPr/>
          </p:nvSpPr>
          <p:spPr>
            <a:xfrm>
              <a:off x="7399568" y="6152505"/>
              <a:ext cx="856266" cy="44336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327" name="TextBox 326"/>
            <p:cNvSpPr txBox="1"/>
            <p:nvPr/>
          </p:nvSpPr>
          <p:spPr>
            <a:xfrm>
              <a:off x="7385128" y="6094049"/>
              <a:ext cx="837690"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a:ea typeface="+mn-ea"/>
                  <a:cs typeface="+mn-cs"/>
                </a:rPr>
                <a:t>Browse tenants</a:t>
              </a:r>
            </a:p>
          </p:txBody>
        </p:sp>
      </p:grpSp>
      <p:sp>
        <p:nvSpPr>
          <p:cNvPr id="61" name="Oval 60"/>
          <p:cNvSpPr/>
          <p:nvPr/>
        </p:nvSpPr>
        <p:spPr>
          <a:xfrm>
            <a:off x="4949881" y="3837489"/>
            <a:ext cx="2599272" cy="85153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9144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F6FC6">
                    <a:lumMod val="75000"/>
                  </a:srgbClr>
                </a:solidFill>
                <a:effectLst/>
                <a:uLnTx/>
                <a:uFillTx/>
                <a:latin typeface="Segoe UI"/>
                <a:ea typeface="+mn-ea"/>
                <a:cs typeface="+mn-cs"/>
              </a:rPr>
              <a:t>Database </a:t>
            </a:r>
            <a:br>
              <a:rPr kumimoji="0" lang="en-US" sz="2400" b="1" i="0" u="none" strike="noStrike" kern="1200" cap="none" spc="0" normalizeH="0" baseline="0" noProof="0" dirty="0">
                <a:ln>
                  <a:noFill/>
                </a:ln>
                <a:solidFill>
                  <a:srgbClr val="0F6FC6">
                    <a:lumMod val="75000"/>
                  </a:srgbClr>
                </a:solidFill>
                <a:effectLst/>
                <a:uLnTx/>
                <a:uFillTx/>
                <a:latin typeface="Segoe UI"/>
                <a:ea typeface="+mn-ea"/>
                <a:cs typeface="+mn-cs"/>
              </a:rPr>
            </a:br>
            <a:r>
              <a:rPr kumimoji="0" lang="en-US" sz="2400" b="1" i="0" u="none" strike="noStrike" kern="1200" cap="none" spc="0" normalizeH="0" baseline="0" noProof="0" dirty="0">
                <a:ln>
                  <a:noFill/>
                </a:ln>
                <a:solidFill>
                  <a:srgbClr val="0F6FC6">
                    <a:lumMod val="75000"/>
                  </a:srgbClr>
                </a:solidFill>
                <a:effectLst/>
                <a:uLnTx/>
                <a:uFillTx/>
                <a:latin typeface="Segoe UI"/>
                <a:ea typeface="+mn-ea"/>
                <a:cs typeface="+mn-cs"/>
              </a:rPr>
              <a:t>per Tenant</a:t>
            </a:r>
            <a:endParaRPr kumimoji="0" lang="en-US" sz="2000" b="0" i="0" u="none" strike="noStrike" kern="1200" cap="none" spc="0" normalizeH="0" baseline="0" noProof="0" dirty="0">
              <a:ln>
                <a:noFill/>
              </a:ln>
              <a:solidFill>
                <a:srgbClr val="0F6FC6">
                  <a:lumMod val="75000"/>
                </a:srgbClr>
              </a:solidFill>
              <a:effectLst/>
              <a:uLnTx/>
              <a:uFillTx/>
              <a:latin typeface="Segoe UI"/>
              <a:ea typeface="+mn-ea"/>
              <a:cs typeface="+mn-cs"/>
            </a:endParaRPr>
          </a:p>
        </p:txBody>
      </p:sp>
      <p:grpSp>
        <p:nvGrpSpPr>
          <p:cNvPr id="156" name="Group 155"/>
          <p:cNvGrpSpPr/>
          <p:nvPr/>
        </p:nvGrpSpPr>
        <p:grpSpPr>
          <a:xfrm>
            <a:off x="3932262" y="2081757"/>
            <a:ext cx="1677351" cy="673842"/>
            <a:chOff x="-162396" y="3903944"/>
            <a:chExt cx="1572146" cy="580460"/>
          </a:xfrm>
          <a:solidFill>
            <a:schemeClr val="accent2">
              <a:lumMod val="60000"/>
              <a:lumOff val="40000"/>
            </a:schemeClr>
          </a:solidFill>
        </p:grpSpPr>
        <p:sp>
          <p:nvSpPr>
            <p:cNvPr id="158" name="Oval 157"/>
            <p:cNvSpPr/>
            <p:nvPr/>
          </p:nvSpPr>
          <p:spPr>
            <a:xfrm>
              <a:off x="-162396" y="3919867"/>
              <a:ext cx="1572146" cy="497199"/>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160" name="TextBox 159"/>
            <p:cNvSpPr txBox="1"/>
            <p:nvPr/>
          </p:nvSpPr>
          <p:spPr>
            <a:xfrm>
              <a:off x="-147994" y="3903944"/>
              <a:ext cx="1552450" cy="580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Active/active cross-replication</a:t>
              </a:r>
            </a:p>
          </p:txBody>
        </p:sp>
      </p:grpSp>
      <p:sp>
        <p:nvSpPr>
          <p:cNvPr id="180" name="Oval 179"/>
          <p:cNvSpPr/>
          <p:nvPr/>
        </p:nvSpPr>
        <p:spPr>
          <a:xfrm>
            <a:off x="23089" y="2979416"/>
            <a:ext cx="1146468" cy="36160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Pro-active</a:t>
            </a:r>
          </a:p>
        </p:txBody>
      </p:sp>
      <p:sp>
        <p:nvSpPr>
          <p:cNvPr id="321" name="TextBox 320"/>
          <p:cNvSpPr txBox="1"/>
          <p:nvPr/>
        </p:nvSpPr>
        <p:spPr>
          <a:xfrm>
            <a:off x="114615" y="1798248"/>
            <a:ext cx="1472151" cy="270285"/>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Azure Automation</a:t>
            </a:r>
          </a:p>
        </p:txBody>
      </p:sp>
      <p:grpSp>
        <p:nvGrpSpPr>
          <p:cNvPr id="163" name="Group 162">
            <a:extLst>
              <a:ext uri="{FF2B5EF4-FFF2-40B4-BE49-F238E27FC236}">
                <a16:creationId xmlns:a16="http://schemas.microsoft.com/office/drawing/2014/main" id="{F3961081-236D-409C-8F3C-F34ADBAACF72}"/>
              </a:ext>
            </a:extLst>
          </p:cNvPr>
          <p:cNvGrpSpPr/>
          <p:nvPr/>
        </p:nvGrpSpPr>
        <p:grpSpPr>
          <a:xfrm>
            <a:off x="8702760" y="3421921"/>
            <a:ext cx="1461447" cy="393480"/>
            <a:chOff x="8163403" y="3016936"/>
            <a:chExt cx="1432921" cy="627343"/>
          </a:xfrm>
          <a:solidFill>
            <a:schemeClr val="accent2">
              <a:lumMod val="60000"/>
              <a:lumOff val="40000"/>
            </a:schemeClr>
          </a:solidFill>
        </p:grpSpPr>
        <p:sp>
          <p:nvSpPr>
            <p:cNvPr id="164" name="Oval 163">
              <a:extLst>
                <a:ext uri="{FF2B5EF4-FFF2-40B4-BE49-F238E27FC236}">
                  <a16:creationId xmlns:a16="http://schemas.microsoft.com/office/drawing/2014/main" id="{956EDB80-9E08-4520-93A5-9E68E647114B}"/>
                </a:ext>
              </a:extLst>
            </p:cNvPr>
            <p:cNvSpPr/>
            <p:nvPr/>
          </p:nvSpPr>
          <p:spPr>
            <a:xfrm>
              <a:off x="8234080" y="3016936"/>
              <a:ext cx="1277143" cy="627343"/>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165" name="TextBox 164">
              <a:extLst>
                <a:ext uri="{FF2B5EF4-FFF2-40B4-BE49-F238E27FC236}">
                  <a16:creationId xmlns:a16="http://schemas.microsoft.com/office/drawing/2014/main" id="{F74614A1-5792-47F0-B66F-71B306AC6629}"/>
                </a:ext>
              </a:extLst>
            </p:cNvPr>
            <p:cNvSpPr txBox="1"/>
            <p:nvPr/>
          </p:nvSpPr>
          <p:spPr>
            <a:xfrm>
              <a:off x="8163403" y="3044880"/>
              <a:ext cx="1432921" cy="594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Search</a:t>
              </a:r>
            </a:p>
          </p:txBody>
        </p:sp>
      </p:grpSp>
      <p:sp>
        <p:nvSpPr>
          <p:cNvPr id="167" name="TextBox 166">
            <a:extLst>
              <a:ext uri="{FF2B5EF4-FFF2-40B4-BE49-F238E27FC236}">
                <a16:creationId xmlns:a16="http://schemas.microsoft.com/office/drawing/2014/main" id="{B7A803DB-700D-4991-BB53-21DD534084E4}"/>
              </a:ext>
            </a:extLst>
          </p:cNvPr>
          <p:cNvSpPr txBox="1"/>
          <p:nvPr/>
        </p:nvSpPr>
        <p:spPr>
          <a:xfrm>
            <a:off x="9106576" y="3145671"/>
            <a:ext cx="1378692" cy="265009"/>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Azure Search </a:t>
            </a:r>
          </a:p>
        </p:txBody>
      </p:sp>
    </p:spTree>
    <p:extLst>
      <p:ext uri="{BB962C8B-B14F-4D97-AF65-F5344CB8AC3E}">
        <p14:creationId xmlns:p14="http://schemas.microsoft.com/office/powerpoint/2010/main" val="32733020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3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8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0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7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9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8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8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8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7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0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7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8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3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2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3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3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9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1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4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9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108"/>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98"/>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08"/>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295"/>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8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268"/>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6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76"/>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68"/>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14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12"/>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95"/>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331"/>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32"/>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93"/>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157"/>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2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59"/>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318"/>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204"/>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62"/>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54"/>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283"/>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315"/>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07"/>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nodeType="clickEffect">
                                  <p:stCondLst>
                                    <p:cond delay="0"/>
                                  </p:stCondLst>
                                  <p:childTnLst>
                                    <p:set>
                                      <p:cBhvr>
                                        <p:cTn id="182" dur="1" fill="hold">
                                          <p:stCondLst>
                                            <p:cond delay="0"/>
                                          </p:stCondLst>
                                        </p:cTn>
                                        <p:tgtEl>
                                          <p:spTgt spid="59"/>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18"/>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254"/>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13"/>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33"/>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314"/>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38"/>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335"/>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345"/>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255"/>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36"/>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117"/>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nodeType="clickEffect">
                                  <p:stCondLst>
                                    <p:cond delay="0"/>
                                  </p:stCondLst>
                                  <p:childTnLst>
                                    <p:set>
                                      <p:cBhvr>
                                        <p:cTn id="212" dur="1" fill="hold">
                                          <p:stCondLst>
                                            <p:cond delay="0"/>
                                          </p:stCondLst>
                                        </p:cTn>
                                        <p:tgtEl>
                                          <p:spTgt spid="156"/>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162"/>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76"/>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70"/>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71"/>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nodeType="clickEffect">
                                  <p:stCondLst>
                                    <p:cond delay="0"/>
                                  </p:stCondLst>
                                  <p:childTnLst>
                                    <p:set>
                                      <p:cBhvr>
                                        <p:cTn id="226" dur="1" fill="hold">
                                          <p:stCondLst>
                                            <p:cond delay="0"/>
                                          </p:stCondLst>
                                        </p:cTn>
                                        <p:tgtEl>
                                          <p:spTgt spid="161"/>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27"/>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74"/>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317"/>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312"/>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nodeType="clickEffect">
                                  <p:stCondLst>
                                    <p:cond delay="0"/>
                                  </p:stCondLst>
                                  <p:childTnLst>
                                    <p:set>
                                      <p:cBhvr>
                                        <p:cTn id="238" dur="1" fill="hold">
                                          <p:stCondLst>
                                            <p:cond delay="0"/>
                                          </p:stCondLst>
                                        </p:cTn>
                                        <p:tgtEl>
                                          <p:spTgt spid="214"/>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316"/>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21"/>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94"/>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nodeType="clickEffect">
                                  <p:stCondLst>
                                    <p:cond delay="0"/>
                                  </p:stCondLst>
                                  <p:childTnLst>
                                    <p:set>
                                      <p:cBhvr>
                                        <p:cTn id="248" dur="1" fill="hold">
                                          <p:stCondLst>
                                            <p:cond delay="0"/>
                                          </p:stCondLst>
                                        </p:cTn>
                                        <p:tgtEl>
                                          <p:spTgt spid="163"/>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66"/>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167"/>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1" presetClass="entr" presetSubtype="0" fill="hold" nodeType="clickEffect">
                                  <p:stCondLst>
                                    <p:cond delay="0"/>
                                  </p:stCondLst>
                                  <p:childTnLst>
                                    <p:set>
                                      <p:cBhvr>
                                        <p:cTn id="25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 grpId="0" animBg="1"/>
      <p:bldP spid="79" grpId="0" animBg="1"/>
      <p:bldP spid="92" grpId="0" animBg="1"/>
      <p:bldP spid="93" grpId="0" animBg="1"/>
      <p:bldP spid="80" grpId="0" animBg="1"/>
      <p:bldP spid="81" grpId="0" animBg="1"/>
      <p:bldP spid="70" grpId="0" animBg="1"/>
      <p:bldP spid="94" grpId="0"/>
      <p:bldP spid="95" grpId="0"/>
      <p:bldP spid="230" grpId="0" animBg="1"/>
      <p:bldP spid="233" grpId="0" animBg="1"/>
      <p:bldP spid="250" grpId="0"/>
      <p:bldP spid="251" grpId="0"/>
      <p:bldP spid="252" grpId="0"/>
      <p:bldP spid="254" grpId="0"/>
      <p:bldP spid="255" grpId="0"/>
      <p:bldP spid="283" grpId="0"/>
      <p:bldP spid="285" grpId="0"/>
      <p:bldP spid="287" grpId="0"/>
      <p:bldP spid="312" grpId="0"/>
      <p:bldP spid="316" grpId="0"/>
      <p:bldP spid="317" grpId="0"/>
      <p:bldP spid="180" grpId="0" animBg="1"/>
      <p:bldP spid="321" grpId="0"/>
      <p:bldP spid="167"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A14358F-A94D-4932-B690-0309C1C43A2C}"/>
              </a:ext>
            </a:extLst>
          </p:cNvPr>
          <p:cNvGrpSpPr/>
          <p:nvPr/>
        </p:nvGrpSpPr>
        <p:grpSpPr>
          <a:xfrm>
            <a:off x="7033851" y="1873793"/>
            <a:ext cx="5310280" cy="2214849"/>
            <a:chOff x="7033851" y="1873793"/>
            <a:chExt cx="5310280" cy="2214849"/>
          </a:xfrm>
        </p:grpSpPr>
        <p:cxnSp>
          <p:nvCxnSpPr>
            <p:cNvPr id="181" name="Straight Connector 180">
              <a:extLst>
                <a:ext uri="{FF2B5EF4-FFF2-40B4-BE49-F238E27FC236}">
                  <a16:creationId xmlns:a16="http://schemas.microsoft.com/office/drawing/2014/main" id="{BC76EA57-A0E4-4468-801D-1D8CDF74384F}"/>
                </a:ext>
              </a:extLst>
            </p:cNvPr>
            <p:cNvCxnSpPr>
              <a:cxnSpLocks/>
            </p:cNvCxnSpPr>
            <p:nvPr/>
          </p:nvCxnSpPr>
          <p:spPr>
            <a:xfrm flipV="1">
              <a:off x="7033851" y="2501892"/>
              <a:ext cx="3815789" cy="158675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id="{8BF24A92-A281-468D-9D1D-7AEFA6C03634}"/>
                </a:ext>
              </a:extLst>
            </p:cNvPr>
            <p:cNvSpPr/>
            <p:nvPr/>
          </p:nvSpPr>
          <p:spPr>
            <a:xfrm>
              <a:off x="10058675" y="2245651"/>
              <a:ext cx="1857625" cy="506554"/>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Authentication</a:t>
              </a:r>
            </a:p>
          </p:txBody>
        </p:sp>
        <p:sp>
          <p:nvSpPr>
            <p:cNvPr id="185" name="TextBox 184">
              <a:extLst>
                <a:ext uri="{FF2B5EF4-FFF2-40B4-BE49-F238E27FC236}">
                  <a16:creationId xmlns:a16="http://schemas.microsoft.com/office/drawing/2014/main" id="{2643E1B6-89F6-4C74-9751-25A70214B56C}"/>
                </a:ext>
              </a:extLst>
            </p:cNvPr>
            <p:cNvSpPr txBox="1"/>
            <p:nvPr/>
          </p:nvSpPr>
          <p:spPr>
            <a:xfrm>
              <a:off x="11145714" y="1873793"/>
              <a:ext cx="1198417" cy="437684"/>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Azure Active Directory</a:t>
              </a:r>
            </a:p>
          </p:txBody>
        </p:sp>
      </p:grpSp>
      <p:sp>
        <p:nvSpPr>
          <p:cNvPr id="169" name="Rectangle 168">
            <a:extLst>
              <a:ext uri="{FF2B5EF4-FFF2-40B4-BE49-F238E27FC236}">
                <a16:creationId xmlns:a16="http://schemas.microsoft.com/office/drawing/2014/main" id="{C832737F-17DF-400C-9B69-EB03E8F9DB0D}"/>
              </a:ext>
            </a:extLst>
          </p:cNvPr>
          <p:cNvSpPr/>
          <p:nvPr/>
        </p:nvSpPr>
        <p:spPr bwMode="auto">
          <a:xfrm>
            <a:off x="0" y="-14547"/>
            <a:ext cx="12436476" cy="1117098"/>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68" name="Straight Connector 167">
            <a:extLst>
              <a:ext uri="{FF2B5EF4-FFF2-40B4-BE49-F238E27FC236}">
                <a16:creationId xmlns:a16="http://schemas.microsoft.com/office/drawing/2014/main" id="{266AAA4C-5D50-488C-9E33-49EB50FC2AFE}"/>
              </a:ext>
            </a:extLst>
          </p:cNvPr>
          <p:cNvCxnSpPr>
            <a:cxnSpLocks/>
          </p:cNvCxnSpPr>
          <p:nvPr/>
        </p:nvCxnSpPr>
        <p:spPr>
          <a:xfrm flipH="1">
            <a:off x="4320918" y="5697974"/>
            <a:ext cx="3218571" cy="18278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B3D34D9C-8368-43C0-9A84-96A092CEA38D}"/>
              </a:ext>
            </a:extLst>
          </p:cNvPr>
          <p:cNvCxnSpPr>
            <a:cxnSpLocks/>
          </p:cNvCxnSpPr>
          <p:nvPr/>
        </p:nvCxnSpPr>
        <p:spPr>
          <a:xfrm flipV="1">
            <a:off x="7171697" y="3683143"/>
            <a:ext cx="1779110" cy="488217"/>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4A167DD-3177-4A72-BA01-ADB3E9DCDF59}"/>
              </a:ext>
            </a:extLst>
          </p:cNvPr>
          <p:cNvCxnSpPr>
            <a:cxnSpLocks/>
          </p:cNvCxnSpPr>
          <p:nvPr/>
        </p:nvCxnSpPr>
        <p:spPr>
          <a:xfrm flipH="1" flipV="1">
            <a:off x="1785035" y="2273743"/>
            <a:ext cx="818710" cy="42501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cxnSpLocks/>
          </p:cNvCxnSpPr>
          <p:nvPr/>
        </p:nvCxnSpPr>
        <p:spPr>
          <a:xfrm flipV="1">
            <a:off x="8403863" y="4311437"/>
            <a:ext cx="2251609" cy="1050354"/>
          </a:xfrm>
          <a:prstGeom prst="line">
            <a:avLst/>
          </a:prstGeom>
          <a:ln w="76200">
            <a:solidFill>
              <a:schemeClr val="tx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a:endCxn id="26" idx="2"/>
          </p:cNvCxnSpPr>
          <p:nvPr/>
        </p:nvCxnSpPr>
        <p:spPr>
          <a:xfrm flipV="1">
            <a:off x="6405573" y="3614786"/>
            <a:ext cx="63167" cy="625266"/>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a:cxnSpLocks/>
          </p:cNvCxnSpPr>
          <p:nvPr/>
        </p:nvCxnSpPr>
        <p:spPr>
          <a:xfrm flipH="1" flipV="1">
            <a:off x="8687053" y="5545036"/>
            <a:ext cx="2059739" cy="15485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a:cxnSpLocks/>
          </p:cNvCxnSpPr>
          <p:nvPr/>
        </p:nvCxnSpPr>
        <p:spPr>
          <a:xfrm flipV="1">
            <a:off x="3932262" y="2710984"/>
            <a:ext cx="2470034" cy="1626730"/>
          </a:xfrm>
          <a:prstGeom prst="line">
            <a:avLst/>
          </a:prstGeom>
          <a:ln w="762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a:cxnSpLocks/>
          </p:cNvCxnSpPr>
          <p:nvPr/>
        </p:nvCxnSpPr>
        <p:spPr>
          <a:xfrm flipV="1">
            <a:off x="1679998" y="1552329"/>
            <a:ext cx="43001" cy="596154"/>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a:cxnSpLocks/>
          </p:cNvCxnSpPr>
          <p:nvPr/>
        </p:nvCxnSpPr>
        <p:spPr>
          <a:xfrm flipH="1" flipV="1">
            <a:off x="1725854" y="2274688"/>
            <a:ext cx="1094842" cy="673386"/>
          </a:xfrm>
          <a:prstGeom prst="lin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cxnSp>
      <p:sp>
        <p:nvSpPr>
          <p:cNvPr id="294" name="Oval 293"/>
          <p:cNvSpPr/>
          <p:nvPr/>
        </p:nvSpPr>
        <p:spPr>
          <a:xfrm>
            <a:off x="944128" y="2074845"/>
            <a:ext cx="1164284" cy="398737"/>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Scheduled</a:t>
            </a:r>
          </a:p>
        </p:txBody>
      </p:sp>
      <p:cxnSp>
        <p:nvCxnSpPr>
          <p:cNvPr id="208" name="Straight Connector 207"/>
          <p:cNvCxnSpPr>
            <a:cxnSpLocks/>
          </p:cNvCxnSpPr>
          <p:nvPr/>
        </p:nvCxnSpPr>
        <p:spPr>
          <a:xfrm flipH="1" flipV="1">
            <a:off x="1678331" y="5040114"/>
            <a:ext cx="272608" cy="116646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cxnSpLocks/>
          </p:cNvCxnSpPr>
          <p:nvPr/>
        </p:nvCxnSpPr>
        <p:spPr>
          <a:xfrm flipV="1">
            <a:off x="1676683" y="3702885"/>
            <a:ext cx="211329" cy="95923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a:cxnSpLocks/>
          </p:cNvCxnSpPr>
          <p:nvPr/>
        </p:nvCxnSpPr>
        <p:spPr>
          <a:xfrm flipV="1">
            <a:off x="1792772" y="3025332"/>
            <a:ext cx="1481500" cy="171924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a:cxnSpLocks/>
          </p:cNvCxnSpPr>
          <p:nvPr/>
        </p:nvCxnSpPr>
        <p:spPr>
          <a:xfrm flipH="1" flipV="1">
            <a:off x="774249" y="3214610"/>
            <a:ext cx="549847" cy="26478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cxnSpLocks/>
          </p:cNvCxnSpPr>
          <p:nvPr/>
        </p:nvCxnSpPr>
        <p:spPr>
          <a:xfrm flipV="1">
            <a:off x="4865168" y="1852801"/>
            <a:ext cx="558632" cy="47966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cxnSpLocks/>
          </p:cNvCxnSpPr>
          <p:nvPr/>
        </p:nvCxnSpPr>
        <p:spPr>
          <a:xfrm flipV="1">
            <a:off x="4557098" y="2413462"/>
            <a:ext cx="416354" cy="968713"/>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p:cNvCxnSpPr>
          <p:nvPr/>
        </p:nvCxnSpPr>
        <p:spPr>
          <a:xfrm flipV="1">
            <a:off x="6551297" y="2520565"/>
            <a:ext cx="146199" cy="90773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cxnSpLocks/>
          </p:cNvCxnSpPr>
          <p:nvPr/>
        </p:nvCxnSpPr>
        <p:spPr>
          <a:xfrm flipV="1">
            <a:off x="8788209" y="1964138"/>
            <a:ext cx="785822" cy="50058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a:cxnSpLocks/>
          </p:cNvCxnSpPr>
          <p:nvPr/>
        </p:nvCxnSpPr>
        <p:spPr>
          <a:xfrm flipH="1" flipV="1">
            <a:off x="7136112" y="2621772"/>
            <a:ext cx="1048884" cy="2817696"/>
          </a:xfrm>
          <a:prstGeom prst="line">
            <a:avLst/>
          </a:prstGeom>
          <a:ln w="762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a:cxnSpLocks/>
          </p:cNvCxnSpPr>
          <p:nvPr/>
        </p:nvCxnSpPr>
        <p:spPr>
          <a:xfrm flipV="1">
            <a:off x="8452804" y="5086781"/>
            <a:ext cx="1445708" cy="41053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a:cxnSpLocks/>
          </p:cNvCxnSpPr>
          <p:nvPr/>
        </p:nvCxnSpPr>
        <p:spPr>
          <a:xfrm flipH="1" flipV="1">
            <a:off x="8193947" y="5583911"/>
            <a:ext cx="621464" cy="85289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a:cxnSpLocks/>
          </p:cNvCxnSpPr>
          <p:nvPr/>
        </p:nvCxnSpPr>
        <p:spPr>
          <a:xfrm flipV="1">
            <a:off x="3419916" y="3510880"/>
            <a:ext cx="966889" cy="94341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a:cxnSpLocks/>
          </p:cNvCxnSpPr>
          <p:nvPr/>
        </p:nvCxnSpPr>
        <p:spPr>
          <a:xfrm flipH="1">
            <a:off x="3983368" y="5394352"/>
            <a:ext cx="1102025" cy="490845"/>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a:cxnSpLocks/>
          </p:cNvCxnSpPr>
          <p:nvPr/>
        </p:nvCxnSpPr>
        <p:spPr>
          <a:xfrm>
            <a:off x="3442278" y="4546472"/>
            <a:ext cx="133376" cy="119284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a:cxnSpLocks/>
          </p:cNvCxnSpPr>
          <p:nvPr/>
        </p:nvCxnSpPr>
        <p:spPr>
          <a:xfrm flipH="1" flipV="1">
            <a:off x="1815771" y="1577555"/>
            <a:ext cx="896443" cy="435347"/>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a:cxnSpLocks/>
          </p:cNvCxnSpPr>
          <p:nvPr/>
        </p:nvCxnSpPr>
        <p:spPr>
          <a:xfrm flipH="1" flipV="1">
            <a:off x="2897228" y="2230574"/>
            <a:ext cx="284459" cy="61753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a:cxnSpLocks/>
          </p:cNvCxnSpPr>
          <p:nvPr/>
        </p:nvCxnSpPr>
        <p:spPr>
          <a:xfrm flipV="1">
            <a:off x="875353" y="4944646"/>
            <a:ext cx="634970" cy="57897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a:cxnSpLocks/>
          </p:cNvCxnSpPr>
          <p:nvPr/>
        </p:nvCxnSpPr>
        <p:spPr>
          <a:xfrm flipV="1">
            <a:off x="9515154" y="3631457"/>
            <a:ext cx="1179603" cy="67998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cxnSpLocks/>
          </p:cNvCxnSpPr>
          <p:nvPr/>
        </p:nvCxnSpPr>
        <p:spPr>
          <a:xfrm>
            <a:off x="6115000" y="5333288"/>
            <a:ext cx="1708834" cy="25913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cxnSpLocks/>
          </p:cNvCxnSpPr>
          <p:nvPr/>
        </p:nvCxnSpPr>
        <p:spPr>
          <a:xfrm flipV="1">
            <a:off x="8193947" y="2710984"/>
            <a:ext cx="368756" cy="2728484"/>
          </a:xfrm>
          <a:prstGeom prst="line">
            <a:avLst/>
          </a:prstGeom>
          <a:ln w="762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cxnSpLocks/>
          </p:cNvCxnSpPr>
          <p:nvPr/>
        </p:nvCxnSpPr>
        <p:spPr>
          <a:xfrm flipH="1" flipV="1">
            <a:off x="2016981" y="3485749"/>
            <a:ext cx="1086813" cy="93444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cxnSpLocks/>
          </p:cNvCxnSpPr>
          <p:nvPr/>
        </p:nvCxnSpPr>
        <p:spPr>
          <a:xfrm flipH="1">
            <a:off x="2136910" y="4441069"/>
            <a:ext cx="1020412" cy="1698466"/>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cxnSpLocks/>
          </p:cNvCxnSpPr>
          <p:nvPr/>
        </p:nvCxnSpPr>
        <p:spPr>
          <a:xfrm flipH="1" flipV="1">
            <a:off x="1253911" y="2835796"/>
            <a:ext cx="237148" cy="508804"/>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a:cxnSpLocks/>
          </p:cNvCxnSpPr>
          <p:nvPr/>
        </p:nvCxnSpPr>
        <p:spPr>
          <a:xfrm flipV="1">
            <a:off x="834404" y="3543756"/>
            <a:ext cx="722929" cy="42463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cxnSpLocks/>
          </p:cNvCxnSpPr>
          <p:nvPr/>
        </p:nvCxnSpPr>
        <p:spPr>
          <a:xfrm flipV="1">
            <a:off x="3528795" y="1787165"/>
            <a:ext cx="100838" cy="876066"/>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cxnSpLocks/>
          </p:cNvCxnSpPr>
          <p:nvPr/>
        </p:nvCxnSpPr>
        <p:spPr>
          <a:xfrm>
            <a:off x="6915638" y="4546472"/>
            <a:ext cx="1029385" cy="89718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cxnSpLocks/>
          </p:cNvCxnSpPr>
          <p:nvPr/>
        </p:nvCxnSpPr>
        <p:spPr>
          <a:xfrm>
            <a:off x="6616547" y="4420189"/>
            <a:ext cx="3194086" cy="61822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a:cxnSpLocks/>
          </p:cNvCxnSpPr>
          <p:nvPr/>
        </p:nvCxnSpPr>
        <p:spPr>
          <a:xfrm>
            <a:off x="9633570" y="4191508"/>
            <a:ext cx="1267108" cy="167317"/>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cxnSpLocks/>
          </p:cNvCxnSpPr>
          <p:nvPr/>
        </p:nvCxnSpPr>
        <p:spPr>
          <a:xfrm flipH="1" flipV="1">
            <a:off x="10424431" y="5066212"/>
            <a:ext cx="766463" cy="39606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a:cxnSpLocks/>
          </p:cNvCxnSpPr>
          <p:nvPr/>
        </p:nvCxnSpPr>
        <p:spPr>
          <a:xfrm flipV="1">
            <a:off x="10721588" y="5772091"/>
            <a:ext cx="571291" cy="58127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cxnSpLocks/>
          </p:cNvCxnSpPr>
          <p:nvPr/>
        </p:nvCxnSpPr>
        <p:spPr>
          <a:xfrm flipH="1" flipV="1">
            <a:off x="8364927" y="5564489"/>
            <a:ext cx="1954928" cy="87231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cxnSpLocks/>
          </p:cNvCxnSpPr>
          <p:nvPr/>
        </p:nvCxnSpPr>
        <p:spPr>
          <a:xfrm flipV="1">
            <a:off x="7823452" y="5644079"/>
            <a:ext cx="231708" cy="988457"/>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cxnSpLocks/>
          </p:cNvCxnSpPr>
          <p:nvPr/>
        </p:nvCxnSpPr>
        <p:spPr>
          <a:xfrm flipV="1">
            <a:off x="5212408" y="5481437"/>
            <a:ext cx="460461" cy="955364"/>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cxnSpLocks/>
          </p:cNvCxnSpPr>
          <p:nvPr/>
        </p:nvCxnSpPr>
        <p:spPr>
          <a:xfrm flipV="1">
            <a:off x="1943346" y="4464529"/>
            <a:ext cx="979171" cy="46655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p:cNvCxnSpPr>
          <p:nvPr/>
        </p:nvCxnSpPr>
        <p:spPr>
          <a:xfrm flipH="1">
            <a:off x="3645268" y="4296728"/>
            <a:ext cx="1798137" cy="18781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cxnSpLocks/>
          </p:cNvCxnSpPr>
          <p:nvPr/>
        </p:nvCxnSpPr>
        <p:spPr>
          <a:xfrm flipV="1">
            <a:off x="3193199" y="2969922"/>
            <a:ext cx="207613" cy="147497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cxnSpLocks/>
          </p:cNvCxnSpPr>
          <p:nvPr/>
        </p:nvCxnSpPr>
        <p:spPr>
          <a:xfrm flipV="1">
            <a:off x="7109562" y="4240052"/>
            <a:ext cx="1791405" cy="89383"/>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cxnSpLocks/>
          </p:cNvCxnSpPr>
          <p:nvPr/>
        </p:nvCxnSpPr>
        <p:spPr>
          <a:xfrm flipV="1">
            <a:off x="6832952" y="2698755"/>
            <a:ext cx="1451694" cy="70841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p:cNvCxnSpPr>
          <p:nvPr/>
        </p:nvCxnSpPr>
        <p:spPr>
          <a:xfrm flipH="1" flipV="1">
            <a:off x="5585106" y="1831463"/>
            <a:ext cx="909970" cy="62135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flipV="1">
            <a:off x="6660611" y="1903664"/>
            <a:ext cx="573793" cy="640175"/>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55767" y="111385"/>
            <a:ext cx="11495186" cy="917024"/>
          </a:xfrm>
        </p:spPr>
        <p:txBody>
          <a:bodyPr/>
          <a:lstStyle/>
          <a:p>
            <a:r>
              <a:rPr lang="en-US" dirty="0">
                <a:solidFill>
                  <a:schemeClr val="bg1"/>
                </a:solidFill>
              </a:rPr>
              <a:t>Patterns compose into E2E SaaS scenario</a:t>
            </a:r>
          </a:p>
        </p:txBody>
      </p:sp>
      <p:grpSp>
        <p:nvGrpSpPr>
          <p:cNvPr id="136" name="Group 135"/>
          <p:cNvGrpSpPr/>
          <p:nvPr/>
        </p:nvGrpSpPr>
        <p:grpSpPr>
          <a:xfrm>
            <a:off x="2486494" y="4152258"/>
            <a:ext cx="1655694" cy="582459"/>
            <a:chOff x="3771527" y="4836609"/>
            <a:chExt cx="1232876" cy="429195"/>
          </a:xfrm>
          <a:solidFill>
            <a:schemeClr val="accent2">
              <a:lumMod val="60000"/>
              <a:lumOff val="40000"/>
            </a:schemeClr>
          </a:solidFill>
        </p:grpSpPr>
        <p:sp>
          <p:nvSpPr>
            <p:cNvPr id="83" name="Oval 82"/>
            <p:cNvSpPr/>
            <p:nvPr/>
          </p:nvSpPr>
          <p:spPr>
            <a:xfrm>
              <a:off x="3771527" y="4836609"/>
              <a:ext cx="1232876" cy="42919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5" name="TextBox 4"/>
            <p:cNvSpPr txBox="1"/>
            <p:nvPr/>
          </p:nvSpPr>
          <p:spPr>
            <a:xfrm>
              <a:off x="3855605" y="4869245"/>
              <a:ext cx="1096742" cy="3770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Manage performance</a:t>
              </a:r>
            </a:p>
          </p:txBody>
        </p:sp>
      </p:grpSp>
      <p:grpSp>
        <p:nvGrpSpPr>
          <p:cNvPr id="107" name="Group 106"/>
          <p:cNvGrpSpPr/>
          <p:nvPr/>
        </p:nvGrpSpPr>
        <p:grpSpPr>
          <a:xfrm>
            <a:off x="581209" y="4624740"/>
            <a:ext cx="1827028" cy="542399"/>
            <a:chOff x="3948453" y="5840842"/>
            <a:chExt cx="1542188" cy="628863"/>
          </a:xfrm>
          <a:solidFill>
            <a:schemeClr val="accent2">
              <a:lumMod val="60000"/>
              <a:lumOff val="40000"/>
            </a:schemeClr>
          </a:solidFill>
        </p:grpSpPr>
        <p:sp>
          <p:nvSpPr>
            <p:cNvPr id="85" name="Oval 84"/>
            <p:cNvSpPr/>
            <p:nvPr/>
          </p:nvSpPr>
          <p:spPr>
            <a:xfrm>
              <a:off x="3948453" y="5879547"/>
              <a:ext cx="1525132" cy="533539"/>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6" name="TextBox 5"/>
            <p:cNvSpPr txBox="1"/>
            <p:nvPr/>
          </p:nvSpPr>
          <p:spPr>
            <a:xfrm>
              <a:off x="3955895" y="5840842"/>
              <a:ext cx="1534746" cy="628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Monitoring and alerting </a:t>
              </a:r>
            </a:p>
          </p:txBody>
        </p:sp>
      </p:grpSp>
      <p:grpSp>
        <p:nvGrpSpPr>
          <p:cNvPr id="108" name="Group 107"/>
          <p:cNvGrpSpPr/>
          <p:nvPr/>
        </p:nvGrpSpPr>
        <p:grpSpPr>
          <a:xfrm>
            <a:off x="1011048" y="5977660"/>
            <a:ext cx="1905226" cy="592536"/>
            <a:chOff x="971617" y="5913327"/>
            <a:chExt cx="1868038" cy="603888"/>
          </a:xfrm>
          <a:solidFill>
            <a:schemeClr val="accent2">
              <a:lumMod val="60000"/>
              <a:lumOff val="40000"/>
            </a:schemeClr>
          </a:solidFill>
        </p:grpSpPr>
        <p:sp>
          <p:nvSpPr>
            <p:cNvPr id="84" name="Oval 83"/>
            <p:cNvSpPr/>
            <p:nvPr/>
          </p:nvSpPr>
          <p:spPr>
            <a:xfrm>
              <a:off x="971617" y="5913327"/>
              <a:ext cx="1868038" cy="60388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prstClr val="white"/>
                </a:solidFill>
                <a:effectLst/>
                <a:uLnTx/>
                <a:uFillTx/>
                <a:latin typeface="Segoe UI"/>
                <a:ea typeface="+mn-ea"/>
                <a:cs typeface="+mn-cs"/>
              </a:endParaRPr>
            </a:p>
          </p:txBody>
        </p:sp>
        <p:sp>
          <p:nvSpPr>
            <p:cNvPr id="7" name="TextBox 6"/>
            <p:cNvSpPr txBox="1"/>
            <p:nvPr/>
          </p:nvSpPr>
          <p:spPr>
            <a:xfrm>
              <a:off x="1067662" y="5959757"/>
              <a:ext cx="1678281"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Load-balance databases</a:t>
              </a:r>
            </a:p>
          </p:txBody>
        </p:sp>
      </p:grpSp>
      <p:grpSp>
        <p:nvGrpSpPr>
          <p:cNvPr id="138" name="Group 137"/>
          <p:cNvGrpSpPr/>
          <p:nvPr/>
        </p:nvGrpSpPr>
        <p:grpSpPr>
          <a:xfrm>
            <a:off x="1020799" y="3169485"/>
            <a:ext cx="2100856" cy="615406"/>
            <a:chOff x="-386134" y="4774152"/>
            <a:chExt cx="1558399" cy="531812"/>
          </a:xfrm>
          <a:solidFill>
            <a:schemeClr val="accent6">
              <a:lumMod val="50000"/>
              <a:lumOff val="50000"/>
            </a:schemeClr>
          </a:solidFill>
        </p:grpSpPr>
        <p:sp>
          <p:nvSpPr>
            <p:cNvPr id="82" name="Oval 81"/>
            <p:cNvSpPr/>
            <p:nvPr/>
          </p:nvSpPr>
          <p:spPr>
            <a:xfrm>
              <a:off x="-386134" y="4816187"/>
              <a:ext cx="1545090" cy="4661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prstClr val="white"/>
                </a:solidFill>
                <a:effectLst/>
                <a:uLnTx/>
                <a:uFillTx/>
                <a:latin typeface="Segoe UI"/>
                <a:ea typeface="+mn-ea"/>
                <a:cs typeface="+mn-cs"/>
              </a:endParaRPr>
            </a:p>
          </p:txBody>
        </p:sp>
        <p:sp>
          <p:nvSpPr>
            <p:cNvPr id="8" name="TextBox 7"/>
            <p:cNvSpPr txBox="1"/>
            <p:nvPr/>
          </p:nvSpPr>
          <p:spPr>
            <a:xfrm>
              <a:off x="-350613" y="4774152"/>
              <a:ext cx="1522878"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Handle fluctuating aggregate workload</a:t>
              </a:r>
            </a:p>
          </p:txBody>
        </p:sp>
      </p:grpSp>
      <p:sp>
        <p:nvSpPr>
          <p:cNvPr id="79" name="Oval 78"/>
          <p:cNvSpPr/>
          <p:nvPr/>
        </p:nvSpPr>
        <p:spPr>
          <a:xfrm>
            <a:off x="2099538" y="2585146"/>
            <a:ext cx="2540620" cy="548089"/>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Handle intense isolated tenant workload</a:t>
            </a: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92" name="Oval 91"/>
          <p:cNvSpPr/>
          <p:nvPr/>
        </p:nvSpPr>
        <p:spPr>
          <a:xfrm>
            <a:off x="7116014" y="5234603"/>
            <a:ext cx="1878292" cy="59315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a:ea typeface="+mn-ea"/>
                <a:cs typeface="+mn-cs"/>
              </a:rPr>
              <a:t>Catalog tenants and databases</a:t>
            </a:r>
          </a:p>
        </p:txBody>
      </p:sp>
      <p:grpSp>
        <p:nvGrpSpPr>
          <p:cNvPr id="322" name="Group 321"/>
          <p:cNvGrpSpPr/>
          <p:nvPr/>
        </p:nvGrpSpPr>
        <p:grpSpPr>
          <a:xfrm>
            <a:off x="9541003" y="6151493"/>
            <a:ext cx="2019828" cy="630498"/>
            <a:chOff x="9260139" y="5757700"/>
            <a:chExt cx="1847380" cy="581331"/>
          </a:xfrm>
          <a:solidFill>
            <a:schemeClr val="accent2">
              <a:lumMod val="60000"/>
              <a:lumOff val="40000"/>
            </a:schemeClr>
          </a:solidFill>
        </p:grpSpPr>
        <p:sp>
          <p:nvSpPr>
            <p:cNvPr id="87" name="Oval 86"/>
            <p:cNvSpPr/>
            <p:nvPr/>
          </p:nvSpPr>
          <p:spPr>
            <a:xfrm>
              <a:off x="9285883" y="5757700"/>
              <a:ext cx="1711839" cy="581331"/>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13" name="TextBox 12"/>
            <p:cNvSpPr txBox="1"/>
            <p:nvPr/>
          </p:nvSpPr>
          <p:spPr>
            <a:xfrm>
              <a:off x="9260139" y="5782802"/>
              <a:ext cx="1847380"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Manage extended </a:t>
              </a:r>
              <a:br>
                <a:rPr kumimoji="0" lang="en-US" sz="1400" b="0" i="0" u="none" strike="noStrike" kern="1200" cap="none" spc="0" normalizeH="0" baseline="0" noProof="0" dirty="0">
                  <a:ln>
                    <a:noFill/>
                  </a:ln>
                  <a:solidFill>
                    <a:srgbClr val="FFFFFF"/>
                  </a:solidFill>
                  <a:effectLst/>
                  <a:uLnTx/>
                  <a:uFillTx/>
                  <a:latin typeface="Segoe UI"/>
                  <a:ea typeface="+mn-ea"/>
                  <a:cs typeface="+mn-cs"/>
                </a:rPr>
              </a:br>
              <a:r>
                <a:rPr kumimoji="0" lang="en-US" sz="1400" b="0" i="0" u="none" strike="noStrike" kern="1200" cap="none" spc="0" normalizeH="0" baseline="0" noProof="0" dirty="0">
                  <a:ln>
                    <a:noFill/>
                  </a:ln>
                  <a:solidFill>
                    <a:srgbClr val="FFFFFF"/>
                  </a:solidFill>
                  <a:effectLst/>
                  <a:uLnTx/>
                  <a:uFillTx/>
                  <a:latin typeface="Segoe UI"/>
                  <a:ea typeface="+mn-ea"/>
                  <a:cs typeface="+mn-cs"/>
                </a:rPr>
                <a:t>tenant meta data</a:t>
              </a:r>
            </a:p>
          </p:txBody>
        </p:sp>
      </p:grpSp>
      <p:grpSp>
        <p:nvGrpSpPr>
          <p:cNvPr id="275" name="Group 274"/>
          <p:cNvGrpSpPr/>
          <p:nvPr/>
        </p:nvGrpSpPr>
        <p:grpSpPr>
          <a:xfrm>
            <a:off x="6659489" y="6297818"/>
            <a:ext cx="2027563" cy="674126"/>
            <a:chOff x="7034784" y="6094049"/>
            <a:chExt cx="1585834" cy="531812"/>
          </a:xfrm>
          <a:solidFill>
            <a:schemeClr val="accent2">
              <a:lumMod val="60000"/>
              <a:lumOff val="40000"/>
            </a:schemeClr>
          </a:solidFill>
        </p:grpSpPr>
        <p:sp>
          <p:nvSpPr>
            <p:cNvPr id="86" name="Oval 85"/>
            <p:cNvSpPr/>
            <p:nvPr/>
          </p:nvSpPr>
          <p:spPr>
            <a:xfrm>
              <a:off x="7034784" y="6152505"/>
              <a:ext cx="1585834" cy="44336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4" name="TextBox 13"/>
            <p:cNvSpPr txBox="1"/>
            <p:nvPr/>
          </p:nvSpPr>
          <p:spPr>
            <a:xfrm>
              <a:off x="7126513" y="6094049"/>
              <a:ext cx="1405106"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Connect app to </a:t>
              </a:r>
              <a:br>
                <a:rPr kumimoji="0" lang="en-US" sz="1400" b="0" i="0" u="none" strike="noStrike" kern="1200" cap="none" spc="0" normalizeH="0" baseline="0" noProof="0" dirty="0">
                  <a:ln>
                    <a:noFill/>
                  </a:ln>
                  <a:solidFill>
                    <a:srgbClr val="FFFFFF"/>
                  </a:solidFill>
                  <a:effectLst/>
                  <a:uLnTx/>
                  <a:uFillTx/>
                  <a:latin typeface="Segoe UI"/>
                  <a:ea typeface="+mn-ea"/>
                  <a:cs typeface="+mn-cs"/>
                </a:rPr>
              </a:br>
              <a:r>
                <a:rPr kumimoji="0" lang="en-US" sz="1400" b="0" i="0" u="none" strike="noStrike" kern="1200" cap="none" spc="0" normalizeH="0" baseline="0" noProof="0" dirty="0">
                  <a:ln>
                    <a:noFill/>
                  </a:ln>
                  <a:solidFill>
                    <a:srgbClr val="FFFFFF"/>
                  </a:solidFill>
                  <a:effectLst/>
                  <a:uLnTx/>
                  <a:uFillTx/>
                  <a:latin typeface="Segoe UI"/>
                  <a:ea typeface="+mn-ea"/>
                  <a:cs typeface="+mn-cs"/>
                </a:rPr>
                <a:t>tenant database</a:t>
              </a:r>
            </a:p>
          </p:txBody>
        </p:sp>
      </p:grpSp>
      <p:grpSp>
        <p:nvGrpSpPr>
          <p:cNvPr id="334" name="Group 333"/>
          <p:cNvGrpSpPr/>
          <p:nvPr/>
        </p:nvGrpSpPr>
        <p:grpSpPr>
          <a:xfrm>
            <a:off x="4684897" y="4337715"/>
            <a:ext cx="2061004" cy="1292077"/>
            <a:chOff x="4592589" y="4180921"/>
            <a:chExt cx="2020775" cy="1266856"/>
          </a:xfrm>
          <a:solidFill>
            <a:schemeClr val="accent2">
              <a:lumMod val="60000"/>
              <a:lumOff val="40000"/>
            </a:schemeClr>
          </a:solidFill>
        </p:grpSpPr>
        <p:cxnSp>
          <p:nvCxnSpPr>
            <p:cNvPr id="73" name="Straight Connector 72"/>
            <p:cNvCxnSpPr>
              <a:cxnSpLocks/>
            </p:cNvCxnSpPr>
            <p:nvPr/>
          </p:nvCxnSpPr>
          <p:spPr>
            <a:xfrm flipV="1">
              <a:off x="5607954" y="4180921"/>
              <a:ext cx="472929" cy="905676"/>
            </a:xfrm>
            <a:prstGeom prst="line">
              <a:avLst/>
            </a:prstGeom>
            <a:grpFill/>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139" name="Group 138"/>
            <p:cNvGrpSpPr/>
            <p:nvPr/>
          </p:nvGrpSpPr>
          <p:grpSpPr>
            <a:xfrm>
              <a:off x="4592589" y="4832707"/>
              <a:ext cx="2020775" cy="615070"/>
              <a:chOff x="2476974" y="2785304"/>
              <a:chExt cx="2020775" cy="433245"/>
            </a:xfrm>
            <a:grpFill/>
          </p:grpSpPr>
          <p:sp>
            <p:nvSpPr>
              <p:cNvPr id="72" name="Oval 71"/>
              <p:cNvSpPr/>
              <p:nvPr/>
            </p:nvSpPr>
            <p:spPr>
              <a:xfrm>
                <a:off x="2489204" y="2785304"/>
                <a:ext cx="1971293" cy="43324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5" name="TextBox 14"/>
              <p:cNvSpPr txBox="1"/>
              <p:nvPr/>
            </p:nvSpPr>
            <p:spPr>
              <a:xfrm>
                <a:off x="2476974" y="2822714"/>
                <a:ext cx="2020775" cy="3672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Provision database </a:t>
                </a:r>
                <a:br>
                  <a:rPr kumimoji="0" lang="en-US" sz="1400" b="0" i="0" u="none" strike="noStrike" kern="1200" cap="none" spc="0" normalizeH="0" baseline="0" noProof="0" dirty="0">
                    <a:ln>
                      <a:noFill/>
                    </a:ln>
                    <a:solidFill>
                      <a:srgbClr val="FFFFFF"/>
                    </a:solidFill>
                    <a:effectLst/>
                    <a:uLnTx/>
                    <a:uFillTx/>
                    <a:latin typeface="Segoe UI"/>
                    <a:ea typeface="+mn-ea"/>
                    <a:cs typeface="+mn-cs"/>
                  </a:rPr>
                </a:br>
                <a:r>
                  <a:rPr kumimoji="0" lang="en-US" sz="1400" b="0" i="0" u="none" strike="noStrike" kern="1200" cap="none" spc="0" normalizeH="0" baseline="0" noProof="0" dirty="0">
                    <a:ln>
                      <a:noFill/>
                    </a:ln>
                    <a:solidFill>
                      <a:srgbClr val="FFFFFF"/>
                    </a:solidFill>
                    <a:effectLst/>
                    <a:uLnTx/>
                    <a:uFillTx/>
                    <a:latin typeface="Segoe UI"/>
                    <a:ea typeface="+mn-ea"/>
                    <a:cs typeface="+mn-cs"/>
                  </a:rPr>
                  <a:t>and schema</a:t>
                </a:r>
              </a:p>
            </p:txBody>
          </p:sp>
        </p:grpSp>
      </p:grpSp>
      <p:grpSp>
        <p:nvGrpSpPr>
          <p:cNvPr id="112" name="Group 111"/>
          <p:cNvGrpSpPr/>
          <p:nvPr/>
        </p:nvGrpSpPr>
        <p:grpSpPr>
          <a:xfrm>
            <a:off x="3566506" y="6060173"/>
            <a:ext cx="3152958" cy="640308"/>
            <a:chOff x="639937" y="1770440"/>
            <a:chExt cx="2874503" cy="563063"/>
          </a:xfrm>
          <a:solidFill>
            <a:schemeClr val="accent2">
              <a:lumMod val="60000"/>
              <a:lumOff val="40000"/>
            </a:schemeClr>
          </a:solidFill>
        </p:grpSpPr>
        <p:sp>
          <p:nvSpPr>
            <p:cNvPr id="75" name="Oval 74"/>
            <p:cNvSpPr/>
            <p:nvPr/>
          </p:nvSpPr>
          <p:spPr>
            <a:xfrm>
              <a:off x="639937" y="1770440"/>
              <a:ext cx="2789258" cy="549264"/>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a:ln>
                  <a:noFill/>
                </a:ln>
                <a:solidFill>
                  <a:prstClr val="white"/>
                </a:solidFill>
                <a:effectLst/>
                <a:uLnTx/>
                <a:uFillTx/>
                <a:latin typeface="Segoe UI"/>
                <a:ea typeface="+mn-ea"/>
                <a:cs typeface="+mn-cs"/>
              </a:endParaRPr>
            </a:p>
          </p:txBody>
        </p:sp>
        <p:sp>
          <p:nvSpPr>
            <p:cNvPr id="16" name="TextBox 15"/>
            <p:cNvSpPr txBox="1"/>
            <p:nvPr/>
          </p:nvSpPr>
          <p:spPr>
            <a:xfrm>
              <a:off x="659050" y="1802815"/>
              <a:ext cx="2855390" cy="530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a:ea typeface="+mn-ea"/>
                  <a:cs typeface="+mn-cs"/>
                </a:rPr>
                <a:t>Pre-provision databases to reduce tenant onboarding latency</a:t>
              </a:r>
            </a:p>
          </p:txBody>
        </p:sp>
      </p:grpSp>
      <p:sp>
        <p:nvSpPr>
          <p:cNvPr id="93" name="Oval 92"/>
          <p:cNvSpPr/>
          <p:nvPr/>
        </p:nvSpPr>
        <p:spPr>
          <a:xfrm>
            <a:off x="9440275" y="4837649"/>
            <a:ext cx="1805854" cy="484483"/>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a:ea typeface="+mn-ea"/>
                <a:cs typeface="+mn-cs"/>
              </a:rPr>
              <a:t>Manage schema change</a:t>
            </a:r>
          </a:p>
        </p:txBody>
      </p:sp>
      <p:sp>
        <p:nvSpPr>
          <p:cNvPr id="80" name="Oval 79"/>
          <p:cNvSpPr/>
          <p:nvPr/>
        </p:nvSpPr>
        <p:spPr>
          <a:xfrm>
            <a:off x="38835" y="3718740"/>
            <a:ext cx="1136698" cy="37942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Scheduled</a:t>
            </a:r>
            <a:endParaRPr kumimoji="0" lang="en-US" sz="1400" b="0" i="0" u="none" strike="noStrike" kern="1200" cap="none" spc="0" normalizeH="0" baseline="0" noProof="0" dirty="0">
              <a:ln>
                <a:noFill/>
              </a:ln>
              <a:solidFill>
                <a:prstClr val="white"/>
              </a:solidFill>
              <a:effectLst/>
              <a:uLnTx/>
              <a:uFillTx/>
              <a:latin typeface="Segoe UI"/>
              <a:ea typeface="+mn-ea"/>
              <a:cs typeface="+mn-cs"/>
            </a:endParaRPr>
          </a:p>
        </p:txBody>
      </p:sp>
      <p:sp>
        <p:nvSpPr>
          <p:cNvPr id="81" name="Oval 80"/>
          <p:cNvSpPr/>
          <p:nvPr/>
        </p:nvSpPr>
        <p:spPr>
          <a:xfrm>
            <a:off x="680271" y="2605440"/>
            <a:ext cx="1042727" cy="36160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Reactive</a:t>
            </a:r>
            <a:endParaRPr kumimoji="0" lang="en-US" sz="14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315" name="Group 314"/>
          <p:cNvGrpSpPr/>
          <p:nvPr/>
        </p:nvGrpSpPr>
        <p:grpSpPr>
          <a:xfrm>
            <a:off x="7660927" y="2307414"/>
            <a:ext cx="2035548" cy="542399"/>
            <a:chOff x="6835692" y="2256099"/>
            <a:chExt cx="1995816" cy="531812"/>
          </a:xfrm>
          <a:solidFill>
            <a:schemeClr val="accent2">
              <a:lumMod val="60000"/>
              <a:lumOff val="40000"/>
            </a:schemeClr>
          </a:solidFill>
        </p:grpSpPr>
        <p:sp>
          <p:nvSpPr>
            <p:cNvPr id="53" name="Oval 52"/>
            <p:cNvSpPr/>
            <p:nvPr/>
          </p:nvSpPr>
          <p:spPr>
            <a:xfrm>
              <a:off x="6835692" y="2266849"/>
              <a:ext cx="1995816" cy="507364"/>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25" name="TextBox 24"/>
            <p:cNvSpPr txBox="1"/>
            <p:nvPr/>
          </p:nvSpPr>
          <p:spPr>
            <a:xfrm>
              <a:off x="6954823" y="2256099"/>
              <a:ext cx="1828800"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Recover tenant data after tenant error</a:t>
              </a:r>
            </a:p>
          </p:txBody>
        </p:sp>
      </p:grpSp>
      <p:grpSp>
        <p:nvGrpSpPr>
          <p:cNvPr id="204" name="Group 203"/>
          <p:cNvGrpSpPr/>
          <p:nvPr/>
        </p:nvGrpSpPr>
        <p:grpSpPr>
          <a:xfrm>
            <a:off x="5801936" y="3216010"/>
            <a:ext cx="1314078" cy="467133"/>
            <a:chOff x="5190999" y="2677489"/>
            <a:chExt cx="878587" cy="458015"/>
          </a:xfrm>
          <a:solidFill>
            <a:schemeClr val="accent2">
              <a:lumMod val="60000"/>
              <a:lumOff val="40000"/>
            </a:schemeClr>
          </a:solidFill>
        </p:grpSpPr>
        <p:sp>
          <p:nvSpPr>
            <p:cNvPr id="51" name="Oval 50"/>
            <p:cNvSpPr/>
            <p:nvPr/>
          </p:nvSpPr>
          <p:spPr>
            <a:xfrm>
              <a:off x="5190999" y="2677489"/>
              <a:ext cx="878587" cy="45801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26" name="TextBox 25"/>
            <p:cNvSpPr txBox="1"/>
            <p:nvPr/>
          </p:nvSpPr>
          <p:spPr>
            <a:xfrm>
              <a:off x="5420676" y="2724989"/>
              <a:ext cx="432291" cy="3434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BCDR </a:t>
              </a:r>
            </a:p>
          </p:txBody>
        </p:sp>
      </p:grpSp>
      <p:grpSp>
        <p:nvGrpSpPr>
          <p:cNvPr id="113" name="Group 112"/>
          <p:cNvGrpSpPr/>
          <p:nvPr/>
        </p:nvGrpSpPr>
        <p:grpSpPr>
          <a:xfrm>
            <a:off x="6332391" y="1556997"/>
            <a:ext cx="2071472" cy="550960"/>
            <a:chOff x="4083734" y="1314632"/>
            <a:chExt cx="1334325" cy="292977"/>
          </a:xfrm>
          <a:solidFill>
            <a:schemeClr val="accent2">
              <a:lumMod val="60000"/>
              <a:lumOff val="40000"/>
            </a:schemeClr>
          </a:solidFill>
        </p:grpSpPr>
        <p:sp>
          <p:nvSpPr>
            <p:cNvPr id="40" name="Oval 39"/>
            <p:cNvSpPr/>
            <p:nvPr/>
          </p:nvSpPr>
          <p:spPr>
            <a:xfrm>
              <a:off x="4120738" y="1325563"/>
              <a:ext cx="1223724" cy="282046"/>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28" name="TextBox 27"/>
            <p:cNvSpPr txBox="1"/>
            <p:nvPr/>
          </p:nvSpPr>
          <p:spPr>
            <a:xfrm>
              <a:off x="4083734" y="1314632"/>
              <a:ext cx="1334325" cy="2884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Restore from geo-redundant backup</a:t>
              </a:r>
            </a:p>
          </p:txBody>
        </p:sp>
      </p:grpSp>
      <p:grpSp>
        <p:nvGrpSpPr>
          <p:cNvPr id="117" name="Group 116"/>
          <p:cNvGrpSpPr/>
          <p:nvPr/>
        </p:nvGrpSpPr>
        <p:grpSpPr>
          <a:xfrm>
            <a:off x="4257764" y="1388640"/>
            <a:ext cx="2079298" cy="663680"/>
            <a:chOff x="5533812" y="1190744"/>
            <a:chExt cx="1455402" cy="532478"/>
          </a:xfrm>
          <a:solidFill>
            <a:schemeClr val="accent6">
              <a:lumMod val="50000"/>
              <a:lumOff val="50000"/>
            </a:schemeClr>
          </a:solidFill>
        </p:grpSpPr>
        <p:sp>
          <p:nvSpPr>
            <p:cNvPr id="43" name="Oval 42"/>
            <p:cNvSpPr/>
            <p:nvPr/>
          </p:nvSpPr>
          <p:spPr>
            <a:xfrm>
              <a:off x="5579797" y="1223516"/>
              <a:ext cx="1345108" cy="459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29" name="TextBox 28"/>
            <p:cNvSpPr txBox="1"/>
            <p:nvPr/>
          </p:nvSpPr>
          <p:spPr>
            <a:xfrm>
              <a:off x="5533812" y="1190744"/>
              <a:ext cx="1455402" cy="532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Geo-replicate dbs for fastest recovery</a:t>
              </a:r>
            </a:p>
          </p:txBody>
        </p:sp>
      </p:grpSp>
      <p:grpSp>
        <p:nvGrpSpPr>
          <p:cNvPr id="111" name="Group 110"/>
          <p:cNvGrpSpPr/>
          <p:nvPr/>
        </p:nvGrpSpPr>
        <p:grpSpPr>
          <a:xfrm>
            <a:off x="1014902" y="1297829"/>
            <a:ext cx="1403735" cy="542399"/>
            <a:chOff x="0" y="3083343"/>
            <a:chExt cx="1376336" cy="598061"/>
          </a:xfrm>
          <a:solidFill>
            <a:schemeClr val="accent1">
              <a:lumMod val="60000"/>
              <a:lumOff val="40000"/>
            </a:schemeClr>
          </a:solidFill>
        </p:grpSpPr>
        <p:sp>
          <p:nvSpPr>
            <p:cNvPr id="78" name="Oval 77"/>
            <p:cNvSpPr/>
            <p:nvPr/>
          </p:nvSpPr>
          <p:spPr>
            <a:xfrm>
              <a:off x="0" y="3106888"/>
              <a:ext cx="1376336" cy="537391"/>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prstClr val="white"/>
                </a:solidFill>
                <a:effectLst/>
                <a:uLnTx/>
                <a:uFillTx/>
                <a:latin typeface="Segoe UI"/>
                <a:ea typeface="+mn-ea"/>
                <a:cs typeface="+mn-cs"/>
              </a:endParaRPr>
            </a:p>
          </p:txBody>
        </p:sp>
        <p:sp>
          <p:nvSpPr>
            <p:cNvPr id="30" name="TextBox 29"/>
            <p:cNvSpPr txBox="1"/>
            <p:nvPr/>
          </p:nvSpPr>
          <p:spPr>
            <a:xfrm>
              <a:off x="56222" y="3083343"/>
              <a:ext cx="1247375" cy="598061"/>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Tenant self service</a:t>
              </a:r>
            </a:p>
          </p:txBody>
        </p:sp>
      </p:grpSp>
      <p:sp>
        <p:nvSpPr>
          <p:cNvPr id="70" name="Oval 69"/>
          <p:cNvSpPr/>
          <p:nvPr/>
        </p:nvSpPr>
        <p:spPr>
          <a:xfrm>
            <a:off x="8562703" y="3950099"/>
            <a:ext cx="1441705" cy="547560"/>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Cross-Tenant Analytics</a:t>
            </a:r>
          </a:p>
        </p:txBody>
      </p:sp>
      <p:grpSp>
        <p:nvGrpSpPr>
          <p:cNvPr id="314" name="Group 313"/>
          <p:cNvGrpSpPr/>
          <p:nvPr/>
        </p:nvGrpSpPr>
        <p:grpSpPr>
          <a:xfrm>
            <a:off x="5576712" y="2164262"/>
            <a:ext cx="2049431" cy="669857"/>
            <a:chOff x="5045233" y="1874554"/>
            <a:chExt cx="1789982" cy="559357"/>
          </a:xfrm>
          <a:solidFill>
            <a:schemeClr val="accent2">
              <a:lumMod val="60000"/>
              <a:lumOff val="40000"/>
            </a:schemeClr>
          </a:solidFill>
        </p:grpSpPr>
        <p:sp>
          <p:nvSpPr>
            <p:cNvPr id="45" name="Oval 44"/>
            <p:cNvSpPr/>
            <p:nvPr/>
          </p:nvSpPr>
          <p:spPr>
            <a:xfrm>
              <a:off x="5122670" y="1874554"/>
              <a:ext cx="1675497" cy="53260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Segoe UI"/>
                <a:ea typeface="+mn-ea"/>
                <a:cs typeface="+mn-cs"/>
              </a:endParaRPr>
            </a:p>
          </p:txBody>
        </p:sp>
        <p:sp>
          <p:nvSpPr>
            <p:cNvPr id="27" name="TextBox 26"/>
            <p:cNvSpPr txBox="1"/>
            <p:nvPr/>
          </p:nvSpPr>
          <p:spPr>
            <a:xfrm>
              <a:off x="5045233" y="1902099"/>
              <a:ext cx="1789982"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Managed recovery of tenants at scale  </a:t>
              </a:r>
            </a:p>
          </p:txBody>
        </p:sp>
      </p:grpSp>
      <p:grpSp>
        <p:nvGrpSpPr>
          <p:cNvPr id="118" name="Group 117"/>
          <p:cNvGrpSpPr/>
          <p:nvPr/>
        </p:nvGrpSpPr>
        <p:grpSpPr>
          <a:xfrm>
            <a:off x="8750174" y="1668482"/>
            <a:ext cx="2040013" cy="374312"/>
            <a:chOff x="7783408" y="1607609"/>
            <a:chExt cx="2000194" cy="332198"/>
          </a:xfrm>
          <a:solidFill>
            <a:schemeClr val="accent2">
              <a:lumMod val="60000"/>
              <a:lumOff val="40000"/>
            </a:schemeClr>
          </a:solidFill>
        </p:grpSpPr>
        <p:sp>
          <p:nvSpPr>
            <p:cNvPr id="58" name="Oval 57"/>
            <p:cNvSpPr/>
            <p:nvPr/>
          </p:nvSpPr>
          <p:spPr>
            <a:xfrm>
              <a:off x="7800184" y="1607609"/>
              <a:ext cx="1942392" cy="33219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57" name="TextBox 56"/>
            <p:cNvSpPr txBox="1"/>
            <p:nvPr/>
          </p:nvSpPr>
          <p:spPr>
            <a:xfrm>
              <a:off x="7783408" y="1613258"/>
              <a:ext cx="2000194" cy="282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Tenant self service</a:t>
              </a:r>
            </a:p>
          </p:txBody>
        </p:sp>
      </p:grpSp>
      <p:grpSp>
        <p:nvGrpSpPr>
          <p:cNvPr id="127" name="Group 126"/>
          <p:cNvGrpSpPr/>
          <p:nvPr/>
        </p:nvGrpSpPr>
        <p:grpSpPr>
          <a:xfrm>
            <a:off x="10180521" y="4045326"/>
            <a:ext cx="1770706" cy="591569"/>
            <a:chOff x="10053511" y="4623489"/>
            <a:chExt cx="1736144" cy="580023"/>
          </a:xfrm>
          <a:solidFill>
            <a:schemeClr val="accent2">
              <a:lumMod val="60000"/>
              <a:lumOff val="40000"/>
            </a:schemeClr>
          </a:solidFill>
        </p:grpSpPr>
        <p:sp>
          <p:nvSpPr>
            <p:cNvPr id="90" name="Oval 89"/>
            <p:cNvSpPr/>
            <p:nvPr/>
          </p:nvSpPr>
          <p:spPr>
            <a:xfrm>
              <a:off x="10053511" y="4623489"/>
              <a:ext cx="1736144" cy="554647"/>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68" name="TextBox 67"/>
            <p:cNvSpPr txBox="1"/>
            <p:nvPr/>
          </p:nvSpPr>
          <p:spPr>
            <a:xfrm>
              <a:off x="10129794" y="4671700"/>
              <a:ext cx="1628022"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Query across tenant databases</a:t>
              </a:r>
            </a:p>
          </p:txBody>
        </p:sp>
      </p:grpSp>
      <p:grpSp>
        <p:nvGrpSpPr>
          <p:cNvPr id="121" name="Group 120"/>
          <p:cNvGrpSpPr/>
          <p:nvPr/>
        </p:nvGrpSpPr>
        <p:grpSpPr>
          <a:xfrm>
            <a:off x="10146709" y="3300804"/>
            <a:ext cx="1791221" cy="590155"/>
            <a:chOff x="9687654" y="2889565"/>
            <a:chExt cx="1398894" cy="578636"/>
          </a:xfrm>
          <a:solidFill>
            <a:schemeClr val="accent2">
              <a:lumMod val="60000"/>
              <a:lumOff val="40000"/>
            </a:schemeClr>
          </a:solidFill>
        </p:grpSpPr>
        <p:sp>
          <p:nvSpPr>
            <p:cNvPr id="88" name="Oval 87"/>
            <p:cNvSpPr/>
            <p:nvPr/>
          </p:nvSpPr>
          <p:spPr>
            <a:xfrm>
              <a:off x="9687654" y="2889565"/>
              <a:ext cx="1398894" cy="554647"/>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69" name="TextBox 68"/>
            <p:cNvSpPr txBox="1"/>
            <p:nvPr/>
          </p:nvSpPr>
          <p:spPr>
            <a:xfrm>
              <a:off x="9736058" y="2946769"/>
              <a:ext cx="1346314" cy="52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Extract and analyze tenant data </a:t>
              </a:r>
            </a:p>
          </p:txBody>
        </p:sp>
      </p:grpSp>
      <p:sp>
        <p:nvSpPr>
          <p:cNvPr id="94" name="TextBox 93"/>
          <p:cNvSpPr txBox="1"/>
          <p:nvPr/>
        </p:nvSpPr>
        <p:spPr>
          <a:xfrm>
            <a:off x="10655472" y="2872134"/>
            <a:ext cx="1695224" cy="437684"/>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SQL DW</a:t>
            </a:r>
            <a:b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b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SQL DB + ColumnStore</a:t>
            </a:r>
          </a:p>
        </p:txBody>
      </p:sp>
      <p:sp>
        <p:nvSpPr>
          <p:cNvPr id="95" name="TextBox 94"/>
          <p:cNvSpPr txBox="1"/>
          <p:nvPr/>
        </p:nvSpPr>
        <p:spPr>
          <a:xfrm>
            <a:off x="11148180" y="4929946"/>
            <a:ext cx="975521" cy="270285"/>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Elastic Jobs</a:t>
            </a:r>
          </a:p>
        </p:txBody>
      </p:sp>
      <p:grpSp>
        <p:nvGrpSpPr>
          <p:cNvPr id="125" name="Group 124"/>
          <p:cNvGrpSpPr/>
          <p:nvPr/>
        </p:nvGrpSpPr>
        <p:grpSpPr>
          <a:xfrm>
            <a:off x="10112962" y="5401229"/>
            <a:ext cx="2391547" cy="632969"/>
            <a:chOff x="10354048" y="3712456"/>
            <a:chExt cx="2115248" cy="571988"/>
          </a:xfrm>
          <a:solidFill>
            <a:schemeClr val="accent2">
              <a:lumMod val="60000"/>
              <a:lumOff val="40000"/>
            </a:schemeClr>
          </a:solidFill>
        </p:grpSpPr>
        <p:sp>
          <p:nvSpPr>
            <p:cNvPr id="123" name="Oval 122"/>
            <p:cNvSpPr/>
            <p:nvPr/>
          </p:nvSpPr>
          <p:spPr>
            <a:xfrm>
              <a:off x="10537038" y="3729797"/>
              <a:ext cx="1736144" cy="554647"/>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124" name="TextBox 123"/>
            <p:cNvSpPr txBox="1"/>
            <p:nvPr/>
          </p:nvSpPr>
          <p:spPr>
            <a:xfrm>
              <a:off x="10354048" y="3712456"/>
              <a:ext cx="2115248" cy="513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Manage schema </a:t>
              </a:r>
              <a:br>
                <a:rPr kumimoji="0" lang="en-US" sz="1400" b="0" i="0" u="none" strike="noStrike" kern="1200" cap="none" spc="0" normalizeH="0" baseline="0" noProof="0" dirty="0">
                  <a:ln>
                    <a:noFill/>
                  </a:ln>
                  <a:solidFill>
                    <a:srgbClr val="FFFFFF"/>
                  </a:solidFill>
                  <a:effectLst/>
                  <a:uLnTx/>
                  <a:uFillTx/>
                  <a:latin typeface="Segoe UI"/>
                  <a:ea typeface="+mn-ea"/>
                  <a:cs typeface="+mn-cs"/>
                </a:rPr>
              </a:br>
              <a:r>
                <a:rPr kumimoji="0" lang="en-US" sz="1400" b="0" i="0" u="none" strike="noStrike" kern="1200" cap="none" spc="0" normalizeH="0" baseline="0" noProof="0" dirty="0">
                  <a:ln>
                    <a:noFill/>
                  </a:ln>
                  <a:solidFill>
                    <a:srgbClr val="FFFFFF"/>
                  </a:solidFill>
                  <a:effectLst/>
                  <a:uLnTx/>
                  <a:uFillTx/>
                  <a:latin typeface="Segoe UI"/>
                  <a:ea typeface="+mn-ea"/>
                  <a:cs typeface="+mn-cs"/>
                </a:rPr>
                <a:t>versioning via catalog</a:t>
              </a:r>
            </a:p>
          </p:txBody>
        </p:sp>
      </p:grpSp>
      <p:grpSp>
        <p:nvGrpSpPr>
          <p:cNvPr id="219" name="Group 218"/>
          <p:cNvGrpSpPr/>
          <p:nvPr/>
        </p:nvGrpSpPr>
        <p:grpSpPr>
          <a:xfrm>
            <a:off x="14611" y="5371968"/>
            <a:ext cx="1749809" cy="558667"/>
            <a:chOff x="3779019" y="5862010"/>
            <a:chExt cx="1715655" cy="647724"/>
          </a:xfrm>
          <a:solidFill>
            <a:schemeClr val="accent6">
              <a:lumMod val="50000"/>
              <a:lumOff val="50000"/>
            </a:schemeClr>
          </a:solidFill>
        </p:grpSpPr>
        <p:sp>
          <p:nvSpPr>
            <p:cNvPr id="220" name="Oval 219"/>
            <p:cNvSpPr/>
            <p:nvPr/>
          </p:nvSpPr>
          <p:spPr>
            <a:xfrm>
              <a:off x="3857638" y="5862010"/>
              <a:ext cx="1602976" cy="6231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a:ln>
                  <a:noFill/>
                </a:ln>
                <a:solidFill>
                  <a:prstClr val="white"/>
                </a:solidFill>
                <a:effectLst/>
                <a:uLnTx/>
                <a:uFillTx/>
                <a:latin typeface="Segoe UI"/>
                <a:ea typeface="+mn-ea"/>
                <a:cs typeface="+mn-cs"/>
              </a:endParaRPr>
            </a:p>
          </p:txBody>
        </p:sp>
        <p:sp>
          <p:nvSpPr>
            <p:cNvPr id="221" name="TextBox 220"/>
            <p:cNvSpPr txBox="1"/>
            <p:nvPr/>
          </p:nvSpPr>
          <p:spPr>
            <a:xfrm>
              <a:off x="3779019" y="5880871"/>
              <a:ext cx="1715655" cy="628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Monitor app and </a:t>
              </a:r>
              <a:br>
                <a:rPr kumimoji="0" lang="en-US" sz="1400" b="0" i="0" u="none" strike="noStrike" kern="1200" cap="none" spc="0" normalizeH="0" baseline="0" noProof="0" dirty="0">
                  <a:ln>
                    <a:noFill/>
                  </a:ln>
                  <a:solidFill>
                    <a:srgbClr val="FFFFFF"/>
                  </a:solidFill>
                  <a:effectLst/>
                  <a:uLnTx/>
                  <a:uFillTx/>
                  <a:latin typeface="Segoe UI"/>
                  <a:ea typeface="+mn-ea"/>
                  <a:cs typeface="+mn-cs"/>
                </a:rPr>
              </a:br>
              <a:r>
                <a:rPr kumimoji="0" lang="en-US" sz="1400" b="0" i="0" u="none" strike="noStrike" kern="1200" cap="none" spc="0" normalizeH="0" baseline="0" noProof="0" dirty="0">
                  <a:ln>
                    <a:noFill/>
                  </a:ln>
                  <a:solidFill>
                    <a:srgbClr val="FFFFFF"/>
                  </a:solidFill>
                  <a:effectLst/>
                  <a:uLnTx/>
                  <a:uFillTx/>
                  <a:latin typeface="Segoe UI"/>
                  <a:ea typeface="+mn-ea"/>
                  <a:cs typeface="+mn-cs"/>
                </a:rPr>
                <a:t>data layer</a:t>
              </a:r>
            </a:p>
          </p:txBody>
        </p:sp>
      </p:grpSp>
      <p:sp>
        <p:nvSpPr>
          <p:cNvPr id="230" name="Oval 229"/>
          <p:cNvSpPr/>
          <p:nvPr/>
        </p:nvSpPr>
        <p:spPr>
          <a:xfrm>
            <a:off x="3034231" y="1455795"/>
            <a:ext cx="1147703" cy="34869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Reactive</a:t>
            </a:r>
            <a:endParaRPr kumimoji="0" lang="en-US" sz="14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33" name="Oval 232"/>
          <p:cNvSpPr/>
          <p:nvPr/>
        </p:nvSpPr>
        <p:spPr>
          <a:xfrm>
            <a:off x="2239935" y="1861331"/>
            <a:ext cx="1258086" cy="389316"/>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Pro-active</a:t>
            </a:r>
          </a:p>
        </p:txBody>
      </p:sp>
      <p:sp>
        <p:nvSpPr>
          <p:cNvPr id="250" name="TextBox 249"/>
          <p:cNvSpPr txBox="1"/>
          <p:nvPr/>
        </p:nvSpPr>
        <p:spPr>
          <a:xfrm>
            <a:off x="3463754" y="4700663"/>
            <a:ext cx="1039228" cy="270285"/>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Elastic Pools</a:t>
            </a:r>
          </a:p>
        </p:txBody>
      </p:sp>
      <p:sp>
        <p:nvSpPr>
          <p:cNvPr id="252" name="TextBox 251"/>
          <p:cNvSpPr txBox="1"/>
          <p:nvPr/>
        </p:nvSpPr>
        <p:spPr>
          <a:xfrm>
            <a:off x="4435991" y="4651678"/>
            <a:ext cx="1349147" cy="446397"/>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ARM template, bacpac</a:t>
            </a:r>
          </a:p>
        </p:txBody>
      </p:sp>
      <p:sp>
        <p:nvSpPr>
          <p:cNvPr id="254" name="TextBox 253"/>
          <p:cNvSpPr txBox="1"/>
          <p:nvPr/>
        </p:nvSpPr>
        <p:spPr>
          <a:xfrm>
            <a:off x="7109562" y="1300787"/>
            <a:ext cx="1349147" cy="270285"/>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Geo-restore</a:t>
            </a:r>
          </a:p>
        </p:txBody>
      </p:sp>
      <p:sp>
        <p:nvSpPr>
          <p:cNvPr id="255" name="TextBox 254"/>
          <p:cNvSpPr txBox="1"/>
          <p:nvPr/>
        </p:nvSpPr>
        <p:spPr>
          <a:xfrm>
            <a:off x="4655165" y="1193385"/>
            <a:ext cx="1349147" cy="270285"/>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GeoDR, </a:t>
            </a:r>
            <a:r>
              <a:rPr kumimoji="0" lang="en-US" sz="1122" b="0" i="1" u="none" strike="noStrike" kern="1200" cap="none" spc="0" normalizeH="0" baseline="0" noProof="0" dirty="0" err="1">
                <a:ln>
                  <a:noFill/>
                </a:ln>
                <a:solidFill>
                  <a:srgbClr val="7CCA62">
                    <a:lumMod val="50000"/>
                  </a:srgbClr>
                </a:solidFill>
                <a:effectLst/>
                <a:uLnTx/>
                <a:uFillTx/>
                <a:latin typeface="Segoe UI"/>
                <a:ea typeface="+mn-ea"/>
                <a:cs typeface="+mn-cs"/>
              </a:rPr>
              <a:t>AutoDR</a:t>
            </a:r>
            <a:endPar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endParaRPr>
          </a:p>
        </p:txBody>
      </p:sp>
      <p:grpSp>
        <p:nvGrpSpPr>
          <p:cNvPr id="260" name="Group 259"/>
          <p:cNvGrpSpPr/>
          <p:nvPr/>
        </p:nvGrpSpPr>
        <p:grpSpPr>
          <a:xfrm>
            <a:off x="2683497" y="5523622"/>
            <a:ext cx="1899875" cy="536552"/>
            <a:chOff x="971329" y="5913327"/>
            <a:chExt cx="1868326" cy="609286"/>
          </a:xfrm>
          <a:solidFill>
            <a:schemeClr val="accent2">
              <a:lumMod val="60000"/>
              <a:lumOff val="40000"/>
            </a:schemeClr>
          </a:solidFill>
        </p:grpSpPr>
        <p:sp>
          <p:nvSpPr>
            <p:cNvPr id="261" name="Oval 260"/>
            <p:cNvSpPr/>
            <p:nvPr/>
          </p:nvSpPr>
          <p:spPr>
            <a:xfrm>
              <a:off x="971617" y="5913327"/>
              <a:ext cx="1868038" cy="60388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prstClr val="white"/>
                </a:solidFill>
                <a:effectLst/>
                <a:uLnTx/>
                <a:uFillTx/>
                <a:latin typeface="Segoe UI"/>
                <a:ea typeface="+mn-ea"/>
                <a:cs typeface="+mn-cs"/>
              </a:endParaRPr>
            </a:p>
          </p:txBody>
        </p:sp>
        <p:sp>
          <p:nvSpPr>
            <p:cNvPr id="262" name="TextBox 261"/>
            <p:cNvSpPr txBox="1"/>
            <p:nvPr/>
          </p:nvSpPr>
          <p:spPr>
            <a:xfrm>
              <a:off x="971329" y="5990801"/>
              <a:ext cx="1860850"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Auto-provision databases</a:t>
              </a:r>
            </a:p>
          </p:txBody>
        </p:sp>
      </p:grpSp>
      <p:sp>
        <p:nvSpPr>
          <p:cNvPr id="283" name="TextBox 282"/>
          <p:cNvSpPr txBox="1"/>
          <p:nvPr/>
        </p:nvSpPr>
        <p:spPr>
          <a:xfrm>
            <a:off x="8080944" y="2096412"/>
            <a:ext cx="789226" cy="270285"/>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PITR</a:t>
            </a:r>
          </a:p>
        </p:txBody>
      </p:sp>
      <p:sp>
        <p:nvSpPr>
          <p:cNvPr id="285" name="TextBox 284"/>
          <p:cNvSpPr txBox="1"/>
          <p:nvPr/>
        </p:nvSpPr>
        <p:spPr>
          <a:xfrm>
            <a:off x="1385463" y="5077561"/>
            <a:ext cx="1181954" cy="286306"/>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224" b="0" i="1" u="none" strike="noStrike" kern="1200" cap="none" spc="0" normalizeH="0" baseline="0" noProof="0" dirty="0">
                <a:ln>
                  <a:noFill/>
                </a:ln>
                <a:solidFill>
                  <a:srgbClr val="7CCA62">
                    <a:lumMod val="50000"/>
                  </a:srgbClr>
                </a:solidFill>
                <a:effectLst/>
                <a:uLnTx/>
                <a:uFillTx/>
                <a:latin typeface="Segoe UI"/>
                <a:ea typeface="+mn-ea"/>
                <a:cs typeface="+mn-cs"/>
              </a:rPr>
              <a:t>Portal + OMS</a:t>
            </a:r>
          </a:p>
        </p:txBody>
      </p:sp>
      <p:sp>
        <p:nvSpPr>
          <p:cNvPr id="287" name="TextBox 286"/>
          <p:cNvSpPr txBox="1"/>
          <p:nvPr/>
        </p:nvSpPr>
        <p:spPr>
          <a:xfrm>
            <a:off x="50284" y="4062186"/>
            <a:ext cx="1472151" cy="446397"/>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Azure Automation + ARM templates</a:t>
            </a:r>
          </a:p>
        </p:txBody>
      </p:sp>
      <p:grpSp>
        <p:nvGrpSpPr>
          <p:cNvPr id="288" name="Group 287"/>
          <p:cNvGrpSpPr/>
          <p:nvPr/>
        </p:nvGrpSpPr>
        <p:grpSpPr>
          <a:xfrm>
            <a:off x="3369135" y="3061166"/>
            <a:ext cx="1834235" cy="739507"/>
            <a:chOff x="-454795" y="3938801"/>
            <a:chExt cx="1798433" cy="569130"/>
          </a:xfrm>
          <a:solidFill>
            <a:schemeClr val="accent2">
              <a:lumMod val="60000"/>
              <a:lumOff val="40000"/>
            </a:schemeClr>
          </a:solidFill>
        </p:grpSpPr>
        <p:sp>
          <p:nvSpPr>
            <p:cNvPr id="289" name="Oval 288"/>
            <p:cNvSpPr/>
            <p:nvPr/>
          </p:nvSpPr>
          <p:spPr>
            <a:xfrm>
              <a:off x="-356745" y="3999710"/>
              <a:ext cx="1570409" cy="42854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prstClr val="white"/>
                </a:solidFill>
                <a:effectLst/>
                <a:uLnTx/>
                <a:uFillTx/>
                <a:latin typeface="Segoe UI"/>
                <a:ea typeface="+mn-ea"/>
                <a:cs typeface="+mn-cs"/>
              </a:endParaRPr>
            </a:p>
          </p:txBody>
        </p:sp>
        <p:sp>
          <p:nvSpPr>
            <p:cNvPr id="290" name="TextBox 289"/>
            <p:cNvSpPr txBox="1"/>
            <p:nvPr/>
          </p:nvSpPr>
          <p:spPr>
            <a:xfrm>
              <a:off x="-454795" y="3938801"/>
              <a:ext cx="1798433" cy="5691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Geo-distributed</a:t>
              </a:r>
              <a:br>
                <a:rPr kumimoji="0" lang="en-US" sz="1400" b="0" i="0" u="none" strike="noStrike" kern="1200" cap="none" spc="0" normalizeH="0" baseline="0" noProof="0" dirty="0">
                  <a:ln>
                    <a:noFill/>
                  </a:ln>
                  <a:solidFill>
                    <a:srgbClr val="FFFFFF"/>
                  </a:solidFill>
                  <a:effectLst/>
                  <a:uLnTx/>
                  <a:uFillTx/>
                  <a:latin typeface="Segoe UI"/>
                  <a:ea typeface="+mn-ea"/>
                  <a:cs typeface="+mn-cs"/>
                </a:rPr>
              </a:br>
              <a:r>
                <a:rPr kumimoji="0" lang="en-US" sz="1400" b="0" i="0" u="none" strike="noStrike" kern="1200" cap="none" spc="0" normalizeH="0" baseline="0" noProof="0" dirty="0">
                  <a:ln>
                    <a:noFill/>
                  </a:ln>
                  <a:solidFill>
                    <a:srgbClr val="FFFFFF"/>
                  </a:solidFill>
                  <a:effectLst/>
                  <a:uLnTx/>
                  <a:uFillTx/>
                  <a:latin typeface="Segoe UI"/>
                  <a:ea typeface="+mn-ea"/>
                  <a:cs typeface="+mn-cs"/>
                </a:rPr>
                <a:t>tenant dbs</a:t>
              </a:r>
            </a:p>
          </p:txBody>
        </p:sp>
      </p:grpSp>
      <p:sp>
        <p:nvSpPr>
          <p:cNvPr id="312" name="TextBox 311"/>
          <p:cNvSpPr txBox="1"/>
          <p:nvPr/>
        </p:nvSpPr>
        <p:spPr>
          <a:xfrm>
            <a:off x="11375175" y="3800005"/>
            <a:ext cx="975521" cy="270285"/>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PowerBI</a:t>
            </a:r>
          </a:p>
        </p:txBody>
      </p:sp>
      <p:sp>
        <p:nvSpPr>
          <p:cNvPr id="316" name="TextBox 315"/>
          <p:cNvSpPr txBox="1"/>
          <p:nvPr/>
        </p:nvSpPr>
        <p:spPr>
          <a:xfrm>
            <a:off x="9993034" y="2953806"/>
            <a:ext cx="805022" cy="437684"/>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Elastic Jobs</a:t>
            </a:r>
          </a:p>
        </p:txBody>
      </p:sp>
      <p:sp>
        <p:nvSpPr>
          <p:cNvPr id="317" name="TextBox 316"/>
          <p:cNvSpPr txBox="1"/>
          <p:nvPr/>
        </p:nvSpPr>
        <p:spPr>
          <a:xfrm>
            <a:off x="11407812" y="4524135"/>
            <a:ext cx="1054358" cy="270285"/>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Elastic Query</a:t>
            </a:r>
          </a:p>
        </p:txBody>
      </p:sp>
      <p:grpSp>
        <p:nvGrpSpPr>
          <p:cNvPr id="325" name="Group 324"/>
          <p:cNvGrpSpPr/>
          <p:nvPr/>
        </p:nvGrpSpPr>
        <p:grpSpPr>
          <a:xfrm>
            <a:off x="8265762" y="5983615"/>
            <a:ext cx="1138683" cy="542399"/>
            <a:chOff x="7385128" y="6094049"/>
            <a:chExt cx="870706" cy="531812"/>
          </a:xfrm>
          <a:solidFill>
            <a:schemeClr val="accent2">
              <a:lumMod val="60000"/>
              <a:lumOff val="40000"/>
            </a:schemeClr>
          </a:solidFill>
        </p:grpSpPr>
        <p:sp>
          <p:nvSpPr>
            <p:cNvPr id="326" name="Oval 325"/>
            <p:cNvSpPr/>
            <p:nvPr/>
          </p:nvSpPr>
          <p:spPr>
            <a:xfrm>
              <a:off x="7399568" y="6152505"/>
              <a:ext cx="856266" cy="44336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327" name="TextBox 326"/>
            <p:cNvSpPr txBox="1"/>
            <p:nvPr/>
          </p:nvSpPr>
          <p:spPr>
            <a:xfrm>
              <a:off x="7385128" y="6094049"/>
              <a:ext cx="837690"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a:ea typeface="+mn-ea"/>
                  <a:cs typeface="+mn-cs"/>
                </a:rPr>
                <a:t>Browse tenants</a:t>
              </a:r>
            </a:p>
          </p:txBody>
        </p:sp>
      </p:grpSp>
      <p:sp>
        <p:nvSpPr>
          <p:cNvPr id="61" name="Oval 60"/>
          <p:cNvSpPr/>
          <p:nvPr/>
        </p:nvSpPr>
        <p:spPr>
          <a:xfrm>
            <a:off x="4949881" y="3837489"/>
            <a:ext cx="2599272" cy="85153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9144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F6FC6">
                    <a:lumMod val="75000"/>
                  </a:srgbClr>
                </a:solidFill>
                <a:effectLst/>
                <a:uLnTx/>
                <a:uFillTx/>
                <a:latin typeface="Segoe UI"/>
                <a:ea typeface="+mn-ea"/>
                <a:cs typeface="+mn-cs"/>
              </a:rPr>
              <a:t>Database </a:t>
            </a:r>
            <a:br>
              <a:rPr kumimoji="0" lang="en-US" sz="2400" b="1" i="0" u="none" strike="noStrike" kern="1200" cap="none" spc="0" normalizeH="0" baseline="0" noProof="0" dirty="0">
                <a:ln>
                  <a:noFill/>
                </a:ln>
                <a:solidFill>
                  <a:srgbClr val="0F6FC6">
                    <a:lumMod val="75000"/>
                  </a:srgbClr>
                </a:solidFill>
                <a:effectLst/>
                <a:uLnTx/>
                <a:uFillTx/>
                <a:latin typeface="Segoe UI"/>
                <a:ea typeface="+mn-ea"/>
                <a:cs typeface="+mn-cs"/>
              </a:rPr>
            </a:br>
            <a:r>
              <a:rPr kumimoji="0" lang="en-US" sz="2400" b="1" i="0" u="none" strike="noStrike" kern="1200" cap="none" spc="0" normalizeH="0" baseline="0" noProof="0" dirty="0">
                <a:ln>
                  <a:noFill/>
                </a:ln>
                <a:solidFill>
                  <a:srgbClr val="0F6FC6">
                    <a:lumMod val="75000"/>
                  </a:srgbClr>
                </a:solidFill>
                <a:effectLst/>
                <a:uLnTx/>
                <a:uFillTx/>
                <a:latin typeface="Segoe UI"/>
                <a:ea typeface="+mn-ea"/>
                <a:cs typeface="+mn-cs"/>
              </a:rPr>
              <a:t>per Tenant</a:t>
            </a:r>
            <a:endParaRPr kumimoji="0" lang="en-US" sz="2000" b="0" i="0" u="none" strike="noStrike" kern="1200" cap="none" spc="0" normalizeH="0" baseline="0" noProof="0" dirty="0">
              <a:ln>
                <a:noFill/>
              </a:ln>
              <a:solidFill>
                <a:srgbClr val="0F6FC6">
                  <a:lumMod val="75000"/>
                </a:srgbClr>
              </a:solidFill>
              <a:effectLst/>
              <a:uLnTx/>
              <a:uFillTx/>
              <a:latin typeface="Segoe UI"/>
              <a:ea typeface="+mn-ea"/>
              <a:cs typeface="+mn-cs"/>
            </a:endParaRPr>
          </a:p>
        </p:txBody>
      </p:sp>
      <p:grpSp>
        <p:nvGrpSpPr>
          <p:cNvPr id="156" name="Group 155"/>
          <p:cNvGrpSpPr/>
          <p:nvPr/>
        </p:nvGrpSpPr>
        <p:grpSpPr>
          <a:xfrm>
            <a:off x="3932262" y="2081757"/>
            <a:ext cx="1677351" cy="673842"/>
            <a:chOff x="-162396" y="3903944"/>
            <a:chExt cx="1572146" cy="580460"/>
          </a:xfrm>
          <a:solidFill>
            <a:schemeClr val="accent2">
              <a:lumMod val="60000"/>
              <a:lumOff val="40000"/>
            </a:schemeClr>
          </a:solidFill>
        </p:grpSpPr>
        <p:sp>
          <p:nvSpPr>
            <p:cNvPr id="158" name="Oval 157"/>
            <p:cNvSpPr/>
            <p:nvPr/>
          </p:nvSpPr>
          <p:spPr>
            <a:xfrm>
              <a:off x="-162396" y="3919867"/>
              <a:ext cx="1572146" cy="497199"/>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160" name="TextBox 159"/>
            <p:cNvSpPr txBox="1"/>
            <p:nvPr/>
          </p:nvSpPr>
          <p:spPr>
            <a:xfrm>
              <a:off x="-147994" y="3903944"/>
              <a:ext cx="1552450" cy="580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Active/active cross-replication</a:t>
              </a:r>
            </a:p>
          </p:txBody>
        </p:sp>
      </p:grpSp>
      <p:sp>
        <p:nvSpPr>
          <p:cNvPr id="180" name="Oval 179"/>
          <p:cNvSpPr/>
          <p:nvPr/>
        </p:nvSpPr>
        <p:spPr>
          <a:xfrm>
            <a:off x="23089" y="2979416"/>
            <a:ext cx="1146468" cy="36160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Pro-active</a:t>
            </a:r>
          </a:p>
        </p:txBody>
      </p:sp>
      <p:sp>
        <p:nvSpPr>
          <p:cNvPr id="321" name="TextBox 320"/>
          <p:cNvSpPr txBox="1"/>
          <p:nvPr/>
        </p:nvSpPr>
        <p:spPr>
          <a:xfrm>
            <a:off x="114615" y="1798248"/>
            <a:ext cx="1472151" cy="270285"/>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Azure Automation</a:t>
            </a:r>
          </a:p>
        </p:txBody>
      </p:sp>
      <p:grpSp>
        <p:nvGrpSpPr>
          <p:cNvPr id="163" name="Group 162">
            <a:extLst>
              <a:ext uri="{FF2B5EF4-FFF2-40B4-BE49-F238E27FC236}">
                <a16:creationId xmlns:a16="http://schemas.microsoft.com/office/drawing/2014/main" id="{F3961081-236D-409C-8F3C-F34ADBAACF72}"/>
              </a:ext>
            </a:extLst>
          </p:cNvPr>
          <p:cNvGrpSpPr/>
          <p:nvPr/>
        </p:nvGrpSpPr>
        <p:grpSpPr>
          <a:xfrm>
            <a:off x="8702760" y="3421921"/>
            <a:ext cx="1461447" cy="393480"/>
            <a:chOff x="8163403" y="3016936"/>
            <a:chExt cx="1432921" cy="627343"/>
          </a:xfrm>
          <a:solidFill>
            <a:schemeClr val="accent2">
              <a:lumMod val="60000"/>
              <a:lumOff val="40000"/>
            </a:schemeClr>
          </a:solidFill>
        </p:grpSpPr>
        <p:sp>
          <p:nvSpPr>
            <p:cNvPr id="164" name="Oval 163">
              <a:extLst>
                <a:ext uri="{FF2B5EF4-FFF2-40B4-BE49-F238E27FC236}">
                  <a16:creationId xmlns:a16="http://schemas.microsoft.com/office/drawing/2014/main" id="{956EDB80-9E08-4520-93A5-9E68E647114B}"/>
                </a:ext>
              </a:extLst>
            </p:cNvPr>
            <p:cNvSpPr/>
            <p:nvPr/>
          </p:nvSpPr>
          <p:spPr>
            <a:xfrm>
              <a:off x="8234080" y="3016936"/>
              <a:ext cx="1277143" cy="627343"/>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165" name="TextBox 164">
              <a:extLst>
                <a:ext uri="{FF2B5EF4-FFF2-40B4-BE49-F238E27FC236}">
                  <a16:creationId xmlns:a16="http://schemas.microsoft.com/office/drawing/2014/main" id="{F74614A1-5792-47F0-B66F-71B306AC6629}"/>
                </a:ext>
              </a:extLst>
            </p:cNvPr>
            <p:cNvSpPr txBox="1"/>
            <p:nvPr/>
          </p:nvSpPr>
          <p:spPr>
            <a:xfrm>
              <a:off x="8163403" y="3044880"/>
              <a:ext cx="1432921" cy="594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Search</a:t>
              </a:r>
            </a:p>
          </p:txBody>
        </p:sp>
      </p:grpSp>
      <p:sp>
        <p:nvSpPr>
          <p:cNvPr id="167" name="TextBox 166">
            <a:extLst>
              <a:ext uri="{FF2B5EF4-FFF2-40B4-BE49-F238E27FC236}">
                <a16:creationId xmlns:a16="http://schemas.microsoft.com/office/drawing/2014/main" id="{B7A803DB-700D-4991-BB53-21DD534084E4}"/>
              </a:ext>
            </a:extLst>
          </p:cNvPr>
          <p:cNvSpPr txBox="1"/>
          <p:nvPr/>
        </p:nvSpPr>
        <p:spPr>
          <a:xfrm>
            <a:off x="9106576" y="3145671"/>
            <a:ext cx="1378692" cy="265009"/>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Azure Search </a:t>
            </a:r>
          </a:p>
        </p:txBody>
      </p:sp>
      <p:sp>
        <p:nvSpPr>
          <p:cNvPr id="170" name="TextBox 169">
            <a:extLst>
              <a:ext uri="{FF2B5EF4-FFF2-40B4-BE49-F238E27FC236}">
                <a16:creationId xmlns:a16="http://schemas.microsoft.com/office/drawing/2014/main" id="{CF6E7675-90BD-4434-821D-E3ABEFC94EA7}"/>
              </a:ext>
            </a:extLst>
          </p:cNvPr>
          <p:cNvSpPr txBox="1"/>
          <p:nvPr/>
        </p:nvSpPr>
        <p:spPr>
          <a:xfrm>
            <a:off x="6140645" y="5799771"/>
            <a:ext cx="2076376" cy="437684"/>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Elastic database client library, Shard Management schema</a:t>
            </a:r>
          </a:p>
        </p:txBody>
      </p:sp>
    </p:spTree>
    <p:extLst>
      <p:ext uri="{BB962C8B-B14F-4D97-AF65-F5344CB8AC3E}">
        <p14:creationId xmlns:p14="http://schemas.microsoft.com/office/powerpoint/2010/main" val="3475785339"/>
      </p:ext>
    </p:extLst>
  </p:cSld>
  <p:clrMapOvr>
    <a:masterClrMapping/>
  </p:clrMapOvr>
  <p:transition>
    <p:fade/>
  </p:transition>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PPT Template.potx" id="{1B1D1C55-17B6-4A32-9E4B-54236C17D8D5}" vid="{3A1CF1FA-E2B3-47E6-96EB-5F3BC3654373}"/>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PPT Template.potx" id="{1B1D1C55-17B6-4A32-9E4B-54236C17D8D5}" vid="{66E1B1A4-FD63-42E5-8934-0BE43FE76618}"/>
    </a:ext>
  </a:extLst>
</a:theme>
</file>

<file path=ppt/theme/theme3.xml><?xml version="1.0" encoding="utf-8"?>
<a:theme xmlns:a="http://schemas.openxmlformats.org/drawingml/2006/main" name="5-50129_AI_Immersion_Workshop_Template">
  <a:themeElements>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I_Immersion_Template_16x9.potx" id="{1411D15E-2C6A-4931-B0C2-619D387D68BB}" vid="{D0D55ECE-B2EF-4CFB-90C5-2A41005C4379}"/>
    </a:ext>
  </a:extLst>
</a:theme>
</file>

<file path=ppt/theme/theme4.xml><?xml version="1.0" encoding="utf-8"?>
<a:theme xmlns:a="http://schemas.openxmlformats.org/drawingml/2006/main" name="5-50091_TR24_BO_CT_Template">
  <a:themeElements>
    <a:clrScheme name="TR24">
      <a:dk1>
        <a:srgbClr val="353535"/>
      </a:dk1>
      <a:lt1>
        <a:srgbClr val="FFFFFF"/>
      </a:lt1>
      <a:dk2>
        <a:srgbClr val="0078D7"/>
      </a:dk2>
      <a:lt2>
        <a:srgbClr val="E6E6E6"/>
      </a:lt2>
      <a:accent1>
        <a:srgbClr val="0078D7"/>
      </a:accent1>
      <a:accent2>
        <a:srgbClr val="00188F"/>
      </a:accent2>
      <a:accent3>
        <a:srgbClr val="002050"/>
      </a:accent3>
      <a:accent4>
        <a:srgbClr val="D83B01"/>
      </a:accent4>
      <a:accent5>
        <a:srgbClr val="737373"/>
      </a:accent5>
      <a:accent6>
        <a:srgbClr val="505050"/>
      </a:accent6>
      <a:hlink>
        <a:srgbClr val="00188F"/>
      </a:hlink>
      <a:folHlink>
        <a:srgbClr val="00188F"/>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4_BO_CT_Template.potx [Read-Only]" id="{50EABD6B-5AA7-41F8-8208-02F93D083B66}" vid="{98CA0642-B885-452C-B533-0D85146AF58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86A4749253A78479C5203DE08AE62B5" ma:contentTypeVersion="6" ma:contentTypeDescription="Create a new document." ma:contentTypeScope="" ma:versionID="174e0833e8957a30357e50d41a4dc00f">
  <xsd:schema xmlns:xsd="http://www.w3.org/2001/XMLSchema" xmlns:xs="http://www.w3.org/2001/XMLSchema" xmlns:p="http://schemas.microsoft.com/office/2006/metadata/properties" xmlns:ns2="1888a4d6-6e40-4f69-bd88-4b257b2a4517" xmlns:ns3="acc7d735-e97c-4873-8872-a6a13b205248" targetNamespace="http://schemas.microsoft.com/office/2006/metadata/properties" ma:root="true" ma:fieldsID="b6fc89cf8c076db9f35c462cfb3f93d5" ns2:_="" ns3:_="">
    <xsd:import namespace="1888a4d6-6e40-4f69-bd88-4b257b2a4517"/>
    <xsd:import namespace="acc7d735-e97c-4873-8872-a6a13b20524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88a4d6-6e40-4f69-bd88-4b257b2a4517"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cc7d735-e97c-4873-8872-a6a13b205248"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hidden="true" ma:internalName="LastSharedByUser" ma:readOnly="true">
      <xsd:simpleType>
        <xsd:restriction base="dms:Note"/>
      </xsd:simpleType>
    </xsd:element>
    <xsd:element name="LastSharedByTime" ma:index="13"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86299F1B-10ED-4C79-9AF3-D5B226C5BF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88a4d6-6e40-4f69-bd88-4b257b2a4517"/>
    <ds:schemaRef ds:uri="acc7d735-e97c-4873-8872-a6a13b2052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1888a4d6-6e40-4f69-bd88-4b257b2a4517"/>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acc7d735-e97c-4873-8872-a6a13b20524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45196</TotalTime>
  <Words>3485</Words>
  <Application>Microsoft Office PowerPoint</Application>
  <PresentationFormat>Custom</PresentationFormat>
  <Paragraphs>680</Paragraphs>
  <Slides>29</Slides>
  <Notes>29</Notes>
  <HiddenSlides>1</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29</vt:i4>
      </vt:variant>
    </vt:vector>
  </HeadingPairs>
  <TitlesOfParts>
    <vt:vector size="40" baseType="lpstr">
      <vt:lpstr>Arial</vt:lpstr>
      <vt:lpstr>Calibri</vt:lpstr>
      <vt:lpstr>Consolas</vt:lpstr>
      <vt:lpstr>Segoe UI</vt:lpstr>
      <vt:lpstr>Segoe UI Light</vt:lpstr>
      <vt:lpstr>Segoe UI Semilight</vt:lpstr>
      <vt:lpstr>Wingdings</vt:lpstr>
      <vt:lpstr>5-50111_Build 2017_LIGHT GRAY TEMPLATE</vt:lpstr>
      <vt:lpstr>5-50111_Build 2017_DARK GRAY TEMPLATE</vt:lpstr>
      <vt:lpstr>5-50129_AI_Immersion_Workshop_Template</vt:lpstr>
      <vt:lpstr>5-50091_TR24_BO_CT_Template</vt:lpstr>
      <vt:lpstr>Using SaaS patterns to accelerate multi-tenant SaaS application development on SQL Database  Introducing the Wingtip SaaS sample app  Bill Gibson Principal Program Manager, SQL Database </vt:lpstr>
      <vt:lpstr>Topics</vt:lpstr>
      <vt:lpstr>Multi-tenant SaaS database models</vt:lpstr>
      <vt:lpstr>Isolation pros and cons</vt:lpstr>
      <vt:lpstr>Hybrid model can blend benefits of MT/ST</vt:lpstr>
      <vt:lpstr>Elastic pools provide cost-effective resource allocation for SaaS workloads</vt:lpstr>
      <vt:lpstr>SaaS patterns address design and management complexity that occurs with large numbers of databases and/or tenants.</vt:lpstr>
      <vt:lpstr>Patterns compose into E2E SaaS scenario</vt:lpstr>
      <vt:lpstr>Patterns compose into E2E SaaS scenario</vt:lpstr>
      <vt:lpstr>Patterns compose into E2E SaaS scenario</vt:lpstr>
      <vt:lpstr>Introducing  “SaaS-in-a-box”</vt:lpstr>
      <vt:lpstr>Wingtip SaaS application</vt:lpstr>
      <vt:lpstr>Canonical database-per-tenant SaaS app</vt:lpstr>
      <vt:lpstr>Wingtip SaaS app architecture</vt:lpstr>
      <vt:lpstr>demos</vt:lpstr>
      <vt:lpstr>Exploring the patterns  walkthroughs of several of the design and management patterns explored in the tutorials</vt:lpstr>
      <vt:lpstr>PowerPoint Presentation</vt:lpstr>
      <vt:lpstr>Mapping tenants to databases</vt:lpstr>
      <vt:lpstr>Managing unpredictable tenant workloads</vt:lpstr>
      <vt:lpstr>PowerPoint Presentation</vt:lpstr>
      <vt:lpstr>Elastic pool usage profile</vt:lpstr>
      <vt:lpstr>Distributed query across tenant databases</vt:lpstr>
      <vt:lpstr>Schema management at scale</vt:lpstr>
      <vt:lpstr>Extract tenant data into an analytics DB or DW</vt:lpstr>
      <vt:lpstr>Tenant database recovery…</vt:lpstr>
      <vt:lpstr>Tenant database recovery: in parallel</vt:lpstr>
      <vt:lpstr>Tenant database recovery: in-place</vt:lpstr>
      <vt:lpstr>Enable search over distributed tenant data </vt:lpstr>
      <vt:lpstr>Resources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Microsoft Build 2017</dc:subject>
  <dc:creator>&lt;Speaker name here&gt;</dc:creator>
  <cp:keywords>Microsoft Build 2017</cp:keywords>
  <dc:description>Template: Mitchell Derrey, Silver Fox Productions_x000d_
Formatting: _x000d_
Audience Type:</dc:description>
  <cp:lastModifiedBy>Bill Gibson</cp:lastModifiedBy>
  <cp:revision>661</cp:revision>
  <dcterms:created xsi:type="dcterms:W3CDTF">2014-06-10T19:28:25Z</dcterms:created>
  <dcterms:modified xsi:type="dcterms:W3CDTF">2017-06-30T22:27:33Z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0x010100086A4749253A78479C5203DE08AE62B5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53;#Washington State Convention and Trade Center|2ebf141d-f871-4cc9-bf08-f87f112ab464</vt:lpwstr>
  </property>
  <property fmtid="{D5CDD505-2E9C-101B-9397-08002B2CF9AE}" pid="7" name="Track">
    <vt:lpwstr/>
  </property>
  <property fmtid="{D5CDD505-2E9C-101B-9397-08002B2CF9AE}" pid="8" name="Event Location">
    <vt:lpwstr>52;#Seattle|54f46ed2-c77e-4a59-b182-a4171fdb0d11</vt:lpwstr>
  </property>
  <property fmtid="{D5CDD505-2E9C-101B-9397-08002B2CF9AE}" pid="9" name="Campaign">
    <vt:lpwstr/>
  </property>
  <property fmtid="{D5CDD505-2E9C-101B-9397-08002B2CF9AE}" pid="10" name="IsMyDocuments">
    <vt:bool>true</vt:bool>
  </property>
  <property fmtid="{D5CDD505-2E9C-101B-9397-08002B2CF9AE}" pid="11" name="TaxKeyword">
    <vt:lpwstr>315;#Microsoft Build 2017|0407fc0d-d203-4d0a-848e-0398e286e7e2</vt:lpwstr>
  </property>
  <property fmtid="{D5CDD505-2E9C-101B-9397-08002B2CF9AE}" pid="12" name="Audience1">
    <vt:lpwstr>316;#developers|8e4a08dc-5d95-4156-ab65-f22579a1592a</vt:lpwstr>
  </property>
  <property fmtid="{D5CDD505-2E9C-101B-9397-08002B2CF9AE}" pid="13" name="Event Name">
    <vt:lpwstr>47;#Build|58542b36-5bf5-46a6-a53f-a41fb7a73785</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billgib@microsoft.com</vt:lpwstr>
  </property>
  <property fmtid="{D5CDD505-2E9C-101B-9397-08002B2CF9AE}" pid="18" name="MSIP_Label_f42aa342-8706-4288-bd11-ebb85995028c_SetDate">
    <vt:lpwstr>2017-05-09T19:17:56.3562713-07:00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