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7" r:id="rId5"/>
    <p:sldId id="269" r:id="rId6"/>
    <p:sldId id="272" r:id="rId7"/>
    <p:sldId id="277" r:id="rId8"/>
    <p:sldId id="282" r:id="rId9"/>
    <p:sldId id="261" r:id="rId10"/>
    <p:sldId id="283" r:id="rId11"/>
    <p:sldId id="284" r:id="rId12"/>
    <p:sldId id="274" r:id="rId13"/>
    <p:sldId id="262" r:id="rId14"/>
    <p:sldId id="265" r:id="rId15"/>
    <p:sldId id="275" r:id="rId16"/>
    <p:sldId id="276" r:id="rId17"/>
    <p:sldId id="278" r:id="rId18"/>
    <p:sldId id="268" r:id="rId19"/>
    <p:sldId id="266" r:id="rId20"/>
    <p:sldId id="280" r:id="rId21"/>
    <p:sldId id="285" r:id="rId22"/>
    <p:sldId id="270" r:id="rId23"/>
    <p:sldId id="286" r:id="rId24"/>
    <p:sldId id="288" r:id="rId25"/>
    <p:sldId id="273" r:id="rId26"/>
    <p:sldId id="271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9652-5EB7-44C0-9573-5FCED567D673}" type="doc">
      <dgm:prSet loTypeId="urn:microsoft.com/office/officeart/2005/8/layout/hProcess11" loCatId="process" qsTypeId="urn:microsoft.com/office/officeart/2005/8/quickstyle/3d6" qsCatId="3D" csTypeId="urn:microsoft.com/office/officeart/2005/8/colors/accent1_2" csCatId="accent1" phldr="1"/>
      <dgm:spPr/>
    </dgm:pt>
    <dgm:pt modelId="{444E38A5-895A-45AC-BDE3-6A6AFA2863E8}">
      <dgm:prSet phldrT="[文本]"/>
      <dgm:spPr/>
      <dgm:t>
        <a:bodyPr/>
        <a:lstStyle/>
        <a:p>
          <a:r>
            <a:rPr lang="en-US" altLang="zh-CN" dirty="0" err="1"/>
            <a:t>Sphereface</a:t>
          </a:r>
          <a:r>
            <a:rPr lang="en-US" altLang="zh-CN" dirty="0"/>
            <a:t> CVPR2017</a:t>
          </a:r>
          <a:endParaRPr lang="zh-CN" altLang="en-US" dirty="0"/>
        </a:p>
      </dgm:t>
    </dgm:pt>
    <dgm:pt modelId="{907851DE-D716-42F9-8A17-EFE1E5FAEAF5}" type="parTrans" cxnId="{FD751482-ACED-4D49-9706-9FE3F8BB1C0E}">
      <dgm:prSet/>
      <dgm:spPr/>
      <dgm:t>
        <a:bodyPr/>
        <a:lstStyle/>
        <a:p>
          <a:endParaRPr lang="zh-CN" altLang="en-US"/>
        </a:p>
      </dgm:t>
    </dgm:pt>
    <dgm:pt modelId="{BB33C2DE-0121-4220-806C-F749FD516D4A}" type="sibTrans" cxnId="{FD751482-ACED-4D49-9706-9FE3F8BB1C0E}">
      <dgm:prSet/>
      <dgm:spPr/>
      <dgm:t>
        <a:bodyPr/>
        <a:lstStyle/>
        <a:p>
          <a:endParaRPr lang="zh-CN" altLang="en-US"/>
        </a:p>
      </dgm:t>
    </dgm:pt>
    <dgm:pt modelId="{477EE79D-EB8C-4330-A0D1-CC65C34E6C8D}">
      <dgm:prSet phldrT="[文本]"/>
      <dgm:spPr/>
      <dgm:t>
        <a:bodyPr/>
        <a:lstStyle/>
        <a:p>
          <a:r>
            <a:rPr lang="en-US" altLang="zh-CN" dirty="0" err="1"/>
            <a:t>CosFace</a:t>
          </a:r>
          <a:r>
            <a:rPr lang="en-US" altLang="zh-CN" dirty="0"/>
            <a:t> CVPR2018</a:t>
          </a:r>
          <a:endParaRPr lang="zh-CN" altLang="en-US" dirty="0"/>
        </a:p>
      </dgm:t>
    </dgm:pt>
    <dgm:pt modelId="{15C9242C-DDB0-49F8-8935-B2C0D19ECDC1}" type="parTrans" cxnId="{FE877AAF-1B8B-469C-861D-FFBF4C2E1AAB}">
      <dgm:prSet/>
      <dgm:spPr/>
      <dgm:t>
        <a:bodyPr/>
        <a:lstStyle/>
        <a:p>
          <a:endParaRPr lang="zh-CN" altLang="en-US"/>
        </a:p>
      </dgm:t>
    </dgm:pt>
    <dgm:pt modelId="{562BD760-6045-4199-88DE-1D66AAB9CFC6}" type="sibTrans" cxnId="{FE877AAF-1B8B-469C-861D-FFBF4C2E1AAB}">
      <dgm:prSet/>
      <dgm:spPr/>
      <dgm:t>
        <a:bodyPr/>
        <a:lstStyle/>
        <a:p>
          <a:endParaRPr lang="zh-CN" altLang="en-US"/>
        </a:p>
      </dgm:t>
    </dgm:pt>
    <dgm:pt modelId="{984290B7-2D60-41B6-A882-E75965BC293B}">
      <dgm:prSet phldrT="[文本]"/>
      <dgm:spPr/>
      <dgm:t>
        <a:bodyPr/>
        <a:lstStyle/>
        <a:p>
          <a:r>
            <a:rPr lang="en-US" altLang="zh-CN" dirty="0" err="1"/>
            <a:t>VggFace</a:t>
          </a:r>
          <a:r>
            <a:rPr lang="en-US" altLang="zh-CN" dirty="0"/>
            <a:t> BMVC2015</a:t>
          </a:r>
          <a:endParaRPr lang="zh-CN" altLang="en-US" dirty="0"/>
        </a:p>
      </dgm:t>
    </dgm:pt>
    <dgm:pt modelId="{FB50B5E2-4E6E-461E-BA84-B51EDF6BBE2A}" type="parTrans" cxnId="{109EABD8-EC63-4589-B79C-FADD8D827191}">
      <dgm:prSet/>
      <dgm:spPr/>
      <dgm:t>
        <a:bodyPr/>
        <a:lstStyle/>
        <a:p>
          <a:endParaRPr lang="zh-CN" altLang="en-US"/>
        </a:p>
      </dgm:t>
    </dgm:pt>
    <dgm:pt modelId="{34F8994A-8D8F-42AC-964F-99004B2686B2}" type="sibTrans" cxnId="{109EABD8-EC63-4589-B79C-FADD8D827191}">
      <dgm:prSet/>
      <dgm:spPr/>
      <dgm:t>
        <a:bodyPr/>
        <a:lstStyle/>
        <a:p>
          <a:endParaRPr lang="zh-CN" altLang="en-US"/>
        </a:p>
      </dgm:t>
    </dgm:pt>
    <dgm:pt modelId="{B6FB68B1-32EA-4107-BA7A-B67929F97281}">
      <dgm:prSet phldrT="[文本]"/>
      <dgm:spPr/>
      <dgm:t>
        <a:bodyPr/>
        <a:lstStyle/>
        <a:p>
          <a:r>
            <a:rPr lang="en-US" altLang="zh-CN" dirty="0" err="1"/>
            <a:t>CenterLoss</a:t>
          </a:r>
          <a:r>
            <a:rPr lang="en-US" altLang="zh-CN" dirty="0"/>
            <a:t> ECCV2016</a:t>
          </a:r>
          <a:endParaRPr lang="zh-CN" altLang="en-US" dirty="0"/>
        </a:p>
      </dgm:t>
    </dgm:pt>
    <dgm:pt modelId="{47560B14-48E3-449A-AE87-1842F7F6A0A3}" type="parTrans" cxnId="{BD3DA6AD-41BA-4694-95D2-6B3E4D0660FA}">
      <dgm:prSet/>
      <dgm:spPr/>
      <dgm:t>
        <a:bodyPr/>
        <a:lstStyle/>
        <a:p>
          <a:endParaRPr lang="zh-CN" altLang="en-US"/>
        </a:p>
      </dgm:t>
    </dgm:pt>
    <dgm:pt modelId="{A9C13A3E-A78A-4D34-BBA0-9FA7A078F477}" type="sibTrans" cxnId="{BD3DA6AD-41BA-4694-95D2-6B3E4D0660FA}">
      <dgm:prSet/>
      <dgm:spPr/>
      <dgm:t>
        <a:bodyPr/>
        <a:lstStyle/>
        <a:p>
          <a:endParaRPr lang="zh-CN" altLang="en-US"/>
        </a:p>
      </dgm:t>
    </dgm:pt>
    <dgm:pt modelId="{F7C2D45E-0F62-4E62-8D66-0B10CDAD9461}">
      <dgm:prSet phldrT="[文本]"/>
      <dgm:spPr/>
      <dgm:t>
        <a:bodyPr/>
        <a:lstStyle/>
        <a:p>
          <a:r>
            <a:rPr lang="en-US" altLang="zh-CN" dirty="0" err="1"/>
            <a:t>SeetaFace</a:t>
          </a:r>
          <a:r>
            <a:rPr lang="en-US" altLang="zh-CN" dirty="0"/>
            <a:t> 2016</a:t>
          </a:r>
          <a:endParaRPr lang="zh-CN" altLang="en-US" dirty="0"/>
        </a:p>
      </dgm:t>
    </dgm:pt>
    <dgm:pt modelId="{7C2B7BEB-FF48-4C61-A276-924C77B23DE0}" type="parTrans" cxnId="{1F259FBA-BBEB-4F75-BABC-6502CCB06DF7}">
      <dgm:prSet/>
      <dgm:spPr/>
      <dgm:t>
        <a:bodyPr/>
        <a:lstStyle/>
        <a:p>
          <a:endParaRPr lang="zh-CN" altLang="en-US"/>
        </a:p>
      </dgm:t>
    </dgm:pt>
    <dgm:pt modelId="{5CDA1CD4-6D94-404D-A4DB-16CA4F22C443}" type="sibTrans" cxnId="{1F259FBA-BBEB-4F75-BABC-6502CCB06DF7}">
      <dgm:prSet/>
      <dgm:spPr/>
      <dgm:t>
        <a:bodyPr/>
        <a:lstStyle/>
        <a:p>
          <a:endParaRPr lang="zh-CN" altLang="en-US"/>
        </a:p>
      </dgm:t>
    </dgm:pt>
    <dgm:pt modelId="{C4BBF796-3E58-432F-B073-BE49658FDF5D}" type="pres">
      <dgm:prSet presAssocID="{CC7E9652-5EB7-44C0-9573-5FCED567D673}" presName="Name0" presStyleCnt="0">
        <dgm:presLayoutVars>
          <dgm:dir/>
          <dgm:resizeHandles val="exact"/>
        </dgm:presLayoutVars>
      </dgm:prSet>
      <dgm:spPr/>
    </dgm:pt>
    <dgm:pt modelId="{BCD67223-3141-4694-A65A-75CE3780E01F}" type="pres">
      <dgm:prSet presAssocID="{CC7E9652-5EB7-44C0-9573-5FCED567D673}" presName="arrow" presStyleLbl="bgShp" presStyleIdx="0" presStyleCnt="1" custLinFactNeighborX="1650" custLinFactNeighborY="0"/>
      <dgm:spPr/>
    </dgm:pt>
    <dgm:pt modelId="{C96C39FA-FF21-449A-A772-A9FCACFB9654}" type="pres">
      <dgm:prSet presAssocID="{CC7E9652-5EB7-44C0-9573-5FCED567D673}" presName="points" presStyleCnt="0"/>
      <dgm:spPr/>
    </dgm:pt>
    <dgm:pt modelId="{8DD87493-61FC-4E79-9B01-963AC2EA1B73}" type="pres">
      <dgm:prSet presAssocID="{984290B7-2D60-41B6-A882-E75965BC293B}" presName="compositeA" presStyleCnt="0"/>
      <dgm:spPr/>
    </dgm:pt>
    <dgm:pt modelId="{E809FE1D-125A-47BB-A4AC-5010C8D9F7BF}" type="pres">
      <dgm:prSet presAssocID="{984290B7-2D60-41B6-A882-E75965BC293B}" presName="textA" presStyleLbl="revTx" presStyleIdx="0" presStyleCnt="5" custLinFactNeighborX="1711" custLinFactNeighborY="-202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E22B6-9952-478B-910B-8D83ADE059FD}" type="pres">
      <dgm:prSet presAssocID="{984290B7-2D60-41B6-A882-E75965BC293B}" presName="circleA" presStyleLbl="node1" presStyleIdx="0" presStyleCnt="5"/>
      <dgm:spPr/>
    </dgm:pt>
    <dgm:pt modelId="{5C261B9B-E8E1-4C90-9F88-4A9CBF46D939}" type="pres">
      <dgm:prSet presAssocID="{984290B7-2D60-41B6-A882-E75965BC293B}" presName="spaceA" presStyleCnt="0"/>
      <dgm:spPr/>
    </dgm:pt>
    <dgm:pt modelId="{A38C3034-BEAD-4D0C-90D5-AD32AD3F3EEF}" type="pres">
      <dgm:prSet presAssocID="{34F8994A-8D8F-42AC-964F-99004B2686B2}" presName="space" presStyleCnt="0"/>
      <dgm:spPr/>
    </dgm:pt>
    <dgm:pt modelId="{0E69BAD7-C684-4FC8-B2CB-6B2AB95A0F4F}" type="pres">
      <dgm:prSet presAssocID="{B6FB68B1-32EA-4107-BA7A-B67929F97281}" presName="compositeB" presStyleCnt="0"/>
      <dgm:spPr/>
    </dgm:pt>
    <dgm:pt modelId="{44D05B3A-C1EC-49D1-B23B-961233EB845D}" type="pres">
      <dgm:prSet presAssocID="{B6FB68B1-32EA-4107-BA7A-B67929F97281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55DD6-8ABA-42F6-9D00-A5E1FBC6B38F}" type="pres">
      <dgm:prSet presAssocID="{B6FB68B1-32EA-4107-BA7A-B67929F97281}" presName="circleB" presStyleLbl="node1" presStyleIdx="1" presStyleCnt="5"/>
      <dgm:spPr/>
    </dgm:pt>
    <dgm:pt modelId="{696FAA31-50C3-462F-B820-BCB7C4DE28C7}" type="pres">
      <dgm:prSet presAssocID="{B6FB68B1-32EA-4107-BA7A-B67929F97281}" presName="spaceB" presStyleCnt="0"/>
      <dgm:spPr/>
    </dgm:pt>
    <dgm:pt modelId="{CDA832B5-82FF-4462-9ABC-5DCD609D7CC4}" type="pres">
      <dgm:prSet presAssocID="{A9C13A3E-A78A-4D34-BBA0-9FA7A078F477}" presName="space" presStyleCnt="0"/>
      <dgm:spPr/>
    </dgm:pt>
    <dgm:pt modelId="{E48A8669-9ECA-40D1-92E7-0EF3BBAA3389}" type="pres">
      <dgm:prSet presAssocID="{F7C2D45E-0F62-4E62-8D66-0B10CDAD9461}" presName="compositeA" presStyleCnt="0"/>
      <dgm:spPr/>
    </dgm:pt>
    <dgm:pt modelId="{E82F805E-3C84-4386-9C09-8E4A5439EC43}" type="pres">
      <dgm:prSet presAssocID="{F7C2D45E-0F62-4E62-8D66-0B10CDAD9461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F2486-F116-4ACB-BF50-1207D3AABCC2}" type="pres">
      <dgm:prSet presAssocID="{F7C2D45E-0F62-4E62-8D66-0B10CDAD9461}" presName="circleA" presStyleLbl="node1" presStyleIdx="2" presStyleCnt="5"/>
      <dgm:spPr/>
    </dgm:pt>
    <dgm:pt modelId="{E08BA810-D7A5-4C53-B93A-2277320C3E90}" type="pres">
      <dgm:prSet presAssocID="{F7C2D45E-0F62-4E62-8D66-0B10CDAD9461}" presName="spaceA" presStyleCnt="0"/>
      <dgm:spPr/>
    </dgm:pt>
    <dgm:pt modelId="{76491DEA-0F7A-45C4-8C34-24BE8522AA5A}" type="pres">
      <dgm:prSet presAssocID="{5CDA1CD4-6D94-404D-A4DB-16CA4F22C443}" presName="space" presStyleCnt="0"/>
      <dgm:spPr/>
    </dgm:pt>
    <dgm:pt modelId="{4C89B563-0358-4494-9BD9-9CC5DCB0DB5F}" type="pres">
      <dgm:prSet presAssocID="{444E38A5-895A-45AC-BDE3-6A6AFA2863E8}" presName="compositeB" presStyleCnt="0"/>
      <dgm:spPr/>
    </dgm:pt>
    <dgm:pt modelId="{3D9F29B1-A725-47B2-9C65-8B885B0113B5}" type="pres">
      <dgm:prSet presAssocID="{444E38A5-895A-45AC-BDE3-6A6AFA2863E8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2CDB9E-EA59-4234-8583-5D136E95BC2A}" type="pres">
      <dgm:prSet presAssocID="{444E38A5-895A-45AC-BDE3-6A6AFA2863E8}" presName="circleB" presStyleLbl="node1" presStyleIdx="3" presStyleCnt="5"/>
      <dgm:spPr/>
    </dgm:pt>
    <dgm:pt modelId="{9F1D89C3-377E-42BD-83E2-4098057D5D4F}" type="pres">
      <dgm:prSet presAssocID="{444E38A5-895A-45AC-BDE3-6A6AFA2863E8}" presName="spaceB" presStyleCnt="0"/>
      <dgm:spPr/>
    </dgm:pt>
    <dgm:pt modelId="{1B82F5E1-5481-4489-9F70-D04701BD0A80}" type="pres">
      <dgm:prSet presAssocID="{BB33C2DE-0121-4220-806C-F749FD516D4A}" presName="space" presStyleCnt="0"/>
      <dgm:spPr/>
    </dgm:pt>
    <dgm:pt modelId="{A08DEB2F-9291-4A4A-A6D9-39F8543BFB81}" type="pres">
      <dgm:prSet presAssocID="{477EE79D-EB8C-4330-A0D1-CC65C34E6C8D}" presName="compositeA" presStyleCnt="0"/>
      <dgm:spPr/>
    </dgm:pt>
    <dgm:pt modelId="{A96790BD-2325-48AF-BF9C-2725368E06BC}" type="pres">
      <dgm:prSet presAssocID="{477EE79D-EB8C-4330-A0D1-CC65C34E6C8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ED546-24F7-4C85-919A-61EE753BC979}" type="pres">
      <dgm:prSet presAssocID="{477EE79D-EB8C-4330-A0D1-CC65C34E6C8D}" presName="circleA" presStyleLbl="node1" presStyleIdx="4" presStyleCnt="5"/>
      <dgm:spPr/>
    </dgm:pt>
    <dgm:pt modelId="{2DEE9A3A-B76A-4A10-BE5C-96867E295EBD}" type="pres">
      <dgm:prSet presAssocID="{477EE79D-EB8C-4330-A0D1-CC65C34E6C8D}" presName="spaceA" presStyleCnt="0"/>
      <dgm:spPr/>
    </dgm:pt>
  </dgm:ptLst>
  <dgm:cxnLst>
    <dgm:cxn modelId="{6E79EF15-97D5-44E2-87A9-5557CA036318}" type="presOf" srcId="{CC7E9652-5EB7-44C0-9573-5FCED567D673}" destId="{C4BBF796-3E58-432F-B073-BE49658FDF5D}" srcOrd="0" destOrd="0" presId="urn:microsoft.com/office/officeart/2005/8/layout/hProcess11"/>
    <dgm:cxn modelId="{E0E161EE-BD93-4436-89F3-3AF198D02088}" type="presOf" srcId="{B6FB68B1-32EA-4107-BA7A-B67929F97281}" destId="{44D05B3A-C1EC-49D1-B23B-961233EB845D}" srcOrd="0" destOrd="0" presId="urn:microsoft.com/office/officeart/2005/8/layout/hProcess11"/>
    <dgm:cxn modelId="{563F612D-095A-4192-A4DF-8A1A7B81A2E1}" type="presOf" srcId="{F7C2D45E-0F62-4E62-8D66-0B10CDAD9461}" destId="{E82F805E-3C84-4386-9C09-8E4A5439EC43}" srcOrd="0" destOrd="0" presId="urn:microsoft.com/office/officeart/2005/8/layout/hProcess11"/>
    <dgm:cxn modelId="{1B3235BC-2B0A-4A4E-A257-4C225A15C56B}" type="presOf" srcId="{984290B7-2D60-41B6-A882-E75965BC293B}" destId="{E809FE1D-125A-47BB-A4AC-5010C8D9F7BF}" srcOrd="0" destOrd="0" presId="urn:microsoft.com/office/officeart/2005/8/layout/hProcess11"/>
    <dgm:cxn modelId="{1F259FBA-BBEB-4F75-BABC-6502CCB06DF7}" srcId="{CC7E9652-5EB7-44C0-9573-5FCED567D673}" destId="{F7C2D45E-0F62-4E62-8D66-0B10CDAD9461}" srcOrd="2" destOrd="0" parTransId="{7C2B7BEB-FF48-4C61-A276-924C77B23DE0}" sibTransId="{5CDA1CD4-6D94-404D-A4DB-16CA4F22C443}"/>
    <dgm:cxn modelId="{FE877AAF-1B8B-469C-861D-FFBF4C2E1AAB}" srcId="{CC7E9652-5EB7-44C0-9573-5FCED567D673}" destId="{477EE79D-EB8C-4330-A0D1-CC65C34E6C8D}" srcOrd="4" destOrd="0" parTransId="{15C9242C-DDB0-49F8-8935-B2C0D19ECDC1}" sibTransId="{562BD760-6045-4199-88DE-1D66AAB9CFC6}"/>
    <dgm:cxn modelId="{109EABD8-EC63-4589-B79C-FADD8D827191}" srcId="{CC7E9652-5EB7-44C0-9573-5FCED567D673}" destId="{984290B7-2D60-41B6-A882-E75965BC293B}" srcOrd="0" destOrd="0" parTransId="{FB50B5E2-4E6E-461E-BA84-B51EDF6BBE2A}" sibTransId="{34F8994A-8D8F-42AC-964F-99004B2686B2}"/>
    <dgm:cxn modelId="{BD3DA6AD-41BA-4694-95D2-6B3E4D0660FA}" srcId="{CC7E9652-5EB7-44C0-9573-5FCED567D673}" destId="{B6FB68B1-32EA-4107-BA7A-B67929F97281}" srcOrd="1" destOrd="0" parTransId="{47560B14-48E3-449A-AE87-1842F7F6A0A3}" sibTransId="{A9C13A3E-A78A-4D34-BBA0-9FA7A078F477}"/>
    <dgm:cxn modelId="{0818361A-8C2E-4BF7-BFA0-2DED4FB956BE}" type="presOf" srcId="{444E38A5-895A-45AC-BDE3-6A6AFA2863E8}" destId="{3D9F29B1-A725-47B2-9C65-8B885B0113B5}" srcOrd="0" destOrd="0" presId="urn:microsoft.com/office/officeart/2005/8/layout/hProcess11"/>
    <dgm:cxn modelId="{FD751482-ACED-4D49-9706-9FE3F8BB1C0E}" srcId="{CC7E9652-5EB7-44C0-9573-5FCED567D673}" destId="{444E38A5-895A-45AC-BDE3-6A6AFA2863E8}" srcOrd="3" destOrd="0" parTransId="{907851DE-D716-42F9-8A17-EFE1E5FAEAF5}" sibTransId="{BB33C2DE-0121-4220-806C-F749FD516D4A}"/>
    <dgm:cxn modelId="{A0CABAEF-A274-4C56-9B32-E376082A509B}" type="presOf" srcId="{477EE79D-EB8C-4330-A0D1-CC65C34E6C8D}" destId="{A96790BD-2325-48AF-BF9C-2725368E06BC}" srcOrd="0" destOrd="0" presId="urn:microsoft.com/office/officeart/2005/8/layout/hProcess11"/>
    <dgm:cxn modelId="{AEEA6509-B67B-439F-BBE6-0BD642E2B4F7}" type="presParOf" srcId="{C4BBF796-3E58-432F-B073-BE49658FDF5D}" destId="{BCD67223-3141-4694-A65A-75CE3780E01F}" srcOrd="0" destOrd="0" presId="urn:microsoft.com/office/officeart/2005/8/layout/hProcess11"/>
    <dgm:cxn modelId="{953E86A2-BB2F-4ACE-8A7B-149F7A42CE72}" type="presParOf" srcId="{C4BBF796-3E58-432F-B073-BE49658FDF5D}" destId="{C96C39FA-FF21-449A-A772-A9FCACFB9654}" srcOrd="1" destOrd="0" presId="urn:microsoft.com/office/officeart/2005/8/layout/hProcess11"/>
    <dgm:cxn modelId="{E880D40E-4E72-48DF-B145-DB2EE0C8CAB1}" type="presParOf" srcId="{C96C39FA-FF21-449A-A772-A9FCACFB9654}" destId="{8DD87493-61FC-4E79-9B01-963AC2EA1B73}" srcOrd="0" destOrd="0" presId="urn:microsoft.com/office/officeart/2005/8/layout/hProcess11"/>
    <dgm:cxn modelId="{BFEA884D-D6C3-4DF7-A787-B713B10EF7A8}" type="presParOf" srcId="{8DD87493-61FC-4E79-9B01-963AC2EA1B73}" destId="{E809FE1D-125A-47BB-A4AC-5010C8D9F7BF}" srcOrd="0" destOrd="0" presId="urn:microsoft.com/office/officeart/2005/8/layout/hProcess11"/>
    <dgm:cxn modelId="{A71C9B6D-6C25-46F6-B53D-68216097813B}" type="presParOf" srcId="{8DD87493-61FC-4E79-9B01-963AC2EA1B73}" destId="{AECE22B6-9952-478B-910B-8D83ADE059FD}" srcOrd="1" destOrd="0" presId="urn:microsoft.com/office/officeart/2005/8/layout/hProcess11"/>
    <dgm:cxn modelId="{66E9083E-573E-4895-8CB2-DC2F787C68C2}" type="presParOf" srcId="{8DD87493-61FC-4E79-9B01-963AC2EA1B73}" destId="{5C261B9B-E8E1-4C90-9F88-4A9CBF46D939}" srcOrd="2" destOrd="0" presId="urn:microsoft.com/office/officeart/2005/8/layout/hProcess11"/>
    <dgm:cxn modelId="{8122C333-0966-4BC5-A280-87A89D55D97F}" type="presParOf" srcId="{C96C39FA-FF21-449A-A772-A9FCACFB9654}" destId="{A38C3034-BEAD-4D0C-90D5-AD32AD3F3EEF}" srcOrd="1" destOrd="0" presId="urn:microsoft.com/office/officeart/2005/8/layout/hProcess11"/>
    <dgm:cxn modelId="{FF814182-5EED-4F92-9B5A-5D46276EC382}" type="presParOf" srcId="{C96C39FA-FF21-449A-A772-A9FCACFB9654}" destId="{0E69BAD7-C684-4FC8-B2CB-6B2AB95A0F4F}" srcOrd="2" destOrd="0" presId="urn:microsoft.com/office/officeart/2005/8/layout/hProcess11"/>
    <dgm:cxn modelId="{F16954D6-DD52-4F4A-B240-413051E82EDB}" type="presParOf" srcId="{0E69BAD7-C684-4FC8-B2CB-6B2AB95A0F4F}" destId="{44D05B3A-C1EC-49D1-B23B-961233EB845D}" srcOrd="0" destOrd="0" presId="urn:microsoft.com/office/officeart/2005/8/layout/hProcess11"/>
    <dgm:cxn modelId="{10A51386-C668-4961-A087-36FD9914F854}" type="presParOf" srcId="{0E69BAD7-C684-4FC8-B2CB-6B2AB95A0F4F}" destId="{5B055DD6-8ABA-42F6-9D00-A5E1FBC6B38F}" srcOrd="1" destOrd="0" presId="urn:microsoft.com/office/officeart/2005/8/layout/hProcess11"/>
    <dgm:cxn modelId="{33E27DB6-4B71-4109-85E5-D424B36379A1}" type="presParOf" srcId="{0E69BAD7-C684-4FC8-B2CB-6B2AB95A0F4F}" destId="{696FAA31-50C3-462F-B820-BCB7C4DE28C7}" srcOrd="2" destOrd="0" presId="urn:microsoft.com/office/officeart/2005/8/layout/hProcess11"/>
    <dgm:cxn modelId="{0A8BFFEF-0C8C-4BF6-B4AF-24ED4ACADA90}" type="presParOf" srcId="{C96C39FA-FF21-449A-A772-A9FCACFB9654}" destId="{CDA832B5-82FF-4462-9ABC-5DCD609D7CC4}" srcOrd="3" destOrd="0" presId="urn:microsoft.com/office/officeart/2005/8/layout/hProcess11"/>
    <dgm:cxn modelId="{4816B83C-BC93-4A51-B38B-FE0FAB3341B4}" type="presParOf" srcId="{C96C39FA-FF21-449A-A772-A9FCACFB9654}" destId="{E48A8669-9ECA-40D1-92E7-0EF3BBAA3389}" srcOrd="4" destOrd="0" presId="urn:microsoft.com/office/officeart/2005/8/layout/hProcess11"/>
    <dgm:cxn modelId="{9D586100-D103-4367-A5D3-AD4F2266EDFA}" type="presParOf" srcId="{E48A8669-9ECA-40D1-92E7-0EF3BBAA3389}" destId="{E82F805E-3C84-4386-9C09-8E4A5439EC43}" srcOrd="0" destOrd="0" presId="urn:microsoft.com/office/officeart/2005/8/layout/hProcess11"/>
    <dgm:cxn modelId="{E3670AF4-512B-44A5-9345-FFA213C9A031}" type="presParOf" srcId="{E48A8669-9ECA-40D1-92E7-0EF3BBAA3389}" destId="{3A9F2486-F116-4ACB-BF50-1207D3AABCC2}" srcOrd="1" destOrd="0" presId="urn:microsoft.com/office/officeart/2005/8/layout/hProcess11"/>
    <dgm:cxn modelId="{BE07E9BD-8FAA-4C52-BD74-0DC414DBB764}" type="presParOf" srcId="{E48A8669-9ECA-40D1-92E7-0EF3BBAA3389}" destId="{E08BA810-D7A5-4C53-B93A-2277320C3E90}" srcOrd="2" destOrd="0" presId="urn:microsoft.com/office/officeart/2005/8/layout/hProcess11"/>
    <dgm:cxn modelId="{C1487196-0999-4AEB-BAE7-19B63FA3A60D}" type="presParOf" srcId="{C96C39FA-FF21-449A-A772-A9FCACFB9654}" destId="{76491DEA-0F7A-45C4-8C34-24BE8522AA5A}" srcOrd="5" destOrd="0" presId="urn:microsoft.com/office/officeart/2005/8/layout/hProcess11"/>
    <dgm:cxn modelId="{5C8720B9-EAEA-49EE-8DCA-BBF3702FD8CF}" type="presParOf" srcId="{C96C39FA-FF21-449A-A772-A9FCACFB9654}" destId="{4C89B563-0358-4494-9BD9-9CC5DCB0DB5F}" srcOrd="6" destOrd="0" presId="urn:microsoft.com/office/officeart/2005/8/layout/hProcess11"/>
    <dgm:cxn modelId="{251F20C8-CB12-4F40-9C5C-A6E789F5C7FA}" type="presParOf" srcId="{4C89B563-0358-4494-9BD9-9CC5DCB0DB5F}" destId="{3D9F29B1-A725-47B2-9C65-8B885B0113B5}" srcOrd="0" destOrd="0" presId="urn:microsoft.com/office/officeart/2005/8/layout/hProcess11"/>
    <dgm:cxn modelId="{67895C46-FC5C-4856-8D91-57E146FE424F}" type="presParOf" srcId="{4C89B563-0358-4494-9BD9-9CC5DCB0DB5F}" destId="{C42CDB9E-EA59-4234-8583-5D136E95BC2A}" srcOrd="1" destOrd="0" presId="urn:microsoft.com/office/officeart/2005/8/layout/hProcess11"/>
    <dgm:cxn modelId="{A71A39B6-6357-4547-A3A4-84A9A705BEFF}" type="presParOf" srcId="{4C89B563-0358-4494-9BD9-9CC5DCB0DB5F}" destId="{9F1D89C3-377E-42BD-83E2-4098057D5D4F}" srcOrd="2" destOrd="0" presId="urn:microsoft.com/office/officeart/2005/8/layout/hProcess11"/>
    <dgm:cxn modelId="{25D6FE2C-1DC8-46DF-A532-C0A840E6F9D6}" type="presParOf" srcId="{C96C39FA-FF21-449A-A772-A9FCACFB9654}" destId="{1B82F5E1-5481-4489-9F70-D04701BD0A80}" srcOrd="7" destOrd="0" presId="urn:microsoft.com/office/officeart/2005/8/layout/hProcess11"/>
    <dgm:cxn modelId="{BCA38BC2-0AC0-4057-9419-AA200EEB1D5B}" type="presParOf" srcId="{C96C39FA-FF21-449A-A772-A9FCACFB9654}" destId="{A08DEB2F-9291-4A4A-A6D9-39F8543BFB81}" srcOrd="8" destOrd="0" presId="urn:microsoft.com/office/officeart/2005/8/layout/hProcess11"/>
    <dgm:cxn modelId="{E44E7309-C99B-425B-BD31-7A16BBFBA1BE}" type="presParOf" srcId="{A08DEB2F-9291-4A4A-A6D9-39F8543BFB81}" destId="{A96790BD-2325-48AF-BF9C-2725368E06BC}" srcOrd="0" destOrd="0" presId="urn:microsoft.com/office/officeart/2005/8/layout/hProcess11"/>
    <dgm:cxn modelId="{98EC14B8-1FF1-462C-8E34-62F048F9C312}" type="presParOf" srcId="{A08DEB2F-9291-4A4A-A6D9-39F8543BFB81}" destId="{511ED546-24F7-4C85-919A-61EE753BC979}" srcOrd="1" destOrd="0" presId="urn:microsoft.com/office/officeart/2005/8/layout/hProcess11"/>
    <dgm:cxn modelId="{9EF03377-C8DA-44A8-9CF3-1C4BD7CE7846}" type="presParOf" srcId="{A08DEB2F-9291-4A4A-A6D9-39F8543BFB81}" destId="{2DEE9A3A-B76A-4A10-BE5C-96867E295EB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7223-3141-4694-A65A-75CE3780E01F}">
      <dsp:nvSpPr>
        <dsp:cNvPr id="0" name=""/>
        <dsp:cNvSpPr/>
      </dsp:nvSpPr>
      <dsp:spPr>
        <a:xfrm>
          <a:off x="0" y="986936"/>
          <a:ext cx="9694334" cy="131591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9FE1D-125A-47BB-A4AC-5010C8D9F7BF}">
      <dsp:nvSpPr>
        <dsp:cNvPr id="0" name=""/>
        <dsp:cNvSpPr/>
      </dsp:nvSpPr>
      <dsp:spPr>
        <a:xfrm>
          <a:off x="32517" y="0"/>
          <a:ext cx="1676390" cy="13159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/>
            <a:t>VggFace</a:t>
          </a:r>
          <a:r>
            <a:rPr lang="en-US" altLang="zh-CN" sz="2100" kern="1200" dirty="0"/>
            <a:t> BMVC2015</a:t>
          </a:r>
          <a:endParaRPr lang="zh-CN" altLang="en-US" sz="2100" kern="1200" dirty="0"/>
        </a:p>
      </dsp:txBody>
      <dsp:txXfrm>
        <a:off x="32517" y="0"/>
        <a:ext cx="1676390" cy="1315914"/>
      </dsp:txXfrm>
    </dsp:sp>
    <dsp:sp modelId="{AECE22B6-9952-478B-910B-8D83ADE059FD}">
      <dsp:nvSpPr>
        <dsp:cNvPr id="0" name=""/>
        <dsp:cNvSpPr/>
      </dsp:nvSpPr>
      <dsp:spPr>
        <a:xfrm>
          <a:off x="677540" y="1480404"/>
          <a:ext cx="328978" cy="32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05B3A-C1EC-49D1-B23B-961233EB845D}">
      <dsp:nvSpPr>
        <dsp:cNvPr id="0" name=""/>
        <dsp:cNvSpPr/>
      </dsp:nvSpPr>
      <dsp:spPr>
        <a:xfrm>
          <a:off x="1764044" y="1973872"/>
          <a:ext cx="1676390" cy="13159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/>
            <a:t>CenterLoss</a:t>
          </a:r>
          <a:r>
            <a:rPr lang="en-US" altLang="zh-CN" sz="2100" kern="1200" dirty="0"/>
            <a:t> ECCV2016</a:t>
          </a:r>
          <a:endParaRPr lang="zh-CN" altLang="en-US" sz="2100" kern="1200" dirty="0"/>
        </a:p>
      </dsp:txBody>
      <dsp:txXfrm>
        <a:off x="1764044" y="1973872"/>
        <a:ext cx="1676390" cy="1315914"/>
      </dsp:txXfrm>
    </dsp:sp>
    <dsp:sp modelId="{5B055DD6-8ABA-42F6-9D00-A5E1FBC6B38F}">
      <dsp:nvSpPr>
        <dsp:cNvPr id="0" name=""/>
        <dsp:cNvSpPr/>
      </dsp:nvSpPr>
      <dsp:spPr>
        <a:xfrm>
          <a:off x="2437750" y="1480404"/>
          <a:ext cx="328978" cy="32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F805E-3C84-4386-9C09-8E4A5439EC43}">
      <dsp:nvSpPr>
        <dsp:cNvPr id="0" name=""/>
        <dsp:cNvSpPr/>
      </dsp:nvSpPr>
      <dsp:spPr>
        <a:xfrm>
          <a:off x="3524254" y="0"/>
          <a:ext cx="1676390" cy="13159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/>
            <a:t>SeetaFace</a:t>
          </a:r>
          <a:r>
            <a:rPr lang="en-US" altLang="zh-CN" sz="2100" kern="1200" dirty="0"/>
            <a:t> 2016</a:t>
          </a:r>
          <a:endParaRPr lang="zh-CN" altLang="en-US" sz="2100" kern="1200" dirty="0"/>
        </a:p>
      </dsp:txBody>
      <dsp:txXfrm>
        <a:off x="3524254" y="0"/>
        <a:ext cx="1676390" cy="1315914"/>
      </dsp:txXfrm>
    </dsp:sp>
    <dsp:sp modelId="{3A9F2486-F116-4ACB-BF50-1207D3AABCC2}">
      <dsp:nvSpPr>
        <dsp:cNvPr id="0" name=""/>
        <dsp:cNvSpPr/>
      </dsp:nvSpPr>
      <dsp:spPr>
        <a:xfrm>
          <a:off x="4197960" y="1480404"/>
          <a:ext cx="328978" cy="32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9F29B1-A725-47B2-9C65-8B885B0113B5}">
      <dsp:nvSpPr>
        <dsp:cNvPr id="0" name=""/>
        <dsp:cNvSpPr/>
      </dsp:nvSpPr>
      <dsp:spPr>
        <a:xfrm>
          <a:off x="5284465" y="1973872"/>
          <a:ext cx="1676390" cy="13159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/>
            <a:t>Sphereface</a:t>
          </a:r>
          <a:r>
            <a:rPr lang="en-US" altLang="zh-CN" sz="2100" kern="1200" dirty="0"/>
            <a:t> CVPR2017</a:t>
          </a:r>
          <a:endParaRPr lang="zh-CN" altLang="en-US" sz="2100" kern="1200" dirty="0"/>
        </a:p>
      </dsp:txBody>
      <dsp:txXfrm>
        <a:off x="5284465" y="1973872"/>
        <a:ext cx="1676390" cy="1315914"/>
      </dsp:txXfrm>
    </dsp:sp>
    <dsp:sp modelId="{C42CDB9E-EA59-4234-8583-5D136E95BC2A}">
      <dsp:nvSpPr>
        <dsp:cNvPr id="0" name=""/>
        <dsp:cNvSpPr/>
      </dsp:nvSpPr>
      <dsp:spPr>
        <a:xfrm>
          <a:off x="5958171" y="1480404"/>
          <a:ext cx="328978" cy="32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790BD-2325-48AF-BF9C-2725368E06BC}">
      <dsp:nvSpPr>
        <dsp:cNvPr id="0" name=""/>
        <dsp:cNvSpPr/>
      </dsp:nvSpPr>
      <dsp:spPr>
        <a:xfrm>
          <a:off x="7044675" y="0"/>
          <a:ext cx="1676390" cy="131591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/>
            <a:t>CosFace</a:t>
          </a:r>
          <a:r>
            <a:rPr lang="en-US" altLang="zh-CN" sz="2100" kern="1200" dirty="0"/>
            <a:t> CVPR2018</a:t>
          </a:r>
          <a:endParaRPr lang="zh-CN" altLang="en-US" sz="2100" kern="1200" dirty="0"/>
        </a:p>
      </dsp:txBody>
      <dsp:txXfrm>
        <a:off x="7044675" y="0"/>
        <a:ext cx="1676390" cy="1315914"/>
      </dsp:txXfrm>
    </dsp:sp>
    <dsp:sp modelId="{511ED546-24F7-4C85-919A-61EE753BC979}">
      <dsp:nvSpPr>
        <dsp:cNvPr id="0" name=""/>
        <dsp:cNvSpPr/>
      </dsp:nvSpPr>
      <dsp:spPr>
        <a:xfrm>
          <a:off x="7718381" y="1480404"/>
          <a:ext cx="328978" cy="32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9C03-053A-4609-9495-DC9C7C10C59A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8630E-B7DC-4986-A716-F0AA3FFD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013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630E-B7DC-4986-A716-F0AA3FFDD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37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630E-B7DC-4986-A716-F0AA3FFDD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7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630E-B7DC-4986-A716-F0AA3FFDD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630E-B7DC-4986-A716-F0AA3FFDD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6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6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745B-2D22-46A1-933A-B69EC097040E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6D4E5-A56C-4E42-B58A-14279CA38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9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V="1">
            <a:off x="4234" y="6167968"/>
            <a:ext cx="12181417" cy="11641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sp>
        <p:nvSpPr>
          <p:cNvPr id="5" name="椭圆 4"/>
          <p:cNvSpPr/>
          <p:nvPr/>
        </p:nvSpPr>
        <p:spPr>
          <a:xfrm>
            <a:off x="10301817" y="5687484"/>
            <a:ext cx="1219200" cy="11112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sp>
        <p:nvSpPr>
          <p:cNvPr id="9" name="椭圆 8"/>
          <p:cNvSpPr/>
          <p:nvPr/>
        </p:nvSpPr>
        <p:spPr>
          <a:xfrm>
            <a:off x="8496301" y="5742518"/>
            <a:ext cx="1259417" cy="11091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4101" name="Picture 4" descr="C:\Users\Administrator\Desktop\6159252dd42a28349e4caa135bb5c9ea14cebfc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967" y="5649384"/>
            <a:ext cx="1102784" cy="114934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Picture 5" descr="C:\Users\Administrator\Desktop\br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5" y="5706533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5" name="文本框 5"/>
          <p:cNvSpPr txBox="1"/>
          <p:nvPr/>
        </p:nvSpPr>
        <p:spPr>
          <a:xfrm>
            <a:off x="131233" y="6328834"/>
            <a:ext cx="16448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</a:rPr>
              <a:t>2018.09.02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8224" y="1808592"/>
            <a:ext cx="1155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2018 BRL Summer School </a:t>
            </a:r>
          </a:p>
          <a:p>
            <a:pPr algn="ctr"/>
            <a:r>
              <a:rPr lang="en-US" altLang="zh-CN" sz="4800" dirty="0"/>
              <a:t>Face Recognition Project Demonstration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6301" y="4959606"/>
            <a:ext cx="34927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闫蔚然 孙世辰 张静宸 周秀蓉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7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"/>
    </mc:Choice>
    <mc:Fallback xmlns="">
      <p:transition spd="slow" advTm="157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6131" y="2446167"/>
            <a:ext cx="11735806" cy="2611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/>
              <a:t>IJB-A</a:t>
            </a:r>
            <a:r>
              <a:rPr lang="zh-CN" altLang="en-US" sz="2800" dirty="0"/>
              <a:t>：</a:t>
            </a:r>
            <a:r>
              <a:rPr lang="en-US" altLang="zh-CN" sz="2800" dirty="0"/>
              <a:t>486</a:t>
            </a:r>
            <a:r>
              <a:rPr lang="zh-CN" altLang="en-US" sz="2800" dirty="0"/>
              <a:t>个对象，</a:t>
            </a:r>
            <a:r>
              <a:rPr lang="en-US" altLang="zh-CN" sz="2800" dirty="0"/>
              <a:t>24327</a:t>
            </a:r>
            <a:r>
              <a:rPr lang="zh-CN" altLang="en-US" sz="2800" dirty="0"/>
              <a:t>张图，共计</a:t>
            </a:r>
            <a:r>
              <a:rPr lang="en-US" altLang="zh-CN" sz="2800" dirty="0"/>
              <a:t>49759</a:t>
            </a:r>
            <a:r>
              <a:rPr lang="zh-CN" altLang="en-US" sz="2800" dirty="0"/>
              <a:t>个人脸。通过人脸截取、数据去重、通道数转换、检测对齐等操作得到处理后的数据集。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  ROC</a:t>
            </a:r>
            <a:r>
              <a:rPr lang="zh-CN" altLang="en-US" sz="2800" dirty="0"/>
              <a:t>：组织了</a:t>
            </a:r>
            <a:r>
              <a:rPr lang="en-US" altLang="zh-CN" sz="2800" dirty="0"/>
              <a:t>4860</a:t>
            </a:r>
            <a:r>
              <a:rPr lang="zh-CN" altLang="en-US" sz="2800" dirty="0"/>
              <a:t>对正负样本对、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  CMC</a:t>
            </a:r>
            <a:r>
              <a:rPr lang="zh-CN" altLang="en-US" sz="2800" dirty="0"/>
              <a:t>：</a:t>
            </a:r>
            <a:r>
              <a:rPr lang="en-US" altLang="zh-CN" sz="2800" dirty="0"/>
              <a:t>gallery</a:t>
            </a:r>
            <a:r>
              <a:rPr lang="zh-CN" altLang="en-US" sz="2800" dirty="0"/>
              <a:t>：</a:t>
            </a:r>
            <a:r>
              <a:rPr lang="en-US" altLang="zh-CN" sz="2800" dirty="0"/>
              <a:t>472   probe</a:t>
            </a:r>
            <a:r>
              <a:rPr lang="zh-CN" altLang="en-US" sz="2800" dirty="0"/>
              <a:t>：</a:t>
            </a:r>
            <a:r>
              <a:rPr lang="en-US" altLang="zh-CN" sz="2800" dirty="0"/>
              <a:t>1639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数据集组织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751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51"/>
    </mc:Choice>
    <mc:Fallback xmlns="">
      <p:transition spd="slow" advTm="4155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476212" y="263660"/>
            <a:ext cx="523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ROC</a:t>
            </a:r>
            <a:r>
              <a:rPr lang="zh-CN" altLang="en-US" sz="4800" dirty="0"/>
              <a:t>：</a:t>
            </a:r>
            <a:r>
              <a:rPr lang="en-US" altLang="zh-CN" sz="4800" dirty="0"/>
              <a:t> </a:t>
            </a:r>
            <a:r>
              <a:rPr lang="en-US" altLang="zh-CN" sz="4800" dirty="0" err="1"/>
              <a:t>Multi_Dim</a:t>
            </a:r>
            <a:endParaRPr lang="en-US" altLang="zh-CN" sz="4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65776"/>
              </p:ext>
            </p:extLst>
          </p:nvPr>
        </p:nvGraphicFramePr>
        <p:xfrm>
          <a:off x="1611404" y="2649069"/>
          <a:ext cx="8969191" cy="24432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FAR=0.001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0.428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0.977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0.298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AUC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0.9987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0.9965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0.9929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0.9245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0.6923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23606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0AFFE19-5750-45BA-8BA4-3FACDCD92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0" y="1299146"/>
            <a:ext cx="10845800" cy="54341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466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4"/>
    </mc:Choice>
    <mc:Fallback xmlns="">
      <p:transition spd="slow" advTm="36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3" y="247526"/>
            <a:ext cx="42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ROC</a:t>
            </a:r>
            <a:r>
              <a:rPr lang="zh-CN" altLang="en-US" sz="4800" dirty="0"/>
              <a:t>：</a:t>
            </a:r>
            <a:r>
              <a:rPr lang="en-US" altLang="zh-CN" sz="4800" dirty="0"/>
              <a:t>LFW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00702"/>
              </p:ext>
            </p:extLst>
          </p:nvPr>
        </p:nvGraphicFramePr>
        <p:xfrm>
          <a:off x="1611404" y="2649069"/>
          <a:ext cx="8969191" cy="24432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FAR=0.001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0.905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0.445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0.323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0.604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AUC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0.9990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0.9976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0.9994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0.9641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0.9691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866551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46CF8A6-15CB-4018-B1F8-E479DF24C3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2392" r="4696" b="4085"/>
          <a:stretch/>
        </p:blipFill>
        <p:spPr>
          <a:xfrm>
            <a:off x="1255665" y="1519769"/>
            <a:ext cx="10026106" cy="53428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652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68"/>
    </mc:Choice>
    <mc:Fallback xmlns="">
      <p:transition spd="slow" advTm="59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3" y="247526"/>
            <a:ext cx="42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ROC</a:t>
            </a:r>
            <a:r>
              <a:rPr lang="zh-CN" altLang="en-US" sz="4800" dirty="0"/>
              <a:t>：</a:t>
            </a:r>
            <a:r>
              <a:rPr lang="en-US" altLang="zh-CN" sz="4800" dirty="0"/>
              <a:t>IJB-A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49586"/>
              </p:ext>
            </p:extLst>
          </p:nvPr>
        </p:nvGraphicFramePr>
        <p:xfrm>
          <a:off x="1611404" y="2649069"/>
          <a:ext cx="8969191" cy="24432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FAR=0.001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0.690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0.638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0.194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0.079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FAR=0.01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0.838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0.737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0.330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FAR=0.1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0.939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0.671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0.600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AUC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0.9691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0.9745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0.8927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0.9401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0.8424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5590455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0CCC565-B7CC-4CBA-A15B-CC2927AFB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0" y="1556681"/>
            <a:ext cx="10580595" cy="53013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7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55"/>
    </mc:Choice>
    <mc:Fallback xmlns="">
      <p:transition spd="slow" advTm="62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3" y="247526"/>
            <a:ext cx="5125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CMC</a:t>
            </a:r>
            <a:r>
              <a:rPr lang="zh-CN" altLang="en-US" sz="4800" dirty="0"/>
              <a:t>：</a:t>
            </a:r>
            <a:r>
              <a:rPr lang="en-US" altLang="zh-CN" sz="4800" dirty="0" err="1"/>
              <a:t>Multi_Dim</a:t>
            </a:r>
            <a:endParaRPr lang="en-US" altLang="zh-CN" sz="4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1404" y="2649069"/>
          <a:ext cx="8969191" cy="19938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98.18%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97.60%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95.66%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54.86%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40.94%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99.54%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98.92%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98.06%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61.46%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48.80%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Rank10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99.66%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99.09%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98.43%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67.24%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57.46%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623F220-F839-4682-B1E1-B27D6B3AF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20" y="1519769"/>
            <a:ext cx="10363200" cy="5192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0666DB9-6F5C-45CF-AEDD-3BCDDA1B4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00" y="1503635"/>
            <a:ext cx="10363200" cy="5192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25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89"/>
    </mc:Choice>
    <mc:Fallback xmlns="">
      <p:transition spd="slow" advTm="224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3" y="247526"/>
            <a:ext cx="42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CMC</a:t>
            </a:r>
            <a:r>
              <a:rPr lang="zh-CN" altLang="en-US" sz="4800" dirty="0"/>
              <a:t>：</a:t>
            </a:r>
            <a:r>
              <a:rPr lang="en-US" altLang="zh-CN" sz="4800" dirty="0"/>
              <a:t>LFW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1404" y="2649069"/>
          <a:ext cx="8969191" cy="19938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93.51%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73.85%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71.96%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47.26%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29.56%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97.14%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80.63%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90.79%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82.28%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36.59%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Rank10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97.92%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84.32%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92.06%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82.58%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44.89%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9AE6560-5A1C-4930-94A5-79F5CFEAA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377411"/>
            <a:ext cx="9976831" cy="5480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36"/>
    </mc:Choice>
    <mc:Fallback xmlns="">
      <p:transition spd="slow" advTm="29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3" y="247526"/>
            <a:ext cx="424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CMC</a:t>
            </a:r>
            <a:r>
              <a:rPr lang="zh-CN" altLang="en-US" sz="4800" dirty="0"/>
              <a:t>：</a:t>
            </a:r>
            <a:r>
              <a:rPr lang="en-US" altLang="zh-CN" sz="4800" dirty="0"/>
              <a:t>IJB-A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5FA5018E-4D09-4509-B2A3-2A9B2978BF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1404" y="2649069"/>
          <a:ext cx="8969191" cy="199381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35726">
                  <a:extLst>
                    <a:ext uri="{9D8B030D-6E8A-4147-A177-3AD203B41FA5}">
                      <a16:colId xmlns="" xmlns:a16="http://schemas.microsoft.com/office/drawing/2014/main" val="207820481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83696762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3440273079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443908783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1055802020"/>
                    </a:ext>
                  </a:extLst>
                </a:gridCol>
                <a:gridCol w="1486693">
                  <a:extLst>
                    <a:ext uri="{9D8B030D-6E8A-4147-A177-3AD203B41FA5}">
                      <a16:colId xmlns="" xmlns:a16="http://schemas.microsoft.com/office/drawing/2014/main" val="2471778749"/>
                    </a:ext>
                  </a:extLst>
                </a:gridCol>
              </a:tblGrid>
              <a:tr h="6454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CenterLoss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SphereFace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CosFace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VggFace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SeetaFace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72085548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82.23%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75.39%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61.90%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45.67%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20.01%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621623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87.26%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84.51%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69.68%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52.81%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27.14%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1203864"/>
                  </a:ext>
                </a:extLst>
              </a:tr>
              <a:tr h="449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Rank10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90.25%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87.88%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73.93%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59.25%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35.12%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9483023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FD3F6FD-CEE4-4B73-8D1C-9D5D1DBCA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4" y="1462783"/>
            <a:ext cx="9670767" cy="53087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970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9"/>
    </mc:Choice>
    <mc:Fallback xmlns="">
      <p:transition spd="slow" advTm="104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评估小结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0466" y="1503635"/>
            <a:ext cx="10778067" cy="51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CenterLoss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SpherFace</a:t>
            </a:r>
            <a:r>
              <a:rPr lang="zh-CN" altLang="en-US" sz="2400" dirty="0"/>
              <a:t>是人脸识别效果较好的两个模型，这两个模型在</a:t>
            </a:r>
            <a:r>
              <a:rPr lang="en-US" altLang="zh-CN" sz="2400" dirty="0"/>
              <a:t>LFW</a:t>
            </a:r>
            <a:r>
              <a:rPr lang="zh-CN" altLang="en-US" sz="2400" dirty="0"/>
              <a:t>、</a:t>
            </a:r>
            <a:r>
              <a:rPr lang="en-US" altLang="zh-CN" sz="2400" dirty="0"/>
              <a:t>Multi-Dim</a:t>
            </a:r>
            <a:r>
              <a:rPr lang="zh-CN" altLang="en-US" sz="2400" dirty="0"/>
              <a:t>、</a:t>
            </a:r>
            <a:r>
              <a:rPr lang="en-US" altLang="zh-CN" sz="2400" dirty="0"/>
              <a:t>IJB-A</a:t>
            </a:r>
            <a:r>
              <a:rPr lang="zh-CN" altLang="en-US" sz="2400" dirty="0"/>
              <a:t>这三个数据集上识别率都略高于其他模型。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SphereFace</a:t>
            </a:r>
            <a:r>
              <a:rPr lang="zh-CN" altLang="en-US" sz="2400" dirty="0"/>
              <a:t>在</a:t>
            </a:r>
            <a:r>
              <a:rPr lang="en-US" altLang="zh-CN" sz="2400" dirty="0"/>
              <a:t>Multi-Dim</a:t>
            </a:r>
            <a:r>
              <a:rPr lang="zh-CN" altLang="en-US" sz="2400" dirty="0"/>
              <a:t>这样约束条件下的数据集上效果更好</a:t>
            </a:r>
            <a:endParaRPr lang="en-US" altLang="zh-CN" sz="2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CenterLoss</a:t>
            </a:r>
            <a:r>
              <a:rPr lang="zh-CN" altLang="en-US" sz="2400" dirty="0"/>
              <a:t>在</a:t>
            </a:r>
            <a:r>
              <a:rPr lang="en-US" altLang="zh-CN" sz="2400" dirty="0"/>
              <a:t>LFW</a:t>
            </a:r>
            <a:r>
              <a:rPr lang="zh-CN" altLang="en-US" sz="2400" dirty="0"/>
              <a:t>、</a:t>
            </a:r>
            <a:r>
              <a:rPr lang="en-US" altLang="zh-CN" sz="2400" dirty="0"/>
              <a:t>IJB-A</a:t>
            </a:r>
            <a:r>
              <a:rPr lang="zh-CN" altLang="en-US" sz="2400" dirty="0"/>
              <a:t>这样的开放无约束的数据集合上更优。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VggFace</a:t>
            </a:r>
            <a:r>
              <a:rPr lang="zh-CN" altLang="en-US" sz="2400" dirty="0"/>
              <a:t>诞生时间相对较早，性能不及近两年出现的新模型。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SeetaFace</a:t>
            </a:r>
            <a:r>
              <a:rPr lang="zh-CN" altLang="en-US" sz="2400" dirty="0"/>
              <a:t>识别效果最差，其人脸识别模型结构较为简单（</a:t>
            </a:r>
            <a:r>
              <a:rPr lang="en-US" altLang="zh-CN" sz="2400" dirty="0"/>
              <a:t>9</a:t>
            </a:r>
            <a:r>
              <a:rPr lang="zh-CN" altLang="en-US" sz="2400" dirty="0"/>
              <a:t>层的</a:t>
            </a:r>
            <a:r>
              <a:rPr lang="en-US" altLang="zh-CN" sz="2400" dirty="0"/>
              <a:t>CNN</a:t>
            </a:r>
            <a:r>
              <a:rPr lang="zh-CN" altLang="en-US" sz="2400" dirty="0"/>
              <a:t>网络）特征提取能力受到一定程度的影响。</a:t>
            </a:r>
          </a:p>
        </p:txBody>
      </p:sp>
    </p:spTree>
    <p:extLst>
      <p:ext uri="{BB962C8B-B14F-4D97-AF65-F5344CB8AC3E}">
        <p14:creationId xmlns:p14="http://schemas.microsoft.com/office/powerpoint/2010/main" val="369525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"/>
    </mc:Choice>
    <mc:Fallback xmlns="">
      <p:transition spd="slow" advTm="271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384165" y="3023222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成果展示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7091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"/>
    </mc:Choice>
    <mc:Fallback xmlns="">
      <p:transition spd="slow" advTm="224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需求分析</a:t>
            </a:r>
            <a:endParaRPr lang="en-US" altLang="zh-CN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3710358" y="1270653"/>
            <a:ext cx="8379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使用数据库管理实验室人员信息。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能够新增和删除人员信息。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能记录和删除人员的考勤信息。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能导出指定时间段指定人员的考勤记录和统计信息。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具有一定的防伪功能。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灵活的考勤记录展示方式。</a:t>
            </a:r>
            <a:endParaRPr lang="en-US" altLang="zh-CN" sz="2800" dirty="0"/>
          </a:p>
        </p:txBody>
      </p:sp>
      <p:sp>
        <p:nvSpPr>
          <p:cNvPr id="3" name="椭圆 2"/>
          <p:cNvSpPr/>
          <p:nvPr/>
        </p:nvSpPr>
        <p:spPr>
          <a:xfrm>
            <a:off x="3462432" y="1725926"/>
            <a:ext cx="246185" cy="26224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464173" y="2559138"/>
            <a:ext cx="246185" cy="26224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62432" y="3425821"/>
            <a:ext cx="246185" cy="26224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62433" y="4291412"/>
            <a:ext cx="246185" cy="262248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62431" y="5125716"/>
            <a:ext cx="246185" cy="26224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62431" y="5958928"/>
            <a:ext cx="246185" cy="26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29"/>
    </mc:Choice>
    <mc:Fallback xmlns="">
      <p:transition spd="slow" advTm="3392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61180" y="1503635"/>
            <a:ext cx="7596554" cy="428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项目介绍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任务分工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模型评估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成果展示</a:t>
            </a:r>
            <a:endParaRPr lang="en-US" altLang="zh-CN" sz="2800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总结展望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496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技术架构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2303014" y="1792410"/>
            <a:ext cx="75965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/>
              <a:t>人脸识别项目的本地打卡软件： </a:t>
            </a:r>
            <a:r>
              <a:rPr lang="en-US" altLang="zh-CN" sz="3200" b="1" dirty="0" err="1"/>
              <a:t>QT+SeetaFace</a:t>
            </a:r>
            <a:endParaRPr lang="en-US" altLang="zh-CN" sz="3200" b="1" dirty="0"/>
          </a:p>
          <a:p>
            <a:pPr algn="ctr">
              <a:lnSpc>
                <a:spcPct val="200000"/>
              </a:lnSpc>
            </a:pPr>
            <a:r>
              <a:rPr lang="zh-CN" altLang="en-US" sz="3200" dirty="0"/>
              <a:t>人脸识别项目的可视化后端：</a:t>
            </a:r>
            <a:endParaRPr lang="en-US" altLang="zh-CN" sz="3200" dirty="0"/>
          </a:p>
          <a:p>
            <a:pPr algn="ctr">
              <a:lnSpc>
                <a:spcPct val="200000"/>
              </a:lnSpc>
            </a:pPr>
            <a:r>
              <a:rPr lang="en-US" altLang="zh-CN" sz="3200" b="1" dirty="0" err="1"/>
              <a:t>Django+Mysql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65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0"/>
    </mc:Choice>
    <mc:Fallback xmlns="">
      <p:transition spd="slow" advTm="448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本地软件</a:t>
            </a:r>
            <a:endParaRPr lang="en-US" altLang="zh-CN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8"/>
    </mc:Choice>
    <mc:Fallback xmlns="">
      <p:transition spd="slow" advTm="689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本地软件</a:t>
            </a:r>
            <a:endParaRPr lang="en-US" altLang="zh-CN" sz="4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"/>
    </mc:Choice>
    <mc:Fallback xmlns="">
      <p:transition spd="slow" advTm="29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本地软件</a:t>
            </a:r>
            <a:endParaRPr lang="en-US" altLang="zh-CN" sz="4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"/>
    </mc:Choice>
    <mc:Fallback xmlns="">
      <p:transition spd="slow" advTm="180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146474" y="264459"/>
            <a:ext cx="343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活体检测</a:t>
            </a:r>
            <a:endParaRPr lang="en-US" altLang="zh-CN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6131" y="5643563"/>
            <a:ext cx="1161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Jiangwei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Yunhong</a:t>
            </a:r>
            <a:r>
              <a:rPr lang="en-US" altLang="zh-CN" dirty="0" smtClean="0"/>
              <a:t> Wang, </a:t>
            </a:r>
            <a:r>
              <a:rPr lang="en-US" altLang="zh-CN" dirty="0" err="1" smtClean="0"/>
              <a:t>Tieniu</a:t>
            </a:r>
            <a:r>
              <a:rPr lang="en-US" altLang="zh-CN" dirty="0" smtClean="0"/>
              <a:t> Tan, </a:t>
            </a:r>
            <a:r>
              <a:rPr lang="en-US" altLang="zh-CN" dirty="0" err="1" smtClean="0"/>
              <a:t>A.K.Jain</a:t>
            </a:r>
            <a:r>
              <a:rPr lang="en-US" altLang="zh-CN" dirty="0" smtClean="0"/>
              <a:t> Live </a:t>
            </a:r>
            <a:r>
              <a:rPr lang="en-US" altLang="zh-CN" dirty="0"/>
              <a:t>Face Detection </a:t>
            </a:r>
            <a:r>
              <a:rPr lang="en-US" altLang="zh-CN" dirty="0" smtClean="0"/>
              <a:t>Based </a:t>
            </a:r>
            <a:r>
              <a:rPr lang="en-US" altLang="zh-CN" dirty="0"/>
              <a:t>on the Analysis of Fourier Spectra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5" y="1885949"/>
            <a:ext cx="61626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5" y="3576639"/>
            <a:ext cx="37528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E:\matlabrep\test1.png_aft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00" y="2219327"/>
            <a:ext cx="1952621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matlabrep\test2.png_af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605" y="2219327"/>
            <a:ext cx="1985963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92439" y="4572000"/>
            <a:ext cx="52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 Face(HFD:0.988)   Fake Face(HFD:0.979)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7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74"/>
    </mc:Choice>
    <mc:Fallback xmlns="">
      <p:transition spd="slow" advTm="4677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可视化系统</a:t>
            </a:r>
            <a:endParaRPr lang="en-US" altLang="zh-CN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7" y="1405549"/>
            <a:ext cx="9300308" cy="52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"/>
    </mc:Choice>
    <mc:Fallback xmlns="">
      <p:transition spd="slow" advTm="359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199861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总结展望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649191" y="2022382"/>
            <a:ext cx="1090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总结：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、将课堂上学到的一些评估的概念应用到了实验中，学会了如何评估生物特征识别技术的性能。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、熟悉了</a:t>
            </a:r>
            <a:r>
              <a:rPr lang="en-US" altLang="zh-CN" sz="2000" dirty="0" err="1"/>
              <a:t>caffe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TensorFlow</a:t>
            </a:r>
            <a:r>
              <a:rPr lang="zh-CN" altLang="en-US" sz="2000" dirty="0"/>
              <a:t>等深度学习安装以及简单使用，增强了</a:t>
            </a:r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/>
              <a:t>MATLAB</a:t>
            </a:r>
            <a:r>
              <a:rPr lang="zh-CN" altLang="en-US" sz="2000" dirty="0"/>
              <a:t>编程能力。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、团队合作十分重要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展望：</a:t>
            </a: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、继续学习相关技术，正确成功封装一</a:t>
            </a:r>
            <a:r>
              <a:rPr lang="zh-CN" altLang="en-US" sz="2000" dirty="0" smtClean="0"/>
              <a:t>个</a:t>
            </a:r>
            <a:r>
              <a:rPr lang="en-US" altLang="zh-CN" sz="2000" smtClean="0"/>
              <a:t>CenterLoss</a:t>
            </a:r>
            <a:r>
              <a:rPr lang="zh-CN" altLang="en-US" sz="2000" smtClean="0"/>
              <a:t>的</a:t>
            </a:r>
            <a:r>
              <a:rPr lang="zh-CN" altLang="en-US" sz="2000" dirty="0"/>
              <a:t>动态链接库，在保证高效可靠的基础上实现</a:t>
            </a:r>
            <a:r>
              <a:rPr lang="en-US" altLang="zh-CN" sz="2000" dirty="0"/>
              <a:t>RGB</a:t>
            </a:r>
            <a:r>
              <a:rPr lang="zh-CN" altLang="en-US" sz="2000" dirty="0"/>
              <a:t>人脸识别的高准确率。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、使用自己的深度图数据，训练一个基于人脸深度的模型，并将其封装成动态链接库，与</a:t>
            </a:r>
            <a:r>
              <a:rPr lang="en-US" altLang="zh-CN" sz="2000" dirty="0" err="1"/>
              <a:t>SphereFace</a:t>
            </a:r>
            <a:r>
              <a:rPr lang="zh-CN" altLang="en-US" sz="2000" dirty="0"/>
              <a:t>结合实现一个可靠安全的人脸识别软件。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、进一步完善人脸识别软件和考勤记录可视化系统的界面功能，提升其易用性。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80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99"/>
    </mc:Choice>
    <mc:Fallback xmlns="">
      <p:transition spd="slow" advTm="75199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221299" y="2705725"/>
            <a:ext cx="3749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/>
              <a:t>Thanks</a:t>
            </a:r>
            <a:r>
              <a:rPr lang="zh-CN" altLang="en-US" sz="8800" dirty="0"/>
              <a:t>！</a:t>
            </a:r>
            <a:endParaRPr lang="en-US" altLang="zh-CN" sz="8800" dirty="0"/>
          </a:p>
        </p:txBody>
      </p:sp>
    </p:spTree>
    <p:extLst>
      <p:ext uri="{BB962C8B-B14F-4D97-AF65-F5344CB8AC3E}">
        <p14:creationId xmlns:p14="http://schemas.microsoft.com/office/powerpoint/2010/main" val="15728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4" y="174707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项目介绍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403697" y="1872910"/>
            <a:ext cx="11384606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项目任务：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开发一套可用的人脸识别打卡软件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项目内容：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、对现有的人脸识别模型进行性能评估和对比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、人脸识别算法优化：可使用考勤场景的类似数据对人脸识别模型进行</a:t>
            </a:r>
            <a:r>
              <a:rPr lang="en-US" altLang="zh-CN" sz="2400" dirty="0"/>
              <a:t>fine-tuning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、从评估的模型中选取合适的，也可以自行训练新模型，构建人脸识别考勤系统。</a:t>
            </a:r>
          </a:p>
        </p:txBody>
      </p:sp>
    </p:spTree>
    <p:extLst>
      <p:ext uri="{BB962C8B-B14F-4D97-AF65-F5344CB8AC3E}">
        <p14:creationId xmlns:p14="http://schemas.microsoft.com/office/powerpoint/2010/main" val="14256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"/>
    </mc:Choice>
    <mc:Fallback xmlns="">
      <p:transition spd="slow" advTm="16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4" y="174707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任务分工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356893" y="2460626"/>
            <a:ext cx="11478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闫蔚然：评估测试</a:t>
            </a:r>
            <a:r>
              <a:rPr lang="en-US" altLang="zh-CN" sz="2400" dirty="0" err="1"/>
              <a:t>CosFace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SphereFace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SeetaFace</a:t>
            </a:r>
            <a:r>
              <a:rPr lang="zh-CN" altLang="en-US" sz="2400" dirty="0"/>
              <a:t>，完成人脸识别项目可视化后端。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孙世辰：评估测试</a:t>
            </a:r>
            <a:r>
              <a:rPr lang="en-US" altLang="zh-CN" sz="2400" dirty="0" err="1"/>
              <a:t>CenterLoss</a:t>
            </a:r>
            <a:r>
              <a:rPr lang="zh-CN" altLang="en-US" sz="2400" dirty="0"/>
              <a:t>，完成人脸识别项目的本地打卡软件。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张静宸：评估测试</a:t>
            </a:r>
            <a:r>
              <a:rPr lang="en-US" altLang="zh-CN" sz="2400" dirty="0" err="1"/>
              <a:t>VGGFace</a:t>
            </a:r>
            <a:r>
              <a:rPr lang="zh-CN" altLang="en-US" sz="2400" dirty="0"/>
              <a:t>，完成</a:t>
            </a:r>
            <a:r>
              <a:rPr lang="en-US" altLang="zh-CN" sz="2400" dirty="0"/>
              <a:t>Multi-Dim</a:t>
            </a:r>
            <a:r>
              <a:rPr lang="zh-CN" altLang="en-US" sz="2400" dirty="0"/>
              <a:t>、</a:t>
            </a:r>
            <a:r>
              <a:rPr lang="en-US" altLang="zh-CN" sz="2400" dirty="0"/>
              <a:t>IJB-A</a:t>
            </a:r>
            <a:r>
              <a:rPr lang="zh-CN" altLang="en-US" sz="2400" dirty="0"/>
              <a:t>数据集的组织。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周秀蓉：完成</a:t>
            </a:r>
            <a:r>
              <a:rPr lang="en-US" altLang="zh-CN" sz="2400" dirty="0" err="1"/>
              <a:t>SphereFace</a:t>
            </a:r>
            <a:r>
              <a:rPr lang="zh-CN" altLang="en-US" sz="2400" dirty="0"/>
              <a:t>评估的前期准备。</a:t>
            </a:r>
          </a:p>
        </p:txBody>
      </p:sp>
    </p:spTree>
    <p:extLst>
      <p:ext uri="{BB962C8B-B14F-4D97-AF65-F5344CB8AC3E}">
        <p14:creationId xmlns:p14="http://schemas.microsoft.com/office/powerpoint/2010/main" val="16067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384165" y="3023222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模型评估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546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"/>
    </mc:Choice>
    <mc:Fallback xmlns="">
      <p:transition spd="slow" advTm="4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评估概览</a:t>
            </a:r>
            <a:endParaRPr lang="en-US" altLang="zh-CN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579966" y="2446167"/>
            <a:ext cx="11032067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评估模型：</a:t>
            </a:r>
            <a:r>
              <a:rPr lang="en-US" altLang="zh-CN" sz="2800" dirty="0" err="1"/>
              <a:t>SeetaFace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VggFace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CosFace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CenterFace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SphereFace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使用的数据集：</a:t>
            </a:r>
            <a:r>
              <a:rPr lang="en-US" altLang="zh-CN" sz="2800" dirty="0"/>
              <a:t>LFW</a:t>
            </a:r>
            <a:r>
              <a:rPr lang="zh-CN" altLang="en-US" sz="2800" dirty="0"/>
              <a:t>、</a:t>
            </a:r>
            <a:r>
              <a:rPr lang="en-US" altLang="zh-CN" sz="2800" dirty="0"/>
              <a:t>Multi-Dim</a:t>
            </a:r>
            <a:r>
              <a:rPr lang="zh-CN" altLang="en-US" sz="2800" dirty="0"/>
              <a:t>、</a:t>
            </a:r>
            <a:r>
              <a:rPr lang="en-US" altLang="zh-CN" sz="2800" dirty="0"/>
              <a:t>IJB-A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评估指标：</a:t>
            </a:r>
            <a:r>
              <a:rPr lang="en-US" altLang="zh-CN" sz="2800" dirty="0"/>
              <a:t>ROC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CMC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AUC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0248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2"/>
    </mc:Choice>
    <mc:Fallback xmlns="">
      <p:transition spd="slow" advTm="255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模型选择</a:t>
            </a:r>
            <a:endParaRPr lang="en-US" altLang="zh-CN" sz="4800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="" xmlns:a16="http://schemas.microsoft.com/office/drawing/2014/main" id="{679D123D-BA8F-4EB0-85F8-A91918608C83}"/>
              </a:ext>
            </a:extLst>
          </p:cNvPr>
          <p:cNvGraphicFramePr/>
          <p:nvPr/>
        </p:nvGraphicFramePr>
        <p:xfrm>
          <a:off x="1016433" y="2139053"/>
          <a:ext cx="9694334" cy="328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15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45"/>
    </mc:Choice>
    <mc:Fallback xmlns="">
      <p:transition spd="slow" advTm="7194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6131" y="2446167"/>
            <a:ext cx="11735806" cy="19656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Multi-Dim</a:t>
            </a:r>
            <a:r>
              <a:rPr lang="en-US" altLang="zh-CN" sz="2800" dirty="0"/>
              <a:t>: 202</a:t>
            </a:r>
            <a:r>
              <a:rPr lang="zh-CN" altLang="en-US" sz="2800" dirty="0"/>
              <a:t>个对象，共</a:t>
            </a:r>
            <a:r>
              <a:rPr lang="en-US" altLang="zh-CN" sz="2800" dirty="0"/>
              <a:t>4242</a:t>
            </a:r>
            <a:r>
              <a:rPr lang="zh-CN" altLang="en-US" sz="2800" dirty="0"/>
              <a:t>张图片</a:t>
            </a:r>
            <a:endParaRPr lang="en-US" altLang="zh-CN" sz="2800" dirty="0"/>
          </a:p>
          <a:p>
            <a:pPr lvl="4">
              <a:lnSpc>
                <a:spcPct val="150000"/>
              </a:lnSpc>
            </a:pPr>
            <a:r>
              <a:rPr lang="en-US" altLang="zh-CN" sz="2800" dirty="0"/>
              <a:t>ROC</a:t>
            </a:r>
            <a:r>
              <a:rPr lang="zh-CN" altLang="en-US" sz="2800" dirty="0"/>
              <a:t>：</a:t>
            </a:r>
            <a:r>
              <a:rPr lang="en-US" altLang="zh-CN" sz="2800" dirty="0"/>
              <a:t>4040</a:t>
            </a:r>
            <a:r>
              <a:rPr lang="zh-CN" altLang="en-US" sz="2800" dirty="0"/>
              <a:t>对正负样本对，</a:t>
            </a:r>
            <a:endParaRPr lang="en-US" altLang="zh-CN" sz="2800" dirty="0"/>
          </a:p>
          <a:p>
            <a:pPr lvl="4">
              <a:lnSpc>
                <a:spcPct val="150000"/>
              </a:lnSpc>
            </a:pPr>
            <a:r>
              <a:rPr lang="en-US" altLang="zh-CN" sz="2800" dirty="0"/>
              <a:t>CMC</a:t>
            </a:r>
            <a:r>
              <a:rPr lang="zh-CN" altLang="en-US" sz="2800" dirty="0"/>
              <a:t>：</a:t>
            </a:r>
            <a:r>
              <a:rPr lang="en-US" altLang="zh-CN" sz="2800" dirty="0"/>
              <a:t>gallery</a:t>
            </a:r>
            <a:r>
              <a:rPr lang="zh-CN" altLang="en-US" sz="2800" dirty="0"/>
              <a:t>：</a:t>
            </a:r>
            <a:r>
              <a:rPr lang="en-US" altLang="zh-CN" sz="2800" dirty="0"/>
              <a:t>202    probe:2424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数据集组织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0832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05"/>
    </mc:Choice>
    <mc:Fallback xmlns="">
      <p:transition spd="slow" advTm="5910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V="1">
            <a:off x="10583" y="1270653"/>
            <a:ext cx="12181417" cy="5698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noProof="1"/>
          </a:p>
        </p:txBody>
      </p:sp>
      <p:pic>
        <p:nvPicPr>
          <p:cNvPr id="7" name="Picture 5" descr="C:\Users\Administrator\Desktop\br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" y="157692"/>
            <a:ext cx="1035049" cy="10350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62431" y="255776"/>
            <a:ext cx="4802339" cy="8388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26131" y="2446167"/>
            <a:ext cx="11735806" cy="19656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LFW</a:t>
            </a:r>
            <a:r>
              <a:rPr lang="zh-CN" altLang="en-US" sz="2800" dirty="0"/>
              <a:t>：</a:t>
            </a:r>
            <a:r>
              <a:rPr lang="en-US" altLang="zh-CN" sz="2800" dirty="0"/>
              <a:t>5749</a:t>
            </a:r>
            <a:r>
              <a:rPr lang="zh-CN" altLang="en-US" sz="2800" dirty="0"/>
              <a:t>个对象，共计</a:t>
            </a:r>
            <a:r>
              <a:rPr lang="en-US" altLang="zh-CN" sz="2800" dirty="0"/>
              <a:t>13233 </a:t>
            </a:r>
            <a:r>
              <a:rPr lang="zh-CN" altLang="en-US" sz="2800" dirty="0"/>
              <a:t>张图片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 ROC</a:t>
            </a:r>
            <a:r>
              <a:rPr lang="zh-CN" altLang="en-US" sz="2800" dirty="0"/>
              <a:t>：正样本对</a:t>
            </a:r>
            <a:r>
              <a:rPr lang="en-US" altLang="zh-CN" sz="2800" dirty="0"/>
              <a:t>3000</a:t>
            </a:r>
            <a:r>
              <a:rPr lang="zh-CN" altLang="en-US" sz="2800" dirty="0"/>
              <a:t>对、负样本</a:t>
            </a:r>
            <a:r>
              <a:rPr lang="en-US" altLang="zh-CN" sz="2800" dirty="0"/>
              <a:t>3000</a:t>
            </a:r>
            <a:r>
              <a:rPr lang="zh-CN" altLang="en-US" sz="2800" dirty="0"/>
              <a:t>对（官方提供）</a:t>
            </a:r>
            <a:endParaRPr lang="en-US" altLang="zh-CN" sz="2800" dirty="0"/>
          </a:p>
          <a:p>
            <a:pPr lvl="2">
              <a:lnSpc>
                <a:spcPct val="150000"/>
              </a:lnSpc>
            </a:pPr>
            <a:r>
              <a:rPr lang="en-US" altLang="zh-CN" sz="2800" dirty="0"/>
              <a:t> CMC</a:t>
            </a:r>
            <a:r>
              <a:rPr lang="zh-CN" altLang="en-US" sz="2800" dirty="0"/>
              <a:t>：</a:t>
            </a:r>
            <a:r>
              <a:rPr lang="en-US" altLang="zh-CN" sz="2800" dirty="0"/>
              <a:t>gallery</a:t>
            </a:r>
            <a:r>
              <a:rPr lang="zh-CN" altLang="en-US" sz="2800" dirty="0"/>
              <a:t>：</a:t>
            </a:r>
            <a:r>
              <a:rPr lang="en-US" altLang="zh-CN" sz="2800" dirty="0"/>
              <a:t>1680   probe</a:t>
            </a:r>
            <a:r>
              <a:rPr lang="zh-CN" altLang="en-US" sz="2800" dirty="0"/>
              <a:t>：</a:t>
            </a:r>
            <a:r>
              <a:rPr lang="en-US" altLang="zh-CN" sz="2800" dirty="0"/>
              <a:t>7484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384165" y="288814"/>
            <a:ext cx="343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数据集组织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6543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9"/>
    </mc:Choice>
    <mc:Fallback xmlns="">
      <p:transition spd="slow" advTm="1865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958</Words>
  <Application>Microsoft Office PowerPoint</Application>
  <PresentationFormat>自定义</PresentationFormat>
  <Paragraphs>252</Paragraphs>
  <Slides>27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蔚然</dc:creator>
  <cp:lastModifiedBy>lenovo</cp:lastModifiedBy>
  <cp:revision>164</cp:revision>
  <dcterms:created xsi:type="dcterms:W3CDTF">2018-08-30T08:23:02Z</dcterms:created>
  <dcterms:modified xsi:type="dcterms:W3CDTF">2018-09-01T05:56:09Z</dcterms:modified>
</cp:coreProperties>
</file>