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65" r:id="rId7"/>
    <p:sldId id="264" r:id="rId8"/>
    <p:sldId id="263" r:id="rId9"/>
    <p:sldId id="258" r:id="rId10"/>
    <p:sldId id="260" r:id="rId11"/>
    <p:sldId id="262" r:id="rId12"/>
    <p:sldId id="261" r:id="rId13"/>
    <p:sldId id="266" r:id="rId14"/>
    <p:sldId id="267" r:id="rId15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1">
          <p15:clr>
            <a:srgbClr val="A4A3A4"/>
          </p15:clr>
        </p15:guide>
        <p15:guide id="2" orient="horz" pos="2482">
          <p15:clr>
            <a:srgbClr val="A4A3A4"/>
          </p15:clr>
        </p15:guide>
        <p15:guide id="3" orient="horz" pos="1606">
          <p15:clr>
            <a:srgbClr val="A4A3A4"/>
          </p15:clr>
        </p15:guide>
        <p15:guide id="4" orient="horz" pos="2618">
          <p15:clr>
            <a:srgbClr val="A4A3A4"/>
          </p15:clr>
        </p15:guide>
        <p15:guide id="5" orient="horz" pos="1145">
          <p15:clr>
            <a:srgbClr val="A4A3A4"/>
          </p15:clr>
        </p15:guide>
        <p15:guide id="6" pos="4858">
          <p15:clr>
            <a:srgbClr val="A4A3A4"/>
          </p15:clr>
        </p15:guide>
        <p15:guide id="7" pos="4232">
          <p15:clr>
            <a:srgbClr val="A4A3A4"/>
          </p15:clr>
        </p15:guide>
        <p15:guide id="8" pos="938">
          <p15:clr>
            <a:srgbClr val="A4A3A4"/>
          </p15:clr>
        </p15:guide>
        <p15:guide id="9" pos="41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 Chuang" initials="FC" lastIdx="3" clrIdx="0">
    <p:extLst>
      <p:ext uri="{19B8F6BF-5375-455C-9EA6-DF929625EA0E}">
        <p15:presenceInfo xmlns:p15="http://schemas.microsoft.com/office/powerpoint/2012/main" userId="e6fecaed-1f6a-4661-a46a-717c837f04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000B"/>
    <a:srgbClr val="F20000"/>
    <a:srgbClr val="D6002F"/>
    <a:srgbClr val="CC0033"/>
    <a:srgbClr val="EE0000"/>
    <a:srgbClr val="D9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16" autoAdjust="0"/>
    <p:restoredTop sz="86948" autoAdjust="0"/>
  </p:normalViewPr>
  <p:slideViewPr>
    <p:cSldViewPr snapToGrid="0" snapToObjects="1">
      <p:cViewPr varScale="1">
        <p:scale>
          <a:sx n="109" d="100"/>
          <a:sy n="109" d="100"/>
        </p:scale>
        <p:origin x="67" y="379"/>
      </p:cViewPr>
      <p:guideLst>
        <p:guide orient="horz" pos="521"/>
        <p:guide orient="horz" pos="2482"/>
        <p:guide orient="horz" pos="1606"/>
        <p:guide orient="horz" pos="2618"/>
        <p:guide orient="horz" pos="1145"/>
        <p:guide pos="4858"/>
        <p:guide pos="4232"/>
        <p:guide pos="938"/>
        <p:guide pos="4180"/>
      </p:guideLst>
    </p:cSldViewPr>
  </p:slideViewPr>
  <p:outlineViewPr>
    <p:cViewPr>
      <p:scale>
        <a:sx n="33" d="100"/>
        <a:sy n="33" d="100"/>
      </p:scale>
      <p:origin x="0" y="-259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-348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8E2DC-4F3A-424D-9396-EF778B63584C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0C254-8A55-D042-B65F-25B8C5B6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3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0C254-8A55-D042-B65F-25B8C5B6D8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44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427831"/>
          </a:xfrm>
        </p:spPr>
        <p:txBody>
          <a:bodyPr>
            <a:normAutofit/>
          </a:bodyPr>
          <a:lstStyle>
            <a:lvl1pPr algn="l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038350"/>
            <a:ext cx="7772400" cy="114300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6407" y="-1160"/>
            <a:ext cx="824340" cy="118053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 userDrawn="1"/>
        </p:nvSpPr>
        <p:spPr>
          <a:xfrm>
            <a:off x="711200" y="2374900"/>
            <a:ext cx="7772400" cy="22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6671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350924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65955" y="260719"/>
            <a:ext cx="3369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cs typeface="Helvetica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76407" y="0"/>
            <a:ext cx="824340" cy="395957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949057"/>
            <a:ext cx="2133600" cy="169043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pPr algn="r"/>
            <a:fld id="{31A15EAA-547D-4185-A4E0-DDC0B5B98EDA}" type="slidenum">
              <a:rPr lang="en-US" smtClean="0">
                <a:latin typeface="Helvetica" pitchFamily="34" charset="0"/>
              </a:rPr>
              <a:pPr algn="r"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185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76407" y="0"/>
            <a:ext cx="824340" cy="39595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949057"/>
            <a:ext cx="2133600" cy="169043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pPr algn="r"/>
            <a:fld id="{31A15EAA-547D-4185-A4E0-DDC0B5B98EDA}" type="slidenum">
              <a:rPr lang="en-US" smtClean="0">
                <a:latin typeface="Helvetica" pitchFamily="34" charset="0"/>
              </a:rPr>
              <a:pPr algn="r"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804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949057"/>
            <a:ext cx="2133600" cy="169043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pPr algn="r"/>
            <a:fld id="{31A15EAA-547D-4185-A4E0-DDC0B5B98EDA}" type="slidenum">
              <a:rPr lang="en-US" smtClean="0">
                <a:latin typeface="Helvetica" pitchFamily="34" charset="0"/>
              </a:rPr>
              <a:pPr algn="r"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12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949057"/>
            <a:ext cx="2133600" cy="169043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pPr algn="r"/>
            <a:fld id="{31A15EAA-547D-4185-A4E0-DDC0B5B98EDA}" type="slidenum">
              <a:rPr lang="en-US" smtClean="0">
                <a:latin typeface="Helvetica" pitchFamily="34" charset="0"/>
              </a:rPr>
              <a:pPr algn="r"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419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55312649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" name="think-cell Slide" r:id="rId9" imgW="216" imgH="216" progId="TCLayout.ActiveDocument.1">
                  <p:embed/>
                </p:oleObj>
              </mc:Choice>
              <mc:Fallback>
                <p:oleObj name="think-cell Slide" r:id="rId9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6350" y="4978173"/>
            <a:ext cx="9150350" cy="169043"/>
          </a:xfrm>
          <a:prstGeom prst="rect">
            <a:avLst/>
          </a:prstGeom>
          <a:solidFill>
            <a:srgbClr val="C2000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76407" y="0"/>
            <a:ext cx="824340" cy="3959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4940929"/>
            <a:ext cx="862584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Helvetica" pitchFamily="34" charset="0"/>
                <a:ea typeface="ＭＳ Ｐゴシック" charset="0"/>
                <a:cs typeface="Arial" panose="020B0604020202020204" pitchFamily="34" charset="0"/>
                <a:sym typeface="Helvetica Light" charset="0"/>
              </a:rPr>
              <a:t>© Copyright 2016</a:t>
            </a:r>
            <a:r>
              <a:rPr lang="en-US" sz="700" baseline="0" dirty="0">
                <a:solidFill>
                  <a:schemeClr val="bg1"/>
                </a:solidFill>
                <a:latin typeface="Helvetica" pitchFamily="34" charset="0"/>
                <a:ea typeface="ＭＳ Ｐゴシック" charset="0"/>
                <a:cs typeface="Arial" panose="020B0604020202020204" pitchFamily="34" charset="0"/>
                <a:sym typeface="Helvetica Light" charset="0"/>
              </a:rPr>
              <a:t> </a:t>
            </a:r>
            <a:r>
              <a:rPr lang="en-US" sz="700" dirty="0">
                <a:solidFill>
                  <a:schemeClr val="bg1"/>
                </a:solidFill>
                <a:latin typeface="Helvetica" pitchFamily="34" charset="0"/>
                <a:ea typeface="ＭＳ Ｐゴシック" charset="0"/>
                <a:cs typeface="Arial" panose="020B0604020202020204" pitchFamily="34" charset="0"/>
                <a:sym typeface="Helvetica Light" charset="0"/>
              </a:rPr>
              <a:t>Tesla Motors, Inc. All rights reserved. Proprietary and confidential business information subject to and disclosed under applicable Non-disclosure Agreement and/or exempt from FOIA disclosure.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949057"/>
            <a:ext cx="2133600" cy="169043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pPr algn="r"/>
            <a:fld id="{31A15EAA-547D-4185-A4E0-DDC0B5B98EDA}" type="slidenum">
              <a:rPr lang="en-US" smtClean="0">
                <a:latin typeface="Helvetica" pitchFamily="34" charset="0"/>
              </a:rPr>
              <a:pPr algn="r"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625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>
              <a:lumMod val="50000"/>
            </a:schemeClr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Helvetica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Helvetica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Time-Series Forecasting Challenge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Tesla Energy Optimization Team</a:t>
            </a:r>
          </a:p>
          <a:p>
            <a:r>
              <a:rPr lang="en-US" sz="1200" dirty="0"/>
              <a:t>Predicting energy intensity of frequency regulation services in Australia’s electricity market.</a:t>
            </a:r>
          </a:p>
          <a:p>
            <a:r>
              <a:rPr lang="en-US" sz="1200" dirty="0"/>
              <a:t>November 2018</a:t>
            </a:r>
          </a:p>
        </p:txBody>
      </p:sp>
    </p:spTree>
    <p:extLst>
      <p:ext uri="{BB962C8B-B14F-4D97-AF65-F5344CB8AC3E}">
        <p14:creationId xmlns:p14="http://schemas.microsoft.com/office/powerpoint/2010/main" val="1708109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949825"/>
            <a:ext cx="2133600" cy="168275"/>
          </a:xfrm>
        </p:spPr>
        <p:txBody>
          <a:bodyPr/>
          <a:lstStyle/>
          <a:p>
            <a:pPr algn="r"/>
            <a:fld id="{31A15EAA-547D-4185-A4E0-DDC0B5B98EDA}" type="slidenum">
              <a:rPr lang="en-US" smtClean="0">
                <a:latin typeface="Helvetica" pitchFamily="34" charset="0"/>
              </a:rPr>
              <a:pPr algn="r"/>
              <a:t>10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5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Ratio Illustration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31A15EAA-547D-4185-A4E0-DDC0B5B98EDA}" type="slidenum">
              <a:rPr lang="en-US" smtClean="0">
                <a:latin typeface="Helvetica" pitchFamily="34" charset="0"/>
              </a:rPr>
              <a:pPr algn="r"/>
              <a:t>11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44880" y="2141220"/>
            <a:ext cx="0" cy="1562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944880" y="3703320"/>
            <a:ext cx="28727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2179" y="1990859"/>
            <a:ext cx="551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Power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88042" y="3728204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Minute 5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944880" y="2116337"/>
            <a:ext cx="2872740" cy="15621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944880" y="2108717"/>
            <a:ext cx="2787938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66261" y="1975783"/>
            <a:ext cx="81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Reg</a:t>
            </a:r>
            <a:r>
              <a:rPr lang="en-US" sz="900" dirty="0"/>
              <a:t> Raise </a:t>
            </a:r>
          </a:p>
          <a:p>
            <a:pPr algn="ctr"/>
            <a:r>
              <a:rPr lang="en-US" sz="900" dirty="0"/>
              <a:t>Power Award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91336" y="2897387"/>
            <a:ext cx="1350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1 second power dispatch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61280" y="1381831"/>
            <a:ext cx="25715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u="sng" dirty="0"/>
              <a:t>Illustrative 50% Throughput Ratio Interval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4998777" y="2133600"/>
            <a:ext cx="0" cy="1562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998777" y="3695700"/>
            <a:ext cx="28727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66076" y="1983239"/>
            <a:ext cx="551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Power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41939" y="3720584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Minute 5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998777" y="2101097"/>
            <a:ext cx="2787938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720158" y="1968163"/>
            <a:ext cx="81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Reg</a:t>
            </a:r>
            <a:r>
              <a:rPr lang="en-US" sz="900" dirty="0"/>
              <a:t> Raise </a:t>
            </a:r>
          </a:p>
          <a:p>
            <a:pPr algn="ctr"/>
            <a:r>
              <a:rPr lang="en-US" sz="900" dirty="0"/>
              <a:t>Power Award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15177" y="1374211"/>
            <a:ext cx="25715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u="sng" dirty="0"/>
              <a:t>Illustrative 10% Throughput Ratio Interval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017829" y="3498204"/>
            <a:ext cx="2853688" cy="229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 second power dispatch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5302" y="3720584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Minute 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88251" y="3720584"/>
            <a:ext cx="6591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Minute 0</a:t>
            </a:r>
          </a:p>
        </p:txBody>
      </p:sp>
    </p:spTree>
    <p:extLst>
      <p:ext uri="{BB962C8B-B14F-4D97-AF65-F5344CB8AC3E}">
        <p14:creationId xmlns:p14="http://schemas.microsoft.com/office/powerpoint/2010/main" val="85063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provision of frequency regulation capacity is a critical value stream for monetizing energy storage in wholesale markets today.</a:t>
            </a:r>
          </a:p>
          <a:p>
            <a:pPr lvl="1"/>
            <a:r>
              <a:rPr lang="en-US" sz="1200" dirty="0"/>
              <a:t>Frequency regulation service is the commitment to provide short-term flexibility in a resource’s power output to maintain grid frequency within nominal ranges.</a:t>
            </a:r>
          </a:p>
          <a:p>
            <a:pPr lvl="1"/>
            <a:endParaRPr lang="en-US" sz="1200" dirty="0"/>
          </a:p>
          <a:p>
            <a:r>
              <a:rPr lang="en-US" sz="1600" dirty="0"/>
              <a:t>Frequency regulation capacity is divided into two types of service: </a:t>
            </a:r>
            <a:r>
              <a:rPr lang="en-US" sz="1600" i="1" dirty="0"/>
              <a:t>raise</a:t>
            </a:r>
            <a:r>
              <a:rPr lang="en-US" sz="1600" dirty="0"/>
              <a:t> and </a:t>
            </a:r>
            <a:r>
              <a:rPr lang="en-US" sz="1600" i="1" dirty="0"/>
              <a:t>lower</a:t>
            </a:r>
            <a:r>
              <a:rPr lang="en-US" sz="1600" dirty="0"/>
              <a:t>.</a:t>
            </a:r>
          </a:p>
          <a:p>
            <a:pPr lvl="1"/>
            <a:r>
              <a:rPr lang="en-US" sz="1200" i="1" dirty="0"/>
              <a:t>Frequency Regulation Raise </a:t>
            </a:r>
            <a:r>
              <a:rPr lang="en-US" sz="1200" dirty="0"/>
              <a:t>is the provision of capacity for increasing energy discharge (discharge energy to increase frequency.)</a:t>
            </a:r>
          </a:p>
          <a:p>
            <a:pPr lvl="1"/>
            <a:r>
              <a:rPr lang="en-US" sz="1200" i="1" dirty="0"/>
              <a:t>Frequency Regulation Lower </a:t>
            </a:r>
            <a:r>
              <a:rPr lang="en-US" sz="1200" dirty="0"/>
              <a:t>is the provision of flexible capacity for increasing energy charge (consume energy to lower frequency.)</a:t>
            </a:r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31A15EAA-547D-4185-A4E0-DDC0B5B98EDA}" type="slidenum">
              <a:rPr lang="en-US" smtClean="0">
                <a:latin typeface="Helvetica" pitchFamily="34" charset="0"/>
              </a:rPr>
              <a:pPr algn="r"/>
              <a:t>2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A key economic consideration of frequency regulation for battery storage is the amount of </a:t>
            </a:r>
            <a:r>
              <a:rPr lang="en-US" sz="1400" i="1" dirty="0"/>
              <a:t>energy </a:t>
            </a:r>
            <a:r>
              <a:rPr lang="en-US" sz="1400" dirty="0"/>
              <a:t>conversion associated with a given </a:t>
            </a:r>
            <a:r>
              <a:rPr lang="en-US" sz="1400" i="1" dirty="0"/>
              <a:t>power </a:t>
            </a:r>
            <a:r>
              <a:rPr lang="en-US" sz="1400" dirty="0"/>
              <a:t>market award.</a:t>
            </a:r>
          </a:p>
          <a:p>
            <a:r>
              <a:rPr lang="en-US" sz="1400" dirty="0"/>
              <a:t>The </a:t>
            </a:r>
            <a:r>
              <a:rPr lang="en-US" sz="1400" dirty="0" err="1"/>
              <a:t>energy:power</a:t>
            </a:r>
            <a:r>
              <a:rPr lang="en-US" sz="1400" dirty="0"/>
              <a:t> ratio of a frequency regulation service is defined as the </a:t>
            </a:r>
            <a:r>
              <a:rPr lang="en-US" sz="1400" i="1" u="sng" dirty="0"/>
              <a:t>regulation throughput ratio</a:t>
            </a:r>
            <a:r>
              <a:rPr lang="en-US" sz="1400" dirty="0"/>
              <a:t>.</a:t>
            </a:r>
          </a:p>
          <a:p>
            <a:pPr lvl="1"/>
            <a:r>
              <a:rPr lang="en-US" sz="1000" dirty="0"/>
              <a:t>For a given interval: Regulation Throughput Ratio = Abs[Average power]/Regulation Capacity Award</a:t>
            </a:r>
          </a:p>
          <a:p>
            <a:pPr lvl="1"/>
            <a:r>
              <a:rPr lang="en-US" sz="1000" dirty="0"/>
              <a:t>For example:</a:t>
            </a:r>
          </a:p>
          <a:p>
            <a:pPr lvl="2"/>
            <a:r>
              <a:rPr lang="en-US" sz="800" dirty="0"/>
              <a:t>A resource that averages 5MW (discharging) with a market award of 10MW Regulation Raise would have a 50% Raise Regulation Throughput Ratio. ABS(5MW)/10MW=50%</a:t>
            </a:r>
          </a:p>
          <a:p>
            <a:pPr lvl="2"/>
            <a:r>
              <a:rPr lang="en-US" sz="800" dirty="0"/>
              <a:t>A resource that averages -5MW (charging) with a market award of 10MW Regulation Lower would have a 50% Lower Regulation Throughput Ratio.</a:t>
            </a:r>
          </a:p>
          <a:p>
            <a:pPr lvl="2"/>
            <a:r>
              <a:rPr lang="en-US" sz="800" dirty="0"/>
              <a:t>ABS(-5MW)/10MW=50%</a:t>
            </a:r>
          </a:p>
          <a:p>
            <a:r>
              <a:rPr lang="en-US" sz="1400" dirty="0"/>
              <a:t>This ratio has important implications on managing / optimizing the state of charge (SOC) of storage resources in wholesale markets.</a:t>
            </a:r>
          </a:p>
          <a:p>
            <a:pPr lvl="2"/>
            <a:r>
              <a:rPr lang="en-US" sz="1050" dirty="0"/>
              <a:t>If the throughput ratio is high, then the energy intensity of providing regulation is high.</a:t>
            </a:r>
          </a:p>
          <a:p>
            <a:pPr lvl="2"/>
            <a:r>
              <a:rPr lang="en-US" sz="1050" dirty="0"/>
              <a:t>If the throughput ratio is low, then the energy intensity of providing regulation is low.</a:t>
            </a:r>
          </a:p>
          <a:p>
            <a:pPr lvl="2"/>
            <a:r>
              <a:rPr lang="en-US" sz="1050" dirty="0"/>
              <a:t>“Doing nothing” during an interval with a regulation market award equates to a throughput ratio of 0.0</a:t>
            </a:r>
          </a:p>
          <a:p>
            <a:pPr lvl="2"/>
            <a:r>
              <a:rPr lang="en-US" sz="1050" dirty="0"/>
              <a:t>A traditional “energy” award commands a throughput ratio of 1.0 (i.e. a 10MW energy award results in 10MWh of energy being discharged over an hour).</a:t>
            </a:r>
          </a:p>
          <a:p>
            <a:endParaRPr lang="en-US" sz="1600" dirty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Details</a:t>
            </a:r>
            <a:br>
              <a:rPr lang="en-US" dirty="0"/>
            </a:br>
            <a:r>
              <a:rPr lang="en-US" i="1" dirty="0"/>
              <a:t>Regulation Throughput Ratio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31A15EAA-547D-4185-A4E0-DDC0B5B98EDA}" type="slidenum">
              <a:rPr lang="en-US" smtClean="0">
                <a:latin typeface="Helvetica" pitchFamily="34" charset="0"/>
              </a:rPr>
              <a:pPr algn="r"/>
              <a:t>3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1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Your task is to predict the </a:t>
            </a:r>
            <a:r>
              <a:rPr lang="en-US" sz="1600" b="1" i="1" u="sng" dirty="0"/>
              <a:t>energy throughput ratio </a:t>
            </a:r>
            <a:r>
              <a:rPr lang="en-US" sz="1600" b="1" dirty="0"/>
              <a:t>of each frequency regulation (raise and lower) service for each 5-minute interval during October 16-31, 2018.</a:t>
            </a:r>
          </a:p>
          <a:p>
            <a:pPr lvl="1"/>
            <a:r>
              <a:rPr lang="en-US" sz="1200" dirty="0"/>
              <a:t>For purposes of this exercise, historical regulation throughput ratios (training data) is provided from January 1, 2018 through October 15, 2018.</a:t>
            </a:r>
          </a:p>
          <a:p>
            <a:pPr lvl="1"/>
            <a:r>
              <a:rPr lang="en-US" sz="1200" dirty="0"/>
              <a:t>The regulation raise and lower throughput ratio values for October 16 – October 31 are left blank and should be predicted from your model.</a:t>
            </a:r>
          </a:p>
          <a:p>
            <a:pPr lvl="1"/>
            <a:endParaRPr lang="en-US" sz="1200" dirty="0"/>
          </a:p>
          <a:p>
            <a:r>
              <a:rPr lang="en-US" sz="1600" u="sng" dirty="0"/>
              <a:t>Notes</a:t>
            </a:r>
          </a:p>
          <a:p>
            <a:pPr lvl="1"/>
            <a:r>
              <a:rPr lang="en-US" sz="1200" dirty="0"/>
              <a:t>There are </a:t>
            </a:r>
            <a:r>
              <a:rPr lang="en-US" sz="1200" u="sng" dirty="0"/>
              <a:t>no restrictions </a:t>
            </a:r>
            <a:r>
              <a:rPr lang="en-US" sz="1200" dirty="0"/>
              <a:t>to how you predict the throughput ratios for October 16-31. </a:t>
            </a:r>
          </a:p>
          <a:p>
            <a:pPr lvl="1"/>
            <a:r>
              <a:rPr lang="en-US" sz="1200" dirty="0"/>
              <a:t>You can use </a:t>
            </a:r>
            <a:r>
              <a:rPr lang="en-US" sz="1200" u="sng" dirty="0"/>
              <a:t>any of the data</a:t>
            </a:r>
            <a:r>
              <a:rPr lang="en-US" sz="1200" dirty="0"/>
              <a:t> that was provided</a:t>
            </a:r>
          </a:p>
          <a:p>
            <a:pPr lvl="1"/>
            <a:r>
              <a:rPr lang="en-US" sz="1200" dirty="0"/>
              <a:t>Predict the regulation raise and regulation lower values separately. These are different services.</a:t>
            </a:r>
          </a:p>
          <a:p>
            <a:pPr lvl="1"/>
            <a:r>
              <a:rPr lang="en-US" sz="1200" dirty="0"/>
              <a:t>We are </a:t>
            </a:r>
            <a:r>
              <a:rPr lang="en-US" sz="1200" u="sng" dirty="0"/>
              <a:t>not asking</a:t>
            </a:r>
            <a:r>
              <a:rPr lang="en-US" sz="1200" dirty="0"/>
              <a:t> for a prediction on the probability of receiving an award. </a:t>
            </a:r>
          </a:p>
          <a:p>
            <a:pPr lvl="2"/>
            <a:r>
              <a:rPr lang="en-US" sz="1000" dirty="0"/>
              <a:t>We are asking for your best prediction of what the energy throughput ratio would be in that interval had we received an award.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Challenge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31A15EAA-547D-4185-A4E0-DDC0B5B98EDA}" type="slidenum">
              <a:rPr lang="en-US" smtClean="0">
                <a:latin typeface="Helvetica" pitchFamily="34" charset="0"/>
              </a:rPr>
              <a:pPr algn="r"/>
              <a:t>4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0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frequency.csv (potential feature)</a:t>
            </a:r>
            <a:endParaRPr lang="en-US" sz="1400" dirty="0"/>
          </a:p>
          <a:p>
            <a:pPr lvl="1"/>
            <a:r>
              <a:rPr lang="en-US" sz="1400" dirty="0"/>
              <a:t>1-second grid frequency</a:t>
            </a:r>
          </a:p>
          <a:p>
            <a:r>
              <a:rPr lang="en-US" sz="2000" dirty="0"/>
              <a:t>throughput_ratio.csv (prediction variable)</a:t>
            </a:r>
          </a:p>
          <a:p>
            <a:pPr lvl="1"/>
            <a:r>
              <a:rPr lang="en-US" sz="1400" dirty="0"/>
              <a:t>average throughput ratio for regulation lower and regulation raise awards for each 5-minute interval</a:t>
            </a:r>
          </a:p>
          <a:p>
            <a:pPr lvl="1"/>
            <a:r>
              <a:rPr lang="en-US" sz="1400" dirty="0" err="1"/>
              <a:t>NaN</a:t>
            </a:r>
            <a:r>
              <a:rPr lang="en-US" sz="1400" dirty="0"/>
              <a:t> values indicate no award for the frequency regulation product or there was an award for the opposite product (e.g. the </a:t>
            </a:r>
            <a:r>
              <a:rPr lang="en-US" sz="1400" b="1" dirty="0"/>
              <a:t>raise</a:t>
            </a:r>
            <a:r>
              <a:rPr lang="en-US" sz="1400" dirty="0"/>
              <a:t> regulation throughput ratio will be </a:t>
            </a:r>
            <a:r>
              <a:rPr lang="en-US" sz="1400" dirty="0" err="1"/>
              <a:t>NaN</a:t>
            </a:r>
            <a:r>
              <a:rPr lang="en-US" sz="1400" dirty="0"/>
              <a:t> if there was a </a:t>
            </a:r>
            <a:r>
              <a:rPr lang="en-US" sz="1400" b="1" dirty="0"/>
              <a:t>lower</a:t>
            </a:r>
            <a:r>
              <a:rPr lang="en-US" sz="1400" dirty="0"/>
              <a:t> regulation award in the same interval)</a:t>
            </a:r>
            <a:endParaRPr lang="en-US" sz="1600" dirty="0"/>
          </a:p>
          <a:p>
            <a:r>
              <a:rPr lang="en-US" sz="2000" dirty="0"/>
              <a:t>wind_generation.csv (potential feature)</a:t>
            </a:r>
          </a:p>
          <a:p>
            <a:pPr lvl="1"/>
            <a:r>
              <a:rPr lang="en-US" sz="1400" dirty="0"/>
              <a:t>power reading (MW) at the beginning of each 5-minute interval for 15 wind farms providing power to the grid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31A15EAA-547D-4185-A4E0-DDC0B5B98EDA}" type="slidenum">
              <a:rPr lang="en-US" smtClean="0">
                <a:latin typeface="Helvetica" pitchFamily="34" charset="0"/>
              </a:rPr>
              <a:pPr algn="r"/>
              <a:t>5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56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Clean and Prepare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Analyze Data and Summarize Key Observations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 Prediction Model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31A15EAA-547D-4185-A4E0-DDC0B5B98EDA}" type="slidenum">
              <a:rPr lang="en-US" smtClean="0">
                <a:latin typeface="Helvetica" pitchFamily="34" charset="0"/>
              </a:rPr>
              <a:pPr algn="r"/>
              <a:t>6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3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Preparation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Cleaning: eliminate any obvious outlier frequency values (if there are any)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Transform: convert the 1 second frequency data to four new columns:</a:t>
            </a:r>
          </a:p>
          <a:p>
            <a:pPr lvl="2"/>
            <a:r>
              <a:rPr lang="en-US" sz="1400" dirty="0"/>
              <a:t>5-minute average values; and</a:t>
            </a:r>
          </a:p>
          <a:p>
            <a:pPr lvl="2"/>
            <a:r>
              <a:rPr lang="en-US" sz="1400" dirty="0"/>
              <a:t>5-minute median values</a:t>
            </a:r>
          </a:p>
          <a:p>
            <a:pPr lvl="2"/>
            <a:r>
              <a:rPr lang="en-US" sz="1400" dirty="0"/>
              <a:t>The cumulative sum of 1 second changes in frequency in 5-minute period</a:t>
            </a:r>
          </a:p>
          <a:p>
            <a:pPr lvl="2"/>
            <a:r>
              <a:rPr lang="en-US" sz="1400" dirty="0"/>
              <a:t>The difference between the initial and last frequency value in 5-minute period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– Clean and Prepare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31A15EAA-547D-4185-A4E0-DDC0B5B98EDA}" type="slidenum">
              <a:rPr lang="en-US" smtClean="0">
                <a:latin typeface="Helvetica" pitchFamily="34" charset="0"/>
              </a:rPr>
              <a:pPr algn="r"/>
              <a:t>7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0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dirty="0"/>
              <a:t>Analyze the dataset.</a:t>
            </a:r>
          </a:p>
          <a:p>
            <a:pPr lvl="1"/>
            <a:r>
              <a:rPr lang="en-US" dirty="0"/>
              <a:t>Summarize any key observations about the data.</a:t>
            </a:r>
          </a:p>
          <a:p>
            <a:pPr lvl="1"/>
            <a:r>
              <a:rPr lang="en-US" dirty="0"/>
              <a:t>Visualize / plot any key findings where appropriate.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Select a model to generate predictions.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Briefly explain your rationale, quantitatively and qualitatively, for selecting this model type.</a:t>
            </a:r>
          </a:p>
          <a:p>
            <a:pPr lvl="1"/>
            <a:r>
              <a:rPr lang="en-US" dirty="0"/>
              <a:t>Did you consider any other methods?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 – Analyze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31A15EAA-547D-4185-A4E0-DDC0B5B98EDA}" type="slidenum">
              <a:rPr lang="en-US" smtClean="0">
                <a:latin typeface="Helvetica" pitchFamily="34" charset="0"/>
              </a:rPr>
              <a:pPr algn="r"/>
              <a:t>8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5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1800" dirty="0"/>
              <a:t>Train your model and predict the string of values for both regulation raise and lower throughput ratios for the last two weeks in October.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/>
              <a:t>Provide your forecast values in the blank “?” cells in the CSV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/>
              <a:t>Generate summary visuals of your forecasted values.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/>
              <a:t>List the training features in your model and why those were selected.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/>
              <a:t>Attach a copy of your code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/>
              <a:t>How would you describe the effectiveness of your model?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/>
              <a:t>What additional data would you want?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 – Build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31A15EAA-547D-4185-A4E0-DDC0B5B98EDA}" type="slidenum">
              <a:rPr lang="en-US" smtClean="0">
                <a:latin typeface="Helvetica" pitchFamily="34" charset="0"/>
              </a:rPr>
              <a:pPr algn="r"/>
              <a:t>9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152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4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3&quot;&gt;&lt;elem m_fUsage=&quot;1.00000000000000000000E+00&quot;&gt;&lt;m_msothmcolidx val=&quot;0&quot;/&gt;&lt;m_rgb r=&quot;FB&quot; g=&quot;83&quot; b=&quot;75&quot;/&gt;&lt;m_nBrightness val=&quot;0&quot;/&gt;&lt;/elem&gt;&lt;elem m_fUsage=&quot;9.00000000000000022204E-01&quot;&gt;&lt;m_msothmcolidx val=&quot;0&quot;/&gt;&lt;m_rgb r=&quot;FC&quot; g=&quot;FC&quot; b=&quot;67&quot;/&gt;&lt;m_nBrightness val=&quot;0&quot;/&gt;&lt;/elem&gt;&lt;elem m_fUsage=&quot;8.10000000000000053291E-01&quot;&gt;&lt;m_msothmcolidx val=&quot;0&quot;/&gt;&lt;m_rgb r=&quot;98&quot; g=&quot;F5&quot; b=&quot;7C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sla 2015 Template - Extern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1D6F5085D5C845AA315337BBA3A264" ma:contentTypeVersion="1" ma:contentTypeDescription="Create a new document." ma:contentTypeScope="" ma:versionID="f09ca28c9fc7b85aff86a19ce883e73b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83F37BE-35B5-4B14-B710-4534CB5386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02D6C2-3EAC-45C8-AD46-F80CA37B8E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7749C2-095E-4B74-87F6-AE2AD2000616}">
  <ds:schemaRefs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33555</TotalTime>
  <Words>908</Words>
  <Application>Microsoft Office PowerPoint</Application>
  <PresentationFormat>On-screen Show (16:9)</PresentationFormat>
  <Paragraphs>97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Helvetica</vt:lpstr>
      <vt:lpstr>Tesla 2015 Template - External</vt:lpstr>
      <vt:lpstr>think-cell Slide</vt:lpstr>
      <vt:lpstr>Time-Series Forecasting Challenge</vt:lpstr>
      <vt:lpstr>Problem Background</vt:lpstr>
      <vt:lpstr>Details Regulation Throughput Ratio</vt:lpstr>
      <vt:lpstr>Prediction Challenge</vt:lpstr>
      <vt:lpstr>Data Sets</vt:lpstr>
      <vt:lpstr>Tasks</vt:lpstr>
      <vt:lpstr>Task 1 – Clean and Prepare Data</vt:lpstr>
      <vt:lpstr>Task 2 – Analyze Data</vt:lpstr>
      <vt:lpstr>Task 3 – Build Model</vt:lpstr>
      <vt:lpstr>Appendix</vt:lpstr>
      <vt:lpstr>Throughput Ratio Illustration</vt:lpstr>
    </vt:vector>
  </TitlesOfParts>
  <Company>Tesla Motors,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(Helvetica 32)</dc:title>
  <dc:creator>Ryan Hanley</dc:creator>
  <cp:lastModifiedBy>ashkan yousefi</cp:lastModifiedBy>
  <cp:revision>919</cp:revision>
  <dcterms:created xsi:type="dcterms:W3CDTF">2015-01-12T18:40:46Z</dcterms:created>
  <dcterms:modified xsi:type="dcterms:W3CDTF">2019-01-06T05:13:26Z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0x010100D91D6F5085D5C845AA315337BBA3A264</vt:lpwstr>
  </property>
</Properties>
</file>